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Lst>
  <p:notesMasterIdLst>
    <p:notesMasterId r:id="rId86"/>
  </p:notesMasterIdLst>
  <p:handoutMasterIdLst>
    <p:handoutMasterId r:id="rId87"/>
  </p:handoutMasterIdLst>
  <p:sldIdLst>
    <p:sldId id="306" r:id="rId5"/>
    <p:sldId id="431" r:id="rId6"/>
    <p:sldId id="432" r:id="rId7"/>
    <p:sldId id="504" r:id="rId8"/>
    <p:sldId id="434" r:id="rId9"/>
    <p:sldId id="435" r:id="rId10"/>
    <p:sldId id="436" r:id="rId11"/>
    <p:sldId id="433" r:id="rId12"/>
    <p:sldId id="515" r:id="rId13"/>
    <p:sldId id="437" r:id="rId14"/>
    <p:sldId id="438" r:id="rId15"/>
    <p:sldId id="440" r:id="rId16"/>
    <p:sldId id="453" r:id="rId17"/>
    <p:sldId id="454" r:id="rId18"/>
    <p:sldId id="446" r:id="rId19"/>
    <p:sldId id="447" r:id="rId20"/>
    <p:sldId id="508" r:id="rId21"/>
    <p:sldId id="488" r:id="rId22"/>
    <p:sldId id="489" r:id="rId23"/>
    <p:sldId id="490" r:id="rId24"/>
    <p:sldId id="491" r:id="rId25"/>
    <p:sldId id="492" r:id="rId26"/>
    <p:sldId id="493" r:id="rId27"/>
    <p:sldId id="505" r:id="rId28"/>
    <p:sldId id="513" r:id="rId29"/>
    <p:sldId id="509" r:id="rId30"/>
    <p:sldId id="510" r:id="rId31"/>
    <p:sldId id="511" r:id="rId32"/>
    <p:sldId id="512" r:id="rId33"/>
    <p:sldId id="506" r:id="rId34"/>
    <p:sldId id="373" r:id="rId35"/>
    <p:sldId id="374" r:id="rId36"/>
    <p:sldId id="507" r:id="rId37"/>
    <p:sldId id="376" r:id="rId38"/>
    <p:sldId id="377" r:id="rId39"/>
    <p:sldId id="378" r:id="rId40"/>
    <p:sldId id="494" r:id="rId41"/>
    <p:sldId id="514" r:id="rId42"/>
    <p:sldId id="379" r:id="rId43"/>
    <p:sldId id="380" r:id="rId44"/>
    <p:sldId id="487" r:id="rId45"/>
    <p:sldId id="381" r:id="rId46"/>
    <p:sldId id="386" r:id="rId47"/>
    <p:sldId id="387" r:id="rId48"/>
    <p:sldId id="388" r:id="rId49"/>
    <p:sldId id="476" r:id="rId50"/>
    <p:sldId id="389" r:id="rId51"/>
    <p:sldId id="390" r:id="rId52"/>
    <p:sldId id="391" r:id="rId53"/>
    <p:sldId id="392" r:id="rId54"/>
    <p:sldId id="393" r:id="rId55"/>
    <p:sldId id="395" r:id="rId56"/>
    <p:sldId id="396" r:id="rId57"/>
    <p:sldId id="397" r:id="rId58"/>
    <p:sldId id="398" r:id="rId59"/>
    <p:sldId id="399" r:id="rId60"/>
    <p:sldId id="502" r:id="rId61"/>
    <p:sldId id="400" r:id="rId62"/>
    <p:sldId id="394" r:id="rId63"/>
    <p:sldId id="401" r:id="rId64"/>
    <p:sldId id="402" r:id="rId65"/>
    <p:sldId id="403" r:id="rId66"/>
    <p:sldId id="404" r:id="rId67"/>
    <p:sldId id="405" r:id="rId68"/>
    <p:sldId id="495" r:id="rId69"/>
    <p:sldId id="496" r:id="rId70"/>
    <p:sldId id="497" r:id="rId71"/>
    <p:sldId id="501" r:id="rId72"/>
    <p:sldId id="406" r:id="rId73"/>
    <p:sldId id="407" r:id="rId74"/>
    <p:sldId id="408" r:id="rId75"/>
    <p:sldId id="409" r:id="rId76"/>
    <p:sldId id="410" r:id="rId77"/>
    <p:sldId id="411" r:id="rId78"/>
    <p:sldId id="499" r:id="rId79"/>
    <p:sldId id="500" r:id="rId80"/>
    <p:sldId id="498" r:id="rId81"/>
    <p:sldId id="412" r:id="rId82"/>
    <p:sldId id="413" r:id="rId83"/>
    <p:sldId id="414" r:id="rId84"/>
    <p:sldId id="503" r:id="rId85"/>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EB"/>
    <a:srgbClr val="FF0000"/>
    <a:srgbClr val="FFFF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8D56D-7356-4BA7-B4E6-0C7DFF0B313A}" v="1" dt="2023-04-19T15:05:19.305"/>
    <p1510:client id="{5B034E8F-BB76-39B4-C5FF-4683E8653C0B}" v="1" dt="2023-05-30T23:26:17.936"/>
    <p1510:client id="{68EE1460-0C5A-467E-A448-2D03EC909F9C}" v="14" dt="2023-04-11T04:05:04.166"/>
    <p1510:client id="{742F7278-356B-459C-949A-8CDF2171AF46}" v="4" dt="2023-04-16T06:57:47.050"/>
    <p1510:client id="{89833CE2-267F-4AD2-BB8C-7F0C76257CCE}" v="1" dt="2023-05-30T19:01:48.160"/>
    <p1510:client id="{A2F4B75C-A24E-4FA7-9A2B-56C9872C895B}" v="26" dt="2023-04-15T23:27:47.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KSHI AVINASH BADLANI - 210968055" userId="S::sonakshi.badlani@learner.manipal.edu::9befd36d-dcf5-448f-a5db-756ab2e0869d" providerId="AD" clId="Web-{2808D56D-7356-4BA7-B4E6-0C7DFF0B313A}"/>
    <pc:docChg chg="addSld">
      <pc:chgData name="SONAKSHI AVINASH BADLANI - 210968055" userId="S::sonakshi.badlani@learner.manipal.edu::9befd36d-dcf5-448f-a5db-756ab2e0869d" providerId="AD" clId="Web-{2808D56D-7356-4BA7-B4E6-0C7DFF0B313A}" dt="2023-04-19T15:05:19.305" v="0"/>
      <pc:docMkLst>
        <pc:docMk/>
      </pc:docMkLst>
      <pc:sldChg chg="new">
        <pc:chgData name="SONAKSHI AVINASH BADLANI - 210968055" userId="S::sonakshi.badlani@learner.manipal.edu::9befd36d-dcf5-448f-a5db-756ab2e0869d" providerId="AD" clId="Web-{2808D56D-7356-4BA7-B4E6-0C7DFF0B313A}" dt="2023-04-19T15:05:19.305" v="0"/>
        <pc:sldMkLst>
          <pc:docMk/>
          <pc:sldMk cId="4264390723" sldId="515"/>
        </pc:sldMkLst>
      </pc:sldChg>
    </pc:docChg>
  </pc:docChgLst>
  <pc:docChgLst>
    <pc:chgData name="DEVANK BHATIA - 210968048" userId="S::devank.bhatia@learner.manipal.edu::45d719f0-9c30-4690-84ae-bff98023e523" providerId="AD" clId="Web-{5B034E8F-BB76-39B4-C5FF-4683E8653C0B}"/>
    <pc:docChg chg="sldOrd">
      <pc:chgData name="DEVANK BHATIA - 210968048" userId="S::devank.bhatia@learner.manipal.edu::45d719f0-9c30-4690-84ae-bff98023e523" providerId="AD" clId="Web-{5B034E8F-BB76-39B4-C5FF-4683E8653C0B}" dt="2023-05-30T23:26:17.936" v="0"/>
      <pc:docMkLst>
        <pc:docMk/>
      </pc:docMkLst>
      <pc:sldChg chg="ord">
        <pc:chgData name="DEVANK BHATIA - 210968048" userId="S::devank.bhatia@learner.manipal.edu::45d719f0-9c30-4690-84ae-bff98023e523" providerId="AD" clId="Web-{5B034E8F-BB76-39B4-C5FF-4683E8653C0B}" dt="2023-05-30T23:26:17.936" v="0"/>
        <pc:sldMkLst>
          <pc:docMk/>
          <pc:sldMk cId="0" sldId="400"/>
        </pc:sldMkLst>
      </pc:sldChg>
    </pc:docChg>
  </pc:docChgLst>
  <pc:docChgLst>
    <pc:chgData name="VISHRUT SINGAL - 210968092" userId="S::vishrut.singal@learner.manipal.edu::70633372-4551-4d46-8d16-48bc59a1e6c8" providerId="AD" clId="Web-{89833CE2-267F-4AD2-BB8C-7F0C76257CCE}"/>
    <pc:docChg chg="modSld">
      <pc:chgData name="VISHRUT SINGAL - 210968092" userId="S::vishrut.singal@learner.manipal.edu::70633372-4551-4d46-8d16-48bc59a1e6c8" providerId="AD" clId="Web-{89833CE2-267F-4AD2-BB8C-7F0C76257CCE}" dt="2023-05-30T19:01:48.160" v="0"/>
      <pc:docMkLst>
        <pc:docMk/>
      </pc:docMkLst>
      <pc:sldChg chg="mod modShow">
        <pc:chgData name="VISHRUT SINGAL - 210968092" userId="S::vishrut.singal@learner.manipal.edu::70633372-4551-4d46-8d16-48bc59a1e6c8" providerId="AD" clId="Web-{89833CE2-267F-4AD2-BB8C-7F0C76257CCE}" dt="2023-05-30T19:01:48.160" v="0"/>
        <pc:sldMkLst>
          <pc:docMk/>
          <pc:sldMk cId="0" sldId="504"/>
        </pc:sldMkLst>
      </pc:sldChg>
    </pc:docChg>
  </pc:docChgLst>
  <pc:docChgLst>
    <pc:chgData name="MILIND KUMAR JHA - 210968220" userId="S::milind.jha2@learner.manipal.edu::cac7d1d7-5bcc-4348-a5f5-be577699bfe0" providerId="AD" clId="Web-{A2F4B75C-A24E-4FA7-9A2B-56C9872C895B}"/>
    <pc:docChg chg="modSld">
      <pc:chgData name="MILIND KUMAR JHA - 210968220" userId="S::milind.jha2@learner.manipal.edu::cac7d1d7-5bcc-4348-a5f5-be577699bfe0" providerId="AD" clId="Web-{A2F4B75C-A24E-4FA7-9A2B-56C9872C895B}" dt="2023-04-15T23:27:47.756" v="2" actId="1076"/>
      <pc:docMkLst>
        <pc:docMk/>
      </pc:docMkLst>
      <pc:sldChg chg="modSp">
        <pc:chgData name="MILIND KUMAR JHA - 210968220" userId="S::milind.jha2@learner.manipal.edu::cac7d1d7-5bcc-4348-a5f5-be577699bfe0" providerId="AD" clId="Web-{A2F4B75C-A24E-4FA7-9A2B-56C9872C895B}" dt="2023-04-15T23:27:47.756" v="2" actId="1076"/>
        <pc:sldMkLst>
          <pc:docMk/>
          <pc:sldMk cId="1820021282" sldId="514"/>
        </pc:sldMkLst>
        <pc:graphicFrameChg chg="mod modGraphic">
          <ac:chgData name="MILIND KUMAR JHA - 210968220" userId="S::milind.jha2@learner.manipal.edu::cac7d1d7-5bcc-4348-a5f5-be577699bfe0" providerId="AD" clId="Web-{A2F4B75C-A24E-4FA7-9A2B-56C9872C895B}" dt="2023-04-15T23:27:47.756" v="2" actId="1076"/>
          <ac:graphicFrameMkLst>
            <pc:docMk/>
            <pc:sldMk cId="1820021282" sldId="514"/>
            <ac:graphicFrameMk id="9" creationId="{9885796D-B7E5-433F-9A21-CF69D98A64D6}"/>
          </ac:graphicFrameMkLst>
        </pc:graphicFrameChg>
      </pc:sldChg>
    </pc:docChg>
  </pc:docChgLst>
  <pc:docChgLst>
    <pc:chgData name="Ritika  Gupta [Data Science And Engineering - 2021]" userId="S::ritika.219309156_muj.manipal.edu#ext#@learnermanipal.onmicrosoft.com::6f582ab2-ef84-4a20-a292-b230add6b441" providerId="AD" clId="Web-{68EE1460-0C5A-467E-A448-2D03EC909F9C}"/>
    <pc:docChg chg="modSld">
      <pc:chgData name="Ritika  Gupta [Data Science And Engineering - 2021]" userId="S::ritika.219309156_muj.manipal.edu#ext#@learnermanipal.onmicrosoft.com::6f582ab2-ef84-4a20-a292-b230add6b441" providerId="AD" clId="Web-{68EE1460-0C5A-467E-A448-2D03EC909F9C}" dt="2023-04-11T04:05:04.166" v="13" actId="1076"/>
      <pc:docMkLst>
        <pc:docMk/>
      </pc:docMkLst>
      <pc:sldChg chg="modSp">
        <pc:chgData name="Ritika  Gupta [Data Science And Engineering - 2021]" userId="S::ritika.219309156_muj.manipal.edu#ext#@learnermanipal.onmicrosoft.com::6f582ab2-ef84-4a20-a292-b230add6b441" providerId="AD" clId="Web-{68EE1460-0C5A-467E-A448-2D03EC909F9C}" dt="2023-04-11T04:05:04.166" v="13" actId="1076"/>
        <pc:sldMkLst>
          <pc:docMk/>
          <pc:sldMk cId="0" sldId="447"/>
        </pc:sldMkLst>
        <pc:picChg chg="mod">
          <ac:chgData name="Ritika  Gupta [Data Science And Engineering - 2021]" userId="S::ritika.219309156_muj.manipal.edu#ext#@learnermanipal.onmicrosoft.com::6f582ab2-ef84-4a20-a292-b230add6b441" providerId="AD" clId="Web-{68EE1460-0C5A-467E-A448-2D03EC909F9C}" dt="2023-04-11T04:05:04.166" v="13" actId="1076"/>
          <ac:picMkLst>
            <pc:docMk/>
            <pc:sldMk cId="0" sldId="447"/>
            <ac:picMk id="35844" creationId="{D570BC66-0A6D-471A-919E-09396B26037C}"/>
          </ac:picMkLst>
        </pc:picChg>
        <pc:picChg chg="mod">
          <ac:chgData name="Ritika  Gupta [Data Science And Engineering - 2021]" userId="S::ritika.219309156_muj.manipal.edu#ext#@learnermanipal.onmicrosoft.com::6f582ab2-ef84-4a20-a292-b230add6b441" providerId="AD" clId="Web-{68EE1460-0C5A-467E-A448-2D03EC909F9C}" dt="2023-04-11T04:04:54.916" v="10" actId="1076"/>
          <ac:picMkLst>
            <pc:docMk/>
            <pc:sldMk cId="0" sldId="447"/>
            <ac:picMk id="35845" creationId="{3864CCB3-7048-4799-AA99-B8591A11EE12}"/>
          </ac:picMkLst>
        </pc:picChg>
      </pc:sldChg>
    </pc:docChg>
  </pc:docChgLst>
  <pc:docChgLst>
    <pc:chgData name="HIYA CHHABRA - 210968226" userId="S::hiya.chhabra@learner.manipal.edu::d8e2cdd6-fd6a-461d-9133-2668d52672a1" providerId="AD" clId="Web-{742F7278-356B-459C-949A-8CDF2171AF46}"/>
    <pc:docChg chg="modSld">
      <pc:chgData name="HIYA CHHABRA - 210968226" userId="S::hiya.chhabra@learner.manipal.edu::d8e2cdd6-fd6a-461d-9133-2668d52672a1" providerId="AD" clId="Web-{742F7278-356B-459C-949A-8CDF2171AF46}" dt="2023-04-16T06:57:47.050" v="3" actId="1076"/>
      <pc:docMkLst>
        <pc:docMk/>
      </pc:docMkLst>
      <pc:sldChg chg="modSp">
        <pc:chgData name="HIYA CHHABRA - 210968226" userId="S::hiya.chhabra@learner.manipal.edu::d8e2cdd6-fd6a-461d-9133-2668d52672a1" providerId="AD" clId="Web-{742F7278-356B-459C-949A-8CDF2171AF46}" dt="2023-04-16T06:57:47.050" v="3" actId="1076"/>
        <pc:sldMkLst>
          <pc:docMk/>
          <pc:sldMk cId="1820021282" sldId="514"/>
        </pc:sldMkLst>
        <pc:graphicFrameChg chg="mod modGraphic">
          <ac:chgData name="HIYA CHHABRA - 210968226" userId="S::hiya.chhabra@learner.manipal.edu::d8e2cdd6-fd6a-461d-9133-2668d52672a1" providerId="AD" clId="Web-{742F7278-356B-459C-949A-8CDF2171AF46}" dt="2023-04-16T06:57:47.050" v="3" actId="1076"/>
          <ac:graphicFrameMkLst>
            <pc:docMk/>
            <pc:sldMk cId="1820021282" sldId="514"/>
            <ac:graphicFrameMk id="9" creationId="{9885796D-B7E5-433F-9A21-CF69D98A64D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0510318-A8F3-442C-A1C0-8B2A1019D96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02403" name="Rectangle 3">
            <a:extLst>
              <a:ext uri="{FF2B5EF4-FFF2-40B4-BE49-F238E27FC236}">
                <a16:creationId xmlns:a16="http://schemas.microsoft.com/office/drawing/2014/main" id="{927F5376-D43D-4B39-B8B7-32F0B3D19746}"/>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02404" name="Rectangle 4">
            <a:extLst>
              <a:ext uri="{FF2B5EF4-FFF2-40B4-BE49-F238E27FC236}">
                <a16:creationId xmlns:a16="http://schemas.microsoft.com/office/drawing/2014/main" id="{E9B0635E-E937-477C-B74B-710A46186704}"/>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02405" name="Rectangle 5">
            <a:extLst>
              <a:ext uri="{FF2B5EF4-FFF2-40B4-BE49-F238E27FC236}">
                <a16:creationId xmlns:a16="http://schemas.microsoft.com/office/drawing/2014/main" id="{2F472329-CFEF-41A8-B426-FE0FB31DFC18}"/>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97BDF48-26F7-4E90-914D-41A8DB3432D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452398-ED6D-423C-AC66-197424C72F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F7CE2007-9BFD-4CC7-A285-5D5184E5A7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3E4A241-DB41-418B-9E70-8DE2F8D3F5BE}" type="datetimeFigureOut">
              <a:rPr lang="en-IN"/>
              <a:pPr>
                <a:defRPr/>
              </a:pPr>
              <a:t>30-05-2023</a:t>
            </a:fld>
            <a:endParaRPr lang="en-IN"/>
          </a:p>
        </p:txBody>
      </p:sp>
      <p:sp>
        <p:nvSpPr>
          <p:cNvPr id="4" name="Slide Image Placeholder 3">
            <a:extLst>
              <a:ext uri="{FF2B5EF4-FFF2-40B4-BE49-F238E27FC236}">
                <a16:creationId xmlns:a16="http://schemas.microsoft.com/office/drawing/2014/main" id="{1C5EF993-D265-45FB-B102-64B10A95586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EEF1FB47-996B-4EC3-9912-3ED9584FDFB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976526D7-2360-439A-AF4E-57225C77B58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FB4DF936-2DE0-4465-B054-876133651C2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BCF9D83-4C13-48D9-8FE4-9B797ACE1A70}"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B119AE5F-3F74-490F-9ADC-7A20B1B275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B4A3DE2-8135-4853-99B3-68D2A30DB7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PL/SQL Block</a:t>
            </a:r>
            <a:endParaRPr lang="en-IN" altLang="en-US"/>
          </a:p>
        </p:txBody>
      </p:sp>
      <p:sp>
        <p:nvSpPr>
          <p:cNvPr id="18436" name="Slide Number Placeholder 3">
            <a:extLst>
              <a:ext uri="{FF2B5EF4-FFF2-40B4-BE49-F238E27FC236}">
                <a16:creationId xmlns:a16="http://schemas.microsoft.com/office/drawing/2014/main" id="{5539A21C-7B8B-42AC-B821-2ADA1A18A1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FA129D0-479D-4AB8-B6F3-30DB21DE8C70}" type="slidenum">
              <a:rPr lang="en-IN" altLang="en-US" sz="1200" smtClean="0"/>
              <a:pPr/>
              <a:t>4</a:t>
            </a:fld>
            <a:endParaRPr lang="en-I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2147512-E276-4A0C-BBD1-785C0BDC8F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F20FCFC0-38D8-4B6A-BBA0-421971C239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D:\MCA2022\Jan-2022\BTech 4 Sem 2022\Ora-Exer\Exception-Examples\Exp4.sql</a:t>
            </a:r>
          </a:p>
          <a:p>
            <a:endParaRPr lang="en-US" altLang="en-US"/>
          </a:p>
          <a:p>
            <a:r>
              <a:rPr lang="en-IN" altLang="en-US"/>
              <a:t>D:\MCA2022\Jan-2022\BTech 4 Sem 2022\Ora-Exer\Exception-Examples\Exp4_1.sql</a:t>
            </a:r>
          </a:p>
        </p:txBody>
      </p:sp>
      <p:sp>
        <p:nvSpPr>
          <p:cNvPr id="40964" name="Slide Number Placeholder 3">
            <a:extLst>
              <a:ext uri="{FF2B5EF4-FFF2-40B4-BE49-F238E27FC236}">
                <a16:creationId xmlns:a16="http://schemas.microsoft.com/office/drawing/2014/main" id="{7AB37943-7E76-4CED-80C8-2F828E205E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1E76C0B-A080-4E64-933F-CC8435F41F02}" type="slidenum">
              <a:rPr lang="en-IN" altLang="en-US" sz="1200" smtClean="0"/>
              <a:pPr/>
              <a:t>18</a:t>
            </a:fld>
            <a:endParaRPr lang="en-I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63F2DE51-7E05-490A-9F54-CCEA5D45DF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F4E85C10-48F7-49AC-8101-67FB539B29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Write a PL/SQL block to accept employee number of user and display employees information such as Name and Salary. </a:t>
            </a:r>
            <a:endParaRPr lang="en-IN" altLang="en-US"/>
          </a:p>
        </p:txBody>
      </p:sp>
      <p:sp>
        <p:nvSpPr>
          <p:cNvPr id="43012" name="Slide Number Placeholder 3">
            <a:extLst>
              <a:ext uri="{FF2B5EF4-FFF2-40B4-BE49-F238E27FC236}">
                <a16:creationId xmlns:a16="http://schemas.microsoft.com/office/drawing/2014/main" id="{12F84DDB-90C0-4B6D-9596-7492A526A9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3DC4564-6AAA-4AC9-AEE2-7C8B50F60547}" type="slidenum">
              <a:rPr lang="en-IN" altLang="en-US" sz="1200" smtClean="0"/>
              <a:pPr/>
              <a:t>19</a:t>
            </a:fld>
            <a:endParaRPr lang="en-I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F9E52B1B-9D21-4595-A0C9-4ABD5F438F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5228EF0C-E968-458C-9CC0-49DACB4FF8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D:\MCA2022\Jan-2022\BTech 4 Sem 2022\Ora-Exer\Exception-Examples\othr_exp.sql</a:t>
            </a:r>
            <a:endParaRPr lang="en-IN" altLang="en-US"/>
          </a:p>
          <a:p>
            <a:r>
              <a:rPr lang="en-IN" altLang="en-US"/>
              <a:t>DECLARE </a:t>
            </a:r>
          </a:p>
          <a:p>
            <a:r>
              <a:rPr lang="en-IN" altLang="en-US"/>
              <a:t>	ENO EMP.EMPNO%TYPE; </a:t>
            </a:r>
          </a:p>
          <a:p>
            <a:r>
              <a:rPr lang="en-IN" altLang="en-US"/>
              <a:t>	--salary emp.sal%type; </a:t>
            </a:r>
          </a:p>
          <a:p>
            <a:r>
              <a:rPr lang="en-IN" altLang="en-US"/>
              <a:t>	salary number(2);</a:t>
            </a:r>
          </a:p>
          <a:p>
            <a:r>
              <a:rPr lang="en-IN" altLang="en-US"/>
              <a:t>BEGIN </a:t>
            </a:r>
          </a:p>
          <a:p>
            <a:r>
              <a:rPr lang="en-IN" altLang="en-US"/>
              <a:t>	ENO:=&amp;ENO; </a:t>
            </a:r>
          </a:p>
          <a:p>
            <a:r>
              <a:rPr lang="en-IN" altLang="en-US"/>
              <a:t>	SELECT SAL INTO SALARY FROM EMP WHERE EMPNO=ENO; </a:t>
            </a:r>
          </a:p>
          <a:p>
            <a:r>
              <a:rPr lang="en-IN" altLang="en-US"/>
              <a:t>	 </a:t>
            </a:r>
          </a:p>
          <a:p>
            <a:r>
              <a:rPr lang="en-IN" altLang="en-US"/>
              <a:t>EXCEPTION </a:t>
            </a:r>
          </a:p>
          <a:p>
            <a:r>
              <a:rPr lang="en-IN" altLang="en-US"/>
              <a:t>      WHEN NO_DATA_FOUND THEN</a:t>
            </a:r>
          </a:p>
          <a:p>
            <a:r>
              <a:rPr lang="en-IN" altLang="en-US"/>
              <a:t>	  DBMS_OUTPUT.PUT_LINE (' ENTERED EMPLOYEE DO NOT EXIST');</a:t>
            </a:r>
          </a:p>
          <a:p>
            <a:r>
              <a:rPr lang="en-IN" altLang="en-US"/>
              <a:t>	WHEN OTHERS THEN </a:t>
            </a:r>
          </a:p>
          <a:p>
            <a:r>
              <a:rPr lang="en-IN" altLang="en-US"/>
              <a:t>		DBMS_OUTPUT.PUT_LINE ('Some Error occurred ...'); </a:t>
            </a:r>
          </a:p>
          <a:p>
            <a:r>
              <a:rPr lang="en-IN" altLang="en-US"/>
              <a:t>END; </a:t>
            </a:r>
          </a:p>
          <a:p>
            <a:r>
              <a:rPr lang="en-IN" altLang="en-US"/>
              <a:t>/ </a:t>
            </a:r>
          </a:p>
          <a:p>
            <a:endParaRPr lang="en-IN" altLang="en-US"/>
          </a:p>
        </p:txBody>
      </p:sp>
      <p:sp>
        <p:nvSpPr>
          <p:cNvPr id="45060" name="Slide Number Placeholder 3">
            <a:extLst>
              <a:ext uri="{FF2B5EF4-FFF2-40B4-BE49-F238E27FC236}">
                <a16:creationId xmlns:a16="http://schemas.microsoft.com/office/drawing/2014/main" id="{D20723BF-8499-40CA-A290-2D183BB39C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A237C8D-5076-4D73-992D-FEB28501645E}" type="slidenum">
              <a:rPr lang="en-IN" altLang="en-US" sz="1200" smtClean="0"/>
              <a:pPr/>
              <a:t>20</a:t>
            </a:fld>
            <a:endParaRPr lang="en-I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59D48DC-1E16-4341-AFC5-29BE5DE0E6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4E7319E6-E3FD-423A-818C-57C51BBA37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PL/SQL, the </a:t>
            </a:r>
            <a:r>
              <a:rPr lang="en-US" altLang="en-US" b="1"/>
              <a:t>pragma EXCEPTION_INIT</a:t>
            </a:r>
            <a:r>
              <a:rPr lang="en-US" altLang="en-US"/>
              <a:t> tells the compiler to associate an exception name with an Oracle error number. That lets you refer to any internal exception by name and to write a specific handler for it.</a:t>
            </a:r>
          </a:p>
          <a:p>
            <a:r>
              <a:rPr lang="en-US" altLang="en-US"/>
              <a:t>A </a:t>
            </a:r>
            <a:r>
              <a:rPr lang="en-US" altLang="en-US" b="1">
                <a:solidFill>
                  <a:srgbClr val="C00000"/>
                </a:solidFill>
              </a:rPr>
              <a:t>pragma</a:t>
            </a:r>
            <a:r>
              <a:rPr lang="en-US" altLang="en-US"/>
              <a:t> is </a:t>
            </a:r>
            <a:r>
              <a:rPr lang="en-US" altLang="en-US" b="1"/>
              <a:t>a compiler directive that allows you to provide additional information to the compiler</a:t>
            </a:r>
            <a:r>
              <a:rPr lang="en-US" altLang="en-US"/>
              <a:t>. </a:t>
            </a:r>
          </a:p>
          <a:p>
            <a:r>
              <a:rPr lang="en-US" altLang="en-US"/>
              <a:t>A compiler directive is </a:t>
            </a:r>
            <a:r>
              <a:rPr lang="en-US" altLang="en-US" b="1"/>
              <a:t>a statement that causes the compiler to take a specific action during compilation</a:t>
            </a:r>
            <a:r>
              <a:rPr lang="en-US" altLang="en-US"/>
              <a:t>.</a:t>
            </a:r>
          </a:p>
          <a:p>
            <a:r>
              <a:rPr lang="en-IN" altLang="en-US" b="1"/>
              <a:t>Pragma EXCEPTION_INIT(Supplier_ID_Range,-02290); </a:t>
            </a:r>
          </a:p>
          <a:p>
            <a:r>
              <a:rPr lang="en-IN" altLang="en-US" b="1"/>
              <a:t>EXCEPTION_INIT(Supplier_ID_Range,-02290) directive tells the Compiler to associate the name -</a:t>
            </a:r>
            <a:r>
              <a:rPr lang="en-IN" altLang="en-US" b="1" err="1"/>
              <a:t>Supplier_ID_Range</a:t>
            </a:r>
            <a:r>
              <a:rPr lang="en-IN" altLang="en-US" b="1"/>
              <a:t> to ORA-02290</a:t>
            </a:r>
          </a:p>
          <a:p>
            <a:r>
              <a:rPr lang="en-IN" altLang="en-US"/>
              <a:t>https://docs.oracle.com/cd/E19957-01/806-3571/Pragmas.html#:~:text=A%20pragma%20is%20a%20compiler,pragmas%20are%20also%20called%20directives.</a:t>
            </a:r>
          </a:p>
          <a:p>
            <a:r>
              <a:rPr lang="en-US" altLang="en-US"/>
              <a:t>#pragma </a:t>
            </a:r>
            <a:r>
              <a:rPr lang="en-US" altLang="en-US" err="1"/>
              <a:t>init</a:t>
            </a:r>
            <a:r>
              <a:rPr lang="en-US" altLang="en-US"/>
              <a:t>(identifier [ , </a:t>
            </a:r>
            <a:r>
              <a:rPr lang="en-US" altLang="en-US" i="1"/>
              <a:t>identifier</a:t>
            </a:r>
            <a:r>
              <a:rPr lang="en-US" altLang="en-US"/>
              <a:t> ] ...)</a:t>
            </a:r>
          </a:p>
          <a:p>
            <a:r>
              <a:rPr lang="en-US" altLang="en-US"/>
              <a:t>Use </a:t>
            </a:r>
            <a:r>
              <a:rPr lang="en-US" altLang="en-US" err="1"/>
              <a:t>init</a:t>
            </a:r>
            <a:r>
              <a:rPr lang="en-US" altLang="en-US"/>
              <a:t> to mark </a:t>
            </a:r>
            <a:r>
              <a:rPr lang="en-US" altLang="en-US" i="1"/>
              <a:t>identifier</a:t>
            </a:r>
            <a:r>
              <a:rPr lang="en-US" altLang="en-US"/>
              <a:t> as an initialization function. Such functions are expected to be of type void, to accept no arguments, and to be called while constructing the memory image of the program at the start of execution. Initializers in a shared object are executed during the operation that brings the shared object into memory, either at program start up or during some dynamic loading operation, such as </a:t>
            </a:r>
            <a:r>
              <a:rPr lang="en-US" altLang="en-US" err="1"/>
              <a:t>dlopen</a:t>
            </a:r>
            <a:r>
              <a:rPr lang="en-US" altLang="en-US"/>
              <a:t>(). The only ordering of calls to initialization functions is the order in which they are processed by the link editors, both static and dynamic.</a:t>
            </a:r>
          </a:p>
          <a:p>
            <a:r>
              <a:rPr lang="en-US" altLang="en-US"/>
              <a:t>Within a source file, the functions specified in #pragma </a:t>
            </a:r>
            <a:r>
              <a:rPr lang="en-US" altLang="en-US" err="1"/>
              <a:t>init</a:t>
            </a:r>
            <a:r>
              <a:rPr lang="en-US" altLang="en-US"/>
              <a:t> are executed after the static constructors in that file. You must declare the identifiers before using them in the pragma.</a:t>
            </a:r>
          </a:p>
          <a:p>
            <a:endParaRPr lang="en-IN" altLang="en-US"/>
          </a:p>
        </p:txBody>
      </p:sp>
      <p:sp>
        <p:nvSpPr>
          <p:cNvPr id="48132" name="Slide Number Placeholder 3">
            <a:extLst>
              <a:ext uri="{FF2B5EF4-FFF2-40B4-BE49-F238E27FC236}">
                <a16:creationId xmlns:a16="http://schemas.microsoft.com/office/drawing/2014/main" id="{9F7A782A-9C9E-40A2-86DE-2A46B53EC1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8E66738-49B5-42AD-B466-D8F0AA28AF49}" type="slidenum">
              <a:rPr lang="en-IN" altLang="en-US" sz="1200" smtClean="0"/>
              <a:pPr/>
              <a:t>22</a:t>
            </a:fld>
            <a:endParaRPr lang="en-I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68C010E-0B1F-4DC8-A947-6BF76905B1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6E74319B-AE7D-41B4-8635-1A9F82D00B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The pragma EXCEPTION_INIT </a:t>
            </a:r>
            <a:r>
              <a:rPr lang="en-US" altLang="en-US" b="1"/>
              <a:t>associates an exception name with an Oracle error number</a:t>
            </a:r>
            <a:r>
              <a:rPr lang="en-US" altLang="en-US"/>
              <a:t>. You can intercept any ORA- error and write a specific handler for it instead of using the OTHERS handler. </a:t>
            </a:r>
            <a:endParaRPr lang="en-IN" altLang="en-US"/>
          </a:p>
        </p:txBody>
      </p:sp>
      <p:sp>
        <p:nvSpPr>
          <p:cNvPr id="50180" name="Slide Number Placeholder 3">
            <a:extLst>
              <a:ext uri="{FF2B5EF4-FFF2-40B4-BE49-F238E27FC236}">
                <a16:creationId xmlns:a16="http://schemas.microsoft.com/office/drawing/2014/main" id="{86042C6D-D0A4-40B8-AF2E-7D2F8DAFBA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B330BB0-B786-47FD-912B-74D2A0C22435}" type="slidenum">
              <a:rPr lang="en-IN" altLang="en-US" sz="1200" smtClean="0"/>
              <a:pPr/>
              <a:t>23</a:t>
            </a:fld>
            <a:endParaRPr lang="en-I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94CD027E-AF58-46DD-BCF4-AE34E5C6B1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4D16AD1E-7FD3-4841-B35D-9112B57713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an exception handler, you can use the built-in functions SQLCODE and SQLERRM to find out which error occurred and to get the associated error message. For internal exceptions, SQLCODE returns the number of the Oracle error. The number that SQLCODE returns is negative unless the Oracle error is </a:t>
            </a:r>
            <a:r>
              <a:rPr lang="en-US" altLang="en-US" i="1"/>
              <a:t>no data found</a:t>
            </a:r>
            <a:r>
              <a:rPr lang="en-US" altLang="en-US"/>
              <a:t>, in which case SQLCODE returns +100. SQLERRM returns the corresponding error message. The message begins with the Oracle error code.</a:t>
            </a:r>
          </a:p>
          <a:p>
            <a:r>
              <a:rPr lang="en-US" altLang="en-US"/>
              <a:t>unless you used the pragma EXCEPTION_INIT to associate the exception name with an Oracle error number, in which case SQLCODE returns that error number and SQLERRM returns the corresponding error message. The maximum length of an Oracle error message is 512 characters including the error code, nested messages, and message inserts such as table and column names. </a:t>
            </a:r>
          </a:p>
          <a:p>
            <a:endParaRPr lang="en-US" altLang="en-US"/>
          </a:p>
          <a:p>
            <a:r>
              <a:rPr lang="en-US" altLang="en-US"/>
              <a:t>If no exception has been raised, SQLCODE returns zero and SQLERRM returns the message: ORA-0000: normal, successful completion.</a:t>
            </a:r>
          </a:p>
          <a:p>
            <a:r>
              <a:rPr lang="en-US" altLang="en-US"/>
              <a:t>You can pass an error number to SQLERRM, in which case SQLERRM returns the message associated with that error number. Make sure you pass negative error numbers to SQLERRM.</a:t>
            </a:r>
          </a:p>
          <a:p>
            <a:r>
              <a:rPr lang="en-US" altLang="en-US"/>
              <a:t>Passing a positive number to SQLERRM always returns the message </a:t>
            </a:r>
            <a:r>
              <a:rPr lang="en-US" altLang="en-US" i="1"/>
              <a:t>user-defined exception</a:t>
            </a:r>
            <a:r>
              <a:rPr lang="en-US" altLang="en-US"/>
              <a:t> unless you pass +100, in which case SQLERRM returns the message </a:t>
            </a:r>
            <a:r>
              <a:rPr lang="en-US" altLang="en-US" i="1"/>
              <a:t>no data found</a:t>
            </a:r>
            <a:r>
              <a:rPr lang="en-US" altLang="en-US"/>
              <a:t>. Passing a zero to SQLERRM always returns the message </a:t>
            </a:r>
            <a:r>
              <a:rPr lang="en-US" altLang="en-US" i="1"/>
              <a:t>normal, successful completion</a:t>
            </a:r>
            <a:r>
              <a:rPr lang="en-US" altLang="en-US"/>
              <a:t>.</a:t>
            </a:r>
          </a:p>
          <a:p>
            <a:r>
              <a:rPr lang="en-US" altLang="en-US"/>
              <a:t>You cannot use SQLCODE or SQLERRM directly in a SQL statement. Instead, you must assign their values to local variables, then use the variables in the SQL statement, as shown in the following example:</a:t>
            </a:r>
          </a:p>
          <a:p>
            <a:r>
              <a:rPr lang="en-US" altLang="en-US"/>
              <a:t>DECLARE err_msg VARCHAR2(100); BEGIN /* Get a few Oracle error messages. */ FOR err_num IN 1..3 LOOP err_msg := SUBSTR(SQLERRM(-err_num),1,100); dbms_output.put_line('Error number = ' || err_num); dbms_output.put_line('Error message = ' || err_msg); END LOOP; END; / The string function SUBSTR ensures that a VALUE_ERROR exception (for truncation) is not raised when you assign the value of SQLERRM to err_msg. The functions SQLCODE and SQLERRM are especially useful in the OTHERS exception handler because they tell you which internal exception was raised.</a:t>
            </a:r>
          </a:p>
          <a:p>
            <a:endParaRPr lang="en-IN" altLang="en-US"/>
          </a:p>
        </p:txBody>
      </p:sp>
      <p:sp>
        <p:nvSpPr>
          <p:cNvPr id="53252" name="Slide Number Placeholder 3">
            <a:extLst>
              <a:ext uri="{FF2B5EF4-FFF2-40B4-BE49-F238E27FC236}">
                <a16:creationId xmlns:a16="http://schemas.microsoft.com/office/drawing/2014/main" id="{33D616A5-9354-4C06-A1F9-0A5361787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0545E2A-6773-4251-A52F-C3BC2AA89F6E}" type="slidenum">
              <a:rPr lang="en-IN" altLang="en-US" sz="1200" smtClean="0"/>
              <a:pPr/>
              <a:t>25</a:t>
            </a:fld>
            <a:endParaRPr lang="en-I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211B8344-514B-4093-89B6-5B1B741274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286B527C-4026-4016-A56C-881D135EEA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https://docs.oracle.com/cd/B13789_01/appdev.101/b10807/07_errs.htm#i1863</a:t>
            </a:r>
          </a:p>
        </p:txBody>
      </p:sp>
      <p:sp>
        <p:nvSpPr>
          <p:cNvPr id="57348" name="Slide Number Placeholder 3">
            <a:extLst>
              <a:ext uri="{FF2B5EF4-FFF2-40B4-BE49-F238E27FC236}">
                <a16:creationId xmlns:a16="http://schemas.microsoft.com/office/drawing/2014/main" id="{49ACC07D-4650-4012-B62A-B6583D7F93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4D0734F-90CC-4C23-A679-92C3F8A231EF}" type="slidenum">
              <a:rPr lang="en-IN" altLang="en-US" sz="1200" smtClean="0"/>
              <a:pPr/>
              <a:t>28</a:t>
            </a:fld>
            <a:endParaRPr lang="en-I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C549BBD-8C24-4E17-819E-F2AF79D754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4EC1A37-4156-4A2E-86A1-420D056F6A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https://docs.oracle.com/cd/B13789_01/appdev.101/b10807/07_errs.htm#i1863</a:t>
            </a:r>
          </a:p>
        </p:txBody>
      </p:sp>
      <p:sp>
        <p:nvSpPr>
          <p:cNvPr id="59396" name="Slide Number Placeholder 3">
            <a:extLst>
              <a:ext uri="{FF2B5EF4-FFF2-40B4-BE49-F238E27FC236}">
                <a16:creationId xmlns:a16="http://schemas.microsoft.com/office/drawing/2014/main" id="{F55D0527-431D-4C72-BD6E-7B94E3C394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72B8545-E0FC-483E-AD68-12BB67A05DA3}" type="slidenum">
              <a:rPr lang="en-IN" altLang="en-US" sz="1200" smtClean="0"/>
              <a:pPr/>
              <a:t>29</a:t>
            </a:fld>
            <a:endParaRPr lang="en-I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6D32D4E2-7895-4D66-ACD4-6D63C0E8F9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7A1A8887-6A82-41F2-AFA7-FB30E71660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Procedure and Functions</a:t>
            </a:r>
            <a:endParaRPr lang="en-IN" altLang="en-US"/>
          </a:p>
        </p:txBody>
      </p:sp>
      <p:sp>
        <p:nvSpPr>
          <p:cNvPr id="64516" name="Slide Number Placeholder 3">
            <a:extLst>
              <a:ext uri="{FF2B5EF4-FFF2-40B4-BE49-F238E27FC236}">
                <a16:creationId xmlns:a16="http://schemas.microsoft.com/office/drawing/2014/main" id="{F2A302AC-EAB4-457B-B771-08701FDBD5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0712034-0C26-4267-995A-B071A69730FD}" type="slidenum">
              <a:rPr lang="en-IN" altLang="en-US" sz="1200" smtClean="0"/>
              <a:pPr/>
              <a:t>33</a:t>
            </a:fld>
            <a:endParaRPr lang="en-I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ALL_ERRORS</a:t>
            </a:r>
            <a:r>
              <a:rPr lang="en-US" sz="1200" b="0" i="0" kern="1200">
                <a:solidFill>
                  <a:schemeClr val="tx1"/>
                </a:solidFill>
                <a:effectLst/>
                <a:latin typeface="+mn-lt"/>
                <a:ea typeface="+mn-ea"/>
                <a:cs typeface="+mn-cs"/>
              </a:rPr>
              <a:t> describes the current errors on the stored objects accessible to the current user.</a:t>
            </a:r>
          </a:p>
          <a:p>
            <a:r>
              <a:rPr lang="en-US" sz="1200" b="0" i="0" kern="1200">
                <a:solidFill>
                  <a:schemeClr val="tx1"/>
                </a:solidFill>
                <a:effectLst/>
                <a:latin typeface="+mn-lt"/>
                <a:ea typeface="+mn-ea"/>
                <a:cs typeface="+mn-cs"/>
              </a:rPr>
              <a:t>USER_ERRORS describes the current errors on the stored objects owned by the current user. This view does not display the OWNER column.</a:t>
            </a:r>
          </a:p>
          <a:p>
            <a:r>
              <a:rPr lang="en-US" sz="1200" b="0" i="0" kern="1200">
                <a:solidFill>
                  <a:schemeClr val="tx1"/>
                </a:solidFill>
                <a:effectLst/>
                <a:latin typeface="+mn-lt"/>
                <a:ea typeface="+mn-ea"/>
                <a:cs typeface="+mn-cs"/>
              </a:rPr>
              <a:t>Its columns are the same as those in "ALL_ERRORS". </a:t>
            </a:r>
          </a:p>
          <a:p>
            <a:r>
              <a:rPr lang="en-US" sz="1200" b="0" i="0" kern="1200">
                <a:solidFill>
                  <a:schemeClr val="tx1"/>
                </a:solidFill>
                <a:effectLst/>
                <a:latin typeface="+mn-lt"/>
                <a:ea typeface="+mn-ea"/>
                <a:cs typeface="+mn-cs"/>
              </a:rPr>
              <a:t>These table can be queries to retrieve require error information</a:t>
            </a:r>
          </a:p>
          <a:p>
            <a:endParaRPr lang="en-IN"/>
          </a:p>
        </p:txBody>
      </p:sp>
      <p:sp>
        <p:nvSpPr>
          <p:cNvPr id="4" name="Slide Number Placeholder 3"/>
          <p:cNvSpPr>
            <a:spLocks noGrp="1"/>
          </p:cNvSpPr>
          <p:nvPr>
            <p:ph type="sldNum" sz="quarter" idx="5"/>
          </p:nvPr>
        </p:nvSpPr>
        <p:spPr/>
        <p:txBody>
          <a:bodyPr/>
          <a:lstStyle/>
          <a:p>
            <a:pPr>
              <a:defRPr/>
            </a:pPr>
            <a:fld id="{FBCF9D83-4C13-48D9-8FE4-9B797ACE1A70}" type="slidenum">
              <a:rPr lang="en-IN" smtClean="0"/>
              <a:pPr>
                <a:defRPr/>
              </a:pPr>
              <a:t>38</a:t>
            </a:fld>
            <a:endParaRPr lang="en-IN"/>
          </a:p>
        </p:txBody>
      </p:sp>
    </p:spTree>
    <p:extLst>
      <p:ext uri="{BB962C8B-B14F-4D97-AF65-F5344CB8AC3E}">
        <p14:creationId xmlns:p14="http://schemas.microsoft.com/office/powerpoint/2010/main" val="78220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A1A9450D-3D79-482D-9E43-6AC0E1272A3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DCBF34A5-C1A5-4B7B-BBD5-5EDB1D861A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ORA-06501: PL/SQL: program error</a:t>
            </a:r>
          </a:p>
          <a:p>
            <a:r>
              <a:rPr lang="en-US" altLang="en-US" b="1"/>
              <a:t>Cause</a:t>
            </a:r>
          </a:p>
          <a:p>
            <a:r>
              <a:rPr lang="en-US" altLang="en-US"/>
              <a:t>This is a generic </a:t>
            </a:r>
            <a:r>
              <a:rPr lang="en-US" altLang="en-US" b="1" i="1"/>
              <a:t>Contact Oracle support</a:t>
            </a:r>
            <a:r>
              <a:rPr lang="en-US" altLang="en-US"/>
              <a:t> message because an internal problem was encountered.</a:t>
            </a:r>
          </a:p>
          <a:p>
            <a:endParaRPr lang="en-US" altLang="en-US"/>
          </a:p>
          <a:p>
            <a:endParaRPr lang="en-US" altLang="en-US"/>
          </a:p>
          <a:p>
            <a:r>
              <a:rPr lang="en-US" altLang="en-US"/>
              <a:t>The procedure RAISE_APPLICATION_ERROR lets you issue user-defined ORA- error messages from stored subprograms. That way, you can report errors to your application and avoid returning unhandled exceptions.</a:t>
            </a:r>
          </a:p>
          <a:p>
            <a:r>
              <a:rPr lang="en-US" altLang="en-US"/>
              <a:t>To call </a:t>
            </a:r>
            <a:r>
              <a:rPr lang="en-US" altLang="en-US" b="1"/>
              <a:t>RAISE_APPLICATION_ERROR</a:t>
            </a:r>
            <a:r>
              <a:rPr lang="en-US" altLang="en-US"/>
              <a:t>, use the syntax</a:t>
            </a:r>
          </a:p>
          <a:p>
            <a:r>
              <a:rPr lang="en-US" altLang="en-US"/>
              <a:t>raise_application_error(error_number, message[, {TRUE | FALSE}]); where error_number is a negative integer in the range -20000 .. -20999 and message is a character string up to 2048 bytes long. If the optional third parameter is TRUE, the error is placed on the stack of previous errors. If the parameter is FALSE (the default), the error replaces all previous errors. RAISE_APPLICATION_ERROR is part of package DBMS_STANDARD, and as with package STANDARD, you do not need to qualify references to it.</a:t>
            </a:r>
          </a:p>
          <a:p>
            <a:r>
              <a:rPr lang="en-US" altLang="en-US"/>
              <a:t>An application can call raise_application_error only from an executing stored subprogram (or method). When called, raise_application_error ends the subprogram and returns a user-defined error number and message to the application. The error number and message can be trapped like any Oracle error.</a:t>
            </a:r>
          </a:p>
          <a:p>
            <a:endParaRPr lang="en-US" altLang="en-US"/>
          </a:p>
          <a:p>
            <a:r>
              <a:rPr lang="en-IN" altLang="en-US"/>
              <a:t>create table mytable (num int not null primary key); </a:t>
            </a:r>
          </a:p>
          <a:p>
            <a:r>
              <a:rPr lang="en-IN" altLang="en-US"/>
              <a:t>set serveroutput on </a:t>
            </a:r>
          </a:p>
          <a:p>
            <a:r>
              <a:rPr lang="en-IN" altLang="en-US"/>
              <a:t>insert into mytable values(1); </a:t>
            </a:r>
          </a:p>
          <a:p>
            <a:r>
              <a:rPr lang="en-IN" altLang="en-US"/>
              <a:t>begin </a:t>
            </a:r>
          </a:p>
          <a:p>
            <a:r>
              <a:rPr lang="en-IN" altLang="en-US"/>
              <a:t>insert into mytable values(2); </a:t>
            </a:r>
          </a:p>
          <a:p>
            <a:r>
              <a:rPr lang="en-IN" altLang="en-US"/>
              <a:t>insert into mytable values(1); </a:t>
            </a:r>
          </a:p>
          <a:p>
            <a:r>
              <a:rPr lang="en-IN" altLang="en-US"/>
              <a:t>exception when dup_val_on_index then </a:t>
            </a:r>
          </a:p>
          <a:p>
            <a:r>
              <a:rPr lang="en-IN" altLang="en-US"/>
              <a:t>dbms_output.put_line('oops:' || sqlerrm); </a:t>
            </a:r>
          </a:p>
          <a:p>
            <a:r>
              <a:rPr lang="en-IN" altLang="en-US"/>
              <a:t>rollback; </a:t>
            </a:r>
          </a:p>
          <a:p>
            <a:r>
              <a:rPr lang="en-IN" altLang="en-US"/>
              <a:t>end;</a:t>
            </a:r>
          </a:p>
          <a:p>
            <a:r>
              <a:rPr lang="en-IN" altLang="en-US"/>
              <a:t> /</a:t>
            </a:r>
          </a:p>
          <a:p>
            <a:r>
              <a:rPr lang="en-US" altLang="en-US"/>
              <a:t>The second INSERT fails because values must be unique, so an exception occurs and the program performs a rollback. Running this in TimesTen results in the following.</a:t>
            </a:r>
          </a:p>
          <a:p>
            <a:r>
              <a:rPr lang="en-US" altLang="en-US"/>
              <a:t>oops:TT0907: Unique constraint (MYTABLE) violated at Rowid &lt;BMUFVUAAABQAAAADjq</a:t>
            </a:r>
            <a:r>
              <a:rPr lang="en-IN" altLang="en-US"/>
              <a:t>;</a:t>
            </a:r>
          </a:p>
        </p:txBody>
      </p:sp>
      <p:sp>
        <p:nvSpPr>
          <p:cNvPr id="20484" name="Slide Number Placeholder 3">
            <a:extLst>
              <a:ext uri="{FF2B5EF4-FFF2-40B4-BE49-F238E27FC236}">
                <a16:creationId xmlns:a16="http://schemas.microsoft.com/office/drawing/2014/main" id="{C8C65EE5-76F3-4769-9746-7B1013A8E4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CA45DAD-A722-4CB3-A1E2-387127CB2F70}" type="slidenum">
              <a:rPr lang="en-IN" altLang="en-US" sz="1200" smtClean="0"/>
              <a:pPr/>
              <a:t>5</a:t>
            </a:fld>
            <a:endParaRPr lang="en-I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DE0222E0-5B60-4468-B42C-D20A466633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81379AA2-59E8-4B59-AD64-7279141B99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Main-Pl/sql block name say- main_proc1.sql </a:t>
            </a:r>
          </a:p>
          <a:p>
            <a:endParaRPr lang="en-US" altLang="en-US" b="1"/>
          </a:p>
          <a:p>
            <a:r>
              <a:rPr lang="en-US" altLang="en-US" b="1"/>
              <a:t>proce1.sql</a:t>
            </a:r>
          </a:p>
          <a:p>
            <a:r>
              <a:rPr lang="en-US" altLang="en-US"/>
              <a:t>SET SERVEROUTPUT ON</a:t>
            </a:r>
          </a:p>
          <a:p>
            <a:r>
              <a:rPr lang="en-US" altLang="en-US"/>
              <a:t>CREATE or REPLACE PROCEDURE squareNum(x IN OUT number) IS</a:t>
            </a:r>
          </a:p>
          <a:p>
            <a:r>
              <a:rPr lang="en-US" altLang="en-US"/>
              <a:t>BEGIN</a:t>
            </a:r>
          </a:p>
          <a:p>
            <a:r>
              <a:rPr lang="en-US" altLang="en-US"/>
              <a:t>  x:= x * x;</a:t>
            </a:r>
          </a:p>
          <a:p>
            <a:r>
              <a:rPr lang="en-US" altLang="en-US"/>
              <a:t>END squareNum;</a:t>
            </a:r>
          </a:p>
          <a:p>
            <a:r>
              <a:rPr lang="en-US" altLang="en-US"/>
              <a:t>/</a:t>
            </a:r>
          </a:p>
          <a:p>
            <a:endParaRPr lang="en-US" altLang="en-US"/>
          </a:p>
          <a:p>
            <a:r>
              <a:rPr lang="en-US" altLang="en-US" b="1"/>
              <a:t>Main_proc1.sql</a:t>
            </a:r>
          </a:p>
          <a:p>
            <a:endParaRPr lang="en-US" altLang="en-US"/>
          </a:p>
          <a:p>
            <a:r>
              <a:rPr lang="en-US" altLang="en-US"/>
              <a:t>SET SERVEROUTPUT ON</a:t>
            </a:r>
          </a:p>
          <a:p>
            <a:r>
              <a:rPr lang="en-US" altLang="en-US"/>
              <a:t>DECLARE</a:t>
            </a:r>
          </a:p>
          <a:p>
            <a:r>
              <a:rPr lang="en-US" altLang="en-US"/>
              <a:t>   a number;</a:t>
            </a:r>
          </a:p>
          <a:p>
            <a:r>
              <a:rPr lang="en-US" altLang="en-US"/>
              <a:t>BEGIN</a:t>
            </a:r>
          </a:p>
          <a:p>
            <a:r>
              <a:rPr lang="en-US" altLang="en-US"/>
              <a:t>   a:=&amp;a;</a:t>
            </a:r>
          </a:p>
          <a:p>
            <a:r>
              <a:rPr lang="en-US" altLang="en-US"/>
              <a:t>   squareNum(a);</a:t>
            </a:r>
          </a:p>
          <a:p>
            <a:r>
              <a:rPr lang="en-US" altLang="en-US"/>
              <a:t>   dbms_output.put_line(' Square is:'||a);</a:t>
            </a:r>
          </a:p>
          <a:p>
            <a:r>
              <a:rPr lang="en-US" altLang="en-US"/>
              <a:t>END;</a:t>
            </a:r>
          </a:p>
          <a:p>
            <a:r>
              <a:rPr lang="en-US" altLang="en-US"/>
              <a:t>/</a:t>
            </a:r>
          </a:p>
          <a:p>
            <a:endParaRPr lang="en-IN" altLang="en-US"/>
          </a:p>
        </p:txBody>
      </p:sp>
      <p:sp>
        <p:nvSpPr>
          <p:cNvPr id="72708" name="Slide Number Placeholder 3">
            <a:extLst>
              <a:ext uri="{FF2B5EF4-FFF2-40B4-BE49-F238E27FC236}">
                <a16:creationId xmlns:a16="http://schemas.microsoft.com/office/drawing/2014/main" id="{B0A3ABD9-3029-48F1-B7D4-A39BD94ACE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3FE3ED8-12B2-4756-8817-959F1341A82F}" type="slidenum">
              <a:rPr lang="en-IN" altLang="en-US" sz="1200" smtClean="0"/>
              <a:pPr/>
              <a:t>41</a:t>
            </a:fld>
            <a:endParaRPr lang="en-I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96B1A5A0-E56F-47AB-B1F6-CD45795C18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9CAB789A-16EE-418F-8E6C-578B267B6C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Write a procedure to display the message- Salary is &gt; 25000 or not  for the salary of employee corresponding to the employee number passed as parameter.</a:t>
            </a:r>
            <a:endParaRPr lang="en-IN" altLang="en-US"/>
          </a:p>
        </p:txBody>
      </p:sp>
      <p:sp>
        <p:nvSpPr>
          <p:cNvPr id="75780" name="Slide Number Placeholder 3">
            <a:extLst>
              <a:ext uri="{FF2B5EF4-FFF2-40B4-BE49-F238E27FC236}">
                <a16:creationId xmlns:a16="http://schemas.microsoft.com/office/drawing/2014/main" id="{DA557860-D6C2-4237-ABFB-B6DF922ABA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FD3A778-B3F9-43D6-81BC-64E17B23CF87}" type="slidenum">
              <a:rPr lang="en-IN" altLang="en-US" sz="1200" smtClean="0"/>
              <a:pPr/>
              <a:t>43</a:t>
            </a:fld>
            <a:endParaRPr lang="en-I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2708B131-5F35-46EF-B5CA-A2D56BF195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ECB4906B-FAC1-47DB-9927-9D36BE0FC1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user MCA  and p:vm</a:t>
            </a:r>
          </a:p>
          <a:p>
            <a:r>
              <a:rPr lang="en-US" altLang="en-US"/>
              <a:t>CREATE OR REPLACE FUNCTION </a:t>
            </a:r>
            <a:r>
              <a:rPr lang="en-US" altLang="en-US" err="1"/>
              <a:t>RetrieveSalary</a:t>
            </a:r>
            <a:endParaRPr lang="en-US" altLang="en-US"/>
          </a:p>
          <a:p>
            <a:r>
              <a:rPr lang="en-US" altLang="en-US"/>
              <a:t>     RETURN NUMBER IS</a:t>
            </a:r>
          </a:p>
          <a:p>
            <a:r>
              <a:rPr lang="en-US" altLang="en-US"/>
              <a:t>     </a:t>
            </a:r>
            <a:r>
              <a:rPr lang="en-US" altLang="en-US" err="1"/>
              <a:t>v_Salary</a:t>
            </a:r>
            <a:r>
              <a:rPr lang="en-US" altLang="en-US"/>
              <a:t> NUMBER(10,2);</a:t>
            </a:r>
          </a:p>
          <a:p>
            <a:r>
              <a:rPr lang="en-US" altLang="en-US"/>
              <a:t>BEGIN </a:t>
            </a:r>
          </a:p>
          <a:p>
            <a:r>
              <a:rPr lang="en-US" altLang="en-US"/>
              <a:t>     SELECT Sal INTO </a:t>
            </a:r>
            <a:r>
              <a:rPr lang="en-US" altLang="en-US" err="1"/>
              <a:t>v_Salary</a:t>
            </a:r>
            <a:r>
              <a:rPr lang="en-US" altLang="en-US"/>
              <a:t> FROM EMP WHERE </a:t>
            </a:r>
            <a:r>
              <a:rPr lang="en-US" altLang="en-US" err="1"/>
              <a:t>Empno</a:t>
            </a:r>
            <a:r>
              <a:rPr lang="en-US" altLang="en-US"/>
              <a:t> =  7566;</a:t>
            </a:r>
          </a:p>
          <a:p>
            <a:r>
              <a:rPr lang="en-US" altLang="en-US"/>
              <a:t>     RETURN </a:t>
            </a:r>
            <a:r>
              <a:rPr lang="en-US" altLang="en-US" err="1"/>
              <a:t>v_Salary</a:t>
            </a:r>
            <a:r>
              <a:rPr lang="en-US" altLang="en-US"/>
              <a:t>;</a:t>
            </a:r>
          </a:p>
          <a:p>
            <a:r>
              <a:rPr lang="en-US" altLang="en-US"/>
              <a:t>END </a:t>
            </a:r>
            <a:r>
              <a:rPr lang="en-US" altLang="en-US" err="1"/>
              <a:t>RetrieveSalary</a:t>
            </a:r>
            <a:r>
              <a:rPr lang="en-US" altLang="en-US"/>
              <a:t>;</a:t>
            </a:r>
          </a:p>
          <a:p>
            <a:r>
              <a:rPr lang="en-US" altLang="en-US"/>
              <a:t>/</a:t>
            </a:r>
          </a:p>
          <a:p>
            <a:endParaRPr lang="en-US" altLang="en-US"/>
          </a:p>
          <a:p>
            <a:endParaRPr lang="en-US" altLang="en-US"/>
          </a:p>
          <a:p>
            <a:pPr eaLnBrk="1" hangingPunct="1">
              <a:lnSpc>
                <a:spcPct val="100000"/>
              </a:lnSpc>
              <a:buFontTx/>
              <a:buNone/>
            </a:pPr>
            <a:r>
              <a:rPr lang="en-GB" altLang="en-US" sz="1200" b="1">
                <a:solidFill>
                  <a:srgbClr val="C00000"/>
                </a:solidFill>
                <a:latin typeface="Courier New" panose="02070309020205020404" pitchFamily="49" charset="0"/>
              </a:rPr>
              <a:t>CREATE OR REPLACE PROCEDURE DisplaySalary2(</a:t>
            </a:r>
            <a:r>
              <a:rPr lang="en-GB" altLang="en-US" sz="1200" b="1" err="1">
                <a:latin typeface="Courier New" panose="02070309020205020404" pitchFamily="49" charset="0"/>
              </a:rPr>
              <a:t>p_EmployeeID</a:t>
            </a:r>
            <a:endParaRPr lang="en-GB" altLang="en-US" sz="1200" b="1">
              <a:latin typeface="Courier New" panose="02070309020205020404" pitchFamily="49" charset="0"/>
            </a:endParaRPr>
          </a:p>
          <a:p>
            <a:pPr eaLnBrk="1" hangingPunct="1">
              <a:lnSpc>
                <a:spcPct val="100000"/>
              </a:lnSpc>
              <a:buFontTx/>
              <a:buNone/>
            </a:pPr>
            <a:r>
              <a:rPr lang="en-GB" altLang="en-US" sz="1200" b="1">
                <a:latin typeface="Courier New" panose="02070309020205020404" pitchFamily="49" charset="0"/>
              </a:rPr>
              <a:t>    </a:t>
            </a:r>
            <a:r>
              <a:rPr lang="en-GB" altLang="en-US" sz="1200" b="1">
                <a:solidFill>
                  <a:srgbClr val="2323EB"/>
                </a:solidFill>
                <a:latin typeface="Courier New" panose="02070309020205020404" pitchFamily="49" charset="0"/>
              </a:rPr>
              <a:t>IN</a:t>
            </a:r>
            <a:r>
              <a:rPr lang="en-GB" altLang="en-US" sz="1200" b="1">
                <a:latin typeface="Courier New" panose="02070309020205020404" pitchFamily="49" charset="0"/>
              </a:rPr>
              <a:t> </a:t>
            </a:r>
            <a:r>
              <a:rPr lang="en-GB" altLang="en-US" sz="1200" b="1" err="1">
                <a:latin typeface="Courier New" panose="02070309020205020404" pitchFamily="49" charset="0"/>
              </a:rPr>
              <a:t>NUMber</a:t>
            </a:r>
            <a:r>
              <a:rPr lang="en-GB" altLang="en-US" sz="1200" b="1">
                <a:latin typeface="Courier New" panose="02070309020205020404" pitchFamily="49" charset="0"/>
              </a:rPr>
              <a:t>, </a:t>
            </a:r>
            <a:r>
              <a:rPr lang="en-GB" altLang="en-US" sz="1200" b="1" err="1">
                <a:latin typeface="Courier New" panose="02070309020205020404" pitchFamily="49" charset="0"/>
              </a:rPr>
              <a:t>p_Salary</a:t>
            </a:r>
            <a:r>
              <a:rPr lang="en-GB" altLang="en-US" sz="1200" b="1">
                <a:latin typeface="Courier New" panose="02070309020205020404" pitchFamily="49" charset="0"/>
              </a:rPr>
              <a:t> </a:t>
            </a:r>
            <a:r>
              <a:rPr lang="en-GB" altLang="en-US" sz="1200" b="1">
                <a:solidFill>
                  <a:srgbClr val="2323EB"/>
                </a:solidFill>
                <a:latin typeface="Courier New" panose="02070309020205020404" pitchFamily="49" charset="0"/>
              </a:rPr>
              <a:t>OUT</a:t>
            </a:r>
            <a:r>
              <a:rPr lang="en-GB" altLang="en-US" sz="1200" b="1">
                <a:latin typeface="Courier New" panose="02070309020205020404" pitchFamily="49" charset="0"/>
              </a:rPr>
              <a:t> NUMBER</a:t>
            </a:r>
            <a:r>
              <a:rPr lang="en-GB" altLang="en-US" sz="1200" b="1">
                <a:solidFill>
                  <a:srgbClr val="C00000"/>
                </a:solidFill>
                <a:latin typeface="Courier New" panose="02070309020205020404" pitchFamily="49" charset="0"/>
              </a:rPr>
              <a:t>) IS</a:t>
            </a:r>
          </a:p>
          <a:p>
            <a:pPr eaLnBrk="1" hangingPunct="1">
              <a:lnSpc>
                <a:spcPct val="80000"/>
              </a:lnSpc>
              <a:buFontTx/>
              <a:buNone/>
            </a:pPr>
            <a:r>
              <a:rPr lang="en-GB" altLang="en-US" sz="1200">
                <a:latin typeface="Courier New" panose="02070309020205020404" pitchFamily="49" charset="0"/>
              </a:rPr>
              <a:t>    </a:t>
            </a:r>
            <a:r>
              <a:rPr lang="en-GB" altLang="en-US" sz="1200" err="1">
                <a:latin typeface="Courier New" panose="02070309020205020404" pitchFamily="49" charset="0"/>
              </a:rPr>
              <a:t>v_Salary</a:t>
            </a:r>
            <a:r>
              <a:rPr lang="en-GB" altLang="en-US" sz="1200">
                <a:latin typeface="Courier New" panose="02070309020205020404" pitchFamily="49" charset="0"/>
              </a:rPr>
              <a:t> NUMBER(10,2);</a:t>
            </a:r>
          </a:p>
          <a:p>
            <a:pPr eaLnBrk="1" hangingPunct="1">
              <a:lnSpc>
                <a:spcPct val="80000"/>
              </a:lnSpc>
              <a:buFontTx/>
              <a:buNone/>
            </a:pPr>
            <a:r>
              <a:rPr lang="en-GB" altLang="en-US" sz="1200" b="1">
                <a:latin typeface="Courier New" panose="02070309020205020404" pitchFamily="49" charset="0"/>
              </a:rPr>
              <a:t>BEGIN</a:t>
            </a:r>
          </a:p>
          <a:p>
            <a:pPr eaLnBrk="1" hangingPunct="1">
              <a:lnSpc>
                <a:spcPct val="80000"/>
              </a:lnSpc>
              <a:buFontTx/>
              <a:buNone/>
            </a:pPr>
            <a:r>
              <a:rPr lang="en-GB" altLang="en-US" sz="1200">
                <a:latin typeface="Courier New" panose="02070309020205020404" pitchFamily="49" charset="0"/>
              </a:rPr>
              <a:t>    SELECT Sal INTO </a:t>
            </a:r>
            <a:r>
              <a:rPr lang="en-GB" altLang="en-US" sz="1200" err="1">
                <a:latin typeface="Courier New" panose="02070309020205020404" pitchFamily="49" charset="0"/>
              </a:rPr>
              <a:t>v_Salary</a:t>
            </a:r>
            <a:r>
              <a:rPr lang="en-GB" altLang="en-US" sz="1200">
                <a:latin typeface="Courier New" panose="02070309020205020404" pitchFamily="49" charset="0"/>
              </a:rPr>
              <a:t> FROM Emp</a:t>
            </a:r>
          </a:p>
          <a:p>
            <a:pPr eaLnBrk="1" hangingPunct="1">
              <a:lnSpc>
                <a:spcPct val="80000"/>
              </a:lnSpc>
              <a:buFontTx/>
              <a:buNone/>
            </a:pPr>
            <a:r>
              <a:rPr lang="en-GB" altLang="en-US" sz="1200">
                <a:latin typeface="Courier New" panose="02070309020205020404" pitchFamily="49" charset="0"/>
              </a:rPr>
              <a:t>    WHERE </a:t>
            </a:r>
            <a:r>
              <a:rPr lang="en-GB" altLang="en-US" sz="1200" err="1">
                <a:latin typeface="Courier New" panose="02070309020205020404" pitchFamily="49" charset="0"/>
              </a:rPr>
              <a:t>EmpNO</a:t>
            </a:r>
            <a:r>
              <a:rPr lang="en-GB" altLang="en-US" sz="1200">
                <a:latin typeface="Courier New" panose="02070309020205020404" pitchFamily="49" charset="0"/>
              </a:rPr>
              <a:t> = </a:t>
            </a:r>
            <a:r>
              <a:rPr lang="en-GB" altLang="en-US" sz="1200" err="1">
                <a:latin typeface="Courier New" panose="02070309020205020404" pitchFamily="49" charset="0"/>
              </a:rPr>
              <a:t>p_EmployeeID</a:t>
            </a:r>
            <a:r>
              <a:rPr lang="en-GB" altLang="en-US" sz="1200">
                <a:latin typeface="Courier New" panose="02070309020205020404" pitchFamily="49" charset="0"/>
              </a:rPr>
              <a:t>;</a:t>
            </a:r>
          </a:p>
          <a:p>
            <a:pPr eaLnBrk="1" hangingPunct="1">
              <a:lnSpc>
                <a:spcPct val="80000"/>
              </a:lnSpc>
              <a:buFontTx/>
              <a:buNone/>
            </a:pPr>
            <a:r>
              <a:rPr lang="en-GB" altLang="en-US" sz="1200">
                <a:latin typeface="Courier New" panose="02070309020205020404" pitchFamily="49" charset="0"/>
              </a:rPr>
              <a:t>    IF </a:t>
            </a:r>
            <a:r>
              <a:rPr lang="en-GB" altLang="en-US" sz="1200" err="1">
                <a:latin typeface="Courier New" panose="02070309020205020404" pitchFamily="49" charset="0"/>
              </a:rPr>
              <a:t>v_Salary</a:t>
            </a:r>
            <a:r>
              <a:rPr lang="en-GB" altLang="en-US" sz="1200">
                <a:latin typeface="Courier New" panose="02070309020205020404" pitchFamily="49" charset="0"/>
              </a:rPr>
              <a:t> &gt; 25000 THEN</a:t>
            </a:r>
          </a:p>
          <a:p>
            <a:pPr eaLnBrk="1" hangingPunct="1">
              <a:lnSpc>
                <a:spcPct val="80000"/>
              </a:lnSpc>
              <a:buFontTx/>
              <a:buNone/>
            </a:pPr>
            <a:r>
              <a:rPr lang="en-GB" altLang="en-US" sz="1200">
                <a:latin typeface="Courier New" panose="02070309020205020404" pitchFamily="49" charset="0"/>
              </a:rPr>
              <a:t>        DBMS_OUTPUT.PUT_LINE ('Salary &gt; 25,000.');</a:t>
            </a:r>
          </a:p>
          <a:p>
            <a:pPr eaLnBrk="1" hangingPunct="1">
              <a:lnSpc>
                <a:spcPct val="80000"/>
              </a:lnSpc>
              <a:buFontTx/>
              <a:buNone/>
            </a:pPr>
            <a:r>
              <a:rPr lang="en-GB" altLang="en-US" sz="1200">
                <a:latin typeface="Courier New" panose="02070309020205020404" pitchFamily="49" charset="0"/>
              </a:rPr>
              <a:t>    ELSE</a:t>
            </a:r>
          </a:p>
          <a:p>
            <a:pPr eaLnBrk="1" hangingPunct="1">
              <a:lnSpc>
                <a:spcPct val="80000"/>
              </a:lnSpc>
              <a:buFontTx/>
              <a:buNone/>
            </a:pPr>
            <a:r>
              <a:rPr lang="en-GB" altLang="en-US" sz="1200">
                <a:latin typeface="Courier New" panose="02070309020205020404" pitchFamily="49" charset="0"/>
              </a:rPr>
              <a:t> DBMS_OUTPUT.PUT_LINE ('Salary &lt;= 25,000.');</a:t>
            </a:r>
          </a:p>
          <a:p>
            <a:pPr eaLnBrk="1" hangingPunct="1">
              <a:lnSpc>
                <a:spcPct val="80000"/>
              </a:lnSpc>
              <a:buFontTx/>
              <a:buNone/>
            </a:pPr>
            <a:r>
              <a:rPr lang="en-GB" altLang="en-US" sz="1200">
                <a:latin typeface="Courier New" panose="02070309020205020404" pitchFamily="49" charset="0"/>
              </a:rPr>
              <a:t>    END IF;</a:t>
            </a:r>
          </a:p>
          <a:p>
            <a:pPr eaLnBrk="1" hangingPunct="1">
              <a:lnSpc>
                <a:spcPct val="80000"/>
              </a:lnSpc>
              <a:buFontTx/>
              <a:buNone/>
            </a:pPr>
            <a:r>
              <a:rPr lang="en-GB" altLang="en-US" sz="1200">
                <a:latin typeface="Courier New" panose="02070309020205020404" pitchFamily="49" charset="0"/>
              </a:rPr>
              <a:t>    </a:t>
            </a:r>
            <a:r>
              <a:rPr lang="en-GB" altLang="en-US" sz="1200" err="1">
                <a:latin typeface="Courier New" panose="02070309020205020404" pitchFamily="49" charset="0"/>
              </a:rPr>
              <a:t>p_Salary</a:t>
            </a:r>
            <a:r>
              <a:rPr lang="en-GB" altLang="en-US" sz="1200">
                <a:latin typeface="Courier New" panose="02070309020205020404" pitchFamily="49" charset="0"/>
              </a:rPr>
              <a:t> := </a:t>
            </a:r>
            <a:r>
              <a:rPr lang="en-GB" altLang="en-US" sz="1200" err="1">
                <a:latin typeface="Courier New" panose="02070309020205020404" pitchFamily="49" charset="0"/>
              </a:rPr>
              <a:t>v_Salary</a:t>
            </a:r>
            <a:r>
              <a:rPr lang="en-GB" altLang="en-US" sz="1200">
                <a:latin typeface="Courier New" panose="02070309020205020404" pitchFamily="49" charset="0"/>
              </a:rPr>
              <a:t>;  </a:t>
            </a:r>
          </a:p>
          <a:p>
            <a:pPr eaLnBrk="1" hangingPunct="1">
              <a:lnSpc>
                <a:spcPct val="80000"/>
              </a:lnSpc>
              <a:buFontTx/>
              <a:buNone/>
            </a:pPr>
            <a:r>
              <a:rPr lang="en-GB" altLang="en-US" sz="1200" b="1">
                <a:latin typeface="Courier New" panose="02070309020205020404" pitchFamily="49" charset="0"/>
              </a:rPr>
              <a:t>EXCEPTION</a:t>
            </a:r>
          </a:p>
          <a:p>
            <a:pPr eaLnBrk="1" hangingPunct="1">
              <a:lnSpc>
                <a:spcPct val="80000"/>
              </a:lnSpc>
              <a:buFontTx/>
              <a:buNone/>
            </a:pPr>
            <a:r>
              <a:rPr lang="en-GB" altLang="en-US" sz="1200">
                <a:latin typeface="Courier New" panose="02070309020205020404" pitchFamily="49" charset="0"/>
              </a:rPr>
              <a:t>     WHEN NO_DATA_FOUND THEN</a:t>
            </a:r>
          </a:p>
          <a:p>
            <a:pPr eaLnBrk="1" hangingPunct="1">
              <a:lnSpc>
                <a:spcPct val="80000"/>
              </a:lnSpc>
              <a:buFontTx/>
              <a:buNone/>
            </a:pPr>
            <a:r>
              <a:rPr lang="en-GB" altLang="en-US" sz="1200">
                <a:latin typeface="Courier New" panose="02070309020205020404" pitchFamily="49" charset="0"/>
              </a:rPr>
              <a:t>         DBMS_OUTPUT.PUT_LINE ('Employee not found.'); </a:t>
            </a:r>
          </a:p>
          <a:p>
            <a:pPr eaLnBrk="1" hangingPunct="1">
              <a:lnSpc>
                <a:spcPct val="80000"/>
              </a:lnSpc>
              <a:buFontTx/>
              <a:buNone/>
            </a:pPr>
            <a:r>
              <a:rPr lang="en-GB" altLang="en-US" sz="1200" b="1">
                <a:latin typeface="Courier New" panose="02070309020205020404" pitchFamily="49" charset="0"/>
              </a:rPr>
              <a:t>END</a:t>
            </a:r>
            <a:r>
              <a:rPr lang="en-GB" altLang="en-US" sz="1200">
                <a:latin typeface="Courier New" panose="02070309020205020404" pitchFamily="49" charset="0"/>
              </a:rPr>
              <a:t> DisplaySalary2;</a:t>
            </a:r>
          </a:p>
          <a:p>
            <a:pPr eaLnBrk="1" hangingPunct="1">
              <a:lnSpc>
                <a:spcPct val="80000"/>
              </a:lnSpc>
              <a:buFontTx/>
              <a:buNone/>
            </a:pPr>
            <a:r>
              <a:rPr lang="en-GB" altLang="en-US" sz="1200">
                <a:latin typeface="Courier New" panose="02070309020205020404" pitchFamily="49" charset="0"/>
              </a:rPr>
              <a:t>/</a:t>
            </a:r>
            <a:endParaRPr lang="en-US" altLang="en-US" sz="1200">
              <a:latin typeface="Courier New" panose="02070309020205020404" pitchFamily="49" charset="0"/>
            </a:endParaRPr>
          </a:p>
          <a:p>
            <a:pPr eaLnBrk="1" hangingPunct="1">
              <a:lnSpc>
                <a:spcPct val="80000"/>
              </a:lnSpc>
              <a:buFontTx/>
              <a:buNone/>
            </a:pPr>
            <a:endParaRPr lang="en-US" altLang="en-US"/>
          </a:p>
          <a:p>
            <a:endParaRPr lang="en-US" altLang="en-US"/>
          </a:p>
          <a:p>
            <a:endParaRPr lang="en-US" altLang="en-US"/>
          </a:p>
          <a:p>
            <a:endParaRPr lang="en-US" altLang="en-US"/>
          </a:p>
          <a:p>
            <a:endParaRPr lang="en-IN" altLang="en-US"/>
          </a:p>
        </p:txBody>
      </p:sp>
      <p:sp>
        <p:nvSpPr>
          <p:cNvPr id="78852" name="Slide Number Placeholder 3">
            <a:extLst>
              <a:ext uri="{FF2B5EF4-FFF2-40B4-BE49-F238E27FC236}">
                <a16:creationId xmlns:a16="http://schemas.microsoft.com/office/drawing/2014/main" id="{331EAC2C-79C4-464B-9977-D90BBAB8E8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BCF5751-8D25-4221-BD92-C7516ACDA4B0}" type="slidenum">
              <a:rPr lang="en-IN" altLang="en-US" sz="1200" smtClean="0"/>
              <a:pPr/>
              <a:t>45</a:t>
            </a:fld>
            <a:endParaRPr lang="en-I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8631152D-D083-4EDD-942C-071414600C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AEA159D5-53B0-434F-91AC-FEF766D151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Example 13.7</a:t>
            </a:r>
            <a:endParaRPr lang="en-IN" altLang="en-US"/>
          </a:p>
        </p:txBody>
      </p:sp>
      <p:sp>
        <p:nvSpPr>
          <p:cNvPr id="82948" name="Slide Number Placeholder 3">
            <a:extLst>
              <a:ext uri="{FF2B5EF4-FFF2-40B4-BE49-F238E27FC236}">
                <a16:creationId xmlns:a16="http://schemas.microsoft.com/office/drawing/2014/main" id="{598A2341-7AD5-43B1-B834-61A34C088D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DF16995-BB44-4E7A-BDED-692FBDBA26E8}" type="slidenum">
              <a:rPr lang="en-IN" altLang="en-US" sz="1200" smtClean="0"/>
              <a:pPr/>
              <a:t>48</a:t>
            </a:fld>
            <a:endParaRPr lang="en-I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E287564A-5F3D-45FB-90B2-FB7D5AEE56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310ACFF8-840A-4CF4-B829-BA92A53FD7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U:MCA  p:vm</a:t>
            </a:r>
          </a:p>
          <a:p>
            <a:r>
              <a:rPr lang="en-US" altLang="en-US"/>
              <a:t>D:\MCA  2022\Jan-2022\BTech 4 Sem 2022\Ora-Exer\fun_proc\fun1.sql</a:t>
            </a:r>
          </a:p>
          <a:p>
            <a:endParaRPr lang="en-US" altLang="en-US"/>
          </a:p>
          <a:p>
            <a:r>
              <a:rPr lang="en-US" altLang="en-US"/>
              <a:t>Set serveroutput on</a:t>
            </a:r>
          </a:p>
          <a:p>
            <a:r>
              <a:rPr lang="en-US" altLang="en-US"/>
              <a:t>CREATE OR REPLACE FUNCTION RetrieveSalary</a:t>
            </a:r>
          </a:p>
          <a:p>
            <a:r>
              <a:rPr lang="en-US" altLang="en-US"/>
              <a:t>     RETURN NUMBER IS</a:t>
            </a:r>
          </a:p>
          <a:p>
            <a:r>
              <a:rPr lang="en-US" altLang="en-US"/>
              <a:t>     v_Salary NUMBER(10,2);</a:t>
            </a:r>
          </a:p>
          <a:p>
            <a:r>
              <a:rPr lang="en-US" altLang="en-US"/>
              <a:t>BEGIN </a:t>
            </a:r>
          </a:p>
          <a:p>
            <a:r>
              <a:rPr lang="en-US" altLang="en-US"/>
              <a:t>     SELECT Salary INTO v_Salary FROM EMP WHERE Empno =  101;</a:t>
            </a:r>
          </a:p>
          <a:p>
            <a:r>
              <a:rPr lang="en-US" altLang="en-US"/>
              <a:t>     RETURN v_Salary;</a:t>
            </a:r>
          </a:p>
          <a:p>
            <a:r>
              <a:rPr lang="en-US" altLang="en-US"/>
              <a:t>END RetrieveSalary;</a:t>
            </a:r>
          </a:p>
          <a:p>
            <a:r>
              <a:rPr lang="en-US" altLang="en-US"/>
              <a:t>/</a:t>
            </a:r>
            <a:endParaRPr lang="en-IN" altLang="en-US"/>
          </a:p>
        </p:txBody>
      </p:sp>
      <p:sp>
        <p:nvSpPr>
          <p:cNvPr id="87044" name="Slide Number Placeholder 3">
            <a:extLst>
              <a:ext uri="{FF2B5EF4-FFF2-40B4-BE49-F238E27FC236}">
                <a16:creationId xmlns:a16="http://schemas.microsoft.com/office/drawing/2014/main" id="{858C6C59-E62B-4779-AB4E-22FA68A33A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B97431D-3E00-4BD2-9F98-F3F6C1475E31}" type="slidenum">
              <a:rPr lang="en-IN" altLang="en-US" sz="1200" smtClean="0"/>
              <a:pPr/>
              <a:t>51</a:t>
            </a:fld>
            <a:endParaRPr lang="en-I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E9148D90-80F4-4E7D-8BA8-5872697FF7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8F651AA5-7587-4471-A351-5EE5A8A195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User : MCA p: vm</a:t>
            </a:r>
          </a:p>
          <a:p>
            <a:r>
              <a:rPr lang="en-US" altLang="en-US"/>
              <a:t>D:\MCA  2022\Jan-2022\BTech 4 Sem 2022\Ora-Exer\fun_proc\fun_fullname.sql</a:t>
            </a:r>
          </a:p>
          <a:p>
            <a:r>
              <a:rPr lang="en-US" altLang="en-US"/>
              <a:t>Assume the table Employee(Empno, Firstname, MiddleName, LastName);</a:t>
            </a:r>
          </a:p>
          <a:p>
            <a:endParaRPr lang="en-US" altLang="en-US"/>
          </a:p>
          <a:p>
            <a:r>
              <a:rPr lang="en-IN" altLang="en-US"/>
              <a:t>CREATE OR REPLACE FUNCTION FullName (p_EmployeeID IN </a:t>
            </a:r>
          </a:p>
          <a:p>
            <a:r>
              <a:rPr lang="en-IN" altLang="en-US"/>
              <a:t>        employee.EmployeeID%TYPE) </a:t>
            </a:r>
          </a:p>
          <a:p>
            <a:r>
              <a:rPr lang="en-IN" altLang="en-US"/>
              <a:t>    RETURN VARCHAR2 IS</a:t>
            </a:r>
          </a:p>
          <a:p>
            <a:r>
              <a:rPr lang="en-IN" altLang="en-US"/>
              <a:t>    v_FullName VARCHAR2(100);</a:t>
            </a:r>
          </a:p>
          <a:p>
            <a:r>
              <a:rPr lang="en-IN" altLang="en-US"/>
              <a:t>    v_FirstName employee.FirstName%TYPE;</a:t>
            </a:r>
          </a:p>
          <a:p>
            <a:r>
              <a:rPr lang="en-IN" altLang="en-US"/>
              <a:t>    v_MiddleName employee.MiddleName%TYPE;</a:t>
            </a:r>
          </a:p>
          <a:p>
            <a:r>
              <a:rPr lang="en-IN" altLang="en-US"/>
              <a:t>    v_LastName employee.LastName%TYPE;</a:t>
            </a:r>
          </a:p>
          <a:p>
            <a:r>
              <a:rPr lang="en-IN" altLang="en-US"/>
              <a:t>BEGIN</a:t>
            </a:r>
          </a:p>
          <a:p>
            <a:r>
              <a:rPr lang="en-IN" altLang="en-US"/>
              <a:t>   SELECT FirstName, MiddleName, LastName INTO</a:t>
            </a:r>
          </a:p>
          <a:p>
            <a:r>
              <a:rPr lang="en-IN" altLang="en-US"/>
              <a:t>        v_FirstName, v_MiddleName, v_LastName</a:t>
            </a:r>
          </a:p>
          <a:p>
            <a:r>
              <a:rPr lang="en-IN" altLang="en-US"/>
              <a:t>        FROM Employee</a:t>
            </a:r>
          </a:p>
          <a:p>
            <a:r>
              <a:rPr lang="en-IN" altLang="en-US"/>
              <a:t>        WHERE EmployeeID = p_EmployeeID;</a:t>
            </a:r>
          </a:p>
          <a:p>
            <a:r>
              <a:rPr lang="en-IN" altLang="en-US"/>
              <a:t>    v_FullName := v_LastName||', '||v_FirstName;</a:t>
            </a:r>
          </a:p>
          <a:p>
            <a:r>
              <a:rPr lang="en-IN" altLang="en-US"/>
              <a:t>    </a:t>
            </a:r>
          </a:p>
          <a:p>
            <a:r>
              <a:rPr lang="en-IN" altLang="en-US"/>
              <a:t>IF LENGTH(v_MiddleName) &gt; 0 THEN</a:t>
            </a:r>
          </a:p>
          <a:p>
            <a:r>
              <a:rPr lang="en-IN" altLang="en-US"/>
              <a:t>        v_FullName := v_FullName|| ' '   </a:t>
            </a:r>
          </a:p>
          <a:p>
            <a:r>
              <a:rPr lang="en-IN" altLang="en-US"/>
              <a:t>            ||SUBSTR(v_MiddleName,1,1)||'.';</a:t>
            </a:r>
          </a:p>
          <a:p>
            <a:r>
              <a:rPr lang="en-IN" altLang="en-US"/>
              <a:t>    END IF; </a:t>
            </a:r>
          </a:p>
          <a:p>
            <a:r>
              <a:rPr lang="en-IN" altLang="en-US"/>
              <a:t>    RETURN v_FullName;</a:t>
            </a:r>
          </a:p>
          <a:p>
            <a:r>
              <a:rPr lang="en-IN" altLang="en-US"/>
              <a:t>END FullName;</a:t>
            </a:r>
          </a:p>
          <a:p>
            <a:r>
              <a:rPr lang="en-IN" altLang="en-US"/>
              <a:t>/</a:t>
            </a:r>
          </a:p>
          <a:p>
            <a:endParaRPr lang="en-IN" altLang="en-US"/>
          </a:p>
        </p:txBody>
      </p:sp>
      <p:sp>
        <p:nvSpPr>
          <p:cNvPr id="90116" name="Slide Number Placeholder 3">
            <a:extLst>
              <a:ext uri="{FF2B5EF4-FFF2-40B4-BE49-F238E27FC236}">
                <a16:creationId xmlns:a16="http://schemas.microsoft.com/office/drawing/2014/main" id="{588C29E0-48EA-416E-9960-9C27903F07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9262A0B-7BE1-40E9-9523-99D11B45EE8D}" type="slidenum">
              <a:rPr lang="en-IN" altLang="en-US" sz="1200" smtClean="0"/>
              <a:pPr/>
              <a:t>53</a:t>
            </a:fld>
            <a:endParaRPr lang="en-I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DB8A09FB-9136-4016-9D4D-2D7958032A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793E92CC-F394-4774-8B4B-77EF2C72C6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Modularity</a:t>
            </a:r>
            <a:br>
              <a:rPr lang="en-US" altLang="en-US"/>
            </a:br>
            <a:r>
              <a:rPr lang="en-US" altLang="en-US"/>
              <a:t>Packages let you encapsulate logically related types, items, and subprograms in a named PL/SQL module. Each package is easy to understand, and the interfaces between packages are simple, clear, and well defined. This aids application development.</a:t>
            </a:r>
          </a:p>
          <a:p>
            <a:r>
              <a:rPr lang="en-US" altLang="en-US" b="1"/>
              <a:t>Easier Application Design</a:t>
            </a:r>
            <a:br>
              <a:rPr lang="en-US" altLang="en-US"/>
            </a:br>
            <a:r>
              <a:rPr lang="en-US" altLang="en-US"/>
              <a:t>When designing an application, all you need initially is the interface information in the package specs. You can code and compile a spec without its body. Then, stored subprograms that reference the package can be compiled as well. You need not define the package bodies fully until you are ready to complete the application.</a:t>
            </a:r>
          </a:p>
          <a:p>
            <a:endParaRPr lang="en-IN" altLang="en-US"/>
          </a:p>
        </p:txBody>
      </p:sp>
      <p:sp>
        <p:nvSpPr>
          <p:cNvPr id="97284" name="Slide Number Placeholder 3">
            <a:extLst>
              <a:ext uri="{FF2B5EF4-FFF2-40B4-BE49-F238E27FC236}">
                <a16:creationId xmlns:a16="http://schemas.microsoft.com/office/drawing/2014/main" id="{53F8B590-E979-4472-BEBB-68885D3597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81E49DB-609F-47BF-942C-DDA9A401200A}" type="slidenum">
              <a:rPr lang="en-IN" altLang="en-US" sz="1200" smtClean="0"/>
              <a:pPr/>
              <a:t>59</a:t>
            </a:fld>
            <a:endParaRPr lang="en-I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84434AD-E371-4840-B7C7-844754CCF4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1182E74B-F417-4EC4-9902-7FE6292291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Save as sql file say pack_calc_spec.sql</a:t>
            </a:r>
          </a:p>
          <a:p>
            <a:r>
              <a:rPr lang="en-US" altLang="en-US"/>
              <a:t>Package Specification Example:</a:t>
            </a:r>
          </a:p>
          <a:p>
            <a:r>
              <a:rPr lang="en-US" altLang="en-US"/>
              <a:t>Create a package containing one function which returns square of a number and a procedure that returns cube of a number.</a:t>
            </a:r>
            <a:endParaRPr lang="en-IN" altLang="en-US"/>
          </a:p>
        </p:txBody>
      </p:sp>
      <p:sp>
        <p:nvSpPr>
          <p:cNvPr id="104452" name="Slide Number Placeholder 3">
            <a:extLst>
              <a:ext uri="{FF2B5EF4-FFF2-40B4-BE49-F238E27FC236}">
                <a16:creationId xmlns:a16="http://schemas.microsoft.com/office/drawing/2014/main" id="{7B96C092-D964-4A7F-8866-A5DD1B6D75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3D2BF2C-CB1D-45B8-AF51-A92052A91668}" type="slidenum">
              <a:rPr lang="en-IN" altLang="en-US" sz="1200" smtClean="0"/>
              <a:pPr/>
              <a:t>65</a:t>
            </a:fld>
            <a:endParaRPr lang="en-I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1687B082-079B-40AF-898C-E22F9450540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26C1A865-41F1-4097-875D-ACB6FF23E3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Package in PL/SQL Block</a:t>
            </a:r>
            <a:endParaRPr lang="en-IN" altLang="en-US"/>
          </a:p>
        </p:txBody>
      </p:sp>
      <p:sp>
        <p:nvSpPr>
          <p:cNvPr id="107524" name="Slide Number Placeholder 3">
            <a:extLst>
              <a:ext uri="{FF2B5EF4-FFF2-40B4-BE49-F238E27FC236}">
                <a16:creationId xmlns:a16="http://schemas.microsoft.com/office/drawing/2014/main" id="{6F1CFF0E-F786-4C69-9EA0-10E52EE2ED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9116640-BAB7-4A0D-A002-B23C3BCA67EC}" type="slidenum">
              <a:rPr lang="en-IN" altLang="en-US" sz="1200" smtClean="0"/>
              <a:pPr/>
              <a:t>67</a:t>
            </a:fld>
            <a:endParaRPr lang="en-I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FD1BEBEE-68E1-49FE-B178-99EDC82F4A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0A6C8C54-4AD4-4FE6-B8DA-3BB6834098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Package in PL/SQL Block</a:t>
            </a:r>
            <a:endParaRPr lang="en-IN" altLang="en-US"/>
          </a:p>
        </p:txBody>
      </p:sp>
      <p:sp>
        <p:nvSpPr>
          <p:cNvPr id="109572" name="Slide Number Placeholder 3">
            <a:extLst>
              <a:ext uri="{FF2B5EF4-FFF2-40B4-BE49-F238E27FC236}">
                <a16:creationId xmlns:a16="http://schemas.microsoft.com/office/drawing/2014/main" id="{0D18D9AB-EC1D-427E-AB24-C4136DC8E7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52C2583-1E9B-4D7E-99E4-7AC186DA2F52}" type="slidenum">
              <a:rPr lang="en-IN" altLang="en-US" sz="1200" smtClean="0"/>
              <a:pPr/>
              <a:t>68</a:t>
            </a:fld>
            <a:endParaRPr lang="en-I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9EE2318-A656-43F4-B73F-FFC437A83A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73739505-7D29-408B-AEAD-5C06375DCF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Write a PL/SQL block to handle NO_DATA_FOUND exception raised when select .. Into statement failed fetch record. </a:t>
            </a:r>
            <a:endParaRPr lang="en-IN" altLang="en-US"/>
          </a:p>
        </p:txBody>
      </p:sp>
      <p:sp>
        <p:nvSpPr>
          <p:cNvPr id="23556" name="Slide Number Placeholder 3">
            <a:extLst>
              <a:ext uri="{FF2B5EF4-FFF2-40B4-BE49-F238E27FC236}">
                <a16:creationId xmlns:a16="http://schemas.microsoft.com/office/drawing/2014/main" id="{5C619410-86E2-4997-BCE5-DFEF50799D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D36A71A-3F40-4C1B-ABBB-F64ED5D96C13}" type="slidenum">
              <a:rPr lang="en-IN" altLang="en-US" sz="1200" smtClean="0"/>
              <a:pPr/>
              <a:t>7</a:t>
            </a:fld>
            <a:endParaRPr lang="en-I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D1D94BEC-0148-4F68-8CDD-9001AA1473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097A46E8-7A54-49D4-B01F-8DF912D5ED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Create a package containing a procedure to display  full name of employee corresponding to employee number entered by the user and a function to check the existence </a:t>
            </a:r>
          </a:p>
          <a:p>
            <a:r>
              <a:rPr lang="en-US" altLang="en-US"/>
              <a:t>of employee with employee number.</a:t>
            </a:r>
          </a:p>
          <a:p>
            <a:r>
              <a:rPr lang="en-US" altLang="en-US"/>
              <a:t>--USER: MCA  pa: vm</a:t>
            </a:r>
          </a:p>
          <a:p>
            <a:r>
              <a:rPr lang="en-US" altLang="en-US"/>
              <a:t>D:\MCA  2022\Jan-2022\BTech 4 Sem 2022\Ora-Exer\package\pack_fullname.sql</a:t>
            </a:r>
          </a:p>
          <a:p>
            <a:endParaRPr lang="en-US" altLang="en-US"/>
          </a:p>
          <a:p>
            <a:r>
              <a:rPr lang="en-US" altLang="en-US"/>
              <a:t>--USER: MCA  pa: vm</a:t>
            </a:r>
          </a:p>
          <a:p>
            <a:r>
              <a:rPr lang="en-US" altLang="en-US"/>
              <a:t>CREATE OR REPLACE PACKAGE EmpFullName AS  </a:t>
            </a:r>
          </a:p>
          <a:p>
            <a:r>
              <a:rPr lang="en-US" altLang="en-US"/>
              <a:t>PROCEDURE FindEmployee(</a:t>
            </a:r>
          </a:p>
          <a:p>
            <a:r>
              <a:rPr lang="en-US" altLang="en-US"/>
              <a:t>emp_ID IN employee.EmployeeID%TYPE,</a:t>
            </a:r>
          </a:p>
          <a:p>
            <a:r>
              <a:rPr lang="en-US" altLang="en-US"/>
              <a:t>emp_FirstName OUT employee.FirstName%TYPE,          </a:t>
            </a:r>
          </a:p>
          <a:p>
            <a:r>
              <a:rPr lang="en-US" altLang="en-US"/>
              <a:t>emp_LastName  OUT employee.LastName%TYPE );</a:t>
            </a:r>
          </a:p>
          <a:p>
            <a:r>
              <a:rPr lang="en-US" altLang="en-US"/>
              <a:t>e_EmployeeIDNotFound EXCEPTION;</a:t>
            </a:r>
          </a:p>
          <a:p>
            <a:endParaRPr lang="en-US" altLang="en-US"/>
          </a:p>
          <a:p>
            <a:r>
              <a:rPr lang="en-US" altLang="en-US"/>
              <a:t>FUNCTION GoodIdentifier(</a:t>
            </a:r>
          </a:p>
          <a:p>
            <a:r>
              <a:rPr lang="en-US" altLang="en-US"/>
              <a:t>     emp_ID  IN employee.EmployeeID%TYPE )</a:t>
            </a:r>
          </a:p>
          <a:p>
            <a:r>
              <a:rPr lang="en-US" altLang="en-US"/>
              <a:t>        RETURN BOOLEAN;</a:t>
            </a:r>
          </a:p>
          <a:p>
            <a:r>
              <a:rPr lang="en-US" altLang="en-US"/>
              <a:t>END EmpFullName;</a:t>
            </a:r>
          </a:p>
          <a:p>
            <a:r>
              <a:rPr lang="en-US" altLang="en-US"/>
              <a:t>/</a:t>
            </a:r>
          </a:p>
          <a:p>
            <a:endParaRPr lang="en-US" altLang="en-US"/>
          </a:p>
          <a:p>
            <a:r>
              <a:rPr lang="en-US" altLang="en-US"/>
              <a:t>CREATE OR REPLACE PACKAGE BODY EmpFullName AS</a:t>
            </a:r>
          </a:p>
          <a:p>
            <a:r>
              <a:rPr lang="en-US" altLang="en-US"/>
              <a:t>    -- Procedure to find employees</a:t>
            </a:r>
          </a:p>
          <a:p>
            <a:r>
              <a:rPr lang="en-US" altLang="en-US"/>
              <a:t>    PROCEDURE FindEmployee(</a:t>
            </a:r>
          </a:p>
          <a:p>
            <a:r>
              <a:rPr lang="en-US" altLang="en-US"/>
              <a:t>        emp_ID        IN employee.EmployeeID%TYPE,</a:t>
            </a:r>
          </a:p>
          <a:p>
            <a:r>
              <a:rPr lang="en-US" altLang="en-US"/>
              <a:t>        emp_FirstName OUT employee.FirstName%TYPE,</a:t>
            </a:r>
          </a:p>
          <a:p>
            <a:r>
              <a:rPr lang="en-US" altLang="en-US"/>
              <a:t>        emp_LastName  OUT employee.LastName%TYPE ) AS</a:t>
            </a:r>
          </a:p>
          <a:p>
            <a:r>
              <a:rPr lang="en-US" altLang="en-US"/>
              <a:t>    BEGIN</a:t>
            </a:r>
          </a:p>
          <a:p>
            <a:r>
              <a:rPr lang="en-US" altLang="en-US"/>
              <a:t>        SELECT FirstName, LastName</a:t>
            </a:r>
          </a:p>
          <a:p>
            <a:r>
              <a:rPr lang="en-US" altLang="en-US"/>
              <a:t>        INTO emp_FirstName, emp_LastName</a:t>
            </a:r>
          </a:p>
          <a:p>
            <a:r>
              <a:rPr lang="en-US" altLang="en-US"/>
              <a:t>        FROM Employee WHERE EmployeeID = emp_ID;</a:t>
            </a:r>
          </a:p>
          <a:p>
            <a:r>
              <a:rPr lang="en-US" altLang="en-US"/>
              <a:t>                -- Check for existence of employee</a:t>
            </a:r>
          </a:p>
          <a:p>
            <a:r>
              <a:rPr lang="en-US" altLang="en-US"/>
              <a:t>        IF SQL%ROWCOUNT = 0 THEN</a:t>
            </a:r>
          </a:p>
          <a:p>
            <a:r>
              <a:rPr lang="en-US" altLang="en-US"/>
              <a:t>            RAISE e_EmployeeIDNotFound;</a:t>
            </a:r>
          </a:p>
          <a:p>
            <a:r>
              <a:rPr lang="en-US" altLang="en-US"/>
              <a:t>        END IF;</a:t>
            </a:r>
          </a:p>
          <a:p>
            <a:r>
              <a:rPr lang="en-US" altLang="en-US"/>
              <a:t>    END FindEmployee;</a:t>
            </a:r>
          </a:p>
          <a:p>
            <a:r>
              <a:rPr lang="en-US" altLang="en-US"/>
              <a:t>FUNCTION GoodIdentifier(</a:t>
            </a:r>
          </a:p>
          <a:p>
            <a:r>
              <a:rPr lang="en-US" altLang="en-US"/>
              <a:t>        emp_ID  IN employee.EmployeeID%TYPE)</a:t>
            </a:r>
          </a:p>
          <a:p>
            <a:r>
              <a:rPr lang="en-US" altLang="en-US"/>
              <a:t>        RETURN BOOLEAN   IS</a:t>
            </a:r>
          </a:p>
          <a:p>
            <a:r>
              <a:rPr lang="en-US" altLang="en-US"/>
              <a:t>        v_ID_Count NUMBER;</a:t>
            </a:r>
          </a:p>
          <a:p>
            <a:r>
              <a:rPr lang="en-US" altLang="en-US"/>
              <a:t>    BEGIN</a:t>
            </a:r>
          </a:p>
          <a:p>
            <a:r>
              <a:rPr lang="en-US" altLang="en-US"/>
              <a:t>        SELECT COUNT(*) INTO v_ID_Count</a:t>
            </a:r>
          </a:p>
          <a:p>
            <a:r>
              <a:rPr lang="en-US" altLang="en-US"/>
              <a:t>        FROM Employee</a:t>
            </a:r>
          </a:p>
          <a:p>
            <a:r>
              <a:rPr lang="en-US" altLang="en-US"/>
              <a:t>        WHERE EmployeeID = emp_ID;</a:t>
            </a:r>
          </a:p>
          <a:p>
            <a:endParaRPr lang="en-US" altLang="en-US"/>
          </a:p>
          <a:p>
            <a:r>
              <a:rPr lang="en-US" altLang="en-US"/>
              <a:t>        -- return TRUE if v_ID_COUNT is 1</a:t>
            </a:r>
          </a:p>
          <a:p>
            <a:r>
              <a:rPr lang="en-US" altLang="en-US"/>
              <a:t>        RETURN (1 = v_ID_Count);</a:t>
            </a:r>
          </a:p>
          <a:p>
            <a:r>
              <a:rPr lang="en-US" altLang="en-US"/>
              <a:t>    EXCEPTION</a:t>
            </a:r>
          </a:p>
          <a:p>
            <a:r>
              <a:rPr lang="en-US" altLang="en-US"/>
              <a:t>        WHEN OTHERS THEN</a:t>
            </a:r>
          </a:p>
          <a:p>
            <a:r>
              <a:rPr lang="en-US" altLang="en-US"/>
              <a:t>            RETURN FALSE;</a:t>
            </a:r>
          </a:p>
          <a:p>
            <a:r>
              <a:rPr lang="en-US" altLang="en-US"/>
              <a:t>    END GoodIdentifier;</a:t>
            </a:r>
          </a:p>
          <a:p>
            <a:r>
              <a:rPr lang="en-US" altLang="en-US"/>
              <a:t>END EmpFullName;</a:t>
            </a:r>
          </a:p>
          <a:p>
            <a:r>
              <a:rPr lang="en-US" altLang="en-US"/>
              <a:t>/</a:t>
            </a:r>
          </a:p>
          <a:p>
            <a:endParaRPr lang="en-US" altLang="en-US"/>
          </a:p>
          <a:p>
            <a:r>
              <a:rPr lang="en-US" altLang="en-US"/>
              <a:t>DECLARE</a:t>
            </a:r>
          </a:p>
          <a:p>
            <a:r>
              <a:rPr lang="en-US" altLang="en-US"/>
              <a:t>    v_FirstName   employee.FirstName%TYPE;</a:t>
            </a:r>
          </a:p>
          <a:p>
            <a:r>
              <a:rPr lang="en-US" altLang="en-US"/>
              <a:t>    v_LastName    employee.LastName%TYPE;</a:t>
            </a:r>
          </a:p>
          <a:p>
            <a:r>
              <a:rPr lang="en-US" altLang="en-US"/>
              <a:t>    search_ID     employee.EmployeeID%TYPE;</a:t>
            </a:r>
          </a:p>
          <a:p>
            <a:r>
              <a:rPr lang="en-US" altLang="en-US"/>
              <a:t>BEGIN</a:t>
            </a:r>
          </a:p>
          <a:p>
            <a:r>
              <a:rPr lang="en-US" altLang="en-US"/>
              <a:t>    EmpFullName.FindEmployee (&amp;search_ID, v_FirstName, v_LastName);</a:t>
            </a:r>
          </a:p>
          <a:p>
            <a:r>
              <a:rPr lang="en-US" altLang="en-US"/>
              <a:t>    DBMS_OUTPUT.PUT_LINE ('The employee name is:'        	|| v_LastName || ', ' || v_FirstName);</a:t>
            </a:r>
          </a:p>
          <a:p>
            <a:r>
              <a:rPr lang="en-US" altLang="en-US"/>
              <a:t>EXCEPTION</a:t>
            </a:r>
          </a:p>
          <a:p>
            <a:r>
              <a:rPr lang="en-US" altLang="en-US"/>
              <a:t>    WHEN OTHERS THEN</a:t>
            </a:r>
          </a:p>
          <a:p>
            <a:r>
              <a:rPr lang="en-US" altLang="en-US"/>
              <a:t>        DBMS_OUTPUT.PUT_LINE ('Cannot find an employee with that ID.');</a:t>
            </a:r>
          </a:p>
          <a:p>
            <a:r>
              <a:rPr lang="en-US" altLang="en-US"/>
              <a:t>END;</a:t>
            </a:r>
          </a:p>
          <a:p>
            <a:r>
              <a:rPr lang="en-US" altLang="en-US"/>
              <a:t>/</a:t>
            </a:r>
          </a:p>
          <a:p>
            <a:endParaRPr lang="en-IN" altLang="en-US"/>
          </a:p>
        </p:txBody>
      </p:sp>
      <p:sp>
        <p:nvSpPr>
          <p:cNvPr id="111620" name="Slide Number Placeholder 3">
            <a:extLst>
              <a:ext uri="{FF2B5EF4-FFF2-40B4-BE49-F238E27FC236}">
                <a16:creationId xmlns:a16="http://schemas.microsoft.com/office/drawing/2014/main" id="{0AEBDEA3-B481-4F1B-925F-7B6FAFF340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C76284E-D516-4B2C-8C26-9AD8B57B1B6D}" type="slidenum">
              <a:rPr lang="en-IN" altLang="en-US" sz="1200" smtClean="0"/>
              <a:pPr/>
              <a:t>69</a:t>
            </a:fld>
            <a:endParaRPr lang="en-I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2072EF21-681C-4346-9E35-B574D52E7C0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745EE3D1-74E9-48B1-B727-8B7B1336FD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3668" name="Slide Number Placeholder 3">
            <a:extLst>
              <a:ext uri="{FF2B5EF4-FFF2-40B4-BE49-F238E27FC236}">
                <a16:creationId xmlns:a16="http://schemas.microsoft.com/office/drawing/2014/main" id="{C2A466F8-BC34-4281-AE0B-C808412409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AF6B9CC-D108-48CB-832B-8A3454AD81A7}" type="slidenum">
              <a:rPr lang="en-IN" altLang="en-US" sz="1200" smtClean="0"/>
              <a:pPr/>
              <a:t>70</a:t>
            </a:fld>
            <a:endParaRPr lang="en-I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31B841FF-8178-49A1-947E-565845F4D6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E344CD8B-DC87-4810-954E-7B3F908186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6740" name="Slide Number Placeholder 3">
            <a:extLst>
              <a:ext uri="{FF2B5EF4-FFF2-40B4-BE49-F238E27FC236}">
                <a16:creationId xmlns:a16="http://schemas.microsoft.com/office/drawing/2014/main" id="{010A8086-C365-45AE-B34A-7FE3AE8D72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E1DF003-C940-4813-AB5F-9B967FC32E22}" type="slidenum">
              <a:rPr lang="en-IN" altLang="en-US" sz="1200" smtClean="0"/>
              <a:pPr/>
              <a:t>72</a:t>
            </a:fld>
            <a:endParaRPr lang="en-I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E266D218-7239-48A6-9E80-C4161C36D9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F4FDF499-37BC-4F33-A41F-1DF1DBAC17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Also check one  more example with </a:t>
            </a:r>
            <a:r>
              <a:rPr lang="en-US" altLang="en-US" err="1"/>
              <a:t>raise_application_error</a:t>
            </a:r>
            <a:r>
              <a:rPr lang="en-US" altLang="en-US"/>
              <a:t>()</a:t>
            </a:r>
          </a:p>
          <a:p>
            <a:r>
              <a:rPr lang="en-US" altLang="en-US"/>
              <a:t>--user lab ; pass: </a:t>
            </a:r>
            <a:r>
              <a:rPr lang="en-US" altLang="en-US" err="1"/>
              <a:t>vm</a:t>
            </a:r>
            <a:endParaRPr lang="en-US" altLang="en-US"/>
          </a:p>
          <a:p>
            <a:r>
              <a:rPr lang="en-IN" altLang="en-US"/>
              <a:t>D:\MCA  2022\Jan-2022\BTech 4 Sem 2022\Ora-</a:t>
            </a:r>
            <a:r>
              <a:rPr lang="en-IN" altLang="en-US" err="1"/>
              <a:t>Exer</a:t>
            </a:r>
            <a:r>
              <a:rPr lang="en-IN" altLang="en-US"/>
              <a:t>\package\</a:t>
            </a:r>
            <a:r>
              <a:rPr lang="en-IN" altLang="en-US" err="1"/>
              <a:t>emp_pack.sql</a:t>
            </a:r>
            <a:r>
              <a:rPr lang="en-IN" altLang="en-US"/>
              <a:t> </a:t>
            </a:r>
          </a:p>
          <a:p>
            <a:endParaRPr lang="en-US" altLang="en-US"/>
          </a:p>
          <a:p>
            <a:r>
              <a:rPr lang="en-US" altLang="en-US"/>
              <a:t>SQL&gt; desc emp;</a:t>
            </a:r>
          </a:p>
          <a:p>
            <a:r>
              <a:rPr lang="en-US" altLang="en-US"/>
              <a:t> Name                                      Null?    Type</a:t>
            </a:r>
          </a:p>
          <a:p>
            <a:r>
              <a:rPr lang="en-US" altLang="en-US"/>
              <a:t> ----------------------------------------- -------- ----------------------------</a:t>
            </a:r>
          </a:p>
          <a:p>
            <a:r>
              <a:rPr lang="en-US" altLang="en-US"/>
              <a:t> EMPNO                                     NOT NULL NUMBER(4)</a:t>
            </a:r>
          </a:p>
          <a:p>
            <a:r>
              <a:rPr lang="en-US" altLang="en-US"/>
              <a:t> ENAME                                              VARCHAR2(10)</a:t>
            </a:r>
          </a:p>
          <a:p>
            <a:r>
              <a:rPr lang="en-US" altLang="en-US"/>
              <a:t> JOB                                                VARCHAR2(9)</a:t>
            </a:r>
          </a:p>
          <a:p>
            <a:r>
              <a:rPr lang="en-US" altLang="en-US"/>
              <a:t> MGR                                                NUMBER(4)</a:t>
            </a:r>
          </a:p>
          <a:p>
            <a:r>
              <a:rPr lang="en-US" altLang="en-US"/>
              <a:t> HIREDATE                                           DATE</a:t>
            </a:r>
          </a:p>
          <a:p>
            <a:r>
              <a:rPr lang="en-US" altLang="en-US"/>
              <a:t> SAL                                                NUMBER(7,2)</a:t>
            </a:r>
          </a:p>
          <a:p>
            <a:r>
              <a:rPr lang="en-US" altLang="en-US"/>
              <a:t> COMM                                               NUMBER(7,2)</a:t>
            </a:r>
          </a:p>
          <a:p>
            <a:r>
              <a:rPr lang="en-US" altLang="en-US"/>
              <a:t> DEPTNO                                             NUMBER(2)</a:t>
            </a:r>
          </a:p>
          <a:p>
            <a:endParaRPr lang="en-US" altLang="en-US"/>
          </a:p>
          <a:p>
            <a:r>
              <a:rPr lang="en-IN" altLang="en-US"/>
              <a:t>--user lab ; pass: </a:t>
            </a:r>
            <a:r>
              <a:rPr lang="en-IN" altLang="en-US" err="1"/>
              <a:t>vm</a:t>
            </a:r>
            <a:endParaRPr lang="en-IN" altLang="en-US"/>
          </a:p>
          <a:p>
            <a:r>
              <a:rPr lang="en-IN" altLang="en-US"/>
              <a:t>CREATE OR REPLACE PACKAGE </a:t>
            </a:r>
            <a:r>
              <a:rPr lang="en-IN" altLang="en-US" err="1"/>
              <a:t>ManageEmployee</a:t>
            </a:r>
            <a:r>
              <a:rPr lang="en-IN" altLang="en-US"/>
              <a:t> AS</a:t>
            </a:r>
          </a:p>
          <a:p>
            <a:r>
              <a:rPr lang="en-IN" altLang="en-US"/>
              <a:t>    PROCEDURE </a:t>
            </a:r>
            <a:r>
              <a:rPr lang="en-IN" altLang="en-US" err="1"/>
              <a:t>FindEmployee</a:t>
            </a:r>
            <a:r>
              <a:rPr lang="en-IN" altLang="en-US"/>
              <a:t>(</a:t>
            </a:r>
          </a:p>
          <a:p>
            <a:r>
              <a:rPr lang="en-IN" altLang="en-US"/>
              <a:t>     </a:t>
            </a:r>
            <a:r>
              <a:rPr lang="en-IN" altLang="en-US" err="1"/>
              <a:t>emp_ID</a:t>
            </a:r>
            <a:r>
              <a:rPr lang="en-IN" altLang="en-US"/>
              <a:t> IN </a:t>
            </a:r>
            <a:r>
              <a:rPr lang="en-IN" altLang="en-US" err="1"/>
              <a:t>emp.Empno%TYPE</a:t>
            </a:r>
            <a:r>
              <a:rPr lang="en-IN" altLang="en-US"/>
              <a:t>,</a:t>
            </a:r>
          </a:p>
          <a:p>
            <a:r>
              <a:rPr lang="en-IN" altLang="en-US"/>
              <a:t>     </a:t>
            </a:r>
            <a:r>
              <a:rPr lang="en-IN" altLang="en-US" err="1"/>
              <a:t>emp_eName</a:t>
            </a:r>
            <a:r>
              <a:rPr lang="en-IN" altLang="en-US"/>
              <a:t> OUT </a:t>
            </a:r>
            <a:r>
              <a:rPr lang="en-IN" altLang="en-US" err="1"/>
              <a:t>emp.eName%TYPE</a:t>
            </a:r>
            <a:r>
              <a:rPr lang="en-IN" altLang="en-US"/>
              <a:t>,	 </a:t>
            </a:r>
          </a:p>
          <a:p>
            <a:r>
              <a:rPr lang="en-IN" altLang="en-US"/>
              <a:t>     </a:t>
            </a:r>
            <a:r>
              <a:rPr lang="en-IN" altLang="en-US" err="1"/>
              <a:t>emp_DName</a:t>
            </a:r>
            <a:r>
              <a:rPr lang="en-IN" altLang="en-US"/>
              <a:t>  OUT </a:t>
            </a:r>
            <a:r>
              <a:rPr lang="en-IN" altLang="en-US" err="1"/>
              <a:t>Dept.DName%TYPE</a:t>
            </a:r>
            <a:r>
              <a:rPr lang="en-IN" altLang="en-US"/>
              <a:t> );</a:t>
            </a:r>
          </a:p>
          <a:p>
            <a:endParaRPr lang="en-IN" altLang="en-US"/>
          </a:p>
          <a:p>
            <a:r>
              <a:rPr lang="en-IN" altLang="en-US"/>
              <a:t>     </a:t>
            </a:r>
            <a:r>
              <a:rPr lang="en-IN" altLang="en-US" err="1"/>
              <a:t>EmployeeSalLow</a:t>
            </a:r>
            <a:r>
              <a:rPr lang="en-IN" altLang="en-US"/>
              <a:t>  EXCEPTION;</a:t>
            </a:r>
          </a:p>
          <a:p>
            <a:r>
              <a:rPr lang="en-IN" altLang="en-US"/>
              <a:t>	 PRAGMA EXCEPTION_INIT(EmployeeSalLow,-20001);</a:t>
            </a:r>
          </a:p>
          <a:p>
            <a:r>
              <a:rPr lang="en-IN" altLang="en-US"/>
              <a:t>	FUNCTION </a:t>
            </a:r>
            <a:r>
              <a:rPr lang="en-IN" altLang="en-US" err="1"/>
              <a:t>year_exp</a:t>
            </a:r>
            <a:r>
              <a:rPr lang="en-IN" altLang="en-US"/>
              <a:t>(</a:t>
            </a:r>
            <a:r>
              <a:rPr lang="en-IN" altLang="en-US" err="1"/>
              <a:t>emp_ID</a:t>
            </a:r>
            <a:r>
              <a:rPr lang="en-IN" altLang="en-US"/>
              <a:t> IN </a:t>
            </a:r>
            <a:r>
              <a:rPr lang="en-IN" altLang="en-US" err="1"/>
              <a:t>emp.Empno%TYPE</a:t>
            </a:r>
            <a:r>
              <a:rPr lang="en-IN" altLang="en-US"/>
              <a:t>, </a:t>
            </a:r>
            <a:r>
              <a:rPr lang="en-IN" altLang="en-US" err="1"/>
              <a:t>cur_date</a:t>
            </a:r>
            <a:r>
              <a:rPr lang="en-IN" altLang="en-US"/>
              <a:t> Date)</a:t>
            </a:r>
          </a:p>
          <a:p>
            <a:r>
              <a:rPr lang="en-IN" altLang="en-US"/>
              <a:t>        RETURN NUMBER;</a:t>
            </a:r>
          </a:p>
          <a:p>
            <a:r>
              <a:rPr lang="en-IN" altLang="en-US"/>
              <a:t>END </a:t>
            </a:r>
            <a:r>
              <a:rPr lang="en-IN" altLang="en-US" err="1"/>
              <a:t>ManageEmployee</a:t>
            </a:r>
            <a:r>
              <a:rPr lang="en-IN" altLang="en-US"/>
              <a:t>;</a:t>
            </a:r>
          </a:p>
          <a:p>
            <a:r>
              <a:rPr lang="en-IN" altLang="en-US"/>
              <a:t>/</a:t>
            </a:r>
          </a:p>
          <a:p>
            <a:endParaRPr lang="en-IN" altLang="en-US"/>
          </a:p>
          <a:p>
            <a:r>
              <a:rPr lang="en-IN" altLang="en-US"/>
              <a:t>CREATE OR REPLACE PACKAGE BODY </a:t>
            </a:r>
            <a:r>
              <a:rPr lang="en-IN" altLang="en-US" err="1"/>
              <a:t>ManageEmployee</a:t>
            </a:r>
            <a:r>
              <a:rPr lang="en-IN" altLang="en-US"/>
              <a:t> AS</a:t>
            </a:r>
          </a:p>
          <a:p>
            <a:r>
              <a:rPr lang="en-IN" altLang="en-US"/>
              <a:t>    -- Procedure to find employees</a:t>
            </a:r>
          </a:p>
          <a:p>
            <a:r>
              <a:rPr lang="en-IN" altLang="en-US"/>
              <a:t>    PROCEDURE </a:t>
            </a:r>
            <a:r>
              <a:rPr lang="en-IN" altLang="en-US" err="1"/>
              <a:t>FindEmployee</a:t>
            </a:r>
            <a:r>
              <a:rPr lang="en-IN" altLang="en-US"/>
              <a:t>(</a:t>
            </a:r>
          </a:p>
          <a:p>
            <a:r>
              <a:rPr lang="en-IN" altLang="en-US"/>
              <a:t>        </a:t>
            </a:r>
            <a:r>
              <a:rPr lang="en-IN" altLang="en-US" err="1"/>
              <a:t>emp_ID</a:t>
            </a:r>
            <a:r>
              <a:rPr lang="en-IN" altLang="en-US"/>
              <a:t>    IN </a:t>
            </a:r>
            <a:r>
              <a:rPr lang="en-IN" altLang="en-US" err="1"/>
              <a:t>emp.Empno%TYPE</a:t>
            </a:r>
            <a:r>
              <a:rPr lang="en-IN" altLang="en-US"/>
              <a:t>,</a:t>
            </a:r>
          </a:p>
          <a:p>
            <a:r>
              <a:rPr lang="en-IN" altLang="en-US"/>
              <a:t>        </a:t>
            </a:r>
            <a:r>
              <a:rPr lang="en-IN" altLang="en-US" err="1"/>
              <a:t>emp_EName</a:t>
            </a:r>
            <a:r>
              <a:rPr lang="en-IN" altLang="en-US"/>
              <a:t> OUT </a:t>
            </a:r>
            <a:r>
              <a:rPr lang="en-IN" altLang="en-US" err="1"/>
              <a:t>emp.EName%TYPE</a:t>
            </a:r>
            <a:r>
              <a:rPr lang="en-IN" altLang="en-US"/>
              <a:t>,</a:t>
            </a:r>
          </a:p>
          <a:p>
            <a:r>
              <a:rPr lang="en-IN" altLang="en-US"/>
              <a:t>        </a:t>
            </a:r>
            <a:r>
              <a:rPr lang="en-IN" altLang="en-US" err="1"/>
              <a:t>emp_DName</a:t>
            </a:r>
            <a:r>
              <a:rPr lang="en-IN" altLang="en-US"/>
              <a:t> OUT </a:t>
            </a:r>
            <a:r>
              <a:rPr lang="en-IN" altLang="en-US" err="1"/>
              <a:t>Dept.Dname%TYPE</a:t>
            </a:r>
            <a:r>
              <a:rPr lang="en-IN" altLang="en-US"/>
              <a:t> ) AS</a:t>
            </a:r>
          </a:p>
          <a:p>
            <a:endParaRPr lang="en-IN" altLang="en-US"/>
          </a:p>
          <a:p>
            <a:r>
              <a:rPr lang="en-IN" altLang="en-US"/>
              <a:t>        </a:t>
            </a:r>
            <a:r>
              <a:rPr lang="en-IN" altLang="en-US" err="1"/>
              <a:t>v_sal</a:t>
            </a:r>
            <a:r>
              <a:rPr lang="en-IN" altLang="en-US"/>
              <a:t> </a:t>
            </a:r>
            <a:r>
              <a:rPr lang="en-IN" altLang="en-US" err="1"/>
              <a:t>Emp.sal%type</a:t>
            </a:r>
            <a:r>
              <a:rPr lang="en-IN" altLang="en-US"/>
              <a:t>;</a:t>
            </a:r>
          </a:p>
          <a:p>
            <a:r>
              <a:rPr lang="en-IN" altLang="en-US"/>
              <a:t>    BEGIN</a:t>
            </a:r>
          </a:p>
          <a:p>
            <a:r>
              <a:rPr lang="en-IN" altLang="en-US"/>
              <a:t>        SELECT </a:t>
            </a:r>
            <a:r>
              <a:rPr lang="en-IN" altLang="en-US" err="1"/>
              <a:t>EName</a:t>
            </a:r>
            <a:r>
              <a:rPr lang="en-IN" altLang="en-US"/>
              <a:t>, </a:t>
            </a:r>
            <a:r>
              <a:rPr lang="en-IN" altLang="en-US" err="1"/>
              <a:t>DName</a:t>
            </a:r>
            <a:endParaRPr lang="en-IN" altLang="en-US"/>
          </a:p>
          <a:p>
            <a:r>
              <a:rPr lang="en-IN" altLang="en-US"/>
              <a:t>        INTO </a:t>
            </a:r>
            <a:r>
              <a:rPr lang="en-IN" altLang="en-US" err="1"/>
              <a:t>emp_EName</a:t>
            </a:r>
            <a:r>
              <a:rPr lang="en-IN" altLang="en-US"/>
              <a:t>, </a:t>
            </a:r>
            <a:r>
              <a:rPr lang="en-IN" altLang="en-US" err="1"/>
              <a:t>emp_DName</a:t>
            </a:r>
            <a:endParaRPr lang="en-IN" altLang="en-US"/>
          </a:p>
          <a:p>
            <a:r>
              <a:rPr lang="en-IN" altLang="en-US"/>
              <a:t>        FROM </a:t>
            </a:r>
            <a:r>
              <a:rPr lang="en-IN" altLang="en-US" err="1"/>
              <a:t>Emp,Dept</a:t>
            </a:r>
            <a:endParaRPr lang="en-IN" altLang="en-US"/>
          </a:p>
          <a:p>
            <a:r>
              <a:rPr lang="en-IN" altLang="en-US"/>
              <a:t>        WHERE </a:t>
            </a:r>
            <a:r>
              <a:rPr lang="en-IN" altLang="en-US" err="1"/>
              <a:t>Emp.Deptno</a:t>
            </a:r>
            <a:r>
              <a:rPr lang="en-IN" altLang="en-US"/>
              <a:t>=</a:t>
            </a:r>
            <a:r>
              <a:rPr lang="en-IN" altLang="en-US" err="1"/>
              <a:t>Dept.Deptno</a:t>
            </a:r>
            <a:r>
              <a:rPr lang="en-IN" altLang="en-US"/>
              <a:t> and </a:t>
            </a:r>
            <a:r>
              <a:rPr lang="en-IN" altLang="en-US" err="1"/>
              <a:t>Empno</a:t>
            </a:r>
            <a:r>
              <a:rPr lang="en-IN" altLang="en-US"/>
              <a:t> = </a:t>
            </a:r>
            <a:r>
              <a:rPr lang="en-IN" altLang="en-US" err="1"/>
              <a:t>emp_ID</a:t>
            </a:r>
            <a:r>
              <a:rPr lang="en-IN" altLang="en-US"/>
              <a:t>;</a:t>
            </a:r>
          </a:p>
          <a:p>
            <a:r>
              <a:rPr lang="en-IN" altLang="en-US"/>
              <a:t>    --  DBMS_OUTPUT.PUT_LINE('Name : '||</a:t>
            </a:r>
            <a:r>
              <a:rPr lang="en-IN" altLang="en-US" err="1"/>
              <a:t>emp_ename</a:t>
            </a:r>
            <a:r>
              <a:rPr lang="en-IN" altLang="en-US"/>
              <a:t>||'----'||'Department : '||</a:t>
            </a:r>
            <a:r>
              <a:rPr lang="en-IN" altLang="en-US" err="1"/>
              <a:t>emp_dname</a:t>
            </a:r>
            <a:r>
              <a:rPr lang="en-IN" altLang="en-US"/>
              <a:t>);</a:t>
            </a:r>
          </a:p>
          <a:p>
            <a:r>
              <a:rPr lang="en-IN" altLang="en-US"/>
              <a:t>        select </a:t>
            </a:r>
            <a:r>
              <a:rPr lang="en-IN" altLang="en-US" err="1"/>
              <a:t>sal</a:t>
            </a:r>
            <a:r>
              <a:rPr lang="en-IN" altLang="en-US"/>
              <a:t> into </a:t>
            </a:r>
            <a:r>
              <a:rPr lang="en-IN" altLang="en-US" err="1"/>
              <a:t>v_sal</a:t>
            </a:r>
            <a:r>
              <a:rPr lang="en-IN" altLang="en-US"/>
              <a:t> from emp where </a:t>
            </a:r>
            <a:r>
              <a:rPr lang="en-IN" altLang="en-US" err="1"/>
              <a:t>empno</a:t>
            </a:r>
            <a:r>
              <a:rPr lang="en-IN" altLang="en-US"/>
              <a:t>=</a:t>
            </a:r>
            <a:r>
              <a:rPr lang="en-IN" altLang="en-US" err="1"/>
              <a:t>emp_ID</a:t>
            </a:r>
            <a:r>
              <a:rPr lang="en-IN" altLang="en-US"/>
              <a:t>;</a:t>
            </a:r>
          </a:p>
          <a:p>
            <a:r>
              <a:rPr lang="en-IN" altLang="en-US"/>
              <a:t>        IF </a:t>
            </a:r>
            <a:r>
              <a:rPr lang="en-IN" altLang="en-US" err="1"/>
              <a:t>v_sal</a:t>
            </a:r>
            <a:r>
              <a:rPr lang="en-IN" altLang="en-US"/>
              <a:t>&lt;5000 THEN</a:t>
            </a:r>
          </a:p>
          <a:p>
            <a:r>
              <a:rPr lang="en-IN" altLang="en-US"/>
              <a:t>          RAISE_APPLICATION_ERROR(-20001,' Salary low error returned to Application');</a:t>
            </a:r>
          </a:p>
          <a:p>
            <a:r>
              <a:rPr lang="en-IN" altLang="en-US"/>
              <a:t>        END IF;</a:t>
            </a:r>
          </a:p>
          <a:p>
            <a:r>
              <a:rPr lang="en-IN" altLang="en-US"/>
              <a:t>        EXCEPTION</a:t>
            </a:r>
          </a:p>
          <a:p>
            <a:r>
              <a:rPr lang="en-IN" altLang="en-US"/>
              <a:t>             WHEN NO_DATA_FOUND THEN</a:t>
            </a:r>
          </a:p>
          <a:p>
            <a:r>
              <a:rPr lang="en-IN" altLang="en-US"/>
              <a:t>               DBMS_OUTPUT.PUT_LINE(' Entered Employee number Not Existing ');</a:t>
            </a:r>
          </a:p>
          <a:p>
            <a:r>
              <a:rPr lang="en-IN" altLang="en-US"/>
              <a:t>			  </a:t>
            </a:r>
          </a:p>
          <a:p>
            <a:r>
              <a:rPr lang="en-IN" altLang="en-US"/>
              <a:t>    END </a:t>
            </a:r>
            <a:r>
              <a:rPr lang="en-IN" altLang="en-US" err="1"/>
              <a:t>FindEmployee</a:t>
            </a:r>
            <a:r>
              <a:rPr lang="en-IN" altLang="en-US"/>
              <a:t>;</a:t>
            </a:r>
          </a:p>
          <a:p>
            <a:r>
              <a:rPr lang="en-IN" altLang="en-US"/>
              <a:t> </a:t>
            </a:r>
          </a:p>
          <a:p>
            <a:r>
              <a:rPr lang="en-IN" altLang="en-US"/>
              <a:t>    FUNCTION </a:t>
            </a:r>
            <a:r>
              <a:rPr lang="en-IN" altLang="en-US" err="1"/>
              <a:t>year_exp</a:t>
            </a:r>
            <a:r>
              <a:rPr lang="en-IN" altLang="en-US"/>
              <a:t>(</a:t>
            </a:r>
          </a:p>
          <a:p>
            <a:r>
              <a:rPr lang="en-IN" altLang="en-US"/>
              <a:t>        </a:t>
            </a:r>
            <a:r>
              <a:rPr lang="en-IN" altLang="en-US" err="1"/>
              <a:t>emp_ID</a:t>
            </a:r>
            <a:r>
              <a:rPr lang="en-IN" altLang="en-US"/>
              <a:t> IN </a:t>
            </a:r>
            <a:r>
              <a:rPr lang="en-IN" altLang="en-US" err="1"/>
              <a:t>emp.Empno%TYPE</a:t>
            </a:r>
            <a:r>
              <a:rPr lang="en-IN" altLang="en-US"/>
              <a:t>, </a:t>
            </a:r>
            <a:r>
              <a:rPr lang="en-IN" altLang="en-US" err="1"/>
              <a:t>cur_date</a:t>
            </a:r>
            <a:r>
              <a:rPr lang="en-IN" altLang="en-US"/>
              <a:t> date)</a:t>
            </a:r>
          </a:p>
          <a:p>
            <a:r>
              <a:rPr lang="en-IN" altLang="en-US"/>
              <a:t>        RETURN NUMBER IS</a:t>
            </a:r>
          </a:p>
          <a:p>
            <a:r>
              <a:rPr lang="en-IN" altLang="en-US"/>
              <a:t>        exp NUMBER;</a:t>
            </a:r>
          </a:p>
          <a:p>
            <a:r>
              <a:rPr lang="en-IN" altLang="en-US"/>
              <a:t>        date1 date;</a:t>
            </a:r>
          </a:p>
          <a:p>
            <a:r>
              <a:rPr lang="en-IN" altLang="en-US"/>
              <a:t>    BEGIN</a:t>
            </a:r>
          </a:p>
          <a:p>
            <a:r>
              <a:rPr lang="en-IN" altLang="en-US"/>
              <a:t>        SELECT </a:t>
            </a:r>
            <a:r>
              <a:rPr lang="en-IN" altLang="en-US" err="1"/>
              <a:t>hiredate</a:t>
            </a:r>
            <a:r>
              <a:rPr lang="en-IN" altLang="en-US"/>
              <a:t> INTO date1 FROM Emp WHERE </a:t>
            </a:r>
            <a:r>
              <a:rPr lang="en-IN" altLang="en-US" err="1"/>
              <a:t>Empno</a:t>
            </a:r>
            <a:r>
              <a:rPr lang="en-IN" altLang="en-US"/>
              <a:t> = </a:t>
            </a:r>
            <a:r>
              <a:rPr lang="en-IN" altLang="en-US" err="1"/>
              <a:t>emp_ID</a:t>
            </a:r>
            <a:r>
              <a:rPr lang="en-IN" altLang="en-US"/>
              <a:t>;</a:t>
            </a:r>
          </a:p>
          <a:p>
            <a:r>
              <a:rPr lang="en-IN" altLang="en-US"/>
              <a:t> 	    exp:=cur_date-date1;</a:t>
            </a:r>
          </a:p>
          <a:p>
            <a:r>
              <a:rPr lang="en-IN" altLang="en-US"/>
              <a:t>        Return exp;    </a:t>
            </a:r>
          </a:p>
          <a:p>
            <a:r>
              <a:rPr lang="en-IN" altLang="en-US"/>
              <a:t>    END </a:t>
            </a:r>
            <a:r>
              <a:rPr lang="en-IN" altLang="en-US" err="1"/>
              <a:t>year_exp</a:t>
            </a:r>
            <a:r>
              <a:rPr lang="en-IN" altLang="en-US"/>
              <a:t>;</a:t>
            </a:r>
          </a:p>
          <a:p>
            <a:r>
              <a:rPr lang="en-IN" altLang="en-US"/>
              <a:t> END </a:t>
            </a:r>
            <a:r>
              <a:rPr lang="en-IN" altLang="en-US" err="1"/>
              <a:t>ManageEmployee</a:t>
            </a:r>
            <a:r>
              <a:rPr lang="en-IN" altLang="en-US"/>
              <a:t>;</a:t>
            </a:r>
          </a:p>
          <a:p>
            <a:r>
              <a:rPr lang="en-IN" altLang="en-US"/>
              <a:t>/</a:t>
            </a:r>
          </a:p>
          <a:p>
            <a:endParaRPr lang="en-IN" altLang="en-US"/>
          </a:p>
          <a:p>
            <a:r>
              <a:rPr lang="en-IN" altLang="en-US"/>
              <a:t>set </a:t>
            </a:r>
            <a:r>
              <a:rPr lang="en-IN" altLang="en-US" err="1"/>
              <a:t>serveroutput</a:t>
            </a:r>
            <a:r>
              <a:rPr lang="en-IN" altLang="en-US"/>
              <a:t> on;</a:t>
            </a:r>
          </a:p>
          <a:p>
            <a:r>
              <a:rPr lang="en-IN" altLang="en-US"/>
              <a:t>DECLARE</a:t>
            </a:r>
          </a:p>
          <a:p>
            <a:r>
              <a:rPr lang="en-IN" altLang="en-US"/>
              <a:t>	ENO EMP.EMPNO%TYPE;</a:t>
            </a:r>
          </a:p>
          <a:p>
            <a:r>
              <a:rPr lang="en-IN" altLang="en-US"/>
              <a:t>	</a:t>
            </a:r>
            <a:r>
              <a:rPr lang="en-IN" altLang="en-US" err="1"/>
              <a:t>empName</a:t>
            </a:r>
            <a:r>
              <a:rPr lang="en-IN" altLang="en-US"/>
              <a:t> </a:t>
            </a:r>
            <a:r>
              <a:rPr lang="en-IN" altLang="en-US" err="1"/>
              <a:t>emp.EName%TYPE</a:t>
            </a:r>
            <a:r>
              <a:rPr lang="en-IN" altLang="en-US"/>
              <a:t>;</a:t>
            </a:r>
          </a:p>
          <a:p>
            <a:r>
              <a:rPr lang="en-IN" altLang="en-US"/>
              <a:t>	</a:t>
            </a:r>
            <a:r>
              <a:rPr lang="en-IN" altLang="en-US" err="1"/>
              <a:t>DEPTName</a:t>
            </a:r>
            <a:r>
              <a:rPr lang="en-IN" altLang="en-US"/>
              <a:t> </a:t>
            </a:r>
            <a:r>
              <a:rPr lang="en-IN" altLang="en-US" err="1"/>
              <a:t>Dept.Dname%TYPE</a:t>
            </a:r>
            <a:r>
              <a:rPr lang="en-IN" altLang="en-US"/>
              <a:t>;</a:t>
            </a:r>
          </a:p>
          <a:p>
            <a:r>
              <a:rPr lang="en-IN" altLang="en-US"/>
              <a:t>	</a:t>
            </a:r>
            <a:r>
              <a:rPr lang="en-IN" altLang="en-US" err="1"/>
              <a:t>Todays_date</a:t>
            </a:r>
            <a:r>
              <a:rPr lang="en-IN" altLang="en-US"/>
              <a:t> Date;</a:t>
            </a:r>
          </a:p>
          <a:p>
            <a:r>
              <a:rPr lang="en-IN" altLang="en-US"/>
              <a:t>	</a:t>
            </a:r>
            <a:r>
              <a:rPr lang="en-IN" altLang="en-US" err="1"/>
              <a:t>days_exp</a:t>
            </a:r>
            <a:r>
              <a:rPr lang="en-IN" altLang="en-US"/>
              <a:t> number;</a:t>
            </a:r>
          </a:p>
          <a:p>
            <a:r>
              <a:rPr lang="en-IN" altLang="en-US"/>
              <a:t>BEGIN</a:t>
            </a:r>
          </a:p>
          <a:p>
            <a:r>
              <a:rPr lang="en-IN" altLang="en-US"/>
              <a:t>	ENO:=&amp;ENO;</a:t>
            </a:r>
          </a:p>
          <a:p>
            <a:r>
              <a:rPr lang="en-IN" altLang="en-US"/>
              <a:t>	</a:t>
            </a:r>
            <a:r>
              <a:rPr lang="en-IN" altLang="en-US" err="1"/>
              <a:t>Todays_date</a:t>
            </a:r>
            <a:r>
              <a:rPr lang="en-IN" altLang="en-US"/>
              <a:t>:=</a:t>
            </a:r>
            <a:r>
              <a:rPr lang="en-IN" altLang="en-US" err="1"/>
              <a:t>to_date</a:t>
            </a:r>
            <a:r>
              <a:rPr lang="en-IN" altLang="en-US"/>
              <a:t>('&amp;</a:t>
            </a:r>
            <a:r>
              <a:rPr lang="en-IN" altLang="en-US" err="1"/>
              <a:t>Todays_date','dd</a:t>
            </a:r>
            <a:r>
              <a:rPr lang="en-IN" altLang="en-US"/>
              <a:t>-mm-</a:t>
            </a:r>
            <a:r>
              <a:rPr lang="en-IN" altLang="en-US" err="1"/>
              <a:t>yyyy</a:t>
            </a:r>
            <a:r>
              <a:rPr lang="en-IN" altLang="en-US"/>
              <a:t>');</a:t>
            </a:r>
          </a:p>
          <a:p>
            <a:r>
              <a:rPr lang="en-IN" altLang="en-US"/>
              <a:t>	</a:t>
            </a:r>
            <a:r>
              <a:rPr lang="en-IN" altLang="en-US" err="1"/>
              <a:t>ManageEmployee.FindEmployee</a:t>
            </a:r>
            <a:r>
              <a:rPr lang="en-IN" altLang="en-US"/>
              <a:t>(</a:t>
            </a:r>
            <a:r>
              <a:rPr lang="en-IN" altLang="en-US" err="1"/>
              <a:t>ENO,empName,DEPTName</a:t>
            </a:r>
            <a:r>
              <a:rPr lang="en-IN" altLang="en-US"/>
              <a:t>);</a:t>
            </a:r>
          </a:p>
          <a:p>
            <a:r>
              <a:rPr lang="en-IN" altLang="en-US"/>
              <a:t>	DBMS_OUTPUT.PUT_LINE('Name : '||</a:t>
            </a:r>
            <a:r>
              <a:rPr lang="en-IN" altLang="en-US" err="1"/>
              <a:t>empName</a:t>
            </a:r>
            <a:r>
              <a:rPr lang="en-IN" altLang="en-US"/>
              <a:t>||'----'||'Department : '||</a:t>
            </a:r>
            <a:r>
              <a:rPr lang="en-IN" altLang="en-US" err="1"/>
              <a:t>DEPTName</a:t>
            </a:r>
            <a:r>
              <a:rPr lang="en-IN" altLang="en-US"/>
              <a:t>);</a:t>
            </a:r>
          </a:p>
          <a:p>
            <a:r>
              <a:rPr lang="en-IN" altLang="en-US"/>
              <a:t>	</a:t>
            </a:r>
            <a:r>
              <a:rPr lang="en-IN" altLang="en-US" err="1"/>
              <a:t>days_exp</a:t>
            </a:r>
            <a:r>
              <a:rPr lang="en-IN" altLang="en-US"/>
              <a:t>:=</a:t>
            </a:r>
            <a:r>
              <a:rPr lang="en-IN" altLang="en-US" err="1"/>
              <a:t>ManageEmployee.year_exp</a:t>
            </a:r>
            <a:r>
              <a:rPr lang="en-IN" altLang="en-US"/>
              <a:t>(</a:t>
            </a:r>
            <a:r>
              <a:rPr lang="en-IN" altLang="en-US" err="1"/>
              <a:t>ENO,Todays_date</a:t>
            </a:r>
            <a:r>
              <a:rPr lang="en-IN" altLang="en-US"/>
              <a:t>);</a:t>
            </a:r>
          </a:p>
          <a:p>
            <a:r>
              <a:rPr lang="en-IN" altLang="en-US"/>
              <a:t>	DBMS_OUTPUT.PUT_LINE(' Experience of employee '||</a:t>
            </a:r>
            <a:r>
              <a:rPr lang="en-IN" altLang="en-US" err="1"/>
              <a:t>days_exp</a:t>
            </a:r>
            <a:r>
              <a:rPr lang="en-IN" altLang="en-US"/>
              <a:t>);</a:t>
            </a:r>
          </a:p>
          <a:p>
            <a:r>
              <a:rPr lang="en-IN" altLang="en-US"/>
              <a:t>	EXCEPTION</a:t>
            </a:r>
          </a:p>
          <a:p>
            <a:r>
              <a:rPr lang="en-IN" altLang="en-US"/>
              <a:t>	   WHEN OTHERS then</a:t>
            </a:r>
          </a:p>
          <a:p>
            <a:r>
              <a:rPr lang="en-IN" altLang="en-US"/>
              <a:t>	    </a:t>
            </a:r>
            <a:r>
              <a:rPr lang="en-IN" altLang="en-US" err="1"/>
              <a:t>dbms_output.put_line</a:t>
            </a:r>
            <a:r>
              <a:rPr lang="en-IN" altLang="en-US"/>
              <a:t>(' Error from Package');</a:t>
            </a:r>
          </a:p>
          <a:p>
            <a:r>
              <a:rPr lang="en-IN" altLang="en-US"/>
              <a:t>		</a:t>
            </a:r>
            <a:r>
              <a:rPr lang="en-IN" altLang="en-US" err="1"/>
              <a:t>dbms_output.put_line</a:t>
            </a:r>
            <a:r>
              <a:rPr lang="en-IN" altLang="en-US"/>
              <a:t>(SQLCODE||'    '||SQLERRM);</a:t>
            </a:r>
          </a:p>
          <a:p>
            <a:r>
              <a:rPr lang="en-IN" altLang="en-US"/>
              <a:t>END;</a:t>
            </a:r>
          </a:p>
          <a:p>
            <a:r>
              <a:rPr lang="en-IN" altLang="en-US"/>
              <a:t>/</a:t>
            </a:r>
          </a:p>
        </p:txBody>
      </p:sp>
      <p:sp>
        <p:nvSpPr>
          <p:cNvPr id="118788" name="Slide Number Placeholder 3">
            <a:extLst>
              <a:ext uri="{FF2B5EF4-FFF2-40B4-BE49-F238E27FC236}">
                <a16:creationId xmlns:a16="http://schemas.microsoft.com/office/drawing/2014/main" id="{C2EBCD37-97B0-4BC8-856E-22AD4565D7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3479D21-AFBB-4591-A465-A113686817EE}" type="slidenum">
              <a:rPr lang="en-IN" altLang="en-US" sz="1200" smtClean="0"/>
              <a:pPr/>
              <a:t>73</a:t>
            </a:fld>
            <a:endParaRPr lang="en-I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06C8A6E9-8488-4243-AE6A-23327EF03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85B7353F-9BAE-4B7B-84A4-0E386A5457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D:\MCA  2022\Jan-2022\BTech 4 Sem 2022\Ora-Exer\package\pack_cur_ex.sql </a:t>
            </a:r>
          </a:p>
          <a:p>
            <a:r>
              <a:rPr lang="en-US" altLang="en-US"/>
              <a:t>U</a:t>
            </a:r>
            <a:r>
              <a:rPr lang="en-IN" altLang="en-US"/>
              <a:t>ser: lab pass: vm</a:t>
            </a:r>
          </a:p>
          <a:p>
            <a:r>
              <a:rPr lang="en-IN" altLang="en-US"/>
              <a:t>--lab pass:vm</a:t>
            </a:r>
          </a:p>
          <a:p>
            <a:r>
              <a:rPr lang="en-IN" altLang="en-US"/>
              <a:t>create or replace package packg_cursor is</a:t>
            </a:r>
          </a:p>
          <a:p>
            <a:r>
              <a:rPr lang="en-IN" altLang="en-US"/>
              <a:t>        cursor c_emp is select empno,ename,sal,hiredate from emp where deptno=10;</a:t>
            </a:r>
          </a:p>
          <a:p>
            <a:r>
              <a:rPr lang="en-IN" altLang="en-US"/>
              <a:t>        r_emp c_emp%ROWTYPE;</a:t>
            </a:r>
          </a:p>
          <a:p>
            <a:r>
              <a:rPr lang="en-IN" altLang="en-US"/>
              <a:t>             procedure p_printEmps;</a:t>
            </a:r>
          </a:p>
          <a:p>
            <a:r>
              <a:rPr lang="en-IN" altLang="en-US"/>
              <a:t>  end;</a:t>
            </a:r>
          </a:p>
          <a:p>
            <a:r>
              <a:rPr lang="en-IN" altLang="en-US"/>
              <a:t>  /</a:t>
            </a:r>
          </a:p>
          <a:p>
            <a:r>
              <a:rPr lang="en-IN" altLang="en-US"/>
              <a:t>  </a:t>
            </a:r>
          </a:p>
          <a:p>
            <a:r>
              <a:rPr lang="en-IN" altLang="en-US"/>
              <a:t>  create or replace package body packg_cursor is</a:t>
            </a:r>
          </a:p>
          <a:p>
            <a:r>
              <a:rPr lang="en-IN" altLang="en-US"/>
              <a:t>       procedure p_printEmps is</a:t>
            </a:r>
          </a:p>
          <a:p>
            <a:r>
              <a:rPr lang="en-IN" altLang="en-US"/>
              <a:t>            r_emp c_emp%ROWTYPE;</a:t>
            </a:r>
          </a:p>
          <a:p>
            <a:r>
              <a:rPr lang="en-IN" altLang="en-US"/>
              <a:t>        begin</a:t>
            </a:r>
          </a:p>
          <a:p>
            <a:r>
              <a:rPr lang="en-IN" altLang="en-US"/>
              <a:t>            open c_emp;</a:t>
            </a:r>
          </a:p>
          <a:p>
            <a:r>
              <a:rPr lang="en-IN" altLang="en-US"/>
              <a:t>            loop</a:t>
            </a:r>
          </a:p>
          <a:p>
            <a:r>
              <a:rPr lang="en-IN" altLang="en-US"/>
              <a:t>                fetch c_emp into r_emp;</a:t>
            </a:r>
          </a:p>
          <a:p>
            <a:r>
              <a:rPr lang="en-IN" altLang="en-US"/>
              <a:t>                exit when c_emp%NOTFOUND;</a:t>
            </a:r>
          </a:p>
          <a:p>
            <a:r>
              <a:rPr lang="en-IN" altLang="en-US"/>
              <a:t>                DBMS_OUTPUT.put_line(r_emp.empno);</a:t>
            </a:r>
          </a:p>
          <a:p>
            <a:r>
              <a:rPr lang="en-IN" altLang="en-US"/>
              <a:t>                DBMS_OUTPUT.put_line(r_emp.ename);</a:t>
            </a:r>
          </a:p>
          <a:p>
            <a:r>
              <a:rPr lang="en-IN" altLang="en-US"/>
              <a:t>                DBMS_OUTPUT.put_line(r_emp.sal||'  '||r_emp.hiredate);</a:t>
            </a:r>
          </a:p>
          <a:p>
            <a:r>
              <a:rPr lang="en-IN" altLang="en-US"/>
              <a:t>           end loop;</a:t>
            </a:r>
          </a:p>
          <a:p>
            <a:r>
              <a:rPr lang="en-IN" altLang="en-US"/>
              <a:t>           close c_emp;</a:t>
            </a:r>
          </a:p>
          <a:p>
            <a:r>
              <a:rPr lang="en-IN" altLang="en-US"/>
              <a:t>       end;</a:t>
            </a:r>
          </a:p>
          <a:p>
            <a:r>
              <a:rPr lang="en-IN" altLang="en-US"/>
              <a:t>   end;</a:t>
            </a:r>
          </a:p>
          <a:p>
            <a:r>
              <a:rPr lang="en-IN" altLang="en-US"/>
              <a:t>   /</a:t>
            </a:r>
          </a:p>
        </p:txBody>
      </p:sp>
      <p:sp>
        <p:nvSpPr>
          <p:cNvPr id="120836" name="Slide Number Placeholder 3">
            <a:extLst>
              <a:ext uri="{FF2B5EF4-FFF2-40B4-BE49-F238E27FC236}">
                <a16:creationId xmlns:a16="http://schemas.microsoft.com/office/drawing/2014/main" id="{AD079D12-9D97-4FC4-BE47-DD79E14973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D8E1A57-ADFB-4A69-81E4-8C11C68C121B}" type="slidenum">
              <a:rPr lang="en-IN" altLang="en-US" sz="1200" smtClean="0"/>
              <a:pPr/>
              <a:t>74</a:t>
            </a:fld>
            <a:endParaRPr lang="en-I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C4066A9-E000-40E6-93DE-3FFCE46A69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599C1DA-290A-4294-8610-96B5169FF7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Write a PL/SQL block to divide a number by another number, handle the exception raised ZERO_DIVIDE when denominator is zero. </a:t>
            </a:r>
          </a:p>
          <a:p>
            <a:pPr eaLnBrk="1" hangingPunct="1">
              <a:spcBef>
                <a:spcPct val="0"/>
              </a:spcBef>
            </a:pPr>
            <a:endParaRPr lang="en-US" altLang="en-US"/>
          </a:p>
          <a:p>
            <a:pPr eaLnBrk="1" hangingPunct="1">
              <a:spcBef>
                <a:spcPct val="0"/>
              </a:spcBef>
            </a:pPr>
            <a:r>
              <a:rPr lang="en-US" altLang="en-US"/>
              <a:t>Example:  Named Exception</a:t>
            </a:r>
            <a:endParaRPr lang="en-IN" altLang="en-US"/>
          </a:p>
        </p:txBody>
      </p:sp>
      <p:sp>
        <p:nvSpPr>
          <p:cNvPr id="25604" name="Slide Number Placeholder 3">
            <a:extLst>
              <a:ext uri="{FF2B5EF4-FFF2-40B4-BE49-F238E27FC236}">
                <a16:creationId xmlns:a16="http://schemas.microsoft.com/office/drawing/2014/main" id="{40ACE55C-7CAA-421E-B72F-0D3D631DF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DC56D26-D8AA-4679-BC08-16890C1B918D}" type="slidenum">
              <a:rPr lang="en-IN" altLang="en-US" sz="1200" smtClean="0"/>
              <a:pPr/>
              <a:t>8</a:t>
            </a:fld>
            <a:endParaRPr lang="en-I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A08CAB5A-9F26-4A1D-B454-3F5272DCDD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C2FE3D55-07BF-4995-A3BA-EC59A5E999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User-Defined Exception</a:t>
            </a:r>
            <a:endParaRPr lang="en-IN" altLang="en-US"/>
          </a:p>
        </p:txBody>
      </p:sp>
      <p:sp>
        <p:nvSpPr>
          <p:cNvPr id="29700" name="Slide Number Placeholder 3">
            <a:extLst>
              <a:ext uri="{FF2B5EF4-FFF2-40B4-BE49-F238E27FC236}">
                <a16:creationId xmlns:a16="http://schemas.microsoft.com/office/drawing/2014/main" id="{A8B10C11-5644-4707-B191-28F67CB025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231F01A-07D7-4600-86CC-D563DE94FA33}" type="slidenum">
              <a:rPr lang="en-IN" altLang="en-US" sz="1200" smtClean="0"/>
              <a:pPr/>
              <a:t>12</a:t>
            </a:fld>
            <a:endParaRPr lang="en-I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7F0CB83-067E-4B9E-A765-4AFBD914F4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F23BAB57-8907-446C-8E45-AF617743EC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Write a PL/SQL block to display employee name and salary drawn by the employee with employee number entered by the user. Raise an exception when user enters an negative employee number and handler to handle it. </a:t>
            </a:r>
          </a:p>
          <a:p>
            <a:pPr eaLnBrk="1" hangingPunct="1">
              <a:spcBef>
                <a:spcPct val="0"/>
              </a:spcBef>
            </a:pPr>
            <a:endParaRPr lang="en-US" altLang="en-US"/>
          </a:p>
          <a:p>
            <a:pPr eaLnBrk="1" hangingPunct="1">
              <a:spcBef>
                <a:spcPct val="0"/>
              </a:spcBef>
            </a:pPr>
            <a:r>
              <a:rPr lang="en-IN" altLang="en-US"/>
              <a:t>DECLARE</a:t>
            </a:r>
          </a:p>
          <a:p>
            <a:pPr eaLnBrk="1" hangingPunct="1">
              <a:spcBef>
                <a:spcPct val="0"/>
              </a:spcBef>
            </a:pPr>
            <a:r>
              <a:rPr lang="en-IN" altLang="en-US"/>
              <a:t>   v_empno  emp.empno%TYPE;</a:t>
            </a:r>
          </a:p>
          <a:p>
            <a:pPr eaLnBrk="1" hangingPunct="1">
              <a:spcBef>
                <a:spcPct val="0"/>
              </a:spcBef>
            </a:pPr>
            <a:r>
              <a:rPr lang="en-IN" altLang="en-US"/>
              <a:t>   v_ename  emp.ename%TYPE;</a:t>
            </a:r>
          </a:p>
          <a:p>
            <a:pPr eaLnBrk="1" hangingPunct="1">
              <a:spcBef>
                <a:spcPct val="0"/>
              </a:spcBef>
            </a:pPr>
            <a:r>
              <a:rPr lang="en-IN" altLang="en-US"/>
              <a:t>   v_salary  emp.sal%TYPE;</a:t>
            </a:r>
          </a:p>
          <a:p>
            <a:pPr eaLnBrk="1" hangingPunct="1">
              <a:spcBef>
                <a:spcPct val="0"/>
              </a:spcBef>
            </a:pPr>
            <a:r>
              <a:rPr lang="en-IN" altLang="en-US"/>
              <a:t>   v_dname   dept.dname%type;</a:t>
            </a:r>
          </a:p>
          <a:p>
            <a:pPr eaLnBrk="1" hangingPunct="1">
              <a:spcBef>
                <a:spcPct val="0"/>
              </a:spcBef>
            </a:pPr>
            <a:r>
              <a:rPr lang="en-IN" altLang="en-US"/>
              <a:t>   v_deptno   dept.deptno%type;</a:t>
            </a:r>
          </a:p>
          <a:p>
            <a:pPr eaLnBrk="1" hangingPunct="1">
              <a:spcBef>
                <a:spcPct val="0"/>
              </a:spcBef>
            </a:pPr>
            <a:r>
              <a:rPr lang="en-IN" altLang="en-US"/>
              <a:t>   ex_invalid_id EXCEPTION;</a:t>
            </a:r>
          </a:p>
          <a:p>
            <a:pPr eaLnBrk="1" hangingPunct="1">
              <a:spcBef>
                <a:spcPct val="0"/>
              </a:spcBef>
            </a:pPr>
            <a:endParaRPr lang="en-IN" altLang="en-US"/>
          </a:p>
          <a:p>
            <a:pPr eaLnBrk="1" hangingPunct="1">
              <a:spcBef>
                <a:spcPct val="0"/>
              </a:spcBef>
            </a:pPr>
            <a:r>
              <a:rPr lang="en-IN" altLang="en-US"/>
              <a:t>BEGIN</a:t>
            </a:r>
          </a:p>
          <a:p>
            <a:pPr eaLnBrk="1" hangingPunct="1">
              <a:spcBef>
                <a:spcPct val="0"/>
              </a:spcBef>
            </a:pPr>
            <a:r>
              <a:rPr lang="en-IN" altLang="en-US"/>
              <a:t>v_empno:=&amp;v_empno;</a:t>
            </a:r>
          </a:p>
          <a:p>
            <a:pPr eaLnBrk="1" hangingPunct="1">
              <a:spcBef>
                <a:spcPct val="0"/>
              </a:spcBef>
            </a:pPr>
            <a:r>
              <a:rPr lang="en-IN" altLang="en-US"/>
              <a:t>   SELECT ename,sal INTO v_ename,v_salary FROM emp WHERE empno=v_empno;</a:t>
            </a:r>
          </a:p>
          <a:p>
            <a:pPr eaLnBrk="1" hangingPunct="1">
              <a:spcBef>
                <a:spcPct val="0"/>
              </a:spcBef>
            </a:pPr>
            <a:r>
              <a:rPr lang="en-IN" altLang="en-US"/>
              <a:t>  v_deptno:=&amp;v_deptno; </a:t>
            </a:r>
          </a:p>
          <a:p>
            <a:pPr eaLnBrk="1" hangingPunct="1">
              <a:spcBef>
                <a:spcPct val="0"/>
              </a:spcBef>
            </a:pPr>
            <a:r>
              <a:rPr lang="en-IN" altLang="en-US"/>
              <a:t>   IF v_deptno &lt;= 0 THEN</a:t>
            </a:r>
          </a:p>
          <a:p>
            <a:pPr eaLnBrk="1" hangingPunct="1">
              <a:spcBef>
                <a:spcPct val="0"/>
              </a:spcBef>
            </a:pPr>
            <a:r>
              <a:rPr lang="en-IN" altLang="en-US"/>
              <a:t>       RAISE ex_invalid_id;</a:t>
            </a:r>
          </a:p>
          <a:p>
            <a:pPr eaLnBrk="1" hangingPunct="1">
              <a:spcBef>
                <a:spcPct val="0"/>
              </a:spcBef>
            </a:pPr>
            <a:r>
              <a:rPr lang="en-IN" altLang="en-US"/>
              <a:t>   end if;</a:t>
            </a:r>
          </a:p>
          <a:p>
            <a:pPr eaLnBrk="1" hangingPunct="1">
              <a:spcBef>
                <a:spcPct val="0"/>
              </a:spcBef>
            </a:pPr>
            <a:r>
              <a:rPr lang="en-IN" altLang="en-US"/>
              <a:t>   DBMS_OUTPUT.PUT_LINE(v_ename||' draws' ||v_salary||' as salary');</a:t>
            </a:r>
          </a:p>
          <a:p>
            <a:pPr eaLnBrk="1" hangingPunct="1">
              <a:spcBef>
                <a:spcPct val="0"/>
              </a:spcBef>
            </a:pPr>
            <a:r>
              <a:rPr lang="en-IN" altLang="en-US"/>
              <a:t>EXCEPTION</a:t>
            </a:r>
          </a:p>
          <a:p>
            <a:pPr eaLnBrk="1" hangingPunct="1">
              <a:spcBef>
                <a:spcPct val="0"/>
              </a:spcBef>
            </a:pPr>
            <a:r>
              <a:rPr lang="en-IN" altLang="en-US"/>
              <a:t>  WHEN NO_DATA_FOUND THEN</a:t>
            </a:r>
          </a:p>
          <a:p>
            <a:pPr eaLnBrk="1" hangingPunct="1">
              <a:spcBef>
                <a:spcPct val="0"/>
              </a:spcBef>
            </a:pPr>
            <a:r>
              <a:rPr lang="en-IN" altLang="en-US"/>
              <a:t>  DBMS_OUTPUT.PUT_LINE('NO such employee found');</a:t>
            </a:r>
          </a:p>
          <a:p>
            <a:pPr eaLnBrk="1" hangingPunct="1">
              <a:spcBef>
                <a:spcPct val="0"/>
              </a:spcBef>
            </a:pPr>
            <a:r>
              <a:rPr lang="en-IN" altLang="en-US"/>
              <a:t>  DBMS_OUTPUT.PUT_LINE('Employee found');</a:t>
            </a:r>
          </a:p>
          <a:p>
            <a:pPr eaLnBrk="1" hangingPunct="1">
              <a:spcBef>
                <a:spcPct val="0"/>
              </a:spcBef>
            </a:pPr>
            <a:r>
              <a:rPr lang="en-IN" altLang="en-US"/>
              <a:t>  WHEN ex_invalid_id THEN</a:t>
            </a:r>
          </a:p>
          <a:p>
            <a:pPr eaLnBrk="1" hangingPunct="1">
              <a:spcBef>
                <a:spcPct val="0"/>
              </a:spcBef>
            </a:pPr>
            <a:r>
              <a:rPr lang="en-IN" altLang="en-US"/>
              <a:t>  DBMS_OUTPUT.PUT_LINE('Department Number Invalid');</a:t>
            </a:r>
          </a:p>
          <a:p>
            <a:pPr eaLnBrk="1" hangingPunct="1">
              <a:spcBef>
                <a:spcPct val="0"/>
              </a:spcBef>
            </a:pPr>
            <a:r>
              <a:rPr lang="en-IN" altLang="en-US"/>
              <a:t>END;</a:t>
            </a:r>
          </a:p>
          <a:p>
            <a:pPr eaLnBrk="1" hangingPunct="1">
              <a:spcBef>
                <a:spcPct val="0"/>
              </a:spcBef>
            </a:pPr>
            <a:r>
              <a:rPr lang="en-IN" altLang="en-US"/>
              <a:t>/</a:t>
            </a:r>
          </a:p>
          <a:p>
            <a:pPr eaLnBrk="1" hangingPunct="1">
              <a:spcBef>
                <a:spcPct val="0"/>
              </a:spcBef>
            </a:pPr>
            <a:endParaRPr lang="en-IN" altLang="en-US"/>
          </a:p>
        </p:txBody>
      </p:sp>
      <p:sp>
        <p:nvSpPr>
          <p:cNvPr id="31748" name="Slide Number Placeholder 3">
            <a:extLst>
              <a:ext uri="{FF2B5EF4-FFF2-40B4-BE49-F238E27FC236}">
                <a16:creationId xmlns:a16="http://schemas.microsoft.com/office/drawing/2014/main" id="{83D2905F-833E-4B01-A8E5-F9902E047A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EFD8BB9-A66E-4B51-87EF-46C2B1BD36A2}" type="slidenum">
              <a:rPr lang="en-IN" altLang="en-US" sz="1200" smtClean="0"/>
              <a:pPr/>
              <a:t>13</a:t>
            </a:fld>
            <a:endParaRPr lang="en-I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65A5F8E-2027-4739-A910-E7D5370D48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F1261FF1-FBF0-47EE-A540-2B1373411E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https://docs.oracle.com/cd/B13789_01/appdev.101/b10807/07_errs.htm#i1863</a:t>
            </a:r>
          </a:p>
        </p:txBody>
      </p:sp>
      <p:sp>
        <p:nvSpPr>
          <p:cNvPr id="34820" name="Slide Number Placeholder 3">
            <a:extLst>
              <a:ext uri="{FF2B5EF4-FFF2-40B4-BE49-F238E27FC236}">
                <a16:creationId xmlns:a16="http://schemas.microsoft.com/office/drawing/2014/main" id="{C9485249-3366-4422-BB6A-D23022AF79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75FAD9E-807C-4FC6-9E77-F5ACACE37F45}" type="slidenum">
              <a:rPr lang="en-IN" altLang="en-US" sz="1200" smtClean="0"/>
              <a:pPr/>
              <a:t>15</a:t>
            </a:fld>
            <a:endParaRPr lang="en-I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7283110-44C7-43DF-AFF5-796B306426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FAC3B2A6-FE1C-4F1C-9691-043E235662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https://docs.oracle.com/cd/B13789_01/appdev.101/b10807/07_errs.htm#i1863</a:t>
            </a:r>
          </a:p>
        </p:txBody>
      </p:sp>
      <p:sp>
        <p:nvSpPr>
          <p:cNvPr id="36868" name="Slide Number Placeholder 3">
            <a:extLst>
              <a:ext uri="{FF2B5EF4-FFF2-40B4-BE49-F238E27FC236}">
                <a16:creationId xmlns:a16="http://schemas.microsoft.com/office/drawing/2014/main" id="{9487B23B-7358-41B0-AC1F-FF90831F98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9D33E2C2-666E-429A-B021-D830D94383F4}" type="slidenum">
              <a:rPr lang="en-IN" altLang="en-US" sz="1200" smtClean="0"/>
              <a:pPr/>
              <a:t>16</a:t>
            </a:fld>
            <a:endParaRPr lang="en-I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BD61742-6015-45AF-97F1-166C7646BC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58A3ECA-716C-4968-9161-B6F4B6E212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Example</a:t>
            </a:r>
            <a:endParaRPr lang="en-IN" altLang="en-US"/>
          </a:p>
        </p:txBody>
      </p:sp>
      <p:sp>
        <p:nvSpPr>
          <p:cNvPr id="38916" name="Slide Number Placeholder 3">
            <a:extLst>
              <a:ext uri="{FF2B5EF4-FFF2-40B4-BE49-F238E27FC236}">
                <a16:creationId xmlns:a16="http://schemas.microsoft.com/office/drawing/2014/main" id="{46BBDF57-72EA-4A58-BDAB-A9170AD0C2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DB3CB3E-3ACA-4C48-9F4D-9524F9480698}" type="slidenum">
              <a:rPr lang="en-IN" altLang="en-US" sz="1200" smtClean="0"/>
              <a:pPr/>
              <a:t>17</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Slide Number Placeholder 5">
            <a:extLst>
              <a:ext uri="{FF2B5EF4-FFF2-40B4-BE49-F238E27FC236}">
                <a16:creationId xmlns:a16="http://schemas.microsoft.com/office/drawing/2014/main" id="{8EB1EE8E-2CBC-497B-8993-4E45F686558F}"/>
              </a:ext>
            </a:extLst>
          </p:cNvPr>
          <p:cNvSpPr>
            <a:spLocks noGrp="1"/>
          </p:cNvSpPr>
          <p:nvPr>
            <p:ph type="sldNum" sz="quarter" idx="10"/>
          </p:nvPr>
        </p:nvSpPr>
        <p:spPr/>
        <p:txBody>
          <a:bodyPr/>
          <a:lstStyle>
            <a:lvl1pPr>
              <a:defRPr/>
            </a:lvl1pPr>
          </a:lstStyle>
          <a:p>
            <a:pPr>
              <a:defRPr/>
            </a:pPr>
            <a:fld id="{4511A246-F769-41F6-9A4A-9BED76C582AE}" type="slidenum">
              <a:rPr lang="en-US" altLang="en-US"/>
              <a:pPr>
                <a:defRPr/>
              </a:pPr>
              <a:t>‹#›</a:t>
            </a:fld>
            <a:endParaRPr lang="en-US" altLang="en-US"/>
          </a:p>
        </p:txBody>
      </p:sp>
    </p:spTree>
    <p:extLst>
      <p:ext uri="{BB962C8B-B14F-4D97-AF65-F5344CB8AC3E}">
        <p14:creationId xmlns:p14="http://schemas.microsoft.com/office/powerpoint/2010/main" val="14901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C2E48-BDBD-42C2-91B2-51A52C8AAE8C}"/>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5" name="Footer Placeholder 4">
            <a:extLst>
              <a:ext uri="{FF2B5EF4-FFF2-40B4-BE49-F238E27FC236}">
                <a16:creationId xmlns:a16="http://schemas.microsoft.com/office/drawing/2014/main" id="{05FD11D3-E2AB-48F3-B7C0-48E97068AE72}"/>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2E4105-C07E-4D39-910C-3E9FB192B8F8}"/>
              </a:ext>
            </a:extLst>
          </p:cNvPr>
          <p:cNvSpPr>
            <a:spLocks noGrp="1"/>
          </p:cNvSpPr>
          <p:nvPr>
            <p:ph type="sldNum" sz="quarter" idx="12"/>
          </p:nvPr>
        </p:nvSpPr>
        <p:spPr/>
        <p:txBody>
          <a:bodyPr/>
          <a:lstStyle>
            <a:lvl1pPr>
              <a:defRPr/>
            </a:lvl1pPr>
          </a:lstStyle>
          <a:p>
            <a:pPr>
              <a:defRPr/>
            </a:pPr>
            <a:fld id="{123154CA-6F64-426A-9A2B-8A84B6FA3508}" type="slidenum">
              <a:rPr lang="en-US" altLang="en-US"/>
              <a:pPr>
                <a:defRPr/>
              </a:pPr>
              <a:t>‹#›</a:t>
            </a:fld>
            <a:endParaRPr lang="en-US" altLang="en-US"/>
          </a:p>
        </p:txBody>
      </p:sp>
    </p:spTree>
    <p:extLst>
      <p:ext uri="{BB962C8B-B14F-4D97-AF65-F5344CB8AC3E}">
        <p14:creationId xmlns:p14="http://schemas.microsoft.com/office/powerpoint/2010/main" val="307932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F519-5D47-4919-BB6A-7DD1E5B4A217}"/>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5" name="Footer Placeholder 4">
            <a:extLst>
              <a:ext uri="{FF2B5EF4-FFF2-40B4-BE49-F238E27FC236}">
                <a16:creationId xmlns:a16="http://schemas.microsoft.com/office/drawing/2014/main" id="{B43C327C-619E-4166-BDC9-8E5968DB0777}"/>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39A189E-3CF4-477B-B374-EE5CD8BD6D2B}"/>
              </a:ext>
            </a:extLst>
          </p:cNvPr>
          <p:cNvSpPr>
            <a:spLocks noGrp="1"/>
          </p:cNvSpPr>
          <p:nvPr>
            <p:ph type="sldNum" sz="quarter" idx="12"/>
          </p:nvPr>
        </p:nvSpPr>
        <p:spPr/>
        <p:txBody>
          <a:bodyPr/>
          <a:lstStyle>
            <a:lvl1pPr>
              <a:defRPr/>
            </a:lvl1pPr>
          </a:lstStyle>
          <a:p>
            <a:pPr>
              <a:defRPr/>
            </a:pPr>
            <a:fld id="{79D6F3C8-70B3-4DFC-9493-356BAF264FC8}" type="slidenum">
              <a:rPr lang="en-US" altLang="en-US"/>
              <a:pPr>
                <a:defRPr/>
              </a:pPr>
              <a:t>‹#›</a:t>
            </a:fld>
            <a:endParaRPr lang="en-US" altLang="en-US"/>
          </a:p>
        </p:txBody>
      </p:sp>
    </p:spTree>
    <p:extLst>
      <p:ext uri="{BB962C8B-B14F-4D97-AF65-F5344CB8AC3E}">
        <p14:creationId xmlns:p14="http://schemas.microsoft.com/office/powerpoint/2010/main" val="217500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B1927-7C89-4411-AF26-3874608CACC8}"/>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5" name="Footer Placeholder 4">
            <a:extLst>
              <a:ext uri="{FF2B5EF4-FFF2-40B4-BE49-F238E27FC236}">
                <a16:creationId xmlns:a16="http://schemas.microsoft.com/office/drawing/2014/main" id="{CA300372-BD1B-4F06-8F4E-BCDE45FEFF4A}"/>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8B3D16D-A60E-465A-9F35-6CB026D13E4B}"/>
              </a:ext>
            </a:extLst>
          </p:cNvPr>
          <p:cNvSpPr>
            <a:spLocks noGrp="1"/>
          </p:cNvSpPr>
          <p:nvPr>
            <p:ph type="sldNum" sz="quarter" idx="12"/>
          </p:nvPr>
        </p:nvSpPr>
        <p:spPr/>
        <p:txBody>
          <a:bodyPr/>
          <a:lstStyle>
            <a:lvl1pPr>
              <a:defRPr/>
            </a:lvl1pPr>
          </a:lstStyle>
          <a:p>
            <a:pPr>
              <a:defRPr/>
            </a:pPr>
            <a:fld id="{7A526FC8-2426-4A59-832F-9F6F43602A4D}" type="slidenum">
              <a:rPr lang="en-US" altLang="en-US"/>
              <a:pPr>
                <a:defRPr/>
              </a:pPr>
              <a:t>‹#›</a:t>
            </a:fld>
            <a:endParaRPr lang="en-US" altLang="en-US"/>
          </a:p>
        </p:txBody>
      </p:sp>
    </p:spTree>
    <p:extLst>
      <p:ext uri="{BB962C8B-B14F-4D97-AF65-F5344CB8AC3E}">
        <p14:creationId xmlns:p14="http://schemas.microsoft.com/office/powerpoint/2010/main" val="223191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93BDC-5C39-4ECD-AABB-731E73E7D30C}"/>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5" name="Footer Placeholder 4">
            <a:extLst>
              <a:ext uri="{FF2B5EF4-FFF2-40B4-BE49-F238E27FC236}">
                <a16:creationId xmlns:a16="http://schemas.microsoft.com/office/drawing/2014/main" id="{A0D1CA80-1575-45EC-8A3C-FE4637653FFE}"/>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500BBB9-F8CF-4028-A2C1-61F3B8429683}"/>
              </a:ext>
            </a:extLst>
          </p:cNvPr>
          <p:cNvSpPr>
            <a:spLocks noGrp="1"/>
          </p:cNvSpPr>
          <p:nvPr>
            <p:ph type="sldNum" sz="quarter" idx="12"/>
          </p:nvPr>
        </p:nvSpPr>
        <p:spPr/>
        <p:txBody>
          <a:bodyPr/>
          <a:lstStyle>
            <a:lvl1pPr>
              <a:defRPr/>
            </a:lvl1pPr>
          </a:lstStyle>
          <a:p>
            <a:pPr>
              <a:defRPr/>
            </a:pPr>
            <a:fld id="{832F64A0-4813-4FB1-8B52-EB2EC6F7A419}" type="slidenum">
              <a:rPr lang="en-US" altLang="en-US"/>
              <a:pPr>
                <a:defRPr/>
              </a:pPr>
              <a:t>‹#›</a:t>
            </a:fld>
            <a:endParaRPr lang="en-US" altLang="en-US"/>
          </a:p>
        </p:txBody>
      </p:sp>
    </p:spTree>
    <p:extLst>
      <p:ext uri="{BB962C8B-B14F-4D97-AF65-F5344CB8AC3E}">
        <p14:creationId xmlns:p14="http://schemas.microsoft.com/office/powerpoint/2010/main" val="212500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81A428F-33DB-40E2-9EBF-49FF72B57525}"/>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6" name="Footer Placeholder 4">
            <a:extLst>
              <a:ext uri="{FF2B5EF4-FFF2-40B4-BE49-F238E27FC236}">
                <a16:creationId xmlns:a16="http://schemas.microsoft.com/office/drawing/2014/main" id="{474B1B35-121E-4151-824D-147D8C5566EC}"/>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731E3C4-1E37-43E8-8E05-C840E197B58C}"/>
              </a:ext>
            </a:extLst>
          </p:cNvPr>
          <p:cNvSpPr>
            <a:spLocks noGrp="1"/>
          </p:cNvSpPr>
          <p:nvPr>
            <p:ph type="sldNum" sz="quarter" idx="12"/>
          </p:nvPr>
        </p:nvSpPr>
        <p:spPr/>
        <p:txBody>
          <a:bodyPr/>
          <a:lstStyle>
            <a:lvl1pPr>
              <a:defRPr/>
            </a:lvl1pPr>
          </a:lstStyle>
          <a:p>
            <a:pPr>
              <a:defRPr/>
            </a:pPr>
            <a:fld id="{8A056E61-2563-436E-B940-D08C3E6515D8}" type="slidenum">
              <a:rPr lang="en-US" altLang="en-US"/>
              <a:pPr>
                <a:defRPr/>
              </a:pPr>
              <a:t>‹#›</a:t>
            </a:fld>
            <a:endParaRPr lang="en-US" altLang="en-US"/>
          </a:p>
        </p:txBody>
      </p:sp>
    </p:spTree>
    <p:extLst>
      <p:ext uri="{BB962C8B-B14F-4D97-AF65-F5344CB8AC3E}">
        <p14:creationId xmlns:p14="http://schemas.microsoft.com/office/powerpoint/2010/main" val="314102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E94E3DA-6E87-4AA6-8987-07FB7842D45F}"/>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8" name="Footer Placeholder 4">
            <a:extLst>
              <a:ext uri="{FF2B5EF4-FFF2-40B4-BE49-F238E27FC236}">
                <a16:creationId xmlns:a16="http://schemas.microsoft.com/office/drawing/2014/main" id="{B67B52F5-6D78-4F52-9F45-F6C3B895D110}"/>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0579ACB4-E209-4D56-99FF-37FEA8DD1758}"/>
              </a:ext>
            </a:extLst>
          </p:cNvPr>
          <p:cNvSpPr>
            <a:spLocks noGrp="1"/>
          </p:cNvSpPr>
          <p:nvPr>
            <p:ph type="sldNum" sz="quarter" idx="12"/>
          </p:nvPr>
        </p:nvSpPr>
        <p:spPr/>
        <p:txBody>
          <a:bodyPr/>
          <a:lstStyle>
            <a:lvl1pPr>
              <a:defRPr/>
            </a:lvl1pPr>
          </a:lstStyle>
          <a:p>
            <a:pPr>
              <a:defRPr/>
            </a:pPr>
            <a:fld id="{25B5DA28-8383-4E80-9C73-659B962C8AA5}" type="slidenum">
              <a:rPr lang="en-US" altLang="en-US"/>
              <a:pPr>
                <a:defRPr/>
              </a:pPr>
              <a:t>‹#›</a:t>
            </a:fld>
            <a:endParaRPr lang="en-US" altLang="en-US"/>
          </a:p>
        </p:txBody>
      </p:sp>
    </p:spTree>
    <p:extLst>
      <p:ext uri="{BB962C8B-B14F-4D97-AF65-F5344CB8AC3E}">
        <p14:creationId xmlns:p14="http://schemas.microsoft.com/office/powerpoint/2010/main" val="292201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B99373-92AC-4FED-B44C-40EC33268B0E}"/>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4" name="Footer Placeholder 4">
            <a:extLst>
              <a:ext uri="{FF2B5EF4-FFF2-40B4-BE49-F238E27FC236}">
                <a16:creationId xmlns:a16="http://schemas.microsoft.com/office/drawing/2014/main" id="{C153ED22-8C05-41ED-9430-62E09CA4C17F}"/>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AB5E83A4-CF18-4D1A-93BF-CBAFD22A73BF}"/>
              </a:ext>
            </a:extLst>
          </p:cNvPr>
          <p:cNvSpPr>
            <a:spLocks noGrp="1"/>
          </p:cNvSpPr>
          <p:nvPr>
            <p:ph type="sldNum" sz="quarter" idx="12"/>
          </p:nvPr>
        </p:nvSpPr>
        <p:spPr/>
        <p:txBody>
          <a:bodyPr/>
          <a:lstStyle>
            <a:lvl1pPr>
              <a:defRPr/>
            </a:lvl1pPr>
          </a:lstStyle>
          <a:p>
            <a:pPr>
              <a:defRPr/>
            </a:pPr>
            <a:fld id="{98E3E4A8-84E5-450F-8F23-5E8294E94449}" type="slidenum">
              <a:rPr lang="en-US" altLang="en-US"/>
              <a:pPr>
                <a:defRPr/>
              </a:pPr>
              <a:t>‹#›</a:t>
            </a:fld>
            <a:endParaRPr lang="en-US" altLang="en-US"/>
          </a:p>
        </p:txBody>
      </p:sp>
    </p:spTree>
    <p:extLst>
      <p:ext uri="{BB962C8B-B14F-4D97-AF65-F5344CB8AC3E}">
        <p14:creationId xmlns:p14="http://schemas.microsoft.com/office/powerpoint/2010/main" val="284363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94CB923-6C3A-445A-946D-C68CEE7CFCDE}"/>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3" name="Footer Placeholder 4">
            <a:extLst>
              <a:ext uri="{FF2B5EF4-FFF2-40B4-BE49-F238E27FC236}">
                <a16:creationId xmlns:a16="http://schemas.microsoft.com/office/drawing/2014/main" id="{34FCC77D-EA4B-498A-80A1-B68EB625E7E0}"/>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DB7943D1-A6EA-48AD-BA5E-9690628211B2}"/>
              </a:ext>
            </a:extLst>
          </p:cNvPr>
          <p:cNvSpPr>
            <a:spLocks noGrp="1"/>
          </p:cNvSpPr>
          <p:nvPr>
            <p:ph type="sldNum" sz="quarter" idx="12"/>
          </p:nvPr>
        </p:nvSpPr>
        <p:spPr/>
        <p:txBody>
          <a:bodyPr/>
          <a:lstStyle>
            <a:lvl1pPr>
              <a:defRPr/>
            </a:lvl1pPr>
          </a:lstStyle>
          <a:p>
            <a:pPr>
              <a:defRPr/>
            </a:pPr>
            <a:fld id="{15B88F99-87BC-4BF1-90BF-DD79F21EA19B}" type="slidenum">
              <a:rPr lang="en-US" altLang="en-US"/>
              <a:pPr>
                <a:defRPr/>
              </a:pPr>
              <a:t>‹#›</a:t>
            </a:fld>
            <a:endParaRPr lang="en-US" altLang="en-US"/>
          </a:p>
        </p:txBody>
      </p:sp>
    </p:spTree>
    <p:extLst>
      <p:ext uri="{BB962C8B-B14F-4D97-AF65-F5344CB8AC3E}">
        <p14:creationId xmlns:p14="http://schemas.microsoft.com/office/powerpoint/2010/main" val="404122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D656EAA-0963-47DC-99B4-8420DED048BD}"/>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6" name="Footer Placeholder 4">
            <a:extLst>
              <a:ext uri="{FF2B5EF4-FFF2-40B4-BE49-F238E27FC236}">
                <a16:creationId xmlns:a16="http://schemas.microsoft.com/office/drawing/2014/main" id="{DE79BB5F-81EA-4E4D-9306-D200959E553E}"/>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9802233-E889-45F8-90C8-FAB8B4EB7658}"/>
              </a:ext>
            </a:extLst>
          </p:cNvPr>
          <p:cNvSpPr>
            <a:spLocks noGrp="1"/>
          </p:cNvSpPr>
          <p:nvPr>
            <p:ph type="sldNum" sz="quarter" idx="12"/>
          </p:nvPr>
        </p:nvSpPr>
        <p:spPr/>
        <p:txBody>
          <a:bodyPr/>
          <a:lstStyle>
            <a:lvl1pPr>
              <a:defRPr/>
            </a:lvl1pPr>
          </a:lstStyle>
          <a:p>
            <a:pPr>
              <a:defRPr/>
            </a:pPr>
            <a:fld id="{A3660F95-BF64-41F4-B33A-14B82CA82A27}" type="slidenum">
              <a:rPr lang="en-US" altLang="en-US"/>
              <a:pPr>
                <a:defRPr/>
              </a:pPr>
              <a:t>‹#›</a:t>
            </a:fld>
            <a:endParaRPr lang="en-US" altLang="en-US"/>
          </a:p>
        </p:txBody>
      </p:sp>
    </p:spTree>
    <p:extLst>
      <p:ext uri="{BB962C8B-B14F-4D97-AF65-F5344CB8AC3E}">
        <p14:creationId xmlns:p14="http://schemas.microsoft.com/office/powerpoint/2010/main" val="38279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33FD96D-89CF-44E1-8C95-F4745765C45D}"/>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r>
              <a:rPr lang="en-US" altLang="en-US"/>
              <a:t>Bordoloi and Bock</a:t>
            </a:r>
          </a:p>
        </p:txBody>
      </p:sp>
      <p:sp>
        <p:nvSpPr>
          <p:cNvPr id="6" name="Footer Placeholder 4">
            <a:extLst>
              <a:ext uri="{FF2B5EF4-FFF2-40B4-BE49-F238E27FC236}">
                <a16:creationId xmlns:a16="http://schemas.microsoft.com/office/drawing/2014/main" id="{65074FAC-50B6-4FBF-B258-C7A6C7CD3CE5}"/>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FFB76D6-8723-429F-8454-A623A14B89BA}"/>
              </a:ext>
            </a:extLst>
          </p:cNvPr>
          <p:cNvSpPr>
            <a:spLocks noGrp="1"/>
          </p:cNvSpPr>
          <p:nvPr>
            <p:ph type="sldNum" sz="quarter" idx="12"/>
          </p:nvPr>
        </p:nvSpPr>
        <p:spPr/>
        <p:txBody>
          <a:bodyPr/>
          <a:lstStyle>
            <a:lvl1pPr>
              <a:defRPr/>
            </a:lvl1pPr>
          </a:lstStyle>
          <a:p>
            <a:pPr>
              <a:defRPr/>
            </a:pPr>
            <a:fld id="{8D7E8628-9611-4F4D-81F2-657B52A2C67C}" type="slidenum">
              <a:rPr lang="en-US" altLang="en-US"/>
              <a:pPr>
                <a:defRPr/>
              </a:pPr>
              <a:t>‹#›</a:t>
            </a:fld>
            <a:endParaRPr lang="en-US" altLang="en-US"/>
          </a:p>
        </p:txBody>
      </p:sp>
    </p:spTree>
    <p:extLst>
      <p:ext uri="{BB962C8B-B14F-4D97-AF65-F5344CB8AC3E}">
        <p14:creationId xmlns:p14="http://schemas.microsoft.com/office/powerpoint/2010/main" val="374265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F776A7C-D6EF-45B5-9A71-E551DF38CF7A}"/>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1A28FEB-3744-40D8-9AA0-E2C4372343C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637B9A7C-E31A-4F38-82E4-067ACEE0AFD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BC53EF87-FB99-49A0-A1A9-A444E9753A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Lst>
  <p:hf sldNum="0"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BBD6CB5E-5660-481E-979A-4147FF2DC0D2}"/>
              </a:ext>
            </a:extLst>
          </p:cNvPr>
          <p:cNvSpPr>
            <a:spLocks noGrp="1"/>
          </p:cNvSpPr>
          <p:nvPr>
            <p:ph type="title"/>
          </p:nvPr>
        </p:nvSpPr>
        <p:spPr>
          <a:xfrm>
            <a:off x="628650" y="1676400"/>
            <a:ext cx="7772400" cy="1676400"/>
          </a:xfrm>
        </p:spPr>
        <p:txBody>
          <a:bodyPr/>
          <a:lstStyle/>
          <a:p>
            <a:pPr algn="ctr" eaLnBrk="1" hangingPunct="1"/>
            <a:r>
              <a:rPr lang="en-US" altLang="en-US" sz="4000" b="1"/>
              <a:t>EXCEPTIONS,PROCEDURES, FUNCTIONS, PACKAGES</a:t>
            </a:r>
            <a:br>
              <a:rPr lang="en-US" altLang="en-US" sz="4000" b="1"/>
            </a:br>
            <a:endParaRPr lang="en-US" alt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A28B6A8-0E5C-4948-8DF3-3CE857E34A10}"/>
              </a:ext>
            </a:extLst>
          </p:cNvPr>
          <p:cNvSpPr>
            <a:spLocks noGrp="1"/>
          </p:cNvSpPr>
          <p:nvPr>
            <p:ph type="ctrTitle"/>
          </p:nvPr>
        </p:nvSpPr>
        <p:spPr>
          <a:xfrm>
            <a:off x="228600" y="0"/>
            <a:ext cx="8610600" cy="609600"/>
          </a:xfrm>
        </p:spPr>
        <p:txBody>
          <a:bodyPr anchor="ctr"/>
          <a:lstStyle/>
          <a:p>
            <a:pPr eaLnBrk="1" hangingPunct="1">
              <a:defRPr/>
            </a:pPr>
            <a:r>
              <a:rPr lang="en-US" altLang="en-US" sz="3200">
                <a:solidFill>
                  <a:srgbClr val="C00000"/>
                </a:solidFill>
                <a:latin typeface="Times New Roman" panose="02020603050405020304" pitchFamily="18" charset="0"/>
                <a:ea typeface="+mn-ea"/>
                <a:cs typeface="+mn-cs"/>
              </a:rPr>
              <a:t>User Defined Exceptions</a:t>
            </a:r>
          </a:p>
        </p:txBody>
      </p:sp>
      <p:sp>
        <p:nvSpPr>
          <p:cNvPr id="26627" name="Rectangle 3">
            <a:extLst>
              <a:ext uri="{FF2B5EF4-FFF2-40B4-BE49-F238E27FC236}">
                <a16:creationId xmlns:a16="http://schemas.microsoft.com/office/drawing/2014/main" id="{A00CC176-AED8-41E1-8777-9381CA4B5351}"/>
              </a:ext>
            </a:extLst>
          </p:cNvPr>
          <p:cNvSpPr>
            <a:spLocks noGrp="1"/>
          </p:cNvSpPr>
          <p:nvPr>
            <p:ph type="subTitle" idx="1"/>
          </p:nvPr>
        </p:nvSpPr>
        <p:spPr>
          <a:xfrm>
            <a:off x="152400" y="685800"/>
            <a:ext cx="8991600" cy="5410200"/>
          </a:xfrm>
        </p:spPr>
        <p:txBody>
          <a:bodyPr/>
          <a:lstStyle/>
          <a:p>
            <a:pPr marL="742950" indent="-571500" algn="just" eaLnBrk="1" hangingPunct="1">
              <a:buFontTx/>
              <a:buChar char="•"/>
            </a:pPr>
            <a:r>
              <a:rPr lang="en-US" altLang="en-US" sz="2800"/>
              <a:t>For example, your program asks a user to enter a value for emp_id. This value is then assigned to the variable v_empid that is used later in the program.</a:t>
            </a:r>
          </a:p>
          <a:p>
            <a:pPr marL="742950" indent="-571500" algn="just" eaLnBrk="1" hangingPunct="1">
              <a:buFontTx/>
              <a:buChar char="•"/>
            </a:pPr>
            <a:r>
              <a:rPr lang="en-US" altLang="en-US" sz="2800"/>
              <a:t>Generally, you want a positive number for an id. By mistake, the user enters a negative number.</a:t>
            </a:r>
          </a:p>
          <a:p>
            <a:pPr marL="742950" indent="-571500" algn="just" eaLnBrk="1" hangingPunct="1">
              <a:buFontTx/>
              <a:buChar char="•"/>
            </a:pPr>
            <a:r>
              <a:rPr lang="en-US" altLang="en-US" sz="2800"/>
              <a:t>However, no error has occurred because emp_id has been defined as a number, and the user has supplied a legitimate numeric value. </a:t>
            </a:r>
          </a:p>
          <a:p>
            <a:pPr marL="742950" indent="-571500" algn="just" eaLnBrk="1" hangingPunct="1">
              <a:buFontTx/>
              <a:buChar char="•"/>
            </a:pPr>
            <a:r>
              <a:rPr lang="en-US" altLang="en-US" sz="2800"/>
              <a:t>Therefore, you may want to implement your own exception to handle this situation. </a:t>
            </a:r>
            <a:endParaRPr lang="en-US" altLang="en-US" sz="1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B95C0A-7BC5-4EE1-A76E-B29E6B8263C0}"/>
              </a:ext>
            </a:extLst>
          </p:cNvPr>
          <p:cNvSpPr>
            <a:spLocks noGrp="1"/>
          </p:cNvSpPr>
          <p:nvPr>
            <p:ph type="ctrTitle"/>
          </p:nvPr>
        </p:nvSpPr>
        <p:spPr>
          <a:xfrm>
            <a:off x="228600" y="0"/>
            <a:ext cx="8610600" cy="609600"/>
          </a:xfrm>
        </p:spPr>
        <p:txBody>
          <a:bodyPr anchor="ctr"/>
          <a:lstStyle/>
          <a:p>
            <a:pPr eaLnBrk="1" hangingPunct="1"/>
            <a:r>
              <a:rPr lang="en-US" altLang="en-US" sz="3600" b="1" u="sng">
                <a:solidFill>
                  <a:srgbClr val="C00000"/>
                </a:solidFill>
              </a:rPr>
              <a:t>User Defined Exceptions</a:t>
            </a:r>
          </a:p>
        </p:txBody>
      </p:sp>
      <p:sp>
        <p:nvSpPr>
          <p:cNvPr id="27651" name="Rectangle 3">
            <a:extLst>
              <a:ext uri="{FF2B5EF4-FFF2-40B4-BE49-F238E27FC236}">
                <a16:creationId xmlns:a16="http://schemas.microsoft.com/office/drawing/2014/main" id="{3F6494C0-5D03-4FAB-97D2-9BD519BAD7B0}"/>
              </a:ext>
            </a:extLst>
          </p:cNvPr>
          <p:cNvSpPr>
            <a:spLocks noGrp="1"/>
          </p:cNvSpPr>
          <p:nvPr>
            <p:ph type="subTitle" idx="1"/>
          </p:nvPr>
        </p:nvSpPr>
        <p:spPr>
          <a:xfrm>
            <a:off x="152400" y="685800"/>
            <a:ext cx="8991600" cy="5638800"/>
          </a:xfrm>
        </p:spPr>
        <p:txBody>
          <a:bodyPr/>
          <a:lstStyle/>
          <a:p>
            <a:pPr marL="742950" indent="-571500" algn="just" eaLnBrk="1" hangingPunct="1">
              <a:lnSpc>
                <a:spcPct val="80000"/>
              </a:lnSpc>
              <a:buFontTx/>
              <a:buChar char="•"/>
            </a:pPr>
            <a:r>
              <a:rPr lang="en-US" altLang="en-US" sz="2800"/>
              <a:t>This type of an exception is called a </a:t>
            </a:r>
            <a:r>
              <a:rPr lang="en-US" altLang="en-US" sz="2800" i="1"/>
              <a:t>user-defined exceptio</a:t>
            </a:r>
            <a:r>
              <a:rPr lang="en-US" altLang="en-US" sz="2800"/>
              <a:t>n because it is defined by the programmer. </a:t>
            </a:r>
          </a:p>
          <a:p>
            <a:pPr marL="742950" indent="-571500" algn="just" eaLnBrk="1" hangingPunct="1">
              <a:lnSpc>
                <a:spcPct val="80000"/>
              </a:lnSpc>
              <a:buFontTx/>
              <a:buChar char="•"/>
            </a:pPr>
            <a:r>
              <a:rPr lang="en-US" altLang="en-US" sz="2800"/>
              <a:t>Before the exception can be used, it must be declared.</a:t>
            </a:r>
          </a:p>
          <a:p>
            <a:pPr marL="742950" indent="-571500" algn="just" eaLnBrk="1" hangingPunct="1">
              <a:lnSpc>
                <a:spcPct val="80000"/>
              </a:lnSpc>
              <a:buFontTx/>
              <a:buChar char="•"/>
            </a:pPr>
            <a:r>
              <a:rPr lang="en-US" altLang="en-US" sz="2800"/>
              <a:t>A user-defined exception is declared in the declarative part of a PL/SQL block as shown below:</a:t>
            </a:r>
          </a:p>
          <a:p>
            <a:pPr marL="2593975" lvl="3" indent="-342900" algn="just" eaLnBrk="1" hangingPunct="1">
              <a:lnSpc>
                <a:spcPct val="80000"/>
              </a:lnSpc>
            </a:pPr>
            <a:endParaRPr lang="en-US" altLang="en-US" sz="2400"/>
          </a:p>
          <a:p>
            <a:pPr marL="2593975" lvl="3" indent="-342900" algn="just" eaLnBrk="1" hangingPunct="1">
              <a:lnSpc>
                <a:spcPct val="80000"/>
              </a:lnSpc>
            </a:pPr>
            <a:r>
              <a:rPr lang="en-US" altLang="en-US" sz="2800">
                <a:solidFill>
                  <a:srgbClr val="C00000"/>
                </a:solidFill>
              </a:rPr>
              <a:t>DECLARE</a:t>
            </a:r>
          </a:p>
          <a:p>
            <a:pPr marL="2593975" lvl="3" indent="-342900" algn="just" eaLnBrk="1" hangingPunct="1">
              <a:lnSpc>
                <a:spcPct val="80000"/>
              </a:lnSpc>
            </a:pPr>
            <a:r>
              <a:rPr lang="en-US" altLang="en-US" sz="2800">
                <a:solidFill>
                  <a:srgbClr val="C00000"/>
                </a:solidFill>
              </a:rPr>
              <a:t>  </a:t>
            </a:r>
            <a:r>
              <a:rPr lang="en-US" altLang="en-US" sz="2800" err="1">
                <a:solidFill>
                  <a:srgbClr val="C00000"/>
                </a:solidFill>
              </a:rPr>
              <a:t>exception_name</a:t>
            </a:r>
            <a:r>
              <a:rPr lang="en-US" altLang="en-US" sz="2800">
                <a:solidFill>
                  <a:srgbClr val="C00000"/>
                </a:solidFill>
              </a:rPr>
              <a:t> EXCEPTION;</a:t>
            </a:r>
          </a:p>
          <a:p>
            <a:pPr marL="2593975" lvl="3" indent="-342900" algn="just" eaLnBrk="1" hangingPunct="1">
              <a:lnSpc>
                <a:spcPct val="80000"/>
              </a:lnSpc>
            </a:pPr>
            <a:endParaRPr lang="en-US" altLang="en-US" sz="1800"/>
          </a:p>
          <a:p>
            <a:pPr marL="742950" indent="-571500" algn="just" eaLnBrk="1" hangingPunct="1">
              <a:lnSpc>
                <a:spcPct val="80000"/>
              </a:lnSpc>
              <a:buFontTx/>
              <a:buChar char="•"/>
            </a:pPr>
            <a:r>
              <a:rPr lang="en-US" altLang="en-US" sz="2800"/>
              <a:t>Once an exception has been declared, the executable statements associated with this exception are specified in the exception-handling section of the block.</a:t>
            </a:r>
          </a:p>
          <a:p>
            <a:pPr marL="742950" indent="-571500" algn="just" eaLnBrk="1" hangingPunct="1">
              <a:lnSpc>
                <a:spcPct val="80000"/>
              </a:lnSpc>
              <a:buFontTx/>
              <a:buChar char="•"/>
            </a:pPr>
            <a:r>
              <a:rPr lang="en-US" altLang="en-US" sz="2800"/>
              <a:t>The format of the exception-handling section is the same as for built-in exceptions.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B2201819-85AC-40B2-8D14-141F33BAD742}"/>
              </a:ext>
            </a:extLst>
          </p:cNvPr>
          <p:cNvSpPr>
            <a:spLocks noChangeArrowheads="1"/>
          </p:cNvSpPr>
          <p:nvPr/>
        </p:nvSpPr>
        <p:spPr bwMode="auto">
          <a:xfrm>
            <a:off x="457200" y="609600"/>
            <a:ext cx="8915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42950" indent="-571500">
              <a:defRPr sz="2800">
                <a:solidFill>
                  <a:schemeClr val="tx1"/>
                </a:solidFill>
                <a:latin typeface="Times New Roman" panose="02020603050405020304" pitchFamily="18" charset="0"/>
              </a:defRPr>
            </a:lvl1pPr>
            <a:lvl2pPr marL="1454150" indent="-457200">
              <a:defRPr sz="2800">
                <a:solidFill>
                  <a:schemeClr val="tx1"/>
                </a:solidFill>
                <a:latin typeface="Times New Roman" panose="02020603050405020304" pitchFamily="18" charset="0"/>
              </a:defRPr>
            </a:lvl2pPr>
            <a:lvl3pPr marL="2136775" indent="-568325">
              <a:defRPr sz="2800">
                <a:solidFill>
                  <a:schemeClr val="tx1"/>
                </a:solidFill>
                <a:latin typeface="Times New Roman" panose="02020603050405020304" pitchFamily="18" charset="0"/>
              </a:defRPr>
            </a:lvl3pPr>
            <a:lvl4pPr marL="2593975" indent="-342900">
              <a:defRPr sz="2800">
                <a:solidFill>
                  <a:schemeClr val="tx1"/>
                </a:solidFill>
                <a:latin typeface="Times New Roman" panose="02020603050405020304" pitchFamily="18" charset="0"/>
              </a:defRPr>
            </a:lvl4pPr>
            <a:lvl5pPr marL="3051175" indent="-342900">
              <a:defRPr sz="2800">
                <a:solidFill>
                  <a:schemeClr val="tx1"/>
                </a:solidFill>
                <a:latin typeface="Times New Roman" panose="02020603050405020304" pitchFamily="18" charset="0"/>
              </a:defRPr>
            </a:lvl5pPr>
            <a:lvl6pPr marL="3508375" indent="-342900" eaLnBrk="0" fontAlgn="base" hangingPunct="0">
              <a:spcBef>
                <a:spcPct val="0"/>
              </a:spcBef>
              <a:spcAft>
                <a:spcPct val="0"/>
              </a:spcAft>
              <a:defRPr sz="2800">
                <a:solidFill>
                  <a:schemeClr val="tx1"/>
                </a:solidFill>
                <a:latin typeface="Times New Roman" panose="02020603050405020304" pitchFamily="18" charset="0"/>
              </a:defRPr>
            </a:lvl6pPr>
            <a:lvl7pPr marL="3965575" indent="-342900" eaLnBrk="0" fontAlgn="base" hangingPunct="0">
              <a:spcBef>
                <a:spcPct val="0"/>
              </a:spcBef>
              <a:spcAft>
                <a:spcPct val="0"/>
              </a:spcAft>
              <a:defRPr sz="2800">
                <a:solidFill>
                  <a:schemeClr val="tx1"/>
                </a:solidFill>
                <a:latin typeface="Times New Roman" panose="02020603050405020304" pitchFamily="18" charset="0"/>
              </a:defRPr>
            </a:lvl7pPr>
            <a:lvl8pPr marL="4422775" indent="-342900" eaLnBrk="0" fontAlgn="base" hangingPunct="0">
              <a:spcBef>
                <a:spcPct val="0"/>
              </a:spcBef>
              <a:spcAft>
                <a:spcPct val="0"/>
              </a:spcAft>
              <a:defRPr sz="2800">
                <a:solidFill>
                  <a:schemeClr val="tx1"/>
                </a:solidFill>
                <a:latin typeface="Times New Roman" panose="02020603050405020304" pitchFamily="18" charset="0"/>
              </a:defRPr>
            </a:lvl8pPr>
            <a:lvl9pPr marL="4879975" indent="-3429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20000"/>
              </a:spcBef>
            </a:pPr>
            <a:r>
              <a:rPr lang="en-US" altLang="en-US" sz="2400"/>
              <a:t>DECLARE</a:t>
            </a:r>
          </a:p>
          <a:p>
            <a:pPr eaLnBrk="1" hangingPunct="1">
              <a:spcBef>
                <a:spcPct val="20000"/>
              </a:spcBef>
            </a:pPr>
            <a:r>
              <a:rPr lang="en-US" altLang="en-US" sz="2400" i="1">
                <a:solidFill>
                  <a:srgbClr val="C00000"/>
                </a:solidFill>
              </a:rPr>
              <a:t>   exception_name </a:t>
            </a:r>
            <a:r>
              <a:rPr lang="en-US" altLang="en-US" sz="2400"/>
              <a:t>EXCEPTION;</a:t>
            </a:r>
          </a:p>
          <a:p>
            <a:pPr eaLnBrk="1" hangingPunct="1">
              <a:spcBef>
                <a:spcPct val="20000"/>
              </a:spcBef>
            </a:pPr>
            <a:r>
              <a:rPr lang="en-US" altLang="en-US" sz="2400"/>
              <a:t>BEGIN</a:t>
            </a:r>
          </a:p>
          <a:p>
            <a:pPr eaLnBrk="1" hangingPunct="1">
              <a:spcBef>
                <a:spcPct val="20000"/>
              </a:spcBef>
            </a:pPr>
            <a:r>
              <a:rPr lang="en-US" altLang="en-US" sz="2400"/>
              <a:t>  IF </a:t>
            </a:r>
            <a:r>
              <a:rPr lang="en-US" altLang="en-US" sz="2400" i="1"/>
              <a:t>CONDITION </a:t>
            </a:r>
            <a:r>
              <a:rPr lang="en-US" altLang="en-US" sz="2400"/>
              <a:t>  THEN</a:t>
            </a:r>
          </a:p>
          <a:p>
            <a:pPr eaLnBrk="1" hangingPunct="1">
              <a:spcBef>
                <a:spcPct val="20000"/>
              </a:spcBef>
            </a:pPr>
            <a:r>
              <a:rPr lang="en-US" altLang="en-US" sz="2400"/>
              <a:t>        RAISE </a:t>
            </a:r>
            <a:r>
              <a:rPr lang="en-US" altLang="en-US" sz="2400" i="1">
                <a:solidFill>
                  <a:srgbClr val="C00000"/>
                </a:solidFill>
              </a:rPr>
              <a:t>exception_name;</a:t>
            </a:r>
          </a:p>
          <a:p>
            <a:pPr eaLnBrk="1" hangingPunct="1">
              <a:spcBef>
                <a:spcPct val="20000"/>
              </a:spcBef>
            </a:pPr>
            <a:r>
              <a:rPr lang="en-US" altLang="en-US" sz="2400"/>
              <a:t>   ELSE</a:t>
            </a:r>
          </a:p>
          <a:p>
            <a:pPr eaLnBrk="1" hangingPunct="1">
              <a:spcBef>
                <a:spcPct val="20000"/>
              </a:spcBef>
            </a:pPr>
            <a:r>
              <a:rPr lang="en-US" altLang="en-US" sz="2400"/>
              <a:t>        …</a:t>
            </a:r>
          </a:p>
          <a:p>
            <a:pPr eaLnBrk="1" hangingPunct="1">
              <a:spcBef>
                <a:spcPct val="20000"/>
              </a:spcBef>
            </a:pPr>
            <a:r>
              <a:rPr lang="en-US" altLang="en-US" sz="2400"/>
              <a:t>    END IF;</a:t>
            </a:r>
          </a:p>
          <a:p>
            <a:pPr eaLnBrk="1" hangingPunct="1">
              <a:spcBef>
                <a:spcPct val="20000"/>
              </a:spcBef>
            </a:pPr>
            <a:r>
              <a:rPr lang="en-US" altLang="en-US" sz="2400"/>
              <a:t>EXCEPTION</a:t>
            </a:r>
          </a:p>
          <a:p>
            <a:pPr eaLnBrk="1" hangingPunct="1">
              <a:spcBef>
                <a:spcPct val="20000"/>
              </a:spcBef>
            </a:pPr>
            <a:r>
              <a:rPr lang="en-US" altLang="en-US" sz="2400"/>
              <a:t>     WHEN </a:t>
            </a:r>
            <a:r>
              <a:rPr lang="en-US" altLang="en-US" sz="2400" i="1">
                <a:solidFill>
                  <a:srgbClr val="C00000"/>
                </a:solidFill>
              </a:rPr>
              <a:t>exception_name </a:t>
            </a:r>
            <a:r>
              <a:rPr lang="en-US" altLang="en-US" sz="2400"/>
              <a:t>THEN</a:t>
            </a:r>
          </a:p>
          <a:p>
            <a:pPr eaLnBrk="1" hangingPunct="1">
              <a:spcBef>
                <a:spcPct val="20000"/>
              </a:spcBef>
            </a:pPr>
            <a:r>
              <a:rPr lang="en-US" altLang="en-US" sz="2400"/>
              <a:t>           </a:t>
            </a:r>
            <a:r>
              <a:rPr lang="en-US" altLang="en-US" sz="2000"/>
              <a:t>ERROR-PROCESSING STATEMENTS;</a:t>
            </a:r>
          </a:p>
          <a:p>
            <a:pPr eaLnBrk="1" hangingPunct="1">
              <a:spcBef>
                <a:spcPct val="20000"/>
              </a:spcBef>
            </a:pPr>
            <a:r>
              <a:rPr lang="en-US" altLang="en-US" sz="2400"/>
              <a:t>END;</a:t>
            </a:r>
          </a:p>
          <a:p>
            <a:pPr eaLnBrk="1" hangingPunct="1">
              <a:spcBef>
                <a:spcPct val="20000"/>
              </a:spcBef>
            </a:pPr>
            <a:r>
              <a:rPr lang="en-US" altLang="en-US" sz="2400" b="1">
                <a:solidFill>
                  <a:srgbClr val="C00000"/>
                </a:solidFill>
              </a:rPr>
              <a:t>/</a:t>
            </a:r>
          </a:p>
          <a:p>
            <a:pPr eaLnBrk="1" hangingPunct="1">
              <a:spcBef>
                <a:spcPct val="20000"/>
              </a:spcBef>
            </a:pPr>
            <a:endParaRPr lang="en-US" altLang="en-US" sz="2400"/>
          </a:p>
        </p:txBody>
      </p:sp>
      <p:sp>
        <p:nvSpPr>
          <p:cNvPr id="28675" name="Rectangle 1">
            <a:extLst>
              <a:ext uri="{FF2B5EF4-FFF2-40B4-BE49-F238E27FC236}">
                <a16:creationId xmlns:a16="http://schemas.microsoft.com/office/drawing/2014/main" id="{191639D2-F86D-413F-BAA5-37C77D7E6464}"/>
              </a:ext>
            </a:extLst>
          </p:cNvPr>
          <p:cNvSpPr>
            <a:spLocks noChangeArrowheads="1"/>
          </p:cNvSpPr>
          <p:nvPr/>
        </p:nvSpPr>
        <p:spPr bwMode="auto">
          <a:xfrm>
            <a:off x="2438400" y="0"/>
            <a:ext cx="458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User-Defined Exception usage</a:t>
            </a:r>
            <a:endParaRPr lang="en-IN" altLang="en-US">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28F52CF6-2AD4-45EB-8CA2-0674EA679FB5}"/>
              </a:ext>
            </a:extLst>
          </p:cNvPr>
          <p:cNvSpPr>
            <a:spLocks noGrp="1"/>
          </p:cNvSpPr>
          <p:nvPr>
            <p:ph idx="1"/>
          </p:nvPr>
        </p:nvSpPr>
        <p:spPr>
          <a:xfrm>
            <a:off x="152400" y="0"/>
            <a:ext cx="8839200" cy="6705600"/>
          </a:xfrm>
        </p:spPr>
        <p:txBody>
          <a:bodyPr/>
          <a:lstStyle/>
          <a:p>
            <a:pPr marL="0" indent="0" eaLnBrk="1" hangingPunct="1">
              <a:buFont typeface="Arial" panose="020B0604020202020204" pitchFamily="34" charset="0"/>
              <a:buNone/>
            </a:pPr>
            <a:r>
              <a:rPr lang="en-US" altLang="en-US" sz="2400"/>
              <a:t>DECLARE</a:t>
            </a:r>
          </a:p>
          <a:p>
            <a:pPr marL="0" indent="0" eaLnBrk="1" hangingPunct="1">
              <a:buFont typeface="Arial" panose="020B0604020202020204" pitchFamily="34" charset="0"/>
              <a:buNone/>
            </a:pPr>
            <a:r>
              <a:rPr lang="en-US" altLang="en-US" sz="2400"/>
              <a:t>   v_empno  emp.empno%TYPE;</a:t>
            </a:r>
          </a:p>
          <a:p>
            <a:pPr marL="0" indent="0" eaLnBrk="1" hangingPunct="1">
              <a:buFont typeface="Arial" panose="020B0604020202020204" pitchFamily="34" charset="0"/>
              <a:buNone/>
            </a:pPr>
            <a:r>
              <a:rPr lang="en-US" altLang="en-US" sz="2400"/>
              <a:t>   v_ename  emp.ename%TYPE;</a:t>
            </a:r>
          </a:p>
          <a:p>
            <a:pPr marL="0" indent="0" eaLnBrk="1" hangingPunct="1">
              <a:buFont typeface="Arial" panose="020B0604020202020204" pitchFamily="34" charset="0"/>
              <a:buNone/>
            </a:pPr>
            <a:r>
              <a:rPr lang="en-US" altLang="en-US" sz="2400"/>
              <a:t>   v_salary  emp.salary%TYPE;</a:t>
            </a:r>
          </a:p>
          <a:p>
            <a:pPr marL="0" indent="0" eaLnBrk="1" hangingPunct="1">
              <a:buFont typeface="Arial" panose="020B0604020202020204" pitchFamily="34" charset="0"/>
              <a:buNone/>
            </a:pPr>
            <a:r>
              <a:rPr lang="en-US" altLang="en-US" sz="2400">
                <a:solidFill>
                  <a:srgbClr val="C00000"/>
                </a:solidFill>
              </a:rPr>
              <a:t>   ex_invalid_id </a:t>
            </a:r>
            <a:r>
              <a:rPr lang="en-US" altLang="en-US" sz="2400" b="1"/>
              <a:t>EXCEPTION</a:t>
            </a:r>
            <a:r>
              <a:rPr lang="en-US" altLang="en-US" sz="2400"/>
              <a:t>;</a:t>
            </a:r>
          </a:p>
          <a:p>
            <a:pPr marL="0" indent="0" eaLnBrk="1" hangingPunct="1">
              <a:buFont typeface="Arial" panose="020B0604020202020204" pitchFamily="34" charset="0"/>
              <a:buNone/>
            </a:pPr>
            <a:r>
              <a:rPr lang="en-US" altLang="en-US" sz="2400"/>
              <a:t>BEGIN</a:t>
            </a:r>
          </a:p>
          <a:p>
            <a:pPr marL="0" indent="0" eaLnBrk="1" hangingPunct="1">
              <a:buFont typeface="Arial" panose="020B0604020202020204" pitchFamily="34" charset="0"/>
              <a:buNone/>
            </a:pPr>
            <a:r>
              <a:rPr lang="en-US" altLang="en-US" sz="2400"/>
              <a:t>v_empno:=&amp;v_empno;</a:t>
            </a:r>
          </a:p>
          <a:p>
            <a:pPr marL="0" indent="0" eaLnBrk="1" hangingPunct="1">
              <a:buFont typeface="Arial" panose="020B0604020202020204" pitchFamily="34" charset="0"/>
              <a:buNone/>
            </a:pPr>
            <a:r>
              <a:rPr lang="en-US" altLang="en-US" sz="2400"/>
              <a:t> IF v_empno &lt;= 0 THEN</a:t>
            </a:r>
          </a:p>
          <a:p>
            <a:pPr marL="0" indent="0" eaLnBrk="1" hangingPunct="1">
              <a:buFont typeface="Arial" panose="020B0604020202020204" pitchFamily="34" charset="0"/>
              <a:buNone/>
            </a:pPr>
            <a:r>
              <a:rPr lang="en-US" altLang="en-US" sz="2400"/>
              <a:t>       </a:t>
            </a:r>
            <a:r>
              <a:rPr lang="en-US" altLang="en-US" sz="2400" b="1"/>
              <a:t>RAISE</a:t>
            </a:r>
            <a:r>
              <a:rPr lang="en-US" altLang="en-US" sz="2400"/>
              <a:t> </a:t>
            </a:r>
            <a:r>
              <a:rPr lang="en-US" altLang="en-US" sz="2400">
                <a:solidFill>
                  <a:srgbClr val="C00000"/>
                </a:solidFill>
              </a:rPr>
              <a:t>ex_invalid_id</a:t>
            </a:r>
            <a:r>
              <a:rPr lang="en-US" altLang="en-US" sz="2400"/>
              <a:t>;</a:t>
            </a:r>
          </a:p>
          <a:p>
            <a:pPr marL="0" indent="0" eaLnBrk="1" hangingPunct="1">
              <a:buFont typeface="Arial" panose="020B0604020202020204" pitchFamily="34" charset="0"/>
              <a:buNone/>
            </a:pPr>
            <a:r>
              <a:rPr lang="en-US" altLang="en-US" sz="2400"/>
              <a:t>else</a:t>
            </a:r>
          </a:p>
          <a:p>
            <a:pPr marL="0" indent="0" eaLnBrk="1" hangingPunct="1">
              <a:buFont typeface="Arial" panose="020B0604020202020204" pitchFamily="34" charset="0"/>
              <a:buNone/>
            </a:pPr>
            <a:r>
              <a:rPr lang="en-US" altLang="en-US" sz="2400"/>
              <a:t>   SELECT ename,salary INTO v_ename,v_salary FROM emp WHERE   </a:t>
            </a:r>
          </a:p>
          <a:p>
            <a:pPr marL="0" indent="0" eaLnBrk="1" hangingPunct="1">
              <a:buFont typeface="Arial" panose="020B0604020202020204" pitchFamily="34" charset="0"/>
              <a:buNone/>
            </a:pPr>
            <a:r>
              <a:rPr lang="en-US" altLang="en-US" sz="2400"/>
              <a:t>   empno=v_empno;</a:t>
            </a:r>
          </a:p>
          <a:p>
            <a:pPr marL="0" indent="0" eaLnBrk="1" hangingPunct="1">
              <a:buFont typeface="Arial" panose="020B0604020202020204" pitchFamily="34" charset="0"/>
              <a:buNone/>
            </a:pPr>
            <a:r>
              <a:rPr lang="en-US" altLang="en-US" sz="2400"/>
              <a:t>   DBMS_OUTPUT.PUT_LINE(v_ename||' draws '||v_salary||' as     </a:t>
            </a:r>
          </a:p>
          <a:p>
            <a:pPr marL="0" indent="0" eaLnBrk="1" hangingPunct="1">
              <a:buFont typeface="Arial" panose="020B0604020202020204" pitchFamily="34" charset="0"/>
              <a:buNone/>
            </a:pPr>
            <a:r>
              <a:rPr lang="en-US" altLang="en-US" sz="2400"/>
              <a:t>   salary');</a:t>
            </a:r>
          </a:p>
          <a:p>
            <a:pPr marL="0" indent="0" eaLnBrk="1" hangingPunct="1">
              <a:buFont typeface="Arial" panose="020B0604020202020204" pitchFamily="34" charset="0"/>
              <a:buNone/>
            </a:pPr>
            <a:r>
              <a:rPr lang="en-US" altLang="en-US" sz="2400"/>
              <a:t>  end if;</a:t>
            </a:r>
          </a:p>
        </p:txBody>
      </p:sp>
      <p:sp>
        <p:nvSpPr>
          <p:cNvPr id="30723" name="Rectangle 1">
            <a:extLst>
              <a:ext uri="{FF2B5EF4-FFF2-40B4-BE49-F238E27FC236}">
                <a16:creationId xmlns:a16="http://schemas.microsoft.com/office/drawing/2014/main" id="{3A5378D9-D9E6-44C7-94FD-A9289CB1F1A6}"/>
              </a:ext>
            </a:extLst>
          </p:cNvPr>
          <p:cNvSpPr>
            <a:spLocks noChangeArrowheads="1"/>
          </p:cNvSpPr>
          <p:nvPr/>
        </p:nvSpPr>
        <p:spPr bwMode="auto">
          <a:xfrm>
            <a:off x="4572000" y="771525"/>
            <a:ext cx="4267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002060"/>
                </a:solidFill>
              </a:rPr>
              <a:t>Example-3</a:t>
            </a:r>
          </a:p>
          <a:p>
            <a:r>
              <a:rPr lang="en-US" altLang="en-US" sz="2400">
                <a:solidFill>
                  <a:srgbClr val="002060"/>
                </a:solidFill>
              </a:rPr>
              <a:t>Write a PL/SQL block to display employee name and salary drawn by the employee with employee number entered by the user. Raise an exception when user enters an negative employee number and handler to handle it.</a:t>
            </a:r>
            <a:endParaRPr lang="en-IN" altLang="en-US" sz="2400">
              <a:solidFill>
                <a:srgbClr val="002060"/>
              </a:solidFill>
            </a:endParaRPr>
          </a:p>
        </p:txBody>
      </p:sp>
      <p:sp>
        <p:nvSpPr>
          <p:cNvPr id="30724" name="Rectangle 2">
            <a:extLst>
              <a:ext uri="{FF2B5EF4-FFF2-40B4-BE49-F238E27FC236}">
                <a16:creationId xmlns:a16="http://schemas.microsoft.com/office/drawing/2014/main" id="{F35EF9DD-3E08-47F7-9BBD-162C793B87A2}"/>
              </a:ext>
            </a:extLst>
          </p:cNvPr>
          <p:cNvSpPr>
            <a:spLocks noChangeArrowheads="1"/>
          </p:cNvSpPr>
          <p:nvPr/>
        </p:nvSpPr>
        <p:spPr bwMode="auto">
          <a:xfrm>
            <a:off x="3692525" y="-109538"/>
            <a:ext cx="5405438"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Example-3  User Defined Exception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6883C1D9-D735-4EA1-827B-69C80D3C6943}"/>
              </a:ext>
            </a:extLst>
          </p:cNvPr>
          <p:cNvSpPr>
            <a:spLocks noGrp="1"/>
          </p:cNvSpPr>
          <p:nvPr>
            <p:ph idx="1"/>
          </p:nvPr>
        </p:nvSpPr>
        <p:spPr>
          <a:xfrm>
            <a:off x="152400" y="0"/>
            <a:ext cx="8839200" cy="6705600"/>
          </a:xfrm>
        </p:spPr>
        <p:txBody>
          <a:bodyPr/>
          <a:lstStyle/>
          <a:p>
            <a:pPr marL="0" indent="0" eaLnBrk="1" hangingPunct="1">
              <a:buFont typeface="Arial" panose="020B0604020202020204" pitchFamily="34" charset="0"/>
              <a:buNone/>
            </a:pPr>
            <a:endParaRPr lang="en-IN" altLang="en-US" sz="2400"/>
          </a:p>
          <a:p>
            <a:pPr marL="0" indent="0" eaLnBrk="1" hangingPunct="1">
              <a:buFont typeface="Arial" panose="020B0604020202020204" pitchFamily="34" charset="0"/>
              <a:buNone/>
            </a:pPr>
            <a:endParaRPr lang="en-IN" altLang="en-US" sz="2400"/>
          </a:p>
          <a:p>
            <a:pPr marL="0" indent="0" eaLnBrk="1" hangingPunct="1">
              <a:buFont typeface="Arial" panose="020B0604020202020204" pitchFamily="34" charset="0"/>
              <a:buNone/>
            </a:pPr>
            <a:endParaRPr lang="en-IN" altLang="en-US" sz="2400"/>
          </a:p>
          <a:p>
            <a:pPr marL="0" indent="0" eaLnBrk="1" hangingPunct="1">
              <a:buFont typeface="Arial" panose="020B0604020202020204" pitchFamily="34" charset="0"/>
              <a:buNone/>
            </a:pPr>
            <a:r>
              <a:rPr lang="en-IN" altLang="en-US" sz="2400"/>
              <a:t>EXCEPTION</a:t>
            </a:r>
          </a:p>
          <a:p>
            <a:pPr marL="0" indent="0" eaLnBrk="1" hangingPunct="1">
              <a:buFont typeface="Arial" panose="020B0604020202020204" pitchFamily="34" charset="0"/>
              <a:buNone/>
            </a:pPr>
            <a:r>
              <a:rPr lang="en-IN" altLang="en-US" sz="2400" b="1"/>
              <a:t> WHEN</a:t>
            </a:r>
            <a:r>
              <a:rPr lang="en-IN" altLang="en-US" sz="2400">
                <a:solidFill>
                  <a:srgbClr val="C00000"/>
                </a:solidFill>
              </a:rPr>
              <a:t> ex_invalid_id </a:t>
            </a:r>
            <a:r>
              <a:rPr lang="en-IN" altLang="en-US" sz="2400" b="1"/>
              <a:t>THEN</a:t>
            </a:r>
          </a:p>
          <a:p>
            <a:pPr marL="0" indent="0" eaLnBrk="1" hangingPunct="1">
              <a:buFont typeface="Arial" panose="020B0604020202020204" pitchFamily="34" charset="0"/>
              <a:buNone/>
            </a:pPr>
            <a:r>
              <a:rPr lang="en-IN" altLang="en-US" sz="2400"/>
              <a:t>     DBMS_OUTPUT.PUT_LINE('Emp no must be greater than zero');</a:t>
            </a:r>
          </a:p>
          <a:p>
            <a:pPr marL="0" indent="0" eaLnBrk="1" hangingPunct="1">
              <a:buFont typeface="Arial" panose="020B0604020202020204" pitchFamily="34" charset="0"/>
              <a:buNone/>
            </a:pPr>
            <a:r>
              <a:rPr lang="en-IN" altLang="en-US" sz="2400" b="1"/>
              <a:t>  WHEN </a:t>
            </a:r>
            <a:r>
              <a:rPr lang="en-IN" altLang="en-US" sz="2400"/>
              <a:t>NO_DATA_FOUND </a:t>
            </a:r>
            <a:r>
              <a:rPr lang="en-IN" altLang="en-US" sz="2400" b="1"/>
              <a:t>THEN</a:t>
            </a:r>
          </a:p>
          <a:p>
            <a:pPr marL="0" indent="0" eaLnBrk="1" hangingPunct="1">
              <a:buFont typeface="Arial" panose="020B0604020202020204" pitchFamily="34" charset="0"/>
              <a:buNone/>
            </a:pPr>
            <a:r>
              <a:rPr lang="en-IN" altLang="en-US" sz="2400"/>
              <a:t>     DBMS_OUTPUT.PUT_LINE('NO such employee found');</a:t>
            </a:r>
          </a:p>
          <a:p>
            <a:pPr marL="0" indent="0" eaLnBrk="1" hangingPunct="1">
              <a:buFont typeface="Arial" panose="020B0604020202020204" pitchFamily="34" charset="0"/>
              <a:buNone/>
            </a:pPr>
            <a:r>
              <a:rPr lang="en-IN" altLang="en-US" sz="2400"/>
              <a:t>  END;</a:t>
            </a:r>
          </a:p>
          <a:p>
            <a:pPr marL="0" indent="0" eaLnBrk="1" hangingPunct="1">
              <a:buFont typeface="Arial" panose="020B0604020202020204" pitchFamily="34" charset="0"/>
              <a:buNone/>
            </a:pPr>
            <a:r>
              <a:rPr lang="en-IN" altLang="en-US" sz="2400"/>
              <a:t>/</a:t>
            </a:r>
          </a:p>
          <a:p>
            <a:pPr marL="0" indent="0" eaLnBrk="1" hangingPunct="1">
              <a:buFont typeface="Arial" panose="020B0604020202020204" pitchFamily="34" charset="0"/>
              <a:buNone/>
            </a:pPr>
            <a:endParaRPr lang="en-US" altLang="en-US" sz="2400"/>
          </a:p>
        </p:txBody>
      </p:sp>
      <p:sp>
        <p:nvSpPr>
          <p:cNvPr id="32771" name="Rectangle 1">
            <a:extLst>
              <a:ext uri="{FF2B5EF4-FFF2-40B4-BE49-F238E27FC236}">
                <a16:creationId xmlns:a16="http://schemas.microsoft.com/office/drawing/2014/main" id="{33372BEA-4CC3-4EAA-A0C5-9835227D06E7}"/>
              </a:ext>
            </a:extLst>
          </p:cNvPr>
          <p:cNvSpPr>
            <a:spLocks noChangeArrowheads="1"/>
          </p:cNvSpPr>
          <p:nvPr/>
        </p:nvSpPr>
        <p:spPr bwMode="auto">
          <a:xfrm>
            <a:off x="2813050" y="-30163"/>
            <a:ext cx="2117725"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…Example-3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9EB31DA-B54A-4274-AF8C-1A62892F284F}"/>
              </a:ext>
            </a:extLst>
          </p:cNvPr>
          <p:cNvSpPr>
            <a:spLocks noGrp="1"/>
          </p:cNvSpPr>
          <p:nvPr>
            <p:ph type="ctrTitle"/>
          </p:nvPr>
        </p:nvSpPr>
        <p:spPr>
          <a:xfrm>
            <a:off x="228600" y="0"/>
            <a:ext cx="8610600" cy="609600"/>
          </a:xfrm>
        </p:spPr>
        <p:txBody>
          <a:bodyPr anchor="ctr"/>
          <a:lstStyle/>
          <a:p>
            <a:pPr algn="l" eaLnBrk="1" hangingPunct="1"/>
            <a:r>
              <a:rPr lang="en-US" altLang="en-US" sz="3600" b="1" u="sng"/>
              <a:t>Example</a:t>
            </a:r>
          </a:p>
        </p:txBody>
      </p:sp>
      <p:sp>
        <p:nvSpPr>
          <p:cNvPr id="33795" name="Rectangle 3">
            <a:extLst>
              <a:ext uri="{FF2B5EF4-FFF2-40B4-BE49-F238E27FC236}">
                <a16:creationId xmlns:a16="http://schemas.microsoft.com/office/drawing/2014/main" id="{124AF63C-6974-4394-A56E-2BCB7718DEFE}"/>
              </a:ext>
            </a:extLst>
          </p:cNvPr>
          <p:cNvSpPr>
            <a:spLocks noGrp="1"/>
          </p:cNvSpPr>
          <p:nvPr>
            <p:ph type="subTitle" idx="1"/>
          </p:nvPr>
        </p:nvSpPr>
        <p:spPr>
          <a:xfrm>
            <a:off x="152400" y="685800"/>
            <a:ext cx="8991600" cy="5410200"/>
          </a:xfrm>
        </p:spPr>
        <p:txBody>
          <a:bodyPr/>
          <a:lstStyle/>
          <a:p>
            <a:pPr marL="742950" indent="-571500" algn="l" eaLnBrk="1" hangingPunct="1"/>
            <a:r>
              <a:rPr lang="en-US" altLang="en-US" sz="2800"/>
              <a:t>--outer block</a:t>
            </a:r>
          </a:p>
          <a:p>
            <a:pPr marL="742950" indent="-571500" algn="l" eaLnBrk="1" hangingPunct="1"/>
            <a:r>
              <a:rPr lang="en-US" altLang="en-US" sz="2800"/>
              <a:t>DECLARE</a:t>
            </a:r>
          </a:p>
          <a:p>
            <a:pPr marL="742950" indent="-571500" algn="l" eaLnBrk="1" hangingPunct="1"/>
            <a:r>
              <a:rPr lang="en-US" altLang="en-US" sz="2800"/>
              <a:t>	e_exception1 EXCEPTION;</a:t>
            </a:r>
          </a:p>
          <a:p>
            <a:pPr marL="742950" indent="-571500" algn="l" eaLnBrk="1" hangingPunct="1"/>
            <a:r>
              <a:rPr lang="en-US" altLang="en-US" sz="2800"/>
              <a:t>	e_exception2 EXCEPTION;</a:t>
            </a:r>
          </a:p>
          <a:p>
            <a:pPr marL="742950" indent="-571500" algn="l" eaLnBrk="1" hangingPunct="1"/>
            <a:r>
              <a:rPr lang="en-US" altLang="en-US" sz="2800"/>
              <a:t>BEGIN</a:t>
            </a:r>
          </a:p>
          <a:p>
            <a:pPr marL="742950" indent="-571500" algn="l" eaLnBrk="1" hangingPunct="1"/>
            <a:r>
              <a:rPr lang="en-US" altLang="en-US" sz="2800"/>
              <a:t>	-- inner block</a:t>
            </a:r>
          </a:p>
          <a:p>
            <a:pPr marL="742950" indent="-571500" algn="l" eaLnBrk="1" hangingPunct="1"/>
            <a:r>
              <a:rPr lang="en-US" altLang="en-US" sz="2800"/>
              <a:t>	BEGIN</a:t>
            </a:r>
          </a:p>
          <a:p>
            <a:pPr marL="742950" indent="-571500" algn="l" eaLnBrk="1" hangingPunct="1"/>
            <a:r>
              <a:rPr lang="en-US" altLang="en-US" sz="2800"/>
              <a:t>		RAISE e_exception1;</a:t>
            </a:r>
          </a:p>
          <a:p>
            <a:pPr marL="742950" indent="-571500" algn="l" eaLnBrk="1" hangingPunct="1"/>
            <a:r>
              <a:rPr lang="en-US" altLang="en-US" sz="2800"/>
              <a:t>	EXCEPTION</a:t>
            </a:r>
          </a:p>
          <a:p>
            <a:pPr marL="742950" indent="-571500" algn="l" eaLnBrk="1" hangingPunct="1"/>
            <a:r>
              <a:rPr lang="en-US" altLang="en-US" sz="2800"/>
              <a:t>	WHEN e_exception1 	THEN</a:t>
            </a:r>
          </a:p>
          <a:p>
            <a:pPr marL="742950" indent="-571500" algn="l" eaLnBrk="1" hangingPunct="1"/>
            <a:r>
              <a:rPr lang="en-US" altLang="en-US" sz="2800"/>
              <a:t>		RAISE e_exception2;</a:t>
            </a:r>
          </a:p>
          <a:p>
            <a:pPr marL="742950" indent="-571500" algn="l" eaLnBrk="1" hangingPunct="1"/>
            <a:r>
              <a:rPr lang="en-US" altLang="en-US" sz="2800"/>
              <a:t>	</a:t>
            </a:r>
          </a:p>
          <a:p>
            <a:pPr marL="742950" indent="-571500" algn="l" eaLnBrk="1" hangingPunct="1">
              <a:buFontTx/>
              <a:buChar char="•"/>
            </a:pPr>
            <a:endParaRPr lang="en-US" altLang="en-US" sz="2800" b="1"/>
          </a:p>
        </p:txBody>
      </p:sp>
      <p:pic>
        <p:nvPicPr>
          <p:cNvPr id="33796" name="Picture 5" descr="Description of lnpls009.gif follows">
            <a:extLst>
              <a:ext uri="{FF2B5EF4-FFF2-40B4-BE49-F238E27FC236}">
                <a16:creationId xmlns:a16="http://schemas.microsoft.com/office/drawing/2014/main" id="{766AA217-D1F9-44AC-B1B0-9BB762FCD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33575"/>
            <a:ext cx="39624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9BB1752-14F2-429D-B21D-5BF6D7B2ACF7}"/>
              </a:ext>
            </a:extLst>
          </p:cNvPr>
          <p:cNvSpPr>
            <a:spLocks noGrp="1"/>
          </p:cNvSpPr>
          <p:nvPr>
            <p:ph type="ctrTitle"/>
          </p:nvPr>
        </p:nvSpPr>
        <p:spPr>
          <a:xfrm>
            <a:off x="228600" y="0"/>
            <a:ext cx="8610600" cy="609600"/>
          </a:xfrm>
        </p:spPr>
        <p:txBody>
          <a:bodyPr anchor="ctr"/>
          <a:lstStyle/>
          <a:p>
            <a:pPr algn="l" eaLnBrk="1" hangingPunct="1"/>
            <a:r>
              <a:rPr lang="en-US" altLang="en-US" sz="3600" b="1" u="sng"/>
              <a:t>Example contd.</a:t>
            </a:r>
          </a:p>
        </p:txBody>
      </p:sp>
      <p:sp>
        <p:nvSpPr>
          <p:cNvPr id="35843" name="Rectangle 3">
            <a:extLst>
              <a:ext uri="{FF2B5EF4-FFF2-40B4-BE49-F238E27FC236}">
                <a16:creationId xmlns:a16="http://schemas.microsoft.com/office/drawing/2014/main" id="{7EBCEA89-5A24-4996-A281-754D236F1F19}"/>
              </a:ext>
            </a:extLst>
          </p:cNvPr>
          <p:cNvSpPr>
            <a:spLocks noGrp="1"/>
          </p:cNvSpPr>
          <p:nvPr>
            <p:ph type="subTitle" idx="1"/>
          </p:nvPr>
        </p:nvSpPr>
        <p:spPr>
          <a:xfrm>
            <a:off x="120650" y="914400"/>
            <a:ext cx="8991600" cy="5410200"/>
          </a:xfrm>
        </p:spPr>
        <p:txBody>
          <a:bodyPr/>
          <a:lstStyle/>
          <a:p>
            <a:pPr marL="742950" indent="-571500" algn="l" eaLnBrk="1" hangingPunct="1"/>
            <a:r>
              <a:rPr lang="en-US" altLang="en-US" sz="2800"/>
              <a:t>	WHEN e_exception2 	THEN</a:t>
            </a:r>
          </a:p>
          <a:p>
            <a:pPr marL="742950" indent="-571500" algn="l" eaLnBrk="1" hangingPunct="1"/>
            <a:r>
              <a:rPr lang="en-US" altLang="en-US" sz="2800"/>
              <a:t>		DBMS_OUTPUT.PUT_LINE (‘An error has occurred in the 	inner’|| ‘block’);</a:t>
            </a:r>
          </a:p>
          <a:p>
            <a:pPr marL="742950" indent="-571500" algn="l" eaLnBrk="1" hangingPunct="1"/>
            <a:r>
              <a:rPr lang="en-US" altLang="en-US" sz="2800"/>
              <a:t>	END;</a:t>
            </a:r>
          </a:p>
          <a:p>
            <a:pPr marL="742950" indent="-571500" algn="l" eaLnBrk="1" hangingPunct="1"/>
            <a:r>
              <a:rPr lang="en-US" altLang="en-US" sz="2800"/>
              <a:t>EXCEPTION</a:t>
            </a:r>
          </a:p>
          <a:p>
            <a:pPr marL="742950" indent="-571500" algn="l" eaLnBrk="1" hangingPunct="1"/>
            <a:r>
              <a:rPr lang="en-US" altLang="en-US" sz="2800"/>
              <a:t>WHEN e_exception2 THEN</a:t>
            </a:r>
          </a:p>
          <a:p>
            <a:pPr marL="742950" indent="-571500" algn="l" eaLnBrk="1" hangingPunct="1"/>
            <a:r>
              <a:rPr lang="en-US" altLang="en-US" sz="2800"/>
              <a:t>	DBMS_OUTPUT.PUT_LINE (‘An error has occurred in the program’);</a:t>
            </a:r>
          </a:p>
          <a:p>
            <a:pPr marL="742950" indent="-571500" algn="l" eaLnBrk="1" hangingPunct="1"/>
            <a:r>
              <a:rPr lang="en-US" altLang="en-US" sz="2800"/>
              <a:t>END;</a:t>
            </a:r>
          </a:p>
        </p:txBody>
      </p:sp>
      <p:pic>
        <p:nvPicPr>
          <p:cNvPr id="35844" name="Picture 5" descr="Description of lnpls010.gif follows">
            <a:extLst>
              <a:ext uri="{FF2B5EF4-FFF2-40B4-BE49-F238E27FC236}">
                <a16:creationId xmlns:a16="http://schemas.microsoft.com/office/drawing/2014/main" id="{D570BC66-0A6D-471A-919E-09396B260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481" y="4328213"/>
            <a:ext cx="3498520" cy="252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Description of lnpls010.gif follows">
            <a:extLst>
              <a:ext uri="{FF2B5EF4-FFF2-40B4-BE49-F238E27FC236}">
                <a16:creationId xmlns:a16="http://schemas.microsoft.com/office/drawing/2014/main" id="{3864CCB3-7048-4799-AA99-B8591A11E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974" y="4227573"/>
            <a:ext cx="3807754" cy="275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B1FA9944-0B10-4E5B-BD44-70EFF243E8E5}"/>
              </a:ext>
            </a:extLst>
          </p:cNvPr>
          <p:cNvSpPr>
            <a:spLocks noChangeArrowheads="1"/>
          </p:cNvSpPr>
          <p:nvPr/>
        </p:nvSpPr>
        <p:spPr bwMode="auto">
          <a:xfrm>
            <a:off x="0" y="1219200"/>
            <a:ext cx="6477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1800"/>
              <a:t>DECLARE</a:t>
            </a:r>
          </a:p>
          <a:p>
            <a:r>
              <a:rPr lang="en-IN" altLang="en-US" sz="1800"/>
              <a:t>   </a:t>
            </a:r>
            <a:r>
              <a:rPr lang="en-IN" altLang="en-US" sz="1800" err="1"/>
              <a:t>salary_too_high</a:t>
            </a:r>
            <a:r>
              <a:rPr lang="en-IN" altLang="en-US" sz="1800"/>
              <a:t>  EXCEPTION;</a:t>
            </a:r>
          </a:p>
          <a:p>
            <a:r>
              <a:rPr lang="en-IN" altLang="en-US" sz="1800"/>
              <a:t>   </a:t>
            </a:r>
            <a:r>
              <a:rPr lang="en-IN" altLang="en-US" sz="1800" err="1"/>
              <a:t>current_salary</a:t>
            </a:r>
            <a:r>
              <a:rPr lang="en-IN" altLang="en-US" sz="1800"/>
              <a:t> NUMBER := 20000;</a:t>
            </a:r>
          </a:p>
          <a:p>
            <a:r>
              <a:rPr lang="en-IN" altLang="en-US" sz="1800"/>
              <a:t>   </a:t>
            </a:r>
            <a:r>
              <a:rPr lang="en-IN" altLang="en-US" sz="1800" err="1"/>
              <a:t>max_salary</a:t>
            </a:r>
            <a:r>
              <a:rPr lang="en-IN" altLang="en-US" sz="1800"/>
              <a:t> NUMBER := 10000;</a:t>
            </a:r>
          </a:p>
          <a:p>
            <a:r>
              <a:rPr lang="en-IN" altLang="en-US" sz="1800"/>
              <a:t>   </a:t>
            </a:r>
            <a:r>
              <a:rPr lang="en-IN" altLang="en-US" sz="1800" err="1"/>
              <a:t>erroneous_salary</a:t>
            </a:r>
            <a:r>
              <a:rPr lang="en-IN" altLang="en-US" sz="1800"/>
              <a:t> NUMBER;</a:t>
            </a:r>
          </a:p>
          <a:p>
            <a:r>
              <a:rPr lang="en-IN" altLang="en-US" sz="1800"/>
              <a:t>BEGIN</a:t>
            </a:r>
          </a:p>
          <a:p>
            <a:r>
              <a:rPr lang="en-IN" altLang="en-US" sz="1800"/>
              <a:t>   BEGIN  ---------- sub-block begins</a:t>
            </a:r>
          </a:p>
          <a:p>
            <a:r>
              <a:rPr lang="en-IN" altLang="en-US" sz="1800"/>
              <a:t>      IF </a:t>
            </a:r>
            <a:r>
              <a:rPr lang="en-IN" altLang="en-US" sz="1800" err="1"/>
              <a:t>current_salary</a:t>
            </a:r>
            <a:r>
              <a:rPr lang="en-IN" altLang="en-US" sz="1800"/>
              <a:t> &gt; </a:t>
            </a:r>
            <a:r>
              <a:rPr lang="en-IN" altLang="en-US" sz="1800" err="1"/>
              <a:t>max_salary</a:t>
            </a:r>
            <a:r>
              <a:rPr lang="en-IN" altLang="en-US" sz="1800"/>
              <a:t> THEN</a:t>
            </a:r>
          </a:p>
          <a:p>
            <a:r>
              <a:rPr lang="en-IN" altLang="en-US" sz="1800"/>
              <a:t>       RAISE </a:t>
            </a:r>
            <a:r>
              <a:rPr lang="en-IN" altLang="en-US" sz="1800" err="1"/>
              <a:t>salary_too_high</a:t>
            </a:r>
            <a:r>
              <a:rPr lang="en-IN" altLang="en-US" sz="1800"/>
              <a:t>;  </a:t>
            </a:r>
            <a:r>
              <a:rPr lang="en-IN" altLang="en-US" sz="1600"/>
              <a:t>-- raise the exception</a:t>
            </a:r>
            <a:endParaRPr lang="en-IN" altLang="en-US" sz="1800"/>
          </a:p>
          <a:p>
            <a:r>
              <a:rPr lang="en-IN" altLang="en-US" sz="1800"/>
              <a:t>      END IF;</a:t>
            </a:r>
          </a:p>
          <a:p>
            <a:r>
              <a:rPr lang="en-IN" altLang="en-US" sz="1800"/>
              <a:t>   EXCEPTION</a:t>
            </a:r>
          </a:p>
          <a:p>
            <a:r>
              <a:rPr lang="en-IN" altLang="en-US" sz="1800"/>
              <a:t>      WHEN </a:t>
            </a:r>
            <a:r>
              <a:rPr lang="en-IN" altLang="en-US" sz="1800" err="1"/>
              <a:t>salary_too_high</a:t>
            </a:r>
            <a:r>
              <a:rPr lang="en-IN" altLang="en-US" sz="1800"/>
              <a:t> THEN</a:t>
            </a:r>
          </a:p>
          <a:p>
            <a:r>
              <a:rPr lang="en-IN" altLang="en-US" sz="1800"/>
              <a:t>         -- first step in handling the error</a:t>
            </a:r>
          </a:p>
          <a:p>
            <a:r>
              <a:rPr lang="en-IN" altLang="en-US" sz="1800"/>
              <a:t>        </a:t>
            </a:r>
            <a:r>
              <a:rPr lang="en-IN" altLang="en-US" sz="1800" err="1"/>
              <a:t>dbms_output.put_line</a:t>
            </a:r>
            <a:r>
              <a:rPr lang="en-IN" altLang="en-US" sz="1800"/>
              <a:t>('Salary ' || </a:t>
            </a:r>
            <a:r>
              <a:rPr lang="en-IN" altLang="en-US" sz="1800" err="1"/>
              <a:t>erroneous_salary</a:t>
            </a:r>
            <a:r>
              <a:rPr lang="en-IN" altLang="en-US" sz="1800"/>
              <a:t> ||</a:t>
            </a:r>
          </a:p>
          <a:p>
            <a:r>
              <a:rPr lang="en-IN" altLang="en-US" sz="1800"/>
              <a:t>          ' is out of range.');</a:t>
            </a:r>
          </a:p>
          <a:p>
            <a:r>
              <a:rPr lang="en-IN" altLang="en-US" sz="1800"/>
              <a:t>        </a:t>
            </a:r>
            <a:r>
              <a:rPr lang="en-IN" altLang="en-US" sz="1800" err="1"/>
              <a:t>dbms_output.put_line</a:t>
            </a:r>
            <a:r>
              <a:rPr lang="en-IN" altLang="en-US" sz="1800"/>
              <a:t>('Maximum salary is ' || </a:t>
            </a:r>
            <a:r>
              <a:rPr lang="en-IN" altLang="en-US" sz="1800" err="1"/>
              <a:t>max_salary</a:t>
            </a:r>
            <a:r>
              <a:rPr lang="en-IN" altLang="en-US" sz="1800"/>
              <a:t> || '.');</a:t>
            </a:r>
          </a:p>
          <a:p>
            <a:r>
              <a:rPr lang="en-IN" altLang="en-US" sz="1800"/>
              <a:t>         RAISE;  -- </a:t>
            </a:r>
            <a:r>
              <a:rPr lang="en-IN" altLang="en-US" sz="1800" err="1"/>
              <a:t>reraise</a:t>
            </a:r>
            <a:r>
              <a:rPr lang="en-IN" altLang="en-US" sz="1800"/>
              <a:t> the current exception</a:t>
            </a:r>
          </a:p>
          <a:p>
            <a:r>
              <a:rPr lang="en-IN" altLang="en-US" sz="1800"/>
              <a:t>   END;  ------------ sub-block ends</a:t>
            </a:r>
          </a:p>
        </p:txBody>
      </p:sp>
      <p:sp>
        <p:nvSpPr>
          <p:cNvPr id="37891" name="Rectangle 6">
            <a:extLst>
              <a:ext uri="{FF2B5EF4-FFF2-40B4-BE49-F238E27FC236}">
                <a16:creationId xmlns:a16="http://schemas.microsoft.com/office/drawing/2014/main" id="{5111F3F7-33D3-4685-8705-7EF4E6BDA563}"/>
              </a:ext>
            </a:extLst>
          </p:cNvPr>
          <p:cNvSpPr>
            <a:spLocks noChangeArrowheads="1"/>
          </p:cNvSpPr>
          <p:nvPr/>
        </p:nvSpPr>
        <p:spPr bwMode="auto">
          <a:xfrm>
            <a:off x="4724400" y="607861"/>
            <a:ext cx="45720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2000"/>
              <a:t>EXCEPTION</a:t>
            </a:r>
          </a:p>
          <a:p>
            <a:r>
              <a:rPr lang="en-IN" altLang="en-US" sz="2000"/>
              <a:t>   WHEN </a:t>
            </a:r>
            <a:r>
              <a:rPr lang="en-IN" altLang="en-US" sz="2000" err="1"/>
              <a:t>salary_too_high</a:t>
            </a:r>
            <a:r>
              <a:rPr lang="en-IN" altLang="en-US" sz="2000"/>
              <a:t> THEN</a:t>
            </a:r>
          </a:p>
          <a:p>
            <a:r>
              <a:rPr lang="en-IN" altLang="en-US" sz="2000"/>
              <a:t>      -- handle the error more thoroughly</a:t>
            </a:r>
          </a:p>
          <a:p>
            <a:r>
              <a:rPr lang="en-IN" altLang="en-US" sz="2000"/>
              <a:t>      </a:t>
            </a:r>
            <a:r>
              <a:rPr lang="en-IN" altLang="en-US" sz="2000" err="1"/>
              <a:t>erroneous_salary</a:t>
            </a:r>
            <a:r>
              <a:rPr lang="en-IN" altLang="en-US" sz="2000"/>
              <a:t> := </a:t>
            </a:r>
            <a:r>
              <a:rPr lang="en-IN" altLang="en-US" sz="2000" err="1"/>
              <a:t>current_salary</a:t>
            </a:r>
            <a:r>
              <a:rPr lang="en-IN" altLang="en-US" sz="2000"/>
              <a:t>;</a:t>
            </a:r>
          </a:p>
          <a:p>
            <a:r>
              <a:rPr lang="en-IN" altLang="en-US" sz="2000"/>
              <a:t>      </a:t>
            </a:r>
            <a:r>
              <a:rPr lang="en-IN" altLang="en-US" sz="2000" err="1"/>
              <a:t>current_salary</a:t>
            </a:r>
            <a:r>
              <a:rPr lang="en-IN" altLang="en-US" sz="2000"/>
              <a:t> := </a:t>
            </a:r>
            <a:r>
              <a:rPr lang="en-IN" altLang="en-US" sz="2000" err="1"/>
              <a:t>max_salary</a:t>
            </a:r>
            <a:r>
              <a:rPr lang="en-IN" altLang="en-US" sz="2000"/>
              <a:t>;</a:t>
            </a:r>
          </a:p>
          <a:p>
            <a:r>
              <a:rPr lang="en-IN" altLang="en-US" sz="2000"/>
              <a:t>     </a:t>
            </a:r>
            <a:r>
              <a:rPr lang="en-IN" altLang="en-US" sz="2000" err="1"/>
              <a:t>dbms_output.put_line</a:t>
            </a:r>
            <a:r>
              <a:rPr lang="en-IN" altLang="en-US" sz="2000"/>
              <a:t>('Revising salary from ' || </a:t>
            </a:r>
            <a:r>
              <a:rPr lang="en-IN" altLang="en-US" sz="2000" err="1"/>
              <a:t>erroneous_salary</a:t>
            </a:r>
            <a:r>
              <a:rPr lang="en-IN" altLang="en-US" sz="2000"/>
              <a:t> ||</a:t>
            </a:r>
          </a:p>
          <a:p>
            <a:r>
              <a:rPr lang="en-IN" altLang="en-US" sz="2000"/>
              <a:t>       'to ' || </a:t>
            </a:r>
            <a:r>
              <a:rPr lang="en-IN" altLang="en-US" sz="2000" err="1"/>
              <a:t>current_salary</a:t>
            </a:r>
            <a:r>
              <a:rPr lang="en-IN" altLang="en-US" sz="2000"/>
              <a:t> || '.');</a:t>
            </a:r>
          </a:p>
          <a:p>
            <a:r>
              <a:rPr lang="en-IN" altLang="en-US" sz="2000"/>
              <a:t>END;</a:t>
            </a:r>
          </a:p>
          <a:p>
            <a:r>
              <a:rPr lang="en-IN" altLang="en-US" sz="2000"/>
              <a:t>/</a:t>
            </a:r>
          </a:p>
        </p:txBody>
      </p:sp>
      <p:cxnSp>
        <p:nvCxnSpPr>
          <p:cNvPr id="9" name="Straight Connector 8">
            <a:extLst>
              <a:ext uri="{FF2B5EF4-FFF2-40B4-BE49-F238E27FC236}">
                <a16:creationId xmlns:a16="http://schemas.microsoft.com/office/drawing/2014/main" id="{3DA33577-22A0-4798-8B96-D9C8CC5A8167}"/>
              </a:ext>
            </a:extLst>
          </p:cNvPr>
          <p:cNvCxnSpPr/>
          <p:nvPr/>
        </p:nvCxnSpPr>
        <p:spPr>
          <a:xfrm>
            <a:off x="4648200" y="560388"/>
            <a:ext cx="76200" cy="408781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7893" name="Rectangle 9">
            <a:extLst>
              <a:ext uri="{FF2B5EF4-FFF2-40B4-BE49-F238E27FC236}">
                <a16:creationId xmlns:a16="http://schemas.microsoft.com/office/drawing/2014/main" id="{9A367137-D57B-48C3-86AE-6EB493A3BB8A}"/>
              </a:ext>
            </a:extLst>
          </p:cNvPr>
          <p:cNvSpPr>
            <a:spLocks noChangeArrowheads="1"/>
          </p:cNvSpPr>
          <p:nvPr/>
        </p:nvSpPr>
        <p:spPr bwMode="auto">
          <a:xfrm>
            <a:off x="1066800" y="298450"/>
            <a:ext cx="1541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b="1">
                <a:solidFill>
                  <a:srgbClr val="C00000"/>
                </a:solidFill>
              </a:rPr>
              <a:t>Example</a:t>
            </a:r>
            <a:endParaRPr lang="en-IN" altLang="en-US" b="1">
              <a:solidFill>
                <a:srgbClr val="C00000"/>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CCA3971D-FA20-4893-8AAB-8D547AF52CA5}"/>
              </a:ext>
            </a:extLst>
          </p:cNvPr>
          <p:cNvSpPr>
            <a:spLocks noGrp="1"/>
          </p:cNvSpPr>
          <p:nvPr>
            <p:ph idx="1"/>
          </p:nvPr>
        </p:nvSpPr>
        <p:spPr>
          <a:xfrm>
            <a:off x="533400" y="990600"/>
            <a:ext cx="7886700" cy="4876800"/>
          </a:xfrm>
        </p:spPr>
        <p:txBody>
          <a:bodyPr/>
          <a:lstStyle/>
          <a:p>
            <a:pPr marL="0" indent="0" algn="just">
              <a:lnSpc>
                <a:spcPct val="112000"/>
              </a:lnSpc>
              <a:buFont typeface="Arial" panose="020B0604020202020204" pitchFamily="34" charset="0"/>
              <a:buNone/>
            </a:pPr>
            <a:r>
              <a:rPr lang="en-US" altLang="en-US" sz="2800" b="1">
                <a:solidFill>
                  <a:srgbClr val="C00000"/>
                </a:solidFill>
              </a:rPr>
              <a:t>Example</a:t>
            </a:r>
            <a:r>
              <a:rPr lang="en-US" altLang="en-US" sz="2800" b="1"/>
              <a:t>: </a:t>
            </a:r>
            <a:r>
              <a:rPr lang="en-US" altLang="en-US" sz="2800"/>
              <a:t>Write a PL/SQL block to accept account number and withdrawal amount. First check the existence of entered account number, if account number exists, deduct withdrawal amount from Balance in the Account table. If New Balance is less than 1000/- then raise an exception with an error message –</a:t>
            </a:r>
            <a:r>
              <a:rPr lang="en-US" altLang="en-US" sz="2800">
                <a:solidFill>
                  <a:srgbClr val="2323EB"/>
                </a:solidFill>
              </a:rPr>
              <a:t>Insufficient Fund</a:t>
            </a:r>
            <a:r>
              <a:rPr lang="en-US" altLang="en-US" sz="2800"/>
              <a:t>. If entered account number do not exist, system raises </a:t>
            </a:r>
            <a:r>
              <a:rPr lang="en-US" altLang="en-US" sz="2800">
                <a:solidFill>
                  <a:srgbClr val="C00000"/>
                </a:solidFill>
              </a:rPr>
              <a:t>NO_DATA_FOUND </a:t>
            </a:r>
            <a:r>
              <a:rPr lang="en-US" altLang="en-US" sz="2800"/>
              <a:t>and handle the exception with error message – </a:t>
            </a:r>
            <a:r>
              <a:rPr lang="en-US" altLang="en-US" sz="2800">
                <a:solidFill>
                  <a:srgbClr val="2323EB"/>
                </a:solidFill>
              </a:rPr>
              <a:t>Account Number do not exist</a:t>
            </a:r>
            <a:r>
              <a:rPr lang="en-US" altLang="en-US" sz="2800"/>
              <a:t>. </a:t>
            </a:r>
            <a:endParaRPr lang="en-I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D09829CD-BA3C-4784-8590-E8BEDAEC3467}"/>
              </a:ext>
            </a:extLst>
          </p:cNvPr>
          <p:cNvSpPr>
            <a:spLocks noGrp="1"/>
          </p:cNvSpPr>
          <p:nvPr>
            <p:ph idx="1"/>
          </p:nvPr>
        </p:nvSpPr>
        <p:spPr>
          <a:xfrm>
            <a:off x="628650" y="838200"/>
            <a:ext cx="7886700" cy="1981200"/>
          </a:xfrm>
        </p:spPr>
        <p:txBody>
          <a:bodyPr/>
          <a:lstStyle/>
          <a:p>
            <a:pPr marL="0" indent="0" algn="just">
              <a:lnSpc>
                <a:spcPct val="112000"/>
              </a:lnSpc>
              <a:buFont typeface="Arial" panose="020B0604020202020204" pitchFamily="34" charset="0"/>
              <a:buNone/>
            </a:pPr>
            <a:r>
              <a:rPr lang="en-US" altLang="en-US" sz="2800">
                <a:solidFill>
                  <a:srgbClr val="C00000"/>
                </a:solidFill>
              </a:rPr>
              <a:t>OTHERS</a:t>
            </a:r>
            <a:r>
              <a:rPr lang="en-US" altLang="en-US" sz="2800"/>
              <a:t> exception may be used in cases when some other exception is raised apart from whatever exceptions and handlers are defined in the PL/SQL Block.</a:t>
            </a:r>
            <a:endParaRPr lang="en-IN" altLang="en-US" sz="2800"/>
          </a:p>
        </p:txBody>
      </p:sp>
      <p:sp>
        <p:nvSpPr>
          <p:cNvPr id="41987" name="Rectangle 1">
            <a:extLst>
              <a:ext uri="{FF2B5EF4-FFF2-40B4-BE49-F238E27FC236}">
                <a16:creationId xmlns:a16="http://schemas.microsoft.com/office/drawing/2014/main" id="{4DA1D173-44C2-4477-90ED-2243138CB110}"/>
              </a:ext>
            </a:extLst>
          </p:cNvPr>
          <p:cNvSpPr>
            <a:spLocks noChangeArrowheads="1"/>
          </p:cNvSpPr>
          <p:nvPr/>
        </p:nvSpPr>
        <p:spPr bwMode="auto">
          <a:xfrm>
            <a:off x="2390775" y="12700"/>
            <a:ext cx="4362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b="1">
                <a:solidFill>
                  <a:srgbClr val="000000"/>
                </a:solidFill>
              </a:rPr>
              <a:t>Using OTHERS Exception </a:t>
            </a:r>
            <a:endParaRPr lang="en-IN" altLang="en-US"/>
          </a:p>
        </p:txBody>
      </p:sp>
      <p:sp>
        <p:nvSpPr>
          <p:cNvPr id="4" name="Rectangle 3">
            <a:extLst>
              <a:ext uri="{FF2B5EF4-FFF2-40B4-BE49-F238E27FC236}">
                <a16:creationId xmlns:a16="http://schemas.microsoft.com/office/drawing/2014/main" id="{0F193F52-92B0-441B-A786-5ACB78AEE8D8}"/>
              </a:ext>
            </a:extLst>
          </p:cNvPr>
          <p:cNvSpPr/>
          <p:nvPr/>
        </p:nvSpPr>
        <p:spPr>
          <a:xfrm>
            <a:off x="990600" y="3773488"/>
            <a:ext cx="7524750" cy="2246312"/>
          </a:xfrm>
          <a:prstGeom prst="rect">
            <a:avLst/>
          </a:prstGeom>
        </p:spPr>
        <p:txBody>
          <a:bodyPr>
            <a:spAutoFit/>
          </a:bodyPr>
          <a:lstStyle/>
          <a:p>
            <a:pPr>
              <a:defRPr/>
            </a:pPr>
            <a:r>
              <a:rPr lang="en-US">
                <a:solidFill>
                  <a:srgbClr val="C00000"/>
                </a:solidFill>
                <a:latin typeface="+mn-lt"/>
              </a:rPr>
              <a:t>Example: </a:t>
            </a:r>
          </a:p>
          <a:p>
            <a:pPr>
              <a:defRPr/>
            </a:pPr>
            <a:r>
              <a:rPr lang="en-US">
                <a:latin typeface="+mn-lt"/>
              </a:rPr>
              <a:t>Write a PL/SQL block to accept employee number of user and display employees information such as Name and Salary.  Handle any exceptions raised using OTHERS</a:t>
            </a:r>
            <a:endParaRPr lang="en-IN">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6D2943D-2F30-485E-B515-1001DE554534}"/>
              </a:ext>
            </a:extLst>
          </p:cNvPr>
          <p:cNvSpPr>
            <a:spLocks noGrp="1"/>
          </p:cNvSpPr>
          <p:nvPr>
            <p:ph type="ctrTitle"/>
          </p:nvPr>
        </p:nvSpPr>
        <p:spPr>
          <a:xfrm>
            <a:off x="838200" y="0"/>
            <a:ext cx="8001000" cy="838200"/>
          </a:xfrm>
        </p:spPr>
        <p:txBody>
          <a:bodyPr anchor="ctr"/>
          <a:lstStyle/>
          <a:p>
            <a:pPr eaLnBrk="1" hangingPunct="1"/>
            <a:r>
              <a:rPr lang="en-US" altLang="en-US" sz="3600" b="1" u="sng">
                <a:solidFill>
                  <a:srgbClr val="C00000"/>
                </a:solidFill>
                <a:ea typeface="Arial Unicode MS" pitchFamily="34" charset="-128"/>
              </a:rPr>
              <a:t>Errors</a:t>
            </a:r>
            <a:endParaRPr lang="en-US" altLang="en-US" sz="3200" b="1" u="sng">
              <a:solidFill>
                <a:srgbClr val="C00000"/>
              </a:solidFill>
              <a:ea typeface="Arial Unicode MS" pitchFamily="34" charset="-128"/>
            </a:endParaRPr>
          </a:p>
        </p:txBody>
      </p:sp>
      <p:sp>
        <p:nvSpPr>
          <p:cNvPr id="15363" name="Rectangle 3">
            <a:extLst>
              <a:ext uri="{FF2B5EF4-FFF2-40B4-BE49-F238E27FC236}">
                <a16:creationId xmlns:a16="http://schemas.microsoft.com/office/drawing/2014/main" id="{AA85FDD6-C328-4F8B-9A09-EB24E5E6ACCC}"/>
              </a:ext>
            </a:extLst>
          </p:cNvPr>
          <p:cNvSpPr>
            <a:spLocks noGrp="1"/>
          </p:cNvSpPr>
          <p:nvPr>
            <p:ph type="subTitle" idx="1"/>
          </p:nvPr>
        </p:nvSpPr>
        <p:spPr>
          <a:xfrm>
            <a:off x="0" y="990600"/>
            <a:ext cx="9067800" cy="5105400"/>
          </a:xfrm>
        </p:spPr>
        <p:txBody>
          <a:bodyPr/>
          <a:lstStyle/>
          <a:p>
            <a:pPr marL="742950" indent="-571500" algn="just" eaLnBrk="1" hangingPunct="1">
              <a:buFontTx/>
              <a:buChar char="•"/>
            </a:pPr>
            <a:r>
              <a:rPr lang="en-US" altLang="en-US" sz="2800"/>
              <a:t>Two types of errors can be found in a program: compilation errors and runtime errors. </a:t>
            </a:r>
          </a:p>
          <a:p>
            <a:pPr marL="742950" indent="-571500" algn="just" eaLnBrk="1" hangingPunct="1">
              <a:buFontTx/>
              <a:buChar char="•"/>
            </a:pPr>
            <a:r>
              <a:rPr lang="en-US" altLang="en-US" sz="2800"/>
              <a:t>There is a special section in a PL/SQL block that handles the runtime errors.</a:t>
            </a:r>
          </a:p>
          <a:p>
            <a:pPr marL="742950" indent="-571500" algn="just" eaLnBrk="1" hangingPunct="1">
              <a:buFontTx/>
              <a:buChar char="•"/>
            </a:pPr>
            <a:r>
              <a:rPr lang="en-US" altLang="en-US" sz="2800"/>
              <a:t>This section is called the </a:t>
            </a:r>
            <a:r>
              <a:rPr lang="en-US" altLang="en-US" sz="2800" i="1"/>
              <a:t>exception-handling section</a:t>
            </a:r>
            <a:r>
              <a:rPr lang="en-US" altLang="en-US" sz="2800"/>
              <a:t>, and in it, runtime errors are referred to as </a:t>
            </a:r>
            <a:r>
              <a:rPr lang="en-US" altLang="en-US" sz="2800" i="1"/>
              <a:t>exceptions</a:t>
            </a:r>
            <a:r>
              <a:rPr lang="en-US" altLang="en-US" sz="2800"/>
              <a:t>.</a:t>
            </a:r>
          </a:p>
          <a:p>
            <a:pPr marL="742950" indent="-571500" algn="just" eaLnBrk="1" hangingPunct="1">
              <a:buFontTx/>
              <a:buChar char="•"/>
            </a:pPr>
            <a:r>
              <a:rPr lang="en-US" altLang="en-US" sz="2800"/>
              <a:t>The exception-handling section allows programmers to specify what actions should be taken when a specific exception occurs.</a:t>
            </a:r>
          </a:p>
          <a:p>
            <a:pPr marL="742950" indent="-571500" algn="just" eaLnBrk="1" hangingPunct="1">
              <a:buFontTx/>
              <a:buChar char="•"/>
            </a:pPr>
            <a:endParaRPr lang="en-US" altLang="en-US">
              <a:ea typeface="Arial Unicode MS"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F1BA9052-828C-4BE5-9EB4-EB8A37EA0335}"/>
              </a:ext>
            </a:extLst>
          </p:cNvPr>
          <p:cNvSpPr>
            <a:spLocks noGrp="1"/>
          </p:cNvSpPr>
          <p:nvPr>
            <p:ph idx="1"/>
          </p:nvPr>
        </p:nvSpPr>
        <p:spPr>
          <a:xfrm>
            <a:off x="762000" y="838200"/>
            <a:ext cx="7886700" cy="5638800"/>
          </a:xfrm>
        </p:spPr>
        <p:txBody>
          <a:bodyPr/>
          <a:lstStyle/>
          <a:p>
            <a:pPr marL="0" indent="0">
              <a:buFont typeface="Arial" panose="020B0604020202020204" pitchFamily="34" charset="0"/>
              <a:buNone/>
            </a:pPr>
            <a:r>
              <a:rPr lang="en-IN" altLang="en-US" b="1"/>
              <a:t>DECLARE</a:t>
            </a:r>
            <a:r>
              <a:rPr lang="en-IN" altLang="en-US"/>
              <a:t> </a:t>
            </a:r>
          </a:p>
          <a:p>
            <a:pPr marL="0" indent="0">
              <a:buFont typeface="Arial" panose="020B0604020202020204" pitchFamily="34" charset="0"/>
              <a:buNone/>
            </a:pPr>
            <a:r>
              <a:rPr lang="en-IN" altLang="en-US"/>
              <a:t>	ENO EMP.EMPNO%TYPE; </a:t>
            </a:r>
          </a:p>
          <a:p>
            <a:pPr marL="0" indent="0">
              <a:buFont typeface="Arial" panose="020B0604020202020204" pitchFamily="34" charset="0"/>
              <a:buNone/>
            </a:pPr>
            <a:r>
              <a:rPr lang="en-IN" altLang="en-US"/>
              <a:t>	--salary </a:t>
            </a:r>
            <a:r>
              <a:rPr lang="en-IN" altLang="en-US" err="1"/>
              <a:t>emp.sal%type</a:t>
            </a:r>
            <a:r>
              <a:rPr lang="en-IN" altLang="en-US"/>
              <a:t>; </a:t>
            </a:r>
          </a:p>
          <a:p>
            <a:pPr marL="0" indent="0">
              <a:buFont typeface="Arial" panose="020B0604020202020204" pitchFamily="34" charset="0"/>
              <a:buNone/>
            </a:pPr>
            <a:r>
              <a:rPr lang="en-US" altLang="en-US"/>
              <a:t>	</a:t>
            </a:r>
            <a:r>
              <a:rPr lang="en-IN" altLang="en-US"/>
              <a:t>salary number(2);</a:t>
            </a:r>
          </a:p>
          <a:p>
            <a:pPr marL="0" indent="0">
              <a:buFont typeface="Arial" panose="020B0604020202020204" pitchFamily="34" charset="0"/>
              <a:buNone/>
            </a:pPr>
            <a:r>
              <a:rPr lang="en-IN" altLang="en-US" b="1"/>
              <a:t>BEGIN</a:t>
            </a:r>
            <a:r>
              <a:rPr lang="en-IN" altLang="en-US"/>
              <a:t> </a:t>
            </a:r>
          </a:p>
          <a:p>
            <a:pPr marL="0" indent="0">
              <a:buFont typeface="Arial" panose="020B0604020202020204" pitchFamily="34" charset="0"/>
              <a:buNone/>
            </a:pPr>
            <a:r>
              <a:rPr lang="en-IN" altLang="en-US"/>
              <a:t>	ENO:=&amp;ENO; </a:t>
            </a:r>
          </a:p>
          <a:p>
            <a:pPr marL="0" indent="0">
              <a:buFont typeface="Arial" panose="020B0604020202020204" pitchFamily="34" charset="0"/>
              <a:buNone/>
            </a:pPr>
            <a:r>
              <a:rPr lang="en-US" altLang="en-US"/>
              <a:t>	SELECT SAL INTO SALARY FROM EMP WHERE EMPNO=ENO;</a:t>
            </a:r>
          </a:p>
          <a:p>
            <a:pPr marL="0" indent="0">
              <a:buFont typeface="Arial" panose="020B0604020202020204" pitchFamily="34" charset="0"/>
              <a:buNone/>
            </a:pPr>
            <a:r>
              <a:rPr lang="en-IN" altLang="en-US" b="1"/>
              <a:t>EXCEPTION</a:t>
            </a:r>
            <a:r>
              <a:rPr lang="en-IN" altLang="en-US"/>
              <a:t> </a:t>
            </a:r>
          </a:p>
          <a:p>
            <a:pPr marL="0" indent="0">
              <a:buFont typeface="Arial" panose="020B0604020202020204" pitchFamily="34" charset="0"/>
              <a:buNone/>
            </a:pPr>
            <a:r>
              <a:rPr lang="en-IN" altLang="en-US" b="1">
                <a:solidFill>
                  <a:srgbClr val="C00000"/>
                </a:solidFill>
              </a:rPr>
              <a:t>/*</a:t>
            </a:r>
            <a:r>
              <a:rPr lang="en-IN" altLang="en-US" b="1"/>
              <a:t>When </a:t>
            </a:r>
            <a:r>
              <a:rPr lang="en-IN" altLang="en-US" b="1" err="1"/>
              <a:t>no_data_found</a:t>
            </a:r>
            <a:r>
              <a:rPr lang="en-IN" altLang="en-US" b="1"/>
              <a:t> then</a:t>
            </a:r>
          </a:p>
          <a:p>
            <a:pPr marL="0" indent="0">
              <a:buFont typeface="Arial" panose="020B0604020202020204" pitchFamily="34" charset="0"/>
              <a:buNone/>
            </a:pPr>
            <a:r>
              <a:rPr lang="en-IN" altLang="en-US" b="1"/>
              <a:t> 	</a:t>
            </a:r>
            <a:r>
              <a:rPr lang="en-US" altLang="en-US"/>
              <a:t>DBMS_OUTPUT.PUT_LINE (' employee not existing’);</a:t>
            </a:r>
            <a:r>
              <a:rPr lang="en-US" altLang="en-US" b="1">
                <a:solidFill>
                  <a:srgbClr val="C00000"/>
                </a:solidFill>
              </a:rPr>
              <a:t>*/</a:t>
            </a:r>
            <a:endParaRPr lang="en-IN" altLang="en-US" b="1">
              <a:solidFill>
                <a:srgbClr val="C00000"/>
              </a:solidFill>
            </a:endParaRPr>
          </a:p>
          <a:p>
            <a:pPr marL="0" indent="0">
              <a:buFont typeface="Arial" panose="020B0604020202020204" pitchFamily="34" charset="0"/>
              <a:buNone/>
            </a:pPr>
            <a:r>
              <a:rPr lang="en-IN" altLang="en-US" b="1"/>
              <a:t>WHEN OTHERS THEN </a:t>
            </a:r>
            <a:endParaRPr lang="en-IN" altLang="en-US"/>
          </a:p>
          <a:p>
            <a:pPr marL="0" indent="0">
              <a:buFont typeface="Arial" panose="020B0604020202020204" pitchFamily="34" charset="0"/>
              <a:buNone/>
            </a:pPr>
            <a:r>
              <a:rPr lang="en-US" altLang="en-US"/>
              <a:t>		DBMS_OUTPUT.PUT_LINE ('Some Error occurred ...'); </a:t>
            </a:r>
          </a:p>
          <a:p>
            <a:pPr marL="0" indent="0">
              <a:buFont typeface="Arial" panose="020B0604020202020204" pitchFamily="34" charset="0"/>
              <a:buNone/>
            </a:pPr>
            <a:r>
              <a:rPr lang="en-IN" altLang="en-US" b="1"/>
              <a:t>END</a:t>
            </a:r>
            <a:r>
              <a:rPr lang="en-IN" altLang="en-US"/>
              <a:t>; </a:t>
            </a:r>
          </a:p>
          <a:p>
            <a:pPr marL="0" indent="0">
              <a:buFont typeface="Arial" panose="020B0604020202020204" pitchFamily="34" charset="0"/>
              <a:buNone/>
            </a:pPr>
            <a:r>
              <a:rPr lang="en-IN" altLang="en-US"/>
              <a:t>/</a:t>
            </a:r>
          </a:p>
        </p:txBody>
      </p:sp>
      <p:sp>
        <p:nvSpPr>
          <p:cNvPr id="44035" name="Rectangle 4">
            <a:extLst>
              <a:ext uri="{FF2B5EF4-FFF2-40B4-BE49-F238E27FC236}">
                <a16:creationId xmlns:a16="http://schemas.microsoft.com/office/drawing/2014/main" id="{E1A71757-ED9E-469B-9D04-819B92DAFF00}"/>
              </a:ext>
            </a:extLst>
          </p:cNvPr>
          <p:cNvSpPr>
            <a:spLocks noChangeArrowheads="1"/>
          </p:cNvSpPr>
          <p:nvPr/>
        </p:nvSpPr>
        <p:spPr bwMode="auto">
          <a:xfrm>
            <a:off x="3748088" y="152400"/>
            <a:ext cx="4618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Example: OTHERS exception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6C60056-200E-46B8-96C2-8F6143BEEA74}"/>
              </a:ext>
            </a:extLst>
          </p:cNvPr>
          <p:cNvSpPr>
            <a:spLocks noGrp="1"/>
          </p:cNvSpPr>
          <p:nvPr>
            <p:ph type="title"/>
          </p:nvPr>
        </p:nvSpPr>
        <p:spPr>
          <a:xfrm>
            <a:off x="628650" y="136525"/>
            <a:ext cx="7886700" cy="625475"/>
          </a:xfrm>
        </p:spPr>
        <p:txBody>
          <a:bodyPr/>
          <a:lstStyle/>
          <a:p>
            <a:r>
              <a:rPr lang="en-US" altLang="en-US" b="1">
                <a:solidFill>
                  <a:srgbClr val="C00000"/>
                </a:solidFill>
              </a:rPr>
              <a:t>Using System Defined Numbered Exception </a:t>
            </a:r>
            <a:endParaRPr lang="en-IN" altLang="en-US">
              <a:solidFill>
                <a:srgbClr val="C00000"/>
              </a:solidFill>
            </a:endParaRPr>
          </a:p>
        </p:txBody>
      </p:sp>
      <p:sp>
        <p:nvSpPr>
          <p:cNvPr id="46083" name="Content Placeholder 2">
            <a:extLst>
              <a:ext uri="{FF2B5EF4-FFF2-40B4-BE49-F238E27FC236}">
                <a16:creationId xmlns:a16="http://schemas.microsoft.com/office/drawing/2014/main" id="{975DA751-2BDB-4FE9-A4A8-F92C9E6C3F46}"/>
              </a:ext>
            </a:extLst>
          </p:cNvPr>
          <p:cNvSpPr>
            <a:spLocks noGrp="1"/>
          </p:cNvSpPr>
          <p:nvPr>
            <p:ph idx="1"/>
          </p:nvPr>
        </p:nvSpPr>
        <p:spPr>
          <a:xfrm>
            <a:off x="628650" y="990600"/>
            <a:ext cx="7886700" cy="3048000"/>
          </a:xfrm>
        </p:spPr>
        <p:txBody>
          <a:bodyPr/>
          <a:lstStyle/>
          <a:p>
            <a:pPr marL="0" indent="0">
              <a:buFont typeface="Arial" panose="020B0604020202020204" pitchFamily="34" charset="0"/>
              <a:buNone/>
            </a:pPr>
            <a:r>
              <a:rPr lang="en-US" altLang="en-US"/>
              <a:t>Assume that following table is created with check constraint on supplier_id. </a:t>
            </a:r>
          </a:p>
          <a:p>
            <a:pPr marL="0" indent="0">
              <a:buFont typeface="Arial" panose="020B0604020202020204" pitchFamily="34" charset="0"/>
              <a:buNone/>
            </a:pPr>
            <a:r>
              <a:rPr lang="en-IN" altLang="en-US" b="1"/>
              <a:t>CREATE TABLE suppliers </a:t>
            </a:r>
            <a:endParaRPr lang="en-IN" altLang="en-US"/>
          </a:p>
          <a:p>
            <a:pPr marL="0" indent="0">
              <a:buFont typeface="Arial" panose="020B0604020202020204" pitchFamily="34" charset="0"/>
              <a:buNone/>
            </a:pPr>
            <a:r>
              <a:rPr lang="en-IN" altLang="en-US" b="1"/>
              <a:t>( supplier_id number(4), </a:t>
            </a:r>
            <a:endParaRPr lang="en-IN" altLang="en-US"/>
          </a:p>
          <a:p>
            <a:pPr marL="0" indent="0">
              <a:buFont typeface="Arial" panose="020B0604020202020204" pitchFamily="34" charset="0"/>
              <a:buNone/>
            </a:pPr>
            <a:r>
              <a:rPr lang="en-IN" altLang="en-US" b="1"/>
              <a:t>supplier_name varchar2(50), </a:t>
            </a:r>
            <a:endParaRPr lang="en-IN" altLang="en-US"/>
          </a:p>
          <a:p>
            <a:pPr marL="0" indent="0">
              <a:buFont typeface="Arial" panose="020B0604020202020204" pitchFamily="34" charset="0"/>
              <a:buNone/>
            </a:pPr>
            <a:r>
              <a:rPr lang="en-IN" altLang="en-US" b="1"/>
              <a:t>CONSTRAINT check_supplier_id </a:t>
            </a:r>
            <a:endParaRPr lang="en-IN" altLang="en-US"/>
          </a:p>
          <a:p>
            <a:pPr marL="0" indent="0">
              <a:buFont typeface="Arial" panose="020B0604020202020204" pitchFamily="34" charset="0"/>
              <a:buNone/>
            </a:pPr>
            <a:r>
              <a:rPr lang="en-US" altLang="en-US" b="1"/>
              <a:t>CHECK (supplier_id BETWEEN 100 and 9999) </a:t>
            </a:r>
            <a:endParaRPr lang="en-US" altLang="en-US"/>
          </a:p>
          <a:p>
            <a:pPr marL="0" indent="0">
              <a:buFont typeface="Arial" panose="020B0604020202020204" pitchFamily="34" charset="0"/>
              <a:buNone/>
            </a:pPr>
            <a:r>
              <a:rPr lang="en-IN" altLang="en-US" b="1"/>
              <a:t>); </a:t>
            </a:r>
            <a:endParaRPr lang="en-IN" altLang="en-US"/>
          </a:p>
        </p:txBody>
      </p:sp>
      <p:sp>
        <p:nvSpPr>
          <p:cNvPr id="46084" name="Rectangle 4">
            <a:extLst>
              <a:ext uri="{FF2B5EF4-FFF2-40B4-BE49-F238E27FC236}">
                <a16:creationId xmlns:a16="http://schemas.microsoft.com/office/drawing/2014/main" id="{FD7C3B00-EA69-4D8F-B8F5-00DE0082E8D3}"/>
              </a:ext>
            </a:extLst>
          </p:cNvPr>
          <p:cNvSpPr>
            <a:spLocks noChangeArrowheads="1"/>
          </p:cNvSpPr>
          <p:nvPr/>
        </p:nvSpPr>
        <p:spPr bwMode="auto">
          <a:xfrm>
            <a:off x="381000" y="4235450"/>
            <a:ext cx="838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just"/>
            <a:r>
              <a:rPr lang="en-US" altLang="en-US">
                <a:solidFill>
                  <a:srgbClr val="000000"/>
                </a:solidFill>
              </a:rPr>
              <a:t>Whenever </a:t>
            </a:r>
            <a:r>
              <a:rPr lang="en-US" altLang="en-US" b="1">
                <a:solidFill>
                  <a:srgbClr val="C00000"/>
                </a:solidFill>
              </a:rPr>
              <a:t>check</a:t>
            </a:r>
            <a:r>
              <a:rPr lang="en-US" altLang="en-US">
                <a:solidFill>
                  <a:srgbClr val="000000"/>
                </a:solidFill>
              </a:rPr>
              <a:t> constraint on supplier_id is violated </a:t>
            </a:r>
            <a:r>
              <a:rPr lang="en-US" altLang="en-US" b="1">
                <a:solidFill>
                  <a:srgbClr val="2323EB"/>
                </a:solidFill>
              </a:rPr>
              <a:t>ORA -02290 </a:t>
            </a:r>
            <a:r>
              <a:rPr lang="en-US" altLang="en-US" b="1">
                <a:solidFill>
                  <a:srgbClr val="000000"/>
                </a:solidFill>
              </a:rPr>
              <a:t>exception number is raised</a:t>
            </a:r>
            <a:r>
              <a:rPr lang="en-US" altLang="en-US">
                <a:solidFill>
                  <a:srgbClr val="000000"/>
                </a:solidFill>
              </a:rPr>
              <a:t>, we can associate an Exception name to this error number ORA -02290 and use in a PL/SQL block to handle this exception.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5C82F769-7687-43B6-A293-1B4D580307E5}"/>
              </a:ext>
            </a:extLst>
          </p:cNvPr>
          <p:cNvSpPr>
            <a:spLocks noGrp="1"/>
          </p:cNvSpPr>
          <p:nvPr>
            <p:ph idx="1"/>
          </p:nvPr>
        </p:nvSpPr>
        <p:spPr>
          <a:xfrm>
            <a:off x="628650" y="1825625"/>
            <a:ext cx="7886700" cy="3660775"/>
          </a:xfrm>
        </p:spPr>
        <p:txBody>
          <a:bodyPr/>
          <a:lstStyle/>
          <a:p>
            <a:r>
              <a:rPr lang="en-US" altLang="en-US" sz="2800"/>
              <a:t>First </a:t>
            </a:r>
            <a:r>
              <a:rPr lang="en-US" altLang="en-US" sz="2800">
                <a:solidFill>
                  <a:srgbClr val="C00000"/>
                </a:solidFill>
              </a:rPr>
              <a:t>declare the exception </a:t>
            </a:r>
            <a:r>
              <a:rPr lang="en-US" altLang="en-US" sz="2800"/>
              <a:t>name – </a:t>
            </a:r>
          </a:p>
          <a:p>
            <a:pPr marL="342900" lvl="1" indent="0">
              <a:buFont typeface="Arial" panose="020B0604020202020204" pitchFamily="34" charset="0"/>
              <a:buNone/>
            </a:pPr>
            <a:r>
              <a:rPr lang="en-US" altLang="en-US" sz="2400" b="1"/>
              <a:t>Supplier_ID_Range EXCEPTION;</a:t>
            </a:r>
            <a:r>
              <a:rPr lang="en-US" altLang="en-US" sz="2400"/>
              <a:t> </a:t>
            </a:r>
          </a:p>
          <a:p>
            <a:r>
              <a:rPr lang="en-US" altLang="en-US" sz="2800">
                <a:solidFill>
                  <a:srgbClr val="C00000"/>
                </a:solidFill>
              </a:rPr>
              <a:t>Associate</a:t>
            </a:r>
            <a:r>
              <a:rPr lang="en-US" altLang="en-US" sz="2800"/>
              <a:t> This </a:t>
            </a:r>
            <a:r>
              <a:rPr lang="en-US" altLang="en-US" sz="2800">
                <a:solidFill>
                  <a:srgbClr val="C00000"/>
                </a:solidFill>
              </a:rPr>
              <a:t>exception</a:t>
            </a:r>
            <a:r>
              <a:rPr lang="en-US" altLang="en-US" sz="2800"/>
              <a:t> name </a:t>
            </a:r>
            <a:r>
              <a:rPr lang="en-US" altLang="en-US" sz="2800">
                <a:solidFill>
                  <a:srgbClr val="C00000"/>
                </a:solidFill>
              </a:rPr>
              <a:t>with</a:t>
            </a:r>
            <a:r>
              <a:rPr lang="en-US" altLang="en-US" sz="2800"/>
              <a:t> the </a:t>
            </a:r>
            <a:r>
              <a:rPr lang="en-US" altLang="en-US" sz="2800">
                <a:solidFill>
                  <a:srgbClr val="C00000"/>
                </a:solidFill>
              </a:rPr>
              <a:t>error number </a:t>
            </a:r>
          </a:p>
          <a:p>
            <a:pPr marL="342900" lvl="1" indent="0">
              <a:buFont typeface="Arial" panose="020B0604020202020204" pitchFamily="34" charset="0"/>
              <a:buNone/>
            </a:pPr>
            <a:r>
              <a:rPr lang="en-IN" altLang="en-US" sz="2400" b="1"/>
              <a:t>Pragma EXCEPTION_INIT(Supplier_ID_Range,-02290); </a:t>
            </a:r>
          </a:p>
          <a:p>
            <a:r>
              <a:rPr lang="en-US" altLang="en-US" sz="2800">
                <a:solidFill>
                  <a:srgbClr val="C00000"/>
                </a:solidFill>
              </a:rPr>
              <a:t>Raise</a:t>
            </a:r>
            <a:r>
              <a:rPr lang="en-US" altLang="en-US" sz="2800"/>
              <a:t> the exception when condition is met</a:t>
            </a:r>
          </a:p>
          <a:p>
            <a:r>
              <a:rPr lang="en-US" altLang="en-US" sz="2800"/>
              <a:t>Write the </a:t>
            </a:r>
            <a:r>
              <a:rPr lang="en-US" altLang="en-US" sz="2800">
                <a:solidFill>
                  <a:srgbClr val="C00000"/>
                </a:solidFill>
              </a:rPr>
              <a:t>exception handler </a:t>
            </a:r>
            <a:r>
              <a:rPr lang="en-US" altLang="en-US" sz="2800"/>
              <a:t>to handle the exception</a:t>
            </a:r>
            <a:endParaRPr lang="en-IN" altLang="en-US" sz="2800"/>
          </a:p>
        </p:txBody>
      </p:sp>
      <p:sp>
        <p:nvSpPr>
          <p:cNvPr id="47107" name="Title 1">
            <a:extLst>
              <a:ext uri="{FF2B5EF4-FFF2-40B4-BE49-F238E27FC236}">
                <a16:creationId xmlns:a16="http://schemas.microsoft.com/office/drawing/2014/main" id="{A8290973-5FE0-4449-BC5F-A82EBBE5AA93}"/>
              </a:ext>
            </a:extLst>
          </p:cNvPr>
          <p:cNvSpPr>
            <a:spLocks noGrp="1"/>
          </p:cNvSpPr>
          <p:nvPr>
            <p:ph type="title"/>
          </p:nvPr>
        </p:nvSpPr>
        <p:spPr>
          <a:xfrm>
            <a:off x="628650" y="365125"/>
            <a:ext cx="7886700" cy="930275"/>
          </a:xfrm>
        </p:spPr>
        <p:txBody>
          <a:bodyPr/>
          <a:lstStyle/>
          <a:p>
            <a:r>
              <a:rPr lang="en-US" altLang="en-US" b="1">
                <a:solidFill>
                  <a:srgbClr val="C00000"/>
                </a:solidFill>
              </a:rPr>
              <a:t>Using System Defined Numbered Exception </a:t>
            </a:r>
            <a:endParaRPr lang="en-IN" altLang="en-US">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BA9BC1-5BCB-4D45-85AA-B3CED5F2DEA9}"/>
              </a:ext>
            </a:extLst>
          </p:cNvPr>
          <p:cNvSpPr/>
          <p:nvPr/>
        </p:nvSpPr>
        <p:spPr>
          <a:xfrm>
            <a:off x="315686" y="589756"/>
            <a:ext cx="8534400" cy="6339877"/>
          </a:xfrm>
          <a:prstGeom prst="rect">
            <a:avLst/>
          </a:prstGeom>
        </p:spPr>
        <p:txBody>
          <a:bodyPr>
            <a:spAutoFit/>
          </a:bodyPr>
          <a:lstStyle/>
          <a:p>
            <a:pPr>
              <a:lnSpc>
                <a:spcPct val="112000"/>
              </a:lnSpc>
              <a:defRPr/>
            </a:pPr>
            <a:r>
              <a:rPr lang="en-IN">
                <a:solidFill>
                  <a:srgbClr val="000000"/>
                </a:solidFill>
                <a:latin typeface="+mn-lt"/>
              </a:rPr>
              <a:t>DECLARE </a:t>
            </a:r>
          </a:p>
          <a:p>
            <a:pPr>
              <a:lnSpc>
                <a:spcPct val="112000"/>
              </a:lnSpc>
              <a:defRPr/>
            </a:pPr>
            <a:r>
              <a:rPr lang="en-IN" b="1">
                <a:solidFill>
                  <a:srgbClr val="C00000"/>
                </a:solidFill>
                <a:latin typeface="+mn-lt"/>
              </a:rPr>
              <a:t>   Supplier_ID_Range1 EXCEPTION;  </a:t>
            </a:r>
            <a:r>
              <a:rPr lang="en-IN" sz="2000" b="1">
                <a:latin typeface="+mn-lt"/>
              </a:rPr>
              <a:t>--</a:t>
            </a:r>
            <a:r>
              <a:rPr lang="en-IN" sz="1600" b="1">
                <a:latin typeface="+mn-lt"/>
              </a:rPr>
              <a:t>user defined exception</a:t>
            </a:r>
            <a:endParaRPr lang="en-IN">
              <a:latin typeface="+mn-lt"/>
            </a:endParaRPr>
          </a:p>
          <a:p>
            <a:pPr>
              <a:lnSpc>
                <a:spcPct val="112000"/>
              </a:lnSpc>
              <a:defRPr/>
            </a:pPr>
            <a:r>
              <a:rPr lang="en-IN" b="1">
                <a:solidFill>
                  <a:srgbClr val="C00000"/>
                </a:solidFill>
                <a:latin typeface="+mn-lt"/>
              </a:rPr>
              <a:t>   pragma EXCEPTION_INIT(Supplier_ID_Range1,-02290); </a:t>
            </a:r>
          </a:p>
          <a:p>
            <a:pPr>
              <a:lnSpc>
                <a:spcPct val="112000"/>
              </a:lnSpc>
              <a:defRPr/>
            </a:pPr>
            <a:r>
              <a:rPr lang="en-US" sz="1400" b="1">
                <a:solidFill>
                  <a:srgbClr val="C00000"/>
                </a:solidFill>
                <a:latin typeface="+mn-lt"/>
              </a:rPr>
              <a:t> </a:t>
            </a:r>
            <a:r>
              <a:rPr lang="en-IN" sz="1400" b="1">
                <a:solidFill>
                  <a:srgbClr val="C00000"/>
                </a:solidFill>
                <a:latin typeface="+mn-lt"/>
              </a:rPr>
              <a:t>      </a:t>
            </a:r>
            <a:r>
              <a:rPr lang="en-IN" sz="1600" b="1">
                <a:latin typeface="+mn-lt"/>
              </a:rPr>
              <a:t>-- associate Oracle error number with user defined exception name.</a:t>
            </a:r>
            <a:endParaRPr lang="en-IN" sz="1600">
              <a:latin typeface="+mn-lt"/>
            </a:endParaRPr>
          </a:p>
          <a:p>
            <a:pPr>
              <a:lnSpc>
                <a:spcPct val="112000"/>
              </a:lnSpc>
              <a:defRPr/>
            </a:pPr>
            <a:r>
              <a:rPr lang="en-IN">
                <a:solidFill>
                  <a:srgbClr val="000000"/>
                </a:solidFill>
                <a:latin typeface="+mn-lt"/>
              </a:rPr>
              <a:t>BEGIN </a:t>
            </a:r>
          </a:p>
          <a:p>
            <a:pPr>
              <a:lnSpc>
                <a:spcPct val="112000"/>
              </a:lnSpc>
              <a:defRPr/>
            </a:pPr>
            <a:r>
              <a:rPr lang="en-US">
                <a:solidFill>
                  <a:srgbClr val="000000"/>
                </a:solidFill>
                <a:latin typeface="+mn-lt"/>
              </a:rPr>
              <a:t>  INSERT INTO suppliers ( </a:t>
            </a:r>
            <a:r>
              <a:rPr lang="en-US" err="1">
                <a:solidFill>
                  <a:srgbClr val="000000"/>
                </a:solidFill>
                <a:latin typeface="+mn-lt"/>
              </a:rPr>
              <a:t>supplier_id</a:t>
            </a:r>
            <a:r>
              <a:rPr lang="en-US">
                <a:solidFill>
                  <a:srgbClr val="000000"/>
                </a:solidFill>
                <a:latin typeface="+mn-lt"/>
              </a:rPr>
              <a:t>, </a:t>
            </a:r>
            <a:r>
              <a:rPr lang="en-US" err="1">
                <a:solidFill>
                  <a:srgbClr val="000000"/>
                </a:solidFill>
                <a:latin typeface="+mn-lt"/>
              </a:rPr>
              <a:t>supplier_name</a:t>
            </a:r>
            <a:r>
              <a:rPr lang="en-US">
                <a:solidFill>
                  <a:srgbClr val="000000"/>
                </a:solidFill>
                <a:latin typeface="+mn-lt"/>
              </a:rPr>
              <a:t> )   </a:t>
            </a:r>
          </a:p>
          <a:p>
            <a:pPr>
              <a:lnSpc>
                <a:spcPct val="112000"/>
              </a:lnSpc>
              <a:defRPr/>
            </a:pPr>
            <a:r>
              <a:rPr lang="en-US">
                <a:solidFill>
                  <a:srgbClr val="000000"/>
                </a:solidFill>
                <a:latin typeface="+mn-lt"/>
              </a:rPr>
              <a:t>   VALUES ( 1, 'IBM' ); </a:t>
            </a:r>
          </a:p>
          <a:p>
            <a:pPr>
              <a:lnSpc>
                <a:spcPct val="112000"/>
              </a:lnSpc>
              <a:defRPr/>
            </a:pPr>
            <a:r>
              <a:rPr lang="en-IN">
                <a:solidFill>
                  <a:srgbClr val="000000"/>
                </a:solidFill>
                <a:latin typeface="+mn-lt"/>
              </a:rPr>
              <a:t>EXCEPTION </a:t>
            </a:r>
          </a:p>
          <a:p>
            <a:pPr>
              <a:lnSpc>
                <a:spcPct val="112000"/>
              </a:lnSpc>
              <a:defRPr/>
            </a:pPr>
            <a:r>
              <a:rPr lang="en-US" b="1">
                <a:solidFill>
                  <a:srgbClr val="FF0000"/>
                </a:solidFill>
                <a:latin typeface="+mn-lt"/>
              </a:rPr>
              <a:t>   </a:t>
            </a:r>
            <a:r>
              <a:rPr lang="en-US" b="1">
                <a:solidFill>
                  <a:srgbClr val="C00000"/>
                </a:solidFill>
                <a:latin typeface="+mn-lt"/>
              </a:rPr>
              <a:t>WHEN Supplier_ID_Range1 THEN </a:t>
            </a:r>
            <a:endParaRPr lang="en-US">
              <a:solidFill>
                <a:srgbClr val="C00000"/>
              </a:solidFill>
              <a:latin typeface="+mn-lt"/>
            </a:endParaRPr>
          </a:p>
          <a:p>
            <a:pPr>
              <a:lnSpc>
                <a:spcPct val="112000"/>
              </a:lnSpc>
              <a:defRPr/>
            </a:pPr>
            <a:r>
              <a:rPr lang="en-US" b="1">
                <a:solidFill>
                  <a:srgbClr val="C00000"/>
                </a:solidFill>
                <a:latin typeface="+mn-lt"/>
              </a:rPr>
              <a:t>   DBMS_OUTPUT.PUT_LINE(' Supplier ID entered must </a:t>
            </a:r>
          </a:p>
          <a:p>
            <a:pPr>
              <a:lnSpc>
                <a:spcPct val="112000"/>
              </a:lnSpc>
              <a:defRPr/>
            </a:pPr>
            <a:r>
              <a:rPr lang="en-US" b="1">
                <a:solidFill>
                  <a:srgbClr val="C00000"/>
                </a:solidFill>
                <a:latin typeface="+mn-lt"/>
              </a:rPr>
              <a:t>   be in the range 100 t0 9999’); </a:t>
            </a:r>
          </a:p>
          <a:p>
            <a:pPr>
              <a:lnSpc>
                <a:spcPct val="112000"/>
              </a:lnSpc>
              <a:defRPr/>
            </a:pPr>
            <a:r>
              <a:rPr lang="en-US" b="1">
                <a:latin typeface="+mn-lt"/>
              </a:rPr>
              <a:t>END;</a:t>
            </a:r>
          </a:p>
          <a:p>
            <a:pPr>
              <a:lnSpc>
                <a:spcPct val="112000"/>
              </a:lnSpc>
              <a:defRPr/>
            </a:pPr>
            <a:r>
              <a:rPr lang="en-US" b="1">
                <a:solidFill>
                  <a:srgbClr val="FF0000"/>
                </a:solidFill>
                <a:latin typeface="+mn-lt"/>
              </a:rPr>
              <a:t>/</a:t>
            </a:r>
            <a:endParaRPr lang="en-IN">
              <a:latin typeface="+mn-lt"/>
            </a:endParaRPr>
          </a:p>
        </p:txBody>
      </p:sp>
      <p:sp>
        <p:nvSpPr>
          <p:cNvPr id="49155" name="Rectangle 5">
            <a:extLst>
              <a:ext uri="{FF2B5EF4-FFF2-40B4-BE49-F238E27FC236}">
                <a16:creationId xmlns:a16="http://schemas.microsoft.com/office/drawing/2014/main" id="{ACA332C2-5206-4A67-99D0-B9A1DDCCF889}"/>
              </a:ext>
            </a:extLst>
          </p:cNvPr>
          <p:cNvSpPr>
            <a:spLocks noChangeArrowheads="1"/>
          </p:cNvSpPr>
          <p:nvPr/>
        </p:nvSpPr>
        <p:spPr bwMode="auto">
          <a:xfrm>
            <a:off x="315686" y="3968"/>
            <a:ext cx="17573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solidFill>
                  <a:srgbClr val="C00000"/>
                </a:solidFill>
              </a:rPr>
              <a:t>Example:</a:t>
            </a:r>
            <a:endParaRPr lang="en-IN" altLang="en-US" sz="3200">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9103110B-F6A1-4006-9481-4DCDCE41EDD4}"/>
              </a:ext>
            </a:extLst>
          </p:cNvPr>
          <p:cNvSpPr>
            <a:spLocks noChangeArrowheads="1"/>
          </p:cNvSpPr>
          <p:nvPr/>
        </p:nvSpPr>
        <p:spPr bwMode="auto">
          <a:xfrm>
            <a:off x="271409" y="-15915"/>
            <a:ext cx="8991600" cy="103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35000"/>
              </a:lnSpc>
            </a:pPr>
            <a:r>
              <a:rPr lang="en-US" altLang="en-US" sz="2400" b="1">
                <a:solidFill>
                  <a:srgbClr val="C00000"/>
                </a:solidFill>
                <a:latin typeface="arial, helvetica, sans-serif"/>
              </a:rPr>
              <a:t>Defining Your Own Error Messages with error numbers</a:t>
            </a:r>
            <a:r>
              <a:rPr lang="en-US" altLang="en-US" sz="2400" b="1">
                <a:solidFill>
                  <a:srgbClr val="0070C0"/>
                </a:solidFill>
                <a:latin typeface="arial, helvetica, sans-serif"/>
              </a:rPr>
              <a:t>: Using Procedure RAISE_APPLICATION_ERROR()</a:t>
            </a:r>
            <a:endParaRPr lang="en-US" altLang="en-US" b="1">
              <a:solidFill>
                <a:srgbClr val="0070C0"/>
              </a:solidFill>
              <a:latin typeface="Arial" panose="020B0604020202020204" pitchFamily="34" charset="0"/>
            </a:endParaRPr>
          </a:p>
        </p:txBody>
      </p:sp>
      <p:sp>
        <p:nvSpPr>
          <p:cNvPr id="51203" name="Rectangle 1">
            <a:extLst>
              <a:ext uri="{FF2B5EF4-FFF2-40B4-BE49-F238E27FC236}">
                <a16:creationId xmlns:a16="http://schemas.microsoft.com/office/drawing/2014/main" id="{6507823F-1ED8-4EDC-9E4D-51E89C46B8AA}"/>
              </a:ext>
            </a:extLst>
          </p:cNvPr>
          <p:cNvSpPr>
            <a:spLocks noChangeArrowheads="1"/>
          </p:cNvSpPr>
          <p:nvPr/>
        </p:nvSpPr>
        <p:spPr bwMode="auto">
          <a:xfrm>
            <a:off x="304800" y="1212850"/>
            <a:ext cx="8991600"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000000"/>
                </a:solidFill>
                <a:cs typeface="Times New Roman" panose="02020603050405020304" pitchFamily="18" charset="0"/>
              </a:rPr>
              <a:t>The procedure</a:t>
            </a:r>
            <a:r>
              <a:rPr lang="en-US" altLang="en-US" sz="4800" b="1">
                <a:solidFill>
                  <a:srgbClr val="000000"/>
                </a:solidFill>
                <a:cs typeface="Times New Roman" panose="02020603050405020304" pitchFamily="18" charset="0"/>
              </a:rPr>
              <a:t> </a:t>
            </a:r>
            <a:r>
              <a:rPr lang="en-US" altLang="en-US" sz="1600" b="1">
                <a:solidFill>
                  <a:srgbClr val="000000"/>
                </a:solidFill>
                <a:latin typeface="Arial Unicode MS" pitchFamily="34" charset="-128"/>
              </a:rPr>
              <a:t>RAISE_APPLICATION_ERROR </a:t>
            </a:r>
            <a:r>
              <a:rPr lang="en-US" altLang="en-US" sz="600">
                <a:solidFill>
                  <a:srgbClr val="000000"/>
                </a:solidFill>
                <a:cs typeface="Times New Roman" panose="02020603050405020304" pitchFamily="18" charset="0"/>
              </a:rPr>
              <a:t> </a:t>
            </a:r>
            <a:r>
              <a:rPr lang="en-US" altLang="en-US">
                <a:solidFill>
                  <a:srgbClr val="000000"/>
                </a:solidFill>
                <a:cs typeface="Times New Roman" panose="02020603050405020304" pitchFamily="18" charset="0"/>
              </a:rPr>
              <a:t>lets you issue user-defined ORA- error messages from stored subprograms. </a:t>
            </a:r>
            <a:r>
              <a:rPr lang="en-US" altLang="en-US"/>
              <a:t> </a:t>
            </a:r>
          </a:p>
        </p:txBody>
      </p:sp>
      <p:sp>
        <p:nvSpPr>
          <p:cNvPr id="51204" name="Rectangle 2">
            <a:extLst>
              <a:ext uri="{FF2B5EF4-FFF2-40B4-BE49-F238E27FC236}">
                <a16:creationId xmlns:a16="http://schemas.microsoft.com/office/drawing/2014/main" id="{1F2D1E83-038C-4C1C-A541-D425EDC44222}"/>
              </a:ext>
            </a:extLst>
          </p:cNvPr>
          <p:cNvSpPr>
            <a:spLocks noChangeArrowheads="1"/>
          </p:cNvSpPr>
          <p:nvPr/>
        </p:nvSpPr>
        <p:spPr bwMode="auto">
          <a:xfrm>
            <a:off x="685800" y="2803525"/>
            <a:ext cx="68675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300">
                <a:solidFill>
                  <a:srgbClr val="000000"/>
                </a:solidFill>
                <a:latin typeface="Bahnschrift SemiBold" panose="020B0502040204020203" pitchFamily="34" charset="0"/>
              </a:rPr>
              <a:t>raise_application_error(error_number, message);</a:t>
            </a:r>
            <a:r>
              <a:rPr lang="en-US" altLang="en-US" sz="2300">
                <a:latin typeface="Bahnschrift SemiBold" panose="020B0502040204020203" pitchFamily="34" charset="0"/>
              </a:rPr>
              <a:t> </a:t>
            </a:r>
          </a:p>
        </p:txBody>
      </p:sp>
      <p:sp>
        <p:nvSpPr>
          <p:cNvPr id="51205" name="Rectangle 3">
            <a:extLst>
              <a:ext uri="{FF2B5EF4-FFF2-40B4-BE49-F238E27FC236}">
                <a16:creationId xmlns:a16="http://schemas.microsoft.com/office/drawing/2014/main" id="{6BDDC961-61EA-4F71-9F16-8BDCF917BAC5}"/>
              </a:ext>
            </a:extLst>
          </p:cNvPr>
          <p:cNvSpPr>
            <a:spLocks noChangeArrowheads="1"/>
          </p:cNvSpPr>
          <p:nvPr/>
        </p:nvSpPr>
        <p:spPr bwMode="auto">
          <a:xfrm>
            <a:off x="312738" y="3363913"/>
            <a:ext cx="93630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sz="1800">
                <a:solidFill>
                  <a:srgbClr val="000000"/>
                </a:solidFill>
                <a:latin typeface="Verdana" panose="020B0604030504040204" pitchFamily="34" charset="0"/>
                <a:ea typeface="Verdana" panose="020B0604030504040204" pitchFamily="34" charset="0"/>
                <a:cs typeface="Times New Roman" panose="02020603050405020304" pitchFamily="18" charset="0"/>
              </a:rPr>
              <a:t>where </a:t>
            </a:r>
            <a:r>
              <a:rPr lang="en-US" altLang="en-US" sz="1400" b="1">
                <a:solidFill>
                  <a:srgbClr val="C00000"/>
                </a:solidFill>
                <a:latin typeface="Verdana" panose="020B0604030504040204" pitchFamily="34" charset="0"/>
                <a:ea typeface="Verdana" panose="020B0604030504040204" pitchFamily="34" charset="0"/>
                <a:cs typeface="Times New Roman" panose="02020603050405020304" pitchFamily="18" charset="0"/>
              </a:rPr>
              <a:t>error_number</a:t>
            </a:r>
            <a:r>
              <a:rPr lang="en-US" altLang="en-US" sz="300">
                <a:solidFill>
                  <a:srgbClr val="000000"/>
                </a:solidFill>
                <a:latin typeface="Verdana" panose="020B0604030504040204" pitchFamily="34" charset="0"/>
                <a:ea typeface="Verdana" panose="020B0604030504040204" pitchFamily="34" charset="0"/>
                <a:cs typeface="Times New Roman" panose="02020603050405020304" pitchFamily="18" charset="0"/>
              </a:rPr>
              <a:t> </a:t>
            </a:r>
            <a:r>
              <a:rPr lang="en-US" altLang="en-US" sz="1800">
                <a:solidFill>
                  <a:srgbClr val="000000"/>
                </a:solidFill>
                <a:latin typeface="Verdana" panose="020B0604030504040204" pitchFamily="34" charset="0"/>
                <a:ea typeface="Verdana" panose="020B0604030504040204" pitchFamily="34" charset="0"/>
                <a:cs typeface="Times New Roman" panose="02020603050405020304" pitchFamily="18" charset="0"/>
              </a:rPr>
              <a:t>is a negative integer in the range -20000 .. -20999.</a:t>
            </a:r>
          </a:p>
          <a:p>
            <a:pPr>
              <a:lnSpc>
                <a:spcPct val="150000"/>
              </a:lnSpc>
            </a:pPr>
            <a:r>
              <a:rPr lang="en-US" altLang="en-US" sz="1800">
                <a:solidFill>
                  <a:srgbClr val="C00000"/>
                </a:solidFill>
                <a:latin typeface="Verdana" panose="020B0604030504040204" pitchFamily="34" charset="0"/>
                <a:ea typeface="Verdana" panose="020B0604030504040204" pitchFamily="34" charset="0"/>
                <a:cs typeface="Verdana" panose="020B0604030504040204" pitchFamily="34" charset="0"/>
              </a:rPr>
              <a:t>Message-</a:t>
            </a:r>
            <a:r>
              <a:rPr lang="en-US" altLang="en-US" sz="30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is a character string up to 2048 bytes long.</a:t>
            </a:r>
            <a:r>
              <a:rPr lang="en-US" altLang="en-US" sz="1800">
                <a:latin typeface="Verdana" panose="020B0604030504040204" pitchFamily="34" charset="0"/>
                <a:ea typeface="Verdana" panose="020B0604030504040204" pitchFamily="34" charset="0"/>
                <a:cs typeface="Verdana" panose="020B0604030504040204" pitchFamily="34" charset="0"/>
              </a:rPr>
              <a:t> </a:t>
            </a:r>
          </a:p>
        </p:txBody>
      </p:sp>
      <p:sp>
        <p:nvSpPr>
          <p:cNvPr id="51206" name="Rectangle 4">
            <a:extLst>
              <a:ext uri="{FF2B5EF4-FFF2-40B4-BE49-F238E27FC236}">
                <a16:creationId xmlns:a16="http://schemas.microsoft.com/office/drawing/2014/main" id="{70C1E104-F170-4D86-A01D-F857DB5C6BAB}"/>
              </a:ext>
            </a:extLst>
          </p:cNvPr>
          <p:cNvSpPr>
            <a:spLocks noChangeArrowheads="1"/>
          </p:cNvSpPr>
          <p:nvPr/>
        </p:nvSpPr>
        <p:spPr bwMode="auto">
          <a:xfrm>
            <a:off x="168275" y="4572000"/>
            <a:ext cx="8758238"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sz="1800">
                <a:solidFill>
                  <a:srgbClr val="000000"/>
                </a:solidFill>
                <a:latin typeface="Verdana" panose="020B0604030504040204" pitchFamily="34" charset="0"/>
                <a:ea typeface="Verdana" panose="020B0604030504040204" pitchFamily="34" charset="0"/>
                <a:cs typeface="Times New Roman" panose="02020603050405020304" pitchFamily="18" charset="0"/>
              </a:rPr>
              <a:t>An application can call </a:t>
            </a:r>
            <a:r>
              <a:rPr lang="en-US" altLang="en-US" sz="1800" b="1">
                <a:solidFill>
                  <a:srgbClr val="000000"/>
                </a:solidFill>
                <a:latin typeface="Verdana" panose="020B0604030504040204" pitchFamily="34" charset="0"/>
                <a:ea typeface="Verdana" panose="020B0604030504040204" pitchFamily="34" charset="0"/>
                <a:cs typeface="Times New Roman" panose="02020603050405020304" pitchFamily="18" charset="0"/>
              </a:rPr>
              <a:t>raise_application_error</a:t>
            </a:r>
            <a:r>
              <a:rPr lang="en-US" altLang="en-US" sz="1800">
                <a:solidFill>
                  <a:srgbClr val="000000"/>
                </a:solidFill>
                <a:latin typeface="Verdana" panose="020B0604030504040204" pitchFamily="34" charset="0"/>
                <a:ea typeface="Verdana" panose="020B0604030504040204" pitchFamily="34" charset="0"/>
                <a:cs typeface="Times New Roman" panose="02020603050405020304" pitchFamily="18" charset="0"/>
              </a:rPr>
              <a:t> only from an executing </a:t>
            </a:r>
          </a:p>
          <a:p>
            <a:pPr>
              <a:lnSpc>
                <a:spcPct val="150000"/>
              </a:lnSpc>
            </a:pPr>
            <a:r>
              <a:rPr lang="en-US" altLang="en-US" sz="1800">
                <a:solidFill>
                  <a:srgbClr val="000000"/>
                </a:solidFill>
                <a:latin typeface="Verdana" panose="020B0604030504040204" pitchFamily="34" charset="0"/>
                <a:ea typeface="Verdana" panose="020B0604030504040204" pitchFamily="34" charset="0"/>
                <a:cs typeface="Times New Roman" panose="02020603050405020304" pitchFamily="18" charset="0"/>
              </a:rPr>
              <a:t>stored subprogram (or method). When called, </a:t>
            </a:r>
            <a:r>
              <a:rPr lang="en-US" altLang="en-US" sz="1800" b="1">
                <a:solidFill>
                  <a:srgbClr val="000000"/>
                </a:solidFill>
                <a:latin typeface="Verdana" panose="020B0604030504040204" pitchFamily="34" charset="0"/>
                <a:ea typeface="Verdana" panose="020B0604030504040204" pitchFamily="34" charset="0"/>
                <a:cs typeface="Verdana" panose="020B0604030504040204" pitchFamily="34" charset="0"/>
              </a:rPr>
              <a:t>raise_application_error</a:t>
            </a: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nSpc>
                <a:spcPct val="150000"/>
              </a:lnSpc>
            </a:pP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ends the subprogram and returns a user-defined error number and </a:t>
            </a:r>
          </a:p>
          <a:p>
            <a:pPr>
              <a:lnSpc>
                <a:spcPct val="150000"/>
              </a:lnSpc>
            </a:pPr>
            <a:r>
              <a:rPr lang="en-US" altLang="en-US" sz="1800">
                <a:solidFill>
                  <a:srgbClr val="000000"/>
                </a:solidFill>
                <a:latin typeface="Verdana" panose="020B0604030504040204" pitchFamily="34" charset="0"/>
                <a:ea typeface="Verdana" panose="020B0604030504040204" pitchFamily="34" charset="0"/>
                <a:cs typeface="Verdana" panose="020B0604030504040204" pitchFamily="34" charset="0"/>
              </a:rPr>
              <a:t>message to the application. </a:t>
            </a:r>
            <a:r>
              <a:rPr lang="en-US" altLang="en-US" sz="1800">
                <a:latin typeface="Verdana" panose="020B0604030504040204" pitchFamily="34" charset="0"/>
                <a:ea typeface="Verdana" panose="020B0604030504040204" pitchFamily="34" charset="0"/>
                <a:cs typeface="Verdana" panose="020B0604030504040204"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0B21811F-034F-4C48-B950-65393A601E3C}"/>
              </a:ext>
            </a:extLst>
          </p:cNvPr>
          <p:cNvSpPr>
            <a:spLocks noChangeArrowheads="1"/>
          </p:cNvSpPr>
          <p:nvPr/>
        </p:nvSpPr>
        <p:spPr bwMode="auto">
          <a:xfrm>
            <a:off x="457200" y="3175"/>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2400">
                <a:solidFill>
                  <a:srgbClr val="C00000"/>
                </a:solidFill>
              </a:rPr>
              <a:t>Retrieving the Error Code and Error Message: SQLCODE and SQLERRM</a:t>
            </a:r>
          </a:p>
        </p:txBody>
      </p:sp>
      <p:sp>
        <p:nvSpPr>
          <p:cNvPr id="52227" name="Rectangle 5">
            <a:extLst>
              <a:ext uri="{FF2B5EF4-FFF2-40B4-BE49-F238E27FC236}">
                <a16:creationId xmlns:a16="http://schemas.microsoft.com/office/drawing/2014/main" id="{2A3DEAC3-C590-42A6-831E-D19E6A803E4F}"/>
              </a:ext>
            </a:extLst>
          </p:cNvPr>
          <p:cNvSpPr>
            <a:spLocks noChangeArrowheads="1"/>
          </p:cNvSpPr>
          <p:nvPr/>
        </p:nvSpPr>
        <p:spPr bwMode="auto">
          <a:xfrm>
            <a:off x="190500" y="930275"/>
            <a:ext cx="8763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If no exception has been raised, SQLCODE returns zero and SQLERRM returns the message: ORA-0000: normal, successful completion.</a:t>
            </a:r>
          </a:p>
          <a:p>
            <a:endParaRPr lang="en-US" altLang="en-US" sz="1200"/>
          </a:p>
          <a:p>
            <a:r>
              <a:rPr lang="en-US" altLang="en-US" sz="2000"/>
              <a:t>You can pass an error number to SQLERRM, in which case SQLERRM returns the message associated with that error number. Make sure you pass negative error numbers to SQLERRM.</a:t>
            </a:r>
          </a:p>
          <a:p>
            <a:endParaRPr lang="en-IN" altLang="en-US" sz="2000"/>
          </a:p>
        </p:txBody>
      </p:sp>
      <p:sp>
        <p:nvSpPr>
          <p:cNvPr id="52228" name="Rectangle 8">
            <a:extLst>
              <a:ext uri="{FF2B5EF4-FFF2-40B4-BE49-F238E27FC236}">
                <a16:creationId xmlns:a16="http://schemas.microsoft.com/office/drawing/2014/main" id="{7199F76A-5E7D-4174-AF64-E08554703E9F}"/>
              </a:ext>
            </a:extLst>
          </p:cNvPr>
          <p:cNvSpPr>
            <a:spLocks noChangeArrowheads="1"/>
          </p:cNvSpPr>
          <p:nvPr/>
        </p:nvSpPr>
        <p:spPr bwMode="auto">
          <a:xfrm>
            <a:off x="876300" y="2714625"/>
            <a:ext cx="78105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2400"/>
              <a:t>DECLARE</a:t>
            </a:r>
          </a:p>
          <a:p>
            <a:r>
              <a:rPr lang="en-IN" altLang="en-US" sz="2400"/>
              <a:t>   err_msg VARCHAR2(100);</a:t>
            </a:r>
          </a:p>
          <a:p>
            <a:r>
              <a:rPr lang="en-IN" altLang="en-US" sz="2400"/>
              <a:t>BEGIN</a:t>
            </a:r>
          </a:p>
          <a:p>
            <a:r>
              <a:rPr lang="en-IN" altLang="en-US" sz="2400"/>
              <a:t>   /* Get a few Oracle error messages. */</a:t>
            </a:r>
          </a:p>
          <a:p>
            <a:r>
              <a:rPr lang="en-IN" altLang="en-US" sz="2400"/>
              <a:t>   FOR err_num IN 1..3 LOOP</a:t>
            </a:r>
          </a:p>
          <a:p>
            <a:r>
              <a:rPr lang="en-IN" altLang="en-US" sz="2400"/>
              <a:t>     err_msg := SUBSTR(SQLERRM(-err_num),1,100);</a:t>
            </a:r>
          </a:p>
          <a:p>
            <a:r>
              <a:rPr lang="en-IN" altLang="en-US" sz="2400"/>
              <a:t>     dbms_output.put_line('Error number = ' || err_num);</a:t>
            </a:r>
          </a:p>
          <a:p>
            <a:r>
              <a:rPr lang="en-IN" altLang="en-US" sz="2400"/>
              <a:t>     dbms_output.put_line('Error message = ' || err_msg);</a:t>
            </a:r>
          </a:p>
          <a:p>
            <a:r>
              <a:rPr lang="en-IN" altLang="en-US" sz="2400"/>
              <a:t>   END LOOP;</a:t>
            </a:r>
          </a:p>
          <a:p>
            <a:r>
              <a:rPr lang="en-IN" altLang="en-US" sz="2400"/>
              <a:t>END;</a:t>
            </a:r>
          </a:p>
          <a:p>
            <a:r>
              <a:rPr lang="en-IN" altLang="en-US" sz="2400"/>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9BA21266-30AF-4C62-9823-5F639D2B8184}"/>
              </a:ext>
            </a:extLst>
          </p:cNvPr>
          <p:cNvSpPr>
            <a:spLocks noChangeArrowheads="1"/>
          </p:cNvSpPr>
          <p:nvPr/>
        </p:nvSpPr>
        <p:spPr bwMode="auto">
          <a:xfrm>
            <a:off x="1828800" y="228600"/>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b="1">
                <a:solidFill>
                  <a:srgbClr val="C00000"/>
                </a:solidFill>
                <a:latin typeface="arial, helvetica, sans-serif"/>
              </a:rPr>
              <a:t>Retrying a Transaction</a:t>
            </a:r>
            <a:endParaRPr lang="en-IN" altLang="en-US" b="1">
              <a:solidFill>
                <a:srgbClr val="C00000"/>
              </a:solidFill>
              <a:latin typeface="Arial" panose="020B0604020202020204" pitchFamily="34" charset="0"/>
            </a:endParaRPr>
          </a:p>
        </p:txBody>
      </p:sp>
      <p:sp>
        <p:nvSpPr>
          <p:cNvPr id="54275" name="Rectangle 5">
            <a:extLst>
              <a:ext uri="{FF2B5EF4-FFF2-40B4-BE49-F238E27FC236}">
                <a16:creationId xmlns:a16="http://schemas.microsoft.com/office/drawing/2014/main" id="{9F723E55-63A4-432A-9406-48A0309C488F}"/>
              </a:ext>
            </a:extLst>
          </p:cNvPr>
          <p:cNvSpPr>
            <a:spLocks noChangeArrowheads="1"/>
          </p:cNvSpPr>
          <p:nvPr/>
        </p:nvSpPr>
        <p:spPr bwMode="auto">
          <a:xfrm>
            <a:off x="457200" y="752475"/>
            <a:ext cx="85344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After an exception is raised, rather than abandon your transaction, you might want to retry it. The technique is:</a:t>
            </a:r>
          </a:p>
          <a:p>
            <a:endParaRPr lang="en-US" altLang="en-US"/>
          </a:p>
          <a:p>
            <a:r>
              <a:rPr lang="en-US" altLang="en-US"/>
              <a:t>Encase the transaction in a sub-block.</a:t>
            </a:r>
          </a:p>
          <a:p>
            <a:endParaRPr lang="en-US" altLang="en-US"/>
          </a:p>
          <a:p>
            <a:r>
              <a:rPr lang="en-US" altLang="en-US"/>
              <a:t>Place the sub-block inside a loop that repeats the transaction.</a:t>
            </a:r>
          </a:p>
          <a:p>
            <a:endParaRPr lang="en-US" altLang="en-US" sz="1200"/>
          </a:p>
          <a:p>
            <a:r>
              <a:rPr lang="en-US" altLang="en-US"/>
              <a:t>Before starting the transaction, mark a </a:t>
            </a:r>
            <a:r>
              <a:rPr lang="en-US" altLang="en-US">
                <a:solidFill>
                  <a:srgbClr val="C00000"/>
                </a:solidFill>
              </a:rPr>
              <a:t>savepoint</a:t>
            </a:r>
            <a:r>
              <a:rPr lang="en-US" altLang="en-US"/>
              <a:t>. If the transaction succeeds, commit, then exit from the loop. If the transaction fails, control transfers to the exception handler, where you roll back to the </a:t>
            </a:r>
            <a:r>
              <a:rPr lang="en-US" altLang="en-US">
                <a:solidFill>
                  <a:srgbClr val="C00000"/>
                </a:solidFill>
              </a:rPr>
              <a:t>savepoint</a:t>
            </a:r>
            <a:r>
              <a:rPr lang="en-US" altLang="en-US"/>
              <a:t> undoing any changes, then try to fix the problem.</a:t>
            </a:r>
          </a:p>
          <a:p>
            <a:endParaRPr lang="en-US"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B20A29BB-00D2-4E29-8170-4FD80F40D98E}"/>
              </a:ext>
            </a:extLst>
          </p:cNvPr>
          <p:cNvSpPr>
            <a:spLocks noChangeArrowheads="1"/>
          </p:cNvSpPr>
          <p:nvPr/>
        </p:nvSpPr>
        <p:spPr bwMode="auto">
          <a:xfrm>
            <a:off x="495300" y="914400"/>
            <a:ext cx="8153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just"/>
            <a:r>
              <a:rPr lang="en-US" altLang="en-US"/>
              <a:t>In the following example, the INSERT statement might raise an exception because of a duplicate value in a unique column. </a:t>
            </a:r>
          </a:p>
          <a:p>
            <a:pPr algn="just"/>
            <a:r>
              <a:rPr lang="en-US" altLang="en-US"/>
              <a:t>In that case, we change the value that needs to be unique and continue with the next loop iteration. If the INSERT succeeds, we exit from the loop immediately. With this technique, you should use a FOR or WHILE loop to limit the number of attempts.</a:t>
            </a:r>
          </a:p>
          <a:p>
            <a:pPr algn="just"/>
            <a:r>
              <a:rPr lang="en-US" altLang="en-US"/>
              <a:t>Code in next slide</a:t>
            </a:r>
            <a:endParaRPr lang="en-IN" altLang="en-US"/>
          </a:p>
        </p:txBody>
      </p:sp>
      <p:sp>
        <p:nvSpPr>
          <p:cNvPr id="55299" name="Rectangle 5">
            <a:extLst>
              <a:ext uri="{FF2B5EF4-FFF2-40B4-BE49-F238E27FC236}">
                <a16:creationId xmlns:a16="http://schemas.microsoft.com/office/drawing/2014/main" id="{51C574F5-47E1-4880-ACA3-E5F9B4C08508}"/>
              </a:ext>
            </a:extLst>
          </p:cNvPr>
          <p:cNvSpPr>
            <a:spLocks noChangeArrowheads="1"/>
          </p:cNvSpPr>
          <p:nvPr/>
        </p:nvSpPr>
        <p:spPr bwMode="auto">
          <a:xfrm>
            <a:off x="1828800" y="228600"/>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b="1">
                <a:solidFill>
                  <a:srgbClr val="C00000"/>
                </a:solidFill>
                <a:latin typeface="arial, helvetica, sans-serif"/>
              </a:rPr>
              <a:t>Retrying a Transaction</a:t>
            </a:r>
            <a:endParaRPr lang="en-IN" altLang="en-US" b="1">
              <a:solidFill>
                <a:srgbClr val="C00000"/>
              </a:solidFill>
              <a:latin typeface="Arial" panose="020B0604020202020204" pitchFamily="34"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EB00C9CB-495A-434A-B047-AE9051D35303}"/>
              </a:ext>
            </a:extLst>
          </p:cNvPr>
          <p:cNvSpPr>
            <a:spLocks noChangeArrowheads="1"/>
          </p:cNvSpPr>
          <p:nvPr/>
        </p:nvSpPr>
        <p:spPr bwMode="auto">
          <a:xfrm>
            <a:off x="1828800" y="228600"/>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b="1">
                <a:solidFill>
                  <a:srgbClr val="C00000"/>
                </a:solidFill>
                <a:latin typeface="arial, helvetica, sans-serif"/>
              </a:rPr>
              <a:t>Retrying a Transaction</a:t>
            </a:r>
            <a:endParaRPr lang="en-IN" altLang="en-US" b="1">
              <a:solidFill>
                <a:srgbClr val="C00000"/>
              </a:solidFill>
              <a:latin typeface="Arial" panose="020B0604020202020204" pitchFamily="34" charset="0"/>
            </a:endParaRPr>
          </a:p>
        </p:txBody>
      </p:sp>
      <p:sp>
        <p:nvSpPr>
          <p:cNvPr id="56323" name="Rectangle 2">
            <a:extLst>
              <a:ext uri="{FF2B5EF4-FFF2-40B4-BE49-F238E27FC236}">
                <a16:creationId xmlns:a16="http://schemas.microsoft.com/office/drawing/2014/main" id="{FCC150E4-2A6A-43FE-8EA8-099A70898BC5}"/>
              </a:ext>
            </a:extLst>
          </p:cNvPr>
          <p:cNvSpPr>
            <a:spLocks noChangeArrowheads="1"/>
          </p:cNvSpPr>
          <p:nvPr/>
        </p:nvSpPr>
        <p:spPr bwMode="auto">
          <a:xfrm>
            <a:off x="685800" y="990600"/>
            <a:ext cx="89154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1400">
                <a:latin typeface="Bahnschrift SemiBold" panose="020B0502040204020203" pitchFamily="34" charset="0"/>
              </a:rPr>
              <a:t>DECLARE</a:t>
            </a:r>
          </a:p>
          <a:p>
            <a:r>
              <a:rPr lang="en-IN" altLang="en-US" sz="1400">
                <a:latin typeface="Bahnschrift SemiBold" panose="020B0502040204020203" pitchFamily="34" charset="0"/>
              </a:rPr>
              <a:t>   name   VARCHAR2(20);</a:t>
            </a:r>
          </a:p>
          <a:p>
            <a:r>
              <a:rPr lang="en-IN" altLang="en-US" sz="1400">
                <a:latin typeface="Bahnschrift SemiBold" panose="020B0502040204020203" pitchFamily="34" charset="0"/>
              </a:rPr>
              <a:t>   ans1   VARCHAR2(3);</a:t>
            </a:r>
          </a:p>
          <a:p>
            <a:r>
              <a:rPr lang="en-IN" altLang="en-US" sz="1400">
                <a:latin typeface="Bahnschrift SemiBold" panose="020B0502040204020203" pitchFamily="34" charset="0"/>
              </a:rPr>
              <a:t>   ans2   VARCHAR2(3);</a:t>
            </a:r>
          </a:p>
          <a:p>
            <a:r>
              <a:rPr lang="en-IN" altLang="en-US" sz="1400">
                <a:latin typeface="Bahnschrift SemiBold" panose="020B0502040204020203" pitchFamily="34" charset="0"/>
              </a:rPr>
              <a:t>   ans3   VARCHAR2(3);</a:t>
            </a:r>
          </a:p>
          <a:p>
            <a:r>
              <a:rPr lang="en-IN" altLang="en-US" sz="1400">
                <a:latin typeface="Bahnschrift SemiBold" panose="020B0502040204020203" pitchFamily="34" charset="0"/>
              </a:rPr>
              <a:t>   suffix NUMBER := 1;</a:t>
            </a:r>
          </a:p>
          <a:p>
            <a:r>
              <a:rPr lang="en-IN" altLang="en-US" sz="1400">
                <a:latin typeface="Bahnschrift SemiBold" panose="020B0502040204020203" pitchFamily="34" charset="0"/>
              </a:rPr>
              <a:t>BEGIN</a:t>
            </a:r>
          </a:p>
          <a:p>
            <a:r>
              <a:rPr lang="en-IN" altLang="en-US" sz="1400">
                <a:latin typeface="Bahnschrift SemiBold" panose="020B0502040204020203" pitchFamily="34" charset="0"/>
              </a:rPr>
              <a:t>   FOR i IN 1..10 LOOP  -- try 10 times</a:t>
            </a:r>
          </a:p>
          <a:p>
            <a:r>
              <a:rPr lang="en-IN" altLang="en-US" sz="1400">
                <a:latin typeface="Bahnschrift SemiBold" panose="020B0502040204020203" pitchFamily="34" charset="0"/>
              </a:rPr>
              <a:t>      BEGIN  -- sub-block begins</a:t>
            </a:r>
          </a:p>
          <a:p>
            <a:r>
              <a:rPr lang="en-IN" altLang="en-US" sz="1400">
                <a:latin typeface="Bahnschrift SemiBold" panose="020B0502040204020203" pitchFamily="34" charset="0"/>
              </a:rPr>
              <a:t>         SAVEPOINT start_transaction;  -- mark a savepoint</a:t>
            </a:r>
          </a:p>
          <a:p>
            <a:r>
              <a:rPr lang="en-IN" altLang="en-US" sz="1400">
                <a:latin typeface="Bahnschrift SemiBold" panose="020B0502040204020203" pitchFamily="34" charset="0"/>
              </a:rPr>
              <a:t>         /* Remove rows from a table of survey results. */</a:t>
            </a:r>
          </a:p>
          <a:p>
            <a:r>
              <a:rPr lang="en-IN" altLang="en-US" sz="1400">
                <a:latin typeface="Bahnschrift SemiBold" panose="020B0502040204020203" pitchFamily="34" charset="0"/>
              </a:rPr>
              <a:t>         DELETE FROM results WHERE answer1 = 'NO';</a:t>
            </a:r>
          </a:p>
          <a:p>
            <a:r>
              <a:rPr lang="en-IN" altLang="en-US" sz="1400">
                <a:latin typeface="Bahnschrift SemiBold" panose="020B0502040204020203" pitchFamily="34" charset="0"/>
              </a:rPr>
              <a:t>         /* Add a survey respondent's name and answers. */</a:t>
            </a:r>
          </a:p>
          <a:p>
            <a:r>
              <a:rPr lang="en-IN" altLang="en-US" sz="1400">
                <a:latin typeface="Bahnschrift SemiBold" panose="020B0502040204020203" pitchFamily="34" charset="0"/>
              </a:rPr>
              <a:t>         INSERT INTO results VALUES (name, ans1, ans2, ans3);</a:t>
            </a:r>
          </a:p>
          <a:p>
            <a:r>
              <a:rPr lang="en-IN" altLang="en-US" sz="1400">
                <a:latin typeface="Bahnschrift SemiBold" panose="020B0502040204020203" pitchFamily="34" charset="0"/>
              </a:rPr>
              <a:t> -- raises DUP_VAL_ON_INDEX if two respondents have the same name</a:t>
            </a:r>
          </a:p>
          <a:p>
            <a:r>
              <a:rPr lang="en-IN" altLang="en-US" sz="1400">
                <a:latin typeface="Bahnschrift SemiBold" panose="020B0502040204020203" pitchFamily="34" charset="0"/>
              </a:rPr>
              <a:t>         COMMIT;</a:t>
            </a:r>
          </a:p>
          <a:p>
            <a:r>
              <a:rPr lang="en-IN" altLang="en-US" sz="1400">
                <a:latin typeface="Bahnschrift SemiBold" panose="020B0502040204020203" pitchFamily="34" charset="0"/>
              </a:rPr>
              <a:t>         EXIT;</a:t>
            </a:r>
          </a:p>
          <a:p>
            <a:r>
              <a:rPr lang="en-IN" altLang="en-US" sz="1400">
                <a:latin typeface="Bahnschrift SemiBold" panose="020B0502040204020203" pitchFamily="34" charset="0"/>
              </a:rPr>
              <a:t>      EXCEPTION</a:t>
            </a:r>
          </a:p>
          <a:p>
            <a:r>
              <a:rPr lang="en-IN" altLang="en-US" sz="1400">
                <a:latin typeface="Bahnschrift SemiBold" panose="020B0502040204020203" pitchFamily="34" charset="0"/>
              </a:rPr>
              <a:t>         WHEN DUP_VAL_ON_INDEX THEN</a:t>
            </a:r>
          </a:p>
          <a:p>
            <a:r>
              <a:rPr lang="en-IN" altLang="en-US" sz="1400">
                <a:latin typeface="Bahnschrift SemiBold" panose="020B0502040204020203" pitchFamily="34" charset="0"/>
              </a:rPr>
              <a:t>            ROLLBACK TO start_transaction;  -- undo changes</a:t>
            </a:r>
          </a:p>
          <a:p>
            <a:r>
              <a:rPr lang="en-IN" altLang="en-US" sz="1400">
                <a:latin typeface="Bahnschrift SemiBold" panose="020B0502040204020203" pitchFamily="34" charset="0"/>
              </a:rPr>
              <a:t>            suffix := suffix + 1;           -- try to fix problem</a:t>
            </a:r>
          </a:p>
          <a:p>
            <a:r>
              <a:rPr lang="en-IN" altLang="en-US" sz="1400">
                <a:latin typeface="Bahnschrift SemiBold" panose="020B0502040204020203" pitchFamily="34" charset="0"/>
              </a:rPr>
              <a:t>            name := name || TO_CHAR(suffix);</a:t>
            </a:r>
          </a:p>
          <a:p>
            <a:r>
              <a:rPr lang="en-IN" altLang="en-US" sz="1400">
                <a:latin typeface="Bahnschrift SemiBold" panose="020B0502040204020203" pitchFamily="34" charset="0"/>
              </a:rPr>
              <a:t>      END;  -- sub-block ends</a:t>
            </a:r>
          </a:p>
          <a:p>
            <a:r>
              <a:rPr lang="en-IN" altLang="en-US" sz="1400">
                <a:latin typeface="Bahnschrift SemiBold" panose="020B0502040204020203" pitchFamily="34" charset="0"/>
              </a:rPr>
              <a:t>   END LOOP;</a:t>
            </a:r>
          </a:p>
          <a:p>
            <a:r>
              <a:rPr lang="en-IN" altLang="en-US" sz="1400">
                <a:latin typeface="Bahnschrift SemiBold" panose="020B0502040204020203" pitchFamily="34" charset="0"/>
              </a:rPr>
              <a:t>END;</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1D811AA-F7C6-4649-A47B-4C29CF32F253}"/>
              </a:ext>
            </a:extLst>
          </p:cNvPr>
          <p:cNvSpPr>
            <a:spLocks noChangeArrowheads="1"/>
          </p:cNvSpPr>
          <p:nvPr/>
        </p:nvSpPr>
        <p:spPr bwMode="auto">
          <a:xfrm>
            <a:off x="819150" y="228600"/>
            <a:ext cx="7505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b="1">
                <a:solidFill>
                  <a:srgbClr val="C00000"/>
                </a:solidFill>
                <a:latin typeface="arial, helvetica, sans-serif"/>
              </a:rPr>
              <a:t>Using Locator Variables to Identify Exception Locations</a:t>
            </a:r>
            <a:endParaRPr lang="en-US" altLang="en-US" sz="2000" b="1">
              <a:solidFill>
                <a:srgbClr val="C00000"/>
              </a:solidFill>
              <a:latin typeface="Arial" panose="020B0604020202020204" pitchFamily="34" charset="0"/>
            </a:endParaRPr>
          </a:p>
        </p:txBody>
      </p:sp>
      <p:sp>
        <p:nvSpPr>
          <p:cNvPr id="58371" name="Rectangle 6">
            <a:extLst>
              <a:ext uri="{FF2B5EF4-FFF2-40B4-BE49-F238E27FC236}">
                <a16:creationId xmlns:a16="http://schemas.microsoft.com/office/drawing/2014/main" id="{9475517C-923E-46C0-AFCE-24283A4DAD29}"/>
              </a:ext>
            </a:extLst>
          </p:cNvPr>
          <p:cNvSpPr>
            <a:spLocks noChangeArrowheads="1"/>
          </p:cNvSpPr>
          <p:nvPr/>
        </p:nvSpPr>
        <p:spPr bwMode="auto">
          <a:xfrm>
            <a:off x="304800" y="628650"/>
            <a:ext cx="85344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sz="1800">
                <a:latin typeface="Verdana" panose="020B0604030504040204" pitchFamily="34" charset="0"/>
                <a:ea typeface="Verdana" panose="020B0604030504040204" pitchFamily="34" charset="0"/>
                <a:cs typeface="Verdana" panose="020B0604030504040204" pitchFamily="34" charset="0"/>
              </a:rPr>
              <a:t>Using one exception handler for a sequence of statements, such as INSERT, DELETE, or UPDATE statements, can mask the statement that caused an error. If you need to know which statement failed, you can use a locator variable:</a:t>
            </a:r>
            <a:endParaRPr lang="en-IN" altLang="en-US" sz="1800">
              <a:latin typeface="Verdana" panose="020B0604030504040204" pitchFamily="34" charset="0"/>
              <a:ea typeface="Verdana" panose="020B0604030504040204" pitchFamily="34" charset="0"/>
              <a:cs typeface="Verdana" panose="020B0604030504040204" pitchFamily="34" charset="0"/>
            </a:endParaRPr>
          </a:p>
        </p:txBody>
      </p:sp>
      <p:sp>
        <p:nvSpPr>
          <p:cNvPr id="58372" name="Rectangle 7">
            <a:extLst>
              <a:ext uri="{FF2B5EF4-FFF2-40B4-BE49-F238E27FC236}">
                <a16:creationId xmlns:a16="http://schemas.microsoft.com/office/drawing/2014/main" id="{420DE037-9B70-4F13-ACEC-15E814ECD8DB}"/>
              </a:ext>
            </a:extLst>
          </p:cNvPr>
          <p:cNvSpPr>
            <a:spLocks noChangeArrowheads="1"/>
          </p:cNvSpPr>
          <p:nvPr/>
        </p:nvSpPr>
        <p:spPr bwMode="auto">
          <a:xfrm>
            <a:off x="609600" y="2547938"/>
            <a:ext cx="8534400"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2000"/>
              </a:lnSpc>
            </a:pPr>
            <a:r>
              <a:rPr lang="en-US" altLang="en-US" sz="1600">
                <a:latin typeface="Bahnschrift" panose="020B0502040204020203" pitchFamily="34" charset="0"/>
              </a:rPr>
              <a:t>DECLARE</a:t>
            </a:r>
          </a:p>
          <a:p>
            <a:pPr>
              <a:lnSpc>
                <a:spcPct val="122000"/>
              </a:lnSpc>
            </a:pPr>
            <a:r>
              <a:rPr lang="en-US" altLang="en-US" sz="1600">
                <a:latin typeface="Bahnschrift" panose="020B0502040204020203" pitchFamily="34" charset="0"/>
              </a:rPr>
              <a:t>   stmt INTEGER;</a:t>
            </a:r>
          </a:p>
          <a:p>
            <a:pPr>
              <a:lnSpc>
                <a:spcPct val="122000"/>
              </a:lnSpc>
            </a:pPr>
            <a:r>
              <a:rPr lang="en-US" altLang="en-US" sz="1600">
                <a:latin typeface="Bahnschrift" panose="020B0502040204020203" pitchFamily="34" charset="0"/>
              </a:rPr>
              <a:t>   name VARCHAR2(100);</a:t>
            </a:r>
          </a:p>
          <a:p>
            <a:pPr>
              <a:lnSpc>
                <a:spcPct val="122000"/>
              </a:lnSpc>
            </a:pPr>
            <a:r>
              <a:rPr lang="en-US" altLang="en-US" sz="1600">
                <a:latin typeface="Bahnschrift" panose="020B0502040204020203" pitchFamily="34" charset="0"/>
              </a:rPr>
              <a:t>BEGIN</a:t>
            </a:r>
          </a:p>
          <a:p>
            <a:pPr>
              <a:lnSpc>
                <a:spcPct val="122000"/>
              </a:lnSpc>
            </a:pPr>
            <a:r>
              <a:rPr lang="en-US" altLang="en-US" sz="1600">
                <a:latin typeface="Bahnschrift" panose="020B0502040204020203" pitchFamily="34" charset="0"/>
              </a:rPr>
              <a:t>   stmt := 1;  -- designates 1st SELECT statement</a:t>
            </a:r>
          </a:p>
          <a:p>
            <a:pPr>
              <a:lnSpc>
                <a:spcPct val="122000"/>
              </a:lnSpc>
            </a:pPr>
            <a:r>
              <a:rPr lang="en-US" altLang="en-US" sz="1600">
                <a:latin typeface="Bahnschrift" panose="020B0502040204020203" pitchFamily="34" charset="0"/>
              </a:rPr>
              <a:t>   SELECT table_name INTO name FROM user_tables WHERE table_name LIKE 'ABC%';</a:t>
            </a:r>
          </a:p>
          <a:p>
            <a:pPr>
              <a:lnSpc>
                <a:spcPct val="122000"/>
              </a:lnSpc>
            </a:pPr>
            <a:r>
              <a:rPr lang="en-US" altLang="en-US" sz="1600">
                <a:latin typeface="Bahnschrift" panose="020B0502040204020203" pitchFamily="34" charset="0"/>
              </a:rPr>
              <a:t>   stmt := 2;  -- designates 2nd SELECT statement</a:t>
            </a:r>
          </a:p>
          <a:p>
            <a:pPr>
              <a:lnSpc>
                <a:spcPct val="122000"/>
              </a:lnSpc>
            </a:pPr>
            <a:r>
              <a:rPr lang="en-US" altLang="en-US" sz="1600">
                <a:latin typeface="Bahnschrift" panose="020B0502040204020203" pitchFamily="34" charset="0"/>
              </a:rPr>
              <a:t>   SELECT table_name INTO name FROM user_tables WHERE table_name LIKE 'XYZ%';</a:t>
            </a:r>
          </a:p>
          <a:p>
            <a:pPr>
              <a:lnSpc>
                <a:spcPct val="122000"/>
              </a:lnSpc>
            </a:pPr>
            <a:r>
              <a:rPr lang="en-US" altLang="en-US" sz="1600">
                <a:latin typeface="Bahnschrift" panose="020B0502040204020203" pitchFamily="34" charset="0"/>
              </a:rPr>
              <a:t>EXCEPTION</a:t>
            </a:r>
          </a:p>
          <a:p>
            <a:pPr>
              <a:lnSpc>
                <a:spcPct val="122000"/>
              </a:lnSpc>
            </a:pPr>
            <a:r>
              <a:rPr lang="en-US" altLang="en-US" sz="1600">
                <a:latin typeface="Bahnschrift" panose="020B0502040204020203" pitchFamily="34" charset="0"/>
              </a:rPr>
              <a:t>   WHEN NO_DATA_FOUND THEN</a:t>
            </a:r>
          </a:p>
          <a:p>
            <a:pPr>
              <a:lnSpc>
                <a:spcPct val="122000"/>
              </a:lnSpc>
            </a:pPr>
            <a:r>
              <a:rPr lang="en-US" altLang="en-US" sz="1600">
                <a:latin typeface="Bahnschrift" panose="020B0502040204020203" pitchFamily="34" charset="0"/>
              </a:rPr>
              <a:t>      dbms_output.put_line('Table name not found in query ' || stmt);</a:t>
            </a:r>
          </a:p>
          <a:p>
            <a:pPr>
              <a:lnSpc>
                <a:spcPct val="122000"/>
              </a:lnSpc>
            </a:pPr>
            <a:r>
              <a:rPr lang="en-US" altLang="en-US" sz="1600">
                <a:latin typeface="Bahnschrift" panose="020B0502040204020203" pitchFamily="34" charset="0"/>
              </a:rPr>
              <a:t>END;</a:t>
            </a:r>
          </a:p>
          <a:p>
            <a:pPr>
              <a:lnSpc>
                <a:spcPct val="122000"/>
              </a:lnSpc>
            </a:pPr>
            <a:r>
              <a:rPr lang="en-US" altLang="en-US" sz="1600">
                <a:latin typeface="Bahnschrift" panose="020B0502040204020203" pitchFamily="34" charset="0"/>
              </a:rPr>
              <a:t>/</a:t>
            </a:r>
            <a:endParaRPr lang="en-IN" altLang="en-US" sz="1600">
              <a:latin typeface="Bahnschrift" panose="020B0502040204020203"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B6062DD-021D-47F9-930E-2FE41D8B66DA}"/>
              </a:ext>
            </a:extLst>
          </p:cNvPr>
          <p:cNvSpPr>
            <a:spLocks noGrp="1"/>
          </p:cNvSpPr>
          <p:nvPr>
            <p:ph type="ctrTitle"/>
          </p:nvPr>
        </p:nvSpPr>
        <p:spPr>
          <a:xfrm>
            <a:off x="838200" y="0"/>
            <a:ext cx="8001000" cy="838200"/>
          </a:xfrm>
        </p:spPr>
        <p:txBody>
          <a:bodyPr anchor="ctr"/>
          <a:lstStyle/>
          <a:p>
            <a:pPr eaLnBrk="1" hangingPunct="1"/>
            <a:r>
              <a:rPr lang="en-US" altLang="en-US" sz="3600" b="1" u="sng">
                <a:solidFill>
                  <a:srgbClr val="C00000"/>
                </a:solidFill>
                <a:ea typeface="Arial Unicode MS" pitchFamily="34" charset="-128"/>
              </a:rPr>
              <a:t>Exception Handling</a:t>
            </a:r>
          </a:p>
        </p:txBody>
      </p:sp>
      <p:sp>
        <p:nvSpPr>
          <p:cNvPr id="16387" name="Rectangle 3">
            <a:extLst>
              <a:ext uri="{FF2B5EF4-FFF2-40B4-BE49-F238E27FC236}">
                <a16:creationId xmlns:a16="http://schemas.microsoft.com/office/drawing/2014/main" id="{98912B14-D9F2-4519-971D-FC5E459A8DE4}"/>
              </a:ext>
            </a:extLst>
          </p:cNvPr>
          <p:cNvSpPr>
            <a:spLocks noGrp="1"/>
          </p:cNvSpPr>
          <p:nvPr>
            <p:ph type="subTitle" idx="1"/>
          </p:nvPr>
        </p:nvSpPr>
        <p:spPr>
          <a:xfrm>
            <a:off x="0" y="990600"/>
            <a:ext cx="9067800" cy="5105400"/>
          </a:xfrm>
        </p:spPr>
        <p:txBody>
          <a:bodyPr/>
          <a:lstStyle/>
          <a:p>
            <a:pPr marL="742950" indent="-571500" algn="just" eaLnBrk="1" hangingPunct="1">
              <a:buFontTx/>
              <a:buChar char="•"/>
            </a:pPr>
            <a:r>
              <a:rPr lang="en-US" altLang="en-US" sz="2800"/>
              <a:t>In order to handle run time errors in the program, an exception handler must be added.</a:t>
            </a:r>
          </a:p>
          <a:p>
            <a:pPr marL="742950" indent="-571500" algn="just" eaLnBrk="1" hangingPunct="1">
              <a:buFontTx/>
              <a:buChar char="•"/>
            </a:pPr>
            <a:r>
              <a:rPr lang="en-US" altLang="en-US" sz="2800"/>
              <a:t>The exception-handling section has the following structure:</a:t>
            </a:r>
          </a:p>
          <a:p>
            <a:pPr marL="2136775" lvl="2" indent="-568325" algn="just" eaLnBrk="1" hangingPunct="1"/>
            <a:r>
              <a:rPr lang="en-US" altLang="en-US" sz="2000" b="1"/>
              <a:t>EXCEPTION</a:t>
            </a:r>
          </a:p>
          <a:p>
            <a:pPr marL="2136775" lvl="2" indent="-568325" algn="just" eaLnBrk="1" hangingPunct="1"/>
            <a:r>
              <a:rPr lang="en-US" altLang="en-US" sz="2000" b="1"/>
              <a:t>	WHEN EXCEPTION_NAME</a:t>
            </a:r>
          </a:p>
          <a:p>
            <a:pPr marL="2136775" lvl="2" indent="-568325" algn="just" eaLnBrk="1" hangingPunct="1"/>
            <a:r>
              <a:rPr lang="en-US" altLang="en-US" sz="2000" b="1"/>
              <a:t>	THEN</a:t>
            </a:r>
          </a:p>
          <a:p>
            <a:pPr marL="2136775" lvl="2" indent="-568325" algn="just" eaLnBrk="1" hangingPunct="1"/>
            <a:r>
              <a:rPr lang="en-US" altLang="en-US" sz="2000" b="1"/>
              <a:t>		ERROR-PROCESSING STATEMENTS;</a:t>
            </a:r>
          </a:p>
          <a:p>
            <a:pPr marL="742950" indent="-571500" algn="just" eaLnBrk="1" hangingPunct="1">
              <a:buFontTx/>
              <a:buChar char="•"/>
            </a:pPr>
            <a:r>
              <a:rPr lang="en-US" altLang="en-US" sz="2800"/>
              <a:t>The exception-handling section is placed after the executable section of the block. </a:t>
            </a:r>
            <a:endParaRPr lang="en-US" altLang="en-US" sz="2000">
              <a:ea typeface="Arial Unicode MS"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a:extLst>
              <a:ext uri="{FF2B5EF4-FFF2-40B4-BE49-F238E27FC236}">
                <a16:creationId xmlns:a16="http://schemas.microsoft.com/office/drawing/2014/main" id="{BB1093A6-73D0-449A-B0C2-2D268584B435}"/>
              </a:ext>
            </a:extLst>
          </p:cNvPr>
          <p:cNvSpPr>
            <a:spLocks noChangeArrowheads="1"/>
          </p:cNvSpPr>
          <p:nvPr/>
        </p:nvSpPr>
        <p:spPr bwMode="auto">
          <a:xfrm>
            <a:off x="377825" y="762000"/>
            <a:ext cx="87630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2000"/>
              </a:lnSpc>
            </a:pPr>
            <a:r>
              <a:rPr lang="en-US" altLang="en-US" sz="2400">
                <a:latin typeface="Bahnschrift SemiBold" panose="020B0502040204020203" pitchFamily="34" charset="0"/>
              </a:rPr>
              <a:t>DECLARE</a:t>
            </a:r>
          </a:p>
          <a:p>
            <a:pPr>
              <a:lnSpc>
                <a:spcPct val="122000"/>
              </a:lnSpc>
            </a:pPr>
            <a:r>
              <a:rPr lang="en-US" altLang="en-US" sz="2400">
                <a:latin typeface="Bahnschrift SemiBold" panose="020B0502040204020203" pitchFamily="34" charset="0"/>
              </a:rPr>
              <a:t>   </a:t>
            </a:r>
            <a:r>
              <a:rPr lang="en-US" altLang="en-US" sz="2400" err="1">
                <a:latin typeface="Bahnschrift SemiBold" panose="020B0502040204020203" pitchFamily="34" charset="0"/>
              </a:rPr>
              <a:t>num_emp</a:t>
            </a:r>
            <a:r>
              <a:rPr lang="en-US" altLang="en-US" sz="2400">
                <a:latin typeface="Bahnschrift SemiBold" panose="020B0502040204020203" pitchFamily="34" charset="0"/>
              </a:rPr>
              <a:t> NUMBER;</a:t>
            </a:r>
          </a:p>
          <a:p>
            <a:pPr>
              <a:lnSpc>
                <a:spcPct val="122000"/>
              </a:lnSpc>
            </a:pPr>
            <a:r>
              <a:rPr lang="en-US" altLang="en-US" sz="2400">
                <a:latin typeface="Bahnschrift SemiBold" panose="020B0502040204020203" pitchFamily="34" charset="0"/>
              </a:rPr>
              <a:t>BEGIN</a:t>
            </a:r>
          </a:p>
          <a:p>
            <a:pPr>
              <a:lnSpc>
                <a:spcPct val="122000"/>
              </a:lnSpc>
            </a:pPr>
            <a:r>
              <a:rPr lang="en-US" altLang="en-US" sz="2400">
                <a:latin typeface="Bahnschrift SemiBold" panose="020B0502040204020203" pitchFamily="34" charset="0"/>
              </a:rPr>
              <a:t>   SELECT COUNT(*) INTO </a:t>
            </a:r>
            <a:r>
              <a:rPr lang="en-US" altLang="en-US" sz="2400" err="1">
                <a:latin typeface="Bahnschrift SemiBold" panose="020B0502040204020203" pitchFamily="34" charset="0"/>
              </a:rPr>
              <a:t>num_emp</a:t>
            </a:r>
            <a:r>
              <a:rPr lang="en-US" altLang="en-US" sz="2400">
                <a:latin typeface="Bahnschrift SemiBold" panose="020B0502040204020203" pitchFamily="34" charset="0"/>
              </a:rPr>
              <a:t> FROM Emp;</a:t>
            </a:r>
          </a:p>
          <a:p>
            <a:pPr>
              <a:lnSpc>
                <a:spcPct val="122000"/>
              </a:lnSpc>
            </a:pPr>
            <a:r>
              <a:rPr lang="en-US" altLang="en-US" sz="2400">
                <a:latin typeface="Bahnschrift SemiBold" panose="020B0502040204020203" pitchFamily="34" charset="0"/>
              </a:rPr>
              <a:t>   IF </a:t>
            </a:r>
            <a:r>
              <a:rPr lang="en-US" altLang="en-US" sz="2400" err="1">
                <a:latin typeface="Bahnschrift SemiBold" panose="020B0502040204020203" pitchFamily="34" charset="0"/>
              </a:rPr>
              <a:t>num_emp</a:t>
            </a:r>
            <a:r>
              <a:rPr lang="en-US" altLang="en-US" sz="2400">
                <a:latin typeface="Bahnschrift SemiBold" panose="020B0502040204020203" pitchFamily="34" charset="0"/>
              </a:rPr>
              <a:t> &lt; 1 THEN</a:t>
            </a:r>
          </a:p>
          <a:p>
            <a:pPr>
              <a:lnSpc>
                <a:spcPct val="122000"/>
              </a:lnSpc>
            </a:pPr>
            <a:r>
              <a:rPr lang="en-US" altLang="en-US" sz="1800">
                <a:latin typeface="Bahnschrift SemiBold" panose="020B0502040204020203" pitchFamily="34" charset="0"/>
              </a:rPr>
              <a:t>      /* Issue your own error code (ORA-20101) with your own error message. */</a:t>
            </a:r>
          </a:p>
          <a:p>
            <a:pPr>
              <a:lnSpc>
                <a:spcPct val="122000"/>
              </a:lnSpc>
            </a:pPr>
            <a:r>
              <a:rPr lang="en-US" altLang="en-US" sz="2400">
                <a:latin typeface="Bahnschrift SemiBold" panose="020B0502040204020203" pitchFamily="34" charset="0"/>
              </a:rPr>
              <a:t>      </a:t>
            </a:r>
            <a:r>
              <a:rPr lang="en-US" altLang="en-US" sz="2400" err="1">
                <a:solidFill>
                  <a:srgbClr val="C00000"/>
                </a:solidFill>
                <a:latin typeface="Bahnschrift SemiBold" panose="020B0502040204020203" pitchFamily="34" charset="0"/>
              </a:rPr>
              <a:t>raise_application_error</a:t>
            </a:r>
            <a:r>
              <a:rPr lang="en-US" altLang="en-US" sz="2400">
                <a:latin typeface="Bahnschrift SemiBold" panose="020B0502040204020203" pitchFamily="34" charset="0"/>
              </a:rPr>
              <a:t>(-20101, 'Expecting at least 100 Employees');</a:t>
            </a:r>
          </a:p>
          <a:p>
            <a:pPr>
              <a:lnSpc>
                <a:spcPct val="122000"/>
              </a:lnSpc>
            </a:pPr>
            <a:r>
              <a:rPr lang="en-US" altLang="en-US" sz="2400">
                <a:latin typeface="Bahnschrift SemiBold" panose="020B0502040204020203" pitchFamily="34" charset="0"/>
              </a:rPr>
              <a:t>   ELSE</a:t>
            </a:r>
          </a:p>
          <a:p>
            <a:pPr>
              <a:lnSpc>
                <a:spcPct val="122000"/>
              </a:lnSpc>
            </a:pPr>
            <a:r>
              <a:rPr lang="en-US" altLang="en-US" sz="2400">
                <a:latin typeface="Bahnschrift SemiBold" panose="020B0502040204020203" pitchFamily="34" charset="0"/>
              </a:rPr>
              <a:t>      NULL; </a:t>
            </a:r>
            <a:r>
              <a:rPr lang="en-US" altLang="en-US" sz="2000">
                <a:latin typeface="Bahnschrift SemiBold" panose="020B0502040204020203" pitchFamily="34" charset="0"/>
              </a:rPr>
              <a:t>-- Do the rest of the processing (for the non-error case).</a:t>
            </a:r>
            <a:endParaRPr lang="en-US" altLang="en-US" sz="2400">
              <a:latin typeface="Bahnschrift SemiBold" panose="020B0502040204020203" pitchFamily="34" charset="0"/>
            </a:endParaRPr>
          </a:p>
          <a:p>
            <a:pPr>
              <a:lnSpc>
                <a:spcPct val="122000"/>
              </a:lnSpc>
            </a:pPr>
            <a:r>
              <a:rPr lang="en-US" altLang="en-US" sz="2400">
                <a:latin typeface="Bahnschrift SemiBold" panose="020B0502040204020203" pitchFamily="34" charset="0"/>
              </a:rPr>
              <a:t>   END IF;</a:t>
            </a:r>
          </a:p>
          <a:p>
            <a:pPr>
              <a:lnSpc>
                <a:spcPct val="122000"/>
              </a:lnSpc>
            </a:pPr>
            <a:r>
              <a:rPr lang="en-US" altLang="en-US" sz="2400">
                <a:latin typeface="Bahnschrift SemiBold" panose="020B0502040204020203" pitchFamily="34" charset="0"/>
              </a:rPr>
              <a:t>END;</a:t>
            </a:r>
          </a:p>
          <a:p>
            <a:pPr>
              <a:lnSpc>
                <a:spcPct val="122000"/>
              </a:lnSpc>
            </a:pPr>
            <a:r>
              <a:rPr lang="en-US" altLang="en-US" sz="2400">
                <a:latin typeface="Bahnschrift SemiBold" panose="020B0502040204020203" pitchFamily="34" charset="0"/>
              </a:rPr>
              <a:t>/</a:t>
            </a:r>
            <a:endParaRPr lang="en-IN" altLang="en-US" sz="2400">
              <a:latin typeface="Bahnschrift SemiBold" panose="020B0502040204020203" pitchFamily="34" charset="0"/>
            </a:endParaRPr>
          </a:p>
        </p:txBody>
      </p:sp>
      <p:sp>
        <p:nvSpPr>
          <p:cNvPr id="60419" name="Rectangle 6">
            <a:extLst>
              <a:ext uri="{FF2B5EF4-FFF2-40B4-BE49-F238E27FC236}">
                <a16:creationId xmlns:a16="http://schemas.microsoft.com/office/drawing/2014/main" id="{CD336553-F5E5-4F4F-8FD8-8915F1062EDD}"/>
              </a:ext>
            </a:extLst>
          </p:cNvPr>
          <p:cNvSpPr>
            <a:spLocks noChangeArrowheads="1"/>
          </p:cNvSpPr>
          <p:nvPr/>
        </p:nvSpPr>
        <p:spPr bwMode="auto">
          <a:xfrm>
            <a:off x="533400" y="0"/>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b="1">
                <a:solidFill>
                  <a:srgbClr val="C00000"/>
                </a:solidFill>
                <a:latin typeface="arial, helvetica, sans-serif"/>
              </a:rPr>
              <a:t>Example: RAISE_APPLICATION_ERROR()</a:t>
            </a:r>
            <a:endParaRPr lang="en-IN" altLang="en-US">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C92F26B-08CC-4858-BEF3-7887DE7A702C}"/>
              </a:ext>
            </a:extLst>
          </p:cNvPr>
          <p:cNvSpPr>
            <a:spLocks noGrp="1"/>
          </p:cNvSpPr>
          <p:nvPr>
            <p:ph type="title"/>
          </p:nvPr>
        </p:nvSpPr>
        <p:spPr>
          <a:xfrm>
            <a:off x="609600" y="-76200"/>
            <a:ext cx="7772400" cy="762000"/>
          </a:xfrm>
        </p:spPr>
        <p:txBody>
          <a:bodyPr/>
          <a:lstStyle/>
          <a:p>
            <a:pPr eaLnBrk="1" hangingPunct="1"/>
            <a:r>
              <a:rPr lang="en-US" altLang="en-US" sz="3600" b="1" u="sng">
                <a:solidFill>
                  <a:srgbClr val="C00000"/>
                </a:solidFill>
              </a:rPr>
              <a:t>Procedures and Functions</a:t>
            </a:r>
          </a:p>
        </p:txBody>
      </p:sp>
      <p:sp>
        <p:nvSpPr>
          <p:cNvPr id="61443" name="Rectangle 3">
            <a:extLst>
              <a:ext uri="{FF2B5EF4-FFF2-40B4-BE49-F238E27FC236}">
                <a16:creationId xmlns:a16="http://schemas.microsoft.com/office/drawing/2014/main" id="{03910E2A-9E47-4D9B-A44A-A7114FAB8FF2}"/>
              </a:ext>
            </a:extLst>
          </p:cNvPr>
          <p:cNvSpPr>
            <a:spLocks noGrp="1"/>
          </p:cNvSpPr>
          <p:nvPr>
            <p:ph idx="1"/>
          </p:nvPr>
        </p:nvSpPr>
        <p:spPr>
          <a:xfrm>
            <a:off x="228600" y="710629"/>
            <a:ext cx="8153400" cy="4800600"/>
          </a:xfrm>
        </p:spPr>
        <p:txBody>
          <a:bodyPr/>
          <a:lstStyle/>
          <a:p>
            <a:pPr algn="just" eaLnBrk="1" hangingPunct="1">
              <a:lnSpc>
                <a:spcPct val="100000"/>
              </a:lnSpc>
            </a:pPr>
            <a:r>
              <a:rPr lang="en-GB" altLang="en-US" sz="2800"/>
              <a:t>Oracle subprograms – includes both procedures and functions.</a:t>
            </a:r>
          </a:p>
          <a:p>
            <a:pPr algn="just" eaLnBrk="1" hangingPunct="1">
              <a:lnSpc>
                <a:spcPct val="100000"/>
              </a:lnSpc>
            </a:pPr>
            <a:r>
              <a:rPr lang="en-GB" altLang="en-US" sz="2800"/>
              <a:t>Both procedures and functions:</a:t>
            </a:r>
          </a:p>
          <a:p>
            <a:pPr lvl="1" algn="just" eaLnBrk="1" hangingPunct="1">
              <a:lnSpc>
                <a:spcPct val="100000"/>
              </a:lnSpc>
            </a:pPr>
            <a:r>
              <a:rPr lang="en-GB" altLang="en-US" sz="2400"/>
              <a:t>Can be programmed to perform a data processing task.  </a:t>
            </a:r>
          </a:p>
          <a:p>
            <a:pPr lvl="1" algn="just" eaLnBrk="1" hangingPunct="1">
              <a:lnSpc>
                <a:spcPct val="100000"/>
              </a:lnSpc>
            </a:pPr>
            <a:r>
              <a:rPr lang="en-GB" altLang="en-US" sz="2400"/>
              <a:t>Are </a:t>
            </a:r>
            <a:r>
              <a:rPr lang="en-GB" altLang="en-US" sz="2400">
                <a:solidFill>
                  <a:srgbClr val="C00000"/>
                </a:solidFill>
              </a:rPr>
              <a:t>named</a:t>
            </a:r>
            <a:r>
              <a:rPr lang="en-GB" altLang="en-US" sz="2400"/>
              <a:t> PL/SQL blocks, and both can be coded to take </a:t>
            </a:r>
            <a:r>
              <a:rPr lang="en-GB" altLang="en-US" sz="2400">
                <a:solidFill>
                  <a:srgbClr val="C00000"/>
                </a:solidFill>
              </a:rPr>
              <a:t>parameters</a:t>
            </a:r>
            <a:r>
              <a:rPr lang="en-GB" altLang="en-US" sz="2400"/>
              <a:t> to generalize the code. </a:t>
            </a:r>
          </a:p>
          <a:p>
            <a:pPr lvl="1" algn="just" eaLnBrk="1" hangingPunct="1">
              <a:lnSpc>
                <a:spcPct val="100000"/>
              </a:lnSpc>
            </a:pPr>
            <a:r>
              <a:rPr lang="en-GB" altLang="en-US" sz="2400"/>
              <a:t>Can be written with declarative, executable, and exception sections. </a:t>
            </a:r>
          </a:p>
          <a:p>
            <a:pPr algn="just" eaLnBrk="1" hangingPunct="1">
              <a:lnSpc>
                <a:spcPct val="100000"/>
              </a:lnSpc>
            </a:pPr>
            <a:r>
              <a:rPr lang="en-GB" altLang="en-US" sz="2800"/>
              <a:t>Functions are typically coded to perform some type of calculation. </a:t>
            </a:r>
          </a:p>
          <a:p>
            <a:pPr algn="just" eaLnBrk="1" hangingPunct="1">
              <a:lnSpc>
                <a:spcPct val="100000"/>
              </a:lnSpc>
            </a:pPr>
            <a:r>
              <a:rPr lang="en-GB" altLang="en-US" sz="2800"/>
              <a:t>Primary difference – procedures are called with PL/SQL statements while functions are called as part of an expression. </a:t>
            </a:r>
            <a:endParaRPr lang="en-US"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305FEA-7BA6-4D76-9706-8E5A951C125D}"/>
              </a:ext>
            </a:extLst>
          </p:cNvPr>
          <p:cNvSpPr>
            <a:spLocks noGrp="1"/>
          </p:cNvSpPr>
          <p:nvPr>
            <p:ph type="title"/>
          </p:nvPr>
        </p:nvSpPr>
        <p:spPr>
          <a:xfrm>
            <a:off x="685800" y="228600"/>
            <a:ext cx="7772400" cy="762000"/>
          </a:xfrm>
        </p:spPr>
        <p:txBody>
          <a:bodyPr/>
          <a:lstStyle/>
          <a:p>
            <a:pPr eaLnBrk="1" hangingPunct="1"/>
            <a:r>
              <a:rPr lang="en-US" altLang="en-US" sz="3600" b="1" u="sng">
                <a:solidFill>
                  <a:srgbClr val="C00000"/>
                </a:solidFill>
              </a:rPr>
              <a:t>Procedures and Functions</a:t>
            </a:r>
          </a:p>
        </p:txBody>
      </p:sp>
      <p:sp>
        <p:nvSpPr>
          <p:cNvPr id="62467" name="Rectangle 3">
            <a:extLst>
              <a:ext uri="{FF2B5EF4-FFF2-40B4-BE49-F238E27FC236}">
                <a16:creationId xmlns:a16="http://schemas.microsoft.com/office/drawing/2014/main" id="{597D313B-D11C-4CF8-8FB1-3E37BBC59D35}"/>
              </a:ext>
            </a:extLst>
          </p:cNvPr>
          <p:cNvSpPr>
            <a:spLocks noGrp="1"/>
          </p:cNvSpPr>
          <p:nvPr>
            <p:ph idx="1"/>
          </p:nvPr>
        </p:nvSpPr>
        <p:spPr>
          <a:xfrm>
            <a:off x="1588" y="1295400"/>
            <a:ext cx="8686800" cy="4800600"/>
          </a:xfrm>
        </p:spPr>
        <p:txBody>
          <a:bodyPr/>
          <a:lstStyle/>
          <a:p>
            <a:pPr eaLnBrk="1" hangingPunct="1"/>
            <a:r>
              <a:rPr lang="en-GB" altLang="en-US" sz="2800">
                <a:solidFill>
                  <a:srgbClr val="C00000"/>
                </a:solidFill>
              </a:rPr>
              <a:t>Procedures and functions</a:t>
            </a:r>
            <a:r>
              <a:rPr lang="en-GB" altLang="en-US" sz="2800"/>
              <a:t>:</a:t>
            </a:r>
          </a:p>
          <a:p>
            <a:pPr lvl="1" eaLnBrk="1" hangingPunct="1">
              <a:lnSpc>
                <a:spcPct val="100000"/>
              </a:lnSpc>
            </a:pPr>
            <a:r>
              <a:rPr lang="en-GB" altLang="en-US" sz="2400"/>
              <a:t>Normally stored in the database within package specifications – a package is a sort of wrapper for a group of named blocks.  </a:t>
            </a:r>
          </a:p>
          <a:p>
            <a:pPr lvl="1" eaLnBrk="1" hangingPunct="1">
              <a:lnSpc>
                <a:spcPct val="100000"/>
              </a:lnSpc>
            </a:pPr>
            <a:r>
              <a:rPr lang="en-GB" altLang="en-US" sz="2400"/>
              <a:t>Can be stored as individual database objects.  </a:t>
            </a:r>
          </a:p>
          <a:p>
            <a:pPr lvl="1" eaLnBrk="1" hangingPunct="1">
              <a:lnSpc>
                <a:spcPct val="100000"/>
              </a:lnSpc>
            </a:pPr>
            <a:r>
              <a:rPr lang="en-GB" altLang="en-US" sz="2400"/>
              <a:t>Are parsed and compiled at the time they are stored.  </a:t>
            </a:r>
          </a:p>
          <a:p>
            <a:pPr lvl="1" algn="just" eaLnBrk="1" hangingPunct="1">
              <a:lnSpc>
                <a:spcPct val="100000"/>
              </a:lnSpc>
            </a:pPr>
            <a:r>
              <a:rPr lang="en-GB" altLang="en-US" sz="2400"/>
              <a:t>Compiled objects execute faster than nonprocedural SQL scripts because nonprocedural scripts require extra time for compilation. </a:t>
            </a:r>
          </a:p>
          <a:p>
            <a:pPr lvl="1" eaLnBrk="1" hangingPunct="1">
              <a:lnSpc>
                <a:spcPct val="100000"/>
              </a:lnSpc>
            </a:pPr>
            <a:r>
              <a:rPr lang="en-GB" altLang="en-US" sz="2400"/>
              <a:t>Can be invoked from most Oracle tools like SQL*Plus, and from other programming languages like C++ and JAVA. </a:t>
            </a: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FA516D5A-3D31-49B8-8275-B579F7918127}"/>
              </a:ext>
            </a:extLst>
          </p:cNvPr>
          <p:cNvSpPr>
            <a:spLocks noChangeArrowheads="1"/>
          </p:cNvSpPr>
          <p:nvPr/>
        </p:nvSpPr>
        <p:spPr bwMode="auto">
          <a:xfrm>
            <a:off x="1524000" y="1524000"/>
            <a:ext cx="2743200" cy="4114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n-US" altLang="en-US" sz="2800">
                <a:solidFill>
                  <a:schemeClr val="accent2"/>
                </a:solidFill>
                <a:latin typeface="Times New Roman" panose="02020603050405020304" pitchFamily="18" charset="0"/>
              </a:rPr>
              <a:t>Procedure</a:t>
            </a:r>
          </a:p>
          <a:p>
            <a:pPr eaLnBrk="1" hangingPunct="1">
              <a:lnSpc>
                <a:spcPct val="100000"/>
              </a:lnSpc>
              <a:spcBef>
                <a:spcPct val="20000"/>
              </a:spcBef>
              <a:buFontTx/>
              <a:buNone/>
            </a:pPr>
            <a:endParaRPr lang="en-US" altLang="en-US" sz="2800">
              <a:solidFill>
                <a:schemeClr val="accent2"/>
              </a:solidFill>
              <a:latin typeface="Times New Roman" panose="02020603050405020304" pitchFamily="18" charset="0"/>
            </a:endParaRPr>
          </a:p>
          <a:p>
            <a:pPr eaLnBrk="1" hangingPunct="1">
              <a:lnSpc>
                <a:spcPct val="100000"/>
              </a:lnSpc>
              <a:spcBef>
                <a:spcPct val="20000"/>
              </a:spcBef>
              <a:buFontTx/>
              <a:buNone/>
            </a:pPr>
            <a:r>
              <a:rPr lang="en-US" altLang="en-US" sz="1800">
                <a:latin typeface="Times New Roman" panose="02020603050405020304" pitchFamily="18" charset="0"/>
              </a:rPr>
              <a:t>PROCEDURE &lt;</a:t>
            </a:r>
            <a:r>
              <a:rPr lang="en-US" altLang="en-US" sz="1800">
                <a:solidFill>
                  <a:srgbClr val="C00000"/>
                </a:solidFill>
                <a:latin typeface="Times New Roman" panose="02020603050405020304" pitchFamily="18" charset="0"/>
              </a:rPr>
              <a:t>name</a:t>
            </a:r>
            <a:r>
              <a:rPr lang="en-US" altLang="en-US" sz="1800">
                <a:latin typeface="Times New Roman" panose="02020603050405020304" pitchFamily="18" charset="0"/>
              </a:rPr>
              <a:t>&gt;</a:t>
            </a:r>
          </a:p>
          <a:p>
            <a:pPr eaLnBrk="1" hangingPunct="1">
              <a:lnSpc>
                <a:spcPct val="100000"/>
              </a:lnSpc>
              <a:spcBef>
                <a:spcPct val="20000"/>
              </a:spcBef>
              <a:buFontTx/>
              <a:buNone/>
            </a:pPr>
            <a:r>
              <a:rPr lang="en-US" altLang="en-US" sz="1800">
                <a:latin typeface="Times New Roman" panose="02020603050405020304" pitchFamily="18" charset="0"/>
              </a:rPr>
              <a:t>IS</a:t>
            </a:r>
          </a:p>
          <a:p>
            <a:pPr eaLnBrk="1" hangingPunct="1">
              <a:lnSpc>
                <a:spcPct val="100000"/>
              </a:lnSpc>
              <a:spcBef>
                <a:spcPct val="20000"/>
              </a:spcBef>
              <a:buFontTx/>
              <a:buNone/>
            </a:pPr>
            <a:r>
              <a:rPr lang="en-US" altLang="en-US" sz="1800">
                <a:latin typeface="Times New Roman" panose="02020603050405020304" pitchFamily="18" charset="0"/>
              </a:rPr>
              <a:t>BEGIN</a:t>
            </a:r>
          </a:p>
          <a:p>
            <a:pPr eaLnBrk="1" hangingPunct="1">
              <a:lnSpc>
                <a:spcPct val="100000"/>
              </a:lnSpc>
              <a:spcBef>
                <a:spcPct val="20000"/>
              </a:spcBef>
              <a:buFontTx/>
              <a:buNone/>
            </a:pPr>
            <a:r>
              <a:rPr lang="en-US" altLang="en-US" sz="1800">
                <a:latin typeface="Times New Roman" panose="02020603050405020304" pitchFamily="18" charset="0"/>
              </a:rPr>
              <a:t>	-statements</a:t>
            </a:r>
          </a:p>
          <a:p>
            <a:pPr eaLnBrk="1" hangingPunct="1">
              <a:lnSpc>
                <a:spcPct val="100000"/>
              </a:lnSpc>
              <a:spcBef>
                <a:spcPct val="20000"/>
              </a:spcBef>
              <a:buFontTx/>
              <a:buNone/>
            </a:pPr>
            <a:r>
              <a:rPr lang="en-US" altLang="en-US" sz="1800">
                <a:latin typeface="Times New Roman" panose="02020603050405020304" pitchFamily="18" charset="0"/>
              </a:rPr>
              <a:t>EXCEPTION</a:t>
            </a:r>
          </a:p>
          <a:p>
            <a:pPr eaLnBrk="1" hangingPunct="1">
              <a:lnSpc>
                <a:spcPct val="100000"/>
              </a:lnSpc>
              <a:spcBef>
                <a:spcPct val="20000"/>
              </a:spcBef>
              <a:buFontTx/>
              <a:buNone/>
            </a:pPr>
            <a:r>
              <a:rPr lang="en-US" altLang="en-US" sz="1800">
                <a:latin typeface="Times New Roman" panose="02020603050405020304" pitchFamily="18" charset="0"/>
              </a:rPr>
              <a:t>END;</a:t>
            </a:r>
          </a:p>
        </p:txBody>
      </p:sp>
      <p:sp>
        <p:nvSpPr>
          <p:cNvPr id="63491" name="Rectangle 5">
            <a:extLst>
              <a:ext uri="{FF2B5EF4-FFF2-40B4-BE49-F238E27FC236}">
                <a16:creationId xmlns:a16="http://schemas.microsoft.com/office/drawing/2014/main" id="{0BD7B81E-C726-454B-9613-26F1724CE28F}"/>
              </a:ext>
            </a:extLst>
          </p:cNvPr>
          <p:cNvSpPr>
            <a:spLocks noChangeArrowheads="1"/>
          </p:cNvSpPr>
          <p:nvPr/>
        </p:nvSpPr>
        <p:spPr bwMode="auto">
          <a:xfrm>
            <a:off x="4572000" y="1524000"/>
            <a:ext cx="2362200" cy="4114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n-US" altLang="en-US" sz="2800">
                <a:solidFill>
                  <a:schemeClr val="accent2"/>
                </a:solidFill>
                <a:latin typeface="Times New Roman" panose="02020603050405020304" pitchFamily="18" charset="0"/>
              </a:rPr>
              <a:t>Function</a:t>
            </a:r>
          </a:p>
          <a:p>
            <a:pPr eaLnBrk="1" hangingPunct="1">
              <a:lnSpc>
                <a:spcPct val="100000"/>
              </a:lnSpc>
              <a:spcBef>
                <a:spcPct val="20000"/>
              </a:spcBef>
              <a:buFontTx/>
              <a:buNone/>
            </a:pPr>
            <a:endParaRPr lang="en-US" altLang="en-US" sz="2800">
              <a:solidFill>
                <a:schemeClr val="accent2"/>
              </a:solidFill>
              <a:latin typeface="Times New Roman" panose="02020603050405020304" pitchFamily="18" charset="0"/>
            </a:endParaRPr>
          </a:p>
          <a:p>
            <a:pPr eaLnBrk="1" hangingPunct="1">
              <a:lnSpc>
                <a:spcPct val="100000"/>
              </a:lnSpc>
              <a:spcBef>
                <a:spcPct val="20000"/>
              </a:spcBef>
              <a:buFontTx/>
              <a:buNone/>
            </a:pPr>
            <a:r>
              <a:rPr lang="en-US" altLang="en-US" sz="1800">
                <a:latin typeface="Times New Roman" panose="02020603050405020304" pitchFamily="18" charset="0"/>
              </a:rPr>
              <a:t>FUNCTION &lt;</a:t>
            </a:r>
            <a:r>
              <a:rPr lang="en-US" altLang="en-US" sz="1800">
                <a:solidFill>
                  <a:srgbClr val="C00000"/>
                </a:solidFill>
                <a:latin typeface="Times New Roman" panose="02020603050405020304" pitchFamily="18" charset="0"/>
              </a:rPr>
              <a:t>name</a:t>
            </a:r>
            <a:r>
              <a:rPr lang="en-US" altLang="en-US" sz="1800">
                <a:latin typeface="Times New Roman" panose="02020603050405020304" pitchFamily="18" charset="0"/>
              </a:rPr>
              <a:t>&gt;</a:t>
            </a:r>
          </a:p>
          <a:p>
            <a:pPr eaLnBrk="1" hangingPunct="1">
              <a:lnSpc>
                <a:spcPct val="100000"/>
              </a:lnSpc>
              <a:spcBef>
                <a:spcPct val="20000"/>
              </a:spcBef>
              <a:buFontTx/>
              <a:buNone/>
            </a:pPr>
            <a:r>
              <a:rPr lang="en-US" altLang="en-US" sz="1800">
                <a:latin typeface="Times New Roman" panose="02020603050405020304" pitchFamily="18" charset="0"/>
              </a:rPr>
              <a:t>RETURN &lt;datatype&gt;</a:t>
            </a:r>
          </a:p>
          <a:p>
            <a:pPr eaLnBrk="1" hangingPunct="1">
              <a:lnSpc>
                <a:spcPct val="100000"/>
              </a:lnSpc>
              <a:spcBef>
                <a:spcPct val="20000"/>
              </a:spcBef>
              <a:buFontTx/>
              <a:buNone/>
            </a:pPr>
            <a:r>
              <a:rPr lang="en-US" altLang="en-US" sz="1800">
                <a:latin typeface="Times New Roman" panose="02020603050405020304" pitchFamily="18" charset="0"/>
              </a:rPr>
              <a:t>IS</a:t>
            </a:r>
          </a:p>
          <a:p>
            <a:pPr eaLnBrk="1" hangingPunct="1">
              <a:lnSpc>
                <a:spcPct val="100000"/>
              </a:lnSpc>
              <a:spcBef>
                <a:spcPct val="20000"/>
              </a:spcBef>
              <a:buFontTx/>
              <a:buNone/>
            </a:pPr>
            <a:r>
              <a:rPr lang="en-US" altLang="en-US" sz="1800">
                <a:latin typeface="Times New Roman" panose="02020603050405020304" pitchFamily="18" charset="0"/>
              </a:rPr>
              <a:t>BEGIN</a:t>
            </a:r>
          </a:p>
          <a:p>
            <a:pPr eaLnBrk="1" hangingPunct="1">
              <a:lnSpc>
                <a:spcPct val="100000"/>
              </a:lnSpc>
              <a:spcBef>
                <a:spcPct val="20000"/>
              </a:spcBef>
              <a:buFontTx/>
              <a:buNone/>
            </a:pPr>
            <a:r>
              <a:rPr lang="en-US" altLang="en-US" sz="1800">
                <a:latin typeface="Times New Roman" panose="02020603050405020304" pitchFamily="18" charset="0"/>
              </a:rPr>
              <a:t>	-statements</a:t>
            </a:r>
          </a:p>
          <a:p>
            <a:pPr eaLnBrk="1" hangingPunct="1">
              <a:lnSpc>
                <a:spcPct val="100000"/>
              </a:lnSpc>
              <a:spcBef>
                <a:spcPct val="20000"/>
              </a:spcBef>
              <a:buFontTx/>
              <a:buNone/>
            </a:pPr>
            <a:r>
              <a:rPr lang="en-US" altLang="en-US" sz="1800">
                <a:latin typeface="Times New Roman" panose="02020603050405020304" pitchFamily="18" charset="0"/>
              </a:rPr>
              <a:t>EXCEPTION</a:t>
            </a:r>
          </a:p>
          <a:p>
            <a:pPr eaLnBrk="1" hangingPunct="1">
              <a:lnSpc>
                <a:spcPct val="100000"/>
              </a:lnSpc>
              <a:spcBef>
                <a:spcPct val="20000"/>
              </a:spcBef>
              <a:buFontTx/>
              <a:buNone/>
            </a:pPr>
            <a:r>
              <a:rPr lang="en-US" altLang="en-US" sz="1800">
                <a:latin typeface="Times New Roman" panose="02020603050405020304" pitchFamily="18" charset="0"/>
              </a:rPr>
              <a:t>END;</a:t>
            </a:r>
          </a:p>
        </p:txBody>
      </p:sp>
      <p:sp>
        <p:nvSpPr>
          <p:cNvPr id="63492" name="Rectangle 2">
            <a:extLst>
              <a:ext uri="{FF2B5EF4-FFF2-40B4-BE49-F238E27FC236}">
                <a16:creationId xmlns:a16="http://schemas.microsoft.com/office/drawing/2014/main" id="{02210E45-20A0-4521-A09C-49F694ABD6D0}"/>
              </a:ext>
            </a:extLst>
          </p:cNvPr>
          <p:cNvSpPr>
            <a:spLocks noChangeArrowheads="1"/>
          </p:cNvSpPr>
          <p:nvPr/>
        </p:nvSpPr>
        <p:spPr bwMode="auto">
          <a:xfrm>
            <a:off x="2382838" y="5605463"/>
            <a:ext cx="87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800">
                <a:latin typeface="Times New Roman" panose="02020603050405020304" pitchFamily="18" charset="0"/>
              </a:rPr>
              <a:t>p.sql</a:t>
            </a:r>
          </a:p>
        </p:txBody>
      </p:sp>
      <p:sp>
        <p:nvSpPr>
          <p:cNvPr id="63493" name="Rectangle 3">
            <a:extLst>
              <a:ext uri="{FF2B5EF4-FFF2-40B4-BE49-F238E27FC236}">
                <a16:creationId xmlns:a16="http://schemas.microsoft.com/office/drawing/2014/main" id="{300F45D4-7D62-4C3E-8D38-F6BA9EECEC28}"/>
              </a:ext>
            </a:extLst>
          </p:cNvPr>
          <p:cNvSpPr>
            <a:spLocks noChangeArrowheads="1"/>
          </p:cNvSpPr>
          <p:nvPr/>
        </p:nvSpPr>
        <p:spPr bwMode="auto">
          <a:xfrm>
            <a:off x="5346700" y="5529263"/>
            <a:ext cx="81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800">
                <a:latin typeface="Times New Roman" panose="02020603050405020304" pitchFamily="18" charset="0"/>
              </a:rPr>
              <a:t>f.sql</a:t>
            </a:r>
          </a:p>
        </p:txBody>
      </p:sp>
      <p:sp>
        <p:nvSpPr>
          <p:cNvPr id="63494" name="Rectangle 8">
            <a:extLst>
              <a:ext uri="{FF2B5EF4-FFF2-40B4-BE49-F238E27FC236}">
                <a16:creationId xmlns:a16="http://schemas.microsoft.com/office/drawing/2014/main" id="{E0A67360-12B5-4ACF-8F9B-E3E71E73EFDB}"/>
              </a:ext>
            </a:extLst>
          </p:cNvPr>
          <p:cNvSpPr>
            <a:spLocks noChangeArrowheads="1"/>
          </p:cNvSpPr>
          <p:nvPr/>
        </p:nvSpPr>
        <p:spPr bwMode="auto">
          <a:xfrm>
            <a:off x="2209800" y="228600"/>
            <a:ext cx="3752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Procedure and Functions</a:t>
            </a:r>
            <a:endParaRPr lang="en-IN" altLang="en-US">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3EBCB80-084D-4069-BCD8-C934917912D4}"/>
              </a:ext>
            </a:extLst>
          </p:cNvPr>
          <p:cNvSpPr>
            <a:spLocks noGrp="1"/>
          </p:cNvSpPr>
          <p:nvPr>
            <p:ph type="title"/>
          </p:nvPr>
        </p:nvSpPr>
        <p:spPr>
          <a:xfrm>
            <a:off x="685800" y="228600"/>
            <a:ext cx="7772400" cy="838200"/>
          </a:xfrm>
        </p:spPr>
        <p:txBody>
          <a:bodyPr/>
          <a:lstStyle/>
          <a:p>
            <a:pPr eaLnBrk="1" hangingPunct="1"/>
            <a:r>
              <a:rPr lang="en-US" altLang="en-US" sz="3600" b="1" u="sng">
                <a:solidFill>
                  <a:srgbClr val="C00000"/>
                </a:solidFill>
              </a:rPr>
              <a:t>Procedures</a:t>
            </a:r>
          </a:p>
        </p:txBody>
      </p:sp>
      <p:sp>
        <p:nvSpPr>
          <p:cNvPr id="65539" name="Rectangle 3">
            <a:extLst>
              <a:ext uri="{FF2B5EF4-FFF2-40B4-BE49-F238E27FC236}">
                <a16:creationId xmlns:a16="http://schemas.microsoft.com/office/drawing/2014/main" id="{1A700455-0DA6-4545-87ED-37B5867AC637}"/>
              </a:ext>
            </a:extLst>
          </p:cNvPr>
          <p:cNvSpPr>
            <a:spLocks noGrp="1"/>
          </p:cNvSpPr>
          <p:nvPr>
            <p:ph idx="1"/>
          </p:nvPr>
        </p:nvSpPr>
        <p:spPr>
          <a:xfrm>
            <a:off x="457200" y="1066800"/>
            <a:ext cx="8382000" cy="5410200"/>
          </a:xfrm>
        </p:spPr>
        <p:txBody>
          <a:bodyPr/>
          <a:lstStyle/>
          <a:p>
            <a:pPr eaLnBrk="1" hangingPunct="1">
              <a:lnSpc>
                <a:spcPct val="150000"/>
              </a:lnSpc>
            </a:pPr>
            <a:r>
              <a:rPr lang="en-GB" altLang="en-US" sz="2400"/>
              <a:t>Procedures are named PL/SQL blocks. </a:t>
            </a:r>
          </a:p>
          <a:p>
            <a:pPr eaLnBrk="1" hangingPunct="1">
              <a:lnSpc>
                <a:spcPct val="150000"/>
              </a:lnSpc>
            </a:pPr>
            <a:r>
              <a:rPr lang="en-GB" altLang="en-US" sz="2400"/>
              <a:t>Created/owned by a particular schema</a:t>
            </a:r>
          </a:p>
          <a:p>
            <a:pPr eaLnBrk="1" hangingPunct="1">
              <a:lnSpc>
                <a:spcPct val="150000"/>
              </a:lnSpc>
            </a:pPr>
            <a:r>
              <a:rPr lang="en-GB" altLang="en-US" sz="2400"/>
              <a:t>Privilege to execute a specific procedure can be granted to or revoked from application users in order to control data access. </a:t>
            </a:r>
          </a:p>
          <a:p>
            <a:pPr eaLnBrk="1" hangingPunct="1">
              <a:lnSpc>
                <a:spcPct val="150000"/>
              </a:lnSpc>
            </a:pPr>
            <a:r>
              <a:rPr lang="en-GB" altLang="en-US" sz="2400"/>
              <a:t>Requires CREATE PROCEDURE (to create in your schema) or CREATE ANY PROCEDURE privilege (to create in other schemas).</a:t>
            </a: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27DC948-E497-4A11-97F7-2CEB00533717}"/>
              </a:ext>
            </a:extLst>
          </p:cNvPr>
          <p:cNvSpPr>
            <a:spLocks noGrp="1"/>
          </p:cNvSpPr>
          <p:nvPr>
            <p:ph type="title"/>
          </p:nvPr>
        </p:nvSpPr>
        <p:spPr>
          <a:xfrm>
            <a:off x="685800" y="0"/>
            <a:ext cx="7772400" cy="838200"/>
          </a:xfrm>
        </p:spPr>
        <p:txBody>
          <a:bodyPr/>
          <a:lstStyle/>
          <a:p>
            <a:pPr eaLnBrk="1" hangingPunct="1"/>
            <a:r>
              <a:rPr lang="en-US" altLang="en-US" sz="3200" b="1" u="sng">
                <a:solidFill>
                  <a:srgbClr val="C00000"/>
                </a:solidFill>
              </a:rPr>
              <a:t>CREATE PROCEDURE Syntax</a:t>
            </a:r>
          </a:p>
        </p:txBody>
      </p:sp>
      <p:sp>
        <p:nvSpPr>
          <p:cNvPr id="505859" name="Rectangle 3">
            <a:extLst>
              <a:ext uri="{FF2B5EF4-FFF2-40B4-BE49-F238E27FC236}">
                <a16:creationId xmlns:a16="http://schemas.microsoft.com/office/drawing/2014/main" id="{1C494B7B-809A-4B77-83C3-58DC8670B339}"/>
              </a:ext>
            </a:extLst>
          </p:cNvPr>
          <p:cNvSpPr>
            <a:spLocks noGrp="1" noChangeArrowheads="1"/>
          </p:cNvSpPr>
          <p:nvPr>
            <p:ph idx="1"/>
          </p:nvPr>
        </p:nvSpPr>
        <p:spPr>
          <a:xfrm>
            <a:off x="685800" y="838200"/>
            <a:ext cx="8229600" cy="5715000"/>
          </a:xfrm>
        </p:spPr>
        <p:txBody>
          <a:bodyPr rtlCol="0">
            <a:normAutofit fontScale="77500" lnSpcReduction="20000"/>
          </a:bodyPr>
          <a:lstStyle/>
          <a:p>
            <a:pPr eaLnBrk="1" fontAlgn="auto" hangingPunct="1">
              <a:lnSpc>
                <a:spcPct val="120000"/>
              </a:lnSpc>
              <a:spcAft>
                <a:spcPts val="0"/>
              </a:spcAft>
              <a:buFontTx/>
              <a:buNone/>
              <a:defRPr/>
            </a:pPr>
            <a:r>
              <a:rPr lang="en-GB" altLang="en-US" sz="2600" b="1">
                <a:solidFill>
                  <a:srgbClr val="C00000"/>
                </a:solidFill>
                <a:latin typeface="Courier New" panose="02070309020205020404" pitchFamily="49" charset="0"/>
              </a:rPr>
              <a:t>CREATE [OR REPLACE] PROCEDURE &lt;</a:t>
            </a:r>
            <a:r>
              <a:rPr lang="en-GB" altLang="en-US" sz="2600" b="1" err="1">
                <a:solidFill>
                  <a:srgbClr val="C00000"/>
                </a:solidFill>
                <a:latin typeface="Courier New" panose="02070309020205020404" pitchFamily="49" charset="0"/>
              </a:rPr>
              <a:t>procedure_name</a:t>
            </a:r>
            <a:r>
              <a:rPr lang="en-GB" altLang="en-US" sz="2600" b="1">
                <a:solidFill>
                  <a:srgbClr val="C00000"/>
                </a:solidFill>
                <a:latin typeface="Courier New" panose="02070309020205020404" pitchFamily="49" charset="0"/>
              </a:rPr>
              <a:t>&gt; (</a:t>
            </a:r>
            <a:r>
              <a:rPr lang="en-GB" altLang="en-US" sz="2600" b="1">
                <a:latin typeface="Courier New" panose="02070309020205020404" pitchFamily="49" charset="0"/>
              </a:rPr>
              <a:t>&lt;parameter1_name&gt; &lt;mode&gt; &lt;data type&gt;, &lt;parameter2_name&gt; &lt;mode&gt; &lt;data type&gt;, ...</a:t>
            </a:r>
            <a:r>
              <a:rPr lang="en-GB" altLang="en-US" sz="2600" b="1">
                <a:solidFill>
                  <a:srgbClr val="C00000"/>
                </a:solidFill>
                <a:latin typeface="Courier New" panose="02070309020205020404" pitchFamily="49" charset="0"/>
              </a:rPr>
              <a:t>)</a:t>
            </a:r>
            <a:r>
              <a:rPr lang="en-GB" altLang="en-US" sz="2600" b="1">
                <a:latin typeface="Courier New" panose="02070309020205020404" pitchFamily="49" charset="0"/>
              </a:rPr>
              <a:t> </a:t>
            </a:r>
            <a:r>
              <a:rPr lang="en-GB" altLang="en-US" sz="2600" b="1">
                <a:solidFill>
                  <a:srgbClr val="C00000"/>
                </a:solidFill>
                <a:latin typeface="Courier New" panose="02070309020205020404" pitchFamily="49" charset="0"/>
              </a:rPr>
              <a:t>{AS|IS}</a:t>
            </a:r>
          </a:p>
          <a:p>
            <a:pPr eaLnBrk="1" fontAlgn="auto" hangingPunct="1">
              <a:lnSpc>
                <a:spcPct val="110000"/>
              </a:lnSpc>
              <a:spcAft>
                <a:spcPts val="0"/>
              </a:spcAft>
              <a:buFontTx/>
              <a:buNone/>
              <a:defRPr/>
            </a:pPr>
            <a:r>
              <a:rPr lang="en-GB" altLang="en-US" sz="2300" b="1">
                <a:latin typeface="Courier New" panose="02070309020205020404" pitchFamily="49" charset="0"/>
              </a:rPr>
              <a:t>    &lt;Variable declarations&gt;;</a:t>
            </a:r>
          </a:p>
          <a:p>
            <a:pPr eaLnBrk="1" fontAlgn="auto" hangingPunct="1">
              <a:lnSpc>
                <a:spcPct val="110000"/>
              </a:lnSpc>
              <a:spcAft>
                <a:spcPts val="0"/>
              </a:spcAft>
              <a:buFontTx/>
              <a:buNone/>
              <a:defRPr/>
            </a:pPr>
            <a:r>
              <a:rPr lang="en-GB" altLang="en-US" sz="2300" b="1">
                <a:latin typeface="Courier New" panose="02070309020205020404" pitchFamily="49" charset="0"/>
              </a:rPr>
              <a:t>BEGIN</a:t>
            </a:r>
          </a:p>
          <a:p>
            <a:pPr eaLnBrk="1" fontAlgn="auto" hangingPunct="1">
              <a:lnSpc>
                <a:spcPct val="110000"/>
              </a:lnSpc>
              <a:spcAft>
                <a:spcPts val="0"/>
              </a:spcAft>
              <a:buFontTx/>
              <a:buNone/>
              <a:defRPr/>
            </a:pPr>
            <a:r>
              <a:rPr lang="en-GB" altLang="en-US" sz="2300" b="1">
                <a:latin typeface="Courier New" panose="02070309020205020404" pitchFamily="49" charset="0"/>
              </a:rPr>
              <a:t>    Executable statements</a:t>
            </a:r>
          </a:p>
          <a:p>
            <a:pPr eaLnBrk="1" fontAlgn="auto" hangingPunct="1">
              <a:lnSpc>
                <a:spcPct val="110000"/>
              </a:lnSpc>
              <a:spcAft>
                <a:spcPts val="0"/>
              </a:spcAft>
              <a:buFontTx/>
              <a:buNone/>
              <a:defRPr/>
            </a:pPr>
            <a:r>
              <a:rPr lang="en-GB" altLang="en-US" sz="2300" b="1">
                <a:latin typeface="Courier New" panose="02070309020205020404" pitchFamily="49" charset="0"/>
              </a:rPr>
              <a:t>[EXCEPTION</a:t>
            </a:r>
          </a:p>
          <a:p>
            <a:pPr eaLnBrk="1" fontAlgn="auto" hangingPunct="1">
              <a:lnSpc>
                <a:spcPct val="110000"/>
              </a:lnSpc>
              <a:spcAft>
                <a:spcPts val="0"/>
              </a:spcAft>
              <a:buFontTx/>
              <a:buNone/>
              <a:defRPr/>
            </a:pPr>
            <a:r>
              <a:rPr lang="en-GB" altLang="en-US" sz="2300" b="1">
                <a:latin typeface="Courier New" panose="02070309020205020404" pitchFamily="49" charset="0"/>
              </a:rPr>
              <a:t>    Exception handlers]</a:t>
            </a:r>
          </a:p>
          <a:p>
            <a:pPr eaLnBrk="1" fontAlgn="auto" hangingPunct="1">
              <a:lnSpc>
                <a:spcPct val="110000"/>
              </a:lnSpc>
              <a:spcAft>
                <a:spcPts val="0"/>
              </a:spcAft>
              <a:buFontTx/>
              <a:buNone/>
              <a:defRPr/>
            </a:pPr>
            <a:r>
              <a:rPr lang="en-GB" altLang="en-US" sz="2300" b="1">
                <a:latin typeface="Courier New" panose="02070309020205020404" pitchFamily="49" charset="0"/>
              </a:rPr>
              <a:t>END &lt;optional procedure name&gt;;</a:t>
            </a:r>
          </a:p>
          <a:p>
            <a:pPr eaLnBrk="1" fontAlgn="auto" hangingPunct="1">
              <a:lnSpc>
                <a:spcPct val="80000"/>
              </a:lnSpc>
              <a:spcAft>
                <a:spcPts val="0"/>
              </a:spcAft>
              <a:defRPr/>
            </a:pPr>
            <a:endParaRPr lang="en-US" altLang="en-US" sz="2000"/>
          </a:p>
          <a:p>
            <a:pPr eaLnBrk="1" fontAlgn="auto" hangingPunct="1">
              <a:lnSpc>
                <a:spcPct val="120000"/>
              </a:lnSpc>
              <a:spcAft>
                <a:spcPts val="0"/>
              </a:spcAft>
              <a:defRPr/>
            </a:pPr>
            <a:r>
              <a:rPr lang="en-US" altLang="en-US" sz="2400"/>
              <a:t>Unique procedure name is required.</a:t>
            </a:r>
          </a:p>
          <a:p>
            <a:pPr eaLnBrk="1" fontAlgn="auto" hangingPunct="1">
              <a:lnSpc>
                <a:spcPct val="120000"/>
              </a:lnSpc>
              <a:spcAft>
                <a:spcPts val="0"/>
              </a:spcAft>
              <a:defRPr/>
            </a:pPr>
            <a:r>
              <a:rPr lang="en-US" altLang="en-US" sz="2400"/>
              <a:t>OR REPLACE clause replaces if existing.</a:t>
            </a:r>
          </a:p>
          <a:p>
            <a:pPr eaLnBrk="1" fontAlgn="auto" hangingPunct="1">
              <a:lnSpc>
                <a:spcPct val="120000"/>
              </a:lnSpc>
              <a:spcAft>
                <a:spcPts val="0"/>
              </a:spcAft>
              <a:defRPr/>
            </a:pPr>
            <a:r>
              <a:rPr lang="en-US" altLang="en-US" sz="2400"/>
              <a:t>Parameters are optional – enclosed in parentheses when used.</a:t>
            </a:r>
          </a:p>
          <a:p>
            <a:pPr eaLnBrk="1" fontAlgn="auto" hangingPunct="1">
              <a:lnSpc>
                <a:spcPct val="120000"/>
              </a:lnSpc>
              <a:spcAft>
                <a:spcPts val="0"/>
              </a:spcAft>
              <a:defRPr/>
            </a:pPr>
            <a:r>
              <a:rPr lang="en-US" altLang="en-US" sz="2400"/>
              <a:t>AS or IS keyword is used – both work identically.</a:t>
            </a:r>
          </a:p>
          <a:p>
            <a:pPr eaLnBrk="1" fontAlgn="auto" hangingPunct="1">
              <a:lnSpc>
                <a:spcPct val="120000"/>
              </a:lnSpc>
              <a:spcAft>
                <a:spcPts val="0"/>
              </a:spcAft>
              <a:defRPr/>
            </a:pPr>
            <a:r>
              <a:rPr lang="en-US" altLang="en-US" sz="2400"/>
              <a:t>Procedure variables are declared prior to the BEGIN keyword.</a:t>
            </a:r>
          </a:p>
          <a:p>
            <a:pPr eaLnBrk="1" fontAlgn="auto" hangingPunct="1">
              <a:lnSpc>
                <a:spcPct val="120000"/>
              </a:lnSpc>
              <a:spcAft>
                <a:spcPts val="0"/>
              </a:spcAft>
              <a:defRPr/>
            </a:pPr>
            <a:r>
              <a:rPr lang="en-US" altLang="en-US" sz="2400"/>
              <a:t>DECLARE keyword is NOT used in named procedure.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9F376A3-8E9D-4EF7-A27C-D919DA08EB60}"/>
              </a:ext>
            </a:extLst>
          </p:cNvPr>
          <p:cNvSpPr>
            <a:spLocks noGrp="1"/>
          </p:cNvSpPr>
          <p:nvPr>
            <p:ph type="title"/>
          </p:nvPr>
        </p:nvSpPr>
        <p:spPr>
          <a:xfrm>
            <a:off x="800100" y="0"/>
            <a:ext cx="7772400" cy="762000"/>
          </a:xfrm>
        </p:spPr>
        <p:txBody>
          <a:bodyPr/>
          <a:lstStyle/>
          <a:p>
            <a:pPr eaLnBrk="1" hangingPunct="1"/>
            <a:r>
              <a:rPr lang="en-US" altLang="en-US" sz="3600" b="1" u="sng"/>
              <a:t>Compiling Procedure</a:t>
            </a:r>
          </a:p>
        </p:txBody>
      </p:sp>
      <p:sp>
        <p:nvSpPr>
          <p:cNvPr id="67587" name="Rectangle 3">
            <a:extLst>
              <a:ext uri="{FF2B5EF4-FFF2-40B4-BE49-F238E27FC236}">
                <a16:creationId xmlns:a16="http://schemas.microsoft.com/office/drawing/2014/main" id="{A5867A93-5797-4D5A-9D4D-EB5CC66FFC13}"/>
              </a:ext>
            </a:extLst>
          </p:cNvPr>
          <p:cNvSpPr>
            <a:spLocks noGrp="1"/>
          </p:cNvSpPr>
          <p:nvPr>
            <p:ph idx="1"/>
          </p:nvPr>
        </p:nvSpPr>
        <p:spPr>
          <a:xfrm>
            <a:off x="152400" y="914400"/>
            <a:ext cx="8839200" cy="4267200"/>
          </a:xfrm>
        </p:spPr>
        <p:txBody>
          <a:bodyPr/>
          <a:lstStyle/>
          <a:p>
            <a:pPr eaLnBrk="1" hangingPunct="1">
              <a:lnSpc>
                <a:spcPct val="100000"/>
              </a:lnSpc>
            </a:pPr>
            <a:r>
              <a:rPr lang="en-GB" altLang="en-US" sz="2400"/>
              <a:t>To Compile/Load a procedure use either the “@” symbol or the START SQL command to compile the file.  The </a:t>
            </a:r>
            <a:r>
              <a:rPr lang="en-GB" altLang="en-US" sz="2400" i="1"/>
              <a:t>&lt;SQL filename&gt;</a:t>
            </a:r>
            <a:r>
              <a:rPr lang="en-GB" altLang="en-US" sz="2400"/>
              <a:t> parameter is the .sql file that contains the procedure to be compiled.</a:t>
            </a:r>
          </a:p>
          <a:p>
            <a:pPr lvl="1" eaLnBrk="1" hangingPunct="1">
              <a:buFontTx/>
              <a:buNone/>
            </a:pPr>
            <a:endParaRPr lang="en-GB" altLang="en-US" sz="1600"/>
          </a:p>
          <a:p>
            <a:pPr lvl="1" eaLnBrk="1" hangingPunct="1">
              <a:lnSpc>
                <a:spcPct val="100000"/>
              </a:lnSpc>
              <a:buFontTx/>
              <a:buNone/>
            </a:pPr>
            <a:r>
              <a:rPr lang="en-GB" altLang="en-US" sz="2400" b="1">
                <a:solidFill>
                  <a:srgbClr val="FF0000"/>
                </a:solidFill>
                <a:latin typeface="Courier New" panose="02070309020205020404" pitchFamily="49" charset="0"/>
              </a:rPr>
              <a:t>SQL&gt;@ &lt;SQL filename&gt; </a:t>
            </a:r>
          </a:p>
          <a:p>
            <a:pPr lvl="1" eaLnBrk="1" hangingPunct="1">
              <a:lnSpc>
                <a:spcPct val="100000"/>
              </a:lnSpc>
              <a:buFontTx/>
              <a:buNone/>
            </a:pPr>
            <a:r>
              <a:rPr lang="en-GB" altLang="en-US" sz="2400" b="1">
                <a:solidFill>
                  <a:srgbClr val="FF0000"/>
                </a:solidFill>
                <a:latin typeface="Courier New" panose="02070309020205020404" pitchFamily="49" charset="0"/>
              </a:rPr>
              <a:t>SQL&gt;start &lt;SQL filename&gt;</a:t>
            </a:r>
            <a:r>
              <a:rPr lang="en-GB" altLang="en-US" sz="2400" b="1">
                <a:latin typeface="Courier New" panose="02070309020205020404" pitchFamily="49" charset="0"/>
              </a:rPr>
              <a:t> </a:t>
            </a:r>
          </a:p>
          <a:p>
            <a:pPr eaLnBrk="1" hangingPunct="1">
              <a:buFontTx/>
              <a:buNone/>
            </a:pPr>
            <a:endParaRPr lang="en-GB" altLang="en-US" sz="1100"/>
          </a:p>
          <a:p>
            <a:pPr eaLnBrk="1" hangingPunct="1">
              <a:lnSpc>
                <a:spcPct val="100000"/>
              </a:lnSpc>
            </a:pPr>
            <a:r>
              <a:rPr lang="en-GB" altLang="en-US" sz="2400"/>
              <a:t>Filename does not need to be the same as the procedure name.  The </a:t>
            </a:r>
            <a:r>
              <a:rPr lang="en-GB" altLang="en-US" sz="2400" b="1">
                <a:solidFill>
                  <a:srgbClr val="FF0000"/>
                </a:solidFill>
              </a:rPr>
              <a:t>.sql </a:t>
            </a:r>
            <a:r>
              <a:rPr lang="en-GB" altLang="en-US" sz="2400"/>
              <a:t>file only contains the procedure code.  </a:t>
            </a:r>
          </a:p>
          <a:p>
            <a:pPr eaLnBrk="1" hangingPunct="1">
              <a:lnSpc>
                <a:spcPct val="100000"/>
              </a:lnSpc>
            </a:pPr>
            <a:r>
              <a:rPr lang="en-GB" altLang="en-US" sz="2400"/>
              <a:t>Compiled procedure is stored in the database, not the .sql file.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5A34088-FEE5-4284-8289-A78E2DC6ACC3}"/>
              </a:ext>
            </a:extLst>
          </p:cNvPr>
          <p:cNvSpPr>
            <a:spLocks noGrp="1"/>
          </p:cNvSpPr>
          <p:nvPr>
            <p:ph type="title"/>
          </p:nvPr>
        </p:nvSpPr>
        <p:spPr>
          <a:xfrm>
            <a:off x="800100" y="0"/>
            <a:ext cx="7772400" cy="762000"/>
          </a:xfrm>
        </p:spPr>
        <p:txBody>
          <a:bodyPr/>
          <a:lstStyle/>
          <a:p>
            <a:pPr eaLnBrk="1" hangingPunct="1"/>
            <a:r>
              <a:rPr lang="en-US" altLang="en-US" sz="3600" b="1" u="sng"/>
              <a:t> Showing Compilation Errors &amp; Execution</a:t>
            </a:r>
          </a:p>
        </p:txBody>
      </p:sp>
      <p:sp>
        <p:nvSpPr>
          <p:cNvPr id="45059" name="Rectangle 3">
            <a:extLst>
              <a:ext uri="{FF2B5EF4-FFF2-40B4-BE49-F238E27FC236}">
                <a16:creationId xmlns:a16="http://schemas.microsoft.com/office/drawing/2014/main" id="{B3932558-EBDB-4C98-B0FC-7AC4784DCC89}"/>
              </a:ext>
            </a:extLst>
          </p:cNvPr>
          <p:cNvSpPr>
            <a:spLocks noGrp="1"/>
          </p:cNvSpPr>
          <p:nvPr>
            <p:ph idx="1"/>
          </p:nvPr>
        </p:nvSpPr>
        <p:spPr>
          <a:xfrm>
            <a:off x="266700" y="762000"/>
            <a:ext cx="8839200" cy="5867400"/>
          </a:xfrm>
        </p:spPr>
        <p:txBody>
          <a:bodyPr/>
          <a:lstStyle/>
          <a:p>
            <a:pPr eaLnBrk="1" hangingPunct="1">
              <a:lnSpc>
                <a:spcPct val="100000"/>
              </a:lnSpc>
              <a:defRPr/>
            </a:pPr>
            <a:r>
              <a:rPr lang="en-GB" altLang="en-US" sz="2400"/>
              <a:t>Compiled procedure is stored in the database, not the .</a:t>
            </a:r>
            <a:r>
              <a:rPr lang="en-GB" altLang="en-US" sz="2400" err="1"/>
              <a:t>sql</a:t>
            </a:r>
            <a:r>
              <a:rPr lang="en-GB" altLang="en-US" sz="2400"/>
              <a:t> file.</a:t>
            </a:r>
          </a:p>
          <a:p>
            <a:pPr eaLnBrk="1" hangingPunct="1">
              <a:lnSpc>
                <a:spcPct val="100000"/>
              </a:lnSpc>
              <a:defRPr/>
            </a:pPr>
            <a:r>
              <a:rPr lang="en-GB" altLang="en-US" sz="2400"/>
              <a:t>If the .</a:t>
            </a:r>
            <a:r>
              <a:rPr lang="en-GB" altLang="en-US" sz="2400" err="1"/>
              <a:t>sql</a:t>
            </a:r>
            <a:r>
              <a:rPr lang="en-GB" altLang="en-US" sz="2400"/>
              <a:t> file is compiled, we get message –</a:t>
            </a:r>
          </a:p>
          <a:p>
            <a:pPr marL="0" indent="0" eaLnBrk="1" hangingPunct="1">
              <a:lnSpc>
                <a:spcPct val="100000"/>
              </a:lnSpc>
              <a:buFont typeface="Arial" panose="020B0604020202020204" pitchFamily="34" charset="0"/>
              <a:buNone/>
              <a:defRPr/>
            </a:pPr>
            <a:r>
              <a:rPr lang="en-GB" altLang="en-US" sz="2400"/>
              <a:t>	</a:t>
            </a:r>
            <a:r>
              <a:rPr lang="en-GB" altLang="en-US" sz="2400" b="1"/>
              <a:t>Procedure created</a:t>
            </a:r>
          </a:p>
          <a:p>
            <a:pPr marL="0" indent="0" eaLnBrk="1" hangingPunct="1">
              <a:lnSpc>
                <a:spcPct val="100000"/>
              </a:lnSpc>
              <a:buFont typeface="Arial" panose="020B0604020202020204" pitchFamily="34" charset="0"/>
              <a:buNone/>
              <a:defRPr/>
            </a:pPr>
            <a:r>
              <a:rPr lang="en-GB" altLang="en-US" sz="2400"/>
              <a:t>Otherwise,</a:t>
            </a:r>
          </a:p>
          <a:p>
            <a:pPr marL="0" indent="0" eaLnBrk="1" hangingPunct="1">
              <a:lnSpc>
                <a:spcPct val="100000"/>
              </a:lnSpc>
              <a:buFont typeface="Arial" panose="020B0604020202020204" pitchFamily="34" charset="0"/>
              <a:buNone/>
              <a:defRPr/>
            </a:pPr>
            <a:r>
              <a:rPr lang="en-GB" altLang="en-US" sz="2400"/>
              <a:t>	</a:t>
            </a:r>
            <a:r>
              <a:rPr lang="en-US" altLang="en-US" sz="2400" b="1"/>
              <a:t>Warning: Procedure created with compilation errors.</a:t>
            </a:r>
          </a:p>
          <a:p>
            <a:pPr marL="0" indent="0" eaLnBrk="1" hangingPunct="1">
              <a:lnSpc>
                <a:spcPct val="100000"/>
              </a:lnSpc>
              <a:buFont typeface="Arial" panose="020B0604020202020204" pitchFamily="34" charset="0"/>
              <a:buNone/>
              <a:defRPr/>
            </a:pPr>
            <a:r>
              <a:rPr lang="en-GB" altLang="en-US" sz="2400"/>
              <a:t>Use SHOW ERRORS command if the procedure does not compile without errors. </a:t>
            </a:r>
          </a:p>
          <a:p>
            <a:pPr marL="0" indent="0" eaLnBrk="1" hangingPunct="1">
              <a:lnSpc>
                <a:spcPct val="100000"/>
              </a:lnSpc>
              <a:buFont typeface="Arial" panose="020B0604020202020204" pitchFamily="34" charset="0"/>
              <a:buNone/>
              <a:defRPr/>
            </a:pPr>
            <a:r>
              <a:rPr lang="en-GB" altLang="en-US" sz="2400" b="1">
                <a:solidFill>
                  <a:srgbClr val="FF0000"/>
                </a:solidFill>
                <a:latin typeface="Courier New" panose="02070309020205020404" pitchFamily="49" charset="0"/>
              </a:rPr>
              <a:t>	SQL&gt; show errors;</a:t>
            </a:r>
          </a:p>
          <a:p>
            <a:pPr lvl="1" eaLnBrk="1" hangingPunct="1">
              <a:lnSpc>
                <a:spcPct val="100000"/>
              </a:lnSpc>
              <a:buFontTx/>
              <a:buNone/>
              <a:defRPr/>
            </a:pPr>
            <a:r>
              <a:rPr lang="en-GB" altLang="en-US" sz="2400" b="1">
                <a:solidFill>
                  <a:srgbClr val="FF0000"/>
                </a:solidFill>
                <a:latin typeface="Courier New" panose="02070309020205020404" pitchFamily="49" charset="0"/>
              </a:rPr>
              <a:t>			</a:t>
            </a:r>
            <a:r>
              <a:rPr lang="en-GB" altLang="en-US" sz="2400" b="1">
                <a:latin typeface="Courier New" panose="02070309020205020404" pitchFamily="49" charset="0"/>
              </a:rPr>
              <a:t>OR</a:t>
            </a:r>
          </a:p>
          <a:p>
            <a:pPr eaLnBrk="1" hangingPunct="1">
              <a:lnSpc>
                <a:spcPct val="100000"/>
              </a:lnSpc>
              <a:buFont typeface="Arial" panose="020B0604020202020204" pitchFamily="34" charset="0"/>
              <a:buNone/>
              <a:defRPr/>
            </a:pPr>
            <a:r>
              <a:rPr lang="en-GB" altLang="en-US" sz="2400" b="1">
                <a:solidFill>
                  <a:srgbClr val="FF0000"/>
                </a:solidFill>
                <a:latin typeface="Courier New" panose="02070309020205020404" pitchFamily="49" charset="0"/>
              </a:rPr>
              <a:t>SQL&gt; </a:t>
            </a:r>
            <a:r>
              <a:rPr lang="en-GB" altLang="en-US" sz="2000" b="1">
                <a:solidFill>
                  <a:srgbClr val="FF0000"/>
                </a:solidFill>
                <a:latin typeface="Courier New" panose="02070309020205020404" pitchFamily="49" charset="0"/>
              </a:rPr>
              <a:t>SHOW ERRORS PROCEDURE </a:t>
            </a:r>
            <a:r>
              <a:rPr lang="en-GB" altLang="en-US" sz="2000" b="1" err="1">
                <a:solidFill>
                  <a:srgbClr val="FF0000"/>
                </a:solidFill>
                <a:latin typeface="Courier New" panose="02070309020205020404" pitchFamily="49" charset="0"/>
              </a:rPr>
              <a:t>Procedure_Name</a:t>
            </a:r>
            <a:r>
              <a:rPr lang="en-GB" altLang="en-US" sz="2000" b="1">
                <a:solidFill>
                  <a:srgbClr val="FF0000"/>
                </a:solidFill>
                <a:latin typeface="Courier New" panose="02070309020205020404" pitchFamily="49" charset="0"/>
              </a:rPr>
              <a:t>;</a:t>
            </a:r>
          </a:p>
          <a:p>
            <a:pPr lvl="1" eaLnBrk="1" hangingPunct="1">
              <a:lnSpc>
                <a:spcPct val="100000"/>
              </a:lnSpc>
              <a:buFont typeface="Arial" panose="020B0604020202020204" pitchFamily="34" charset="0"/>
              <a:buNone/>
              <a:defRPr/>
            </a:pPr>
            <a:endParaRPr lang="en-GB" altLang="en-US" sz="1400"/>
          </a:p>
          <a:p>
            <a:pPr lvl="1" eaLnBrk="1" hangingPunct="1">
              <a:lnSpc>
                <a:spcPct val="100000"/>
              </a:lnSpc>
              <a:buFont typeface="Arial" panose="020B0604020202020204" pitchFamily="34" charset="0"/>
              <a:buNone/>
              <a:defRPr/>
            </a:pPr>
            <a:r>
              <a:rPr lang="en-GB" altLang="en-US" sz="2400"/>
              <a:t>Use EXECUTE to run procedure. </a:t>
            </a:r>
          </a:p>
          <a:p>
            <a:pPr lvl="1" eaLnBrk="1" hangingPunct="1">
              <a:lnSpc>
                <a:spcPct val="100000"/>
              </a:lnSpc>
              <a:buFontTx/>
              <a:buNone/>
              <a:defRPr/>
            </a:pPr>
            <a:endParaRPr lang="en-GB" altLang="en-US" sz="800" b="1">
              <a:solidFill>
                <a:srgbClr val="FF0000"/>
              </a:solidFill>
              <a:latin typeface="Courier New" panose="02070309020205020404" pitchFamily="49" charset="0"/>
            </a:endParaRPr>
          </a:p>
          <a:p>
            <a:pPr lvl="2" eaLnBrk="1" hangingPunct="1">
              <a:lnSpc>
                <a:spcPct val="100000"/>
              </a:lnSpc>
              <a:buFont typeface="Arial" panose="020B0604020202020204" pitchFamily="34" charset="0"/>
              <a:buNone/>
              <a:defRPr/>
            </a:pPr>
            <a:r>
              <a:rPr lang="en-GB" altLang="en-US" sz="2400" b="1">
                <a:solidFill>
                  <a:srgbClr val="FF0000"/>
                </a:solidFill>
                <a:latin typeface="Courier New" panose="02070309020205020404" pitchFamily="49" charset="0"/>
              </a:rPr>
              <a:t>SQL&gt; EXECUTE </a:t>
            </a:r>
            <a:r>
              <a:rPr lang="en-GB" altLang="en-US" sz="2400" b="1" err="1">
                <a:solidFill>
                  <a:srgbClr val="FF0000"/>
                </a:solidFill>
                <a:latin typeface="Courier New" panose="02070309020205020404" pitchFamily="49" charset="0"/>
              </a:rPr>
              <a:t>Procedure_Name</a:t>
            </a:r>
            <a:endParaRPr lang="en-US" altLang="en-US" sz="2400" b="1">
              <a:solidFill>
                <a:srgbClr val="FF0000"/>
              </a:solidFill>
              <a:latin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AEC734-4EB4-448C-93EE-05194D6DA6AC}"/>
              </a:ext>
            </a:extLst>
          </p:cNvPr>
          <p:cNvSpPr/>
          <p:nvPr/>
        </p:nvSpPr>
        <p:spPr>
          <a:xfrm>
            <a:off x="762000" y="0"/>
            <a:ext cx="4812536" cy="523220"/>
          </a:xfrm>
          <a:prstGeom prst="rect">
            <a:avLst/>
          </a:prstGeom>
        </p:spPr>
        <p:txBody>
          <a:bodyPr wrap="none">
            <a:spAutoFit/>
          </a:bodyPr>
          <a:lstStyle/>
          <a:p>
            <a:r>
              <a:rPr lang="en-US" b="1">
                <a:solidFill>
                  <a:srgbClr val="C00000"/>
                </a:solidFill>
                <a:latin typeface="Sitka Heading Semibold" pitchFamily="2" charset="0"/>
              </a:rPr>
              <a:t>USER_ERRORS/ALL_ERRORS</a:t>
            </a:r>
            <a:endParaRPr lang="en-IN" b="1">
              <a:solidFill>
                <a:srgbClr val="C00000"/>
              </a:solidFill>
              <a:latin typeface="Sitka Heading Semibold" pitchFamily="2" charset="0"/>
            </a:endParaRPr>
          </a:p>
        </p:txBody>
      </p:sp>
      <p:sp>
        <p:nvSpPr>
          <p:cNvPr id="8" name="Rectangle 7">
            <a:extLst>
              <a:ext uri="{FF2B5EF4-FFF2-40B4-BE49-F238E27FC236}">
                <a16:creationId xmlns:a16="http://schemas.microsoft.com/office/drawing/2014/main" id="{E40E6930-69E0-4789-B765-5557E6DFA9A4}"/>
              </a:ext>
            </a:extLst>
          </p:cNvPr>
          <p:cNvSpPr/>
          <p:nvPr/>
        </p:nvSpPr>
        <p:spPr>
          <a:xfrm>
            <a:off x="23191" y="6343793"/>
            <a:ext cx="9220200" cy="400110"/>
          </a:xfrm>
          <a:prstGeom prst="rect">
            <a:avLst/>
          </a:prstGeom>
        </p:spPr>
        <p:txBody>
          <a:bodyPr wrap="square">
            <a:spAutoFit/>
          </a:bodyPr>
          <a:lstStyle/>
          <a:p>
            <a:pPr algn="ctr"/>
            <a:r>
              <a:rPr lang="en-US" sz="2000">
                <a:latin typeface="Verdana" panose="020B0604030504040204" pitchFamily="34" charset="0"/>
                <a:ea typeface="Verdana" panose="020B0604030504040204" pitchFamily="34" charset="0"/>
              </a:rPr>
              <a:t>These table can be queries to retrieve require error information</a:t>
            </a:r>
          </a:p>
        </p:txBody>
      </p:sp>
      <p:graphicFrame>
        <p:nvGraphicFramePr>
          <p:cNvPr id="9" name="Table 8">
            <a:extLst>
              <a:ext uri="{FF2B5EF4-FFF2-40B4-BE49-F238E27FC236}">
                <a16:creationId xmlns:a16="http://schemas.microsoft.com/office/drawing/2014/main" id="{9885796D-B7E5-433F-9A21-CF69D98A64D6}"/>
              </a:ext>
            </a:extLst>
          </p:cNvPr>
          <p:cNvGraphicFramePr>
            <a:graphicFrameLocks noGrp="1"/>
          </p:cNvGraphicFramePr>
          <p:nvPr>
            <p:extLst>
              <p:ext uri="{D42A27DB-BD31-4B8C-83A1-F6EECF244321}">
                <p14:modId xmlns:p14="http://schemas.microsoft.com/office/powerpoint/2010/main" val="396787991"/>
              </p:ext>
            </p:extLst>
          </p:nvPr>
        </p:nvGraphicFramePr>
        <p:xfrm>
          <a:off x="1554575" y="231475"/>
          <a:ext cx="5565943" cy="6959939"/>
        </p:xfrm>
        <a:graphic>
          <a:graphicData uri="http://schemas.openxmlformats.org/drawingml/2006/table">
            <a:tbl>
              <a:tblPr firstRow="1" firstCol="1" bandRow="1">
                <a:tableStyleId>{5C22544A-7EE6-4342-B048-85BDC9FD1C3A}</a:tableStyleId>
              </a:tblPr>
              <a:tblGrid>
                <a:gridCol w="936804">
                  <a:extLst>
                    <a:ext uri="{9D8B030D-6E8A-4147-A177-3AD203B41FA5}">
                      <a16:colId xmlns:a16="http://schemas.microsoft.com/office/drawing/2014/main" val="2762633686"/>
                    </a:ext>
                  </a:extLst>
                </a:gridCol>
                <a:gridCol w="887500">
                  <a:extLst>
                    <a:ext uri="{9D8B030D-6E8A-4147-A177-3AD203B41FA5}">
                      <a16:colId xmlns:a16="http://schemas.microsoft.com/office/drawing/2014/main" val="1432066490"/>
                    </a:ext>
                  </a:extLst>
                </a:gridCol>
                <a:gridCol w="788889">
                  <a:extLst>
                    <a:ext uri="{9D8B030D-6E8A-4147-A177-3AD203B41FA5}">
                      <a16:colId xmlns:a16="http://schemas.microsoft.com/office/drawing/2014/main" val="3156737152"/>
                    </a:ext>
                  </a:extLst>
                </a:gridCol>
                <a:gridCol w="2952750">
                  <a:extLst>
                    <a:ext uri="{9D8B030D-6E8A-4147-A177-3AD203B41FA5}">
                      <a16:colId xmlns:a16="http://schemas.microsoft.com/office/drawing/2014/main" val="4170574159"/>
                    </a:ext>
                  </a:extLst>
                </a:gridCol>
              </a:tblGrid>
              <a:tr h="228667">
                <a:tc>
                  <a:txBody>
                    <a:bodyPr/>
                    <a:lstStyle/>
                    <a:p>
                      <a:pPr>
                        <a:lnSpc>
                          <a:spcPct val="107000"/>
                        </a:lnSpc>
                        <a:spcAft>
                          <a:spcPts val="0"/>
                        </a:spcAft>
                      </a:pPr>
                      <a:r>
                        <a:rPr lang="en-IN" sz="1800">
                          <a:effectLst/>
                        </a:rPr>
                        <a:t>Column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nchor="b"/>
                </a:tc>
                <a:tc>
                  <a:txBody>
                    <a:bodyPr/>
                    <a:lstStyle/>
                    <a:p>
                      <a:pPr>
                        <a:lnSpc>
                          <a:spcPct val="107000"/>
                        </a:lnSpc>
                        <a:spcAft>
                          <a:spcPts val="0"/>
                        </a:spcAft>
                      </a:pPr>
                      <a:r>
                        <a:rPr lang="en-IN" sz="1800">
                          <a:effectLst/>
                        </a:rPr>
                        <a:t>Datatype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nchor="b"/>
                </a:tc>
                <a:tc>
                  <a:txBody>
                    <a:bodyPr/>
                    <a:lstStyle/>
                    <a:p>
                      <a:pPr>
                        <a:lnSpc>
                          <a:spcPct val="107000"/>
                        </a:lnSpc>
                        <a:spcAft>
                          <a:spcPts val="0"/>
                        </a:spcAft>
                      </a:pPr>
                      <a:r>
                        <a:rPr lang="en-IN" sz="1800">
                          <a:effectLst/>
                        </a:rPr>
                        <a:t>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nchor="b"/>
                </a:tc>
                <a:tc>
                  <a:txBody>
                    <a:bodyPr/>
                    <a:lstStyle/>
                    <a:p>
                      <a:pPr>
                        <a:lnSpc>
                          <a:spcPct val="107000"/>
                        </a:lnSpc>
                        <a:spcAft>
                          <a:spcPts val="0"/>
                        </a:spcAft>
                      </a:pPr>
                      <a:r>
                        <a:rPr lang="en-IN" sz="1800">
                          <a:effectLst/>
                        </a:rPr>
                        <a:t>Description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nchor="b"/>
                </a:tc>
                <a:extLst>
                  <a:ext uri="{0D108BD9-81ED-4DB2-BD59-A6C34878D82A}">
                    <a16:rowId xmlns:a16="http://schemas.microsoft.com/office/drawing/2014/main" val="916157182"/>
                  </a:ext>
                </a:extLst>
              </a:tr>
              <a:tr h="0">
                <a:tc>
                  <a:txBody>
                    <a:bodyPr/>
                    <a:lstStyle/>
                    <a:p>
                      <a:pPr>
                        <a:lnSpc>
                          <a:spcPct val="107000"/>
                        </a:lnSpc>
                        <a:spcAft>
                          <a:spcPts val="0"/>
                        </a:spcAft>
                      </a:pPr>
                      <a:r>
                        <a:rPr lang="en-IN" sz="1000">
                          <a:effectLst/>
                        </a:rPr>
                        <a:t>OWNER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VARCHAR2(128)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Owner of the 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1205491381"/>
                  </a:ext>
                </a:extLst>
              </a:tr>
              <a:tr h="0">
                <a:tc>
                  <a:txBody>
                    <a:bodyPr/>
                    <a:lstStyle/>
                    <a:p>
                      <a:pPr>
                        <a:lnSpc>
                          <a:spcPct val="107000"/>
                        </a:lnSpc>
                        <a:spcAft>
                          <a:spcPts val="0"/>
                        </a:spcAft>
                      </a:pPr>
                      <a:r>
                        <a:rPr lang="en-IN" sz="1000">
                          <a:effectLst/>
                        </a:rPr>
                        <a:t>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VARCHAR2(128)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Name of the object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3267103340"/>
                  </a:ext>
                </a:extLst>
              </a:tr>
              <a:tr h="877179">
                <a:tc>
                  <a:txBody>
                    <a:bodyPr/>
                    <a:lstStyle/>
                    <a:p>
                      <a:pPr>
                        <a:lnSpc>
                          <a:spcPct val="107000"/>
                        </a:lnSpc>
                        <a:spcAft>
                          <a:spcPts val="0"/>
                        </a:spcAft>
                      </a:pPr>
                      <a:r>
                        <a:rPr lang="en-IN" sz="1000">
                          <a:effectLst/>
                        </a:rPr>
                        <a:t>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pPr>
                      <a:endParaRPr lang="en-IN" sz="1000">
                        <a:effectLst/>
                        <a:latin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1050"/>
                        </a:spcAft>
                      </a:pPr>
                      <a:r>
                        <a:rPr lang="en-IN" sz="1000">
                          <a:effectLst/>
                        </a:rPr>
                        <a:t>Type of the object:</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TYPE</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TYPE BODY</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VIEW</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PROCEDURE</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FUNCTION</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PACKAGE</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PACKAGE BODY</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TRIGGER</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JAVA SOURCE</a:t>
                      </a:r>
                    </a:p>
                    <a:p>
                      <a:pPr marL="342900" lvl="0" indent="-342900">
                        <a:lnSpc>
                          <a:spcPct val="107000"/>
                        </a:lnSpc>
                        <a:spcAft>
                          <a:spcPts val="600"/>
                        </a:spcAft>
                        <a:buSzPts val="1000"/>
                        <a:buFont typeface="Symbol" panose="05050102010706020507" pitchFamily="18" charset="2"/>
                        <a:buChar char=""/>
                        <a:tabLst>
                          <a:tab pos="457200" algn="l"/>
                        </a:tabLst>
                      </a:pPr>
                      <a:r>
                        <a:rPr lang="en-IN" sz="1000">
                          <a:effectLst/>
                        </a:rPr>
                        <a:t>JAVA CLASS</a:t>
                      </a:r>
                      <a:endParaRPr lang="en-IN" sz="1000">
                        <a:solidFill>
                          <a:srgbClr val="1A1816"/>
                        </a:solidFill>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4097744460"/>
                  </a:ext>
                </a:extLst>
              </a:tr>
              <a:tr h="0">
                <a:tc>
                  <a:txBody>
                    <a:bodyPr/>
                    <a:lstStyle/>
                    <a:p>
                      <a:pPr>
                        <a:lnSpc>
                          <a:spcPct val="107000"/>
                        </a:lnSpc>
                        <a:spcAft>
                          <a:spcPts val="0"/>
                        </a:spcAft>
                      </a:pPr>
                      <a:r>
                        <a:rPr lang="en-IN" sz="1000">
                          <a:effectLst/>
                        </a:rPr>
                        <a:t>SEQUENCE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Sequence number (for ordering purposes)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629134160"/>
                  </a:ext>
                </a:extLst>
              </a:tr>
              <a:tr h="0">
                <a:tc>
                  <a:txBody>
                    <a:bodyPr/>
                    <a:lstStyle/>
                    <a:p>
                      <a:pPr>
                        <a:lnSpc>
                          <a:spcPct val="107000"/>
                        </a:lnSpc>
                        <a:spcAft>
                          <a:spcPts val="0"/>
                        </a:spcAft>
                      </a:pPr>
                      <a:r>
                        <a:rPr lang="en-IN" sz="1000">
                          <a:effectLst/>
                        </a:rPr>
                        <a:t>LINE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Line number at which this error occurred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2862593719"/>
                  </a:ext>
                </a:extLst>
              </a:tr>
              <a:tr h="0">
                <a:tc>
                  <a:txBody>
                    <a:bodyPr/>
                    <a:lstStyle/>
                    <a:p>
                      <a:pPr>
                        <a:lnSpc>
                          <a:spcPct val="107000"/>
                        </a:lnSpc>
                        <a:spcAft>
                          <a:spcPts val="0"/>
                        </a:spcAft>
                      </a:pPr>
                      <a:r>
                        <a:rPr lang="en-IN" sz="1000">
                          <a:effectLst/>
                        </a:rPr>
                        <a:t>POSITION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Position in the line at which this error occurred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3183983047"/>
                  </a:ext>
                </a:extLst>
              </a:tr>
              <a:tr h="0">
                <a:tc>
                  <a:txBody>
                    <a:bodyPr/>
                    <a:lstStyle/>
                    <a:p>
                      <a:pPr>
                        <a:lnSpc>
                          <a:spcPct val="107000"/>
                        </a:lnSpc>
                        <a:spcAft>
                          <a:spcPts val="0"/>
                        </a:spcAft>
                      </a:pPr>
                      <a:r>
                        <a:rPr lang="en-IN" sz="1000">
                          <a:effectLst/>
                        </a:rPr>
                        <a:t>TEXT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VARCHAR2(4000)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Text of the error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470893151"/>
                  </a:ext>
                </a:extLst>
              </a:tr>
              <a:tr h="0">
                <a:tc>
                  <a:txBody>
                    <a:bodyPr/>
                    <a:lstStyle/>
                    <a:p>
                      <a:pPr>
                        <a:lnSpc>
                          <a:spcPct val="107000"/>
                        </a:lnSpc>
                        <a:spcAft>
                          <a:spcPts val="0"/>
                        </a:spcAft>
                      </a:pPr>
                      <a:r>
                        <a:rPr lang="en-IN" sz="1000">
                          <a:effectLst/>
                        </a:rPr>
                        <a:t>ATTRIBUTE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pPr>
                      <a:endParaRPr lang="en-IN" sz="1000">
                        <a:effectLst/>
                        <a:latin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Indicates whether the error is an error (ERROR) or a warning (WARNING)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2735602112"/>
                  </a:ext>
                </a:extLst>
              </a:tr>
              <a:tr h="0">
                <a:tc>
                  <a:txBody>
                    <a:bodyPr/>
                    <a:lstStyle/>
                    <a:p>
                      <a:pPr>
                        <a:lnSpc>
                          <a:spcPct val="107000"/>
                        </a:lnSpc>
                        <a:spcAft>
                          <a:spcPts val="0"/>
                        </a:spcAft>
                      </a:pPr>
                      <a:r>
                        <a:rPr lang="en-IN" sz="1000">
                          <a:effectLst/>
                        </a:rPr>
                        <a:t>MESSAGE_NUMBER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pPr>
                      <a:endParaRPr lang="en-IN" sz="1000">
                        <a:effectLst/>
                        <a:latin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Numeric error number (without any prefix)</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2605772765"/>
                  </a:ext>
                </a:extLst>
              </a:tr>
              <a:tr h="0">
                <a:tc>
                  <a:txBody>
                    <a:bodyPr/>
                    <a:lstStyle/>
                    <a:p>
                      <a:pPr>
                        <a:lnSpc>
                          <a:spcPct val="107000"/>
                        </a:lnSpc>
                        <a:spcAft>
                          <a:spcPts val="0"/>
                        </a:spcAft>
                      </a:pPr>
                      <a:r>
                        <a:rPr lang="en-IN" sz="1000">
                          <a:effectLst/>
                        </a:rPr>
                        <a:t>EDITION_NAME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VARCHAR2(128)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pPr>
                      <a:endParaRPr lang="en-IN" sz="1000">
                        <a:effectLst/>
                        <a:latin typeface="Calibri" panose="020F0502020204030204" pitchFamily="34" charset="0"/>
                        <a:cs typeface="Times New Roman" panose="02020603050405020304" pitchFamily="18" charset="0"/>
                      </a:endParaRPr>
                    </a:p>
                  </a:txBody>
                  <a:tcPr marL="63322" marR="63322" marT="63322" marB="63322"/>
                </a:tc>
                <a:tc>
                  <a:txBody>
                    <a:bodyPr/>
                    <a:lstStyle/>
                    <a:p>
                      <a:pPr>
                        <a:lnSpc>
                          <a:spcPct val="107000"/>
                        </a:lnSpc>
                        <a:spcAft>
                          <a:spcPts val="0"/>
                        </a:spcAft>
                      </a:pPr>
                      <a:r>
                        <a:rPr lang="en-IN" sz="1000">
                          <a:effectLst/>
                        </a:rPr>
                        <a:t>Name of the edition in which the object is actual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22" marR="63322" marT="63322" marB="63322"/>
                </a:tc>
                <a:extLst>
                  <a:ext uri="{0D108BD9-81ED-4DB2-BD59-A6C34878D82A}">
                    <a16:rowId xmlns:a16="http://schemas.microsoft.com/office/drawing/2014/main" val="408959253"/>
                  </a:ext>
                </a:extLst>
              </a:tr>
            </a:tbl>
          </a:graphicData>
        </a:graphic>
      </p:graphicFrame>
    </p:spTree>
    <p:extLst>
      <p:ext uri="{BB962C8B-B14F-4D97-AF65-F5344CB8AC3E}">
        <p14:creationId xmlns:p14="http://schemas.microsoft.com/office/powerpoint/2010/main" val="1820021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1A137DD-C616-413E-A1FF-5FC75E57B61F}"/>
              </a:ext>
            </a:extLst>
          </p:cNvPr>
          <p:cNvSpPr>
            <a:spLocks noGrp="1"/>
          </p:cNvSpPr>
          <p:nvPr>
            <p:ph type="title"/>
          </p:nvPr>
        </p:nvSpPr>
        <p:spPr>
          <a:xfrm>
            <a:off x="685800" y="22225"/>
            <a:ext cx="7772400" cy="762000"/>
          </a:xfrm>
        </p:spPr>
        <p:txBody>
          <a:bodyPr/>
          <a:lstStyle/>
          <a:p>
            <a:pPr eaLnBrk="1" hangingPunct="1"/>
            <a:r>
              <a:rPr lang="en-US" altLang="en-US" sz="3600" b="1" u="sng"/>
              <a:t>Parameters</a:t>
            </a:r>
          </a:p>
        </p:txBody>
      </p:sp>
      <p:sp>
        <p:nvSpPr>
          <p:cNvPr id="46083" name="Rectangle 3">
            <a:extLst>
              <a:ext uri="{FF2B5EF4-FFF2-40B4-BE49-F238E27FC236}">
                <a16:creationId xmlns:a16="http://schemas.microsoft.com/office/drawing/2014/main" id="{6D92126E-2F82-446C-B3E7-CFE1D65473FD}"/>
              </a:ext>
            </a:extLst>
          </p:cNvPr>
          <p:cNvSpPr>
            <a:spLocks noGrp="1"/>
          </p:cNvSpPr>
          <p:nvPr>
            <p:ph idx="1"/>
          </p:nvPr>
        </p:nvSpPr>
        <p:spPr>
          <a:xfrm>
            <a:off x="381000" y="800100"/>
            <a:ext cx="8382000" cy="5829300"/>
          </a:xfrm>
        </p:spPr>
        <p:txBody>
          <a:bodyPr/>
          <a:lstStyle/>
          <a:p>
            <a:pPr eaLnBrk="1" hangingPunct="1">
              <a:lnSpc>
                <a:spcPct val="100000"/>
              </a:lnSpc>
              <a:defRPr/>
            </a:pPr>
            <a:r>
              <a:rPr lang="en-GB" altLang="en-US" sz="2400"/>
              <a:t>Both procedures and functions can take parameters. </a:t>
            </a:r>
          </a:p>
          <a:p>
            <a:pPr eaLnBrk="1" hangingPunct="1">
              <a:lnSpc>
                <a:spcPct val="100000"/>
              </a:lnSpc>
              <a:defRPr/>
            </a:pPr>
            <a:r>
              <a:rPr lang="en-GB" altLang="en-US" sz="2400"/>
              <a:t>Values passed as parameters to a procedure as arguments in a calling statement are termed </a:t>
            </a:r>
            <a:r>
              <a:rPr lang="en-GB" altLang="en-US" sz="2400" i="1">
                <a:solidFill>
                  <a:srgbClr val="FF0000"/>
                </a:solidFill>
              </a:rPr>
              <a:t>actual parameters</a:t>
            </a:r>
            <a:r>
              <a:rPr lang="en-GB" altLang="en-US" sz="2400"/>
              <a:t>.  </a:t>
            </a:r>
          </a:p>
          <a:p>
            <a:pPr eaLnBrk="1" hangingPunct="1">
              <a:lnSpc>
                <a:spcPct val="100000"/>
              </a:lnSpc>
              <a:defRPr/>
            </a:pPr>
            <a:r>
              <a:rPr lang="en-GB" altLang="en-US" sz="2400"/>
              <a:t>The parameters in a procedure declaration are called </a:t>
            </a:r>
            <a:r>
              <a:rPr lang="en-GB" altLang="en-US" sz="2400" i="1">
                <a:solidFill>
                  <a:srgbClr val="FF0000"/>
                </a:solidFill>
              </a:rPr>
              <a:t>formal parameters</a:t>
            </a:r>
            <a:r>
              <a:rPr lang="en-GB" altLang="en-US" sz="2400">
                <a:solidFill>
                  <a:srgbClr val="FF0000"/>
                </a:solidFill>
              </a:rPr>
              <a:t>.  </a:t>
            </a:r>
          </a:p>
          <a:p>
            <a:pPr eaLnBrk="1" hangingPunct="1">
              <a:lnSpc>
                <a:spcPct val="100000"/>
              </a:lnSpc>
              <a:defRPr/>
            </a:pPr>
            <a:r>
              <a:rPr lang="en-GB" altLang="en-US" sz="2400"/>
              <a:t>The values stored in </a:t>
            </a:r>
            <a:r>
              <a:rPr lang="en-GB" altLang="en-US" sz="2400">
                <a:solidFill>
                  <a:srgbClr val="FF0000"/>
                </a:solidFill>
              </a:rPr>
              <a:t>actual parameters </a:t>
            </a:r>
            <a:r>
              <a:rPr lang="en-GB" altLang="en-US" sz="2400"/>
              <a:t>are values </a:t>
            </a:r>
            <a:r>
              <a:rPr lang="en-GB" altLang="en-US" sz="2400">
                <a:solidFill>
                  <a:srgbClr val="FF0000"/>
                </a:solidFill>
              </a:rPr>
              <a:t>passed to </a:t>
            </a:r>
            <a:r>
              <a:rPr lang="en-GB" altLang="en-US" sz="2400"/>
              <a:t>the formal parameters – the </a:t>
            </a:r>
            <a:r>
              <a:rPr lang="en-GB" altLang="en-US" sz="2400">
                <a:solidFill>
                  <a:srgbClr val="FF0000"/>
                </a:solidFill>
              </a:rPr>
              <a:t>formal parameters </a:t>
            </a:r>
            <a:r>
              <a:rPr lang="en-GB" altLang="en-US" sz="2400"/>
              <a:t>are like placeholders to store the incoming values.  </a:t>
            </a:r>
          </a:p>
          <a:p>
            <a:pPr eaLnBrk="1" hangingPunct="1">
              <a:lnSpc>
                <a:spcPct val="100000"/>
              </a:lnSpc>
              <a:defRPr/>
            </a:pPr>
            <a:r>
              <a:rPr lang="en-GB" altLang="en-US" sz="2400"/>
              <a:t>When a procedure completes, the </a:t>
            </a:r>
            <a:r>
              <a:rPr lang="en-GB" altLang="en-US" sz="2400">
                <a:solidFill>
                  <a:srgbClr val="FF0000"/>
                </a:solidFill>
              </a:rPr>
              <a:t>actual parameters </a:t>
            </a:r>
            <a:r>
              <a:rPr lang="en-GB" altLang="en-US" sz="2400"/>
              <a:t>are </a:t>
            </a:r>
            <a:r>
              <a:rPr lang="en-GB" altLang="en-US" sz="2400">
                <a:solidFill>
                  <a:srgbClr val="FF0000"/>
                </a:solidFill>
              </a:rPr>
              <a:t>assigned the values</a:t>
            </a:r>
            <a:r>
              <a:rPr lang="en-GB" altLang="en-US" sz="2400"/>
              <a:t> of the formal parameters.</a:t>
            </a:r>
          </a:p>
          <a:p>
            <a:pPr eaLnBrk="1" hangingPunct="1">
              <a:lnSpc>
                <a:spcPct val="100000"/>
              </a:lnSpc>
              <a:defRPr/>
            </a:pPr>
            <a:r>
              <a:rPr lang="en-GB" altLang="en-US" sz="2400"/>
              <a:t>Assignment of  values from Formal to Actual &amp; vice versa depends on </a:t>
            </a:r>
            <a:r>
              <a:rPr lang="en-GB" altLang="en-US" sz="2400">
                <a:solidFill>
                  <a:srgbClr val="FF0000"/>
                </a:solidFill>
              </a:rPr>
              <a:t>MODE</a:t>
            </a:r>
            <a:r>
              <a:rPr lang="en-GB" altLang="en-US" sz="2400"/>
              <a:t> of Parameters</a:t>
            </a:r>
          </a:p>
          <a:p>
            <a:pPr eaLnBrk="1" hangingPunct="1">
              <a:lnSpc>
                <a:spcPct val="100000"/>
              </a:lnSpc>
              <a:defRPr/>
            </a:pPr>
            <a:r>
              <a:rPr lang="en-GB" altLang="en-US" sz="2400"/>
              <a:t>A formal parameter can have one of </a:t>
            </a:r>
            <a:r>
              <a:rPr lang="en-GB" altLang="en-US" sz="2400">
                <a:solidFill>
                  <a:srgbClr val="FF0000"/>
                </a:solidFill>
              </a:rPr>
              <a:t>three possible modes</a:t>
            </a:r>
            <a:r>
              <a:rPr lang="en-GB" altLang="en-US" sz="2400"/>
              <a:t>: </a:t>
            </a:r>
          </a:p>
          <a:p>
            <a:pPr marL="0" indent="0" eaLnBrk="1" hangingPunct="1">
              <a:lnSpc>
                <a:spcPct val="100000"/>
              </a:lnSpc>
              <a:buFont typeface="Arial" panose="020B0604020202020204" pitchFamily="34" charset="0"/>
              <a:buNone/>
              <a:defRPr/>
            </a:pPr>
            <a:r>
              <a:rPr lang="en-GB" altLang="en-US" sz="2400"/>
              <a:t>	(1) IN,  (2), OUT, or (3) IN OUT.  </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4E2B0B1C-3CCB-490E-B35D-B0BCDB116829}"/>
              </a:ext>
            </a:extLst>
          </p:cNvPr>
          <p:cNvSpPr txBox="1">
            <a:spLocks noChangeArrowheads="1"/>
          </p:cNvSpPr>
          <p:nvPr/>
        </p:nvSpPr>
        <p:spPr bwMode="auto">
          <a:xfrm>
            <a:off x="990600" y="1143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buFontTx/>
              <a:buNone/>
            </a:pPr>
            <a:r>
              <a:rPr lang="en-US" altLang="en-US" sz="2800" b="1">
                <a:solidFill>
                  <a:schemeClr val="accent2"/>
                </a:solidFill>
              </a:rPr>
              <a:t>DECLARE                                  </a:t>
            </a:r>
            <a:r>
              <a:rPr lang="en-US" altLang="en-US" sz="2800"/>
              <a:t> (</a:t>
            </a:r>
            <a:r>
              <a:rPr lang="en-US" altLang="en-US" sz="2000" i="1">
                <a:solidFill>
                  <a:schemeClr val="accent2"/>
                </a:solidFill>
              </a:rPr>
              <a:t>optional</a:t>
            </a:r>
            <a:r>
              <a:rPr lang="en-US" altLang="en-US" sz="2800"/>
              <a:t>)</a:t>
            </a:r>
          </a:p>
          <a:p>
            <a:pPr eaLnBrk="1" hangingPunct="1">
              <a:buFontTx/>
              <a:buNone/>
            </a:pPr>
            <a:r>
              <a:rPr lang="en-US" altLang="en-US" sz="2800"/>
              <a:t>   	</a:t>
            </a:r>
            <a:r>
              <a:rPr lang="en-US" altLang="en-US" sz="2400"/>
              <a:t>- variable declarations</a:t>
            </a:r>
            <a:endParaRPr lang="en-US" altLang="en-US" sz="2800"/>
          </a:p>
          <a:p>
            <a:pPr eaLnBrk="1" hangingPunct="1">
              <a:buFontTx/>
              <a:buNone/>
            </a:pPr>
            <a:r>
              <a:rPr lang="en-US" altLang="en-US" sz="2800" b="1">
                <a:solidFill>
                  <a:srgbClr val="C00000"/>
                </a:solidFill>
              </a:rPr>
              <a:t>BEGIN</a:t>
            </a:r>
            <a:r>
              <a:rPr lang="en-US" altLang="en-US" sz="2800"/>
              <a:t> 				    (</a:t>
            </a:r>
            <a:r>
              <a:rPr lang="en-US" altLang="en-US" sz="2400" i="1">
                <a:solidFill>
                  <a:srgbClr val="C00000"/>
                </a:solidFill>
              </a:rPr>
              <a:t>required</a:t>
            </a:r>
            <a:r>
              <a:rPr lang="en-US" altLang="en-US" sz="2800"/>
              <a:t>)</a:t>
            </a:r>
          </a:p>
          <a:p>
            <a:pPr eaLnBrk="1" hangingPunct="1">
              <a:buFontTx/>
              <a:buNone/>
            </a:pPr>
            <a:r>
              <a:rPr lang="en-US" altLang="en-US" sz="2800"/>
              <a:t>	     </a:t>
            </a:r>
            <a:r>
              <a:rPr lang="en-US" altLang="en-US" sz="2400"/>
              <a:t>- SQL statements</a:t>
            </a:r>
          </a:p>
          <a:p>
            <a:pPr eaLnBrk="1" hangingPunct="1">
              <a:buFontTx/>
              <a:buNone/>
            </a:pPr>
            <a:r>
              <a:rPr lang="en-US" altLang="en-US" sz="2400"/>
              <a:t>        - PL/SQL statements or sub-blocks</a:t>
            </a:r>
          </a:p>
          <a:p>
            <a:pPr eaLnBrk="1" hangingPunct="1">
              <a:buFontTx/>
              <a:buNone/>
            </a:pPr>
            <a:r>
              <a:rPr lang="en-US" altLang="en-US" sz="2400"/>
              <a:t>        ……</a:t>
            </a:r>
          </a:p>
          <a:p>
            <a:pPr eaLnBrk="1" hangingPunct="1">
              <a:buFontTx/>
              <a:buNone/>
            </a:pPr>
            <a:r>
              <a:rPr lang="en-US" altLang="en-US" sz="2800" b="1">
                <a:solidFill>
                  <a:schemeClr val="accent2"/>
                </a:solidFill>
              </a:rPr>
              <a:t>EXCEPTION</a:t>
            </a:r>
            <a:r>
              <a:rPr lang="en-US" altLang="en-US" sz="2800"/>
              <a:t> 			     (</a:t>
            </a:r>
            <a:r>
              <a:rPr lang="en-US" altLang="en-US" sz="2400" i="1">
                <a:solidFill>
                  <a:schemeClr val="accent2"/>
                </a:solidFill>
              </a:rPr>
              <a:t>optional</a:t>
            </a:r>
            <a:r>
              <a:rPr lang="en-US" altLang="en-US" sz="2800"/>
              <a:t>)</a:t>
            </a:r>
          </a:p>
          <a:p>
            <a:pPr eaLnBrk="1" hangingPunct="1">
              <a:buFontTx/>
              <a:buNone/>
            </a:pPr>
            <a:r>
              <a:rPr lang="en-US" altLang="en-US" sz="2800"/>
              <a:t>	    </a:t>
            </a:r>
            <a:r>
              <a:rPr lang="en-US" altLang="en-US" sz="2400"/>
              <a:t>- actions to perform when errors occur</a:t>
            </a:r>
          </a:p>
          <a:p>
            <a:pPr eaLnBrk="1" hangingPunct="1">
              <a:buFontTx/>
              <a:buNone/>
            </a:pPr>
            <a:r>
              <a:rPr lang="en-US" altLang="en-US" sz="2400"/>
              <a:t>    …….</a:t>
            </a:r>
          </a:p>
          <a:p>
            <a:pPr eaLnBrk="1" hangingPunct="1">
              <a:buFontTx/>
              <a:buNone/>
            </a:pPr>
            <a:r>
              <a:rPr lang="en-US" altLang="en-US" sz="2800" b="1">
                <a:solidFill>
                  <a:srgbClr val="C00000"/>
                </a:solidFill>
              </a:rPr>
              <a:t>END;  				     </a:t>
            </a:r>
            <a:r>
              <a:rPr lang="en-US" altLang="en-US" sz="2800"/>
              <a:t>(</a:t>
            </a:r>
            <a:r>
              <a:rPr lang="en-US" altLang="en-US" sz="2400" i="1">
                <a:solidFill>
                  <a:srgbClr val="C00000"/>
                </a:solidFill>
              </a:rPr>
              <a:t>required</a:t>
            </a:r>
            <a:r>
              <a:rPr lang="en-US" altLang="en-US" sz="2800"/>
              <a:t>)</a:t>
            </a:r>
          </a:p>
        </p:txBody>
      </p:sp>
      <p:sp>
        <p:nvSpPr>
          <p:cNvPr id="17411" name="Rectangle 5">
            <a:extLst>
              <a:ext uri="{FF2B5EF4-FFF2-40B4-BE49-F238E27FC236}">
                <a16:creationId xmlns:a16="http://schemas.microsoft.com/office/drawing/2014/main" id="{BDCF9822-E990-4D43-A1B3-F7845B4DAD41}"/>
              </a:ext>
            </a:extLst>
          </p:cNvPr>
          <p:cNvSpPr>
            <a:spLocks noChangeArrowheads="1"/>
          </p:cNvSpPr>
          <p:nvPr/>
        </p:nvSpPr>
        <p:spPr bwMode="auto">
          <a:xfrm>
            <a:off x="2743200" y="152400"/>
            <a:ext cx="2316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PL/SQL Block</a:t>
            </a:r>
            <a:endParaRPr lang="en-IN" altLang="en-US">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CB70E39-63FF-493F-95E4-6DA264ACE050}"/>
              </a:ext>
            </a:extLst>
          </p:cNvPr>
          <p:cNvSpPr>
            <a:spLocks noGrp="1"/>
          </p:cNvSpPr>
          <p:nvPr>
            <p:ph type="title"/>
          </p:nvPr>
        </p:nvSpPr>
        <p:spPr>
          <a:xfrm>
            <a:off x="342900" y="3175"/>
            <a:ext cx="8686800" cy="1143000"/>
          </a:xfrm>
        </p:spPr>
        <p:txBody>
          <a:bodyPr/>
          <a:lstStyle/>
          <a:p>
            <a:pPr eaLnBrk="1" hangingPunct="1"/>
            <a:r>
              <a:rPr lang="en-US" altLang="en-US" sz="3200" b="1" u="sng"/>
              <a:t>Defining the IN, OUT, and IN OUT Parameter Modes</a:t>
            </a:r>
          </a:p>
        </p:txBody>
      </p:sp>
      <p:sp>
        <p:nvSpPr>
          <p:cNvPr id="47107" name="Rectangle 3">
            <a:extLst>
              <a:ext uri="{FF2B5EF4-FFF2-40B4-BE49-F238E27FC236}">
                <a16:creationId xmlns:a16="http://schemas.microsoft.com/office/drawing/2014/main" id="{8C595F62-61EC-4BCD-A686-ADB66ACBC156}"/>
              </a:ext>
            </a:extLst>
          </p:cNvPr>
          <p:cNvSpPr>
            <a:spLocks noGrp="1"/>
          </p:cNvSpPr>
          <p:nvPr>
            <p:ph idx="1"/>
          </p:nvPr>
        </p:nvSpPr>
        <p:spPr>
          <a:xfrm>
            <a:off x="354013" y="1146175"/>
            <a:ext cx="8534400" cy="4800600"/>
          </a:xfrm>
        </p:spPr>
        <p:txBody>
          <a:bodyPr/>
          <a:lstStyle/>
          <a:p>
            <a:pPr eaLnBrk="1" hangingPunct="1">
              <a:lnSpc>
                <a:spcPct val="100000"/>
              </a:lnSpc>
              <a:defRPr/>
            </a:pPr>
            <a:r>
              <a:rPr lang="fr-FR" altLang="en-US" sz="2400" b="1">
                <a:solidFill>
                  <a:srgbClr val="FF0000"/>
                </a:solidFill>
              </a:rPr>
              <a:t>IN</a:t>
            </a:r>
            <a:r>
              <a:rPr lang="fr-FR" altLang="en-US" sz="2400"/>
              <a:t> – This </a:t>
            </a:r>
            <a:r>
              <a:rPr lang="en-GB" altLang="en-US" sz="2400"/>
              <a:t>parameter type is passed to a procedure as a </a:t>
            </a:r>
            <a:r>
              <a:rPr lang="en-GB" altLang="en-US" sz="2400">
                <a:solidFill>
                  <a:srgbClr val="C00000"/>
                </a:solidFill>
              </a:rPr>
              <a:t>read-only value</a:t>
            </a:r>
            <a:r>
              <a:rPr lang="en-GB" altLang="en-US" sz="2400"/>
              <a:t> that cannot be changed within the procedure – this is the </a:t>
            </a:r>
            <a:r>
              <a:rPr lang="en-GB" altLang="en-US" sz="2400">
                <a:solidFill>
                  <a:srgbClr val="C00000"/>
                </a:solidFill>
              </a:rPr>
              <a:t>default mode</a:t>
            </a:r>
            <a:r>
              <a:rPr lang="en-GB" altLang="en-US" sz="2400"/>
              <a:t>.</a:t>
            </a:r>
          </a:p>
          <a:p>
            <a:pPr eaLnBrk="1" hangingPunct="1">
              <a:lnSpc>
                <a:spcPct val="100000"/>
              </a:lnSpc>
              <a:defRPr/>
            </a:pPr>
            <a:r>
              <a:rPr lang="en-GB" altLang="en-US" sz="2400" b="1">
                <a:solidFill>
                  <a:srgbClr val="FF0000"/>
                </a:solidFill>
              </a:rPr>
              <a:t>OUT</a:t>
            </a:r>
            <a:r>
              <a:rPr lang="en-GB" altLang="en-US" sz="2400"/>
              <a:t> – this parameter type is </a:t>
            </a:r>
            <a:r>
              <a:rPr lang="en-GB" altLang="en-US" sz="2400">
                <a:solidFill>
                  <a:srgbClr val="C00000"/>
                </a:solidFill>
              </a:rPr>
              <a:t>write-only</a:t>
            </a:r>
            <a:r>
              <a:rPr lang="en-GB" altLang="en-US" sz="2400"/>
              <a:t>, and can only appear on the left side of an assignment statement in the procedure – it is assigned an </a:t>
            </a:r>
            <a:r>
              <a:rPr lang="en-GB" altLang="en-US" sz="2400">
                <a:solidFill>
                  <a:srgbClr val="C00000"/>
                </a:solidFill>
              </a:rPr>
              <a:t>initial value </a:t>
            </a:r>
            <a:r>
              <a:rPr lang="en-GB" altLang="en-US" sz="2400"/>
              <a:t>of </a:t>
            </a:r>
            <a:r>
              <a:rPr lang="en-GB" altLang="en-US" sz="2400">
                <a:solidFill>
                  <a:srgbClr val="FF0000"/>
                </a:solidFill>
              </a:rPr>
              <a:t>NULL</a:t>
            </a:r>
            <a:r>
              <a:rPr lang="en-GB" altLang="en-US" sz="2400"/>
              <a:t>.</a:t>
            </a:r>
          </a:p>
          <a:p>
            <a:pPr eaLnBrk="1" hangingPunct="1">
              <a:lnSpc>
                <a:spcPct val="100000"/>
              </a:lnSpc>
              <a:defRPr/>
            </a:pPr>
            <a:r>
              <a:rPr lang="en-GB" altLang="en-US" sz="2400" b="1">
                <a:solidFill>
                  <a:srgbClr val="FF0000"/>
                </a:solidFill>
              </a:rPr>
              <a:t>IN OUT</a:t>
            </a:r>
            <a:r>
              <a:rPr lang="en-GB" altLang="en-US" sz="2400"/>
              <a:t> – this parameter type </a:t>
            </a:r>
            <a:r>
              <a:rPr lang="en-GB" altLang="en-US" sz="2400">
                <a:solidFill>
                  <a:srgbClr val="C00000"/>
                </a:solidFill>
              </a:rPr>
              <a:t>combines both IN</a:t>
            </a:r>
            <a:r>
              <a:rPr lang="en-GB" altLang="en-US" sz="2400"/>
              <a:t> and </a:t>
            </a:r>
            <a:r>
              <a:rPr lang="en-GB" altLang="en-US" sz="2400">
                <a:solidFill>
                  <a:srgbClr val="C00000"/>
                </a:solidFill>
              </a:rPr>
              <a:t>OUT</a:t>
            </a:r>
            <a:r>
              <a:rPr lang="en-GB" altLang="en-US" sz="2400"/>
              <a:t>; a parameter of this mode is passed to a procedure, and its value can be changed within the procedure.</a:t>
            </a:r>
          </a:p>
          <a:p>
            <a:pPr marL="0" indent="0" eaLnBrk="1" hangingPunct="1">
              <a:lnSpc>
                <a:spcPct val="100000"/>
              </a:lnSpc>
              <a:buFont typeface="Arial" panose="020B0604020202020204" pitchFamily="34" charset="0"/>
              <a:buNone/>
              <a:defRPr/>
            </a:pPr>
            <a:r>
              <a:rPr lang="en-GB" altLang="en-US" sz="2800"/>
              <a:t>If a procedure raises an exception, the formal parameter values are not copied back to their corresponding actual parameters.</a:t>
            </a:r>
            <a:endParaRPr lang="en-US"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323CA45E-FEB6-47E1-BFE0-B12F3703436A}"/>
              </a:ext>
            </a:extLst>
          </p:cNvPr>
          <p:cNvSpPr>
            <a:spLocks noGrp="1"/>
          </p:cNvSpPr>
          <p:nvPr>
            <p:ph idx="1"/>
          </p:nvPr>
        </p:nvSpPr>
        <p:spPr>
          <a:xfrm>
            <a:off x="265113" y="-7938"/>
            <a:ext cx="8763000" cy="6705601"/>
          </a:xfrm>
        </p:spPr>
        <p:txBody>
          <a:bodyPr/>
          <a:lstStyle/>
          <a:p>
            <a:pPr marL="0" indent="0">
              <a:buFont typeface="Arial" panose="020B0604020202020204" pitchFamily="34" charset="0"/>
              <a:buNone/>
            </a:pPr>
            <a:r>
              <a:rPr lang="en-IN" altLang="en-US" sz="2400"/>
              <a:t>--Procedure Example</a:t>
            </a:r>
          </a:p>
          <a:p>
            <a:pPr marL="0" indent="0">
              <a:buFont typeface="Arial" panose="020B0604020202020204" pitchFamily="34" charset="0"/>
              <a:buNone/>
            </a:pPr>
            <a:r>
              <a:rPr lang="en-IN" altLang="en-US" sz="2400"/>
              <a:t>SET SERVEROUTPUT ON</a:t>
            </a:r>
          </a:p>
          <a:p>
            <a:pPr marL="0" indent="0">
              <a:buFont typeface="Arial" panose="020B0604020202020204" pitchFamily="34" charset="0"/>
              <a:buNone/>
            </a:pPr>
            <a:r>
              <a:rPr lang="en-IN" altLang="en-US" sz="2400"/>
              <a:t>CREATE or REPLACE PROCEDURE </a:t>
            </a:r>
            <a:r>
              <a:rPr lang="en-IN" altLang="en-US" sz="2400" err="1"/>
              <a:t>squareNum</a:t>
            </a:r>
            <a:r>
              <a:rPr lang="en-IN" altLang="en-US" sz="2400"/>
              <a:t>(</a:t>
            </a:r>
            <a:r>
              <a:rPr lang="en-IN" altLang="en-US" sz="2400" b="1">
                <a:solidFill>
                  <a:srgbClr val="C00000"/>
                </a:solidFill>
              </a:rPr>
              <a:t>x</a:t>
            </a:r>
            <a:r>
              <a:rPr lang="en-IN" altLang="en-US" sz="2400"/>
              <a:t> IN number) IS</a:t>
            </a:r>
          </a:p>
          <a:p>
            <a:pPr marL="0" indent="0">
              <a:buFont typeface="Arial" panose="020B0604020202020204" pitchFamily="34" charset="0"/>
              <a:buNone/>
            </a:pPr>
            <a:r>
              <a:rPr lang="en-US" altLang="en-US" sz="2400"/>
              <a:t>A</a:t>
            </a:r>
            <a:r>
              <a:rPr lang="en-IN" altLang="en-US" sz="2400"/>
              <a:t> number;</a:t>
            </a:r>
          </a:p>
          <a:p>
            <a:pPr marL="0" indent="0">
              <a:buFont typeface="Arial" panose="020B0604020202020204" pitchFamily="34" charset="0"/>
              <a:buNone/>
            </a:pPr>
            <a:r>
              <a:rPr lang="en-IN" altLang="en-US" sz="2400"/>
              <a:t>BEGIN</a:t>
            </a:r>
          </a:p>
          <a:p>
            <a:pPr marL="0" indent="0">
              <a:buFont typeface="Arial" panose="020B0604020202020204" pitchFamily="34" charset="0"/>
              <a:buNone/>
            </a:pPr>
            <a:r>
              <a:rPr lang="en-IN" altLang="en-US" sz="2400"/>
              <a:t> A:= x * x;</a:t>
            </a:r>
          </a:p>
          <a:p>
            <a:pPr marL="0" indent="0">
              <a:buNone/>
            </a:pPr>
            <a:r>
              <a:rPr lang="en-US" altLang="en-US" sz="2400"/>
              <a:t> </a:t>
            </a:r>
            <a:r>
              <a:rPr lang="en-IN" altLang="en-US" sz="2400" err="1"/>
              <a:t>dbms_output.put_line</a:t>
            </a:r>
            <a:r>
              <a:rPr lang="en-IN" altLang="en-US" sz="2400"/>
              <a:t>('</a:t>
            </a:r>
            <a:r>
              <a:rPr lang="en-IN" altLang="en-US" sz="2400" err="1"/>
              <a:t>Sqaure</a:t>
            </a:r>
            <a:r>
              <a:rPr lang="en-IN" altLang="en-US" sz="2400"/>
              <a:t> is'||A);</a:t>
            </a:r>
          </a:p>
          <a:p>
            <a:pPr marL="0" indent="0">
              <a:buFont typeface="Arial" panose="020B0604020202020204" pitchFamily="34" charset="0"/>
              <a:buNone/>
            </a:pPr>
            <a:r>
              <a:rPr lang="en-IN" altLang="en-US" sz="2400"/>
              <a:t>END; </a:t>
            </a:r>
          </a:p>
          <a:p>
            <a:pPr marL="0" indent="0">
              <a:buFont typeface="Arial" panose="020B0604020202020204" pitchFamily="34" charset="0"/>
              <a:buNone/>
            </a:pPr>
            <a:r>
              <a:rPr lang="en-US" altLang="en-US" sz="2400"/>
              <a:t>/</a:t>
            </a:r>
          </a:p>
          <a:p>
            <a:pPr marL="0" indent="0">
              <a:buFont typeface="Arial" panose="020B0604020202020204" pitchFamily="34" charset="0"/>
              <a:buNone/>
            </a:pPr>
            <a:endParaRPr lang="en-US" altLang="en-US" sz="300"/>
          </a:p>
          <a:p>
            <a:pPr marL="0" indent="0">
              <a:buFont typeface="Arial" panose="020B0604020202020204" pitchFamily="34" charset="0"/>
              <a:buNone/>
            </a:pPr>
            <a:r>
              <a:rPr lang="en-IN" altLang="en-US" sz="2400"/>
              <a:t>DECLARE</a:t>
            </a:r>
          </a:p>
          <a:p>
            <a:pPr marL="0" indent="0">
              <a:buFont typeface="Arial" panose="020B0604020202020204" pitchFamily="34" charset="0"/>
              <a:buNone/>
            </a:pPr>
            <a:r>
              <a:rPr lang="en-IN" altLang="en-US" sz="2400"/>
              <a:t>   a number;</a:t>
            </a:r>
          </a:p>
          <a:p>
            <a:pPr marL="0" indent="0">
              <a:buFont typeface="Arial" panose="020B0604020202020204" pitchFamily="34" charset="0"/>
              <a:buNone/>
            </a:pPr>
            <a:r>
              <a:rPr lang="en-IN" altLang="en-US" sz="2400"/>
              <a:t>BEGIN</a:t>
            </a:r>
          </a:p>
          <a:p>
            <a:pPr marL="0" indent="0">
              <a:buFont typeface="Arial" panose="020B0604020202020204" pitchFamily="34" charset="0"/>
              <a:buNone/>
            </a:pPr>
            <a:r>
              <a:rPr lang="en-IN" altLang="en-US" sz="2400"/>
              <a:t>   a:=&amp;a;</a:t>
            </a:r>
          </a:p>
          <a:p>
            <a:pPr marL="0" indent="0">
              <a:buFont typeface="Arial" panose="020B0604020202020204" pitchFamily="34" charset="0"/>
              <a:buNone/>
            </a:pPr>
            <a:r>
              <a:rPr lang="en-IN" altLang="en-US" sz="2400"/>
              <a:t>   </a:t>
            </a:r>
            <a:r>
              <a:rPr lang="en-IN" altLang="en-US" sz="2400" err="1"/>
              <a:t>squareNum</a:t>
            </a:r>
            <a:r>
              <a:rPr lang="en-IN" altLang="en-US" sz="2400"/>
              <a:t>(</a:t>
            </a:r>
            <a:r>
              <a:rPr lang="en-IN" altLang="en-US" sz="2400" b="1">
                <a:solidFill>
                  <a:srgbClr val="C00000"/>
                </a:solidFill>
              </a:rPr>
              <a:t>a</a:t>
            </a:r>
            <a:r>
              <a:rPr lang="en-IN" altLang="en-US" sz="2400"/>
              <a:t>);</a:t>
            </a:r>
          </a:p>
          <a:p>
            <a:pPr marL="0" indent="0">
              <a:buFont typeface="Arial" panose="020B0604020202020204" pitchFamily="34" charset="0"/>
              <a:buNone/>
            </a:pPr>
            <a:r>
              <a:rPr lang="en-IN" altLang="en-US" sz="2400"/>
              <a:t>   </a:t>
            </a:r>
            <a:r>
              <a:rPr lang="en-IN" altLang="en-US" sz="2400" err="1"/>
              <a:t>dbms_output.put_line</a:t>
            </a:r>
            <a:r>
              <a:rPr lang="en-IN" altLang="en-US" sz="2400"/>
              <a:t>(‘ Number is:'||a); END; </a:t>
            </a:r>
          </a:p>
          <a:p>
            <a:pPr marL="0" indent="0">
              <a:buFont typeface="Arial" panose="020B0604020202020204" pitchFamily="34" charset="0"/>
              <a:buNone/>
            </a:pPr>
            <a:r>
              <a:rPr lang="en-IN" altLang="en-US" sz="2400"/>
              <a:t>/</a:t>
            </a:r>
            <a:endParaRPr lang="en-US" altLang="en-US" sz="2400"/>
          </a:p>
        </p:txBody>
      </p:sp>
      <p:sp>
        <p:nvSpPr>
          <p:cNvPr id="2" name="Rectangle 1">
            <a:extLst>
              <a:ext uri="{FF2B5EF4-FFF2-40B4-BE49-F238E27FC236}">
                <a16:creationId xmlns:a16="http://schemas.microsoft.com/office/drawing/2014/main" id="{F72630D3-2F2E-404E-B851-D81EF7655966}"/>
              </a:ext>
            </a:extLst>
          </p:cNvPr>
          <p:cNvSpPr/>
          <p:nvPr/>
        </p:nvSpPr>
        <p:spPr>
          <a:xfrm>
            <a:off x="5235575" y="1885950"/>
            <a:ext cx="3810000" cy="1323975"/>
          </a:xfrm>
          <a:prstGeom prst="rect">
            <a:avLst/>
          </a:prstGeom>
          <a:ln>
            <a:solidFill>
              <a:schemeClr val="accent2">
                <a:lumMod val="60000"/>
                <a:lumOff val="40000"/>
              </a:schemeClr>
            </a:solidFill>
          </a:ln>
        </p:spPr>
        <p:txBody>
          <a:bodyPr>
            <a:spAutoFit/>
          </a:bodyPr>
          <a:lstStyle/>
          <a:p>
            <a:pPr>
              <a:defRPr/>
            </a:pPr>
            <a:r>
              <a:rPr lang="en-US" sz="2000"/>
              <a:t>Save the file as say- </a:t>
            </a:r>
            <a:r>
              <a:rPr lang="en-US" sz="2000" b="1"/>
              <a:t>proce1.sql</a:t>
            </a:r>
          </a:p>
          <a:p>
            <a:pPr>
              <a:defRPr/>
            </a:pPr>
            <a:r>
              <a:rPr lang="en-US" sz="2000"/>
              <a:t>Compile proce1.sql</a:t>
            </a:r>
          </a:p>
          <a:p>
            <a:pPr>
              <a:defRPr/>
            </a:pPr>
            <a:r>
              <a:rPr lang="en-US" sz="2000"/>
              <a:t>Show errors;  to know compilation errors</a:t>
            </a:r>
            <a:endParaRPr lang="en-IN" sz="2000"/>
          </a:p>
        </p:txBody>
      </p:sp>
      <p:sp>
        <p:nvSpPr>
          <p:cNvPr id="71684" name="Rectangle 2">
            <a:extLst>
              <a:ext uri="{FF2B5EF4-FFF2-40B4-BE49-F238E27FC236}">
                <a16:creationId xmlns:a16="http://schemas.microsoft.com/office/drawing/2014/main" id="{8E3F6C74-B366-4EA5-BA60-70ADFBA3AD04}"/>
              </a:ext>
            </a:extLst>
          </p:cNvPr>
          <p:cNvSpPr>
            <a:spLocks noChangeArrowheads="1"/>
          </p:cNvSpPr>
          <p:nvPr/>
        </p:nvSpPr>
        <p:spPr bwMode="auto">
          <a:xfrm>
            <a:off x="4038600" y="4114800"/>
            <a:ext cx="4876800" cy="101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Main- PL/SQL block name say- </a:t>
            </a:r>
            <a:r>
              <a:rPr lang="en-US" altLang="en-US" sz="2000" b="1"/>
              <a:t>main_proc1.sql</a:t>
            </a:r>
            <a:r>
              <a:rPr lang="en-US" altLang="en-US" sz="2000"/>
              <a:t> which calls the procedure </a:t>
            </a:r>
            <a:r>
              <a:rPr lang="en-US" altLang="en-US" sz="2000" b="1"/>
              <a:t>squareNum()</a:t>
            </a:r>
            <a:r>
              <a:rPr lang="en-US" altLang="en-US" sz="2000"/>
              <a:t> </a:t>
            </a:r>
            <a:endParaRPr lang="en-IN" altLang="en-US" sz="20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5DD1930-22CE-4207-964A-E16130422756}"/>
              </a:ext>
            </a:extLst>
          </p:cNvPr>
          <p:cNvSpPr>
            <a:spLocks noGrp="1"/>
          </p:cNvSpPr>
          <p:nvPr>
            <p:ph type="title"/>
          </p:nvPr>
        </p:nvSpPr>
        <p:spPr>
          <a:xfrm>
            <a:off x="685800" y="304800"/>
            <a:ext cx="7772400" cy="838200"/>
          </a:xfrm>
        </p:spPr>
        <p:txBody>
          <a:bodyPr/>
          <a:lstStyle/>
          <a:p>
            <a:pPr eaLnBrk="1" hangingPunct="1"/>
            <a:r>
              <a:rPr lang="en-US" altLang="en-US" sz="3600" b="1" u="sng"/>
              <a:t>Parameter Constraint Restrictions</a:t>
            </a:r>
          </a:p>
        </p:txBody>
      </p:sp>
      <p:sp>
        <p:nvSpPr>
          <p:cNvPr id="73731" name="Rectangle 3">
            <a:extLst>
              <a:ext uri="{FF2B5EF4-FFF2-40B4-BE49-F238E27FC236}">
                <a16:creationId xmlns:a16="http://schemas.microsoft.com/office/drawing/2014/main" id="{44A1C28E-B8A0-46FF-AE12-9DB37B9DC822}"/>
              </a:ext>
            </a:extLst>
          </p:cNvPr>
          <p:cNvSpPr>
            <a:spLocks noGrp="1"/>
          </p:cNvSpPr>
          <p:nvPr>
            <p:ph idx="1"/>
          </p:nvPr>
        </p:nvSpPr>
        <p:spPr>
          <a:xfrm>
            <a:off x="457200" y="1219200"/>
            <a:ext cx="8305800" cy="5105400"/>
          </a:xfrm>
        </p:spPr>
        <p:txBody>
          <a:bodyPr/>
          <a:lstStyle/>
          <a:p>
            <a:pPr eaLnBrk="1" hangingPunct="1">
              <a:lnSpc>
                <a:spcPct val="80000"/>
              </a:lnSpc>
            </a:pPr>
            <a:r>
              <a:rPr lang="en-GB" altLang="en-US" sz="2800"/>
              <a:t>Procedures </a:t>
            </a:r>
            <a:r>
              <a:rPr lang="en-GB" altLang="en-US" sz="2800">
                <a:solidFill>
                  <a:srgbClr val="C00000"/>
                </a:solidFill>
              </a:rPr>
              <a:t>do not allow specifying </a:t>
            </a:r>
            <a:r>
              <a:rPr lang="en-US" altLang="en-US" sz="2800">
                <a:solidFill>
                  <a:srgbClr val="C00000"/>
                </a:solidFill>
              </a:rPr>
              <a:t>a constraint </a:t>
            </a:r>
            <a:r>
              <a:rPr lang="en-US" altLang="en-US" sz="2800"/>
              <a:t>on the parameter data type.  </a:t>
            </a:r>
          </a:p>
          <a:p>
            <a:pPr eaLnBrk="1" hangingPunct="1">
              <a:lnSpc>
                <a:spcPct val="80000"/>
              </a:lnSpc>
              <a:buFontTx/>
              <a:buNone/>
            </a:pPr>
            <a:endParaRPr lang="en-GB" altLang="en-US" sz="2400">
              <a:latin typeface="Courier New" panose="02070309020205020404" pitchFamily="49" charset="0"/>
            </a:endParaRPr>
          </a:p>
          <a:p>
            <a:pPr eaLnBrk="1" hangingPunct="1">
              <a:lnSpc>
                <a:spcPct val="80000"/>
              </a:lnSpc>
              <a:buFontTx/>
              <a:buNone/>
            </a:pPr>
            <a:r>
              <a:rPr lang="en-GB" altLang="en-US" sz="2400">
                <a:latin typeface="Courier New" panose="02070309020205020404" pitchFamily="49" charset="0"/>
              </a:rPr>
              <a:t>/* Invalid constraint on parameter. */</a:t>
            </a:r>
          </a:p>
          <a:p>
            <a:pPr eaLnBrk="1" hangingPunct="1">
              <a:lnSpc>
                <a:spcPct val="80000"/>
              </a:lnSpc>
              <a:buFontTx/>
              <a:buNone/>
            </a:pPr>
            <a:r>
              <a:rPr lang="en-GB" altLang="en-US" sz="2400">
                <a:latin typeface="Courier New" panose="02070309020205020404" pitchFamily="49" charset="0"/>
              </a:rPr>
              <a:t>CREATE OR REPLACE PROCEDURE proSample (v_Variable NUMBER</a:t>
            </a:r>
            <a:r>
              <a:rPr lang="en-GB" altLang="en-US" sz="2400">
                <a:solidFill>
                  <a:srgbClr val="FF0000"/>
                </a:solidFill>
                <a:latin typeface="Courier New" panose="02070309020205020404" pitchFamily="49" charset="0"/>
              </a:rPr>
              <a:t>(2)</a:t>
            </a:r>
            <a:r>
              <a:rPr lang="en-GB" altLang="en-US" sz="2400">
                <a:latin typeface="Courier New" panose="02070309020205020404" pitchFamily="49" charset="0"/>
              </a:rPr>
              <a:t>, ...) </a:t>
            </a:r>
          </a:p>
          <a:p>
            <a:pPr eaLnBrk="1" hangingPunct="1">
              <a:lnSpc>
                <a:spcPct val="80000"/>
              </a:lnSpc>
              <a:buFontTx/>
              <a:buNone/>
            </a:pPr>
            <a:endParaRPr lang="en-GB" altLang="en-US" sz="1000">
              <a:latin typeface="Courier New" panose="02070309020205020404" pitchFamily="49" charset="0"/>
            </a:endParaRPr>
          </a:p>
          <a:p>
            <a:pPr eaLnBrk="1" hangingPunct="1">
              <a:lnSpc>
                <a:spcPct val="80000"/>
              </a:lnSpc>
              <a:buFontTx/>
              <a:buNone/>
            </a:pPr>
            <a:r>
              <a:rPr lang="en-GB" altLang="en-US" sz="2400">
                <a:latin typeface="Courier New" panose="02070309020205020404" pitchFamily="49" charset="0"/>
              </a:rPr>
              <a:t>/* Valid parameter. */</a:t>
            </a:r>
          </a:p>
          <a:p>
            <a:pPr eaLnBrk="1" hangingPunct="1">
              <a:lnSpc>
                <a:spcPct val="80000"/>
              </a:lnSpc>
              <a:buFontTx/>
              <a:buNone/>
            </a:pPr>
            <a:r>
              <a:rPr lang="en-GB" altLang="en-US" sz="2400">
                <a:latin typeface="Courier New" panose="02070309020205020404" pitchFamily="49" charset="0"/>
              </a:rPr>
              <a:t>CREATE OR REPLACE PROCEDURE proSample (v_Variable NUMBER, ...) </a:t>
            </a:r>
            <a:endParaRPr lang="en-US" altLang="en-US" sz="2400">
              <a:latin typeface="Courier New" panose="0207030902020502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A3EFA85-8E27-448C-BD1F-363FC2ACB1A6}"/>
              </a:ext>
            </a:extLst>
          </p:cNvPr>
          <p:cNvSpPr>
            <a:spLocks noGrp="1"/>
          </p:cNvSpPr>
          <p:nvPr>
            <p:ph type="title"/>
          </p:nvPr>
        </p:nvSpPr>
        <p:spPr>
          <a:xfrm>
            <a:off x="381000" y="-228600"/>
            <a:ext cx="8458200" cy="914400"/>
          </a:xfrm>
        </p:spPr>
        <p:txBody>
          <a:bodyPr/>
          <a:lstStyle/>
          <a:p>
            <a:pPr eaLnBrk="1" hangingPunct="1"/>
            <a:r>
              <a:rPr lang="en-US" altLang="en-US" sz="3200" b="1" u="sng"/>
              <a:t> Procedure with No Parameters</a:t>
            </a:r>
          </a:p>
        </p:txBody>
      </p:sp>
      <p:sp>
        <p:nvSpPr>
          <p:cNvPr id="74755" name="Rectangle 3">
            <a:extLst>
              <a:ext uri="{FF2B5EF4-FFF2-40B4-BE49-F238E27FC236}">
                <a16:creationId xmlns:a16="http://schemas.microsoft.com/office/drawing/2014/main" id="{37A56AFE-B081-45CE-9A3F-52172367CFCC}"/>
              </a:ext>
            </a:extLst>
          </p:cNvPr>
          <p:cNvSpPr>
            <a:spLocks noGrp="1"/>
          </p:cNvSpPr>
          <p:nvPr>
            <p:ph idx="1"/>
          </p:nvPr>
        </p:nvSpPr>
        <p:spPr>
          <a:xfrm>
            <a:off x="228600" y="1817688"/>
            <a:ext cx="8610600" cy="5105400"/>
          </a:xfrm>
        </p:spPr>
        <p:txBody>
          <a:bodyPr/>
          <a:lstStyle/>
          <a:p>
            <a:pPr eaLnBrk="1" hangingPunct="1">
              <a:lnSpc>
                <a:spcPct val="80000"/>
              </a:lnSpc>
              <a:buFontTx/>
              <a:buNone/>
            </a:pPr>
            <a:r>
              <a:rPr lang="en-IN" altLang="en-US" sz="2400" b="1">
                <a:solidFill>
                  <a:srgbClr val="C00000"/>
                </a:solidFill>
                <a:latin typeface="Courier New" panose="02070309020205020404" pitchFamily="49" charset="0"/>
              </a:rPr>
              <a:t>CREATE OR REPLACE PROCEDURE DisplaySalary IS</a:t>
            </a:r>
          </a:p>
          <a:p>
            <a:pPr eaLnBrk="1" hangingPunct="1">
              <a:lnSpc>
                <a:spcPct val="80000"/>
              </a:lnSpc>
              <a:buFontTx/>
              <a:buNone/>
            </a:pPr>
            <a:r>
              <a:rPr lang="en-IN" altLang="en-US" sz="2400">
                <a:latin typeface="Courier New" panose="02070309020205020404" pitchFamily="49" charset="0"/>
              </a:rPr>
              <a:t> temp_Salary NUMBER(10,2);  </a:t>
            </a:r>
          </a:p>
          <a:p>
            <a:pPr eaLnBrk="1" hangingPunct="1">
              <a:lnSpc>
                <a:spcPct val="80000"/>
              </a:lnSpc>
              <a:buFontTx/>
              <a:buNone/>
            </a:pPr>
            <a:r>
              <a:rPr lang="en-IN" altLang="en-US" sz="2400" b="1">
                <a:latin typeface="Courier New" panose="02070309020205020404" pitchFamily="49" charset="0"/>
              </a:rPr>
              <a:t>BEGIN</a:t>
            </a:r>
          </a:p>
          <a:p>
            <a:pPr eaLnBrk="1" hangingPunct="1">
              <a:lnSpc>
                <a:spcPct val="80000"/>
              </a:lnSpc>
              <a:buFontTx/>
              <a:buNone/>
            </a:pPr>
            <a:r>
              <a:rPr lang="en-IN" altLang="en-US" sz="2400">
                <a:latin typeface="Courier New" panose="02070309020205020404" pitchFamily="49" charset="0"/>
              </a:rPr>
              <a:t>     SELECT Salary INTO temp_Salary FROM emp  WHERE empno=102;</a:t>
            </a:r>
          </a:p>
          <a:p>
            <a:pPr eaLnBrk="1" hangingPunct="1">
              <a:lnSpc>
                <a:spcPct val="80000"/>
              </a:lnSpc>
              <a:buFontTx/>
              <a:buNone/>
            </a:pPr>
            <a:r>
              <a:rPr lang="en-IN" altLang="en-US" sz="2400">
                <a:latin typeface="Courier New" panose="02070309020205020404" pitchFamily="49" charset="0"/>
              </a:rPr>
              <a:t>     IF temp_Salary &gt; 25000 THEN</a:t>
            </a:r>
          </a:p>
          <a:p>
            <a:pPr eaLnBrk="1" hangingPunct="1">
              <a:lnSpc>
                <a:spcPct val="80000"/>
              </a:lnSpc>
              <a:buFontTx/>
              <a:buNone/>
            </a:pPr>
            <a:r>
              <a:rPr lang="en-IN" altLang="en-US" sz="2400">
                <a:latin typeface="Courier New" panose="02070309020205020404" pitchFamily="49" charset="0"/>
              </a:rPr>
              <a:t>         DBMS_OUTPUT.PUT_LINE ('Salary is &gt; than 25,000.');</a:t>
            </a:r>
          </a:p>
          <a:p>
            <a:pPr eaLnBrk="1" hangingPunct="1">
              <a:lnSpc>
                <a:spcPct val="80000"/>
              </a:lnSpc>
              <a:buFontTx/>
              <a:buNone/>
            </a:pPr>
            <a:r>
              <a:rPr lang="en-IN" altLang="en-US" sz="2400">
                <a:latin typeface="Courier New" panose="02070309020205020404" pitchFamily="49" charset="0"/>
              </a:rPr>
              <a:t>     ELSE</a:t>
            </a:r>
          </a:p>
          <a:p>
            <a:pPr eaLnBrk="1" hangingPunct="1">
              <a:lnSpc>
                <a:spcPct val="80000"/>
              </a:lnSpc>
              <a:buFontTx/>
              <a:buNone/>
            </a:pPr>
            <a:r>
              <a:rPr lang="en-IN" altLang="en-US" sz="2400">
                <a:latin typeface="Courier New" panose="02070309020205020404" pitchFamily="49" charset="0"/>
              </a:rPr>
              <a:t>         DBMS_OUTPUT.PUT_LINE ('Salary is &lt;= than 25,000.');</a:t>
            </a:r>
          </a:p>
          <a:p>
            <a:pPr eaLnBrk="1" hangingPunct="1">
              <a:lnSpc>
                <a:spcPct val="80000"/>
              </a:lnSpc>
              <a:buFontTx/>
              <a:buNone/>
            </a:pPr>
            <a:r>
              <a:rPr lang="en-IN" altLang="en-US" sz="2400">
                <a:latin typeface="Courier New" panose="02070309020205020404" pitchFamily="49" charset="0"/>
              </a:rPr>
              <a:t>     END IF;</a:t>
            </a:r>
          </a:p>
          <a:p>
            <a:pPr eaLnBrk="1" hangingPunct="1">
              <a:lnSpc>
                <a:spcPct val="80000"/>
              </a:lnSpc>
              <a:buFontTx/>
              <a:buNone/>
            </a:pPr>
            <a:r>
              <a:rPr lang="en-IN" altLang="en-US" sz="2400" b="1">
                <a:latin typeface="Courier New" panose="02070309020205020404" pitchFamily="49" charset="0"/>
              </a:rPr>
              <a:t>END;</a:t>
            </a:r>
          </a:p>
          <a:p>
            <a:pPr eaLnBrk="1" hangingPunct="1">
              <a:lnSpc>
                <a:spcPct val="80000"/>
              </a:lnSpc>
              <a:buFontTx/>
              <a:buNone/>
            </a:pPr>
            <a:r>
              <a:rPr lang="en-IN" altLang="en-US" sz="2400">
                <a:latin typeface="Courier New" panose="02070309020205020404" pitchFamily="49" charset="0"/>
              </a:rPr>
              <a:t>/</a:t>
            </a:r>
            <a:endParaRPr lang="en-GB" altLang="en-US" sz="2400">
              <a:latin typeface="Courier New" panose="02070309020205020404" pitchFamily="49" charset="0"/>
            </a:endParaRPr>
          </a:p>
        </p:txBody>
      </p:sp>
      <p:sp>
        <p:nvSpPr>
          <p:cNvPr id="74756" name="Rectangle 1">
            <a:extLst>
              <a:ext uri="{FF2B5EF4-FFF2-40B4-BE49-F238E27FC236}">
                <a16:creationId xmlns:a16="http://schemas.microsoft.com/office/drawing/2014/main" id="{A13537AC-1763-4E17-86D2-F292BB14792F}"/>
              </a:ext>
            </a:extLst>
          </p:cNvPr>
          <p:cNvSpPr>
            <a:spLocks noChangeArrowheads="1"/>
          </p:cNvSpPr>
          <p:nvPr/>
        </p:nvSpPr>
        <p:spPr bwMode="auto">
          <a:xfrm>
            <a:off x="304800" y="4572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t>Write a procedure to display the message- Salary is &gt; 25000 or not  for the salary of employee corresponding to the employee number passed as parameter.</a:t>
            </a:r>
            <a:endParaRPr lang="en-IN" altLang="en-US" sz="24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F9E9FDC-0019-4992-9982-F2A0C0E973FC}"/>
              </a:ext>
            </a:extLst>
          </p:cNvPr>
          <p:cNvSpPr>
            <a:spLocks noGrp="1"/>
          </p:cNvSpPr>
          <p:nvPr>
            <p:ph type="title"/>
          </p:nvPr>
        </p:nvSpPr>
        <p:spPr/>
        <p:txBody>
          <a:bodyPr/>
          <a:lstStyle/>
          <a:p>
            <a:pPr eaLnBrk="1" hangingPunct="1"/>
            <a:r>
              <a:rPr lang="en-US" altLang="en-US" sz="3600" b="1" u="sng"/>
              <a:t>Executing </a:t>
            </a:r>
            <a:r>
              <a:rPr lang="en-US" altLang="en-US" sz="3600" b="1" i="1" u="sng"/>
              <a:t>DisplaySalary</a:t>
            </a:r>
            <a:r>
              <a:rPr lang="en-US" altLang="en-US" sz="3600" b="1" u="sng"/>
              <a:t> Procedure</a:t>
            </a:r>
          </a:p>
        </p:txBody>
      </p:sp>
      <p:sp>
        <p:nvSpPr>
          <p:cNvPr id="76803" name="Rectangle 3">
            <a:extLst>
              <a:ext uri="{FF2B5EF4-FFF2-40B4-BE49-F238E27FC236}">
                <a16:creationId xmlns:a16="http://schemas.microsoft.com/office/drawing/2014/main" id="{AEA4C357-80E8-4A56-8B80-7C48A9A21624}"/>
              </a:ext>
            </a:extLst>
          </p:cNvPr>
          <p:cNvSpPr>
            <a:spLocks noGrp="1"/>
          </p:cNvSpPr>
          <p:nvPr>
            <p:ph idx="1"/>
          </p:nvPr>
        </p:nvSpPr>
        <p:spPr/>
        <p:txBody>
          <a:bodyPr/>
          <a:lstStyle/>
          <a:p>
            <a:pPr eaLnBrk="1" hangingPunct="1">
              <a:buFontTx/>
              <a:buNone/>
            </a:pPr>
            <a:r>
              <a:rPr lang="en-GB" altLang="en-US" sz="2400">
                <a:latin typeface="Courier New" panose="02070309020205020404" pitchFamily="49" charset="0"/>
              </a:rPr>
              <a:t>SQL&gt; @ch13-4.sql          </a:t>
            </a:r>
            <a:r>
              <a:rPr lang="en-GB" altLang="en-US" sz="1800" i="1">
                <a:latin typeface="Courier New" panose="02070309020205020404" pitchFamily="49" charset="0"/>
              </a:rPr>
              <a:t>Compilation</a:t>
            </a:r>
            <a:endParaRPr lang="en-GB" altLang="en-US" sz="2400" i="1">
              <a:latin typeface="Courier New" panose="02070309020205020404" pitchFamily="49" charset="0"/>
            </a:endParaRPr>
          </a:p>
          <a:p>
            <a:pPr eaLnBrk="1" hangingPunct="1">
              <a:buFontTx/>
              <a:buNone/>
            </a:pPr>
            <a:r>
              <a:rPr lang="en-GB" altLang="en-US" sz="2400">
                <a:latin typeface="Courier New" panose="02070309020205020404" pitchFamily="49" charset="0"/>
              </a:rPr>
              <a:t>Procedure created.</a:t>
            </a:r>
          </a:p>
          <a:p>
            <a:pPr eaLnBrk="1" hangingPunct="1">
              <a:buFontTx/>
              <a:buNone/>
            </a:pPr>
            <a:r>
              <a:rPr lang="en-GB" altLang="en-US" sz="2400">
                <a:latin typeface="Courier New" panose="02070309020205020404" pitchFamily="49" charset="0"/>
              </a:rPr>
              <a:t>SQL&gt; </a:t>
            </a:r>
            <a:r>
              <a:rPr lang="en-GB" altLang="en-US" sz="2400" b="1">
                <a:solidFill>
                  <a:srgbClr val="FF0000"/>
                </a:solidFill>
                <a:latin typeface="Courier New" panose="02070309020205020404" pitchFamily="49" charset="0"/>
              </a:rPr>
              <a:t>exec DisplaySalary    </a:t>
            </a:r>
            <a:r>
              <a:rPr lang="en-GB" altLang="en-US" sz="1800" i="1">
                <a:latin typeface="Courier New" panose="02070309020205020404" pitchFamily="49" charset="0"/>
              </a:rPr>
              <a:t>execution</a:t>
            </a:r>
          </a:p>
          <a:p>
            <a:pPr eaLnBrk="1" hangingPunct="1">
              <a:buFontTx/>
              <a:buNone/>
            </a:pPr>
            <a:r>
              <a:rPr lang="en-GB" altLang="en-US" sz="2400">
                <a:latin typeface="Courier New" panose="02070309020205020404" pitchFamily="49" charset="0"/>
              </a:rPr>
              <a:t>Salary &gt; 25,000.</a:t>
            </a:r>
          </a:p>
          <a:p>
            <a:pPr eaLnBrk="1" hangingPunct="1">
              <a:buFontTx/>
              <a:buNone/>
            </a:pPr>
            <a:r>
              <a:rPr lang="en-GB" altLang="en-US" sz="2400">
                <a:latin typeface="Courier New" panose="02070309020205020404" pitchFamily="49" charset="0"/>
              </a:rPr>
              <a:t>PL/SQL procedure successfully completed.</a:t>
            </a:r>
            <a:endParaRPr lang="en-US" altLang="en-US" sz="2400">
              <a:latin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8437ADE-B297-4C24-B6BA-3626A94A8C65}"/>
              </a:ext>
            </a:extLst>
          </p:cNvPr>
          <p:cNvSpPr>
            <a:spLocks noGrp="1"/>
          </p:cNvSpPr>
          <p:nvPr>
            <p:ph type="title"/>
          </p:nvPr>
        </p:nvSpPr>
        <p:spPr>
          <a:xfrm>
            <a:off x="239713" y="-98425"/>
            <a:ext cx="8915400" cy="685800"/>
          </a:xfrm>
        </p:spPr>
        <p:txBody>
          <a:bodyPr/>
          <a:lstStyle/>
          <a:p>
            <a:pPr eaLnBrk="1" hangingPunct="1"/>
            <a:r>
              <a:rPr lang="en-US" altLang="en-US" sz="3200" b="1" u="sng"/>
              <a:t>Passing IN and OUT Parameters..</a:t>
            </a:r>
          </a:p>
        </p:txBody>
      </p:sp>
      <p:sp>
        <p:nvSpPr>
          <p:cNvPr id="77827" name="Rectangle 3">
            <a:extLst>
              <a:ext uri="{FF2B5EF4-FFF2-40B4-BE49-F238E27FC236}">
                <a16:creationId xmlns:a16="http://schemas.microsoft.com/office/drawing/2014/main" id="{C5D29568-16F9-4DC3-9651-23467C7911E8}"/>
              </a:ext>
            </a:extLst>
          </p:cNvPr>
          <p:cNvSpPr>
            <a:spLocks noGrp="1"/>
          </p:cNvSpPr>
          <p:nvPr>
            <p:ph idx="1"/>
          </p:nvPr>
        </p:nvSpPr>
        <p:spPr>
          <a:xfrm>
            <a:off x="239713" y="2347913"/>
            <a:ext cx="9296400" cy="4357687"/>
          </a:xfrm>
        </p:spPr>
        <p:txBody>
          <a:bodyPr/>
          <a:lstStyle/>
          <a:p>
            <a:pPr eaLnBrk="1" hangingPunct="1">
              <a:lnSpc>
                <a:spcPct val="100000"/>
              </a:lnSpc>
              <a:buFontTx/>
              <a:buNone/>
            </a:pPr>
            <a:r>
              <a:rPr lang="en-GB" altLang="en-US" sz="2400" b="1">
                <a:solidFill>
                  <a:srgbClr val="C00000"/>
                </a:solidFill>
                <a:latin typeface="Courier New" panose="02070309020205020404" pitchFamily="49" charset="0"/>
              </a:rPr>
              <a:t>CREATE OR REPLACE PROCEDURE DisplaySalary2(</a:t>
            </a:r>
            <a:r>
              <a:rPr lang="en-GB" altLang="en-US" sz="2400" b="1" err="1">
                <a:latin typeface="Courier New" panose="02070309020205020404" pitchFamily="49" charset="0"/>
              </a:rPr>
              <a:t>p_EmployeeID</a:t>
            </a:r>
            <a:endParaRPr lang="en-GB" altLang="en-US" sz="2400" b="1">
              <a:latin typeface="Courier New" panose="02070309020205020404" pitchFamily="49" charset="0"/>
            </a:endParaRPr>
          </a:p>
          <a:p>
            <a:pPr eaLnBrk="1" hangingPunct="1">
              <a:lnSpc>
                <a:spcPct val="100000"/>
              </a:lnSpc>
              <a:buFontTx/>
              <a:buNone/>
            </a:pPr>
            <a:r>
              <a:rPr lang="en-GB" altLang="en-US" sz="2400" b="1">
                <a:latin typeface="Courier New" panose="02070309020205020404" pitchFamily="49" charset="0"/>
              </a:rPr>
              <a:t>    </a:t>
            </a:r>
            <a:r>
              <a:rPr lang="en-GB" altLang="en-US" sz="2400" b="1">
                <a:solidFill>
                  <a:srgbClr val="2323EB"/>
                </a:solidFill>
                <a:latin typeface="Courier New" panose="02070309020205020404" pitchFamily="49" charset="0"/>
              </a:rPr>
              <a:t>IN</a:t>
            </a:r>
            <a:r>
              <a:rPr lang="en-GB" altLang="en-US" sz="2400" b="1">
                <a:latin typeface="Courier New" panose="02070309020205020404" pitchFamily="49" charset="0"/>
              </a:rPr>
              <a:t> CHAR, </a:t>
            </a:r>
            <a:r>
              <a:rPr lang="en-GB" altLang="en-US" sz="2400" b="1" err="1">
                <a:latin typeface="Courier New" panose="02070309020205020404" pitchFamily="49" charset="0"/>
              </a:rPr>
              <a:t>p_Salary</a:t>
            </a:r>
            <a:r>
              <a:rPr lang="en-GB" altLang="en-US" sz="2400" b="1">
                <a:latin typeface="Courier New" panose="02070309020205020404" pitchFamily="49" charset="0"/>
              </a:rPr>
              <a:t> </a:t>
            </a:r>
            <a:r>
              <a:rPr lang="en-GB" altLang="en-US" sz="2400" b="1">
                <a:solidFill>
                  <a:srgbClr val="2323EB"/>
                </a:solidFill>
                <a:latin typeface="Courier New" panose="02070309020205020404" pitchFamily="49" charset="0"/>
              </a:rPr>
              <a:t>OUT</a:t>
            </a:r>
            <a:r>
              <a:rPr lang="en-GB" altLang="en-US" sz="2400" b="1">
                <a:latin typeface="Courier New" panose="02070309020205020404" pitchFamily="49" charset="0"/>
              </a:rPr>
              <a:t> NUMBER</a:t>
            </a:r>
            <a:r>
              <a:rPr lang="en-GB" altLang="en-US" sz="2400" b="1">
                <a:solidFill>
                  <a:srgbClr val="C00000"/>
                </a:solidFill>
                <a:latin typeface="Courier New" panose="02070309020205020404" pitchFamily="49" charset="0"/>
              </a:rPr>
              <a:t>) IS</a:t>
            </a:r>
          </a:p>
          <a:p>
            <a:pPr eaLnBrk="1" hangingPunct="1">
              <a:lnSpc>
                <a:spcPct val="80000"/>
              </a:lnSpc>
              <a:buFontTx/>
              <a:buNone/>
            </a:pPr>
            <a:r>
              <a:rPr lang="en-GB" altLang="en-US" sz="2400">
                <a:latin typeface="Courier New" panose="02070309020205020404" pitchFamily="49" charset="0"/>
              </a:rPr>
              <a:t>    </a:t>
            </a:r>
            <a:r>
              <a:rPr lang="en-GB" altLang="en-US" sz="2400" err="1">
                <a:latin typeface="Courier New" panose="02070309020205020404" pitchFamily="49" charset="0"/>
              </a:rPr>
              <a:t>v_Salary</a:t>
            </a:r>
            <a:r>
              <a:rPr lang="en-GB" altLang="en-US" sz="2400">
                <a:latin typeface="Courier New" panose="02070309020205020404" pitchFamily="49" charset="0"/>
              </a:rPr>
              <a:t> NUMBER(10,2);</a:t>
            </a:r>
          </a:p>
          <a:p>
            <a:pPr eaLnBrk="1" hangingPunct="1">
              <a:lnSpc>
                <a:spcPct val="80000"/>
              </a:lnSpc>
              <a:buFontTx/>
              <a:buNone/>
            </a:pPr>
            <a:r>
              <a:rPr lang="en-GB" altLang="en-US" sz="2400" b="1">
                <a:latin typeface="Courier New" panose="02070309020205020404" pitchFamily="49" charset="0"/>
              </a:rPr>
              <a:t>BEGIN</a:t>
            </a:r>
          </a:p>
          <a:p>
            <a:pPr eaLnBrk="1" hangingPunct="1">
              <a:lnSpc>
                <a:spcPct val="80000"/>
              </a:lnSpc>
              <a:buFontTx/>
              <a:buNone/>
            </a:pPr>
            <a:r>
              <a:rPr lang="en-GB" altLang="en-US" sz="2400">
                <a:latin typeface="Courier New" panose="02070309020205020404" pitchFamily="49" charset="0"/>
              </a:rPr>
              <a:t>    SELECT Sal INTO </a:t>
            </a:r>
            <a:r>
              <a:rPr lang="en-GB" altLang="en-US" sz="2400" err="1">
                <a:latin typeface="Courier New" panose="02070309020205020404" pitchFamily="49" charset="0"/>
              </a:rPr>
              <a:t>v_Salary</a:t>
            </a:r>
            <a:r>
              <a:rPr lang="en-GB" altLang="en-US" sz="2400">
                <a:latin typeface="Courier New" panose="02070309020205020404" pitchFamily="49" charset="0"/>
              </a:rPr>
              <a:t> FROM Emp</a:t>
            </a:r>
          </a:p>
          <a:p>
            <a:pPr eaLnBrk="1" hangingPunct="1">
              <a:lnSpc>
                <a:spcPct val="80000"/>
              </a:lnSpc>
              <a:buFontTx/>
              <a:buNone/>
            </a:pPr>
            <a:r>
              <a:rPr lang="en-GB" altLang="en-US" sz="2400">
                <a:latin typeface="Courier New" panose="02070309020205020404" pitchFamily="49" charset="0"/>
              </a:rPr>
              <a:t>    WHERE </a:t>
            </a:r>
            <a:r>
              <a:rPr lang="en-GB" altLang="en-US" sz="2400" err="1">
                <a:latin typeface="Courier New" panose="02070309020205020404" pitchFamily="49" charset="0"/>
              </a:rPr>
              <a:t>EmpNO</a:t>
            </a:r>
            <a:r>
              <a:rPr lang="en-GB" altLang="en-US" sz="2400">
                <a:latin typeface="Courier New" panose="02070309020205020404" pitchFamily="49" charset="0"/>
              </a:rPr>
              <a:t> = </a:t>
            </a:r>
            <a:r>
              <a:rPr lang="en-GB" altLang="en-US" sz="2400" err="1">
                <a:latin typeface="Courier New" panose="02070309020205020404" pitchFamily="49" charset="0"/>
              </a:rPr>
              <a:t>p_EmployeeID</a:t>
            </a:r>
            <a:r>
              <a:rPr lang="en-GB" altLang="en-US" sz="2400">
                <a:latin typeface="Courier New" panose="02070309020205020404" pitchFamily="49" charset="0"/>
              </a:rPr>
              <a:t>;</a:t>
            </a:r>
          </a:p>
          <a:p>
            <a:pPr eaLnBrk="1" hangingPunct="1">
              <a:lnSpc>
                <a:spcPct val="80000"/>
              </a:lnSpc>
              <a:buFontTx/>
              <a:buNone/>
            </a:pPr>
            <a:r>
              <a:rPr lang="en-GB" altLang="en-US" sz="2400">
                <a:latin typeface="Courier New" panose="02070309020205020404" pitchFamily="49" charset="0"/>
              </a:rPr>
              <a:t>    IF </a:t>
            </a:r>
            <a:r>
              <a:rPr lang="en-GB" altLang="en-US" sz="2400" err="1">
                <a:latin typeface="Courier New" panose="02070309020205020404" pitchFamily="49" charset="0"/>
              </a:rPr>
              <a:t>v_Salary</a:t>
            </a:r>
            <a:r>
              <a:rPr lang="en-GB" altLang="en-US" sz="2400">
                <a:latin typeface="Courier New" panose="02070309020205020404" pitchFamily="49" charset="0"/>
              </a:rPr>
              <a:t> &gt; 25000 THEN</a:t>
            </a:r>
          </a:p>
          <a:p>
            <a:pPr eaLnBrk="1" hangingPunct="1">
              <a:lnSpc>
                <a:spcPct val="80000"/>
              </a:lnSpc>
              <a:buFontTx/>
              <a:buNone/>
            </a:pPr>
            <a:r>
              <a:rPr lang="en-GB" altLang="en-US" sz="2400">
                <a:latin typeface="Courier New" panose="02070309020205020404" pitchFamily="49" charset="0"/>
              </a:rPr>
              <a:t>        DBMS_OUTPUT.PUT_LINE ('Salary &gt; 25,000.');</a:t>
            </a:r>
          </a:p>
          <a:p>
            <a:pPr eaLnBrk="1" hangingPunct="1">
              <a:lnSpc>
                <a:spcPct val="80000"/>
              </a:lnSpc>
              <a:buFontTx/>
              <a:buNone/>
            </a:pPr>
            <a:r>
              <a:rPr lang="en-GB" altLang="en-US" sz="2400">
                <a:latin typeface="Courier New" panose="02070309020205020404" pitchFamily="49" charset="0"/>
              </a:rPr>
              <a:t>    ELSE</a:t>
            </a:r>
          </a:p>
        </p:txBody>
      </p:sp>
      <p:sp>
        <p:nvSpPr>
          <p:cNvPr id="77828" name="Rectangle 3">
            <a:extLst>
              <a:ext uri="{FF2B5EF4-FFF2-40B4-BE49-F238E27FC236}">
                <a16:creationId xmlns:a16="http://schemas.microsoft.com/office/drawing/2014/main" id="{07C46E07-BBBB-44D9-9CD4-5C7F207A98C2}"/>
              </a:ext>
            </a:extLst>
          </p:cNvPr>
          <p:cNvSpPr>
            <a:spLocks noChangeArrowheads="1"/>
          </p:cNvSpPr>
          <p:nvPr/>
        </p:nvSpPr>
        <p:spPr bwMode="auto">
          <a:xfrm>
            <a:off x="239713" y="6096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t>Write a procedure to display the message- Salary is &gt; 25000 or not  for the salary of employee corresponding to the employee number passed as parameter and return the salary of the employee to calling environment. </a:t>
            </a:r>
            <a:endParaRPr lang="en-IN" altLang="en-US" sz="24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59247AC-8F49-4DFD-8C8B-AEBEE663180B}"/>
              </a:ext>
            </a:extLst>
          </p:cNvPr>
          <p:cNvSpPr>
            <a:spLocks noGrp="1"/>
          </p:cNvSpPr>
          <p:nvPr>
            <p:ph type="title"/>
          </p:nvPr>
        </p:nvSpPr>
        <p:spPr>
          <a:xfrm>
            <a:off x="228600" y="0"/>
            <a:ext cx="8915400" cy="685800"/>
          </a:xfrm>
        </p:spPr>
        <p:txBody>
          <a:bodyPr/>
          <a:lstStyle/>
          <a:p>
            <a:pPr eaLnBrk="1" hangingPunct="1"/>
            <a:r>
              <a:rPr lang="en-US" altLang="en-US" sz="3200" b="1" u="sng"/>
              <a:t>..Passing IN and OUT Parameters</a:t>
            </a:r>
          </a:p>
        </p:txBody>
      </p:sp>
      <p:sp>
        <p:nvSpPr>
          <p:cNvPr id="79875" name="Rectangle 3">
            <a:extLst>
              <a:ext uri="{FF2B5EF4-FFF2-40B4-BE49-F238E27FC236}">
                <a16:creationId xmlns:a16="http://schemas.microsoft.com/office/drawing/2014/main" id="{856622DF-A91C-4B07-8569-8C421D6742A0}"/>
              </a:ext>
            </a:extLst>
          </p:cNvPr>
          <p:cNvSpPr>
            <a:spLocks noGrp="1"/>
          </p:cNvSpPr>
          <p:nvPr>
            <p:ph idx="1"/>
          </p:nvPr>
        </p:nvSpPr>
        <p:spPr>
          <a:xfrm>
            <a:off x="238125" y="952500"/>
            <a:ext cx="8724900" cy="4953000"/>
          </a:xfrm>
        </p:spPr>
        <p:txBody>
          <a:bodyPr/>
          <a:lstStyle/>
          <a:p>
            <a:pPr eaLnBrk="1" hangingPunct="1">
              <a:lnSpc>
                <a:spcPct val="80000"/>
              </a:lnSpc>
              <a:buFontTx/>
              <a:buNone/>
            </a:pPr>
            <a:endParaRPr lang="en-GB" altLang="en-US" sz="2400">
              <a:latin typeface="Courier New" panose="02070309020205020404" pitchFamily="49" charset="0"/>
            </a:endParaRPr>
          </a:p>
          <a:p>
            <a:pPr eaLnBrk="1" hangingPunct="1">
              <a:lnSpc>
                <a:spcPct val="80000"/>
              </a:lnSpc>
              <a:buFontTx/>
              <a:buNone/>
            </a:pPr>
            <a:r>
              <a:rPr lang="en-GB" altLang="en-US" sz="2400">
                <a:latin typeface="Courier New" panose="02070309020205020404" pitchFamily="49" charset="0"/>
              </a:rPr>
              <a:t> DBMS_OUTPUT.PUT_LINE ('Salary &lt;= 25,000.');</a:t>
            </a:r>
          </a:p>
          <a:p>
            <a:pPr eaLnBrk="1" hangingPunct="1">
              <a:lnSpc>
                <a:spcPct val="80000"/>
              </a:lnSpc>
              <a:buFontTx/>
              <a:buNone/>
            </a:pPr>
            <a:r>
              <a:rPr lang="en-GB" altLang="en-US" sz="2400">
                <a:latin typeface="Courier New" panose="02070309020205020404" pitchFamily="49" charset="0"/>
              </a:rPr>
              <a:t>    END IF;</a:t>
            </a:r>
          </a:p>
          <a:p>
            <a:pPr eaLnBrk="1" hangingPunct="1">
              <a:lnSpc>
                <a:spcPct val="80000"/>
              </a:lnSpc>
              <a:buFontTx/>
              <a:buNone/>
            </a:pPr>
            <a:r>
              <a:rPr lang="en-GB" altLang="en-US" sz="2400">
                <a:latin typeface="Courier New" panose="02070309020205020404" pitchFamily="49" charset="0"/>
              </a:rPr>
              <a:t>    </a:t>
            </a:r>
            <a:r>
              <a:rPr lang="en-GB" altLang="en-US" sz="2400" err="1">
                <a:latin typeface="Courier New" panose="02070309020205020404" pitchFamily="49" charset="0"/>
              </a:rPr>
              <a:t>p_Salary</a:t>
            </a:r>
            <a:r>
              <a:rPr lang="en-GB" altLang="en-US" sz="2400">
                <a:latin typeface="Courier New" panose="02070309020205020404" pitchFamily="49" charset="0"/>
              </a:rPr>
              <a:t> := </a:t>
            </a:r>
            <a:r>
              <a:rPr lang="en-GB" altLang="en-US" sz="2400" err="1">
                <a:latin typeface="Courier New" panose="02070309020205020404" pitchFamily="49" charset="0"/>
              </a:rPr>
              <a:t>v_Salary</a:t>
            </a:r>
            <a:r>
              <a:rPr lang="en-GB" altLang="en-US" sz="2400">
                <a:latin typeface="Courier New" panose="02070309020205020404" pitchFamily="49" charset="0"/>
              </a:rPr>
              <a:t>;  </a:t>
            </a:r>
          </a:p>
          <a:p>
            <a:pPr eaLnBrk="1" hangingPunct="1">
              <a:lnSpc>
                <a:spcPct val="80000"/>
              </a:lnSpc>
              <a:buFontTx/>
              <a:buNone/>
            </a:pPr>
            <a:r>
              <a:rPr lang="en-GB" altLang="en-US" sz="2400" b="1">
                <a:latin typeface="Courier New" panose="02070309020205020404" pitchFamily="49" charset="0"/>
              </a:rPr>
              <a:t>EXCEPTION</a:t>
            </a:r>
          </a:p>
          <a:p>
            <a:pPr eaLnBrk="1" hangingPunct="1">
              <a:lnSpc>
                <a:spcPct val="80000"/>
              </a:lnSpc>
              <a:buFontTx/>
              <a:buNone/>
            </a:pPr>
            <a:r>
              <a:rPr lang="en-GB" altLang="en-US" sz="2400">
                <a:latin typeface="Courier New" panose="02070309020205020404" pitchFamily="49" charset="0"/>
              </a:rPr>
              <a:t>     WHEN NO_DATA_FOUND THEN</a:t>
            </a:r>
          </a:p>
          <a:p>
            <a:pPr eaLnBrk="1" hangingPunct="1">
              <a:lnSpc>
                <a:spcPct val="80000"/>
              </a:lnSpc>
              <a:buFontTx/>
              <a:buNone/>
            </a:pPr>
            <a:r>
              <a:rPr lang="en-GB" altLang="en-US" sz="2400">
                <a:latin typeface="Courier New" panose="02070309020205020404" pitchFamily="49" charset="0"/>
              </a:rPr>
              <a:t>         DBMS_OUTPUT.PUT_LINE ('Employee not found.'); </a:t>
            </a:r>
          </a:p>
          <a:p>
            <a:pPr eaLnBrk="1" hangingPunct="1">
              <a:lnSpc>
                <a:spcPct val="80000"/>
              </a:lnSpc>
              <a:buFontTx/>
              <a:buNone/>
            </a:pPr>
            <a:r>
              <a:rPr lang="en-GB" altLang="en-US" sz="2400" b="1">
                <a:latin typeface="Courier New" panose="02070309020205020404" pitchFamily="49" charset="0"/>
              </a:rPr>
              <a:t>END</a:t>
            </a:r>
            <a:r>
              <a:rPr lang="en-GB" altLang="en-US" sz="2400">
                <a:latin typeface="Courier New" panose="02070309020205020404" pitchFamily="49" charset="0"/>
              </a:rPr>
              <a:t> DisplaySalary2;</a:t>
            </a:r>
          </a:p>
          <a:p>
            <a:pPr eaLnBrk="1" hangingPunct="1">
              <a:lnSpc>
                <a:spcPct val="80000"/>
              </a:lnSpc>
              <a:buFontTx/>
              <a:buNone/>
            </a:pPr>
            <a:r>
              <a:rPr lang="en-GB" altLang="en-US" sz="2400">
                <a:latin typeface="Courier New" panose="02070309020205020404" pitchFamily="49" charset="0"/>
              </a:rPr>
              <a:t>/</a:t>
            </a:r>
            <a:endParaRPr lang="en-US" altLang="en-US" sz="2400">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CF3D41E-BE81-45C6-B6B8-F731A34C7A11}"/>
              </a:ext>
            </a:extLst>
          </p:cNvPr>
          <p:cNvSpPr>
            <a:spLocks noGrp="1"/>
          </p:cNvSpPr>
          <p:nvPr>
            <p:ph type="title"/>
          </p:nvPr>
        </p:nvSpPr>
        <p:spPr>
          <a:xfrm>
            <a:off x="304800" y="0"/>
            <a:ext cx="8077200" cy="914400"/>
          </a:xfrm>
        </p:spPr>
        <p:txBody>
          <a:bodyPr/>
          <a:lstStyle/>
          <a:p>
            <a:pPr eaLnBrk="1" hangingPunct="1"/>
            <a:r>
              <a:rPr lang="en-US" altLang="en-US" sz="3200" b="1" u="sng"/>
              <a:t>Example 13.6 – Calling </a:t>
            </a:r>
            <a:r>
              <a:rPr lang="en-US" altLang="en-US" sz="3200" b="1" i="1" u="sng"/>
              <a:t>DisplaySalary2</a:t>
            </a:r>
          </a:p>
        </p:txBody>
      </p:sp>
      <p:sp>
        <p:nvSpPr>
          <p:cNvPr id="80899" name="Rectangle 3">
            <a:extLst>
              <a:ext uri="{FF2B5EF4-FFF2-40B4-BE49-F238E27FC236}">
                <a16:creationId xmlns:a16="http://schemas.microsoft.com/office/drawing/2014/main" id="{5EB4D1A5-7A92-4634-A02C-358651749448}"/>
              </a:ext>
            </a:extLst>
          </p:cNvPr>
          <p:cNvSpPr>
            <a:spLocks noGrp="1"/>
          </p:cNvSpPr>
          <p:nvPr>
            <p:ph idx="1"/>
          </p:nvPr>
        </p:nvSpPr>
        <p:spPr>
          <a:xfrm>
            <a:off x="304800" y="914400"/>
            <a:ext cx="8382000" cy="5029200"/>
          </a:xfrm>
        </p:spPr>
        <p:txBody>
          <a:bodyPr/>
          <a:lstStyle/>
          <a:p>
            <a:pPr eaLnBrk="1" hangingPunct="1">
              <a:lnSpc>
                <a:spcPct val="80000"/>
              </a:lnSpc>
              <a:buFontTx/>
              <a:buNone/>
            </a:pPr>
            <a:r>
              <a:rPr lang="en-GB" altLang="en-US" sz="2400">
                <a:latin typeface="Courier New" panose="02070309020205020404" pitchFamily="49" charset="0"/>
              </a:rPr>
              <a:t>/* PL SQL Example */</a:t>
            </a:r>
          </a:p>
          <a:p>
            <a:pPr eaLnBrk="1" hangingPunct="1">
              <a:lnSpc>
                <a:spcPct val="80000"/>
              </a:lnSpc>
              <a:buFontTx/>
              <a:buNone/>
            </a:pPr>
            <a:r>
              <a:rPr lang="en-GB" altLang="en-US" sz="2400" b="1">
                <a:latin typeface="Courier New" panose="02070309020205020404" pitchFamily="49" charset="0"/>
              </a:rPr>
              <a:t>DECLARE</a:t>
            </a:r>
          </a:p>
          <a:p>
            <a:pPr eaLnBrk="1" hangingPunct="1">
              <a:lnSpc>
                <a:spcPct val="80000"/>
              </a:lnSpc>
              <a:buFontTx/>
              <a:buNone/>
            </a:pPr>
            <a:r>
              <a:rPr lang="en-GB" altLang="en-US" sz="2400">
                <a:latin typeface="Courier New" panose="02070309020205020404" pitchFamily="49" charset="0"/>
              </a:rPr>
              <a:t>    </a:t>
            </a:r>
            <a:r>
              <a:rPr lang="en-GB" altLang="en-US" sz="2400" err="1">
                <a:latin typeface="Courier New" panose="02070309020205020404" pitchFamily="49" charset="0"/>
              </a:rPr>
              <a:t>v_SalaryOutput</a:t>
            </a:r>
            <a:r>
              <a:rPr lang="en-GB" altLang="en-US" sz="2400">
                <a:latin typeface="Courier New" panose="02070309020205020404" pitchFamily="49" charset="0"/>
              </a:rPr>
              <a:t> NUMBER := 0;</a:t>
            </a:r>
          </a:p>
          <a:p>
            <a:pPr eaLnBrk="1" hangingPunct="1">
              <a:lnSpc>
                <a:spcPct val="80000"/>
              </a:lnSpc>
              <a:buFontTx/>
              <a:buNone/>
            </a:pPr>
            <a:r>
              <a:rPr lang="en-GB" altLang="en-US" sz="2400" b="1">
                <a:latin typeface="Courier New" panose="02070309020205020404" pitchFamily="49" charset="0"/>
              </a:rPr>
              <a:t>BEGIN</a:t>
            </a:r>
          </a:p>
          <a:p>
            <a:pPr eaLnBrk="1" hangingPunct="1">
              <a:lnSpc>
                <a:spcPct val="80000"/>
              </a:lnSpc>
              <a:buFontTx/>
              <a:buNone/>
            </a:pPr>
            <a:r>
              <a:rPr lang="en-GB" altLang="en-US" sz="2400">
                <a:latin typeface="Courier New" panose="02070309020205020404" pitchFamily="49" charset="0"/>
              </a:rPr>
              <a:t>    -- call the procedure</a:t>
            </a:r>
          </a:p>
          <a:p>
            <a:pPr eaLnBrk="1" hangingPunct="1">
              <a:lnSpc>
                <a:spcPct val="80000"/>
              </a:lnSpc>
              <a:buFontTx/>
              <a:buNone/>
            </a:pPr>
            <a:r>
              <a:rPr lang="en-GB" altLang="en-US" sz="2400">
                <a:latin typeface="Courier New" panose="02070309020205020404" pitchFamily="49" charset="0"/>
              </a:rPr>
              <a:t>    </a:t>
            </a:r>
            <a:r>
              <a:rPr lang="en-GB" altLang="en-US" sz="2400" b="1">
                <a:solidFill>
                  <a:srgbClr val="FF0000"/>
                </a:solidFill>
                <a:latin typeface="Courier New" panose="02070309020205020404" pitchFamily="49" charset="0"/>
              </a:rPr>
              <a:t>DisplaySalary2(100, </a:t>
            </a:r>
            <a:r>
              <a:rPr lang="en-GB" altLang="en-US" sz="2400" b="1" err="1">
                <a:solidFill>
                  <a:srgbClr val="FF0000"/>
                </a:solidFill>
                <a:latin typeface="Courier New" panose="02070309020205020404" pitchFamily="49" charset="0"/>
              </a:rPr>
              <a:t>v_SalaryOutput</a:t>
            </a:r>
            <a:r>
              <a:rPr lang="en-GB" altLang="en-US" sz="2400" b="1">
                <a:solidFill>
                  <a:srgbClr val="FF0000"/>
                </a:solidFill>
                <a:latin typeface="Courier New" panose="02070309020205020404" pitchFamily="49" charset="0"/>
              </a:rPr>
              <a:t>);</a:t>
            </a:r>
            <a:r>
              <a:rPr lang="en-GB" altLang="en-US" sz="2400">
                <a:latin typeface="Courier New" panose="02070309020205020404" pitchFamily="49" charset="0"/>
              </a:rPr>
              <a:t> </a:t>
            </a:r>
          </a:p>
          <a:p>
            <a:pPr eaLnBrk="1" hangingPunct="1">
              <a:lnSpc>
                <a:spcPct val="80000"/>
              </a:lnSpc>
              <a:buFontTx/>
              <a:buNone/>
            </a:pPr>
            <a:r>
              <a:rPr lang="en-GB" altLang="en-US" sz="2400">
                <a:latin typeface="Courier New" panose="02070309020205020404" pitchFamily="49" charset="0"/>
              </a:rPr>
              <a:t>   -- display value of salary after the call</a:t>
            </a:r>
          </a:p>
          <a:p>
            <a:pPr eaLnBrk="1" hangingPunct="1">
              <a:lnSpc>
                <a:spcPct val="80000"/>
              </a:lnSpc>
              <a:buFontTx/>
              <a:buNone/>
            </a:pPr>
            <a:r>
              <a:rPr lang="en-GB" altLang="en-US" sz="2400">
                <a:latin typeface="Courier New" panose="02070309020205020404" pitchFamily="49" charset="0"/>
              </a:rPr>
              <a:t>    DBMS_OUTPUT.PUT_LINE ('Actual salary: ' </a:t>
            </a:r>
          </a:p>
          <a:p>
            <a:pPr eaLnBrk="1" hangingPunct="1">
              <a:lnSpc>
                <a:spcPct val="80000"/>
              </a:lnSpc>
              <a:buFontTx/>
              <a:buNone/>
            </a:pPr>
            <a:r>
              <a:rPr lang="en-GB" altLang="en-US" sz="2400">
                <a:latin typeface="Courier New" panose="02070309020205020404" pitchFamily="49" charset="0"/>
              </a:rPr>
              <a:t>        ||TO_CHAR(</a:t>
            </a:r>
            <a:r>
              <a:rPr lang="en-GB" altLang="en-US" sz="2400" err="1">
                <a:latin typeface="Courier New" panose="02070309020205020404" pitchFamily="49" charset="0"/>
              </a:rPr>
              <a:t>v_SalaryOutput</a:t>
            </a:r>
            <a:r>
              <a:rPr lang="en-GB" altLang="en-US" sz="2400">
                <a:latin typeface="Courier New" panose="02070309020205020404" pitchFamily="49" charset="0"/>
              </a:rPr>
              <a:t>));</a:t>
            </a:r>
          </a:p>
          <a:p>
            <a:pPr eaLnBrk="1" hangingPunct="1">
              <a:lnSpc>
                <a:spcPct val="80000"/>
              </a:lnSpc>
              <a:buFontTx/>
              <a:buNone/>
            </a:pPr>
            <a:r>
              <a:rPr lang="en-GB" altLang="en-US" sz="2400" b="1">
                <a:latin typeface="Courier New" panose="02070309020205020404" pitchFamily="49" charset="0"/>
              </a:rPr>
              <a:t>END;</a:t>
            </a:r>
          </a:p>
          <a:p>
            <a:pPr eaLnBrk="1" hangingPunct="1">
              <a:lnSpc>
                <a:spcPct val="80000"/>
              </a:lnSpc>
              <a:buFontTx/>
              <a:buNone/>
            </a:pPr>
            <a:r>
              <a:rPr lang="en-GB" altLang="en-US" sz="2400" b="1">
                <a:latin typeface="Courier New" panose="02070309020205020404" pitchFamily="49" charset="0"/>
              </a:rPr>
              <a:t>/</a:t>
            </a:r>
          </a:p>
          <a:p>
            <a:pPr eaLnBrk="1" hangingPunct="1">
              <a:lnSpc>
                <a:spcPct val="80000"/>
              </a:lnSpc>
              <a:buFontTx/>
              <a:buNone/>
            </a:pPr>
            <a:endParaRPr lang="en-GB" altLang="en-US" sz="2400">
              <a:latin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26260B63-21C7-4F97-B1B8-C35E1F3DA082}"/>
              </a:ext>
            </a:extLst>
          </p:cNvPr>
          <p:cNvSpPr>
            <a:spLocks noGrp="1" noChangeArrowheads="1"/>
          </p:cNvSpPr>
          <p:nvPr>
            <p:ph type="title"/>
          </p:nvPr>
        </p:nvSpPr>
        <p:spPr>
          <a:xfrm>
            <a:off x="381000" y="228600"/>
            <a:ext cx="7543800" cy="457200"/>
          </a:xfrm>
        </p:spPr>
        <p:txBody>
          <a:bodyPr rtlCol="0">
            <a:normAutofit fontScale="90000"/>
          </a:bodyPr>
          <a:lstStyle/>
          <a:p>
            <a:pPr eaLnBrk="1" fontAlgn="auto" hangingPunct="1">
              <a:spcAft>
                <a:spcPts val="0"/>
              </a:spcAft>
              <a:defRPr/>
            </a:pPr>
            <a:r>
              <a:rPr lang="en-US" altLang="en-US" sz="3200" b="1" u="sng"/>
              <a:t>Example– Using </a:t>
            </a:r>
            <a:r>
              <a:rPr lang="en-US" altLang="en-US" sz="3200" b="1" u="sng">
                <a:solidFill>
                  <a:srgbClr val="C00000"/>
                </a:solidFill>
              </a:rPr>
              <a:t>Bind Variables</a:t>
            </a:r>
          </a:p>
        </p:txBody>
      </p:sp>
      <p:sp>
        <p:nvSpPr>
          <p:cNvPr id="81923" name="Rectangle 3">
            <a:extLst>
              <a:ext uri="{FF2B5EF4-FFF2-40B4-BE49-F238E27FC236}">
                <a16:creationId xmlns:a16="http://schemas.microsoft.com/office/drawing/2014/main" id="{857934C0-16EB-4635-A0A7-8CA7D4738C9D}"/>
              </a:ext>
            </a:extLst>
          </p:cNvPr>
          <p:cNvSpPr>
            <a:spLocks noGrp="1"/>
          </p:cNvSpPr>
          <p:nvPr>
            <p:ph idx="1"/>
          </p:nvPr>
        </p:nvSpPr>
        <p:spPr>
          <a:xfrm>
            <a:off x="381000" y="838200"/>
            <a:ext cx="8382000" cy="5791200"/>
          </a:xfrm>
        </p:spPr>
        <p:txBody>
          <a:bodyPr/>
          <a:lstStyle/>
          <a:p>
            <a:pPr eaLnBrk="1" hangingPunct="1">
              <a:lnSpc>
                <a:spcPct val="100000"/>
              </a:lnSpc>
            </a:pPr>
            <a:r>
              <a:rPr lang="en-GB" altLang="en-US" sz="2400"/>
              <a:t>Another approach to test a procedure.  This approach uses a </a:t>
            </a:r>
            <a:r>
              <a:rPr lang="en-GB" altLang="en-US" sz="2400" i="1"/>
              <a:t>bind variable</a:t>
            </a:r>
            <a:r>
              <a:rPr lang="en-GB" altLang="en-US" sz="2400"/>
              <a:t> in Oracle. </a:t>
            </a:r>
            <a:endParaRPr lang="en-US" altLang="en-US" sz="2400"/>
          </a:p>
          <a:p>
            <a:pPr eaLnBrk="1" hangingPunct="1">
              <a:lnSpc>
                <a:spcPct val="100000"/>
              </a:lnSpc>
            </a:pPr>
            <a:r>
              <a:rPr lang="en-US" altLang="en-US" sz="2400"/>
              <a:t>A bind variable is a variable created at the SQL*Plus prompt that is used to reference variables in PL/SQL subprograms. </a:t>
            </a:r>
          </a:p>
          <a:p>
            <a:pPr eaLnBrk="1" hangingPunct="1">
              <a:lnSpc>
                <a:spcPct val="100000"/>
              </a:lnSpc>
            </a:pPr>
            <a:r>
              <a:rPr lang="en-GB" altLang="en-US" sz="2400"/>
              <a:t>A bind variable used in this fashion must be prefixed with a colon “:” – this syntax is required.</a:t>
            </a:r>
            <a:endParaRPr lang="en-US" altLang="en-US" sz="2400"/>
          </a:p>
          <a:p>
            <a:pPr eaLnBrk="1" hangingPunct="1">
              <a:lnSpc>
                <a:spcPct val="80000"/>
              </a:lnSpc>
              <a:buFontTx/>
              <a:buNone/>
            </a:pPr>
            <a:r>
              <a:rPr lang="en-GB" altLang="en-US" sz="2000">
                <a:latin typeface="Courier New" panose="02070309020205020404" pitchFamily="49" charset="0"/>
              </a:rPr>
              <a:t>/* PL SQL Example */</a:t>
            </a:r>
          </a:p>
          <a:p>
            <a:pPr eaLnBrk="1" hangingPunct="1">
              <a:lnSpc>
                <a:spcPct val="80000"/>
              </a:lnSpc>
              <a:buFontTx/>
              <a:buNone/>
            </a:pPr>
            <a:r>
              <a:rPr lang="en-GB" altLang="en-US" sz="2000" b="1">
                <a:latin typeface="Courier New" panose="02070309020205020404" pitchFamily="49" charset="0"/>
              </a:rPr>
              <a:t>SQL&gt;</a:t>
            </a:r>
            <a:r>
              <a:rPr lang="en-GB" altLang="en-US" sz="2000">
                <a:latin typeface="Courier New" panose="02070309020205020404" pitchFamily="49" charset="0"/>
              </a:rPr>
              <a:t> </a:t>
            </a:r>
            <a:r>
              <a:rPr lang="en-GB" altLang="en-US" sz="2000" b="1">
                <a:solidFill>
                  <a:srgbClr val="C00000"/>
                </a:solidFill>
                <a:latin typeface="Courier New" panose="02070309020205020404" pitchFamily="49" charset="0"/>
              </a:rPr>
              <a:t>var</a:t>
            </a:r>
            <a:r>
              <a:rPr lang="en-GB" altLang="en-US" sz="2000">
                <a:latin typeface="Courier New" panose="02070309020205020404" pitchFamily="49" charset="0"/>
              </a:rPr>
              <a:t> </a:t>
            </a:r>
            <a:r>
              <a:rPr lang="en-GB" altLang="en-US" sz="2000" err="1">
                <a:latin typeface="Courier New" panose="02070309020205020404" pitchFamily="49" charset="0"/>
              </a:rPr>
              <a:t>v_SalaryOutput</a:t>
            </a:r>
            <a:r>
              <a:rPr lang="en-GB" altLang="en-US" sz="2000">
                <a:latin typeface="Courier New" panose="02070309020205020404" pitchFamily="49" charset="0"/>
              </a:rPr>
              <a:t> </a:t>
            </a:r>
            <a:r>
              <a:rPr lang="en-GB" altLang="en-US" sz="2000">
                <a:solidFill>
                  <a:srgbClr val="C00000"/>
                </a:solidFill>
                <a:latin typeface="Courier New" panose="02070309020205020404" pitchFamily="49" charset="0"/>
              </a:rPr>
              <a:t>NUMBER</a:t>
            </a:r>
            <a:r>
              <a:rPr lang="en-GB" altLang="en-US" sz="2000">
                <a:latin typeface="Courier New" panose="02070309020205020404" pitchFamily="49" charset="0"/>
              </a:rPr>
              <a:t>;</a:t>
            </a:r>
          </a:p>
          <a:p>
            <a:pPr eaLnBrk="1" hangingPunct="1">
              <a:lnSpc>
                <a:spcPct val="80000"/>
              </a:lnSpc>
              <a:buFontTx/>
              <a:buNone/>
            </a:pPr>
            <a:r>
              <a:rPr lang="en-GB" altLang="en-US" sz="2000" b="1">
                <a:latin typeface="Courier New" panose="02070309020205020404" pitchFamily="49" charset="0"/>
              </a:rPr>
              <a:t>SQL&gt;</a:t>
            </a:r>
            <a:r>
              <a:rPr lang="en-GB" altLang="en-US" sz="2000">
                <a:latin typeface="Courier New" panose="02070309020205020404" pitchFamily="49" charset="0"/>
              </a:rPr>
              <a:t> EXEC DisplaySalary2(7566,</a:t>
            </a:r>
            <a:r>
              <a:rPr lang="en-GB" altLang="en-US" sz="2000" b="1">
                <a:solidFill>
                  <a:srgbClr val="FF0000"/>
                </a:solidFill>
                <a:latin typeface="Courier New" panose="02070309020205020404" pitchFamily="49" charset="0"/>
              </a:rPr>
              <a:t>:v_SalaryOutput</a:t>
            </a:r>
            <a:r>
              <a:rPr lang="en-GB" altLang="en-US" sz="2000">
                <a:latin typeface="Courier New" panose="02070309020205020404" pitchFamily="49" charset="0"/>
              </a:rPr>
              <a:t>);</a:t>
            </a:r>
          </a:p>
          <a:p>
            <a:pPr eaLnBrk="1" hangingPunct="1">
              <a:lnSpc>
                <a:spcPct val="80000"/>
              </a:lnSpc>
              <a:buFontTx/>
              <a:buNone/>
            </a:pPr>
            <a:r>
              <a:rPr lang="en-GB" altLang="en-US" sz="2000">
                <a:latin typeface="Courier New" panose="02070309020205020404" pitchFamily="49" charset="0"/>
              </a:rPr>
              <a:t>Salary &gt; 15,000.</a:t>
            </a:r>
          </a:p>
          <a:p>
            <a:pPr eaLnBrk="1" hangingPunct="1">
              <a:lnSpc>
                <a:spcPct val="80000"/>
              </a:lnSpc>
              <a:buFontTx/>
              <a:buNone/>
            </a:pPr>
            <a:r>
              <a:rPr lang="en-GB" altLang="en-US" sz="2000">
                <a:latin typeface="Courier New" panose="02070309020205020404" pitchFamily="49" charset="0"/>
              </a:rPr>
              <a:t>PL/SQL procedure successfully completed.</a:t>
            </a:r>
          </a:p>
          <a:p>
            <a:pPr eaLnBrk="1" hangingPunct="1">
              <a:lnSpc>
                <a:spcPct val="80000"/>
              </a:lnSpc>
              <a:buFontTx/>
              <a:buNone/>
            </a:pPr>
            <a:r>
              <a:rPr lang="en-GB" altLang="en-US" sz="2000" b="1">
                <a:latin typeface="Courier New" panose="02070309020205020404" pitchFamily="49" charset="0"/>
              </a:rPr>
              <a:t>SQL&gt;</a:t>
            </a:r>
            <a:r>
              <a:rPr lang="en-GB" altLang="en-US" sz="2000">
                <a:latin typeface="Courier New" panose="02070309020205020404" pitchFamily="49" charset="0"/>
              </a:rPr>
              <a:t> PRINT </a:t>
            </a:r>
            <a:r>
              <a:rPr lang="en-GB" altLang="en-US" sz="2000" err="1">
                <a:latin typeface="Courier New" panose="02070309020205020404" pitchFamily="49" charset="0"/>
              </a:rPr>
              <a:t>v_SalaryOutput</a:t>
            </a:r>
            <a:r>
              <a:rPr lang="en-GB" altLang="en-US" sz="2000">
                <a:latin typeface="Courier New" panose="02070309020205020404" pitchFamily="49" charset="0"/>
              </a:rPr>
              <a:t>;</a:t>
            </a:r>
          </a:p>
          <a:p>
            <a:pPr eaLnBrk="1" hangingPunct="1">
              <a:lnSpc>
                <a:spcPct val="80000"/>
              </a:lnSpc>
              <a:buFontTx/>
              <a:buNone/>
            </a:pPr>
            <a:endParaRPr lang="en-GB" altLang="en-US" sz="800">
              <a:latin typeface="Courier New" panose="02070309020205020404" pitchFamily="49" charset="0"/>
            </a:endParaRPr>
          </a:p>
          <a:p>
            <a:pPr eaLnBrk="1" hangingPunct="1">
              <a:lnSpc>
                <a:spcPct val="80000"/>
              </a:lnSpc>
              <a:buFontTx/>
              <a:buNone/>
            </a:pPr>
            <a:r>
              <a:rPr lang="en-GB" altLang="en-US" sz="2000">
                <a:latin typeface="Courier New" panose="02070309020205020404" pitchFamily="49" charset="0"/>
              </a:rPr>
              <a:t>V_SALARYOUTPUT</a:t>
            </a:r>
          </a:p>
          <a:p>
            <a:pPr eaLnBrk="1" hangingPunct="1">
              <a:lnSpc>
                <a:spcPct val="80000"/>
              </a:lnSpc>
              <a:buFontTx/>
              <a:buNone/>
            </a:pPr>
            <a:r>
              <a:rPr lang="en-GB" altLang="en-US" sz="2000">
                <a:latin typeface="Courier New" panose="02070309020205020404" pitchFamily="49" charset="0"/>
              </a:rPr>
              <a:t>--------------</a:t>
            </a:r>
          </a:p>
          <a:p>
            <a:pPr eaLnBrk="1" hangingPunct="1">
              <a:lnSpc>
                <a:spcPct val="80000"/>
              </a:lnSpc>
              <a:buFontTx/>
              <a:buNone/>
            </a:pPr>
            <a:r>
              <a:rPr lang="en-GB" altLang="en-US" sz="2000">
                <a:latin typeface="Courier New" panose="02070309020205020404" pitchFamily="49" charset="0"/>
              </a:rPr>
              <a:t>         16250</a:t>
            </a:r>
            <a:r>
              <a:rPr lang="en-US" altLang="en-US" sz="1600">
                <a:latin typeface="Courier New" panose="02070309020205020404" pitchFamily="49"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21D5955-49F3-49E0-B8AD-C803617189AD}"/>
              </a:ext>
            </a:extLst>
          </p:cNvPr>
          <p:cNvSpPr>
            <a:spLocks noGrp="1"/>
          </p:cNvSpPr>
          <p:nvPr>
            <p:ph type="title"/>
          </p:nvPr>
        </p:nvSpPr>
        <p:spPr>
          <a:xfrm>
            <a:off x="685800" y="381000"/>
            <a:ext cx="7772400" cy="914400"/>
          </a:xfrm>
        </p:spPr>
        <p:txBody>
          <a:bodyPr/>
          <a:lstStyle/>
          <a:p>
            <a:pPr eaLnBrk="1" hangingPunct="1"/>
            <a:r>
              <a:rPr lang="en-GB" altLang="en-US" sz="3600" b="1" u="sng"/>
              <a:t>Dropping a Procedure</a:t>
            </a:r>
            <a:endParaRPr lang="en-US" altLang="en-US" sz="3600" b="1" u="sng"/>
          </a:p>
        </p:txBody>
      </p:sp>
      <p:sp>
        <p:nvSpPr>
          <p:cNvPr id="83971" name="Rectangle 3">
            <a:extLst>
              <a:ext uri="{FF2B5EF4-FFF2-40B4-BE49-F238E27FC236}">
                <a16:creationId xmlns:a16="http://schemas.microsoft.com/office/drawing/2014/main" id="{54801F24-F03A-488C-8A06-95ED3BA8EE97}"/>
              </a:ext>
            </a:extLst>
          </p:cNvPr>
          <p:cNvSpPr>
            <a:spLocks noGrp="1"/>
          </p:cNvSpPr>
          <p:nvPr>
            <p:ph idx="1"/>
          </p:nvPr>
        </p:nvSpPr>
        <p:spPr>
          <a:xfrm>
            <a:off x="685800" y="1600200"/>
            <a:ext cx="7772400" cy="4495800"/>
          </a:xfrm>
        </p:spPr>
        <p:txBody>
          <a:bodyPr/>
          <a:lstStyle/>
          <a:p>
            <a:pPr eaLnBrk="1" hangingPunct="1">
              <a:lnSpc>
                <a:spcPct val="100000"/>
              </a:lnSpc>
            </a:pPr>
            <a:r>
              <a:rPr lang="en-GB" altLang="en-US" sz="2800"/>
              <a:t>The SQL statement to drop a procedure is -</a:t>
            </a:r>
          </a:p>
          <a:p>
            <a:pPr eaLnBrk="1" hangingPunct="1">
              <a:lnSpc>
                <a:spcPct val="100000"/>
              </a:lnSpc>
            </a:pPr>
            <a:r>
              <a:rPr lang="en-GB" altLang="en-US" sz="2800">
                <a:solidFill>
                  <a:srgbClr val="C00000"/>
                </a:solidFill>
              </a:rPr>
              <a:t>DROP PROCEDURE &lt;procedureName&gt; ;</a:t>
            </a:r>
            <a:r>
              <a:rPr lang="en-GB" altLang="en-US" sz="2800"/>
              <a:t> </a:t>
            </a:r>
          </a:p>
          <a:p>
            <a:pPr eaLnBrk="1" hangingPunct="1">
              <a:buFontTx/>
              <a:buNone/>
            </a:pPr>
            <a:endParaRPr lang="en-GB" altLang="en-US" sz="2800"/>
          </a:p>
          <a:p>
            <a:pPr eaLnBrk="1" hangingPunct="1">
              <a:buFontTx/>
              <a:buNone/>
            </a:pPr>
            <a:r>
              <a:rPr lang="en-GB" altLang="en-US" sz="2800">
                <a:latin typeface="Courier New" panose="02070309020205020404" pitchFamily="49" charset="0"/>
              </a:rPr>
              <a:t>SQL&gt; DROP PROCEDURE DisplaySalary2;</a:t>
            </a:r>
          </a:p>
          <a:p>
            <a:pPr eaLnBrk="1" hangingPunct="1">
              <a:buFontTx/>
              <a:buNone/>
            </a:pPr>
            <a:r>
              <a:rPr lang="en-GB" altLang="en-US" sz="2800">
                <a:latin typeface="Courier New" panose="02070309020205020404" pitchFamily="49" charset="0"/>
              </a:rPr>
              <a:t>Procedure dropped.</a:t>
            </a:r>
            <a:endParaRPr lang="en-US" altLang="en-US" sz="2800">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D5A8950-9A94-46DE-9B08-06FF1C5EEAC1}"/>
              </a:ext>
            </a:extLst>
          </p:cNvPr>
          <p:cNvSpPr>
            <a:spLocks noGrp="1"/>
          </p:cNvSpPr>
          <p:nvPr>
            <p:ph type="title"/>
          </p:nvPr>
        </p:nvSpPr>
        <p:spPr>
          <a:xfrm>
            <a:off x="77788" y="152400"/>
            <a:ext cx="9066212" cy="668338"/>
          </a:xfrm>
        </p:spPr>
        <p:txBody>
          <a:bodyPr/>
          <a:lstStyle/>
          <a:p>
            <a:pPr algn="ctr" eaLnBrk="1" hangingPunct="1"/>
            <a:r>
              <a:rPr lang="en-US" altLang="en-US" sz="3600" b="1" u="sng">
                <a:solidFill>
                  <a:srgbClr val="C00000"/>
                </a:solidFill>
                <a:ea typeface="Arial Unicode MS" pitchFamily="34" charset="-128"/>
              </a:rPr>
              <a:t>Predetermined Internal PL/SQL Exceptions(Built –in Exceptions)</a:t>
            </a:r>
          </a:p>
        </p:txBody>
      </p:sp>
      <p:sp>
        <p:nvSpPr>
          <p:cNvPr id="19459" name="Content Placeholder 2">
            <a:extLst>
              <a:ext uri="{FF2B5EF4-FFF2-40B4-BE49-F238E27FC236}">
                <a16:creationId xmlns:a16="http://schemas.microsoft.com/office/drawing/2014/main" id="{CAE411B7-AA77-4931-B70F-CA9FA30A4CB8}"/>
              </a:ext>
            </a:extLst>
          </p:cNvPr>
          <p:cNvSpPr>
            <a:spLocks noGrp="1"/>
          </p:cNvSpPr>
          <p:nvPr>
            <p:ph idx="1"/>
          </p:nvPr>
        </p:nvSpPr>
        <p:spPr>
          <a:xfrm>
            <a:off x="152400" y="1143000"/>
            <a:ext cx="9144000" cy="4351338"/>
          </a:xfrm>
        </p:spPr>
        <p:txBody>
          <a:bodyPr/>
          <a:lstStyle/>
          <a:p>
            <a:pPr marL="0" indent="0" eaLnBrk="1" hangingPunct="1">
              <a:buFont typeface="Arial" panose="020B0604020202020204" pitchFamily="34" charset="0"/>
              <a:buNone/>
            </a:pPr>
            <a:r>
              <a:rPr lang="en-IN" altLang="en-US" sz="2800"/>
              <a:t>1. </a:t>
            </a:r>
            <a:r>
              <a:rPr lang="en-IN" altLang="en-US" sz="2800" b="1"/>
              <a:t>DUP_VAL_ON_INDEX</a:t>
            </a:r>
            <a:r>
              <a:rPr lang="en-IN" altLang="en-US" sz="2800"/>
              <a:t>: Raised when an insert or update attempts to create two rows with </a:t>
            </a:r>
            <a:r>
              <a:rPr lang="en-IN" altLang="en-US" sz="2800" u="sng"/>
              <a:t>duplicate</a:t>
            </a:r>
            <a:r>
              <a:rPr lang="en-IN" altLang="en-US" sz="2800"/>
              <a:t> values in columns constrained by a unique index.</a:t>
            </a:r>
            <a:br>
              <a:rPr lang="en-IN" altLang="en-US" sz="2800"/>
            </a:br>
            <a:br>
              <a:rPr lang="en-IN" altLang="en-US" sz="2800"/>
            </a:br>
            <a:r>
              <a:rPr lang="en-IN" altLang="en-US" sz="2800"/>
              <a:t>2. </a:t>
            </a:r>
            <a:r>
              <a:rPr lang="en-IN" altLang="en-US" sz="2800" b="1"/>
              <a:t>LOGIN_DENIED</a:t>
            </a:r>
            <a:r>
              <a:rPr lang="en-IN" altLang="en-US" sz="2800"/>
              <a:t>: Raised when an invalid username/</a:t>
            </a:r>
            <a:r>
              <a:rPr lang="en-IN" altLang="en-US" sz="2800" u="sng"/>
              <a:t>password</a:t>
            </a:r>
            <a:r>
              <a:rPr lang="en-IN" altLang="en-US" sz="2800"/>
              <a:t> was used to log onto Oracle.</a:t>
            </a:r>
            <a:br>
              <a:rPr lang="en-IN" altLang="en-US" sz="2800"/>
            </a:br>
            <a:br>
              <a:rPr lang="en-IN" altLang="en-US" sz="2800"/>
            </a:br>
            <a:r>
              <a:rPr lang="en-IN" altLang="en-US" sz="2800"/>
              <a:t>3. </a:t>
            </a:r>
            <a:r>
              <a:rPr lang="en-IN" altLang="en-US" sz="2800" b="1"/>
              <a:t>NO_DATA_FOUND</a:t>
            </a:r>
            <a:r>
              <a:rPr lang="en-IN" altLang="en-US" sz="2800"/>
              <a:t>: Raised when a select statement returns zero rows.</a:t>
            </a:r>
            <a:br>
              <a:rPr lang="en-IN" altLang="en-US" sz="2800"/>
            </a:br>
            <a:br>
              <a:rPr lang="en-IN" altLang="en-US" sz="2800"/>
            </a:br>
            <a:r>
              <a:rPr lang="en-IN" altLang="en-US" sz="2800"/>
              <a:t>4. </a:t>
            </a:r>
            <a:r>
              <a:rPr lang="en-IN" altLang="en-US" sz="2800" b="1"/>
              <a:t>NOT_LOGGED_ON</a:t>
            </a:r>
            <a:r>
              <a:rPr lang="en-IN" altLang="en-US" sz="2800"/>
              <a:t>:Raised when PL/SQL issues an oracle call without being logged onto Oracle.</a:t>
            </a:r>
            <a:br>
              <a:rPr lang="en-IN" altLang="en-US" sz="2800"/>
            </a:br>
            <a:br>
              <a:rPr lang="en-IN" altLang="en-US" sz="2800"/>
            </a:br>
            <a:r>
              <a:rPr lang="en-IN" altLang="en-US" sz="2800"/>
              <a:t>5. </a:t>
            </a:r>
            <a:r>
              <a:rPr lang="en-IN" altLang="en-US" sz="2800" b="1"/>
              <a:t>PROGRAM_ERROR</a:t>
            </a:r>
            <a:r>
              <a:rPr lang="en-IN" altLang="en-US" sz="2800"/>
              <a:t>: Raised when PL/SQL has an internal problem.</a:t>
            </a:r>
            <a:br>
              <a:rPr lang="en-IN" altLang="en-US" sz="2800"/>
            </a:br>
            <a:br>
              <a:rPr lang="en-IN" altLang="en-US" sz="2800"/>
            </a:br>
            <a:endParaRPr lang="en-US"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888FDEE-A292-464A-8279-1E6F1AC8EBA6}"/>
              </a:ext>
            </a:extLst>
          </p:cNvPr>
          <p:cNvSpPr>
            <a:spLocks noGrp="1"/>
          </p:cNvSpPr>
          <p:nvPr>
            <p:ph type="title"/>
          </p:nvPr>
        </p:nvSpPr>
        <p:spPr>
          <a:xfrm>
            <a:off x="0" y="-76200"/>
            <a:ext cx="7772400" cy="609600"/>
          </a:xfrm>
        </p:spPr>
        <p:txBody>
          <a:bodyPr/>
          <a:lstStyle/>
          <a:p>
            <a:pPr eaLnBrk="1" hangingPunct="1"/>
            <a:r>
              <a:rPr lang="en-GB" altLang="en-US" sz="3600" b="1" u="sng"/>
              <a:t>Create Function Syntax</a:t>
            </a:r>
            <a:endParaRPr lang="en-US" altLang="en-US" sz="3600" b="1" u="sng"/>
          </a:p>
        </p:txBody>
      </p:sp>
      <p:sp>
        <p:nvSpPr>
          <p:cNvPr id="84995" name="Rectangle 3">
            <a:extLst>
              <a:ext uri="{FF2B5EF4-FFF2-40B4-BE49-F238E27FC236}">
                <a16:creationId xmlns:a16="http://schemas.microsoft.com/office/drawing/2014/main" id="{EDCD0170-C1D0-407F-99E2-E2D147DCD1AE}"/>
              </a:ext>
            </a:extLst>
          </p:cNvPr>
          <p:cNvSpPr>
            <a:spLocks noGrp="1"/>
          </p:cNvSpPr>
          <p:nvPr>
            <p:ph idx="1"/>
          </p:nvPr>
        </p:nvSpPr>
        <p:spPr>
          <a:xfrm>
            <a:off x="0" y="381000"/>
            <a:ext cx="9109075" cy="1219200"/>
          </a:xfrm>
        </p:spPr>
        <p:txBody>
          <a:bodyPr/>
          <a:lstStyle/>
          <a:p>
            <a:pPr eaLnBrk="1" hangingPunct="1">
              <a:lnSpc>
                <a:spcPct val="100000"/>
              </a:lnSpc>
            </a:pPr>
            <a:r>
              <a:rPr lang="en-GB" altLang="en-US" sz="2400"/>
              <a:t>Like a procedure, a function can accept multiple parameters, and the data type of the return value must be declared in the header of the function. </a:t>
            </a:r>
          </a:p>
        </p:txBody>
      </p:sp>
      <p:sp>
        <p:nvSpPr>
          <p:cNvPr id="84996" name="Rectangle 1">
            <a:extLst>
              <a:ext uri="{FF2B5EF4-FFF2-40B4-BE49-F238E27FC236}">
                <a16:creationId xmlns:a16="http://schemas.microsoft.com/office/drawing/2014/main" id="{3C11982E-DEAC-4419-A775-B2ABD0C2B31D}"/>
              </a:ext>
            </a:extLst>
          </p:cNvPr>
          <p:cNvSpPr>
            <a:spLocks noChangeArrowheads="1"/>
          </p:cNvSpPr>
          <p:nvPr/>
        </p:nvSpPr>
        <p:spPr bwMode="auto">
          <a:xfrm>
            <a:off x="361950" y="1557338"/>
            <a:ext cx="8420100" cy="46910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eaLnBrk="1" hangingPunct="1"/>
            <a:r>
              <a:rPr lang="en-GB" altLang="en-US" sz="2400">
                <a:solidFill>
                  <a:srgbClr val="C00000"/>
                </a:solidFill>
                <a:latin typeface="Courier New" panose="02070309020205020404" pitchFamily="49" charset="0"/>
              </a:rPr>
              <a:t>CREATE [</a:t>
            </a:r>
            <a:r>
              <a:rPr lang="en-GB" altLang="en-US" sz="2400" b="1">
                <a:solidFill>
                  <a:srgbClr val="C00000"/>
                </a:solidFill>
                <a:latin typeface="Courier New" panose="02070309020205020404" pitchFamily="49" charset="0"/>
              </a:rPr>
              <a:t>OR</a:t>
            </a:r>
            <a:r>
              <a:rPr lang="en-GB" altLang="en-US" sz="2400">
                <a:solidFill>
                  <a:srgbClr val="C00000"/>
                </a:solidFill>
                <a:latin typeface="Courier New" panose="02070309020205020404" pitchFamily="49" charset="0"/>
              </a:rPr>
              <a:t> REPLACE] FUNCTION &lt;</a:t>
            </a:r>
            <a:r>
              <a:rPr lang="en-GB" altLang="en-US" sz="2400" err="1">
                <a:solidFill>
                  <a:srgbClr val="C00000"/>
                </a:solidFill>
                <a:latin typeface="Courier New" panose="02070309020205020404" pitchFamily="49" charset="0"/>
              </a:rPr>
              <a:t>function_name</a:t>
            </a:r>
            <a:r>
              <a:rPr lang="en-GB" altLang="en-US" sz="2400">
                <a:solidFill>
                  <a:srgbClr val="C00000"/>
                </a:solidFill>
                <a:latin typeface="Courier New" panose="02070309020205020404" pitchFamily="49" charset="0"/>
              </a:rPr>
              <a:t>&gt; </a:t>
            </a:r>
            <a:r>
              <a:rPr lang="en-GB" altLang="en-US" sz="2400" b="1">
                <a:solidFill>
                  <a:srgbClr val="C00000"/>
                </a:solidFill>
                <a:latin typeface="Courier New" panose="02070309020205020404" pitchFamily="49" charset="0"/>
              </a:rPr>
              <a:t>(</a:t>
            </a:r>
            <a:r>
              <a:rPr lang="en-GB" altLang="en-US" sz="2400">
                <a:solidFill>
                  <a:srgbClr val="C00000"/>
                </a:solidFill>
                <a:latin typeface="Courier New" panose="02070309020205020404" pitchFamily="49" charset="0"/>
              </a:rPr>
              <a:t>&lt;parameter1_name&gt; &lt;mode&gt; &lt;data type&gt;, </a:t>
            </a:r>
          </a:p>
          <a:p>
            <a:pPr lvl="1" eaLnBrk="1" hangingPunct="1"/>
            <a:r>
              <a:rPr lang="en-GB" altLang="en-US" sz="2400">
                <a:solidFill>
                  <a:srgbClr val="C00000"/>
                </a:solidFill>
                <a:latin typeface="Courier New" panose="02070309020205020404" pitchFamily="49" charset="0"/>
              </a:rPr>
              <a:t>   &lt;parameter2_name&gt; &lt;mode&gt; &lt;data type&gt;, ...</a:t>
            </a:r>
            <a:r>
              <a:rPr lang="en-GB" altLang="en-US" sz="2400" b="1">
                <a:solidFill>
                  <a:srgbClr val="C00000"/>
                </a:solidFill>
                <a:latin typeface="Courier New" panose="02070309020205020404" pitchFamily="49" charset="0"/>
              </a:rPr>
              <a:t>)</a:t>
            </a:r>
            <a:r>
              <a:rPr lang="en-GB" altLang="en-US" sz="2400">
                <a:solidFill>
                  <a:srgbClr val="C00000"/>
                </a:solidFill>
                <a:latin typeface="Courier New" panose="02070309020205020404" pitchFamily="49" charset="0"/>
              </a:rPr>
              <a:t>  RETURN &lt;return value </a:t>
            </a:r>
            <a:r>
              <a:rPr lang="en-GB" altLang="en-US" sz="2400" b="1">
                <a:solidFill>
                  <a:srgbClr val="C00000"/>
                </a:solidFill>
                <a:latin typeface="Courier New" panose="02070309020205020404" pitchFamily="49" charset="0"/>
              </a:rPr>
              <a:t>data type</a:t>
            </a:r>
            <a:r>
              <a:rPr lang="en-GB" altLang="en-US" sz="2400">
                <a:solidFill>
                  <a:srgbClr val="C00000"/>
                </a:solidFill>
                <a:latin typeface="Courier New" panose="02070309020205020404" pitchFamily="49" charset="0"/>
              </a:rPr>
              <a:t>&gt; {AS|IS}</a:t>
            </a:r>
          </a:p>
          <a:p>
            <a:pPr lvl="1" eaLnBrk="1" hangingPunct="1">
              <a:lnSpc>
                <a:spcPct val="80000"/>
              </a:lnSpc>
            </a:pPr>
            <a:r>
              <a:rPr lang="en-GB" altLang="en-US" sz="2400">
                <a:latin typeface="Courier New" panose="02070309020205020404" pitchFamily="49" charset="0"/>
              </a:rPr>
              <a:t>    &lt;Variable declarations&gt;</a:t>
            </a:r>
          </a:p>
          <a:p>
            <a:pPr lvl="1" eaLnBrk="1" hangingPunct="1">
              <a:lnSpc>
                <a:spcPct val="80000"/>
              </a:lnSpc>
            </a:pPr>
            <a:r>
              <a:rPr lang="en-GB" altLang="en-US" sz="2400">
                <a:latin typeface="Courier New" panose="02070309020205020404" pitchFamily="49" charset="0"/>
              </a:rPr>
              <a:t>BEGIN</a:t>
            </a:r>
          </a:p>
          <a:p>
            <a:pPr lvl="1" eaLnBrk="1" hangingPunct="1">
              <a:lnSpc>
                <a:spcPct val="80000"/>
              </a:lnSpc>
            </a:pPr>
            <a:r>
              <a:rPr lang="en-GB" altLang="en-US" sz="2400">
                <a:latin typeface="Courier New" panose="02070309020205020404" pitchFamily="49" charset="0"/>
              </a:rPr>
              <a:t>    Executable Commands</a:t>
            </a:r>
          </a:p>
          <a:p>
            <a:pPr lvl="1" eaLnBrk="1" hangingPunct="1">
              <a:lnSpc>
                <a:spcPct val="80000"/>
              </a:lnSpc>
            </a:pPr>
            <a:r>
              <a:rPr lang="en-GB" altLang="en-US" sz="2400">
                <a:latin typeface="Courier New" panose="02070309020205020404" pitchFamily="49" charset="0"/>
              </a:rPr>
              <a:t>    </a:t>
            </a:r>
            <a:r>
              <a:rPr lang="en-GB" altLang="en-US" sz="2400" b="1">
                <a:solidFill>
                  <a:srgbClr val="C00000"/>
                </a:solidFill>
                <a:latin typeface="Courier New" panose="02070309020205020404" pitchFamily="49" charset="0"/>
              </a:rPr>
              <a:t>RETURN</a:t>
            </a:r>
            <a:r>
              <a:rPr lang="en-GB" altLang="en-US" sz="2400" b="1">
                <a:latin typeface="Courier New" panose="02070309020205020404" pitchFamily="49" charset="0"/>
              </a:rPr>
              <a:t> (</a:t>
            </a:r>
            <a:r>
              <a:rPr lang="en-GB" altLang="en-US" sz="2400" b="1" err="1">
                <a:latin typeface="Courier New" panose="02070309020205020404" pitchFamily="49" charset="0"/>
              </a:rPr>
              <a:t>return_value</a:t>
            </a:r>
            <a:r>
              <a:rPr lang="en-GB" altLang="en-US" sz="2400" b="1">
                <a:latin typeface="Courier New" panose="02070309020205020404" pitchFamily="49" charset="0"/>
              </a:rPr>
              <a:t>);</a:t>
            </a:r>
          </a:p>
          <a:p>
            <a:pPr lvl="1" eaLnBrk="1" hangingPunct="1">
              <a:lnSpc>
                <a:spcPct val="80000"/>
              </a:lnSpc>
            </a:pPr>
            <a:r>
              <a:rPr lang="en-GB" altLang="en-US" sz="2400">
                <a:latin typeface="Courier New" panose="02070309020205020404" pitchFamily="49" charset="0"/>
              </a:rPr>
              <a:t>    . . .</a:t>
            </a:r>
          </a:p>
          <a:p>
            <a:pPr lvl="1" eaLnBrk="1" hangingPunct="1">
              <a:lnSpc>
                <a:spcPct val="80000"/>
              </a:lnSpc>
            </a:pPr>
            <a:r>
              <a:rPr lang="en-GB" altLang="en-US" sz="2400">
                <a:latin typeface="Courier New" panose="02070309020205020404" pitchFamily="49" charset="0"/>
              </a:rPr>
              <a:t>[EXCEPTION</a:t>
            </a:r>
          </a:p>
          <a:p>
            <a:pPr lvl="1" eaLnBrk="1" hangingPunct="1">
              <a:lnSpc>
                <a:spcPct val="80000"/>
              </a:lnSpc>
            </a:pPr>
            <a:r>
              <a:rPr lang="en-GB" altLang="en-US" sz="2400">
                <a:latin typeface="Courier New" panose="02070309020205020404" pitchFamily="49" charset="0"/>
              </a:rPr>
              <a:t>    Exception handlers]</a:t>
            </a:r>
          </a:p>
          <a:p>
            <a:pPr lvl="1" eaLnBrk="1" hangingPunct="1">
              <a:lnSpc>
                <a:spcPct val="80000"/>
              </a:lnSpc>
            </a:pPr>
            <a:r>
              <a:rPr lang="en-GB" altLang="en-US" sz="2400">
                <a:latin typeface="Courier New" panose="02070309020205020404" pitchFamily="49" charset="0"/>
              </a:rPr>
              <a:t>END;</a:t>
            </a:r>
          </a:p>
        </p:txBody>
      </p:sp>
      <p:sp>
        <p:nvSpPr>
          <p:cNvPr id="84997" name="Rectangle 2">
            <a:extLst>
              <a:ext uri="{FF2B5EF4-FFF2-40B4-BE49-F238E27FC236}">
                <a16:creationId xmlns:a16="http://schemas.microsoft.com/office/drawing/2014/main" id="{8E79883C-1774-4EE7-BBC3-6CE85420D49B}"/>
              </a:ext>
            </a:extLst>
          </p:cNvPr>
          <p:cNvSpPr>
            <a:spLocks noChangeArrowheads="1"/>
          </p:cNvSpPr>
          <p:nvPr/>
        </p:nvSpPr>
        <p:spPr bwMode="auto">
          <a:xfrm>
            <a:off x="266700" y="6376988"/>
            <a:ext cx="86106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lnSpc>
                <a:spcPct val="80000"/>
              </a:lnSpc>
            </a:pPr>
            <a:r>
              <a:rPr lang="en-GB" altLang="en-US" sz="2400"/>
              <a:t>Syntax of the RETURN statement is: </a:t>
            </a:r>
            <a:r>
              <a:rPr lang="en-GB" altLang="en-US" sz="2400" b="1">
                <a:solidFill>
                  <a:srgbClr val="C00000"/>
                </a:solidFill>
                <a:latin typeface="Courier New" panose="02070309020205020404" pitchFamily="49" charset="0"/>
              </a:rPr>
              <a:t>RETURN</a:t>
            </a:r>
            <a:r>
              <a:rPr lang="en-GB" altLang="en-US" sz="2400" b="1">
                <a:latin typeface="Courier New" panose="02070309020205020404" pitchFamily="49" charset="0"/>
              </a:rPr>
              <a:t> &lt;expression&gt;;</a:t>
            </a:r>
            <a:endParaRPr lang="en-US" altLang="en-US" sz="2400" b="1">
              <a:latin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B8A671D-5404-4388-9A1B-50293A2BF750}"/>
              </a:ext>
            </a:extLst>
          </p:cNvPr>
          <p:cNvSpPr>
            <a:spLocks noGrp="1"/>
          </p:cNvSpPr>
          <p:nvPr>
            <p:ph type="title"/>
          </p:nvPr>
        </p:nvSpPr>
        <p:spPr>
          <a:xfrm>
            <a:off x="381000" y="304800"/>
            <a:ext cx="8077200" cy="762000"/>
          </a:xfrm>
        </p:spPr>
        <p:txBody>
          <a:bodyPr/>
          <a:lstStyle/>
          <a:p>
            <a:pPr eaLnBrk="1" hangingPunct="1"/>
            <a:r>
              <a:rPr lang="en-US" altLang="en-US" sz="3200" b="1" u="sng"/>
              <a:t>Example– No Parameters in Function</a:t>
            </a:r>
            <a:r>
              <a:rPr lang="en-US" altLang="en-US"/>
              <a:t> </a:t>
            </a:r>
          </a:p>
        </p:txBody>
      </p:sp>
      <p:sp>
        <p:nvSpPr>
          <p:cNvPr id="86019" name="Rectangle 3">
            <a:extLst>
              <a:ext uri="{FF2B5EF4-FFF2-40B4-BE49-F238E27FC236}">
                <a16:creationId xmlns:a16="http://schemas.microsoft.com/office/drawing/2014/main" id="{63DD1246-DD29-4CBB-8ACB-21606282B4E1}"/>
              </a:ext>
            </a:extLst>
          </p:cNvPr>
          <p:cNvSpPr>
            <a:spLocks noGrp="1"/>
          </p:cNvSpPr>
          <p:nvPr>
            <p:ph idx="1"/>
          </p:nvPr>
        </p:nvSpPr>
        <p:spPr>
          <a:xfrm>
            <a:off x="379413" y="1295400"/>
            <a:ext cx="7772400" cy="4724400"/>
          </a:xfrm>
        </p:spPr>
        <p:txBody>
          <a:bodyPr/>
          <a:lstStyle/>
          <a:p>
            <a:pPr eaLnBrk="1" hangingPunct="1">
              <a:lnSpc>
                <a:spcPct val="80000"/>
              </a:lnSpc>
              <a:buFontTx/>
              <a:buNone/>
            </a:pPr>
            <a:r>
              <a:rPr lang="en-GB" altLang="en-US" sz="2400">
                <a:solidFill>
                  <a:srgbClr val="C00000"/>
                </a:solidFill>
                <a:latin typeface="Courier New" panose="02070309020205020404" pitchFamily="49" charset="0"/>
              </a:rPr>
              <a:t>CREATE OR REPLACE FUNCTION </a:t>
            </a:r>
            <a:r>
              <a:rPr lang="en-GB" altLang="en-US" sz="2400" err="1">
                <a:solidFill>
                  <a:srgbClr val="C00000"/>
                </a:solidFill>
                <a:latin typeface="Courier New" panose="02070309020205020404" pitchFamily="49" charset="0"/>
              </a:rPr>
              <a:t>RetrieveSalary</a:t>
            </a:r>
            <a:endParaRPr lang="en-GB" altLang="en-US" sz="2400">
              <a:solidFill>
                <a:srgbClr val="C00000"/>
              </a:solidFill>
              <a:latin typeface="Courier New" panose="02070309020205020404" pitchFamily="49" charset="0"/>
            </a:endParaRPr>
          </a:p>
          <a:p>
            <a:pPr eaLnBrk="1" hangingPunct="1">
              <a:lnSpc>
                <a:spcPct val="80000"/>
              </a:lnSpc>
              <a:buFontTx/>
              <a:buNone/>
            </a:pPr>
            <a:r>
              <a:rPr lang="en-GB" altLang="en-US" sz="2400">
                <a:solidFill>
                  <a:srgbClr val="C00000"/>
                </a:solidFill>
                <a:latin typeface="Courier New" panose="02070309020205020404" pitchFamily="49" charset="0"/>
              </a:rPr>
              <a:t>     RETURN NUMBER</a:t>
            </a:r>
          </a:p>
          <a:p>
            <a:pPr eaLnBrk="1" hangingPunct="1">
              <a:lnSpc>
                <a:spcPct val="80000"/>
              </a:lnSpc>
              <a:buFontTx/>
              <a:buNone/>
            </a:pPr>
            <a:r>
              <a:rPr lang="en-GB" altLang="en-US" sz="2400">
                <a:solidFill>
                  <a:srgbClr val="C00000"/>
                </a:solidFill>
                <a:latin typeface="Courier New" panose="02070309020205020404" pitchFamily="49" charset="0"/>
              </a:rPr>
              <a:t>IS</a:t>
            </a:r>
          </a:p>
          <a:p>
            <a:pPr eaLnBrk="1" hangingPunct="1">
              <a:lnSpc>
                <a:spcPct val="80000"/>
              </a:lnSpc>
              <a:buFontTx/>
              <a:buNone/>
            </a:pPr>
            <a:r>
              <a:rPr lang="en-GB" altLang="en-US" sz="2400">
                <a:latin typeface="Courier New" panose="02070309020205020404" pitchFamily="49" charset="0"/>
              </a:rPr>
              <a:t>     </a:t>
            </a:r>
            <a:r>
              <a:rPr lang="en-GB" altLang="en-US" sz="2400" err="1">
                <a:latin typeface="Courier New" panose="02070309020205020404" pitchFamily="49" charset="0"/>
              </a:rPr>
              <a:t>v_Salary</a:t>
            </a:r>
            <a:r>
              <a:rPr lang="en-GB" altLang="en-US" sz="2400">
                <a:latin typeface="Courier New" panose="02070309020205020404" pitchFamily="49" charset="0"/>
              </a:rPr>
              <a:t> NUMBER(10,2);</a:t>
            </a:r>
          </a:p>
          <a:p>
            <a:pPr eaLnBrk="1" hangingPunct="1">
              <a:lnSpc>
                <a:spcPct val="80000"/>
              </a:lnSpc>
              <a:buFontTx/>
              <a:buNone/>
            </a:pPr>
            <a:r>
              <a:rPr lang="en-GB" altLang="en-US" sz="2400">
                <a:latin typeface="Courier New" panose="02070309020205020404" pitchFamily="49" charset="0"/>
              </a:rPr>
              <a:t>BEGIN </a:t>
            </a:r>
          </a:p>
          <a:p>
            <a:pPr eaLnBrk="1" hangingPunct="1">
              <a:lnSpc>
                <a:spcPct val="80000"/>
              </a:lnSpc>
              <a:buFontTx/>
              <a:buNone/>
            </a:pPr>
            <a:r>
              <a:rPr lang="en-GB" altLang="en-US" sz="2400">
                <a:latin typeface="Courier New" panose="02070309020205020404" pitchFamily="49" charset="0"/>
              </a:rPr>
              <a:t>     SELECT Sal INTO </a:t>
            </a:r>
            <a:r>
              <a:rPr lang="en-GB" altLang="en-US" sz="2400" err="1">
                <a:latin typeface="Courier New" panose="02070309020205020404" pitchFamily="49" charset="0"/>
              </a:rPr>
              <a:t>v_Salary</a:t>
            </a:r>
            <a:r>
              <a:rPr lang="en-GB" altLang="en-US" sz="2400">
                <a:latin typeface="Courier New" panose="02070309020205020404" pitchFamily="49" charset="0"/>
              </a:rPr>
              <a:t> </a:t>
            </a:r>
          </a:p>
          <a:p>
            <a:pPr eaLnBrk="1" hangingPunct="1">
              <a:lnSpc>
                <a:spcPct val="80000"/>
              </a:lnSpc>
              <a:buFontTx/>
              <a:buNone/>
            </a:pPr>
            <a:r>
              <a:rPr lang="en-GB" altLang="en-US" sz="2400">
                <a:latin typeface="Courier New" panose="02070309020205020404" pitchFamily="49" charset="0"/>
              </a:rPr>
              <a:t>     FROM Emp</a:t>
            </a:r>
          </a:p>
          <a:p>
            <a:pPr eaLnBrk="1" hangingPunct="1">
              <a:lnSpc>
                <a:spcPct val="80000"/>
              </a:lnSpc>
              <a:buFontTx/>
              <a:buNone/>
            </a:pPr>
            <a:r>
              <a:rPr lang="en-GB" altLang="en-US" sz="2400">
                <a:latin typeface="Courier New" panose="02070309020205020404" pitchFamily="49" charset="0"/>
              </a:rPr>
              <a:t>     WHERE </a:t>
            </a:r>
            <a:r>
              <a:rPr lang="en-GB" altLang="en-US" sz="2400" err="1">
                <a:latin typeface="Courier New" panose="02070309020205020404" pitchFamily="49" charset="0"/>
              </a:rPr>
              <a:t>Empno</a:t>
            </a:r>
            <a:r>
              <a:rPr lang="en-GB" altLang="en-US" sz="2400">
                <a:latin typeface="Courier New" panose="02070309020205020404" pitchFamily="49" charset="0"/>
              </a:rPr>
              <a:t> = 7369;</a:t>
            </a:r>
          </a:p>
          <a:p>
            <a:pPr eaLnBrk="1" hangingPunct="1">
              <a:lnSpc>
                <a:spcPct val="80000"/>
              </a:lnSpc>
              <a:buFontTx/>
              <a:buNone/>
            </a:pPr>
            <a:r>
              <a:rPr lang="en-GB" altLang="en-US" sz="2400">
                <a:latin typeface="Courier New" panose="02070309020205020404" pitchFamily="49" charset="0"/>
              </a:rPr>
              <a:t>     RETURN </a:t>
            </a:r>
            <a:r>
              <a:rPr lang="en-GB" altLang="en-US" sz="2400" err="1">
                <a:latin typeface="Courier New" panose="02070309020205020404" pitchFamily="49" charset="0"/>
              </a:rPr>
              <a:t>v_Salary</a:t>
            </a:r>
            <a:r>
              <a:rPr lang="en-GB" altLang="en-US" sz="2400">
                <a:latin typeface="Courier New" panose="02070309020205020404" pitchFamily="49" charset="0"/>
              </a:rPr>
              <a:t>;</a:t>
            </a:r>
          </a:p>
          <a:p>
            <a:pPr eaLnBrk="1" hangingPunct="1">
              <a:lnSpc>
                <a:spcPct val="80000"/>
              </a:lnSpc>
              <a:buFontTx/>
              <a:buNone/>
            </a:pPr>
            <a:r>
              <a:rPr lang="en-GB" altLang="en-US" sz="2400">
                <a:latin typeface="Courier New" panose="02070309020205020404" pitchFamily="49" charset="0"/>
              </a:rPr>
              <a:t>END </a:t>
            </a:r>
            <a:r>
              <a:rPr lang="en-GB" altLang="en-US" sz="2400" err="1">
                <a:latin typeface="Courier New" panose="02070309020205020404" pitchFamily="49" charset="0"/>
              </a:rPr>
              <a:t>RetrieveSalary</a:t>
            </a:r>
            <a:r>
              <a:rPr lang="en-GB" altLang="en-US" sz="2400">
                <a:latin typeface="Courier New" panose="02070309020205020404" pitchFamily="49" charset="0"/>
              </a:rPr>
              <a:t>;</a:t>
            </a:r>
          </a:p>
          <a:p>
            <a:pPr eaLnBrk="1" hangingPunct="1">
              <a:lnSpc>
                <a:spcPct val="80000"/>
              </a:lnSpc>
              <a:buFontTx/>
              <a:buNone/>
            </a:pPr>
            <a:r>
              <a:rPr lang="en-GB" altLang="en-US" sz="2400">
                <a:latin typeface="Courier New" panose="02070309020205020404" pitchFamily="49" charset="0"/>
              </a:rPr>
              <a:t>/</a:t>
            </a:r>
            <a:endParaRPr lang="en-US" altLang="en-US" sz="2400">
              <a:latin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D408B46-6E77-43BD-BED5-0B01AB2FD5DC}"/>
              </a:ext>
            </a:extLst>
          </p:cNvPr>
          <p:cNvSpPr>
            <a:spLocks noGrp="1"/>
          </p:cNvSpPr>
          <p:nvPr>
            <p:ph type="title"/>
          </p:nvPr>
        </p:nvSpPr>
        <p:spPr>
          <a:xfrm>
            <a:off x="439738" y="-304800"/>
            <a:ext cx="8153400" cy="1447800"/>
          </a:xfrm>
        </p:spPr>
        <p:txBody>
          <a:bodyPr/>
          <a:lstStyle/>
          <a:p>
            <a:pPr eaLnBrk="1" hangingPunct="1"/>
            <a:r>
              <a:rPr lang="en-US" altLang="en-US" sz="3200" b="1" u="sng"/>
              <a:t>Example – Testing </a:t>
            </a:r>
            <a:r>
              <a:rPr lang="en-US" altLang="en-US" sz="3200" b="1" i="1" u="sng"/>
              <a:t>RetrieveSalary</a:t>
            </a:r>
            <a:r>
              <a:rPr lang="en-US" altLang="en-US" sz="3200" b="1" u="sng"/>
              <a:t> Function</a:t>
            </a:r>
          </a:p>
        </p:txBody>
      </p:sp>
      <p:sp>
        <p:nvSpPr>
          <p:cNvPr id="88067" name="Rectangle 3">
            <a:extLst>
              <a:ext uri="{FF2B5EF4-FFF2-40B4-BE49-F238E27FC236}">
                <a16:creationId xmlns:a16="http://schemas.microsoft.com/office/drawing/2014/main" id="{CDE79792-61E4-4786-BCAE-D20BE870BC85}"/>
              </a:ext>
            </a:extLst>
          </p:cNvPr>
          <p:cNvSpPr>
            <a:spLocks noGrp="1"/>
          </p:cNvSpPr>
          <p:nvPr>
            <p:ph idx="1"/>
          </p:nvPr>
        </p:nvSpPr>
        <p:spPr>
          <a:xfrm>
            <a:off x="439738" y="762000"/>
            <a:ext cx="8305800" cy="6172200"/>
          </a:xfrm>
        </p:spPr>
        <p:txBody>
          <a:bodyPr/>
          <a:lstStyle/>
          <a:p>
            <a:pPr eaLnBrk="1" hangingPunct="1">
              <a:buFontTx/>
              <a:buNone/>
            </a:pPr>
            <a:r>
              <a:rPr lang="en-GB" altLang="en-US" sz="2400">
                <a:latin typeface="Courier New" panose="02070309020205020404" pitchFamily="49" charset="0"/>
              </a:rPr>
              <a:t>SQL&gt; @ RetrieveSalary</a:t>
            </a:r>
          </a:p>
          <a:p>
            <a:pPr eaLnBrk="1" hangingPunct="1">
              <a:buFontTx/>
              <a:buNone/>
            </a:pPr>
            <a:r>
              <a:rPr lang="en-GB" altLang="en-US" sz="2400">
                <a:latin typeface="Courier New" panose="02070309020205020404" pitchFamily="49" charset="0"/>
              </a:rPr>
              <a:t>Function created.</a:t>
            </a:r>
          </a:p>
          <a:p>
            <a:pPr eaLnBrk="1" hangingPunct="1">
              <a:buFontTx/>
              <a:buNone/>
            </a:pPr>
            <a:r>
              <a:rPr lang="en-GB" altLang="en-US" sz="2400">
                <a:latin typeface="Courier New" panose="02070309020205020404" pitchFamily="49" charset="0"/>
              </a:rPr>
              <a:t>SQL&gt; SELECT </a:t>
            </a:r>
            <a:r>
              <a:rPr lang="en-GB" altLang="en-US" sz="2400" b="1">
                <a:solidFill>
                  <a:srgbClr val="FF0000"/>
                </a:solidFill>
                <a:latin typeface="Courier New" panose="02070309020205020404" pitchFamily="49" charset="0"/>
              </a:rPr>
              <a:t>RetrieveSalary </a:t>
            </a:r>
            <a:r>
              <a:rPr lang="en-GB" altLang="en-US" sz="2400" b="1">
                <a:latin typeface="Courier New" panose="02070309020205020404" pitchFamily="49" charset="0"/>
              </a:rPr>
              <a:t>FROM</a:t>
            </a:r>
            <a:r>
              <a:rPr lang="en-GB" altLang="en-US" sz="2400" b="1">
                <a:solidFill>
                  <a:srgbClr val="FF0000"/>
                </a:solidFill>
                <a:latin typeface="Courier New" panose="02070309020205020404" pitchFamily="49" charset="0"/>
              </a:rPr>
              <a:t> DUAL;</a:t>
            </a:r>
          </a:p>
          <a:p>
            <a:pPr eaLnBrk="1" hangingPunct="1">
              <a:buFontTx/>
              <a:buNone/>
            </a:pPr>
            <a:r>
              <a:rPr lang="en-GB" altLang="en-US" sz="2000">
                <a:latin typeface="Courier New" panose="02070309020205020404" pitchFamily="49" charset="0"/>
              </a:rPr>
              <a:t>RETRIEVESALARY</a:t>
            </a:r>
          </a:p>
          <a:p>
            <a:pPr eaLnBrk="1" hangingPunct="1">
              <a:buFontTx/>
              <a:buNone/>
            </a:pPr>
            <a:r>
              <a:rPr lang="en-GB" altLang="en-US" sz="2000">
                <a:latin typeface="Courier New" panose="02070309020205020404" pitchFamily="49" charset="0"/>
              </a:rPr>
              <a:t>--------------       </a:t>
            </a:r>
          </a:p>
          <a:p>
            <a:pPr eaLnBrk="1" hangingPunct="1">
              <a:buFontTx/>
              <a:buNone/>
            </a:pPr>
            <a:r>
              <a:rPr lang="en-GB" altLang="en-US" sz="2000">
                <a:latin typeface="Courier New" panose="02070309020205020404" pitchFamily="49" charset="0"/>
              </a:rPr>
              <a:t>         25000</a:t>
            </a:r>
          </a:p>
          <a:p>
            <a:pPr eaLnBrk="1" hangingPunct="1">
              <a:buFontTx/>
              <a:buNone/>
            </a:pPr>
            <a:r>
              <a:rPr lang="en-GB" altLang="en-US" sz="2000" b="1">
                <a:latin typeface="Courier New" panose="02070309020205020404" pitchFamily="49" charset="0"/>
              </a:rPr>
              <a:t>		Using Bind Variable</a:t>
            </a:r>
          </a:p>
          <a:p>
            <a:pPr eaLnBrk="1" hangingPunct="1">
              <a:buFontTx/>
              <a:buNone/>
            </a:pPr>
            <a:r>
              <a:rPr lang="en-GB" altLang="en-US" sz="2400">
                <a:latin typeface="Courier New" panose="02070309020205020404" pitchFamily="49" charset="0"/>
              </a:rPr>
              <a:t>SQL&gt; var v_SalaryOutput NUMBER;</a:t>
            </a:r>
          </a:p>
          <a:p>
            <a:pPr eaLnBrk="1" hangingPunct="1">
              <a:buFontTx/>
              <a:buNone/>
            </a:pPr>
            <a:r>
              <a:rPr lang="en-GB" altLang="en-US" sz="2400">
                <a:latin typeface="Courier New" panose="02070309020205020404" pitchFamily="49" charset="0"/>
              </a:rPr>
              <a:t>SQL&gt; EXEC :v_SalaryOutput := </a:t>
            </a:r>
            <a:r>
              <a:rPr lang="en-GB" altLang="en-US" sz="2400" b="1">
                <a:solidFill>
                  <a:srgbClr val="FF0000"/>
                </a:solidFill>
                <a:latin typeface="Courier New" panose="02070309020205020404" pitchFamily="49" charset="0"/>
              </a:rPr>
              <a:t>RetrieveSalary</a:t>
            </a:r>
            <a:r>
              <a:rPr lang="en-GB" altLang="en-US" sz="2400">
                <a:latin typeface="Courier New" panose="02070309020205020404" pitchFamily="49" charset="0"/>
              </a:rPr>
              <a:t>;</a:t>
            </a:r>
          </a:p>
          <a:p>
            <a:pPr eaLnBrk="1" hangingPunct="1">
              <a:buFontTx/>
              <a:buNone/>
            </a:pPr>
            <a:endParaRPr lang="en-GB" altLang="en-US" sz="1000">
              <a:latin typeface="Courier New" panose="02070309020205020404" pitchFamily="49" charset="0"/>
            </a:endParaRPr>
          </a:p>
          <a:p>
            <a:pPr eaLnBrk="1" hangingPunct="1">
              <a:buFontTx/>
              <a:buNone/>
            </a:pPr>
            <a:r>
              <a:rPr lang="en-GB" altLang="en-US" sz="2400">
                <a:latin typeface="Courier New" panose="02070309020205020404" pitchFamily="49" charset="0"/>
              </a:rPr>
              <a:t>PL/SQL procedure successfully completed.</a:t>
            </a:r>
          </a:p>
          <a:p>
            <a:pPr eaLnBrk="1" hangingPunct="1">
              <a:buFontTx/>
              <a:buNone/>
            </a:pPr>
            <a:endParaRPr lang="en-GB" altLang="en-US" sz="1000">
              <a:latin typeface="Courier New" panose="02070309020205020404" pitchFamily="49" charset="0"/>
            </a:endParaRPr>
          </a:p>
          <a:p>
            <a:pPr eaLnBrk="1" hangingPunct="1">
              <a:buFontTx/>
              <a:buNone/>
            </a:pPr>
            <a:r>
              <a:rPr lang="en-GB" altLang="en-US" sz="2400">
                <a:latin typeface="Courier New" panose="02070309020205020404" pitchFamily="49" charset="0"/>
              </a:rPr>
              <a:t>SQL&gt; print v_SalaryOutput;</a:t>
            </a:r>
          </a:p>
          <a:p>
            <a:pPr eaLnBrk="1" hangingPunct="1">
              <a:buFontTx/>
              <a:buNone/>
            </a:pPr>
            <a:r>
              <a:rPr lang="en-GB" altLang="en-US" sz="2000">
                <a:latin typeface="Courier New" panose="02070309020205020404" pitchFamily="49" charset="0"/>
              </a:rPr>
              <a:t>V_SALARYOUTPUT</a:t>
            </a:r>
          </a:p>
          <a:p>
            <a:pPr eaLnBrk="1" hangingPunct="1">
              <a:buFontTx/>
              <a:buNone/>
            </a:pPr>
            <a:r>
              <a:rPr lang="en-GB" altLang="en-US" sz="2000">
                <a:latin typeface="Courier New" panose="02070309020205020404" pitchFamily="49" charset="0"/>
              </a:rPr>
              <a:t>--------------</a:t>
            </a:r>
          </a:p>
          <a:p>
            <a:pPr eaLnBrk="1" hangingPunct="1">
              <a:buFont typeface="Arial" panose="020B0604020202020204" pitchFamily="34" charset="0"/>
              <a:buNone/>
            </a:pPr>
            <a:r>
              <a:rPr lang="en-GB" altLang="en-US" sz="2000">
                <a:latin typeface="Courier New" panose="02070309020205020404" pitchFamily="49" charset="0"/>
              </a:rPr>
              <a:t>         25000</a:t>
            </a:r>
          </a:p>
          <a:p>
            <a:pPr eaLnBrk="1" hangingPunct="1">
              <a:buFontTx/>
              <a:buNone/>
            </a:pPr>
            <a:endParaRPr lang="en-US" altLang="en-US" sz="2000">
              <a:latin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53924C6-4F2D-4E68-BCC1-BE5FF7026226}"/>
              </a:ext>
            </a:extLst>
          </p:cNvPr>
          <p:cNvSpPr>
            <a:spLocks noGrp="1"/>
          </p:cNvSpPr>
          <p:nvPr>
            <p:ph type="title"/>
          </p:nvPr>
        </p:nvSpPr>
        <p:spPr>
          <a:xfrm>
            <a:off x="266700" y="228600"/>
            <a:ext cx="7924800" cy="914400"/>
          </a:xfrm>
        </p:spPr>
        <p:txBody>
          <a:bodyPr/>
          <a:lstStyle/>
          <a:p>
            <a:pPr eaLnBrk="1" hangingPunct="1"/>
            <a:r>
              <a:rPr lang="en-US" altLang="en-US" sz="3200" b="1" u="sng"/>
              <a:t>Function with Parameter  </a:t>
            </a:r>
            <a:br>
              <a:rPr lang="en-US" altLang="en-US" sz="3200" b="1" u="sng"/>
            </a:br>
            <a:r>
              <a:rPr lang="en-US" altLang="en-US" sz="2000" b="1" u="sng"/>
              <a:t>(</a:t>
            </a:r>
            <a:r>
              <a:rPr lang="en-US" altLang="en-US" sz="2000"/>
              <a:t>Assume the table Employee(Empno, Firstname, MiddleName, LastName);</a:t>
            </a:r>
            <a:br>
              <a:rPr lang="en-US" altLang="en-US" sz="2000"/>
            </a:br>
            <a:endParaRPr lang="en-US" altLang="en-US" sz="2000" b="1" u="sng"/>
          </a:p>
        </p:txBody>
      </p:sp>
      <p:sp>
        <p:nvSpPr>
          <p:cNvPr id="89091" name="Rectangle 3">
            <a:extLst>
              <a:ext uri="{FF2B5EF4-FFF2-40B4-BE49-F238E27FC236}">
                <a16:creationId xmlns:a16="http://schemas.microsoft.com/office/drawing/2014/main" id="{AB98DC01-6DA9-4531-9C42-EB05A30D9F25}"/>
              </a:ext>
            </a:extLst>
          </p:cNvPr>
          <p:cNvSpPr>
            <a:spLocks noGrp="1"/>
          </p:cNvSpPr>
          <p:nvPr>
            <p:ph idx="1"/>
          </p:nvPr>
        </p:nvSpPr>
        <p:spPr>
          <a:xfrm>
            <a:off x="266700" y="952500"/>
            <a:ext cx="8610600" cy="4953000"/>
          </a:xfrm>
        </p:spPr>
        <p:txBody>
          <a:bodyPr/>
          <a:lstStyle/>
          <a:p>
            <a:pPr eaLnBrk="1" hangingPunct="1">
              <a:lnSpc>
                <a:spcPct val="100000"/>
              </a:lnSpc>
              <a:buFontTx/>
              <a:buNone/>
            </a:pPr>
            <a:r>
              <a:rPr lang="en-GB" altLang="en-US" sz="2400">
                <a:solidFill>
                  <a:srgbClr val="C00000"/>
                </a:solidFill>
                <a:latin typeface="Courier New" panose="02070309020205020404" pitchFamily="49" charset="0"/>
              </a:rPr>
              <a:t>CREATE OR REPLACE FUNCTION FullName </a:t>
            </a:r>
            <a:r>
              <a:rPr lang="en-GB" altLang="en-US" sz="2400">
                <a:solidFill>
                  <a:srgbClr val="2323EB"/>
                </a:solidFill>
                <a:latin typeface="Courier New" panose="02070309020205020404" pitchFamily="49" charset="0"/>
              </a:rPr>
              <a:t>(</a:t>
            </a:r>
            <a:r>
              <a:rPr lang="en-GB" altLang="en-US" sz="2400">
                <a:solidFill>
                  <a:srgbClr val="C00000"/>
                </a:solidFill>
                <a:latin typeface="Courier New" panose="02070309020205020404" pitchFamily="49" charset="0"/>
              </a:rPr>
              <a:t>p_EmployeeID </a:t>
            </a:r>
            <a:r>
              <a:rPr lang="en-GB" altLang="en-US" sz="2400" b="1">
                <a:solidFill>
                  <a:srgbClr val="C00000"/>
                </a:solidFill>
                <a:latin typeface="Courier New" panose="02070309020205020404" pitchFamily="49" charset="0"/>
              </a:rPr>
              <a:t>IN</a:t>
            </a:r>
            <a:r>
              <a:rPr lang="en-GB" altLang="en-US" sz="2400">
                <a:solidFill>
                  <a:srgbClr val="C00000"/>
                </a:solidFill>
                <a:latin typeface="Courier New" panose="02070309020205020404" pitchFamily="49" charset="0"/>
              </a:rPr>
              <a:t> </a:t>
            </a:r>
          </a:p>
          <a:p>
            <a:pPr eaLnBrk="1" hangingPunct="1">
              <a:lnSpc>
                <a:spcPct val="100000"/>
              </a:lnSpc>
              <a:buFontTx/>
              <a:buNone/>
            </a:pPr>
            <a:r>
              <a:rPr lang="en-GB" altLang="en-US" sz="2400">
                <a:solidFill>
                  <a:srgbClr val="C00000"/>
                </a:solidFill>
                <a:latin typeface="Courier New" panose="02070309020205020404" pitchFamily="49" charset="0"/>
              </a:rPr>
              <a:t>        employee.EmployeeID%TYPE</a:t>
            </a:r>
            <a:r>
              <a:rPr lang="en-GB" altLang="en-US" sz="2400">
                <a:solidFill>
                  <a:srgbClr val="2323EB"/>
                </a:solidFill>
                <a:latin typeface="Courier New" panose="02070309020205020404" pitchFamily="49" charset="0"/>
              </a:rPr>
              <a:t>)</a:t>
            </a:r>
            <a:r>
              <a:rPr lang="en-GB" altLang="en-US" sz="2400">
                <a:solidFill>
                  <a:srgbClr val="C00000"/>
                </a:solidFill>
                <a:latin typeface="Courier New" panose="02070309020205020404" pitchFamily="49" charset="0"/>
              </a:rPr>
              <a:t> </a:t>
            </a:r>
          </a:p>
          <a:p>
            <a:pPr eaLnBrk="1" hangingPunct="1">
              <a:lnSpc>
                <a:spcPct val="100000"/>
              </a:lnSpc>
              <a:buFontTx/>
              <a:buNone/>
            </a:pPr>
            <a:r>
              <a:rPr lang="en-GB" altLang="en-US" sz="2400">
                <a:solidFill>
                  <a:srgbClr val="C00000"/>
                </a:solidFill>
                <a:latin typeface="Courier New" panose="02070309020205020404" pitchFamily="49" charset="0"/>
              </a:rPr>
              <a:t>    </a:t>
            </a:r>
            <a:r>
              <a:rPr lang="en-GB" altLang="en-US" sz="2400" b="1">
                <a:solidFill>
                  <a:srgbClr val="C00000"/>
                </a:solidFill>
                <a:latin typeface="Courier New" panose="02070309020205020404" pitchFamily="49" charset="0"/>
              </a:rPr>
              <a:t>RETURN</a:t>
            </a:r>
            <a:r>
              <a:rPr lang="en-GB" altLang="en-US" sz="2400">
                <a:solidFill>
                  <a:srgbClr val="C00000"/>
                </a:solidFill>
                <a:latin typeface="Courier New" panose="02070309020205020404" pitchFamily="49" charset="0"/>
              </a:rPr>
              <a:t> VARCHAR2 IS</a:t>
            </a:r>
          </a:p>
          <a:p>
            <a:pPr eaLnBrk="1" hangingPunct="1">
              <a:lnSpc>
                <a:spcPct val="80000"/>
              </a:lnSpc>
              <a:buFontTx/>
              <a:buNone/>
            </a:pPr>
            <a:r>
              <a:rPr lang="en-GB" altLang="en-US" sz="2400">
                <a:latin typeface="Courier New" panose="02070309020205020404" pitchFamily="49" charset="0"/>
              </a:rPr>
              <a:t>    v_FullName VARCHAR2(100);</a:t>
            </a:r>
          </a:p>
          <a:p>
            <a:pPr eaLnBrk="1" hangingPunct="1">
              <a:lnSpc>
                <a:spcPct val="80000"/>
              </a:lnSpc>
              <a:buFontTx/>
              <a:buNone/>
            </a:pPr>
            <a:r>
              <a:rPr lang="en-GB" altLang="en-US" sz="2400">
                <a:latin typeface="Courier New" panose="02070309020205020404" pitchFamily="49" charset="0"/>
              </a:rPr>
              <a:t>    v_FirstName employee.FirstName%TYPE;</a:t>
            </a:r>
          </a:p>
          <a:p>
            <a:pPr eaLnBrk="1" hangingPunct="1">
              <a:lnSpc>
                <a:spcPct val="80000"/>
              </a:lnSpc>
              <a:buFontTx/>
              <a:buNone/>
            </a:pPr>
            <a:r>
              <a:rPr lang="en-GB" altLang="en-US" sz="2400">
                <a:latin typeface="Courier New" panose="02070309020205020404" pitchFamily="49" charset="0"/>
              </a:rPr>
              <a:t>    v_MiddleName employee.MiddleName%TYPE;</a:t>
            </a:r>
          </a:p>
          <a:p>
            <a:pPr eaLnBrk="1" hangingPunct="1">
              <a:lnSpc>
                <a:spcPct val="80000"/>
              </a:lnSpc>
              <a:buFontTx/>
              <a:buNone/>
            </a:pPr>
            <a:r>
              <a:rPr lang="en-GB" altLang="en-US" sz="2400">
                <a:latin typeface="Courier New" panose="02070309020205020404" pitchFamily="49" charset="0"/>
              </a:rPr>
              <a:t>    v_LastName employee.LastName%TYPE;</a:t>
            </a:r>
          </a:p>
          <a:p>
            <a:pPr eaLnBrk="1" hangingPunct="1">
              <a:lnSpc>
                <a:spcPct val="80000"/>
              </a:lnSpc>
              <a:buFontTx/>
              <a:buNone/>
            </a:pPr>
            <a:r>
              <a:rPr lang="en-GB" altLang="en-US" sz="2400">
                <a:latin typeface="Courier New" panose="02070309020205020404" pitchFamily="49" charset="0"/>
              </a:rPr>
              <a:t>BEGIN</a:t>
            </a:r>
          </a:p>
          <a:p>
            <a:pPr eaLnBrk="1" hangingPunct="1">
              <a:lnSpc>
                <a:spcPct val="80000"/>
              </a:lnSpc>
              <a:buFontTx/>
              <a:buNone/>
            </a:pPr>
            <a:r>
              <a:rPr lang="en-GB" altLang="en-US" sz="2400">
                <a:latin typeface="Courier New" panose="02070309020205020404" pitchFamily="49" charset="0"/>
              </a:rPr>
              <a:t>   SELECT FirstName, MiddleName, LastName INTO</a:t>
            </a:r>
          </a:p>
          <a:p>
            <a:pPr eaLnBrk="1" hangingPunct="1">
              <a:lnSpc>
                <a:spcPct val="80000"/>
              </a:lnSpc>
              <a:buFontTx/>
              <a:buNone/>
            </a:pPr>
            <a:r>
              <a:rPr lang="en-GB" altLang="en-US" sz="2400">
                <a:latin typeface="Courier New" panose="02070309020205020404" pitchFamily="49" charset="0"/>
              </a:rPr>
              <a:t>        v_FirstName, v_MiddleName, v_LastName</a:t>
            </a:r>
          </a:p>
          <a:p>
            <a:pPr eaLnBrk="1" hangingPunct="1">
              <a:lnSpc>
                <a:spcPct val="80000"/>
              </a:lnSpc>
              <a:buFontTx/>
              <a:buNone/>
            </a:pPr>
            <a:r>
              <a:rPr lang="en-GB" altLang="en-US" sz="2400">
                <a:latin typeface="Courier New" panose="02070309020205020404" pitchFamily="49" charset="0"/>
              </a:rPr>
              <a:t>        FROM Employee</a:t>
            </a:r>
          </a:p>
          <a:p>
            <a:pPr eaLnBrk="1" hangingPunct="1">
              <a:lnSpc>
                <a:spcPct val="80000"/>
              </a:lnSpc>
              <a:buFontTx/>
              <a:buNone/>
            </a:pPr>
            <a:r>
              <a:rPr lang="en-GB" altLang="en-US" sz="2400">
                <a:latin typeface="Courier New" panose="02070309020205020404" pitchFamily="49" charset="0"/>
              </a:rPr>
              <a:t>        WHERE EmployeeID = p_EmployeeID;</a:t>
            </a:r>
          </a:p>
          <a:p>
            <a:pPr eaLnBrk="1" hangingPunct="1">
              <a:lnSpc>
                <a:spcPct val="80000"/>
              </a:lnSpc>
              <a:buFontTx/>
              <a:buNone/>
            </a:pPr>
            <a:r>
              <a:rPr lang="en-GB" altLang="en-US" sz="2400"/>
              <a:t>    </a:t>
            </a:r>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C9A2030-43A9-4039-8D18-ABECBDC28A5D}"/>
              </a:ext>
            </a:extLst>
          </p:cNvPr>
          <p:cNvSpPr>
            <a:spLocks noGrp="1"/>
          </p:cNvSpPr>
          <p:nvPr>
            <p:ph type="title"/>
          </p:nvPr>
        </p:nvSpPr>
        <p:spPr>
          <a:xfrm>
            <a:off x="457200" y="304800"/>
            <a:ext cx="8001000" cy="1066800"/>
          </a:xfrm>
        </p:spPr>
        <p:txBody>
          <a:bodyPr/>
          <a:lstStyle/>
          <a:p>
            <a:pPr eaLnBrk="1" hangingPunct="1"/>
            <a:r>
              <a:rPr lang="en-US" altLang="en-US" sz="3200" b="1" u="sng"/>
              <a:t>Function with Parameter</a:t>
            </a:r>
          </a:p>
        </p:txBody>
      </p:sp>
      <p:sp>
        <p:nvSpPr>
          <p:cNvPr id="91139" name="Rectangle 3">
            <a:extLst>
              <a:ext uri="{FF2B5EF4-FFF2-40B4-BE49-F238E27FC236}">
                <a16:creationId xmlns:a16="http://schemas.microsoft.com/office/drawing/2014/main" id="{1917E5EA-8080-4B12-8EF1-18690E635ECF}"/>
              </a:ext>
            </a:extLst>
          </p:cNvPr>
          <p:cNvSpPr>
            <a:spLocks noGrp="1"/>
          </p:cNvSpPr>
          <p:nvPr>
            <p:ph idx="1"/>
          </p:nvPr>
        </p:nvSpPr>
        <p:spPr>
          <a:xfrm>
            <a:off x="304800" y="1343025"/>
            <a:ext cx="8458200" cy="4267200"/>
          </a:xfrm>
        </p:spPr>
        <p:txBody>
          <a:bodyPr/>
          <a:lstStyle/>
          <a:p>
            <a:pPr eaLnBrk="1" hangingPunct="1">
              <a:lnSpc>
                <a:spcPct val="100000"/>
              </a:lnSpc>
              <a:buFontTx/>
              <a:buNone/>
            </a:pPr>
            <a:r>
              <a:rPr lang="en-GB" altLang="en-US" sz="2400">
                <a:latin typeface="Courier New" panose="02070309020205020404" pitchFamily="49" charset="0"/>
              </a:rPr>
              <a:t>v_FullName := v_LastName||','||v_FirstName;</a:t>
            </a:r>
          </a:p>
          <a:p>
            <a:pPr eaLnBrk="1" hangingPunct="1">
              <a:lnSpc>
                <a:spcPct val="100000"/>
              </a:lnSpc>
              <a:buFontTx/>
              <a:buNone/>
            </a:pPr>
            <a:endParaRPr lang="en-GB" altLang="en-US" sz="2400">
              <a:latin typeface="Courier New" panose="02070309020205020404" pitchFamily="49" charset="0"/>
            </a:endParaRPr>
          </a:p>
          <a:p>
            <a:pPr eaLnBrk="1" hangingPunct="1">
              <a:lnSpc>
                <a:spcPct val="100000"/>
              </a:lnSpc>
              <a:buFontTx/>
              <a:buNone/>
            </a:pPr>
            <a:r>
              <a:rPr lang="en-GB" altLang="en-US" sz="2400">
                <a:latin typeface="Courier New" panose="02070309020205020404" pitchFamily="49" charset="0"/>
              </a:rPr>
              <a:t>IF LENGTH(v_MiddleName) &gt; 0 THEN</a:t>
            </a:r>
          </a:p>
          <a:p>
            <a:pPr eaLnBrk="1" hangingPunct="1">
              <a:lnSpc>
                <a:spcPct val="100000"/>
              </a:lnSpc>
              <a:buFontTx/>
              <a:buNone/>
            </a:pPr>
            <a:r>
              <a:rPr lang="en-GB" altLang="en-US" sz="2400">
                <a:latin typeface="Courier New" panose="02070309020205020404" pitchFamily="49" charset="0"/>
              </a:rPr>
              <a:t>        v_FullName := v_FullName|| ' '   </a:t>
            </a:r>
          </a:p>
          <a:p>
            <a:pPr eaLnBrk="1" hangingPunct="1">
              <a:lnSpc>
                <a:spcPct val="100000"/>
              </a:lnSpc>
              <a:buFontTx/>
              <a:buNone/>
            </a:pPr>
            <a:r>
              <a:rPr lang="en-GB" altLang="en-US" sz="2400">
                <a:latin typeface="Courier New" panose="02070309020205020404" pitchFamily="49" charset="0"/>
              </a:rPr>
              <a:t>            ||SUBSTR(v_MiddleName,1,1)||'.';</a:t>
            </a:r>
          </a:p>
          <a:p>
            <a:pPr eaLnBrk="1" hangingPunct="1">
              <a:lnSpc>
                <a:spcPct val="100000"/>
              </a:lnSpc>
              <a:buFontTx/>
              <a:buNone/>
            </a:pPr>
            <a:r>
              <a:rPr lang="en-GB" altLang="en-US" sz="2400">
                <a:latin typeface="Courier New" panose="02070309020205020404" pitchFamily="49" charset="0"/>
              </a:rPr>
              <a:t>    END IF; </a:t>
            </a:r>
          </a:p>
          <a:p>
            <a:pPr eaLnBrk="1" hangingPunct="1">
              <a:lnSpc>
                <a:spcPct val="100000"/>
              </a:lnSpc>
              <a:buFontTx/>
              <a:buNone/>
            </a:pPr>
            <a:r>
              <a:rPr lang="en-GB" altLang="en-US" sz="2400">
                <a:latin typeface="Courier New" panose="02070309020205020404" pitchFamily="49" charset="0"/>
              </a:rPr>
              <a:t>    RETURN v_FullName;</a:t>
            </a:r>
          </a:p>
          <a:p>
            <a:pPr eaLnBrk="1" hangingPunct="1">
              <a:lnSpc>
                <a:spcPct val="100000"/>
              </a:lnSpc>
              <a:buFontTx/>
              <a:buNone/>
            </a:pPr>
            <a:r>
              <a:rPr lang="en-GB" altLang="en-US" sz="2400">
                <a:latin typeface="Courier New" panose="02070309020205020404" pitchFamily="49" charset="0"/>
              </a:rPr>
              <a:t>END FullName;</a:t>
            </a:r>
          </a:p>
          <a:p>
            <a:pPr eaLnBrk="1" hangingPunct="1">
              <a:lnSpc>
                <a:spcPct val="100000"/>
              </a:lnSpc>
              <a:buFontTx/>
              <a:buNone/>
            </a:pPr>
            <a:r>
              <a:rPr lang="en-GB" altLang="en-US" sz="2400"/>
              <a:t>/</a:t>
            </a:r>
            <a:r>
              <a:rPr lang="en-US" altLang="en-US" sz="2400"/>
              <a:t> </a:t>
            </a:r>
          </a:p>
          <a:p>
            <a:pPr eaLnBrk="1" hangingPunct="1">
              <a:lnSpc>
                <a:spcPct val="100000"/>
              </a:lnSpc>
              <a:buFontTx/>
              <a:buNone/>
            </a:pPr>
            <a:endParaRPr lang="en-US"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19D3886-E29B-4B29-8397-0BE72BFC84B8}"/>
              </a:ext>
            </a:extLst>
          </p:cNvPr>
          <p:cNvSpPr>
            <a:spLocks noGrp="1"/>
          </p:cNvSpPr>
          <p:nvPr>
            <p:ph type="title"/>
          </p:nvPr>
        </p:nvSpPr>
        <p:spPr>
          <a:xfrm>
            <a:off x="228600" y="-20638"/>
            <a:ext cx="8686800" cy="1066801"/>
          </a:xfrm>
        </p:spPr>
        <p:txBody>
          <a:bodyPr/>
          <a:lstStyle/>
          <a:p>
            <a:pPr eaLnBrk="1" hangingPunct="1"/>
            <a:r>
              <a:rPr lang="en-US" altLang="en-US" sz="3200" b="1" u="sng"/>
              <a:t>Testing </a:t>
            </a:r>
            <a:r>
              <a:rPr lang="en-US" altLang="en-US" sz="3200" b="1" i="1" u="sng"/>
              <a:t>FullName</a:t>
            </a:r>
            <a:r>
              <a:rPr lang="en-US" altLang="en-US" sz="3200" b="1" u="sng"/>
              <a:t> Function</a:t>
            </a:r>
          </a:p>
        </p:txBody>
      </p:sp>
      <p:sp>
        <p:nvSpPr>
          <p:cNvPr id="92163" name="Rectangle 3">
            <a:extLst>
              <a:ext uri="{FF2B5EF4-FFF2-40B4-BE49-F238E27FC236}">
                <a16:creationId xmlns:a16="http://schemas.microsoft.com/office/drawing/2014/main" id="{B2C8AEBF-88E3-47D3-AFF2-AFB8A366B486}"/>
              </a:ext>
            </a:extLst>
          </p:cNvPr>
          <p:cNvSpPr>
            <a:spLocks noGrp="1"/>
          </p:cNvSpPr>
          <p:nvPr>
            <p:ph idx="1"/>
          </p:nvPr>
        </p:nvSpPr>
        <p:spPr>
          <a:xfrm>
            <a:off x="533400" y="1066800"/>
            <a:ext cx="7772400" cy="4724400"/>
          </a:xfrm>
        </p:spPr>
        <p:txBody>
          <a:bodyPr/>
          <a:lstStyle/>
          <a:p>
            <a:pPr eaLnBrk="1" hangingPunct="1"/>
            <a:r>
              <a:rPr lang="en-GB" altLang="en-US" sz="2800"/>
              <a:t>A simple SELECT statement executed within SQL*Plus can return the full name for any employee identifier value as shown in PL/SQL Example 13.10.  </a:t>
            </a:r>
          </a:p>
          <a:p>
            <a:pPr eaLnBrk="1" hangingPunct="1">
              <a:buFontTx/>
              <a:buNone/>
            </a:pPr>
            <a:endParaRPr lang="en-GB" altLang="en-US" sz="1800">
              <a:latin typeface="Courier New" panose="02070309020205020404" pitchFamily="49" charset="0"/>
            </a:endParaRPr>
          </a:p>
          <a:p>
            <a:pPr lvl="1" eaLnBrk="1" hangingPunct="1">
              <a:buFontTx/>
              <a:buNone/>
            </a:pPr>
            <a:r>
              <a:rPr lang="en-GB" altLang="en-US" sz="2000" b="1">
                <a:latin typeface="Courier New" panose="02070309020205020404" pitchFamily="49" charset="0"/>
              </a:rPr>
              <a:t>/* PL SQL Example 13.10 */</a:t>
            </a:r>
          </a:p>
          <a:p>
            <a:pPr lvl="1" eaLnBrk="1" hangingPunct="1">
              <a:buFontTx/>
              <a:buNone/>
            </a:pPr>
            <a:r>
              <a:rPr lang="en-GB" altLang="en-US" sz="2000">
                <a:latin typeface="Courier New" panose="02070309020205020404" pitchFamily="49" charset="0"/>
              </a:rPr>
              <a:t>SQL&gt; SELECT FullName(101) </a:t>
            </a:r>
          </a:p>
          <a:p>
            <a:pPr lvl="1" eaLnBrk="1" hangingPunct="1">
              <a:buFontTx/>
              <a:buNone/>
            </a:pPr>
            <a:r>
              <a:rPr lang="en-GB" altLang="en-US" sz="2000">
                <a:latin typeface="Courier New" panose="02070309020205020404" pitchFamily="49" charset="0"/>
              </a:rPr>
              <a:t>     FROM Employee</a:t>
            </a:r>
          </a:p>
          <a:p>
            <a:pPr lvl="1" eaLnBrk="1" hangingPunct="1">
              <a:buFontTx/>
              <a:buNone/>
            </a:pPr>
            <a:r>
              <a:rPr lang="en-GB" altLang="en-US" sz="2000">
                <a:latin typeface="Courier New" panose="02070309020205020404" pitchFamily="49" charset="0"/>
              </a:rPr>
              <a:t>     WHERE EmployeeID = 101;</a:t>
            </a:r>
          </a:p>
          <a:p>
            <a:pPr lvl="1" eaLnBrk="1" hangingPunct="1">
              <a:buFontTx/>
              <a:buNone/>
            </a:pPr>
            <a:endParaRPr lang="en-GB" altLang="en-US" sz="2000">
              <a:latin typeface="Courier New" panose="02070309020205020404" pitchFamily="49" charset="0"/>
            </a:endParaRPr>
          </a:p>
          <a:p>
            <a:pPr lvl="1" eaLnBrk="1" hangingPunct="1">
              <a:buFontTx/>
              <a:buNone/>
            </a:pPr>
            <a:r>
              <a:rPr lang="en-GB" altLang="en-US" sz="2000">
                <a:latin typeface="Courier New" panose="02070309020205020404" pitchFamily="49" charset="0"/>
              </a:rPr>
              <a:t>FULLNAME(101)</a:t>
            </a:r>
          </a:p>
          <a:p>
            <a:pPr lvl="1" eaLnBrk="1" hangingPunct="1">
              <a:buFontTx/>
              <a:buNone/>
            </a:pPr>
            <a:r>
              <a:rPr lang="en-GB" altLang="en-US" sz="2000">
                <a:latin typeface="Courier New" panose="02070309020205020404" pitchFamily="49" charset="0"/>
              </a:rPr>
              <a:t>-----------------------------------</a:t>
            </a:r>
          </a:p>
          <a:p>
            <a:pPr lvl="1" eaLnBrk="1" hangingPunct="1">
              <a:buFontTx/>
              <a:buNone/>
            </a:pPr>
            <a:r>
              <a:rPr lang="en-GB" altLang="en-US" sz="2000">
                <a:latin typeface="Courier New" panose="02070309020205020404" pitchFamily="49" charset="0"/>
              </a:rPr>
              <a:t>Rao, Rajesh A.</a:t>
            </a:r>
            <a:endParaRPr lang="en-US" altLang="en-US" sz="2000">
              <a:latin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85DF989-3426-4B8E-B3A2-98D45A4BBE17}"/>
              </a:ext>
            </a:extLst>
          </p:cNvPr>
          <p:cNvSpPr>
            <a:spLocks noGrp="1"/>
          </p:cNvSpPr>
          <p:nvPr>
            <p:ph type="title"/>
          </p:nvPr>
        </p:nvSpPr>
        <p:spPr>
          <a:xfrm>
            <a:off x="304800" y="228600"/>
            <a:ext cx="8534400" cy="838200"/>
          </a:xfrm>
        </p:spPr>
        <p:txBody>
          <a:bodyPr/>
          <a:lstStyle/>
          <a:p>
            <a:pPr eaLnBrk="1" hangingPunct="1"/>
            <a:r>
              <a:rPr lang="en-US" altLang="en-US" sz="3200" b="1" u="sng"/>
              <a:t>Testing </a:t>
            </a:r>
            <a:r>
              <a:rPr lang="en-US" altLang="en-US" sz="3200" b="1" i="1" u="sng"/>
              <a:t>FullName</a:t>
            </a:r>
            <a:r>
              <a:rPr lang="en-US" altLang="en-US" sz="3200" b="1" u="sng"/>
              <a:t> Function</a:t>
            </a:r>
          </a:p>
        </p:txBody>
      </p:sp>
      <p:sp>
        <p:nvSpPr>
          <p:cNvPr id="93187" name="Rectangle 3">
            <a:extLst>
              <a:ext uri="{FF2B5EF4-FFF2-40B4-BE49-F238E27FC236}">
                <a16:creationId xmlns:a16="http://schemas.microsoft.com/office/drawing/2014/main" id="{2EF55E65-4EFB-4C82-AE0F-59033556B7A3}"/>
              </a:ext>
            </a:extLst>
          </p:cNvPr>
          <p:cNvSpPr>
            <a:spLocks noGrp="1"/>
          </p:cNvSpPr>
          <p:nvPr>
            <p:ph idx="1"/>
          </p:nvPr>
        </p:nvSpPr>
        <p:spPr>
          <a:xfrm>
            <a:off x="685800" y="1371600"/>
            <a:ext cx="7772400" cy="4724400"/>
          </a:xfrm>
        </p:spPr>
        <p:txBody>
          <a:bodyPr/>
          <a:lstStyle/>
          <a:p>
            <a:pPr lvl="1" eaLnBrk="1" hangingPunct="1">
              <a:buFontTx/>
              <a:buNone/>
            </a:pPr>
            <a:r>
              <a:rPr lang="en-GB" altLang="en-US" sz="2000">
                <a:latin typeface="Courier New" panose="02070309020205020404" pitchFamily="49" charset="0"/>
              </a:rPr>
              <a:t>/* PL SQL Example 13.11 */</a:t>
            </a:r>
          </a:p>
          <a:p>
            <a:pPr lvl="1" eaLnBrk="1" hangingPunct="1">
              <a:buFontTx/>
              <a:buNone/>
            </a:pPr>
            <a:r>
              <a:rPr lang="en-GB" altLang="en-US" sz="2000">
                <a:latin typeface="Courier New" panose="02070309020205020404" pitchFamily="49" charset="0"/>
              </a:rPr>
              <a:t>SQL&gt; SELECT FullName(EmployeeID)</a:t>
            </a:r>
          </a:p>
          <a:p>
            <a:pPr lvl="1" eaLnBrk="1" hangingPunct="1">
              <a:buFontTx/>
              <a:buNone/>
            </a:pPr>
            <a:r>
              <a:rPr lang="en-GB" altLang="en-US" sz="2000">
                <a:latin typeface="Courier New" panose="02070309020205020404" pitchFamily="49" charset="0"/>
              </a:rPr>
              <a:t>     FROM Employee</a:t>
            </a:r>
          </a:p>
          <a:p>
            <a:pPr lvl="1" eaLnBrk="1" hangingPunct="1">
              <a:buFontTx/>
              <a:buNone/>
            </a:pPr>
            <a:r>
              <a:rPr lang="en-GB" altLang="en-US" sz="2000">
                <a:latin typeface="Courier New" panose="02070309020205020404" pitchFamily="49" charset="0"/>
              </a:rPr>
              <a:t>     ORDER BY FullName(EmployeeID);</a:t>
            </a:r>
          </a:p>
          <a:p>
            <a:pPr lvl="1" eaLnBrk="1" hangingPunct="1">
              <a:buFontTx/>
              <a:buNone/>
            </a:pPr>
            <a:endParaRPr lang="en-GB" altLang="en-US" sz="2000">
              <a:latin typeface="Courier New" panose="02070309020205020404" pitchFamily="49" charset="0"/>
            </a:endParaRPr>
          </a:p>
          <a:p>
            <a:pPr lvl="1" eaLnBrk="1" hangingPunct="1">
              <a:buFontTx/>
              <a:buNone/>
            </a:pPr>
            <a:r>
              <a:rPr lang="en-GB" altLang="en-US" sz="2000" b="1">
                <a:latin typeface="Courier New" panose="02070309020205020404" pitchFamily="49" charset="0"/>
              </a:rPr>
              <a:t>FULLNAME(EMPLOYEEID)</a:t>
            </a:r>
          </a:p>
          <a:p>
            <a:pPr lvl="1" eaLnBrk="1" hangingPunct="1">
              <a:buFontTx/>
              <a:buNone/>
            </a:pPr>
            <a:r>
              <a:rPr lang="en-GB" altLang="en-US" sz="2000">
                <a:latin typeface="Courier New" panose="02070309020205020404" pitchFamily="49" charset="0"/>
              </a:rPr>
              <a:t>----------------------------------</a:t>
            </a:r>
          </a:p>
          <a:p>
            <a:pPr lvl="1" eaLnBrk="1" hangingPunct="1">
              <a:buFontTx/>
              <a:buNone/>
            </a:pPr>
            <a:r>
              <a:rPr lang="en-GB" altLang="en-US" sz="2000">
                <a:latin typeface="Courier New" panose="02070309020205020404" pitchFamily="49" charset="0"/>
              </a:rPr>
              <a:t>Kumar, Ravi M.</a:t>
            </a:r>
          </a:p>
          <a:p>
            <a:pPr lvl="1" eaLnBrk="1" hangingPunct="1">
              <a:buFontTx/>
              <a:buNone/>
            </a:pPr>
            <a:r>
              <a:rPr lang="en-GB" altLang="en-US" sz="2000">
                <a:latin typeface="Courier New" panose="02070309020205020404" pitchFamily="49" charset="0"/>
              </a:rPr>
              <a:t>Rao, Rajesh A.</a:t>
            </a:r>
            <a:endParaRPr lang="en-US" altLang="en-US" sz="2000">
              <a:latin typeface="Courier New" panose="0207030902020502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BFD07FE6-5B5A-491C-BCFB-FAF564B22646}"/>
              </a:ext>
            </a:extLst>
          </p:cNvPr>
          <p:cNvSpPr>
            <a:spLocks noGrp="1"/>
          </p:cNvSpPr>
          <p:nvPr>
            <p:ph type="title"/>
          </p:nvPr>
        </p:nvSpPr>
        <p:spPr>
          <a:xfrm>
            <a:off x="2409825" y="3200400"/>
            <a:ext cx="4324350" cy="1325563"/>
          </a:xfrm>
        </p:spPr>
        <p:txBody>
          <a:bodyPr/>
          <a:lstStyle/>
          <a:p>
            <a:pPr algn="ctr"/>
            <a:r>
              <a:rPr lang="en-US" altLang="en-US" b="1"/>
              <a:t>PACKAGE</a:t>
            </a:r>
            <a:endParaRPr lang="en-IN" altLang="en-US"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AA797D8-4822-463D-BE43-99CD2AB6376E}"/>
              </a:ext>
            </a:extLst>
          </p:cNvPr>
          <p:cNvSpPr>
            <a:spLocks noGrp="1"/>
          </p:cNvSpPr>
          <p:nvPr>
            <p:ph type="title"/>
          </p:nvPr>
        </p:nvSpPr>
        <p:spPr>
          <a:xfrm>
            <a:off x="685800" y="304800"/>
            <a:ext cx="7772400" cy="762000"/>
          </a:xfrm>
        </p:spPr>
        <p:txBody>
          <a:bodyPr/>
          <a:lstStyle/>
          <a:p>
            <a:pPr eaLnBrk="1" hangingPunct="1"/>
            <a:r>
              <a:rPr lang="en-US" altLang="en-US" sz="3600" b="1" u="sng"/>
              <a:t>Dropping a Function</a:t>
            </a:r>
            <a:r>
              <a:rPr lang="en-US" altLang="en-US" b="1" u="sng"/>
              <a:t> </a:t>
            </a:r>
          </a:p>
        </p:txBody>
      </p:sp>
      <p:sp>
        <p:nvSpPr>
          <p:cNvPr id="66563" name="Rectangle 3">
            <a:extLst>
              <a:ext uri="{FF2B5EF4-FFF2-40B4-BE49-F238E27FC236}">
                <a16:creationId xmlns:a16="http://schemas.microsoft.com/office/drawing/2014/main" id="{036F9C7E-1457-4558-BE28-3A66A2E1FD37}"/>
              </a:ext>
            </a:extLst>
          </p:cNvPr>
          <p:cNvSpPr>
            <a:spLocks noGrp="1"/>
          </p:cNvSpPr>
          <p:nvPr>
            <p:ph idx="1"/>
          </p:nvPr>
        </p:nvSpPr>
        <p:spPr>
          <a:xfrm>
            <a:off x="152400" y="1219200"/>
            <a:ext cx="8305800" cy="4876800"/>
          </a:xfrm>
        </p:spPr>
        <p:txBody>
          <a:bodyPr/>
          <a:lstStyle/>
          <a:p>
            <a:pPr eaLnBrk="1" hangingPunct="1">
              <a:lnSpc>
                <a:spcPct val="100000"/>
              </a:lnSpc>
              <a:defRPr/>
            </a:pPr>
            <a:r>
              <a:rPr lang="en-GB" altLang="en-US" sz="2800"/>
              <a:t>The SQL statement to drop a function is -</a:t>
            </a:r>
          </a:p>
          <a:p>
            <a:pPr marL="0" indent="0" eaLnBrk="1" hangingPunct="1">
              <a:lnSpc>
                <a:spcPct val="100000"/>
              </a:lnSpc>
              <a:buFont typeface="Arial" panose="020B0604020202020204" pitchFamily="34" charset="0"/>
              <a:buNone/>
              <a:defRPr/>
            </a:pPr>
            <a:endParaRPr lang="en-GB" altLang="en-US" sz="2800"/>
          </a:p>
          <a:p>
            <a:pPr algn="just" eaLnBrk="1" hangingPunct="1">
              <a:defRPr/>
            </a:pPr>
            <a:r>
              <a:rPr lang="en-GB" altLang="en-US" sz="2800"/>
              <a:t> </a:t>
            </a:r>
            <a:r>
              <a:rPr lang="en-GB" altLang="en-US" sz="2800">
                <a:solidFill>
                  <a:srgbClr val="C00000"/>
                </a:solidFill>
              </a:rPr>
              <a:t>DROP FUNCTION &lt;</a:t>
            </a:r>
            <a:r>
              <a:rPr lang="en-GB" altLang="en-US" sz="2800" err="1">
                <a:solidFill>
                  <a:srgbClr val="C00000"/>
                </a:solidFill>
              </a:rPr>
              <a:t>functionName</a:t>
            </a:r>
            <a:r>
              <a:rPr lang="en-GB" altLang="en-US" sz="2800">
                <a:solidFill>
                  <a:srgbClr val="C00000"/>
                </a:solidFill>
              </a:rPr>
              <a:t>&gt;; </a:t>
            </a:r>
          </a:p>
          <a:p>
            <a:pPr lvl="1" algn="just" eaLnBrk="1" hangingPunct="1">
              <a:buFontTx/>
              <a:buNone/>
              <a:defRPr/>
            </a:pPr>
            <a:endParaRPr lang="en-GB" altLang="en-US" sz="2400">
              <a:latin typeface="Courier New" panose="02070309020205020404" pitchFamily="49" charset="0"/>
            </a:endParaRPr>
          </a:p>
          <a:p>
            <a:pPr lvl="1" algn="just" eaLnBrk="1" hangingPunct="1">
              <a:lnSpc>
                <a:spcPct val="100000"/>
              </a:lnSpc>
              <a:buFontTx/>
              <a:buNone/>
              <a:defRPr/>
            </a:pPr>
            <a:r>
              <a:rPr lang="en-GB" altLang="en-US" sz="2800">
                <a:latin typeface="Courier New" panose="02070309020205020404" pitchFamily="49" charset="0"/>
              </a:rPr>
              <a:t>SQL&gt; DROP FUNCTION </a:t>
            </a:r>
            <a:r>
              <a:rPr lang="en-GB" altLang="en-US" sz="2800" err="1">
                <a:latin typeface="Courier New" panose="02070309020205020404" pitchFamily="49" charset="0"/>
              </a:rPr>
              <a:t>FullName</a:t>
            </a:r>
            <a:r>
              <a:rPr lang="en-GB" altLang="en-US" sz="2800">
                <a:latin typeface="Courier New" panose="02070309020205020404" pitchFamily="49" charset="0"/>
              </a:rPr>
              <a:t>;</a:t>
            </a:r>
          </a:p>
          <a:p>
            <a:pPr lvl="1" algn="just" eaLnBrk="1" hangingPunct="1">
              <a:lnSpc>
                <a:spcPct val="100000"/>
              </a:lnSpc>
              <a:buFontTx/>
              <a:buNone/>
              <a:defRPr/>
            </a:pPr>
            <a:r>
              <a:rPr lang="en-GB" altLang="en-US" sz="2800">
                <a:latin typeface="Courier New" panose="02070309020205020404" pitchFamily="49" charset="0"/>
              </a:rPr>
              <a:t>Function dropped.</a:t>
            </a:r>
            <a:endParaRPr lang="en-US" altLang="en-US" sz="2800">
              <a:latin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DE8224F-1C5A-4C67-B7E8-8A9D813469B3}"/>
              </a:ext>
            </a:extLst>
          </p:cNvPr>
          <p:cNvSpPr>
            <a:spLocks noGrp="1"/>
          </p:cNvSpPr>
          <p:nvPr>
            <p:ph type="title"/>
          </p:nvPr>
        </p:nvSpPr>
        <p:spPr>
          <a:xfrm>
            <a:off x="685800" y="304800"/>
            <a:ext cx="7772400" cy="838200"/>
          </a:xfrm>
        </p:spPr>
        <p:txBody>
          <a:bodyPr/>
          <a:lstStyle/>
          <a:p>
            <a:pPr eaLnBrk="1" hangingPunct="1"/>
            <a:r>
              <a:rPr lang="en-US" altLang="en-US" sz="4000" b="1" u="sng"/>
              <a:t>PACKAGES</a:t>
            </a:r>
          </a:p>
        </p:txBody>
      </p:sp>
      <p:sp>
        <p:nvSpPr>
          <p:cNvPr id="96259" name="Rectangle 3">
            <a:extLst>
              <a:ext uri="{FF2B5EF4-FFF2-40B4-BE49-F238E27FC236}">
                <a16:creationId xmlns:a16="http://schemas.microsoft.com/office/drawing/2014/main" id="{7367BD62-7F12-4B2B-B38A-09CEE8E6FCF6}"/>
              </a:ext>
            </a:extLst>
          </p:cNvPr>
          <p:cNvSpPr>
            <a:spLocks noGrp="1"/>
          </p:cNvSpPr>
          <p:nvPr>
            <p:ph idx="1"/>
          </p:nvPr>
        </p:nvSpPr>
        <p:spPr>
          <a:xfrm>
            <a:off x="152400" y="1295400"/>
            <a:ext cx="8686800" cy="4038600"/>
          </a:xfrm>
        </p:spPr>
        <p:txBody>
          <a:bodyPr/>
          <a:lstStyle/>
          <a:p>
            <a:pPr algn="just" eaLnBrk="1" hangingPunct="1">
              <a:lnSpc>
                <a:spcPct val="100000"/>
              </a:lnSpc>
            </a:pPr>
            <a:r>
              <a:rPr lang="en-GB" altLang="en-US" sz="2800"/>
              <a:t>A </a:t>
            </a:r>
            <a:r>
              <a:rPr lang="en-GB" altLang="en-US" sz="2800" i="1">
                <a:solidFill>
                  <a:srgbClr val="FF0000"/>
                </a:solidFill>
              </a:rPr>
              <a:t>package</a:t>
            </a:r>
            <a:r>
              <a:rPr lang="en-GB" altLang="en-US" sz="2800"/>
              <a:t> is a </a:t>
            </a:r>
            <a:r>
              <a:rPr lang="en-GB" altLang="en-US" sz="2800">
                <a:solidFill>
                  <a:srgbClr val="C00000"/>
                </a:solidFill>
              </a:rPr>
              <a:t>collection of PL/SQL objects </a:t>
            </a:r>
            <a:r>
              <a:rPr lang="en-GB" altLang="en-US" sz="2800"/>
              <a:t>grouped together under one package name. </a:t>
            </a:r>
          </a:p>
          <a:p>
            <a:pPr algn="just" eaLnBrk="1" hangingPunct="1">
              <a:lnSpc>
                <a:spcPct val="100000"/>
              </a:lnSpc>
            </a:pPr>
            <a:r>
              <a:rPr lang="en-GB" altLang="en-US" sz="2800"/>
              <a:t>Packages provide a means to </a:t>
            </a:r>
            <a:r>
              <a:rPr lang="en-GB" altLang="en-US" sz="2800">
                <a:solidFill>
                  <a:srgbClr val="C00000"/>
                </a:solidFill>
              </a:rPr>
              <a:t>collect related procedures, functions, cursors, declarations, types, and variables into a single, named database object</a:t>
            </a:r>
            <a:r>
              <a:rPr lang="en-GB" altLang="en-US" sz="2800"/>
              <a:t>.</a:t>
            </a:r>
          </a:p>
          <a:p>
            <a:pPr algn="just" eaLnBrk="1" hangingPunct="1">
              <a:lnSpc>
                <a:spcPct val="100000"/>
              </a:lnSpc>
            </a:pPr>
            <a:r>
              <a:rPr lang="en-GB" altLang="en-US" sz="2800"/>
              <a:t>Package variables – can be referenced in any procedure, function, (other object) defined within a package.</a:t>
            </a: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ABDFDAF-C83B-4557-B107-974C9F8053C4}"/>
              </a:ext>
            </a:extLst>
          </p:cNvPr>
          <p:cNvSpPr>
            <a:spLocks noGrp="1"/>
          </p:cNvSpPr>
          <p:nvPr>
            <p:ph type="title"/>
          </p:nvPr>
        </p:nvSpPr>
        <p:spPr>
          <a:xfrm>
            <a:off x="31750" y="228600"/>
            <a:ext cx="9064625" cy="668338"/>
          </a:xfrm>
        </p:spPr>
        <p:txBody>
          <a:bodyPr/>
          <a:lstStyle/>
          <a:p>
            <a:pPr algn="ctr" eaLnBrk="1" hangingPunct="1"/>
            <a:r>
              <a:rPr lang="en-US" altLang="en-US" sz="3600" b="1" u="sng">
                <a:solidFill>
                  <a:srgbClr val="C00000"/>
                </a:solidFill>
                <a:ea typeface="Arial Unicode MS" pitchFamily="34" charset="-128"/>
              </a:rPr>
              <a:t>Predetermined Internal PL/SQL Exceptions(Built –in Exceptions)</a:t>
            </a:r>
          </a:p>
        </p:txBody>
      </p:sp>
      <p:sp>
        <p:nvSpPr>
          <p:cNvPr id="21507" name="Content Placeholder 2">
            <a:extLst>
              <a:ext uri="{FF2B5EF4-FFF2-40B4-BE49-F238E27FC236}">
                <a16:creationId xmlns:a16="http://schemas.microsoft.com/office/drawing/2014/main" id="{2222E4D9-0259-41A7-9EB6-B4136AEA576C}"/>
              </a:ext>
            </a:extLst>
          </p:cNvPr>
          <p:cNvSpPr>
            <a:spLocks noGrp="1"/>
          </p:cNvSpPr>
          <p:nvPr>
            <p:ph idx="1"/>
          </p:nvPr>
        </p:nvSpPr>
        <p:spPr>
          <a:xfrm>
            <a:off x="31750" y="1066800"/>
            <a:ext cx="9144000" cy="4351338"/>
          </a:xfrm>
        </p:spPr>
        <p:txBody>
          <a:bodyPr/>
          <a:lstStyle/>
          <a:p>
            <a:pPr marL="0" indent="0" eaLnBrk="1" hangingPunct="1">
              <a:buFont typeface="Arial" panose="020B0604020202020204" pitchFamily="34" charset="0"/>
              <a:buNone/>
            </a:pPr>
            <a:r>
              <a:rPr lang="en-IN" altLang="en-US" sz="2800"/>
              <a:t>6. </a:t>
            </a:r>
            <a:r>
              <a:rPr lang="en-IN" altLang="en-US" sz="2800" b="1"/>
              <a:t>TIMEOUT_ON_RESOURCE</a:t>
            </a:r>
            <a:r>
              <a:rPr lang="en-IN" altLang="en-US" sz="2800"/>
              <a:t>: Raised when Oracle has been waiting to access a resource beyond the user-defined timeout limit.</a:t>
            </a:r>
            <a:br>
              <a:rPr lang="en-IN" altLang="en-US" sz="2800"/>
            </a:br>
            <a:br>
              <a:rPr lang="en-IN" altLang="en-US" sz="2800"/>
            </a:br>
            <a:r>
              <a:rPr lang="en-IN" altLang="en-US" sz="2800"/>
              <a:t>7. </a:t>
            </a:r>
            <a:r>
              <a:rPr lang="en-IN" altLang="en-US" sz="2800" b="1"/>
              <a:t>TOO_MANY_ROWS</a:t>
            </a:r>
            <a:r>
              <a:rPr lang="en-IN" altLang="en-US" sz="2800"/>
              <a:t>: Raised when a select statement returns more than one row.</a:t>
            </a:r>
            <a:br>
              <a:rPr lang="en-IN" altLang="en-US" sz="2800"/>
            </a:br>
            <a:br>
              <a:rPr lang="en-IN" altLang="en-US" sz="2800"/>
            </a:br>
            <a:r>
              <a:rPr lang="en-IN" altLang="en-US" sz="2800"/>
              <a:t>8. </a:t>
            </a:r>
            <a:r>
              <a:rPr lang="en-IN" altLang="en-US" sz="2800" b="1"/>
              <a:t>VALUE_ERROR</a:t>
            </a:r>
            <a:r>
              <a:rPr lang="en-IN" altLang="en-US" sz="2800"/>
              <a:t>: Raised when the </a:t>
            </a:r>
            <a:r>
              <a:rPr lang="en-IN" altLang="en-US" sz="2800" u="sng"/>
              <a:t>data type</a:t>
            </a:r>
            <a:r>
              <a:rPr lang="en-IN" altLang="en-US" sz="2800"/>
              <a:t> or data size is invalid.</a:t>
            </a:r>
            <a:br>
              <a:rPr lang="en-IN" altLang="en-US" sz="2800"/>
            </a:br>
            <a:br>
              <a:rPr lang="en-IN" altLang="en-US" sz="2800"/>
            </a:br>
            <a:r>
              <a:rPr lang="en-IN" altLang="en-US" sz="2800"/>
              <a:t>9. </a:t>
            </a:r>
            <a:r>
              <a:rPr lang="en-IN" altLang="en-US" sz="2800" b="1"/>
              <a:t>OTHERS</a:t>
            </a:r>
            <a:r>
              <a:rPr lang="en-IN" altLang="en-US" sz="2800"/>
              <a:t>: stands for all other exceptions not explicitly named </a:t>
            </a:r>
          </a:p>
          <a:p>
            <a:pPr marL="0" indent="0" eaLnBrk="1" hangingPunct="1">
              <a:buFont typeface="Arial" panose="020B0604020202020204" pitchFamily="34" charset="0"/>
              <a:buNone/>
            </a:pPr>
            <a:endParaRPr lang="en-IN" altLang="en-US" sz="2800"/>
          </a:p>
          <a:p>
            <a:pPr marL="0" indent="0" eaLnBrk="1" hangingPunct="1">
              <a:buFont typeface="Arial" panose="020B0604020202020204" pitchFamily="34" charset="0"/>
              <a:buNone/>
            </a:pPr>
            <a:r>
              <a:rPr lang="en-IN" altLang="en-US" sz="2800" b="1"/>
              <a:t>10.ZERO DIVIDE</a:t>
            </a:r>
            <a:r>
              <a:rPr lang="en-IN" altLang="en-US" sz="2800"/>
              <a:t>:Raised when number is divided by zero</a:t>
            </a:r>
            <a:endParaRPr lang="en-US" altLang="en-US"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AE0747E-D236-4FEF-8FF3-5A8EAA8A2754}"/>
              </a:ext>
            </a:extLst>
          </p:cNvPr>
          <p:cNvSpPr>
            <a:spLocks noGrp="1"/>
          </p:cNvSpPr>
          <p:nvPr>
            <p:ph type="title"/>
          </p:nvPr>
        </p:nvSpPr>
        <p:spPr>
          <a:xfrm>
            <a:off x="685800" y="76200"/>
            <a:ext cx="7772400" cy="762000"/>
          </a:xfrm>
        </p:spPr>
        <p:txBody>
          <a:bodyPr/>
          <a:lstStyle/>
          <a:p>
            <a:pPr eaLnBrk="1" hangingPunct="1"/>
            <a:r>
              <a:rPr lang="en-US" altLang="en-US" sz="3600" b="1" u="sng"/>
              <a:t>Package Specification and Scope</a:t>
            </a:r>
          </a:p>
        </p:txBody>
      </p:sp>
      <p:sp>
        <p:nvSpPr>
          <p:cNvPr id="98307" name="Rectangle 3">
            <a:extLst>
              <a:ext uri="{FF2B5EF4-FFF2-40B4-BE49-F238E27FC236}">
                <a16:creationId xmlns:a16="http://schemas.microsoft.com/office/drawing/2014/main" id="{B174B3A0-1A7E-4C11-BDA4-125FEC017483}"/>
              </a:ext>
            </a:extLst>
          </p:cNvPr>
          <p:cNvSpPr>
            <a:spLocks noGrp="1"/>
          </p:cNvSpPr>
          <p:nvPr>
            <p:ph idx="1"/>
          </p:nvPr>
        </p:nvSpPr>
        <p:spPr>
          <a:xfrm>
            <a:off x="304800" y="1143000"/>
            <a:ext cx="8458200" cy="4876800"/>
          </a:xfrm>
        </p:spPr>
        <p:txBody>
          <a:bodyPr/>
          <a:lstStyle/>
          <a:p>
            <a:pPr algn="just" eaLnBrk="1" hangingPunct="1"/>
            <a:r>
              <a:rPr lang="en-GB" altLang="en-US" sz="2400"/>
              <a:t>A package consists of a </a:t>
            </a:r>
            <a:r>
              <a:rPr lang="en-GB" altLang="en-US" sz="2400" b="1">
                <a:solidFill>
                  <a:srgbClr val="C00000"/>
                </a:solidFill>
              </a:rPr>
              <a:t>package specification </a:t>
            </a:r>
            <a:r>
              <a:rPr lang="en-GB" altLang="en-US" sz="2400"/>
              <a:t>and a </a:t>
            </a:r>
            <a:r>
              <a:rPr lang="en-GB" altLang="en-US" sz="2400" b="1">
                <a:solidFill>
                  <a:srgbClr val="C00000"/>
                </a:solidFill>
              </a:rPr>
              <a:t>package body</a:t>
            </a:r>
            <a:r>
              <a:rPr lang="en-GB" altLang="en-US" sz="2400"/>
              <a:t>.  </a:t>
            </a:r>
          </a:p>
          <a:p>
            <a:pPr lvl="1" algn="just" eaLnBrk="1" hangingPunct="1"/>
            <a:r>
              <a:rPr lang="en-GB" altLang="en-US" sz="2400"/>
              <a:t>The </a:t>
            </a:r>
            <a:r>
              <a:rPr lang="en-GB" altLang="en-US" sz="2400" i="1">
                <a:solidFill>
                  <a:srgbClr val="C00000"/>
                </a:solidFill>
              </a:rPr>
              <a:t>package specification</a:t>
            </a:r>
            <a:r>
              <a:rPr lang="en-GB" altLang="en-US" sz="2400"/>
              <a:t>, also called the </a:t>
            </a:r>
            <a:r>
              <a:rPr lang="en-GB" altLang="en-US" sz="2400" b="1"/>
              <a:t>package header</a:t>
            </a:r>
            <a:r>
              <a:rPr lang="en-GB" altLang="en-US" sz="2400"/>
              <a:t>.</a:t>
            </a:r>
          </a:p>
          <a:p>
            <a:pPr lvl="2" algn="just" eaLnBrk="1" hangingPunct="1"/>
            <a:r>
              <a:rPr lang="en-GB" altLang="en-US" sz="2100"/>
              <a:t>Declares global variables, cursors, exceptions, procedures, and functions that can be called or accessed by other program units.  </a:t>
            </a:r>
          </a:p>
          <a:p>
            <a:pPr lvl="2" algn="just" eaLnBrk="1" hangingPunct="1"/>
            <a:r>
              <a:rPr lang="en-GB" altLang="en-US" sz="2100"/>
              <a:t>A package specification must be a </a:t>
            </a:r>
            <a:r>
              <a:rPr lang="en-GB" altLang="en-US" sz="2100" b="1">
                <a:solidFill>
                  <a:srgbClr val="C00000"/>
                </a:solidFill>
              </a:rPr>
              <a:t>uniquely named database object</a:t>
            </a:r>
            <a:r>
              <a:rPr lang="en-GB" altLang="en-US" sz="2100"/>
              <a:t>. </a:t>
            </a:r>
          </a:p>
          <a:p>
            <a:pPr lvl="2" algn="just" eaLnBrk="1" hangingPunct="1"/>
            <a:r>
              <a:rPr lang="en-GB" altLang="en-US" sz="2000"/>
              <a:t>Elements of a package can declared in any order.  If element “A” is referenced by another element, then element “A” must be declared before it is referenced by another element.  For example, a variable referenced by a cursor must be declared before it is used by the cursor.  </a:t>
            </a:r>
          </a:p>
          <a:p>
            <a:pPr algn="just" eaLnBrk="1" hangingPunct="1"/>
            <a:r>
              <a:rPr lang="en-GB" altLang="en-US" sz="2400"/>
              <a:t>Declarations of subprograms must be forward declarations. </a:t>
            </a:r>
          </a:p>
          <a:p>
            <a:pPr lvl="1" algn="just" eaLnBrk="1" hangingPunct="1"/>
            <a:r>
              <a:rPr lang="en-GB" altLang="en-US" sz="2400"/>
              <a:t>This means the declaration </a:t>
            </a:r>
            <a:r>
              <a:rPr lang="en-GB" altLang="en-US" sz="2400">
                <a:solidFill>
                  <a:srgbClr val="C00000"/>
                </a:solidFill>
              </a:rPr>
              <a:t>only includes the subprogram name and arguments</a:t>
            </a:r>
            <a:r>
              <a:rPr lang="en-GB" altLang="en-US" sz="2400"/>
              <a:t>, but does not include the actual program code.  </a:t>
            </a:r>
            <a:endParaRPr lang="en-US"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D287CAA-990B-442A-BBFA-0F68B9A3A0AA}"/>
              </a:ext>
            </a:extLst>
          </p:cNvPr>
          <p:cNvSpPr>
            <a:spLocks noGrp="1"/>
          </p:cNvSpPr>
          <p:nvPr>
            <p:ph type="title"/>
          </p:nvPr>
        </p:nvSpPr>
        <p:spPr>
          <a:xfrm>
            <a:off x="685800" y="-152400"/>
            <a:ext cx="7772400" cy="762000"/>
          </a:xfrm>
        </p:spPr>
        <p:txBody>
          <a:bodyPr/>
          <a:lstStyle/>
          <a:p>
            <a:pPr eaLnBrk="1" hangingPunct="1"/>
            <a:r>
              <a:rPr lang="en-GB" altLang="en-US" sz="3600" b="1" u="sng"/>
              <a:t>Create Package Specification Syntax</a:t>
            </a:r>
            <a:endParaRPr lang="en-US" altLang="en-US" sz="3600" b="1" u="sng"/>
          </a:p>
        </p:txBody>
      </p:sp>
      <p:sp>
        <p:nvSpPr>
          <p:cNvPr id="99331" name="Rectangle 3">
            <a:extLst>
              <a:ext uri="{FF2B5EF4-FFF2-40B4-BE49-F238E27FC236}">
                <a16:creationId xmlns:a16="http://schemas.microsoft.com/office/drawing/2014/main" id="{AA1527DA-BDFA-4473-A66D-D25A319F90F8}"/>
              </a:ext>
            </a:extLst>
          </p:cNvPr>
          <p:cNvSpPr>
            <a:spLocks noGrp="1"/>
          </p:cNvSpPr>
          <p:nvPr>
            <p:ph idx="1"/>
          </p:nvPr>
        </p:nvSpPr>
        <p:spPr>
          <a:xfrm>
            <a:off x="304800" y="609600"/>
            <a:ext cx="8534400" cy="3352800"/>
          </a:xfrm>
        </p:spPr>
        <p:txBody>
          <a:bodyPr/>
          <a:lstStyle/>
          <a:p>
            <a:pPr eaLnBrk="1" hangingPunct="1">
              <a:lnSpc>
                <a:spcPct val="100000"/>
              </a:lnSpc>
            </a:pPr>
            <a:r>
              <a:rPr lang="en-GB" altLang="en-US" sz="2800"/>
              <a:t>Basically, a package is a named declaration section.  </a:t>
            </a:r>
          </a:p>
          <a:p>
            <a:pPr lvl="1" eaLnBrk="1" hangingPunct="1">
              <a:lnSpc>
                <a:spcPct val="100000"/>
              </a:lnSpc>
            </a:pPr>
            <a:r>
              <a:rPr lang="en-GB" altLang="en-US" sz="2400"/>
              <a:t>Any object that can be declared in a PL/SQL block can be declared in a package.  </a:t>
            </a:r>
          </a:p>
          <a:p>
            <a:pPr lvl="1" eaLnBrk="1" hangingPunct="1">
              <a:lnSpc>
                <a:spcPct val="100000"/>
              </a:lnSpc>
            </a:pPr>
            <a:r>
              <a:rPr lang="en-GB" altLang="en-US" sz="2400"/>
              <a:t>Use the </a:t>
            </a:r>
            <a:r>
              <a:rPr lang="en-GB" altLang="en-US" sz="2400" b="1"/>
              <a:t>CREATE OR REPLACE PACKAGE </a:t>
            </a:r>
            <a:r>
              <a:rPr lang="en-GB" altLang="en-US" sz="2400"/>
              <a:t>clause.  </a:t>
            </a:r>
          </a:p>
          <a:p>
            <a:pPr lvl="1" eaLnBrk="1" hangingPunct="1">
              <a:lnSpc>
                <a:spcPct val="100000"/>
              </a:lnSpc>
            </a:pPr>
            <a:r>
              <a:rPr lang="en-GB" altLang="en-US" sz="2400"/>
              <a:t>Include the specification of each named PL/SQL block header that will be public within the package.  </a:t>
            </a:r>
          </a:p>
          <a:p>
            <a:pPr lvl="1" eaLnBrk="1" hangingPunct="1">
              <a:lnSpc>
                <a:spcPct val="100000"/>
              </a:lnSpc>
            </a:pPr>
            <a:r>
              <a:rPr lang="en-GB" altLang="en-US" sz="2400"/>
              <a:t>Procedures, functions, cursors, and variables that are declared in the package specification are </a:t>
            </a:r>
            <a:r>
              <a:rPr lang="en-GB" altLang="en-US" sz="2400" i="1"/>
              <a:t>global</a:t>
            </a:r>
            <a:r>
              <a:rPr lang="en-GB" altLang="en-US" sz="2400"/>
              <a:t>.  </a:t>
            </a:r>
          </a:p>
        </p:txBody>
      </p:sp>
      <p:sp>
        <p:nvSpPr>
          <p:cNvPr id="99332" name="Rectangle 1">
            <a:extLst>
              <a:ext uri="{FF2B5EF4-FFF2-40B4-BE49-F238E27FC236}">
                <a16:creationId xmlns:a16="http://schemas.microsoft.com/office/drawing/2014/main" id="{345653E7-E909-4F45-9C89-06C05215567C}"/>
              </a:ext>
            </a:extLst>
          </p:cNvPr>
          <p:cNvSpPr>
            <a:spLocks noChangeArrowheads="1"/>
          </p:cNvSpPr>
          <p:nvPr/>
        </p:nvSpPr>
        <p:spPr bwMode="auto">
          <a:xfrm>
            <a:off x="304800" y="3975100"/>
            <a:ext cx="8534400" cy="265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lnSpc>
                <a:spcPct val="80000"/>
              </a:lnSpc>
            </a:pPr>
            <a:r>
              <a:rPr lang="en-GB" altLang="en-US"/>
              <a:t>The basic syntax for a package specification is:</a:t>
            </a:r>
          </a:p>
          <a:p>
            <a:pPr lvl="1" eaLnBrk="1" hangingPunct="1"/>
            <a:r>
              <a:rPr lang="en-GB" altLang="en-US" sz="2400" b="1">
                <a:solidFill>
                  <a:srgbClr val="C00000"/>
                </a:solidFill>
                <a:latin typeface="Courier New" panose="02070309020205020404" pitchFamily="49" charset="0"/>
              </a:rPr>
              <a:t>CREATE [OR REPLACE PACKAGE[ &lt;package name&gt; {AS|IS}</a:t>
            </a:r>
          </a:p>
          <a:p>
            <a:pPr lvl="1" eaLnBrk="1" hangingPunct="1"/>
            <a:r>
              <a:rPr lang="en-GB" altLang="en-US" sz="2400">
                <a:latin typeface="Courier New" panose="02070309020205020404" pitchFamily="49" charset="0"/>
              </a:rPr>
              <a:t>    &lt;variable declarations&gt;;</a:t>
            </a:r>
          </a:p>
          <a:p>
            <a:pPr lvl="1" eaLnBrk="1" hangingPunct="1"/>
            <a:r>
              <a:rPr lang="en-GB" altLang="en-US" sz="2400">
                <a:latin typeface="Courier New" panose="02070309020205020404" pitchFamily="49" charset="0"/>
              </a:rPr>
              <a:t>    &lt;cursor declarations&gt;;</a:t>
            </a:r>
          </a:p>
          <a:p>
            <a:pPr lvl="1" eaLnBrk="1" hangingPunct="1"/>
            <a:r>
              <a:rPr lang="en-GB" altLang="en-US" sz="2400">
                <a:latin typeface="Courier New" panose="02070309020205020404" pitchFamily="49" charset="0"/>
              </a:rPr>
              <a:t>    &lt;procedure and function declarations&gt;;</a:t>
            </a:r>
          </a:p>
          <a:p>
            <a:pPr lvl="1" eaLnBrk="1" hangingPunct="1"/>
            <a:r>
              <a:rPr lang="en-GB" altLang="en-US" sz="2400" b="1">
                <a:latin typeface="Courier New" panose="02070309020205020404" pitchFamily="49" charset="0"/>
              </a:rPr>
              <a:t>END &lt;package name&gt;;</a:t>
            </a:r>
            <a:endParaRPr lang="en-US" altLang="en-US" sz="2400" b="1">
              <a:latin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64C3DC2-A2BD-48AA-9969-C3892D46E807}"/>
              </a:ext>
            </a:extLst>
          </p:cNvPr>
          <p:cNvSpPr>
            <a:spLocks noGrp="1"/>
          </p:cNvSpPr>
          <p:nvPr>
            <p:ph type="title"/>
          </p:nvPr>
        </p:nvSpPr>
        <p:spPr>
          <a:xfrm>
            <a:off x="381000" y="-15875"/>
            <a:ext cx="8382000" cy="990600"/>
          </a:xfrm>
        </p:spPr>
        <p:txBody>
          <a:bodyPr/>
          <a:lstStyle/>
          <a:p>
            <a:pPr eaLnBrk="1" hangingPunct="1"/>
            <a:r>
              <a:rPr lang="en-US" altLang="en-US" sz="3000" b="1" u="sng"/>
              <a:t>Declaring Procedures and Functions within a Package</a:t>
            </a:r>
          </a:p>
        </p:txBody>
      </p:sp>
      <p:sp>
        <p:nvSpPr>
          <p:cNvPr id="100355" name="Rectangle 3">
            <a:extLst>
              <a:ext uri="{FF2B5EF4-FFF2-40B4-BE49-F238E27FC236}">
                <a16:creationId xmlns:a16="http://schemas.microsoft.com/office/drawing/2014/main" id="{15C39B72-DBBC-480F-B0AC-CA2ACC529F68}"/>
              </a:ext>
            </a:extLst>
          </p:cNvPr>
          <p:cNvSpPr>
            <a:spLocks noGrp="1"/>
          </p:cNvSpPr>
          <p:nvPr>
            <p:ph idx="1"/>
          </p:nvPr>
        </p:nvSpPr>
        <p:spPr>
          <a:xfrm>
            <a:off x="304800" y="914400"/>
            <a:ext cx="8534400" cy="5410200"/>
          </a:xfrm>
        </p:spPr>
        <p:txBody>
          <a:bodyPr/>
          <a:lstStyle/>
          <a:p>
            <a:pPr eaLnBrk="1" hangingPunct="1">
              <a:lnSpc>
                <a:spcPct val="100000"/>
              </a:lnSpc>
            </a:pPr>
            <a:r>
              <a:rPr lang="en-US" altLang="en-US" sz="2800"/>
              <a:t>To declare a procedure in a package – specify the procedure name, followed by the parameters and variable types: </a:t>
            </a:r>
            <a:endParaRPr lang="en-GB" altLang="en-US" sz="2800"/>
          </a:p>
          <a:p>
            <a:pPr eaLnBrk="1" hangingPunct="1">
              <a:buFontTx/>
              <a:buNone/>
            </a:pPr>
            <a:endParaRPr lang="en-GB" altLang="en-US" sz="1000">
              <a:latin typeface="Courier New" panose="02070309020205020404" pitchFamily="49" charset="0"/>
            </a:endParaRPr>
          </a:p>
          <a:p>
            <a:pPr eaLnBrk="1" hangingPunct="1">
              <a:lnSpc>
                <a:spcPct val="150000"/>
              </a:lnSpc>
              <a:buFontTx/>
              <a:buNone/>
            </a:pPr>
            <a:r>
              <a:rPr lang="en-GB" altLang="en-US" sz="2000" b="1">
                <a:solidFill>
                  <a:srgbClr val="C00000"/>
                </a:solidFill>
                <a:latin typeface="Courier New" panose="02070309020205020404" pitchFamily="49" charset="0"/>
              </a:rPr>
              <a:t> PROCEDURE &lt;</a:t>
            </a:r>
            <a:r>
              <a:rPr lang="en-GB" altLang="en-US" sz="2000" b="1" err="1">
                <a:latin typeface="Courier New" panose="02070309020205020404" pitchFamily="49" charset="0"/>
              </a:rPr>
              <a:t>procedure_name</a:t>
            </a:r>
            <a:r>
              <a:rPr lang="en-GB" altLang="en-US" sz="2000" b="1">
                <a:solidFill>
                  <a:srgbClr val="C00000"/>
                </a:solidFill>
                <a:latin typeface="Courier New" panose="02070309020205020404" pitchFamily="49" charset="0"/>
              </a:rPr>
              <a:t>&gt; (</a:t>
            </a:r>
            <a:r>
              <a:rPr lang="en-GB" altLang="en-US" sz="2000" b="1">
                <a:latin typeface="Courier New" panose="02070309020205020404" pitchFamily="49" charset="0"/>
              </a:rPr>
              <a:t>param1 MODE param1datatype</a:t>
            </a:r>
            <a:r>
              <a:rPr lang="en-GB" altLang="en-US" sz="2000" b="1">
                <a:solidFill>
                  <a:srgbClr val="C00000"/>
                </a:solidFill>
                <a:latin typeface="Courier New" panose="02070309020205020404" pitchFamily="49" charset="0"/>
              </a:rPr>
              <a:t>,</a:t>
            </a:r>
            <a:r>
              <a:rPr lang="en-GB" altLang="en-US" sz="2000" b="1">
                <a:latin typeface="Courier New" panose="02070309020205020404" pitchFamily="49" charset="0"/>
              </a:rPr>
              <a:t> param2 MODE param2datatype</a:t>
            </a:r>
            <a:r>
              <a:rPr lang="en-GB" altLang="en-US" sz="2000" b="1">
                <a:solidFill>
                  <a:srgbClr val="C00000"/>
                </a:solidFill>
                <a:latin typeface="Courier New" panose="02070309020205020404" pitchFamily="49" charset="0"/>
              </a:rPr>
              <a:t>, ...);</a:t>
            </a:r>
          </a:p>
          <a:p>
            <a:pPr eaLnBrk="1" hangingPunct="1">
              <a:buFontTx/>
              <a:buNone/>
            </a:pPr>
            <a:endParaRPr lang="en-GB" altLang="en-US" sz="1000">
              <a:latin typeface="Courier New" panose="02070309020205020404" pitchFamily="49" charset="0"/>
            </a:endParaRPr>
          </a:p>
          <a:p>
            <a:pPr eaLnBrk="1" hangingPunct="1">
              <a:lnSpc>
                <a:spcPct val="100000"/>
              </a:lnSpc>
            </a:pPr>
            <a:r>
              <a:rPr lang="en-GB" altLang="en-US" sz="2800"/>
              <a:t>To declare a function in a package, you must specify the function name, parameters and return variable type:</a:t>
            </a:r>
          </a:p>
          <a:p>
            <a:pPr eaLnBrk="1" hangingPunct="1">
              <a:buFontTx/>
              <a:buNone/>
            </a:pPr>
            <a:endParaRPr lang="en-GB" altLang="en-US" sz="1000">
              <a:latin typeface="Courier New" panose="02070309020205020404" pitchFamily="49" charset="0"/>
            </a:endParaRPr>
          </a:p>
          <a:p>
            <a:pPr eaLnBrk="1" hangingPunct="1">
              <a:lnSpc>
                <a:spcPct val="112000"/>
              </a:lnSpc>
              <a:buFontTx/>
              <a:buNone/>
            </a:pPr>
            <a:r>
              <a:rPr lang="en-GB" altLang="en-US" sz="2000" b="1">
                <a:solidFill>
                  <a:srgbClr val="C00000"/>
                </a:solidFill>
                <a:latin typeface="Courier New" panose="02070309020205020404" pitchFamily="49" charset="0"/>
              </a:rPr>
              <a:t> FUNCTION</a:t>
            </a:r>
            <a:r>
              <a:rPr lang="en-GB" altLang="en-US" sz="2000" b="1">
                <a:latin typeface="Courier New" panose="02070309020205020404" pitchFamily="49" charset="0"/>
              </a:rPr>
              <a:t> </a:t>
            </a:r>
            <a:r>
              <a:rPr lang="en-GB" altLang="en-US" sz="2000" b="1">
                <a:solidFill>
                  <a:srgbClr val="C00000"/>
                </a:solidFill>
                <a:latin typeface="Courier New" panose="02070309020205020404" pitchFamily="49" charset="0"/>
              </a:rPr>
              <a:t>&lt;</a:t>
            </a:r>
            <a:r>
              <a:rPr lang="en-GB" altLang="en-US" sz="2000" b="1" err="1">
                <a:latin typeface="Courier New" panose="02070309020205020404" pitchFamily="49" charset="0"/>
              </a:rPr>
              <a:t>function_name</a:t>
            </a:r>
            <a:r>
              <a:rPr lang="en-GB" altLang="en-US" sz="2000" b="1">
                <a:solidFill>
                  <a:srgbClr val="C00000"/>
                </a:solidFill>
                <a:latin typeface="Courier New" panose="02070309020205020404" pitchFamily="49" charset="0"/>
              </a:rPr>
              <a:t>&gt;</a:t>
            </a:r>
            <a:r>
              <a:rPr lang="en-GB" altLang="en-US" sz="2000" b="1">
                <a:latin typeface="Courier New" panose="02070309020205020404" pitchFamily="49" charset="0"/>
              </a:rPr>
              <a:t> </a:t>
            </a:r>
            <a:r>
              <a:rPr lang="en-GB" altLang="en-US" sz="2000" b="1">
                <a:solidFill>
                  <a:srgbClr val="C00000"/>
                </a:solidFill>
                <a:latin typeface="Courier New" panose="02070309020205020404" pitchFamily="49" charset="0"/>
              </a:rPr>
              <a:t>(</a:t>
            </a:r>
            <a:r>
              <a:rPr lang="en-GB" altLang="en-US" sz="2000" b="1">
                <a:latin typeface="Courier New" panose="02070309020205020404" pitchFamily="49" charset="0"/>
              </a:rPr>
              <a:t>param1 MODE param1datatype</a:t>
            </a:r>
            <a:r>
              <a:rPr lang="en-GB" altLang="en-US" sz="2000" b="1">
                <a:solidFill>
                  <a:srgbClr val="C00000"/>
                </a:solidFill>
                <a:latin typeface="Courier New" panose="02070309020205020404" pitchFamily="49" charset="0"/>
              </a:rPr>
              <a:t>,</a:t>
            </a:r>
            <a:r>
              <a:rPr lang="en-GB" altLang="en-US" sz="2000" b="1">
                <a:latin typeface="Courier New" panose="02070309020205020404" pitchFamily="49" charset="0"/>
              </a:rPr>
              <a:t> </a:t>
            </a:r>
          </a:p>
          <a:p>
            <a:pPr eaLnBrk="1" hangingPunct="1">
              <a:lnSpc>
                <a:spcPct val="112000"/>
              </a:lnSpc>
              <a:buFontTx/>
              <a:buNone/>
            </a:pPr>
            <a:r>
              <a:rPr lang="en-GB" altLang="en-US" sz="2000" b="1">
                <a:latin typeface="Courier New" panose="02070309020205020404" pitchFamily="49" charset="0"/>
              </a:rPr>
              <a:t> param2 MODE param2datatype</a:t>
            </a:r>
            <a:r>
              <a:rPr lang="en-GB" altLang="en-US" sz="2000" b="1">
                <a:solidFill>
                  <a:srgbClr val="C00000"/>
                </a:solidFill>
                <a:latin typeface="Courier New" panose="02070309020205020404" pitchFamily="49" charset="0"/>
              </a:rPr>
              <a:t>,</a:t>
            </a:r>
            <a:r>
              <a:rPr lang="en-GB" altLang="en-US" sz="2000" b="1">
                <a:latin typeface="Courier New" panose="02070309020205020404" pitchFamily="49" charset="0"/>
              </a:rPr>
              <a:t> ...</a:t>
            </a:r>
            <a:r>
              <a:rPr lang="en-GB" altLang="en-US" sz="2000" b="1">
                <a:solidFill>
                  <a:srgbClr val="C00000"/>
                </a:solidFill>
                <a:latin typeface="Courier New" panose="02070309020205020404" pitchFamily="49" charset="0"/>
              </a:rPr>
              <a:t>)</a:t>
            </a:r>
          </a:p>
          <a:p>
            <a:pPr eaLnBrk="1" hangingPunct="1">
              <a:lnSpc>
                <a:spcPct val="112000"/>
              </a:lnSpc>
              <a:buFontTx/>
              <a:buNone/>
            </a:pPr>
            <a:r>
              <a:rPr lang="en-GB" altLang="en-US" sz="2000" b="1">
                <a:latin typeface="Courier New" panose="02070309020205020404" pitchFamily="49" charset="0"/>
              </a:rPr>
              <a:t>  RETURN &lt;return data type&gt;</a:t>
            </a:r>
            <a:r>
              <a:rPr lang="en-GB" altLang="en-US" sz="2000" b="1">
                <a:solidFill>
                  <a:srgbClr val="C00000"/>
                </a:solidFill>
                <a:latin typeface="Courier New" panose="02070309020205020404" pitchFamily="49" charset="0"/>
              </a:rPr>
              <a:t>;</a:t>
            </a:r>
            <a:endParaRPr lang="en-US" altLang="en-US" sz="2000" b="1">
              <a:solidFill>
                <a:srgbClr val="C00000"/>
              </a:solidFill>
              <a:latin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317AF4F-3E12-4D52-A42B-29A9D0348BCE}"/>
              </a:ext>
            </a:extLst>
          </p:cNvPr>
          <p:cNvSpPr>
            <a:spLocks noGrp="1"/>
          </p:cNvSpPr>
          <p:nvPr>
            <p:ph type="title"/>
          </p:nvPr>
        </p:nvSpPr>
        <p:spPr>
          <a:xfrm>
            <a:off x="685800" y="304800"/>
            <a:ext cx="7772400" cy="685800"/>
          </a:xfrm>
        </p:spPr>
        <p:txBody>
          <a:bodyPr/>
          <a:lstStyle/>
          <a:p>
            <a:pPr eaLnBrk="1" hangingPunct="1"/>
            <a:r>
              <a:rPr lang="en-US" altLang="en-US" sz="3600" b="1" u="sng"/>
              <a:t>Package Body</a:t>
            </a:r>
          </a:p>
        </p:txBody>
      </p:sp>
      <p:sp>
        <p:nvSpPr>
          <p:cNvPr id="101379" name="Rectangle 3">
            <a:extLst>
              <a:ext uri="{FF2B5EF4-FFF2-40B4-BE49-F238E27FC236}">
                <a16:creationId xmlns:a16="http://schemas.microsoft.com/office/drawing/2014/main" id="{608337B8-6C46-43DD-B73E-EBB116562D40}"/>
              </a:ext>
            </a:extLst>
          </p:cNvPr>
          <p:cNvSpPr>
            <a:spLocks noGrp="1"/>
          </p:cNvSpPr>
          <p:nvPr>
            <p:ph idx="1"/>
          </p:nvPr>
        </p:nvSpPr>
        <p:spPr>
          <a:xfrm>
            <a:off x="342900" y="1006475"/>
            <a:ext cx="8458200" cy="5257800"/>
          </a:xfrm>
        </p:spPr>
        <p:txBody>
          <a:bodyPr/>
          <a:lstStyle/>
          <a:p>
            <a:pPr algn="just" eaLnBrk="1" hangingPunct="1">
              <a:lnSpc>
                <a:spcPct val="100000"/>
              </a:lnSpc>
            </a:pPr>
            <a:r>
              <a:rPr lang="en-GB" altLang="en-US" sz="2800"/>
              <a:t>Contains the </a:t>
            </a:r>
            <a:r>
              <a:rPr lang="en-GB" altLang="en-US" sz="2800">
                <a:solidFill>
                  <a:srgbClr val="C00000"/>
                </a:solidFill>
              </a:rPr>
              <a:t>code for the subprograms and other constructs, such as exceptions</a:t>
            </a:r>
            <a:r>
              <a:rPr lang="en-GB" altLang="en-US" sz="2800"/>
              <a:t>, declared in the package specification. </a:t>
            </a:r>
          </a:p>
          <a:p>
            <a:pPr algn="just" eaLnBrk="1" hangingPunct="1">
              <a:lnSpc>
                <a:spcPct val="100000"/>
              </a:lnSpc>
            </a:pPr>
            <a:r>
              <a:rPr lang="en-GB" altLang="en-US" sz="2800"/>
              <a:t>Is optional – a package that contains only variable declarations, cursors, and the like, but no procedure or function declarations does not require a package body.  </a:t>
            </a:r>
          </a:p>
          <a:p>
            <a:pPr algn="just" eaLnBrk="1" hangingPunct="1">
              <a:lnSpc>
                <a:spcPct val="100000"/>
              </a:lnSpc>
            </a:pPr>
            <a:r>
              <a:rPr lang="en-GB" altLang="en-US" sz="2800"/>
              <a:t>Any subprograms declared in a package specification </a:t>
            </a:r>
            <a:r>
              <a:rPr lang="en-GB" altLang="en-US" sz="2800">
                <a:solidFill>
                  <a:srgbClr val="C00000"/>
                </a:solidFill>
              </a:rPr>
              <a:t>must be coded completely in the package body</a:t>
            </a:r>
            <a:r>
              <a:rPr lang="en-GB" altLang="en-US" sz="2800"/>
              <a:t>.  The </a:t>
            </a:r>
            <a:r>
              <a:rPr lang="en-GB" altLang="en-US" sz="2800">
                <a:solidFill>
                  <a:srgbClr val="C00000"/>
                </a:solidFill>
              </a:rPr>
              <a:t>procedure</a:t>
            </a:r>
            <a:r>
              <a:rPr lang="en-GB" altLang="en-US" sz="2800"/>
              <a:t> and </a:t>
            </a:r>
            <a:r>
              <a:rPr lang="en-GB" altLang="en-US" sz="2800">
                <a:solidFill>
                  <a:srgbClr val="C00000"/>
                </a:solidFill>
              </a:rPr>
              <a:t>function</a:t>
            </a:r>
            <a:r>
              <a:rPr lang="en-GB" altLang="en-US" sz="2800"/>
              <a:t> </a:t>
            </a:r>
            <a:r>
              <a:rPr lang="en-GB" altLang="en-US" sz="2800">
                <a:solidFill>
                  <a:srgbClr val="C00000"/>
                </a:solidFill>
              </a:rPr>
              <a:t>specifications</a:t>
            </a:r>
            <a:r>
              <a:rPr lang="en-GB" altLang="en-US" sz="2800"/>
              <a:t> of </a:t>
            </a:r>
            <a:r>
              <a:rPr lang="en-GB" altLang="en-US" sz="2800">
                <a:solidFill>
                  <a:srgbClr val="C00000"/>
                </a:solidFill>
              </a:rPr>
              <a:t>the package body </a:t>
            </a:r>
            <a:r>
              <a:rPr lang="en-GB" altLang="en-US" sz="2800"/>
              <a:t>must match the package declarations including subprogram names, parameter names, and parameter modes.</a:t>
            </a:r>
            <a:endParaRPr lang="en-US" alt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C90C88F-377A-4374-9EA4-F2EF679D34BB}"/>
              </a:ext>
            </a:extLst>
          </p:cNvPr>
          <p:cNvSpPr>
            <a:spLocks noGrp="1"/>
          </p:cNvSpPr>
          <p:nvPr>
            <p:ph type="title"/>
          </p:nvPr>
        </p:nvSpPr>
        <p:spPr>
          <a:xfrm>
            <a:off x="685800" y="381000"/>
            <a:ext cx="7772400" cy="838200"/>
          </a:xfrm>
        </p:spPr>
        <p:txBody>
          <a:bodyPr/>
          <a:lstStyle/>
          <a:p>
            <a:pPr eaLnBrk="1" hangingPunct="1"/>
            <a:r>
              <a:rPr lang="en-GB" altLang="en-US" sz="3600" b="1" u="sng"/>
              <a:t>Create Package Body Syntax</a:t>
            </a:r>
            <a:endParaRPr lang="en-US" altLang="en-US" sz="3600" b="1" u="sng"/>
          </a:p>
        </p:txBody>
      </p:sp>
      <p:sp>
        <p:nvSpPr>
          <p:cNvPr id="102403" name="Rectangle 3">
            <a:extLst>
              <a:ext uri="{FF2B5EF4-FFF2-40B4-BE49-F238E27FC236}">
                <a16:creationId xmlns:a16="http://schemas.microsoft.com/office/drawing/2014/main" id="{460334FA-ABF9-4F7E-BA1D-940016C1BEE9}"/>
              </a:ext>
            </a:extLst>
          </p:cNvPr>
          <p:cNvSpPr>
            <a:spLocks noGrp="1"/>
          </p:cNvSpPr>
          <p:nvPr>
            <p:ph idx="1"/>
          </p:nvPr>
        </p:nvSpPr>
        <p:spPr>
          <a:xfrm>
            <a:off x="762000" y="1447800"/>
            <a:ext cx="7696200" cy="914400"/>
          </a:xfrm>
        </p:spPr>
        <p:txBody>
          <a:bodyPr/>
          <a:lstStyle/>
          <a:p>
            <a:pPr eaLnBrk="1" hangingPunct="1">
              <a:lnSpc>
                <a:spcPct val="100000"/>
              </a:lnSpc>
            </a:pPr>
            <a:r>
              <a:rPr lang="en-GB" altLang="en-US" sz="2400"/>
              <a:t>Use the CREATE OR REPLACE PACKAGE BODY clause to create a package body.  The basic syntax is:</a:t>
            </a:r>
          </a:p>
          <a:p>
            <a:pPr eaLnBrk="1" hangingPunct="1">
              <a:buFontTx/>
              <a:buNone/>
            </a:pPr>
            <a:endParaRPr lang="en-GB" altLang="en-US" sz="2400">
              <a:latin typeface="Courier New" panose="02070309020205020404" pitchFamily="49" charset="0"/>
            </a:endParaRPr>
          </a:p>
        </p:txBody>
      </p:sp>
      <p:sp>
        <p:nvSpPr>
          <p:cNvPr id="102404" name="Rectangle 1">
            <a:extLst>
              <a:ext uri="{FF2B5EF4-FFF2-40B4-BE49-F238E27FC236}">
                <a16:creationId xmlns:a16="http://schemas.microsoft.com/office/drawing/2014/main" id="{6C144CAF-939F-4ED3-B76A-3A9C9FE21D1F}"/>
              </a:ext>
            </a:extLst>
          </p:cNvPr>
          <p:cNvSpPr>
            <a:spLocks noChangeArrowheads="1"/>
          </p:cNvSpPr>
          <p:nvPr/>
        </p:nvSpPr>
        <p:spPr bwMode="auto">
          <a:xfrm>
            <a:off x="990600" y="2614613"/>
            <a:ext cx="7315200" cy="267811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GB" altLang="en-US" b="1">
                <a:solidFill>
                  <a:srgbClr val="C00000"/>
                </a:solidFill>
                <a:latin typeface="Courier New" panose="02070309020205020404" pitchFamily="49" charset="0"/>
              </a:rPr>
              <a:t>CREATE [OR REPLACE] PACKAGE </a:t>
            </a:r>
            <a:r>
              <a:rPr lang="en-GB" altLang="en-US" b="1">
                <a:solidFill>
                  <a:srgbClr val="2323EB"/>
                </a:solidFill>
                <a:latin typeface="Courier New" panose="02070309020205020404" pitchFamily="49" charset="0"/>
              </a:rPr>
              <a:t>BODY</a:t>
            </a:r>
            <a:r>
              <a:rPr lang="en-GB" altLang="en-US" b="1">
                <a:solidFill>
                  <a:srgbClr val="C00000"/>
                </a:solidFill>
                <a:latin typeface="Courier New" panose="02070309020205020404" pitchFamily="49" charset="0"/>
              </a:rPr>
              <a:t> &lt;package name&gt; AS</a:t>
            </a:r>
          </a:p>
          <a:p>
            <a:pPr eaLnBrk="1" hangingPunct="1"/>
            <a:r>
              <a:rPr lang="en-GB" altLang="en-US">
                <a:latin typeface="Courier New" panose="02070309020205020404" pitchFamily="49" charset="0"/>
              </a:rPr>
              <a:t>    &lt;cursor decleration&gt;</a:t>
            </a:r>
          </a:p>
          <a:p>
            <a:pPr eaLnBrk="1" hangingPunct="1"/>
            <a:r>
              <a:rPr lang="en-GB" altLang="en-US">
                <a:latin typeface="Courier New" panose="02070309020205020404" pitchFamily="49" charset="0"/>
              </a:rPr>
              <a:t>    &lt;subprogram specifications and code&gt;</a:t>
            </a:r>
          </a:p>
          <a:p>
            <a:pPr eaLnBrk="1" hangingPunct="1"/>
            <a:r>
              <a:rPr lang="en-GB" altLang="en-US" b="1">
                <a:latin typeface="Courier New" panose="02070309020205020404" pitchFamily="49" charset="0"/>
              </a:rPr>
              <a:t>END &lt;package name&gt;;</a:t>
            </a:r>
            <a:endParaRPr lang="en-US" altLang="en-US" b="1">
              <a:latin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a:extLst>
              <a:ext uri="{FF2B5EF4-FFF2-40B4-BE49-F238E27FC236}">
                <a16:creationId xmlns:a16="http://schemas.microsoft.com/office/drawing/2014/main" id="{393DCAFF-8502-4BBF-A2D7-974C5BD4407F}"/>
              </a:ext>
            </a:extLst>
          </p:cNvPr>
          <p:cNvSpPr>
            <a:spLocks noChangeArrowheads="1"/>
          </p:cNvSpPr>
          <p:nvPr/>
        </p:nvSpPr>
        <p:spPr bwMode="auto">
          <a:xfrm>
            <a:off x="533400" y="2733675"/>
            <a:ext cx="8494713"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b="1">
                <a:solidFill>
                  <a:srgbClr val="C00000"/>
                </a:solidFill>
              </a:rPr>
              <a:t>CREATE OR REPLACE PACKAGE Calculate1 IS </a:t>
            </a:r>
          </a:p>
          <a:p>
            <a:endParaRPr lang="en-IN" altLang="en-US" b="1">
              <a:solidFill>
                <a:srgbClr val="C00000"/>
              </a:solidFill>
            </a:endParaRPr>
          </a:p>
          <a:p>
            <a:pPr>
              <a:lnSpc>
                <a:spcPct val="150000"/>
              </a:lnSpc>
            </a:pPr>
            <a:r>
              <a:rPr lang="en-IN" altLang="en-US" sz="2500"/>
              <a:t>   </a:t>
            </a:r>
            <a:r>
              <a:rPr lang="en-IN" altLang="en-US" sz="2500" b="1"/>
              <a:t>FUNCTION</a:t>
            </a:r>
            <a:r>
              <a:rPr lang="en-IN" altLang="en-US" sz="2500"/>
              <a:t> squrs1(Num1 IN NUMBER) return Number; </a:t>
            </a:r>
          </a:p>
          <a:p>
            <a:pPr>
              <a:lnSpc>
                <a:spcPct val="150000"/>
              </a:lnSpc>
            </a:pPr>
            <a:r>
              <a:rPr lang="en-IN" altLang="en-US" sz="2500"/>
              <a:t>   </a:t>
            </a:r>
            <a:r>
              <a:rPr lang="en-IN" altLang="en-US" sz="2500" b="1"/>
              <a:t>PROCEDURE</a:t>
            </a:r>
            <a:r>
              <a:rPr lang="en-IN" altLang="en-US" sz="2500"/>
              <a:t> Cubes1(Num1 IN NUMBER,Num2 OUT   </a:t>
            </a:r>
          </a:p>
          <a:p>
            <a:pPr>
              <a:lnSpc>
                <a:spcPct val="150000"/>
              </a:lnSpc>
            </a:pPr>
            <a:r>
              <a:rPr lang="en-IN" altLang="en-US" sz="2500"/>
              <a:t>       NUMBER); </a:t>
            </a:r>
          </a:p>
          <a:p>
            <a:endParaRPr lang="en-IN" altLang="en-US" sz="2500"/>
          </a:p>
          <a:p>
            <a:r>
              <a:rPr lang="en-IN" altLang="en-US" sz="2500"/>
              <a:t>END Calculate1; </a:t>
            </a:r>
          </a:p>
          <a:p>
            <a:r>
              <a:rPr lang="en-IN" altLang="en-US" sz="2500" b="1">
                <a:solidFill>
                  <a:srgbClr val="C00000"/>
                </a:solidFill>
              </a:rPr>
              <a:t>/ </a:t>
            </a:r>
          </a:p>
        </p:txBody>
      </p:sp>
      <p:sp>
        <p:nvSpPr>
          <p:cNvPr id="103427" name="Rectangle 5">
            <a:extLst>
              <a:ext uri="{FF2B5EF4-FFF2-40B4-BE49-F238E27FC236}">
                <a16:creationId xmlns:a16="http://schemas.microsoft.com/office/drawing/2014/main" id="{43F6C00B-7C06-4CDC-BE00-3B645499B666}"/>
              </a:ext>
            </a:extLst>
          </p:cNvPr>
          <p:cNvSpPr>
            <a:spLocks noChangeArrowheads="1"/>
          </p:cNvSpPr>
          <p:nvPr/>
        </p:nvSpPr>
        <p:spPr bwMode="auto">
          <a:xfrm>
            <a:off x="533400" y="784225"/>
            <a:ext cx="8077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b="1"/>
              <a:t>Example</a:t>
            </a:r>
            <a:r>
              <a:rPr lang="en-US" altLang="en-US"/>
              <a:t>:</a:t>
            </a:r>
          </a:p>
          <a:p>
            <a:r>
              <a:rPr lang="en-US" altLang="en-US"/>
              <a:t>Create a package containing one function which returns square of a number and a procedure that returns cube of a number.</a:t>
            </a:r>
            <a:endParaRPr lang="en-IN" altLang="en-US"/>
          </a:p>
        </p:txBody>
      </p:sp>
      <p:sp>
        <p:nvSpPr>
          <p:cNvPr id="84996" name="Rectangle 6">
            <a:extLst>
              <a:ext uri="{FF2B5EF4-FFF2-40B4-BE49-F238E27FC236}">
                <a16:creationId xmlns:a16="http://schemas.microsoft.com/office/drawing/2014/main" id="{E1816868-7661-41CA-A4AB-F703AC269FB2}"/>
              </a:ext>
            </a:extLst>
          </p:cNvPr>
          <p:cNvSpPr>
            <a:spLocks noChangeArrowheads="1"/>
          </p:cNvSpPr>
          <p:nvPr/>
        </p:nvSpPr>
        <p:spPr bwMode="auto">
          <a:xfrm>
            <a:off x="1447800" y="9525"/>
            <a:ext cx="6781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3600" b="1" u="sng">
                <a:latin typeface="+mj-lt"/>
                <a:ea typeface="+mj-ea"/>
                <a:cs typeface="+mj-cs"/>
              </a:rPr>
              <a:t>Package Specification Example:</a:t>
            </a:r>
          </a:p>
        </p:txBody>
      </p:sp>
      <p:sp>
        <p:nvSpPr>
          <p:cNvPr id="103429" name="Rectangle 1">
            <a:extLst>
              <a:ext uri="{FF2B5EF4-FFF2-40B4-BE49-F238E27FC236}">
                <a16:creationId xmlns:a16="http://schemas.microsoft.com/office/drawing/2014/main" id="{F05BB42B-0819-4325-ADBD-4E59F6B75B17}"/>
              </a:ext>
            </a:extLst>
          </p:cNvPr>
          <p:cNvSpPr>
            <a:spLocks noChangeArrowheads="1"/>
          </p:cNvSpPr>
          <p:nvPr/>
        </p:nvSpPr>
        <p:spPr bwMode="auto">
          <a:xfrm>
            <a:off x="5562600" y="5334000"/>
            <a:ext cx="3048000" cy="8302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Save as sql file say pack_calc_spec.sql</a:t>
            </a:r>
            <a:endParaRPr lang="en-I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a:extLst>
              <a:ext uri="{FF2B5EF4-FFF2-40B4-BE49-F238E27FC236}">
                <a16:creationId xmlns:a16="http://schemas.microsoft.com/office/drawing/2014/main" id="{0F47EBC9-C7E8-4806-B340-A741C81C393A}"/>
              </a:ext>
            </a:extLst>
          </p:cNvPr>
          <p:cNvSpPr>
            <a:spLocks noChangeArrowheads="1"/>
          </p:cNvSpPr>
          <p:nvPr/>
        </p:nvSpPr>
        <p:spPr bwMode="auto">
          <a:xfrm>
            <a:off x="1447800" y="9525"/>
            <a:ext cx="6781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3600" b="1" u="sng">
                <a:latin typeface="+mj-lt"/>
                <a:ea typeface="+mj-ea"/>
                <a:cs typeface="+mj-cs"/>
              </a:rPr>
              <a:t>Package Body Example:</a:t>
            </a:r>
          </a:p>
        </p:txBody>
      </p:sp>
      <p:sp>
        <p:nvSpPr>
          <p:cNvPr id="105475" name="Rectangle 5">
            <a:extLst>
              <a:ext uri="{FF2B5EF4-FFF2-40B4-BE49-F238E27FC236}">
                <a16:creationId xmlns:a16="http://schemas.microsoft.com/office/drawing/2014/main" id="{2BC1D6E0-A929-4CB2-8336-BE17E6776426}"/>
              </a:ext>
            </a:extLst>
          </p:cNvPr>
          <p:cNvSpPr>
            <a:spLocks noChangeArrowheads="1"/>
          </p:cNvSpPr>
          <p:nvPr/>
        </p:nvSpPr>
        <p:spPr bwMode="auto">
          <a:xfrm>
            <a:off x="381000" y="796925"/>
            <a:ext cx="85344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Aft>
                <a:spcPts val="600"/>
              </a:spcAft>
            </a:pPr>
            <a:r>
              <a:rPr lang="en-IN" altLang="en-US" sz="2500" b="1">
                <a:solidFill>
                  <a:srgbClr val="C00000"/>
                </a:solidFill>
              </a:rPr>
              <a:t>CREATE OR REPLACE PACKAGE BODY Calculate1 IS </a:t>
            </a:r>
          </a:p>
          <a:p>
            <a:endParaRPr lang="en-IN" altLang="en-US" sz="500" b="1">
              <a:solidFill>
                <a:srgbClr val="C00000"/>
              </a:solidFill>
            </a:endParaRPr>
          </a:p>
          <a:p>
            <a:r>
              <a:rPr lang="en-IN" altLang="en-US" sz="2500" b="1"/>
              <a:t>FUNCTION squrs1(Num1 IN NUMBER) return Number IS</a:t>
            </a:r>
          </a:p>
          <a:p>
            <a:r>
              <a:rPr lang="en-IN" altLang="en-US" sz="2500" b="1"/>
              <a:t> </a:t>
            </a:r>
            <a:r>
              <a:rPr lang="en-IN" altLang="en-US" sz="2500"/>
              <a:t>RESULT NUMBER(3); </a:t>
            </a:r>
          </a:p>
          <a:p>
            <a:endParaRPr lang="en-IN" altLang="en-US" sz="800"/>
          </a:p>
          <a:p>
            <a:r>
              <a:rPr lang="en-IN" altLang="en-US" sz="2500"/>
              <a:t>BEGIN </a:t>
            </a:r>
          </a:p>
          <a:p>
            <a:r>
              <a:rPr lang="en-IN" altLang="en-US" sz="2500"/>
              <a:t>	RESULT:= NUM1*NUM1; </a:t>
            </a:r>
          </a:p>
          <a:p>
            <a:r>
              <a:rPr lang="en-IN" altLang="en-US" sz="2500"/>
              <a:t>	RETURN( RESULT); </a:t>
            </a:r>
          </a:p>
          <a:p>
            <a:pPr>
              <a:spcAft>
                <a:spcPts val="600"/>
              </a:spcAft>
            </a:pPr>
            <a:r>
              <a:rPr lang="en-IN" altLang="en-US" sz="2500" b="1"/>
              <a:t>END squrs1; </a:t>
            </a:r>
          </a:p>
          <a:p>
            <a:r>
              <a:rPr lang="en-IN" altLang="en-US" sz="2500" b="1"/>
              <a:t>PROCEDURE Cubes1(Num1 IN NUMBER,Num2 OUT NUMBER) IS </a:t>
            </a:r>
          </a:p>
          <a:p>
            <a:r>
              <a:rPr lang="en-IN" altLang="en-US" sz="2500"/>
              <a:t>BEGIN </a:t>
            </a:r>
          </a:p>
          <a:p>
            <a:r>
              <a:rPr lang="en-IN" altLang="en-US" sz="2500"/>
              <a:t>	NUM2:= NUM1*NUM1*NUM1; </a:t>
            </a:r>
          </a:p>
          <a:p>
            <a:r>
              <a:rPr lang="en-IN" altLang="en-US" sz="2500" b="1"/>
              <a:t>END Cubes1; </a:t>
            </a:r>
          </a:p>
          <a:p>
            <a:r>
              <a:rPr lang="en-IN" altLang="en-US" sz="2500" b="1">
                <a:solidFill>
                  <a:srgbClr val="C00000"/>
                </a:solidFill>
              </a:rPr>
              <a:t>END Calculate1;</a:t>
            </a:r>
          </a:p>
          <a:p>
            <a:r>
              <a:rPr lang="en-IN" altLang="en-US" sz="2500" b="1">
                <a:solidFill>
                  <a:srgbClr val="C00000"/>
                </a:solidFill>
              </a:rPr>
              <a:t>/ </a:t>
            </a:r>
          </a:p>
        </p:txBody>
      </p:sp>
      <p:sp>
        <p:nvSpPr>
          <p:cNvPr id="105476" name="Rectangle 3">
            <a:extLst>
              <a:ext uri="{FF2B5EF4-FFF2-40B4-BE49-F238E27FC236}">
                <a16:creationId xmlns:a16="http://schemas.microsoft.com/office/drawing/2014/main" id="{03E30AD4-4482-47E6-A848-21F25F44BC35}"/>
              </a:ext>
            </a:extLst>
          </p:cNvPr>
          <p:cNvSpPr>
            <a:spLocks noChangeArrowheads="1"/>
          </p:cNvSpPr>
          <p:nvPr/>
        </p:nvSpPr>
        <p:spPr bwMode="auto">
          <a:xfrm>
            <a:off x="5715000" y="5645150"/>
            <a:ext cx="3048000" cy="8318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Save as sql file say pack_calc_body.sql</a:t>
            </a:r>
            <a:endParaRPr lang="en-I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a:extLst>
              <a:ext uri="{FF2B5EF4-FFF2-40B4-BE49-F238E27FC236}">
                <a16:creationId xmlns:a16="http://schemas.microsoft.com/office/drawing/2014/main" id="{24E28862-3CA1-4CAE-B748-603EE3256A38}"/>
              </a:ext>
            </a:extLst>
          </p:cNvPr>
          <p:cNvSpPr>
            <a:spLocks noChangeArrowheads="1"/>
          </p:cNvSpPr>
          <p:nvPr/>
        </p:nvSpPr>
        <p:spPr bwMode="auto">
          <a:xfrm>
            <a:off x="266700" y="1143000"/>
            <a:ext cx="8610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500"/>
              <a:t>Compile package specification first</a:t>
            </a:r>
          </a:p>
          <a:p>
            <a:endParaRPr lang="en-US" altLang="en-US" sz="2500"/>
          </a:p>
          <a:p>
            <a:r>
              <a:rPr lang="en-US" altLang="en-US" sz="2500"/>
              <a:t>SQL&gt; @ </a:t>
            </a:r>
            <a:r>
              <a:rPr lang="en-US" altLang="en-US"/>
              <a:t>pack_calc_spec.sql</a:t>
            </a:r>
          </a:p>
          <a:p>
            <a:endParaRPr lang="en-US" altLang="en-US"/>
          </a:p>
          <a:p>
            <a:r>
              <a:rPr lang="en-US" altLang="en-US"/>
              <a:t> </a:t>
            </a:r>
            <a:r>
              <a:rPr lang="en-US" altLang="en-US" b="1"/>
              <a:t>Package created</a:t>
            </a:r>
            <a:r>
              <a:rPr lang="en-US" altLang="en-US"/>
              <a:t>.</a:t>
            </a:r>
          </a:p>
          <a:p>
            <a:endParaRPr lang="en-US" altLang="en-US" sz="2500"/>
          </a:p>
          <a:p>
            <a:endParaRPr lang="en-US" altLang="en-US" sz="2500"/>
          </a:p>
          <a:p>
            <a:r>
              <a:rPr lang="en-US" altLang="en-US" sz="2500"/>
              <a:t>Compile package body</a:t>
            </a:r>
          </a:p>
          <a:p>
            <a:endParaRPr lang="en-US" altLang="en-US" sz="1600"/>
          </a:p>
          <a:p>
            <a:r>
              <a:rPr lang="en-US" altLang="en-US" sz="2500"/>
              <a:t>SQL&gt;@ </a:t>
            </a:r>
            <a:r>
              <a:rPr lang="en-US" altLang="en-US"/>
              <a:t>pack_calc_body.sql</a:t>
            </a:r>
          </a:p>
          <a:p>
            <a:endParaRPr lang="en-US" altLang="en-US" sz="2500"/>
          </a:p>
          <a:p>
            <a:r>
              <a:rPr lang="en-US" altLang="en-US" sz="2500" b="1"/>
              <a:t>Package Body created</a:t>
            </a:r>
            <a:r>
              <a:rPr lang="en-US" altLang="en-US" sz="2500"/>
              <a:t>.</a:t>
            </a:r>
            <a:endParaRPr lang="en-IN" altLang="en-US" sz="2500"/>
          </a:p>
        </p:txBody>
      </p:sp>
      <p:sp>
        <p:nvSpPr>
          <p:cNvPr id="88067" name="Rectangle 5">
            <a:extLst>
              <a:ext uri="{FF2B5EF4-FFF2-40B4-BE49-F238E27FC236}">
                <a16:creationId xmlns:a16="http://schemas.microsoft.com/office/drawing/2014/main" id="{9E0EA52A-2381-4E9F-BE90-FEB516F42150}"/>
              </a:ext>
            </a:extLst>
          </p:cNvPr>
          <p:cNvSpPr>
            <a:spLocks noChangeArrowheads="1"/>
          </p:cNvSpPr>
          <p:nvPr/>
        </p:nvSpPr>
        <p:spPr bwMode="auto">
          <a:xfrm>
            <a:off x="1143000" y="96838"/>
            <a:ext cx="7277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3600" b="1" u="sng">
                <a:latin typeface="+mj-lt"/>
                <a:ea typeface="+mj-ea"/>
                <a:cs typeface="+mj-cs"/>
              </a:rPr>
              <a:t>Compiling  Package</a:t>
            </a:r>
            <a:endParaRPr lang="en-IN" altLang="en-US" sz="3600" b="1" u="sng">
              <a:latin typeface="+mj-lt"/>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300EAB3E-F047-4BB3-9FE6-BBD8F13B7E44}"/>
              </a:ext>
            </a:extLst>
          </p:cNvPr>
          <p:cNvSpPr>
            <a:spLocks noChangeArrowheads="1"/>
          </p:cNvSpPr>
          <p:nvPr/>
        </p:nvSpPr>
        <p:spPr bwMode="auto">
          <a:xfrm>
            <a:off x="285750" y="847725"/>
            <a:ext cx="86106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2500"/>
              <a:t>Set </a:t>
            </a:r>
            <a:r>
              <a:rPr lang="en-IN" altLang="en-US" sz="2500" err="1"/>
              <a:t>Serveroutput</a:t>
            </a:r>
            <a:r>
              <a:rPr lang="en-IN" altLang="en-US" sz="2500"/>
              <a:t> on;</a:t>
            </a:r>
          </a:p>
          <a:p>
            <a:pPr>
              <a:lnSpc>
                <a:spcPct val="114000"/>
              </a:lnSpc>
            </a:pPr>
            <a:r>
              <a:rPr lang="en-IN" altLang="en-US" sz="2500"/>
              <a:t>DECLARE</a:t>
            </a:r>
          </a:p>
          <a:p>
            <a:pPr>
              <a:lnSpc>
                <a:spcPct val="114000"/>
              </a:lnSpc>
            </a:pPr>
            <a:r>
              <a:rPr lang="en-IN" altLang="en-US" sz="2500"/>
              <a:t>	M1 NUMBER(3);</a:t>
            </a:r>
          </a:p>
          <a:p>
            <a:pPr>
              <a:lnSpc>
                <a:spcPct val="114000"/>
              </a:lnSpc>
            </a:pPr>
            <a:r>
              <a:rPr lang="en-IN" altLang="en-US" sz="2500"/>
              <a:t>	RESULT NUMBER(4,1);</a:t>
            </a:r>
          </a:p>
          <a:p>
            <a:pPr>
              <a:lnSpc>
                <a:spcPct val="114000"/>
              </a:lnSpc>
            </a:pPr>
            <a:r>
              <a:rPr lang="en-IN" altLang="en-US" sz="2500"/>
              <a:t>BEGIN</a:t>
            </a:r>
          </a:p>
          <a:p>
            <a:pPr>
              <a:lnSpc>
                <a:spcPct val="114000"/>
              </a:lnSpc>
            </a:pPr>
            <a:r>
              <a:rPr lang="en-IN" altLang="en-US" sz="2500"/>
              <a:t>	M1:=&amp;M1;</a:t>
            </a:r>
          </a:p>
          <a:p>
            <a:pPr>
              <a:lnSpc>
                <a:spcPct val="114000"/>
              </a:lnSpc>
            </a:pPr>
            <a:r>
              <a:rPr lang="en-IN" altLang="en-US" sz="2500"/>
              <a:t>	</a:t>
            </a:r>
            <a:r>
              <a:rPr lang="en-IN" altLang="en-US" sz="2500">
                <a:solidFill>
                  <a:srgbClr val="0070C0"/>
                </a:solidFill>
              </a:rPr>
              <a:t>Result</a:t>
            </a:r>
            <a:r>
              <a:rPr lang="en-IN" altLang="en-US" sz="2500"/>
              <a:t>:=</a:t>
            </a:r>
            <a:r>
              <a:rPr lang="en-IN" altLang="en-US" sz="2500">
                <a:solidFill>
                  <a:srgbClr val="C00000"/>
                </a:solidFill>
              </a:rPr>
              <a:t>Calculate1.squrs1 (M1);  </a:t>
            </a:r>
            <a:r>
              <a:rPr lang="en-IN" altLang="en-US" sz="2500"/>
              <a:t>-- Function CALL</a:t>
            </a:r>
          </a:p>
          <a:p>
            <a:pPr>
              <a:lnSpc>
                <a:spcPct val="114000"/>
              </a:lnSpc>
            </a:pPr>
            <a:r>
              <a:rPr lang="en-IN" altLang="en-US" sz="2500"/>
              <a:t>	DBMS_OUTPUT.PUT_LINE ('</a:t>
            </a:r>
            <a:r>
              <a:rPr lang="en-IN" altLang="en-US" sz="2500" err="1"/>
              <a:t>SQuare</a:t>
            </a:r>
            <a:r>
              <a:rPr lang="en-IN" altLang="en-US" sz="2500"/>
              <a:t> is '|| </a:t>
            </a:r>
            <a:r>
              <a:rPr lang="en-IN" altLang="en-US" sz="2500">
                <a:solidFill>
                  <a:srgbClr val="0070C0"/>
                </a:solidFill>
              </a:rPr>
              <a:t>Result</a:t>
            </a:r>
            <a:r>
              <a:rPr lang="en-IN" altLang="en-US" sz="2500"/>
              <a:t>);</a:t>
            </a:r>
          </a:p>
          <a:p>
            <a:pPr>
              <a:lnSpc>
                <a:spcPct val="114000"/>
              </a:lnSpc>
            </a:pPr>
            <a:r>
              <a:rPr lang="en-IN" altLang="en-US" sz="2500"/>
              <a:t>	</a:t>
            </a:r>
            <a:r>
              <a:rPr lang="en-IN" altLang="en-US" sz="2500">
                <a:solidFill>
                  <a:srgbClr val="C00000"/>
                </a:solidFill>
              </a:rPr>
              <a:t>Calculate1.Cubes1(M1,Result);</a:t>
            </a:r>
          </a:p>
          <a:p>
            <a:pPr>
              <a:lnSpc>
                <a:spcPct val="114000"/>
              </a:lnSpc>
            </a:pPr>
            <a:r>
              <a:rPr lang="en-IN" altLang="en-US" sz="2500"/>
              <a:t>      DBMS_OUTPUT.PUT_LINE ('Cube is '|| Result);</a:t>
            </a:r>
          </a:p>
          <a:p>
            <a:pPr>
              <a:lnSpc>
                <a:spcPct val="114000"/>
              </a:lnSpc>
            </a:pPr>
            <a:r>
              <a:rPr lang="en-IN" altLang="en-US" sz="2500"/>
              <a:t>END;</a:t>
            </a:r>
          </a:p>
          <a:p>
            <a:pPr>
              <a:lnSpc>
                <a:spcPct val="114000"/>
              </a:lnSpc>
            </a:pPr>
            <a:r>
              <a:rPr lang="en-IN" altLang="en-US" sz="2500"/>
              <a:t>/</a:t>
            </a:r>
          </a:p>
        </p:txBody>
      </p:sp>
      <p:sp>
        <p:nvSpPr>
          <p:cNvPr id="90115" name="Rectangle 5">
            <a:extLst>
              <a:ext uri="{FF2B5EF4-FFF2-40B4-BE49-F238E27FC236}">
                <a16:creationId xmlns:a16="http://schemas.microsoft.com/office/drawing/2014/main" id="{91CE1300-7EFA-42ED-9A9D-8EF4611FF2CB}"/>
              </a:ext>
            </a:extLst>
          </p:cNvPr>
          <p:cNvSpPr>
            <a:spLocks noChangeArrowheads="1"/>
          </p:cNvSpPr>
          <p:nvPr/>
        </p:nvSpPr>
        <p:spPr bwMode="auto">
          <a:xfrm>
            <a:off x="1143000" y="96838"/>
            <a:ext cx="7277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3600" b="1" u="sng">
                <a:latin typeface="+mj-lt"/>
                <a:ea typeface="+mj-ea"/>
                <a:cs typeface="+mj-cs"/>
              </a:rPr>
              <a:t>Using Package in PL/SQL Block</a:t>
            </a:r>
            <a:endParaRPr lang="en-IN" altLang="en-US" sz="3600" b="1" u="sng">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7F02E42-A2D6-4D2E-91FF-89B0BE7255FC}"/>
              </a:ext>
            </a:extLst>
          </p:cNvPr>
          <p:cNvSpPr>
            <a:spLocks noGrp="1"/>
          </p:cNvSpPr>
          <p:nvPr>
            <p:ph type="title"/>
          </p:nvPr>
        </p:nvSpPr>
        <p:spPr>
          <a:xfrm>
            <a:off x="381000" y="-152400"/>
            <a:ext cx="8077200" cy="838200"/>
          </a:xfrm>
        </p:spPr>
        <p:txBody>
          <a:bodyPr/>
          <a:lstStyle/>
          <a:p>
            <a:pPr eaLnBrk="1" hangingPunct="1"/>
            <a:r>
              <a:rPr lang="en-US" altLang="en-US" sz="3200" b="1" u="sng"/>
              <a:t> </a:t>
            </a:r>
            <a:r>
              <a:rPr lang="en-US" altLang="en-US" sz="3600" b="1" u="sng"/>
              <a:t>Example Package</a:t>
            </a:r>
          </a:p>
        </p:txBody>
      </p:sp>
      <p:sp>
        <p:nvSpPr>
          <p:cNvPr id="110595" name="Rectangle 3">
            <a:extLst>
              <a:ext uri="{FF2B5EF4-FFF2-40B4-BE49-F238E27FC236}">
                <a16:creationId xmlns:a16="http://schemas.microsoft.com/office/drawing/2014/main" id="{2C3317EF-2B00-4731-A165-EDF94174E3BF}"/>
              </a:ext>
            </a:extLst>
          </p:cNvPr>
          <p:cNvSpPr>
            <a:spLocks noGrp="1"/>
          </p:cNvSpPr>
          <p:nvPr>
            <p:ph idx="1"/>
          </p:nvPr>
        </p:nvSpPr>
        <p:spPr>
          <a:xfrm>
            <a:off x="247650" y="2157413"/>
            <a:ext cx="8458200" cy="5029200"/>
          </a:xfrm>
        </p:spPr>
        <p:txBody>
          <a:bodyPr/>
          <a:lstStyle/>
          <a:p>
            <a:pPr eaLnBrk="1" hangingPunct="1">
              <a:lnSpc>
                <a:spcPct val="80000"/>
              </a:lnSpc>
              <a:spcAft>
                <a:spcPts val="600"/>
              </a:spcAft>
              <a:buFontTx/>
              <a:buNone/>
            </a:pPr>
            <a:r>
              <a:rPr lang="en-US" altLang="en-US" sz="2400" b="1">
                <a:solidFill>
                  <a:srgbClr val="C00000"/>
                </a:solidFill>
                <a:latin typeface="Courier New" panose="02070309020205020404" pitchFamily="49" charset="0"/>
              </a:rPr>
              <a:t>CREATE OR REPLACE PACKAGE </a:t>
            </a:r>
            <a:r>
              <a:rPr lang="en-US" altLang="en-US" sz="2400" b="1" err="1">
                <a:solidFill>
                  <a:srgbClr val="C00000"/>
                </a:solidFill>
                <a:latin typeface="Courier New" panose="02070309020205020404" pitchFamily="49" charset="0"/>
              </a:rPr>
              <a:t>EmpFullName</a:t>
            </a:r>
            <a:r>
              <a:rPr lang="en-US" altLang="en-US" sz="2400" b="1">
                <a:solidFill>
                  <a:srgbClr val="C00000"/>
                </a:solidFill>
                <a:latin typeface="Courier New" panose="02070309020205020404" pitchFamily="49" charset="0"/>
              </a:rPr>
              <a:t> AS </a:t>
            </a:r>
          </a:p>
          <a:p>
            <a:pPr eaLnBrk="1" hangingPunct="1">
              <a:lnSpc>
                <a:spcPct val="80000"/>
              </a:lnSpc>
              <a:spcAft>
                <a:spcPts val="600"/>
              </a:spcAft>
              <a:buFontTx/>
              <a:buNone/>
            </a:pPr>
            <a:r>
              <a:rPr lang="en-GB" altLang="en-US" sz="2400" b="1">
                <a:latin typeface="Courier New" panose="02070309020205020404" pitchFamily="49" charset="0"/>
              </a:rPr>
              <a:t>PROCEDURE </a:t>
            </a:r>
            <a:r>
              <a:rPr lang="en-GB" altLang="en-US" sz="2400" b="1" err="1">
                <a:latin typeface="Courier New" panose="02070309020205020404" pitchFamily="49" charset="0"/>
              </a:rPr>
              <a:t>FindEmployee</a:t>
            </a:r>
            <a:r>
              <a:rPr lang="en-GB" altLang="en-US" sz="2400" b="1">
                <a:solidFill>
                  <a:srgbClr val="C00000"/>
                </a:solidFill>
                <a:latin typeface="Courier New" panose="02070309020205020404" pitchFamily="49" charset="0"/>
              </a:rPr>
              <a:t>(</a:t>
            </a:r>
          </a:p>
          <a:p>
            <a:pPr lvl="1" eaLnBrk="1" hangingPunct="1">
              <a:lnSpc>
                <a:spcPct val="100000"/>
              </a:lnSpc>
              <a:buFont typeface="Arial" panose="020B0604020202020204" pitchFamily="34" charset="0"/>
              <a:buNone/>
            </a:pPr>
            <a:r>
              <a:rPr lang="en-US" altLang="en-US" sz="2000" err="1">
                <a:latin typeface="Courier New" panose="02070309020205020404" pitchFamily="49" charset="0"/>
              </a:rPr>
              <a:t>emp_ID</a:t>
            </a:r>
            <a:r>
              <a:rPr lang="en-US" altLang="en-US" sz="2000">
                <a:latin typeface="Courier New" panose="02070309020205020404" pitchFamily="49" charset="0"/>
              </a:rPr>
              <a:t> IN </a:t>
            </a:r>
            <a:r>
              <a:rPr lang="en-US" altLang="en-US" sz="2000" err="1">
                <a:latin typeface="Courier New" panose="02070309020205020404" pitchFamily="49" charset="0"/>
              </a:rPr>
              <a:t>employee.EmployeeID%TYPE</a:t>
            </a:r>
            <a:r>
              <a:rPr lang="en-US" altLang="en-US" sz="2000">
                <a:latin typeface="Courier New" panose="02070309020205020404" pitchFamily="49" charset="0"/>
              </a:rPr>
              <a:t>,</a:t>
            </a:r>
          </a:p>
          <a:p>
            <a:pPr lvl="1" eaLnBrk="1" hangingPunct="1">
              <a:lnSpc>
                <a:spcPct val="100000"/>
              </a:lnSpc>
              <a:buFont typeface="Arial" panose="020B0604020202020204" pitchFamily="34" charset="0"/>
              <a:buNone/>
            </a:pPr>
            <a:r>
              <a:rPr lang="en-US" altLang="en-US" sz="2000" err="1">
                <a:latin typeface="Courier New" panose="02070309020205020404" pitchFamily="49" charset="0"/>
              </a:rPr>
              <a:t>emp_FirstName</a:t>
            </a:r>
            <a:r>
              <a:rPr lang="en-US" altLang="en-US" sz="2000">
                <a:latin typeface="Courier New" panose="02070309020205020404" pitchFamily="49" charset="0"/>
              </a:rPr>
              <a:t> OUT </a:t>
            </a:r>
            <a:r>
              <a:rPr lang="en-US" altLang="en-US" sz="2000" err="1">
                <a:latin typeface="Courier New" panose="02070309020205020404" pitchFamily="49" charset="0"/>
              </a:rPr>
              <a:t>employee.FirstName%TYPE</a:t>
            </a:r>
            <a:r>
              <a:rPr lang="en-US" altLang="en-US" sz="2000">
                <a:latin typeface="Courier New" panose="02070309020205020404" pitchFamily="49" charset="0"/>
              </a:rPr>
              <a:t>,          </a:t>
            </a:r>
          </a:p>
          <a:p>
            <a:pPr lvl="1" eaLnBrk="1" hangingPunct="1">
              <a:lnSpc>
                <a:spcPct val="100000"/>
              </a:lnSpc>
              <a:buFont typeface="Arial" panose="020B0604020202020204" pitchFamily="34" charset="0"/>
              <a:buNone/>
            </a:pPr>
            <a:r>
              <a:rPr lang="en-US" altLang="en-US" sz="2000" err="1">
                <a:latin typeface="Courier New" panose="02070309020205020404" pitchFamily="49" charset="0"/>
              </a:rPr>
              <a:t>emp_LastName</a:t>
            </a:r>
            <a:r>
              <a:rPr lang="en-US" altLang="en-US" sz="2000">
                <a:latin typeface="Courier New" panose="02070309020205020404" pitchFamily="49" charset="0"/>
              </a:rPr>
              <a:t>  OUT </a:t>
            </a:r>
            <a:r>
              <a:rPr lang="en-US" altLang="en-US" sz="2000" err="1">
                <a:latin typeface="Courier New" panose="02070309020205020404" pitchFamily="49" charset="0"/>
              </a:rPr>
              <a:t>employee.LastName%TYPE</a:t>
            </a:r>
            <a:r>
              <a:rPr lang="en-US" altLang="en-US" sz="2000">
                <a:latin typeface="Courier New" panose="02070309020205020404" pitchFamily="49" charset="0"/>
              </a:rPr>
              <a:t> </a:t>
            </a:r>
            <a:r>
              <a:rPr lang="en-US" altLang="en-US" sz="2400" b="1">
                <a:solidFill>
                  <a:srgbClr val="C00000"/>
                </a:solidFill>
                <a:latin typeface="Courier New" panose="02070309020205020404" pitchFamily="49" charset="0"/>
              </a:rPr>
              <a:t>)</a:t>
            </a:r>
            <a:r>
              <a:rPr lang="en-US" altLang="en-US" sz="2000">
                <a:latin typeface="Courier New" panose="02070309020205020404" pitchFamily="49" charset="0"/>
              </a:rPr>
              <a:t>;</a:t>
            </a:r>
          </a:p>
          <a:p>
            <a:pPr lvl="1" eaLnBrk="1" hangingPunct="1">
              <a:lnSpc>
                <a:spcPct val="100000"/>
              </a:lnSpc>
              <a:buFont typeface="Arial" panose="020B0604020202020204" pitchFamily="34" charset="0"/>
              <a:buNone/>
            </a:pPr>
            <a:r>
              <a:rPr lang="en-US" altLang="en-US" sz="2000" err="1">
                <a:latin typeface="Courier New" panose="02070309020205020404" pitchFamily="49" charset="0"/>
              </a:rPr>
              <a:t>e_EmployeeIDNotFound</a:t>
            </a:r>
            <a:r>
              <a:rPr lang="en-US" altLang="en-US" sz="2000">
                <a:latin typeface="Courier New" panose="02070309020205020404" pitchFamily="49" charset="0"/>
              </a:rPr>
              <a:t> </a:t>
            </a:r>
            <a:r>
              <a:rPr lang="en-US" altLang="en-US" sz="2400" b="1">
                <a:latin typeface="Courier New" panose="02070309020205020404" pitchFamily="49" charset="0"/>
              </a:rPr>
              <a:t>EXCEPTION; </a:t>
            </a:r>
            <a:endParaRPr lang="en-GB" altLang="en-US" sz="2400" b="1">
              <a:latin typeface="Courier New" panose="02070309020205020404" pitchFamily="49" charset="0"/>
            </a:endParaRPr>
          </a:p>
          <a:p>
            <a:pPr eaLnBrk="1" hangingPunct="1">
              <a:lnSpc>
                <a:spcPct val="80000"/>
              </a:lnSpc>
              <a:buFontTx/>
              <a:buNone/>
            </a:pPr>
            <a:endParaRPr lang="en-GB" altLang="en-US" sz="1400" b="1">
              <a:latin typeface="Courier New" panose="02070309020205020404" pitchFamily="49" charset="0"/>
            </a:endParaRPr>
          </a:p>
          <a:p>
            <a:pPr eaLnBrk="1" hangingPunct="1">
              <a:lnSpc>
                <a:spcPct val="80000"/>
              </a:lnSpc>
              <a:buFontTx/>
              <a:buNone/>
            </a:pPr>
            <a:r>
              <a:rPr lang="en-GB" altLang="en-US" sz="2400" b="1">
                <a:latin typeface="Courier New" panose="02070309020205020404" pitchFamily="49" charset="0"/>
              </a:rPr>
              <a:t>FUNCTION </a:t>
            </a:r>
            <a:r>
              <a:rPr lang="en-GB" altLang="en-US" sz="2400" b="1" err="1">
                <a:latin typeface="Courier New" panose="02070309020205020404" pitchFamily="49" charset="0"/>
              </a:rPr>
              <a:t>GoodIdentifier</a:t>
            </a:r>
            <a:r>
              <a:rPr lang="en-GB" altLang="en-US" sz="2400" b="1">
                <a:solidFill>
                  <a:srgbClr val="C00000"/>
                </a:solidFill>
                <a:latin typeface="Courier New" panose="02070309020205020404" pitchFamily="49" charset="0"/>
              </a:rPr>
              <a:t>(</a:t>
            </a:r>
          </a:p>
          <a:p>
            <a:pPr eaLnBrk="1" hangingPunct="1">
              <a:lnSpc>
                <a:spcPct val="80000"/>
              </a:lnSpc>
              <a:buFontTx/>
              <a:buNone/>
            </a:pPr>
            <a:r>
              <a:rPr lang="en-GB" altLang="en-US" sz="2400">
                <a:latin typeface="Courier New" panose="02070309020205020404" pitchFamily="49" charset="0"/>
              </a:rPr>
              <a:t>     </a:t>
            </a:r>
            <a:r>
              <a:rPr lang="en-GB" altLang="en-US" sz="2000" err="1">
                <a:latin typeface="Courier New" panose="02070309020205020404" pitchFamily="49" charset="0"/>
              </a:rPr>
              <a:t>emp_ID</a:t>
            </a:r>
            <a:r>
              <a:rPr lang="en-GB" altLang="en-US" sz="2000">
                <a:latin typeface="Courier New" panose="02070309020205020404" pitchFamily="49" charset="0"/>
              </a:rPr>
              <a:t>  IN </a:t>
            </a:r>
            <a:r>
              <a:rPr lang="en-GB" altLang="en-US" sz="2000" err="1">
                <a:latin typeface="Courier New" panose="02070309020205020404" pitchFamily="49" charset="0"/>
              </a:rPr>
              <a:t>employee.EmployeeID%TYPE</a:t>
            </a:r>
            <a:r>
              <a:rPr lang="en-GB" altLang="en-US" sz="2000">
                <a:latin typeface="Courier New" panose="02070309020205020404" pitchFamily="49" charset="0"/>
              </a:rPr>
              <a:t> </a:t>
            </a:r>
            <a:r>
              <a:rPr lang="en-GB" altLang="en-US" sz="2400" b="1">
                <a:solidFill>
                  <a:srgbClr val="C00000"/>
                </a:solidFill>
                <a:latin typeface="Courier New" panose="02070309020205020404" pitchFamily="49" charset="0"/>
              </a:rPr>
              <a:t>)</a:t>
            </a:r>
          </a:p>
          <a:p>
            <a:pPr eaLnBrk="1" hangingPunct="1">
              <a:lnSpc>
                <a:spcPct val="80000"/>
              </a:lnSpc>
              <a:buFontTx/>
              <a:buNone/>
            </a:pPr>
            <a:r>
              <a:rPr lang="en-GB" altLang="en-US" sz="2400">
                <a:latin typeface="Courier New" panose="02070309020205020404" pitchFamily="49" charset="0"/>
              </a:rPr>
              <a:t>        </a:t>
            </a:r>
            <a:r>
              <a:rPr lang="en-GB" altLang="en-US" sz="2400">
                <a:solidFill>
                  <a:srgbClr val="C00000"/>
                </a:solidFill>
                <a:latin typeface="Courier New" panose="02070309020205020404" pitchFamily="49" charset="0"/>
              </a:rPr>
              <a:t>RETURN BOOLEAN;</a:t>
            </a:r>
          </a:p>
          <a:p>
            <a:pPr eaLnBrk="1" hangingPunct="1">
              <a:lnSpc>
                <a:spcPct val="80000"/>
              </a:lnSpc>
              <a:buFontTx/>
              <a:buNone/>
            </a:pPr>
            <a:r>
              <a:rPr lang="en-GB" altLang="en-US" sz="2400" b="1">
                <a:latin typeface="Courier New" panose="02070309020205020404" pitchFamily="49" charset="0"/>
              </a:rPr>
              <a:t>END </a:t>
            </a:r>
            <a:r>
              <a:rPr lang="en-GB" altLang="en-US" sz="2400" b="1" err="1">
                <a:latin typeface="Courier New" panose="02070309020205020404" pitchFamily="49" charset="0"/>
              </a:rPr>
              <a:t>EmpFullName</a:t>
            </a:r>
            <a:r>
              <a:rPr lang="en-GB" altLang="en-US" sz="2400" b="1">
                <a:latin typeface="Courier New" panose="02070309020205020404" pitchFamily="49" charset="0"/>
              </a:rPr>
              <a:t>;</a:t>
            </a:r>
          </a:p>
          <a:p>
            <a:pPr eaLnBrk="1" hangingPunct="1">
              <a:lnSpc>
                <a:spcPct val="80000"/>
              </a:lnSpc>
              <a:buFontTx/>
              <a:buNone/>
            </a:pPr>
            <a:r>
              <a:rPr lang="en-GB" altLang="en-US" sz="2400" b="1">
                <a:solidFill>
                  <a:srgbClr val="C00000"/>
                </a:solidFill>
                <a:latin typeface="Courier New" panose="02070309020205020404" pitchFamily="49" charset="0"/>
              </a:rPr>
              <a:t>/</a:t>
            </a:r>
            <a:endParaRPr lang="en-US" altLang="en-US" sz="2400" b="1">
              <a:solidFill>
                <a:srgbClr val="C00000"/>
              </a:solidFill>
              <a:latin typeface="Courier New" panose="02070309020205020404" pitchFamily="49" charset="0"/>
            </a:endParaRPr>
          </a:p>
        </p:txBody>
      </p:sp>
      <p:sp>
        <p:nvSpPr>
          <p:cNvPr id="110596" name="Rectangle 1">
            <a:extLst>
              <a:ext uri="{FF2B5EF4-FFF2-40B4-BE49-F238E27FC236}">
                <a16:creationId xmlns:a16="http://schemas.microsoft.com/office/drawing/2014/main" id="{1912007E-2E6B-444A-82D8-8E00C7C49589}"/>
              </a:ext>
            </a:extLst>
          </p:cNvPr>
          <p:cNvSpPr>
            <a:spLocks noChangeArrowheads="1"/>
          </p:cNvSpPr>
          <p:nvPr/>
        </p:nvSpPr>
        <p:spPr bwMode="auto">
          <a:xfrm>
            <a:off x="438150" y="615950"/>
            <a:ext cx="82677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Create a package containing a procedure to display  full name of employee corresponding to employee number entered by the user and a function to check the existence of employee with employee number.</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BA3E3-B659-4340-8449-8E02288A28FD}"/>
              </a:ext>
            </a:extLst>
          </p:cNvPr>
          <p:cNvSpPr>
            <a:spLocks noGrp="1"/>
          </p:cNvSpPr>
          <p:nvPr>
            <p:ph sz="half" idx="1"/>
          </p:nvPr>
        </p:nvSpPr>
        <p:spPr>
          <a:xfrm>
            <a:off x="457200" y="228600"/>
            <a:ext cx="8686800" cy="6629400"/>
          </a:xfrm>
        </p:spPr>
        <p:txBody>
          <a:bodyPr rtlCol="0">
            <a:normAutofit lnSpcReduction="10000"/>
          </a:bodyPr>
          <a:lstStyle/>
          <a:p>
            <a:pPr marL="0" indent="0" eaLnBrk="1" hangingPunct="1">
              <a:buFont typeface="Arial" panose="020B0604020202020204" pitchFamily="34" charset="0"/>
              <a:buNone/>
              <a:defRPr/>
            </a:pPr>
            <a:r>
              <a:rPr lang="en-US" sz="2800"/>
              <a:t>DECLARE</a:t>
            </a:r>
          </a:p>
          <a:p>
            <a:pPr marL="0" indent="0" eaLnBrk="1" hangingPunct="1">
              <a:buFont typeface="Arial" panose="020B0604020202020204" pitchFamily="34" charset="0"/>
              <a:buNone/>
              <a:defRPr/>
            </a:pPr>
            <a:r>
              <a:rPr lang="en-US" sz="2800"/>
              <a:t>   </a:t>
            </a:r>
            <a:r>
              <a:rPr lang="en-US" sz="2800" err="1"/>
              <a:t>v_empno</a:t>
            </a:r>
            <a:r>
              <a:rPr lang="en-US" sz="2800"/>
              <a:t>  </a:t>
            </a:r>
            <a:r>
              <a:rPr lang="en-US" sz="2800" err="1"/>
              <a:t>emp.empno%TYPE</a:t>
            </a:r>
            <a:r>
              <a:rPr lang="en-US" sz="2800"/>
              <a:t>;</a:t>
            </a:r>
          </a:p>
          <a:p>
            <a:pPr marL="0" indent="0" eaLnBrk="1" hangingPunct="1">
              <a:buFont typeface="Arial" panose="020B0604020202020204" pitchFamily="34" charset="0"/>
              <a:buNone/>
              <a:defRPr/>
            </a:pPr>
            <a:r>
              <a:rPr lang="en-US" sz="2800"/>
              <a:t>   </a:t>
            </a:r>
            <a:r>
              <a:rPr lang="en-US" sz="2800" err="1"/>
              <a:t>v_ename</a:t>
            </a:r>
            <a:r>
              <a:rPr lang="en-US" sz="2800"/>
              <a:t>  </a:t>
            </a:r>
            <a:r>
              <a:rPr lang="en-US" sz="2800" err="1"/>
              <a:t>emp.ename%TYPE</a:t>
            </a:r>
            <a:r>
              <a:rPr lang="en-US" sz="2800"/>
              <a:t>;</a:t>
            </a:r>
          </a:p>
          <a:p>
            <a:pPr marL="0" indent="0" eaLnBrk="1" hangingPunct="1">
              <a:buFont typeface="Arial" panose="020B0604020202020204" pitchFamily="34" charset="0"/>
              <a:buNone/>
              <a:defRPr/>
            </a:pPr>
            <a:r>
              <a:rPr lang="en-US" sz="2800"/>
              <a:t>   </a:t>
            </a:r>
            <a:r>
              <a:rPr lang="en-US" sz="2800" err="1"/>
              <a:t>v_salary</a:t>
            </a:r>
            <a:r>
              <a:rPr lang="en-US" sz="2800"/>
              <a:t>  </a:t>
            </a:r>
            <a:r>
              <a:rPr lang="en-US" sz="2800" err="1"/>
              <a:t>emp.salary%TYPE</a:t>
            </a:r>
            <a:r>
              <a:rPr lang="en-US" sz="2800"/>
              <a:t>;</a:t>
            </a:r>
          </a:p>
          <a:p>
            <a:pPr marL="0" indent="0" eaLnBrk="1" hangingPunct="1">
              <a:buFont typeface="Arial" panose="020B0604020202020204" pitchFamily="34" charset="0"/>
              <a:buNone/>
              <a:defRPr/>
            </a:pPr>
            <a:r>
              <a:rPr lang="en-US" sz="2800"/>
              <a:t>BEGIN</a:t>
            </a:r>
          </a:p>
          <a:p>
            <a:pPr marL="0" indent="0" eaLnBrk="1" hangingPunct="1">
              <a:buFont typeface="Arial" panose="020B0604020202020204" pitchFamily="34" charset="0"/>
              <a:buNone/>
              <a:defRPr/>
            </a:pPr>
            <a:r>
              <a:rPr lang="en-US" sz="2800" err="1"/>
              <a:t>v_empno</a:t>
            </a:r>
            <a:r>
              <a:rPr lang="en-US" sz="2800"/>
              <a:t>:=&amp;</a:t>
            </a:r>
            <a:r>
              <a:rPr lang="en-US" sz="2800" err="1"/>
              <a:t>v_empno</a:t>
            </a:r>
            <a:r>
              <a:rPr lang="en-US" sz="2800"/>
              <a:t>;</a:t>
            </a:r>
          </a:p>
          <a:p>
            <a:pPr marL="0" indent="0" eaLnBrk="1" hangingPunct="1">
              <a:buFont typeface="Arial" panose="020B0604020202020204" pitchFamily="34" charset="0"/>
              <a:buNone/>
              <a:defRPr/>
            </a:pPr>
            <a:r>
              <a:rPr lang="en-US" sz="2800"/>
              <a:t>   SELECT </a:t>
            </a:r>
            <a:r>
              <a:rPr lang="en-US" sz="2800" err="1"/>
              <a:t>ename,salary</a:t>
            </a:r>
            <a:r>
              <a:rPr lang="en-US" sz="2800"/>
              <a:t> INTO </a:t>
            </a:r>
            <a:r>
              <a:rPr lang="en-US" sz="2800" err="1"/>
              <a:t>v_ename,v_salary</a:t>
            </a:r>
            <a:r>
              <a:rPr lang="en-US" sz="2800"/>
              <a:t> FROM </a:t>
            </a:r>
            <a:r>
              <a:rPr lang="en-US" sz="2800" err="1"/>
              <a:t>emp</a:t>
            </a:r>
            <a:r>
              <a:rPr lang="en-US" sz="2800"/>
              <a:t> WHERE </a:t>
            </a:r>
            <a:r>
              <a:rPr lang="en-US" sz="2800" err="1"/>
              <a:t>empno</a:t>
            </a:r>
            <a:r>
              <a:rPr lang="en-US" sz="2800"/>
              <a:t>=</a:t>
            </a:r>
            <a:r>
              <a:rPr lang="en-US" sz="2800" err="1"/>
              <a:t>v_empno</a:t>
            </a:r>
            <a:r>
              <a:rPr lang="en-US" sz="2800"/>
              <a:t>;</a:t>
            </a:r>
          </a:p>
          <a:p>
            <a:pPr marL="0" indent="0" eaLnBrk="1" hangingPunct="1">
              <a:buFont typeface="Arial" panose="020B0604020202020204" pitchFamily="34" charset="0"/>
              <a:buNone/>
              <a:defRPr/>
            </a:pPr>
            <a:r>
              <a:rPr lang="en-US" sz="2800"/>
              <a:t>   DBMS_OUTPUT.PUT_LINE(</a:t>
            </a:r>
            <a:r>
              <a:rPr lang="en-US" sz="2800" err="1"/>
              <a:t>v_ename</a:t>
            </a:r>
            <a:r>
              <a:rPr lang="en-US" sz="2800"/>
              <a:t>||' draws' ||</a:t>
            </a:r>
            <a:r>
              <a:rPr lang="en-US" sz="2800" err="1"/>
              <a:t>v_salary</a:t>
            </a:r>
            <a:r>
              <a:rPr lang="en-US" sz="2800"/>
              <a:t>||' as salary');</a:t>
            </a:r>
          </a:p>
          <a:p>
            <a:pPr marL="0" indent="0" eaLnBrk="1" hangingPunct="1">
              <a:buFont typeface="Arial" panose="020B0604020202020204" pitchFamily="34" charset="0"/>
              <a:buNone/>
              <a:defRPr/>
            </a:pPr>
            <a:r>
              <a:rPr lang="en-IN" sz="2800"/>
              <a:t>EXCEPTION</a:t>
            </a:r>
          </a:p>
          <a:p>
            <a:pPr marL="0" indent="0" eaLnBrk="1" hangingPunct="1">
              <a:buFont typeface="Arial" panose="020B0604020202020204" pitchFamily="34" charset="0"/>
              <a:buNone/>
              <a:defRPr/>
            </a:pPr>
            <a:r>
              <a:rPr lang="en-IN" sz="2800"/>
              <a:t>  WHEN </a:t>
            </a:r>
            <a:r>
              <a:rPr lang="en-IN" sz="2800">
                <a:solidFill>
                  <a:srgbClr val="C00000"/>
                </a:solidFill>
              </a:rPr>
              <a:t>NO_DATA_FOUND</a:t>
            </a:r>
            <a:r>
              <a:rPr lang="en-IN" sz="2800"/>
              <a:t> THEN</a:t>
            </a:r>
          </a:p>
          <a:p>
            <a:pPr marL="0" indent="0" eaLnBrk="1" hangingPunct="1">
              <a:buFont typeface="Arial" panose="020B0604020202020204" pitchFamily="34" charset="0"/>
              <a:buNone/>
              <a:defRPr/>
            </a:pPr>
            <a:r>
              <a:rPr lang="en-IN" sz="2800"/>
              <a:t>  DBMS_OUTPUT.PUT_LINE('NO such employee found');</a:t>
            </a:r>
            <a:endParaRPr lang="en-US" sz="2800"/>
          </a:p>
          <a:p>
            <a:pPr marL="0" indent="0" eaLnBrk="1" hangingPunct="1">
              <a:buFont typeface="Arial" panose="020B0604020202020204" pitchFamily="34" charset="0"/>
              <a:buNone/>
              <a:defRPr/>
            </a:pPr>
            <a:r>
              <a:rPr lang="en-US" sz="2800"/>
              <a:t>END;</a:t>
            </a:r>
          </a:p>
          <a:p>
            <a:pPr marL="0" indent="0" eaLnBrk="1" hangingPunct="1">
              <a:buFont typeface="Arial" panose="020B0604020202020204" pitchFamily="34" charset="0"/>
              <a:buNone/>
              <a:defRPr/>
            </a:pPr>
            <a:r>
              <a:rPr lang="en-US" sz="2800"/>
              <a:t>/</a:t>
            </a:r>
          </a:p>
        </p:txBody>
      </p:sp>
      <p:sp>
        <p:nvSpPr>
          <p:cNvPr id="22531" name="Rectangle 1">
            <a:extLst>
              <a:ext uri="{FF2B5EF4-FFF2-40B4-BE49-F238E27FC236}">
                <a16:creationId xmlns:a16="http://schemas.microsoft.com/office/drawing/2014/main" id="{5E85C203-AD57-44CF-A412-0EF020464D64}"/>
              </a:ext>
            </a:extLst>
          </p:cNvPr>
          <p:cNvSpPr>
            <a:spLocks noChangeArrowheads="1"/>
          </p:cNvSpPr>
          <p:nvPr/>
        </p:nvSpPr>
        <p:spPr bwMode="auto">
          <a:xfrm>
            <a:off x="6061075" y="533400"/>
            <a:ext cx="3048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002060"/>
                </a:solidFill>
              </a:rPr>
              <a:t>Write a PL/SQL block to handle </a:t>
            </a:r>
            <a:r>
              <a:rPr lang="en-US" altLang="en-US" sz="2400">
                <a:solidFill>
                  <a:srgbClr val="FF0000"/>
                </a:solidFill>
              </a:rPr>
              <a:t>NO_DATA_FOUND </a:t>
            </a:r>
            <a:r>
              <a:rPr lang="en-US" altLang="en-US" sz="2400">
                <a:solidFill>
                  <a:srgbClr val="002060"/>
                </a:solidFill>
              </a:rPr>
              <a:t>exception raised when select .. Into statement failed to fetch record.</a:t>
            </a:r>
            <a:endParaRPr lang="en-IN" altLang="en-US" sz="2400">
              <a:solidFill>
                <a:srgbClr val="002060"/>
              </a:solidFill>
            </a:endParaRPr>
          </a:p>
        </p:txBody>
      </p:sp>
      <p:sp>
        <p:nvSpPr>
          <p:cNvPr id="22532" name="Rectangle 3">
            <a:extLst>
              <a:ext uri="{FF2B5EF4-FFF2-40B4-BE49-F238E27FC236}">
                <a16:creationId xmlns:a16="http://schemas.microsoft.com/office/drawing/2014/main" id="{F573DB6A-0340-43B2-B2DE-69EA873CB3C3}"/>
              </a:ext>
            </a:extLst>
          </p:cNvPr>
          <p:cNvSpPr>
            <a:spLocks noChangeArrowheads="1"/>
          </p:cNvSpPr>
          <p:nvPr/>
        </p:nvSpPr>
        <p:spPr bwMode="auto">
          <a:xfrm>
            <a:off x="4343400" y="0"/>
            <a:ext cx="4497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Example:1  Named Exception</a:t>
            </a:r>
            <a:endParaRPr lang="en-IN" altLang="en-US">
              <a:solidFill>
                <a:srgbClr val="C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BD40940-9A95-4069-A045-1A058BDAC798}"/>
              </a:ext>
            </a:extLst>
          </p:cNvPr>
          <p:cNvSpPr>
            <a:spLocks noGrp="1"/>
          </p:cNvSpPr>
          <p:nvPr>
            <p:ph type="title"/>
          </p:nvPr>
        </p:nvSpPr>
        <p:spPr>
          <a:xfrm>
            <a:off x="381000" y="-72192"/>
            <a:ext cx="8077200" cy="609600"/>
          </a:xfrm>
        </p:spPr>
        <p:txBody>
          <a:bodyPr/>
          <a:lstStyle/>
          <a:p>
            <a:pPr eaLnBrk="1" hangingPunct="1"/>
            <a:r>
              <a:rPr lang="en-US" altLang="en-US" sz="3200" b="1" u="sng"/>
              <a:t>Package Body</a:t>
            </a:r>
          </a:p>
        </p:txBody>
      </p:sp>
      <p:sp>
        <p:nvSpPr>
          <p:cNvPr id="112643" name="Rectangle 2">
            <a:extLst>
              <a:ext uri="{FF2B5EF4-FFF2-40B4-BE49-F238E27FC236}">
                <a16:creationId xmlns:a16="http://schemas.microsoft.com/office/drawing/2014/main" id="{5D94F4D7-164D-450A-ADB0-F77F405247E6}"/>
              </a:ext>
            </a:extLst>
          </p:cNvPr>
          <p:cNvSpPr>
            <a:spLocks noChangeArrowheads="1"/>
          </p:cNvSpPr>
          <p:nvPr/>
        </p:nvSpPr>
        <p:spPr bwMode="auto">
          <a:xfrm>
            <a:off x="228600" y="457200"/>
            <a:ext cx="8915400" cy="650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ts val="400"/>
              </a:spcBef>
            </a:pPr>
            <a:r>
              <a:rPr lang="en-IN" altLang="en-US" sz="2000" b="1">
                <a:solidFill>
                  <a:srgbClr val="C00000"/>
                </a:solidFill>
                <a:latin typeface="Courier New" panose="02070309020205020404" pitchFamily="49" charset="0"/>
              </a:rPr>
              <a:t>CREATE OR REPLACE PACKAGE BODY </a:t>
            </a:r>
            <a:r>
              <a:rPr lang="en-IN" altLang="en-US" sz="2000" b="1" err="1">
                <a:solidFill>
                  <a:srgbClr val="C00000"/>
                </a:solidFill>
                <a:latin typeface="Courier New" panose="02070309020205020404" pitchFamily="49" charset="0"/>
              </a:rPr>
              <a:t>EmpFullName</a:t>
            </a:r>
            <a:r>
              <a:rPr lang="en-IN" altLang="en-US" sz="2000" b="1">
                <a:solidFill>
                  <a:srgbClr val="C00000"/>
                </a:solidFill>
                <a:latin typeface="Courier New" panose="02070309020205020404" pitchFamily="49" charset="0"/>
              </a:rPr>
              <a:t> AS</a:t>
            </a:r>
          </a:p>
          <a:p>
            <a:pPr>
              <a:spcBef>
                <a:spcPts val="400"/>
              </a:spcBef>
            </a:pPr>
            <a:r>
              <a:rPr lang="en-IN" altLang="en-US" sz="2400"/>
              <a:t>    </a:t>
            </a:r>
            <a:r>
              <a:rPr lang="en-IN" altLang="en-US" sz="1400" b="1">
                <a:latin typeface="Courier New" panose="02070309020205020404" pitchFamily="49" charset="0"/>
              </a:rPr>
              <a:t>-- Procedure to find employees</a:t>
            </a:r>
            <a:endParaRPr lang="en-IN" altLang="en-US" sz="1800" b="1">
              <a:latin typeface="Courier New" panose="02070309020205020404" pitchFamily="49" charset="0"/>
            </a:endParaRPr>
          </a:p>
          <a:p>
            <a:pPr>
              <a:spcBef>
                <a:spcPts val="400"/>
              </a:spcBef>
            </a:pPr>
            <a:r>
              <a:rPr lang="en-IN" altLang="en-US" sz="2400"/>
              <a:t>    </a:t>
            </a:r>
            <a:r>
              <a:rPr lang="en-IN" altLang="en-US" sz="1800" b="1">
                <a:latin typeface="Courier New" panose="02070309020205020404" pitchFamily="49" charset="0"/>
              </a:rPr>
              <a:t>PROCEDURE </a:t>
            </a:r>
            <a:r>
              <a:rPr lang="en-IN" altLang="en-US" sz="1800" b="1" err="1">
                <a:latin typeface="Courier New" panose="02070309020205020404" pitchFamily="49" charset="0"/>
              </a:rPr>
              <a:t>FindEmployee</a:t>
            </a:r>
            <a:r>
              <a:rPr lang="en-IN" altLang="en-US" sz="1800" b="1">
                <a:latin typeface="Courier New" panose="02070309020205020404" pitchFamily="49" charset="0"/>
              </a:rPr>
              <a:t>(</a:t>
            </a:r>
          </a:p>
          <a:p>
            <a:pPr eaLnBrk="1" hangingPunct="1">
              <a:spcBef>
                <a:spcPts val="400"/>
              </a:spcBef>
            </a:pPr>
            <a:r>
              <a:rPr lang="en-IN" altLang="en-US" sz="2400"/>
              <a:t>         </a:t>
            </a:r>
            <a:r>
              <a:rPr lang="en-IN" altLang="en-US" sz="1800" err="1">
                <a:latin typeface="Courier New" panose="02070309020205020404" pitchFamily="49" charset="0"/>
              </a:rPr>
              <a:t>emp_ID</a:t>
            </a:r>
            <a:r>
              <a:rPr lang="en-IN" altLang="en-US" sz="1800">
                <a:latin typeface="Courier New" panose="02070309020205020404" pitchFamily="49" charset="0"/>
              </a:rPr>
              <a:t> IN </a:t>
            </a:r>
            <a:r>
              <a:rPr lang="en-IN" altLang="en-US" sz="1800" err="1">
                <a:latin typeface="Courier New" panose="02070309020205020404" pitchFamily="49" charset="0"/>
              </a:rPr>
              <a:t>employee.EmployeeID%TYPE</a:t>
            </a:r>
            <a:r>
              <a:rPr lang="en-IN" altLang="en-US" sz="1800">
                <a:latin typeface="Courier New" panose="02070309020205020404" pitchFamily="49" charset="0"/>
              </a:rPr>
              <a:t>,</a:t>
            </a:r>
          </a:p>
          <a:p>
            <a:pPr eaLnBrk="1" hangingPunct="1">
              <a:spcBef>
                <a:spcPts val="400"/>
              </a:spcBef>
            </a:pPr>
            <a:r>
              <a:rPr lang="en-IN" altLang="en-US" sz="1800">
                <a:latin typeface="Courier New" panose="02070309020205020404" pitchFamily="49" charset="0"/>
              </a:rPr>
              <a:t>     </a:t>
            </a:r>
            <a:r>
              <a:rPr lang="en-IN" altLang="en-US" sz="1800" err="1">
                <a:latin typeface="Courier New" panose="02070309020205020404" pitchFamily="49" charset="0"/>
              </a:rPr>
              <a:t>emp_FirstName</a:t>
            </a:r>
            <a:r>
              <a:rPr lang="en-IN" altLang="en-US" sz="1800">
                <a:latin typeface="Courier New" panose="02070309020205020404" pitchFamily="49" charset="0"/>
              </a:rPr>
              <a:t> OUT </a:t>
            </a:r>
            <a:r>
              <a:rPr lang="en-IN" altLang="en-US" sz="1800" err="1">
                <a:latin typeface="Courier New" panose="02070309020205020404" pitchFamily="49" charset="0"/>
              </a:rPr>
              <a:t>employee.FirstName%TYPE</a:t>
            </a:r>
            <a:r>
              <a:rPr lang="en-IN" altLang="en-US" sz="1800">
                <a:latin typeface="Courier New" panose="02070309020205020404" pitchFamily="49" charset="0"/>
              </a:rPr>
              <a:t>,</a:t>
            </a:r>
          </a:p>
          <a:p>
            <a:pPr eaLnBrk="1" hangingPunct="1">
              <a:spcBef>
                <a:spcPts val="400"/>
              </a:spcBef>
            </a:pPr>
            <a:r>
              <a:rPr lang="en-IN" altLang="en-US" sz="1800">
                <a:latin typeface="Courier New" panose="02070309020205020404" pitchFamily="49" charset="0"/>
              </a:rPr>
              <a:t>     </a:t>
            </a:r>
            <a:r>
              <a:rPr lang="en-IN" altLang="en-US" sz="1800" err="1">
                <a:latin typeface="Courier New" panose="02070309020205020404" pitchFamily="49" charset="0"/>
              </a:rPr>
              <a:t>emp_LastName</a:t>
            </a:r>
            <a:r>
              <a:rPr lang="en-IN" altLang="en-US" sz="1800">
                <a:latin typeface="Courier New" panose="02070309020205020404" pitchFamily="49" charset="0"/>
              </a:rPr>
              <a:t>  OUT </a:t>
            </a:r>
            <a:r>
              <a:rPr lang="en-IN" altLang="en-US" sz="1800" err="1">
                <a:latin typeface="Courier New" panose="02070309020205020404" pitchFamily="49" charset="0"/>
              </a:rPr>
              <a:t>employee.LastName%TYPE</a:t>
            </a:r>
            <a:r>
              <a:rPr lang="en-IN" altLang="en-US" sz="1800">
                <a:latin typeface="Courier New" panose="02070309020205020404" pitchFamily="49" charset="0"/>
              </a:rPr>
              <a:t> </a:t>
            </a:r>
            <a:r>
              <a:rPr lang="en-IN" altLang="en-US" sz="1800" b="1">
                <a:latin typeface="Courier New" panose="02070309020205020404" pitchFamily="49" charset="0"/>
              </a:rPr>
              <a:t>)</a:t>
            </a:r>
            <a:r>
              <a:rPr lang="en-IN" altLang="en-US" sz="1800">
                <a:latin typeface="Courier New" panose="02070309020205020404" pitchFamily="49" charset="0"/>
              </a:rPr>
              <a:t> </a:t>
            </a:r>
            <a:r>
              <a:rPr lang="en-IN" altLang="en-US" sz="1800" b="1">
                <a:latin typeface="Courier New" panose="02070309020205020404" pitchFamily="49" charset="0"/>
              </a:rPr>
              <a:t>AS</a:t>
            </a:r>
          </a:p>
          <a:p>
            <a:pPr>
              <a:spcBef>
                <a:spcPts val="400"/>
              </a:spcBef>
            </a:pPr>
            <a:r>
              <a:rPr lang="en-IN" altLang="en-US" sz="2400"/>
              <a:t>    </a:t>
            </a:r>
            <a:r>
              <a:rPr lang="en-IN" altLang="en-US" sz="1800" b="1">
                <a:latin typeface="Courier New" panose="02070309020205020404" pitchFamily="49" charset="0"/>
              </a:rPr>
              <a:t>BEGIN</a:t>
            </a:r>
          </a:p>
          <a:p>
            <a:pPr eaLnBrk="1" hangingPunct="1">
              <a:spcBef>
                <a:spcPts val="400"/>
              </a:spcBef>
            </a:pPr>
            <a:r>
              <a:rPr lang="en-IN" altLang="en-US" sz="2400"/>
              <a:t>       </a:t>
            </a:r>
            <a:r>
              <a:rPr lang="en-IN" altLang="en-US" sz="1800">
                <a:latin typeface="Courier New" panose="02070309020205020404" pitchFamily="49" charset="0"/>
              </a:rPr>
              <a:t> SELECT FirstName, </a:t>
            </a:r>
            <a:r>
              <a:rPr lang="en-IN" altLang="en-US" sz="1800" err="1">
                <a:latin typeface="Courier New" panose="02070309020205020404" pitchFamily="49" charset="0"/>
              </a:rPr>
              <a:t>LastName</a:t>
            </a:r>
            <a:endParaRPr lang="en-IN" altLang="en-US" sz="1800">
              <a:latin typeface="Courier New" panose="02070309020205020404" pitchFamily="49" charset="0"/>
            </a:endParaRPr>
          </a:p>
          <a:p>
            <a:pPr eaLnBrk="1" hangingPunct="1">
              <a:spcBef>
                <a:spcPts val="400"/>
              </a:spcBef>
            </a:pPr>
            <a:r>
              <a:rPr lang="en-IN" altLang="en-US" sz="1800">
                <a:latin typeface="Courier New" panose="02070309020205020404" pitchFamily="49" charset="0"/>
              </a:rPr>
              <a:t>        INTO </a:t>
            </a:r>
            <a:r>
              <a:rPr lang="en-IN" altLang="en-US" sz="1800" err="1">
                <a:latin typeface="Courier New" panose="02070309020205020404" pitchFamily="49" charset="0"/>
              </a:rPr>
              <a:t>emp_FirstName</a:t>
            </a:r>
            <a:r>
              <a:rPr lang="en-IN" altLang="en-US" sz="1800">
                <a:latin typeface="Courier New" panose="02070309020205020404" pitchFamily="49" charset="0"/>
              </a:rPr>
              <a:t>, </a:t>
            </a:r>
            <a:r>
              <a:rPr lang="en-IN" altLang="en-US" sz="1800" err="1">
                <a:latin typeface="Courier New" panose="02070309020205020404" pitchFamily="49" charset="0"/>
              </a:rPr>
              <a:t>emp_LastName</a:t>
            </a:r>
            <a:endParaRPr lang="en-IN" altLang="en-US" sz="1800">
              <a:latin typeface="Courier New" panose="02070309020205020404" pitchFamily="49" charset="0"/>
            </a:endParaRPr>
          </a:p>
          <a:p>
            <a:pPr eaLnBrk="1" hangingPunct="1">
              <a:spcBef>
                <a:spcPts val="400"/>
              </a:spcBef>
            </a:pPr>
            <a:r>
              <a:rPr lang="en-IN" altLang="en-US" sz="1800">
                <a:latin typeface="Courier New" panose="02070309020205020404" pitchFamily="49" charset="0"/>
              </a:rPr>
              <a:t>        FROM Employee WHERE </a:t>
            </a:r>
            <a:r>
              <a:rPr lang="en-IN" altLang="en-US" sz="1800" err="1">
                <a:latin typeface="Courier New" panose="02070309020205020404" pitchFamily="49" charset="0"/>
              </a:rPr>
              <a:t>EmployeeID</a:t>
            </a:r>
            <a:r>
              <a:rPr lang="en-IN" altLang="en-US" sz="1800">
                <a:latin typeface="Courier New" panose="02070309020205020404" pitchFamily="49" charset="0"/>
              </a:rPr>
              <a:t> = </a:t>
            </a:r>
            <a:r>
              <a:rPr lang="en-IN" altLang="en-US" sz="1800" err="1">
                <a:latin typeface="Courier New" panose="02070309020205020404" pitchFamily="49" charset="0"/>
              </a:rPr>
              <a:t>emp_ID</a:t>
            </a:r>
            <a:r>
              <a:rPr lang="en-IN" altLang="en-US" sz="1800">
                <a:latin typeface="Courier New" panose="02070309020205020404" pitchFamily="49" charset="0"/>
              </a:rPr>
              <a:t>;</a:t>
            </a:r>
          </a:p>
          <a:p>
            <a:pPr eaLnBrk="1" hangingPunct="1">
              <a:spcBef>
                <a:spcPts val="400"/>
              </a:spcBef>
            </a:pPr>
            <a:r>
              <a:rPr lang="en-IN" altLang="en-US" sz="1600" b="1">
                <a:latin typeface="Courier New" panose="02070309020205020404" pitchFamily="49" charset="0"/>
              </a:rPr>
              <a:t>                -- Check for existence of employee</a:t>
            </a:r>
          </a:p>
          <a:p>
            <a:pPr eaLnBrk="1" hangingPunct="1">
              <a:spcBef>
                <a:spcPts val="400"/>
              </a:spcBef>
            </a:pPr>
            <a:r>
              <a:rPr lang="en-IN" altLang="en-US" sz="1800">
                <a:latin typeface="Courier New" panose="02070309020205020404" pitchFamily="49" charset="0"/>
              </a:rPr>
              <a:t>        IF SQL%ROWCOUNT = 0 THEN</a:t>
            </a:r>
          </a:p>
          <a:p>
            <a:pPr eaLnBrk="1" hangingPunct="1">
              <a:spcBef>
                <a:spcPts val="400"/>
              </a:spcBef>
            </a:pPr>
            <a:r>
              <a:rPr lang="en-IN" altLang="en-US" sz="1800">
                <a:latin typeface="Courier New" panose="02070309020205020404" pitchFamily="49" charset="0"/>
              </a:rPr>
              <a:t>            RAISE </a:t>
            </a:r>
            <a:r>
              <a:rPr lang="en-IN" altLang="en-US" sz="1800" err="1">
                <a:latin typeface="Courier New" panose="02070309020205020404" pitchFamily="49" charset="0"/>
              </a:rPr>
              <a:t>e_EmployeeIDNotFound</a:t>
            </a:r>
            <a:r>
              <a:rPr lang="en-IN" altLang="en-US" sz="1800">
                <a:latin typeface="Courier New" panose="02070309020205020404" pitchFamily="49" charset="0"/>
              </a:rPr>
              <a:t>;</a:t>
            </a:r>
          </a:p>
          <a:p>
            <a:pPr eaLnBrk="1" hangingPunct="1">
              <a:spcBef>
                <a:spcPts val="400"/>
              </a:spcBef>
            </a:pPr>
            <a:r>
              <a:rPr lang="en-IN" altLang="en-US" sz="1800">
                <a:latin typeface="Courier New" panose="02070309020205020404" pitchFamily="49" charset="0"/>
              </a:rPr>
              <a:t>        END IF;</a:t>
            </a:r>
          </a:p>
          <a:p>
            <a:pPr eaLnBrk="1" hangingPunct="1">
              <a:spcBef>
                <a:spcPts val="400"/>
              </a:spcBef>
            </a:pPr>
            <a:r>
              <a:rPr lang="en-US" altLang="en-US" sz="1800">
                <a:latin typeface="Courier New" panose="02070309020205020404" pitchFamily="49" charset="0"/>
              </a:rPr>
              <a:t> </a:t>
            </a:r>
            <a:r>
              <a:rPr lang="en-IN" altLang="en-US" sz="1800">
                <a:latin typeface="Courier New" panose="02070309020205020404" pitchFamily="49" charset="0"/>
              </a:rPr>
              <a:t>   </a:t>
            </a:r>
            <a:r>
              <a:rPr lang="en-IN" altLang="en-US" sz="1800" b="1">
                <a:latin typeface="Courier New" panose="02070309020205020404" pitchFamily="49" charset="0"/>
              </a:rPr>
              <a:t>Exception</a:t>
            </a:r>
            <a:r>
              <a:rPr lang="en-IN" altLang="en-US" sz="1800">
                <a:latin typeface="Courier New" panose="02070309020205020404" pitchFamily="49" charset="0"/>
              </a:rPr>
              <a:t> </a:t>
            </a:r>
          </a:p>
          <a:p>
            <a:pPr eaLnBrk="1" hangingPunct="1">
              <a:spcBef>
                <a:spcPts val="400"/>
              </a:spcBef>
            </a:pPr>
            <a:r>
              <a:rPr lang="en-US" altLang="en-US" sz="1800">
                <a:latin typeface="Courier New" panose="02070309020205020404" pitchFamily="49" charset="0"/>
              </a:rPr>
              <a:t> </a:t>
            </a:r>
            <a:r>
              <a:rPr lang="en-IN" altLang="en-US" sz="1800">
                <a:latin typeface="Courier New" panose="02070309020205020404" pitchFamily="49" charset="0"/>
              </a:rPr>
              <a:t>      WHEN </a:t>
            </a:r>
            <a:r>
              <a:rPr lang="en-IN" altLang="en-US" sz="1800" err="1">
                <a:latin typeface="Courier New" panose="02070309020205020404" pitchFamily="49" charset="0"/>
              </a:rPr>
              <a:t>e_EmployeeIDNotFound</a:t>
            </a:r>
            <a:r>
              <a:rPr lang="en-IN" altLang="en-US" sz="1800">
                <a:latin typeface="Courier New" panose="02070309020205020404" pitchFamily="49" charset="0"/>
              </a:rPr>
              <a:t> THEN</a:t>
            </a:r>
          </a:p>
          <a:p>
            <a:pPr eaLnBrk="1" hangingPunct="1">
              <a:spcBef>
                <a:spcPts val="400"/>
              </a:spcBef>
            </a:pPr>
            <a:r>
              <a:rPr lang="en-US" altLang="en-US" sz="1800">
                <a:latin typeface="Courier New" panose="02070309020205020404" pitchFamily="49" charset="0"/>
              </a:rPr>
              <a:t>	   </a:t>
            </a:r>
            <a:r>
              <a:rPr lang="en-IN" altLang="en-US" sz="1800">
                <a:latin typeface="Courier New" panose="02070309020205020404" pitchFamily="49" charset="0"/>
              </a:rPr>
              <a:t>DBMS_OUTPUT.PUT_LINE(‘No such Employee ‘);</a:t>
            </a:r>
          </a:p>
          <a:p>
            <a:pPr>
              <a:spcBef>
                <a:spcPts val="400"/>
              </a:spcBef>
            </a:pPr>
            <a:r>
              <a:rPr lang="en-IN" altLang="en-US" sz="2400"/>
              <a:t>    </a:t>
            </a:r>
            <a:r>
              <a:rPr lang="en-IN" altLang="en-US" sz="1800" b="1">
                <a:latin typeface="Courier New" panose="02070309020205020404" pitchFamily="49" charset="0"/>
              </a:rPr>
              <a:t>END </a:t>
            </a:r>
            <a:r>
              <a:rPr lang="en-IN" altLang="en-US" sz="1800" b="1" err="1">
                <a:latin typeface="Courier New" panose="02070309020205020404" pitchFamily="49" charset="0"/>
              </a:rPr>
              <a:t>FindEmployee</a:t>
            </a:r>
            <a:r>
              <a:rPr lang="en-IN" altLang="en-US" sz="1800" b="1">
                <a:latin typeface="Courier New" panose="02070309020205020404"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5EA149-5EBB-4F15-8740-1E918E2395A5}"/>
              </a:ext>
            </a:extLst>
          </p:cNvPr>
          <p:cNvSpPr>
            <a:spLocks noGrp="1"/>
          </p:cNvSpPr>
          <p:nvPr>
            <p:ph type="title"/>
          </p:nvPr>
        </p:nvSpPr>
        <p:spPr>
          <a:xfrm>
            <a:off x="495300" y="0"/>
            <a:ext cx="8077200" cy="457200"/>
          </a:xfrm>
        </p:spPr>
        <p:txBody>
          <a:bodyPr/>
          <a:lstStyle/>
          <a:p>
            <a:pPr eaLnBrk="1" hangingPunct="1"/>
            <a:r>
              <a:rPr lang="en-US" altLang="en-US" sz="3200" b="1" u="sng"/>
              <a:t>Example– Package Body</a:t>
            </a:r>
          </a:p>
        </p:txBody>
      </p:sp>
      <p:sp>
        <p:nvSpPr>
          <p:cNvPr id="2" name="Rectangle 1">
            <a:extLst>
              <a:ext uri="{FF2B5EF4-FFF2-40B4-BE49-F238E27FC236}">
                <a16:creationId xmlns:a16="http://schemas.microsoft.com/office/drawing/2014/main" id="{F0E3C4DD-72F1-4F8E-84ED-C51788C9CA7A}"/>
              </a:ext>
            </a:extLst>
          </p:cNvPr>
          <p:cNvSpPr/>
          <p:nvPr/>
        </p:nvSpPr>
        <p:spPr>
          <a:xfrm>
            <a:off x="1524000" y="685800"/>
            <a:ext cx="8077200" cy="5848350"/>
          </a:xfrm>
          <a:prstGeom prst="rect">
            <a:avLst/>
          </a:prstGeom>
        </p:spPr>
        <p:txBody>
          <a:bodyPr>
            <a:spAutoFit/>
          </a:bodyPr>
          <a:lstStyle/>
          <a:p>
            <a:pPr marL="171450" indent="-171450" defTabSz="685800" eaLnBrk="1" hangingPunct="1">
              <a:lnSpc>
                <a:spcPct val="80000"/>
              </a:lnSpc>
              <a:spcBef>
                <a:spcPts val="750"/>
              </a:spcBef>
              <a:defRPr/>
            </a:pPr>
            <a:r>
              <a:rPr lang="en-US" sz="2000" b="1">
                <a:latin typeface="Courier New" panose="02070309020205020404" pitchFamily="49" charset="0"/>
              </a:rPr>
              <a:t>FUNCTION GoodIdentifier(</a:t>
            </a:r>
          </a:p>
          <a:p>
            <a:pPr marL="171450" indent="-171450" defTabSz="685800" eaLnBrk="1" hangingPunct="1">
              <a:lnSpc>
                <a:spcPct val="80000"/>
              </a:lnSpc>
              <a:spcBef>
                <a:spcPts val="750"/>
              </a:spcBef>
              <a:defRPr/>
            </a:pPr>
            <a:r>
              <a:rPr lang="en-US" sz="2000" b="1">
                <a:latin typeface="Courier New" panose="02070309020205020404" pitchFamily="49" charset="0"/>
              </a:rPr>
              <a:t>        emp_ID  IN employee.EmployeeID%TYPE)</a:t>
            </a:r>
          </a:p>
          <a:p>
            <a:pPr marL="171450" indent="-171450" defTabSz="685800" eaLnBrk="1" hangingPunct="1">
              <a:lnSpc>
                <a:spcPct val="80000"/>
              </a:lnSpc>
              <a:spcBef>
                <a:spcPts val="750"/>
              </a:spcBef>
              <a:defRPr/>
            </a:pPr>
            <a:r>
              <a:rPr lang="en-US" sz="2000" b="1">
                <a:latin typeface="Courier New" panose="02070309020205020404" pitchFamily="49" charset="0"/>
              </a:rPr>
              <a:t>        RETURN BOOLEAN   IS</a:t>
            </a:r>
          </a:p>
          <a:p>
            <a:pPr>
              <a:defRPr/>
            </a:pPr>
            <a:r>
              <a:rPr lang="en-US"/>
              <a:t>        </a:t>
            </a:r>
            <a:r>
              <a:rPr lang="en-US" sz="2000" err="1">
                <a:latin typeface="Courier New" panose="02070309020205020404" pitchFamily="49" charset="0"/>
              </a:rPr>
              <a:t>v_ID_Count</a:t>
            </a:r>
            <a:r>
              <a:rPr lang="en-US" sz="2000">
                <a:latin typeface="Courier New" panose="02070309020205020404" pitchFamily="49" charset="0"/>
              </a:rPr>
              <a:t> NUMBER;</a:t>
            </a:r>
          </a:p>
          <a:p>
            <a:pPr marL="171450" indent="-171450" defTabSz="685800" eaLnBrk="1" hangingPunct="1">
              <a:lnSpc>
                <a:spcPct val="80000"/>
              </a:lnSpc>
              <a:spcBef>
                <a:spcPts val="750"/>
              </a:spcBef>
              <a:defRPr/>
            </a:pPr>
            <a:r>
              <a:rPr lang="en-US"/>
              <a:t>    </a:t>
            </a:r>
            <a:r>
              <a:rPr lang="en-US" sz="2000">
                <a:latin typeface="Courier New" panose="02070309020205020404" pitchFamily="49" charset="0"/>
              </a:rPr>
              <a:t>BEGIN</a:t>
            </a:r>
          </a:p>
          <a:p>
            <a:pPr marL="171450" indent="-171450" defTabSz="685800" eaLnBrk="1" hangingPunct="1">
              <a:lnSpc>
                <a:spcPct val="80000"/>
              </a:lnSpc>
              <a:spcBef>
                <a:spcPts val="750"/>
              </a:spcBef>
              <a:defRPr/>
            </a:pPr>
            <a:r>
              <a:rPr lang="en-US" sz="2000">
                <a:latin typeface="Courier New" panose="02070309020205020404" pitchFamily="49" charset="0"/>
              </a:rPr>
              <a:t>        SELECT COUNT(*) INTO v_ID_Count</a:t>
            </a:r>
          </a:p>
          <a:p>
            <a:pPr marL="171450" indent="-171450" defTabSz="685800" eaLnBrk="1" hangingPunct="1">
              <a:lnSpc>
                <a:spcPct val="80000"/>
              </a:lnSpc>
              <a:spcBef>
                <a:spcPts val="750"/>
              </a:spcBef>
              <a:defRPr/>
            </a:pPr>
            <a:r>
              <a:rPr lang="en-US" sz="2000">
                <a:latin typeface="Courier New" panose="02070309020205020404" pitchFamily="49" charset="0"/>
              </a:rPr>
              <a:t>        FROM Employee</a:t>
            </a:r>
          </a:p>
          <a:p>
            <a:pPr marL="171450" indent="-171450" defTabSz="685800" eaLnBrk="1" hangingPunct="1">
              <a:lnSpc>
                <a:spcPct val="80000"/>
              </a:lnSpc>
              <a:spcBef>
                <a:spcPts val="750"/>
              </a:spcBef>
              <a:defRPr/>
            </a:pPr>
            <a:r>
              <a:rPr lang="en-US" sz="2000">
                <a:latin typeface="Courier New" panose="02070309020205020404" pitchFamily="49" charset="0"/>
              </a:rPr>
              <a:t>        WHERE EmployeeID = emp_ID;</a:t>
            </a:r>
          </a:p>
          <a:p>
            <a:pPr marL="171450" indent="-171450" defTabSz="685800" eaLnBrk="1" hangingPunct="1">
              <a:lnSpc>
                <a:spcPct val="80000"/>
              </a:lnSpc>
              <a:spcBef>
                <a:spcPts val="750"/>
              </a:spcBef>
              <a:defRPr/>
            </a:pPr>
            <a:r>
              <a:rPr lang="en-US" sz="2000">
                <a:latin typeface="Courier New" panose="02070309020205020404" pitchFamily="49" charset="0"/>
              </a:rPr>
              <a:t>        -- return TRUE if v_ID_COUNT is 1</a:t>
            </a:r>
          </a:p>
          <a:p>
            <a:pPr marL="171450" indent="-171450" defTabSz="685800" eaLnBrk="1" hangingPunct="1">
              <a:lnSpc>
                <a:spcPct val="80000"/>
              </a:lnSpc>
              <a:spcBef>
                <a:spcPts val="750"/>
              </a:spcBef>
              <a:defRPr/>
            </a:pPr>
            <a:r>
              <a:rPr lang="en-US" sz="2000">
                <a:latin typeface="Courier New" panose="02070309020205020404" pitchFamily="49" charset="0"/>
              </a:rPr>
              <a:t>        RETURN (1 = v_ID_Count);</a:t>
            </a:r>
          </a:p>
          <a:p>
            <a:pPr marL="171450" indent="-171450" defTabSz="685800" eaLnBrk="1" hangingPunct="1">
              <a:lnSpc>
                <a:spcPct val="80000"/>
              </a:lnSpc>
              <a:spcBef>
                <a:spcPts val="750"/>
              </a:spcBef>
              <a:defRPr/>
            </a:pPr>
            <a:r>
              <a:rPr lang="en-US" sz="2000">
                <a:latin typeface="Courier New" panose="02070309020205020404" pitchFamily="49" charset="0"/>
              </a:rPr>
              <a:t>    EXCEPTION</a:t>
            </a:r>
          </a:p>
          <a:p>
            <a:pPr marL="171450" indent="-171450" defTabSz="685800" eaLnBrk="1" hangingPunct="1">
              <a:lnSpc>
                <a:spcPct val="80000"/>
              </a:lnSpc>
              <a:spcBef>
                <a:spcPts val="750"/>
              </a:spcBef>
              <a:defRPr/>
            </a:pPr>
            <a:r>
              <a:rPr lang="en-US" sz="2000">
                <a:latin typeface="Courier New" panose="02070309020205020404" pitchFamily="49" charset="0"/>
              </a:rPr>
              <a:t>        WHEN OTHERS THEN</a:t>
            </a:r>
          </a:p>
          <a:p>
            <a:pPr marL="171450" indent="-171450" defTabSz="685800" eaLnBrk="1" hangingPunct="1">
              <a:lnSpc>
                <a:spcPct val="80000"/>
              </a:lnSpc>
              <a:spcBef>
                <a:spcPts val="750"/>
              </a:spcBef>
              <a:defRPr/>
            </a:pPr>
            <a:r>
              <a:rPr lang="en-US" sz="2000">
                <a:latin typeface="Courier New" panose="02070309020205020404" pitchFamily="49" charset="0"/>
              </a:rPr>
              <a:t>            RETURN FALSE;</a:t>
            </a:r>
          </a:p>
          <a:p>
            <a:pPr>
              <a:defRPr/>
            </a:pPr>
            <a:r>
              <a:rPr lang="en-US"/>
              <a:t>    </a:t>
            </a:r>
            <a:r>
              <a:rPr lang="en-US" sz="2000" b="1">
                <a:latin typeface="Courier New" panose="02070309020205020404" pitchFamily="49" charset="0"/>
              </a:rPr>
              <a:t>END GoodIdentifier;</a:t>
            </a:r>
          </a:p>
          <a:p>
            <a:pPr marL="171450" indent="-171450" defTabSz="685800" eaLnBrk="1" hangingPunct="1">
              <a:lnSpc>
                <a:spcPct val="80000"/>
              </a:lnSpc>
              <a:spcBef>
                <a:spcPts val="750"/>
              </a:spcBef>
              <a:defRPr/>
            </a:pPr>
            <a:r>
              <a:rPr lang="en-US" sz="2000" b="1">
                <a:solidFill>
                  <a:srgbClr val="C00000"/>
                </a:solidFill>
                <a:latin typeface="Courier New" panose="02070309020205020404" pitchFamily="49" charset="0"/>
              </a:rPr>
              <a:t>END EmpFullName;</a:t>
            </a:r>
          </a:p>
          <a:p>
            <a:pPr marL="171450" indent="-171450" defTabSz="685800" eaLnBrk="1" hangingPunct="1">
              <a:lnSpc>
                <a:spcPct val="80000"/>
              </a:lnSpc>
              <a:spcBef>
                <a:spcPts val="750"/>
              </a:spcBef>
              <a:defRPr/>
            </a:pPr>
            <a:r>
              <a:rPr lang="en-US" sz="2000" b="1">
                <a:solidFill>
                  <a:srgbClr val="C00000"/>
                </a:solidFill>
                <a:latin typeface="Courier New" panose="02070309020205020404" pitchFamily="49"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9E86758-4EEE-4EF0-AE48-9C4ADE91EAB9}"/>
              </a:ext>
            </a:extLst>
          </p:cNvPr>
          <p:cNvSpPr>
            <a:spLocks noGrp="1"/>
          </p:cNvSpPr>
          <p:nvPr>
            <p:ph type="title"/>
          </p:nvPr>
        </p:nvSpPr>
        <p:spPr>
          <a:xfrm>
            <a:off x="533400" y="-76200"/>
            <a:ext cx="7924800" cy="914400"/>
          </a:xfrm>
        </p:spPr>
        <p:txBody>
          <a:bodyPr/>
          <a:lstStyle/>
          <a:p>
            <a:pPr eaLnBrk="1" hangingPunct="1"/>
            <a:r>
              <a:rPr lang="en-US" altLang="en-US" sz="3200" b="1" u="sng"/>
              <a:t>Calling Package Procedure/Function</a:t>
            </a:r>
          </a:p>
        </p:txBody>
      </p:sp>
      <p:sp>
        <p:nvSpPr>
          <p:cNvPr id="115715" name="Rectangle 3">
            <a:extLst>
              <a:ext uri="{FF2B5EF4-FFF2-40B4-BE49-F238E27FC236}">
                <a16:creationId xmlns:a16="http://schemas.microsoft.com/office/drawing/2014/main" id="{3FBDF8D1-5C63-4F0D-AF60-7F7634FA6616}"/>
              </a:ext>
            </a:extLst>
          </p:cNvPr>
          <p:cNvSpPr>
            <a:spLocks noGrp="1"/>
          </p:cNvSpPr>
          <p:nvPr>
            <p:ph idx="1"/>
          </p:nvPr>
        </p:nvSpPr>
        <p:spPr>
          <a:xfrm>
            <a:off x="473075" y="838200"/>
            <a:ext cx="8229600" cy="5807075"/>
          </a:xfrm>
        </p:spPr>
        <p:txBody>
          <a:bodyPr/>
          <a:lstStyle/>
          <a:p>
            <a:pPr eaLnBrk="1" hangingPunct="1">
              <a:lnSpc>
                <a:spcPct val="80000"/>
              </a:lnSpc>
              <a:buFontTx/>
              <a:buNone/>
            </a:pPr>
            <a:r>
              <a:rPr lang="en-GB" altLang="en-US" sz="2000">
                <a:latin typeface="Courier New" panose="02070309020205020404" pitchFamily="49" charset="0"/>
              </a:rPr>
              <a:t>/* PL SQL */ </a:t>
            </a:r>
          </a:p>
          <a:p>
            <a:pPr eaLnBrk="1" hangingPunct="1">
              <a:lnSpc>
                <a:spcPct val="80000"/>
              </a:lnSpc>
              <a:buFontTx/>
              <a:buNone/>
            </a:pPr>
            <a:r>
              <a:rPr lang="en-GB" altLang="en-US" sz="2000" b="1">
                <a:latin typeface="Courier New" panose="02070309020205020404" pitchFamily="49" charset="0"/>
              </a:rPr>
              <a:t>DECLARE</a:t>
            </a:r>
          </a:p>
          <a:p>
            <a:pPr eaLnBrk="1" hangingPunct="1">
              <a:lnSpc>
                <a:spcPct val="80000"/>
              </a:lnSpc>
              <a:buFontTx/>
              <a:buNone/>
            </a:pPr>
            <a:r>
              <a:rPr lang="en-GB" altLang="en-US" sz="2000">
                <a:latin typeface="Courier New" panose="02070309020205020404" pitchFamily="49" charset="0"/>
              </a:rPr>
              <a:t>    v_FirstName   employee.FirstName%TYPE;</a:t>
            </a:r>
          </a:p>
          <a:p>
            <a:pPr eaLnBrk="1" hangingPunct="1">
              <a:lnSpc>
                <a:spcPct val="80000"/>
              </a:lnSpc>
              <a:buFontTx/>
              <a:buNone/>
            </a:pPr>
            <a:r>
              <a:rPr lang="en-GB" altLang="en-US" sz="2000">
                <a:latin typeface="Courier New" panose="02070309020205020404" pitchFamily="49" charset="0"/>
              </a:rPr>
              <a:t>    v_LastName    employee.LastName%TYPE;</a:t>
            </a:r>
          </a:p>
          <a:p>
            <a:pPr eaLnBrk="1" hangingPunct="1">
              <a:lnSpc>
                <a:spcPct val="80000"/>
              </a:lnSpc>
              <a:buFontTx/>
              <a:buNone/>
            </a:pPr>
            <a:r>
              <a:rPr lang="en-GB" altLang="en-US" sz="2000">
                <a:latin typeface="Courier New" panose="02070309020205020404" pitchFamily="49" charset="0"/>
              </a:rPr>
              <a:t> </a:t>
            </a:r>
            <a:r>
              <a:rPr lang="en-US" altLang="en-US" sz="2000">
                <a:latin typeface="Courier New" panose="02070309020205020404" pitchFamily="49" charset="0"/>
              </a:rPr>
              <a:t>search_emp_id</a:t>
            </a:r>
            <a:r>
              <a:rPr lang="en-GB" altLang="en-US" sz="2000">
                <a:latin typeface="Courier New" panose="02070309020205020404" pitchFamily="49" charset="0"/>
              </a:rPr>
              <a:t>     employee.EmployeeID%TYPE;</a:t>
            </a:r>
          </a:p>
          <a:p>
            <a:pPr eaLnBrk="1" hangingPunct="1">
              <a:lnSpc>
                <a:spcPct val="80000"/>
              </a:lnSpc>
              <a:buFontTx/>
              <a:buNone/>
            </a:pPr>
            <a:r>
              <a:rPr lang="en-GB" altLang="en-US" sz="2000" b="1">
                <a:latin typeface="Courier New" panose="02070309020205020404" pitchFamily="49" charset="0"/>
              </a:rPr>
              <a:t>BEGIN</a:t>
            </a:r>
          </a:p>
          <a:p>
            <a:pPr eaLnBrk="1" hangingPunct="1">
              <a:lnSpc>
                <a:spcPct val="100000"/>
              </a:lnSpc>
              <a:buFontTx/>
              <a:buNone/>
            </a:pPr>
            <a:r>
              <a:rPr lang="en-GB" altLang="en-US" sz="2000">
                <a:latin typeface="Courier New" panose="02070309020205020404" pitchFamily="49" charset="0"/>
              </a:rPr>
              <a:t> </a:t>
            </a:r>
            <a:r>
              <a:rPr lang="en-GB" altLang="en-US" sz="2000" b="1">
                <a:solidFill>
                  <a:srgbClr val="C00000"/>
                </a:solidFill>
                <a:latin typeface="Courier New" panose="02070309020205020404" pitchFamily="49" charset="0"/>
              </a:rPr>
              <a:t>EmpFullName.FindEmployee (&amp;</a:t>
            </a:r>
            <a:r>
              <a:rPr lang="en-US" altLang="en-US" sz="2000" b="1">
                <a:solidFill>
                  <a:srgbClr val="C00000"/>
                </a:solidFill>
                <a:latin typeface="Courier New" panose="02070309020205020404" pitchFamily="49" charset="0"/>
              </a:rPr>
              <a:t>search_emp_id</a:t>
            </a:r>
            <a:r>
              <a:rPr lang="en-GB" altLang="en-US" sz="2000" b="1">
                <a:solidFill>
                  <a:srgbClr val="C00000"/>
                </a:solidFill>
                <a:latin typeface="Courier New" panose="02070309020205020404" pitchFamily="49" charset="0"/>
              </a:rPr>
              <a:t>, v_FirstName, v_LastName);</a:t>
            </a:r>
          </a:p>
          <a:p>
            <a:pPr eaLnBrk="1" hangingPunct="1">
              <a:lnSpc>
                <a:spcPct val="100000"/>
              </a:lnSpc>
              <a:buFontTx/>
              <a:buNone/>
            </a:pPr>
            <a:r>
              <a:rPr lang="en-GB" altLang="en-US" sz="2000">
                <a:latin typeface="Courier New" panose="02070309020205020404" pitchFamily="49" charset="0"/>
              </a:rPr>
              <a:t>    DBMS_OUTPUT.PUT_LINE ('The employee name is:'        	|| v_LastName || ', ' || v_FirstName);</a:t>
            </a:r>
          </a:p>
          <a:p>
            <a:pPr eaLnBrk="1" hangingPunct="1">
              <a:lnSpc>
                <a:spcPct val="100000"/>
              </a:lnSpc>
              <a:buFontTx/>
              <a:buNone/>
            </a:pPr>
            <a:r>
              <a:rPr lang="en-GB" altLang="en-US" sz="2000">
                <a:latin typeface="Courier New" panose="02070309020205020404" pitchFamily="49" charset="0"/>
              </a:rPr>
              <a:t>EXCEPTION</a:t>
            </a:r>
          </a:p>
          <a:p>
            <a:pPr eaLnBrk="1" hangingPunct="1">
              <a:lnSpc>
                <a:spcPct val="100000"/>
              </a:lnSpc>
              <a:buFontTx/>
              <a:buNone/>
            </a:pPr>
            <a:r>
              <a:rPr lang="en-GB" altLang="en-US" sz="2000">
                <a:latin typeface="Courier New" panose="02070309020205020404" pitchFamily="49" charset="0"/>
              </a:rPr>
              <a:t>    WHEN OTHERS THEN</a:t>
            </a:r>
          </a:p>
          <a:p>
            <a:pPr eaLnBrk="1" hangingPunct="1">
              <a:lnSpc>
                <a:spcPct val="100000"/>
              </a:lnSpc>
              <a:buFontTx/>
              <a:buNone/>
            </a:pPr>
            <a:r>
              <a:rPr lang="en-GB" altLang="en-US" sz="2000">
                <a:latin typeface="Courier New" panose="02070309020205020404" pitchFamily="49" charset="0"/>
              </a:rPr>
              <a:t>        DBMS_OUTPUT.PUT_LINE ('Cannot find an employee with that ID.');</a:t>
            </a:r>
          </a:p>
          <a:p>
            <a:pPr eaLnBrk="1" hangingPunct="1">
              <a:lnSpc>
                <a:spcPct val="80000"/>
              </a:lnSpc>
              <a:buFontTx/>
              <a:buNone/>
            </a:pPr>
            <a:r>
              <a:rPr lang="en-GB" altLang="en-US" sz="2000" b="1">
                <a:latin typeface="Courier New" panose="02070309020205020404" pitchFamily="49" charset="0"/>
              </a:rPr>
              <a:t>END;</a:t>
            </a:r>
          </a:p>
          <a:p>
            <a:pPr eaLnBrk="1" hangingPunct="1">
              <a:lnSpc>
                <a:spcPct val="80000"/>
              </a:lnSpc>
              <a:buFontTx/>
              <a:buNone/>
            </a:pPr>
            <a:r>
              <a:rPr lang="en-GB" altLang="en-US" sz="2000" b="1">
                <a:latin typeface="Courier New" panose="02070309020205020404" pitchFamily="49" charset="0"/>
              </a:rPr>
              <a:t>/</a:t>
            </a:r>
            <a:endParaRPr lang="en-US" altLang="en-US" sz="2000" b="1">
              <a:latin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B07ECF1-DFB2-41A0-9FB6-948BBB781AF9}"/>
              </a:ext>
            </a:extLst>
          </p:cNvPr>
          <p:cNvSpPr>
            <a:spLocks noGrp="1"/>
          </p:cNvSpPr>
          <p:nvPr>
            <p:ph type="title"/>
          </p:nvPr>
        </p:nvSpPr>
        <p:spPr>
          <a:xfrm>
            <a:off x="685800" y="304800"/>
            <a:ext cx="7772400" cy="838200"/>
          </a:xfrm>
        </p:spPr>
        <p:txBody>
          <a:bodyPr/>
          <a:lstStyle/>
          <a:p>
            <a:pPr eaLnBrk="1" hangingPunct="1"/>
            <a:r>
              <a:rPr lang="en-US" altLang="en-US" sz="3600" b="1" u="sng"/>
              <a:t>Results of Calling Package Procedure</a:t>
            </a:r>
          </a:p>
        </p:txBody>
      </p:sp>
      <p:sp>
        <p:nvSpPr>
          <p:cNvPr id="117763" name="Rectangle 3">
            <a:extLst>
              <a:ext uri="{FF2B5EF4-FFF2-40B4-BE49-F238E27FC236}">
                <a16:creationId xmlns:a16="http://schemas.microsoft.com/office/drawing/2014/main" id="{848974D6-559A-464E-92B5-CE4E3B0B0D79}"/>
              </a:ext>
            </a:extLst>
          </p:cNvPr>
          <p:cNvSpPr>
            <a:spLocks noGrp="1"/>
          </p:cNvSpPr>
          <p:nvPr>
            <p:ph idx="1"/>
          </p:nvPr>
        </p:nvSpPr>
        <p:spPr>
          <a:xfrm>
            <a:off x="685800" y="1295400"/>
            <a:ext cx="7772400" cy="5257800"/>
          </a:xfrm>
        </p:spPr>
        <p:txBody>
          <a:bodyPr/>
          <a:lstStyle/>
          <a:p>
            <a:pPr eaLnBrk="1" hangingPunct="1">
              <a:lnSpc>
                <a:spcPct val="100000"/>
              </a:lnSpc>
            </a:pPr>
            <a:r>
              <a:rPr lang="en-GB" altLang="en-US" sz="2400"/>
              <a:t>When the employee </a:t>
            </a:r>
            <a:r>
              <a:rPr lang="en-GB" altLang="en-US" sz="2400">
                <a:solidFill>
                  <a:srgbClr val="C00000"/>
                </a:solidFill>
              </a:rPr>
              <a:t>identifier is valid</a:t>
            </a:r>
            <a:r>
              <a:rPr lang="en-GB" altLang="en-US" sz="2400"/>
              <a:t>, the code displays the employee name as shown here.  </a:t>
            </a:r>
          </a:p>
          <a:p>
            <a:pPr lvl="1" eaLnBrk="1" hangingPunct="1">
              <a:lnSpc>
                <a:spcPct val="80000"/>
              </a:lnSpc>
              <a:buFontTx/>
              <a:buNone/>
            </a:pPr>
            <a:endParaRPr lang="en-GB" altLang="en-US" sz="900">
              <a:latin typeface="Courier New" panose="02070309020205020404" pitchFamily="49" charset="0"/>
            </a:endParaRPr>
          </a:p>
          <a:p>
            <a:pPr lvl="1" eaLnBrk="1" hangingPunct="1">
              <a:lnSpc>
                <a:spcPct val="100000"/>
              </a:lnSpc>
              <a:buFontTx/>
              <a:buNone/>
            </a:pPr>
            <a:r>
              <a:rPr lang="en-US" altLang="en-US" sz="2000">
                <a:latin typeface="Courier New" panose="02070309020205020404" pitchFamily="49" charset="0"/>
              </a:rPr>
              <a:t>Enter value for search_emp_id: 100 </a:t>
            </a:r>
          </a:p>
          <a:p>
            <a:pPr lvl="1" eaLnBrk="1" hangingPunct="1">
              <a:lnSpc>
                <a:spcPct val="100000"/>
              </a:lnSpc>
              <a:buFontTx/>
              <a:buNone/>
            </a:pPr>
            <a:r>
              <a:rPr lang="en-US" altLang="en-US" sz="2000">
                <a:latin typeface="Courier New" panose="02070309020205020404" pitchFamily="49" charset="0"/>
              </a:rPr>
              <a:t>The employee name is: Kumar, Ravi </a:t>
            </a:r>
          </a:p>
          <a:p>
            <a:pPr lvl="1" eaLnBrk="1" hangingPunct="1">
              <a:lnSpc>
                <a:spcPct val="100000"/>
              </a:lnSpc>
              <a:buFontTx/>
              <a:buNone/>
            </a:pPr>
            <a:r>
              <a:rPr lang="en-GB" altLang="en-US" sz="2000">
                <a:latin typeface="Courier New" panose="02070309020205020404" pitchFamily="49" charset="0"/>
              </a:rPr>
              <a:t>PL/SQL procedure successfully completed.</a:t>
            </a:r>
          </a:p>
          <a:p>
            <a:pPr lvl="1" eaLnBrk="1" hangingPunct="1">
              <a:lnSpc>
                <a:spcPct val="80000"/>
              </a:lnSpc>
              <a:buFontTx/>
              <a:buNone/>
            </a:pPr>
            <a:endParaRPr lang="en-GB" altLang="en-US" sz="1100">
              <a:latin typeface="Courier New" panose="02070309020205020404" pitchFamily="49" charset="0"/>
            </a:endParaRPr>
          </a:p>
          <a:p>
            <a:pPr eaLnBrk="1" hangingPunct="1">
              <a:lnSpc>
                <a:spcPct val="100000"/>
              </a:lnSpc>
            </a:pPr>
            <a:r>
              <a:rPr lang="en-GB" altLang="en-US" sz="2400"/>
              <a:t>When the </a:t>
            </a:r>
            <a:r>
              <a:rPr lang="en-GB" altLang="en-US" sz="2400">
                <a:solidFill>
                  <a:srgbClr val="C00000"/>
                </a:solidFill>
              </a:rPr>
              <a:t>identifier is not valid</a:t>
            </a:r>
            <a:r>
              <a:rPr lang="en-GB" altLang="en-US" sz="2400"/>
              <a:t>, the exception raised within the called procedure is propagated back to the calling procedure and is trapped by the EXCEPTION section’s WHEN OTHERS clause and an appropriate message is displayed as shown here.  </a:t>
            </a:r>
          </a:p>
          <a:p>
            <a:pPr lvl="1" eaLnBrk="1" hangingPunct="1">
              <a:lnSpc>
                <a:spcPct val="80000"/>
              </a:lnSpc>
              <a:buFontTx/>
              <a:buNone/>
            </a:pPr>
            <a:endParaRPr lang="en-GB" altLang="en-US" sz="900">
              <a:latin typeface="Courier New" panose="02070309020205020404" pitchFamily="49" charset="0"/>
            </a:endParaRPr>
          </a:p>
          <a:p>
            <a:pPr lvl="1" eaLnBrk="1" hangingPunct="1">
              <a:lnSpc>
                <a:spcPct val="100000"/>
              </a:lnSpc>
              <a:buFontTx/>
              <a:buNone/>
            </a:pPr>
            <a:r>
              <a:rPr lang="en-US" altLang="en-US" sz="2000">
                <a:latin typeface="Courier New" panose="02070309020205020404" pitchFamily="49" charset="0"/>
              </a:rPr>
              <a:t>Enter value for search_emp_id: 99 </a:t>
            </a:r>
          </a:p>
          <a:p>
            <a:pPr lvl="1" eaLnBrk="1" hangingPunct="1">
              <a:lnSpc>
                <a:spcPct val="100000"/>
              </a:lnSpc>
              <a:buFontTx/>
              <a:buNone/>
            </a:pPr>
            <a:r>
              <a:rPr lang="en-GB" altLang="en-US" sz="2000">
                <a:latin typeface="Courier New" panose="02070309020205020404" pitchFamily="49" charset="0"/>
              </a:rPr>
              <a:t>Cannot find an employee with that ID.</a:t>
            </a:r>
          </a:p>
          <a:p>
            <a:pPr lvl="1" eaLnBrk="1" hangingPunct="1">
              <a:lnSpc>
                <a:spcPct val="100000"/>
              </a:lnSpc>
              <a:buFontTx/>
              <a:buNone/>
            </a:pPr>
            <a:r>
              <a:rPr lang="en-GB" altLang="en-US" sz="2000">
                <a:latin typeface="Courier New" panose="02070309020205020404" pitchFamily="49" charset="0"/>
              </a:rPr>
              <a:t>PL/SQL procedure successfully completed.</a:t>
            </a:r>
            <a:endParaRPr lang="en-US" altLang="en-US" sz="2000">
              <a:latin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C622253B-C4A0-4B40-9911-E443B1CF2A51}"/>
              </a:ext>
            </a:extLst>
          </p:cNvPr>
          <p:cNvSpPr>
            <a:spLocks noGrp="1" noChangeArrowheads="1"/>
          </p:cNvSpPr>
          <p:nvPr>
            <p:ph type="title"/>
          </p:nvPr>
        </p:nvSpPr>
        <p:spPr>
          <a:xfrm>
            <a:off x="685800" y="228600"/>
            <a:ext cx="7772400" cy="609600"/>
          </a:xfrm>
        </p:spPr>
        <p:txBody>
          <a:bodyPr rtlCol="0">
            <a:normAutofit fontScale="90000"/>
          </a:bodyPr>
          <a:lstStyle/>
          <a:p>
            <a:pPr eaLnBrk="1" fontAlgn="auto" hangingPunct="1">
              <a:spcAft>
                <a:spcPts val="0"/>
              </a:spcAft>
              <a:defRPr/>
            </a:pPr>
            <a:r>
              <a:rPr lang="en-US" altLang="en-US" sz="3200" b="1" u="sng"/>
              <a:t>Cursors in Packages</a:t>
            </a:r>
            <a:r>
              <a:rPr lang="en-US" altLang="en-US" sz="4000" b="1" u="sng"/>
              <a:t> </a:t>
            </a:r>
          </a:p>
        </p:txBody>
      </p:sp>
      <p:sp>
        <p:nvSpPr>
          <p:cNvPr id="119811" name="Rectangle 3">
            <a:extLst>
              <a:ext uri="{FF2B5EF4-FFF2-40B4-BE49-F238E27FC236}">
                <a16:creationId xmlns:a16="http://schemas.microsoft.com/office/drawing/2014/main" id="{F2E27183-7855-4247-8E0D-DA0F2B68E497}"/>
              </a:ext>
            </a:extLst>
          </p:cNvPr>
          <p:cNvSpPr>
            <a:spLocks noChangeArrowheads="1"/>
          </p:cNvSpPr>
          <p:nvPr/>
        </p:nvSpPr>
        <p:spPr bwMode="auto">
          <a:xfrm>
            <a:off x="457200" y="1023726"/>
            <a:ext cx="8423275" cy="481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solidFill>
                  <a:srgbClr val="2323EB"/>
                </a:solidFill>
                <a:latin typeface="Courier New" panose="02070309020205020404" pitchFamily="49" charset="0"/>
              </a:rPr>
              <a:t>--specification</a:t>
            </a:r>
            <a:endParaRPr lang="en-IN" altLang="en-US" sz="2400" b="1">
              <a:solidFill>
                <a:srgbClr val="2323EB"/>
              </a:solidFill>
              <a:latin typeface="Courier New" panose="02070309020205020404" pitchFamily="49" charset="0"/>
            </a:endParaRPr>
          </a:p>
          <a:p>
            <a:r>
              <a:rPr lang="en-IN" altLang="en-US" sz="2400" b="1">
                <a:solidFill>
                  <a:srgbClr val="C00000"/>
                </a:solidFill>
                <a:latin typeface="Courier New" panose="02070309020205020404" pitchFamily="49" charset="0"/>
              </a:rPr>
              <a:t>create</a:t>
            </a:r>
            <a:r>
              <a:rPr lang="en-IN" altLang="en-US"/>
              <a:t> </a:t>
            </a:r>
            <a:r>
              <a:rPr lang="en-IN" altLang="en-US" sz="2400" b="1">
                <a:solidFill>
                  <a:srgbClr val="C00000"/>
                </a:solidFill>
                <a:latin typeface="Courier New" panose="02070309020205020404" pitchFamily="49" charset="0"/>
              </a:rPr>
              <a:t>or replace package </a:t>
            </a:r>
            <a:r>
              <a:rPr lang="en-IN" altLang="en-US" sz="2400" b="1" err="1">
                <a:solidFill>
                  <a:srgbClr val="C00000"/>
                </a:solidFill>
                <a:latin typeface="Courier New" panose="02070309020205020404" pitchFamily="49" charset="0"/>
              </a:rPr>
              <a:t>packg_cursor</a:t>
            </a:r>
            <a:r>
              <a:rPr lang="en-IN" altLang="en-US" sz="2400" b="1">
                <a:solidFill>
                  <a:srgbClr val="C00000"/>
                </a:solidFill>
                <a:latin typeface="Courier New" panose="02070309020205020404" pitchFamily="49" charset="0"/>
              </a:rPr>
              <a:t> is</a:t>
            </a:r>
          </a:p>
          <a:p>
            <a:pPr>
              <a:lnSpc>
                <a:spcPct val="135000"/>
              </a:lnSpc>
            </a:pPr>
            <a:r>
              <a:rPr lang="en-IN" altLang="en-US"/>
              <a:t>        </a:t>
            </a:r>
            <a:r>
              <a:rPr lang="en-IN" altLang="en-US" sz="2400" b="1">
                <a:latin typeface="Courier New" panose="02070309020205020404" pitchFamily="49" charset="0"/>
              </a:rPr>
              <a:t>cursor </a:t>
            </a:r>
            <a:r>
              <a:rPr lang="en-IN" altLang="en-US" sz="2400" b="1" err="1">
                <a:solidFill>
                  <a:srgbClr val="FF0000"/>
                </a:solidFill>
                <a:latin typeface="Courier New" panose="02070309020205020404" pitchFamily="49" charset="0"/>
              </a:rPr>
              <a:t>c_emp</a:t>
            </a:r>
            <a:r>
              <a:rPr lang="en-IN" altLang="en-US" sz="2400" b="1">
                <a:solidFill>
                  <a:srgbClr val="FF0000"/>
                </a:solidFill>
                <a:latin typeface="Courier New" panose="02070309020205020404" pitchFamily="49" charset="0"/>
              </a:rPr>
              <a:t> </a:t>
            </a:r>
            <a:r>
              <a:rPr lang="en-IN" altLang="en-US" sz="2400" b="1">
                <a:latin typeface="Courier New" panose="02070309020205020404" pitchFamily="49" charset="0"/>
              </a:rPr>
              <a:t>is select 	</a:t>
            </a:r>
            <a:r>
              <a:rPr lang="en-IN" altLang="en-US" sz="2400" err="1">
                <a:latin typeface="Courier New" panose="02070309020205020404" pitchFamily="49" charset="0"/>
              </a:rPr>
              <a:t>empno,ename,sal,hiredate</a:t>
            </a:r>
            <a:r>
              <a:rPr lang="en-IN" altLang="en-US" sz="2400">
                <a:latin typeface="Courier New" panose="02070309020205020404" pitchFamily="49" charset="0"/>
              </a:rPr>
              <a:t> from emp where 	</a:t>
            </a:r>
            <a:r>
              <a:rPr lang="en-IN" altLang="en-US" sz="2400" err="1">
                <a:latin typeface="Courier New" panose="02070309020205020404" pitchFamily="49" charset="0"/>
              </a:rPr>
              <a:t>deptno</a:t>
            </a:r>
            <a:r>
              <a:rPr lang="en-IN" altLang="en-US" sz="2400">
                <a:latin typeface="Courier New" panose="02070309020205020404" pitchFamily="49" charset="0"/>
              </a:rPr>
              <a:t>=10;</a:t>
            </a:r>
          </a:p>
          <a:p>
            <a:r>
              <a:rPr lang="en-IN" altLang="en-US" sz="2400" b="1">
                <a:latin typeface="Courier New" panose="02070309020205020404" pitchFamily="49" charset="0"/>
              </a:rPr>
              <a:t>     </a:t>
            </a:r>
          </a:p>
          <a:p>
            <a:r>
              <a:rPr lang="en-IN" altLang="en-US" sz="2400" b="1">
                <a:latin typeface="Courier New" panose="02070309020205020404" pitchFamily="49" charset="0"/>
              </a:rPr>
              <a:t>	</a:t>
            </a:r>
            <a:r>
              <a:rPr lang="en-IN" altLang="en-US" sz="2400" b="1" err="1">
                <a:latin typeface="Courier New" panose="02070309020205020404" pitchFamily="49" charset="0"/>
              </a:rPr>
              <a:t>r_emp</a:t>
            </a:r>
            <a:r>
              <a:rPr lang="en-IN" altLang="en-US" sz="2400" b="1">
                <a:latin typeface="Courier New" panose="02070309020205020404" pitchFamily="49" charset="0"/>
              </a:rPr>
              <a:t> </a:t>
            </a:r>
            <a:r>
              <a:rPr lang="en-IN" altLang="en-US" sz="2400" b="1" err="1">
                <a:latin typeface="Courier New" panose="02070309020205020404" pitchFamily="49" charset="0"/>
              </a:rPr>
              <a:t>c_emp%ROWTYPE</a:t>
            </a:r>
            <a:r>
              <a:rPr lang="en-IN" altLang="en-US" sz="2400" b="1">
                <a:latin typeface="Courier New" panose="02070309020205020404" pitchFamily="49" charset="0"/>
              </a:rPr>
              <a:t>;   </a:t>
            </a:r>
            <a:r>
              <a:rPr lang="en-IN" altLang="en-US" sz="2000" b="1">
                <a:latin typeface="Courier New" panose="02070309020205020404" pitchFamily="49" charset="0"/>
              </a:rPr>
              <a:t>--row type variable</a:t>
            </a:r>
            <a:endParaRPr lang="en-IN" altLang="en-US" sz="2400" b="1">
              <a:latin typeface="Courier New" panose="02070309020205020404" pitchFamily="49" charset="0"/>
            </a:endParaRPr>
          </a:p>
          <a:p>
            <a:r>
              <a:rPr lang="en-IN" altLang="en-US" sz="2400" b="1">
                <a:latin typeface="Courier New" panose="02070309020205020404" pitchFamily="49" charset="0"/>
              </a:rPr>
              <a:t>	</a:t>
            </a:r>
          </a:p>
          <a:p>
            <a:r>
              <a:rPr lang="en-IN" altLang="en-US" sz="2400" b="1">
                <a:latin typeface="Courier New" panose="02070309020205020404" pitchFamily="49" charset="0"/>
              </a:rPr>
              <a:t>	procedure </a:t>
            </a:r>
            <a:r>
              <a:rPr lang="en-IN" altLang="en-US" sz="2400" b="1" err="1">
                <a:latin typeface="Courier New" panose="02070309020205020404" pitchFamily="49" charset="0"/>
              </a:rPr>
              <a:t>p_printEmps</a:t>
            </a:r>
            <a:r>
              <a:rPr lang="en-IN" altLang="en-US" sz="2400" b="1">
                <a:latin typeface="Courier New" panose="02070309020205020404" pitchFamily="49" charset="0"/>
              </a:rPr>
              <a:t>;  </a:t>
            </a:r>
            <a:r>
              <a:rPr lang="en-IN" altLang="en-US" sz="2000" b="1">
                <a:latin typeface="Courier New" panose="02070309020205020404" pitchFamily="49" charset="0"/>
              </a:rPr>
              <a:t>--procedure</a:t>
            </a:r>
            <a:endParaRPr lang="en-IN" altLang="en-US" sz="2400" b="1">
              <a:latin typeface="Courier New" panose="02070309020205020404" pitchFamily="49" charset="0"/>
            </a:endParaRPr>
          </a:p>
          <a:p>
            <a:r>
              <a:rPr lang="en-IN" altLang="en-US"/>
              <a:t>  end;</a:t>
            </a:r>
          </a:p>
          <a:p>
            <a:r>
              <a:rPr lang="en-IN" altLang="en-US"/>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C622253B-C4A0-4B40-9911-E443B1CF2A51}"/>
              </a:ext>
            </a:extLst>
          </p:cNvPr>
          <p:cNvSpPr>
            <a:spLocks noGrp="1" noChangeArrowheads="1"/>
          </p:cNvSpPr>
          <p:nvPr>
            <p:ph type="title"/>
          </p:nvPr>
        </p:nvSpPr>
        <p:spPr>
          <a:xfrm>
            <a:off x="685800" y="-76200"/>
            <a:ext cx="7772400" cy="609600"/>
          </a:xfrm>
        </p:spPr>
        <p:txBody>
          <a:bodyPr rtlCol="0">
            <a:normAutofit/>
          </a:bodyPr>
          <a:lstStyle/>
          <a:p>
            <a:pPr eaLnBrk="1" fontAlgn="auto" hangingPunct="1">
              <a:spcAft>
                <a:spcPts val="0"/>
              </a:spcAft>
              <a:defRPr/>
            </a:pPr>
            <a:r>
              <a:rPr lang="en-US" altLang="en-US" sz="3200" b="1" u="sng"/>
              <a:t>Cursors in Packages – </a:t>
            </a:r>
            <a:r>
              <a:rPr lang="en-US" altLang="en-US" sz="2800" b="1" u="sng">
                <a:solidFill>
                  <a:srgbClr val="2323EB"/>
                </a:solidFill>
              </a:rPr>
              <a:t>Package body</a:t>
            </a:r>
            <a:r>
              <a:rPr lang="en-US" altLang="en-US" sz="3200" b="1" u="sng">
                <a:solidFill>
                  <a:srgbClr val="2323EB"/>
                </a:solidFill>
              </a:rPr>
              <a:t> </a:t>
            </a:r>
            <a:endParaRPr lang="en-US" altLang="en-US" sz="4000" b="1" u="sng">
              <a:solidFill>
                <a:srgbClr val="2323EB"/>
              </a:solidFill>
            </a:endParaRPr>
          </a:p>
        </p:txBody>
      </p:sp>
      <p:sp>
        <p:nvSpPr>
          <p:cNvPr id="121859" name="Rectangle 1">
            <a:extLst>
              <a:ext uri="{FF2B5EF4-FFF2-40B4-BE49-F238E27FC236}">
                <a16:creationId xmlns:a16="http://schemas.microsoft.com/office/drawing/2014/main" id="{589A36C2-44DD-4AC4-B6B4-E9167F5381CE}"/>
              </a:ext>
            </a:extLst>
          </p:cNvPr>
          <p:cNvSpPr>
            <a:spLocks noChangeArrowheads="1"/>
          </p:cNvSpPr>
          <p:nvPr/>
        </p:nvSpPr>
        <p:spPr bwMode="auto">
          <a:xfrm>
            <a:off x="228600" y="533400"/>
            <a:ext cx="9296400" cy="630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IN" altLang="en-US" sz="2100" b="1">
                <a:solidFill>
                  <a:srgbClr val="C00000"/>
                </a:solidFill>
                <a:latin typeface="Courier New" panose="02070309020205020404" pitchFamily="49" charset="0"/>
              </a:rPr>
              <a:t>create or replace package </a:t>
            </a:r>
            <a:r>
              <a:rPr lang="en-IN" altLang="en-US" sz="2100" b="1">
                <a:solidFill>
                  <a:srgbClr val="2323EB"/>
                </a:solidFill>
                <a:latin typeface="Courier New" panose="02070309020205020404" pitchFamily="49" charset="0"/>
              </a:rPr>
              <a:t>body</a:t>
            </a:r>
            <a:r>
              <a:rPr lang="en-IN" altLang="en-US" sz="2100" b="1">
                <a:solidFill>
                  <a:srgbClr val="C00000"/>
                </a:solidFill>
                <a:latin typeface="Courier New" panose="02070309020205020404" pitchFamily="49" charset="0"/>
              </a:rPr>
              <a:t> </a:t>
            </a:r>
            <a:r>
              <a:rPr lang="en-IN" altLang="en-US" sz="2100" b="1" err="1">
                <a:solidFill>
                  <a:srgbClr val="C00000"/>
                </a:solidFill>
                <a:latin typeface="Courier New" panose="02070309020205020404" pitchFamily="49" charset="0"/>
              </a:rPr>
              <a:t>packg_cursor</a:t>
            </a:r>
            <a:r>
              <a:rPr lang="en-IN" altLang="en-US" sz="2100" b="1">
                <a:solidFill>
                  <a:srgbClr val="C00000"/>
                </a:solidFill>
                <a:latin typeface="Courier New" panose="02070309020205020404" pitchFamily="49" charset="0"/>
              </a:rPr>
              <a:t> is</a:t>
            </a:r>
          </a:p>
          <a:p>
            <a:r>
              <a:rPr lang="en-IN" altLang="en-US"/>
              <a:t>       </a:t>
            </a:r>
            <a:r>
              <a:rPr lang="en-IN" altLang="en-US" sz="2400" b="1">
                <a:latin typeface="Courier New" panose="02070309020205020404" pitchFamily="49" charset="0"/>
              </a:rPr>
              <a:t>procedure </a:t>
            </a:r>
            <a:r>
              <a:rPr lang="en-IN" altLang="en-US" sz="2400" b="1" err="1">
                <a:latin typeface="Courier New" panose="02070309020205020404" pitchFamily="49" charset="0"/>
              </a:rPr>
              <a:t>p_printEmps</a:t>
            </a:r>
            <a:r>
              <a:rPr lang="en-IN" altLang="en-US" sz="2400" b="1">
                <a:latin typeface="Courier New" panose="02070309020205020404" pitchFamily="49" charset="0"/>
              </a:rPr>
              <a:t> is</a:t>
            </a:r>
          </a:p>
          <a:p>
            <a:r>
              <a:rPr lang="en-IN" altLang="en-US"/>
              <a:t>            </a:t>
            </a:r>
            <a:r>
              <a:rPr lang="en-IN" altLang="en-US" sz="2400" err="1">
                <a:latin typeface="Courier New" panose="02070309020205020404" pitchFamily="49" charset="0"/>
              </a:rPr>
              <a:t>r_emp</a:t>
            </a:r>
            <a:r>
              <a:rPr lang="en-IN" altLang="en-US" sz="2400">
                <a:latin typeface="Courier New" panose="02070309020205020404" pitchFamily="49" charset="0"/>
              </a:rPr>
              <a:t> </a:t>
            </a:r>
            <a:r>
              <a:rPr lang="en-IN" altLang="en-US" sz="2400" err="1">
                <a:latin typeface="Courier New" panose="02070309020205020404" pitchFamily="49" charset="0"/>
              </a:rPr>
              <a:t>c_emp%ROWTYPE</a:t>
            </a:r>
            <a:r>
              <a:rPr lang="en-IN" altLang="en-US"/>
              <a:t>;</a:t>
            </a:r>
          </a:p>
          <a:p>
            <a:r>
              <a:rPr lang="en-IN" altLang="en-US" b="1"/>
              <a:t>        </a:t>
            </a:r>
            <a:r>
              <a:rPr lang="en-IN" altLang="en-US" sz="2400" b="1">
                <a:latin typeface="Courier New" panose="02070309020205020404" pitchFamily="49" charset="0"/>
              </a:rPr>
              <a:t>begin</a:t>
            </a:r>
          </a:p>
          <a:p>
            <a:r>
              <a:rPr lang="en-IN" altLang="en-US" sz="2400">
                <a:latin typeface="Courier New" panose="02070309020205020404" pitchFamily="49" charset="0"/>
              </a:rPr>
              <a:t>            open </a:t>
            </a:r>
            <a:r>
              <a:rPr lang="en-IN" altLang="en-US" sz="2400" b="1" err="1">
                <a:solidFill>
                  <a:srgbClr val="FF0000"/>
                </a:solidFill>
                <a:latin typeface="Courier New" panose="02070309020205020404" pitchFamily="49" charset="0"/>
              </a:rPr>
              <a:t>c_emp</a:t>
            </a:r>
            <a:r>
              <a:rPr lang="en-IN" altLang="en-US" sz="2400">
                <a:latin typeface="Courier New" panose="02070309020205020404" pitchFamily="49" charset="0"/>
              </a:rPr>
              <a:t>;</a:t>
            </a:r>
          </a:p>
          <a:p>
            <a:r>
              <a:rPr lang="en-IN" altLang="en-US" sz="2400">
                <a:latin typeface="Courier New" panose="02070309020205020404" pitchFamily="49" charset="0"/>
              </a:rPr>
              <a:t>            </a:t>
            </a:r>
            <a:r>
              <a:rPr lang="en-IN" altLang="en-US" sz="2400" b="1">
                <a:latin typeface="Courier New" panose="02070309020205020404" pitchFamily="49" charset="0"/>
              </a:rPr>
              <a:t>loop</a:t>
            </a:r>
          </a:p>
          <a:p>
            <a:pPr>
              <a:lnSpc>
                <a:spcPct val="124000"/>
              </a:lnSpc>
            </a:pPr>
            <a:r>
              <a:rPr lang="en-IN" altLang="en-US" sz="2400">
                <a:latin typeface="Courier New" panose="02070309020205020404" pitchFamily="49" charset="0"/>
              </a:rPr>
              <a:t>               fetch </a:t>
            </a:r>
            <a:r>
              <a:rPr lang="en-IN" altLang="en-US" sz="2400" b="1" err="1">
                <a:solidFill>
                  <a:srgbClr val="FF0000"/>
                </a:solidFill>
                <a:latin typeface="Courier New" panose="02070309020205020404" pitchFamily="49" charset="0"/>
              </a:rPr>
              <a:t>c_emp</a:t>
            </a:r>
            <a:r>
              <a:rPr lang="en-IN" altLang="en-US" sz="2400" b="1">
                <a:solidFill>
                  <a:srgbClr val="FF0000"/>
                </a:solidFill>
                <a:latin typeface="Courier New" panose="02070309020205020404" pitchFamily="49" charset="0"/>
              </a:rPr>
              <a:t> </a:t>
            </a:r>
            <a:r>
              <a:rPr lang="en-IN" altLang="en-US" sz="2400">
                <a:latin typeface="Courier New" panose="02070309020205020404" pitchFamily="49" charset="0"/>
              </a:rPr>
              <a:t>into </a:t>
            </a:r>
            <a:r>
              <a:rPr lang="en-IN" altLang="en-US" sz="2400" err="1">
                <a:latin typeface="Courier New" panose="02070309020205020404" pitchFamily="49" charset="0"/>
              </a:rPr>
              <a:t>r_emp</a:t>
            </a:r>
            <a:r>
              <a:rPr lang="en-IN" altLang="en-US" sz="2400">
                <a:latin typeface="Courier New" panose="02070309020205020404" pitchFamily="49" charset="0"/>
              </a:rPr>
              <a:t>;</a:t>
            </a:r>
          </a:p>
          <a:p>
            <a:pPr>
              <a:lnSpc>
                <a:spcPct val="124000"/>
              </a:lnSpc>
            </a:pPr>
            <a:r>
              <a:rPr lang="en-IN" altLang="en-US" sz="2400">
                <a:latin typeface="Courier New" panose="02070309020205020404" pitchFamily="49" charset="0"/>
              </a:rPr>
              <a:t>               exit when </a:t>
            </a:r>
            <a:r>
              <a:rPr lang="en-IN" altLang="en-US" sz="2400" b="1" err="1">
                <a:solidFill>
                  <a:srgbClr val="FF0000"/>
                </a:solidFill>
                <a:latin typeface="Courier New" panose="02070309020205020404" pitchFamily="49" charset="0"/>
              </a:rPr>
              <a:t>c_emp</a:t>
            </a:r>
            <a:r>
              <a:rPr lang="en-IN" altLang="en-US" sz="2400" err="1">
                <a:latin typeface="Courier New" panose="02070309020205020404" pitchFamily="49" charset="0"/>
              </a:rPr>
              <a:t>%NOTFOUND</a:t>
            </a:r>
            <a:r>
              <a:rPr lang="en-IN" altLang="en-US" sz="2400">
                <a:latin typeface="Courier New" panose="02070309020205020404" pitchFamily="49" charset="0"/>
              </a:rPr>
              <a:t>;</a:t>
            </a:r>
          </a:p>
          <a:p>
            <a:pPr>
              <a:lnSpc>
                <a:spcPct val="124000"/>
              </a:lnSpc>
            </a:pPr>
            <a:r>
              <a:rPr lang="en-IN" altLang="en-US" sz="2400">
                <a:latin typeface="Courier New" panose="02070309020205020404" pitchFamily="49" charset="0"/>
              </a:rPr>
              <a:t>     </a:t>
            </a:r>
            <a:r>
              <a:rPr lang="en-IN" altLang="en-US" sz="2400" err="1">
                <a:latin typeface="Courier New" panose="02070309020205020404" pitchFamily="49" charset="0"/>
              </a:rPr>
              <a:t>DBMS_OUTPUT.put_line</a:t>
            </a:r>
            <a:r>
              <a:rPr lang="en-IN" altLang="en-US" sz="2400">
                <a:latin typeface="Courier New" panose="02070309020205020404" pitchFamily="49" charset="0"/>
              </a:rPr>
              <a:t>(</a:t>
            </a:r>
            <a:r>
              <a:rPr lang="en-IN" altLang="en-US" sz="2400" err="1">
                <a:latin typeface="Courier New" panose="02070309020205020404" pitchFamily="49" charset="0"/>
              </a:rPr>
              <a:t>r_emp.empno</a:t>
            </a:r>
            <a:r>
              <a:rPr lang="en-IN" altLang="en-US" sz="2400">
                <a:latin typeface="Courier New" panose="02070309020205020404" pitchFamily="49" charset="0"/>
              </a:rPr>
              <a:t>);</a:t>
            </a:r>
          </a:p>
          <a:p>
            <a:pPr>
              <a:lnSpc>
                <a:spcPct val="124000"/>
              </a:lnSpc>
            </a:pPr>
            <a:r>
              <a:rPr lang="en-IN" altLang="en-US" sz="2400">
                <a:latin typeface="Courier New" panose="02070309020205020404" pitchFamily="49" charset="0"/>
              </a:rPr>
              <a:t>	</a:t>
            </a:r>
            <a:r>
              <a:rPr lang="en-IN" altLang="en-US" sz="2400" err="1">
                <a:latin typeface="Courier New" panose="02070309020205020404" pitchFamily="49" charset="0"/>
              </a:rPr>
              <a:t>DBMS_OUTPUT.put_line</a:t>
            </a:r>
            <a:r>
              <a:rPr lang="en-IN" altLang="en-US" sz="2400">
                <a:latin typeface="Courier New" panose="02070309020205020404" pitchFamily="49" charset="0"/>
              </a:rPr>
              <a:t>(</a:t>
            </a:r>
            <a:r>
              <a:rPr lang="en-IN" altLang="en-US" sz="2400" err="1">
                <a:latin typeface="Courier New" panose="02070309020205020404" pitchFamily="49" charset="0"/>
              </a:rPr>
              <a:t>r_emp.ename</a:t>
            </a:r>
            <a:r>
              <a:rPr lang="en-IN" altLang="en-US" sz="2400">
                <a:latin typeface="Courier New" panose="02070309020205020404" pitchFamily="49" charset="0"/>
              </a:rPr>
              <a:t>);</a:t>
            </a:r>
          </a:p>
          <a:p>
            <a:pPr>
              <a:lnSpc>
                <a:spcPct val="124000"/>
              </a:lnSpc>
            </a:pPr>
            <a:r>
              <a:rPr lang="en-IN" altLang="en-US" sz="2400">
                <a:latin typeface="Courier New" panose="02070309020205020404" pitchFamily="49" charset="0"/>
              </a:rPr>
              <a:t>	</a:t>
            </a:r>
            <a:r>
              <a:rPr lang="en-IN" altLang="en-US" sz="2400" err="1">
                <a:latin typeface="Courier New" panose="02070309020205020404" pitchFamily="49" charset="0"/>
              </a:rPr>
              <a:t>DBMS_OUTPUT.put_line</a:t>
            </a:r>
            <a:r>
              <a:rPr lang="en-IN" altLang="en-US" sz="2400">
                <a:latin typeface="Courier New" panose="02070309020205020404" pitchFamily="49" charset="0"/>
              </a:rPr>
              <a:t>(</a:t>
            </a:r>
            <a:r>
              <a:rPr lang="en-IN" altLang="en-US" sz="2400" err="1">
                <a:latin typeface="Courier New" panose="02070309020205020404" pitchFamily="49" charset="0"/>
              </a:rPr>
              <a:t>r_emp.sal</a:t>
            </a:r>
            <a:r>
              <a:rPr lang="en-IN" altLang="en-US" sz="2400">
                <a:latin typeface="Courier New" panose="02070309020205020404" pitchFamily="49" charset="0"/>
              </a:rPr>
              <a:t>||'  '||</a:t>
            </a:r>
            <a:r>
              <a:rPr lang="en-IN" altLang="en-US" sz="2400" err="1">
                <a:latin typeface="Courier New" panose="02070309020205020404" pitchFamily="49" charset="0"/>
              </a:rPr>
              <a:t>r_emp.hiredate</a:t>
            </a:r>
            <a:r>
              <a:rPr lang="en-IN" altLang="en-US" sz="2400">
                <a:latin typeface="Courier New" panose="02070309020205020404" pitchFamily="49" charset="0"/>
              </a:rPr>
              <a:t>);</a:t>
            </a:r>
          </a:p>
          <a:p>
            <a:r>
              <a:rPr lang="en-IN" altLang="en-US" sz="2400">
                <a:latin typeface="Courier New" panose="02070309020205020404" pitchFamily="49" charset="0"/>
              </a:rPr>
              <a:t>           </a:t>
            </a:r>
            <a:r>
              <a:rPr lang="en-IN" altLang="en-US" sz="2400" b="1">
                <a:latin typeface="Courier New" panose="02070309020205020404" pitchFamily="49" charset="0"/>
              </a:rPr>
              <a:t>end loop;</a:t>
            </a:r>
          </a:p>
          <a:p>
            <a:r>
              <a:rPr lang="en-IN" altLang="en-US" sz="2400">
                <a:latin typeface="Courier New" panose="02070309020205020404" pitchFamily="49" charset="0"/>
              </a:rPr>
              <a:t>           close </a:t>
            </a:r>
            <a:r>
              <a:rPr lang="en-IN" altLang="en-US" sz="2400" err="1">
                <a:latin typeface="Courier New" panose="02070309020205020404" pitchFamily="49" charset="0"/>
              </a:rPr>
              <a:t>c_emp</a:t>
            </a:r>
            <a:r>
              <a:rPr lang="en-IN" altLang="en-US" sz="2400">
                <a:latin typeface="Courier New" panose="02070309020205020404" pitchFamily="49" charset="0"/>
              </a:rPr>
              <a:t>;</a:t>
            </a:r>
          </a:p>
          <a:p>
            <a:r>
              <a:rPr lang="en-IN" altLang="en-US" sz="2400">
                <a:latin typeface="Courier New" panose="02070309020205020404" pitchFamily="49" charset="0"/>
              </a:rPr>
              <a:t>       </a:t>
            </a:r>
            <a:r>
              <a:rPr lang="en-IN" altLang="en-US" sz="2400" b="1">
                <a:latin typeface="Courier New" panose="02070309020205020404" pitchFamily="49" charset="0"/>
              </a:rPr>
              <a:t>end; </a:t>
            </a:r>
            <a:r>
              <a:rPr lang="en-IN" altLang="en-US" sz="2400">
                <a:latin typeface="Courier New" panose="02070309020205020404" pitchFamily="49" charset="0"/>
              </a:rPr>
              <a:t>  </a:t>
            </a:r>
            <a:r>
              <a:rPr lang="en-IN" altLang="en-US" sz="2400" b="1">
                <a:latin typeface="Courier New" panose="02070309020205020404" pitchFamily="49" charset="0"/>
              </a:rPr>
              <a:t> </a:t>
            </a:r>
            <a:r>
              <a:rPr lang="en-IN" altLang="en-US" sz="2400" b="1">
                <a:solidFill>
                  <a:srgbClr val="C00000"/>
                </a:solidFill>
                <a:latin typeface="Courier New" panose="02070309020205020404" pitchFamily="49" charset="0"/>
              </a:rPr>
              <a:t>end;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C622253B-C4A0-4B40-9911-E443B1CF2A51}"/>
              </a:ext>
            </a:extLst>
          </p:cNvPr>
          <p:cNvSpPr>
            <a:spLocks noGrp="1" noChangeArrowheads="1"/>
          </p:cNvSpPr>
          <p:nvPr>
            <p:ph type="title"/>
          </p:nvPr>
        </p:nvSpPr>
        <p:spPr>
          <a:xfrm>
            <a:off x="685800" y="-76200"/>
            <a:ext cx="7772400" cy="609600"/>
          </a:xfrm>
        </p:spPr>
        <p:txBody>
          <a:bodyPr rtlCol="0">
            <a:normAutofit fontScale="90000"/>
          </a:bodyPr>
          <a:lstStyle/>
          <a:p>
            <a:pPr eaLnBrk="1" fontAlgn="auto" hangingPunct="1">
              <a:spcAft>
                <a:spcPts val="0"/>
              </a:spcAft>
              <a:defRPr/>
            </a:pPr>
            <a:r>
              <a:rPr lang="en-US" altLang="en-US" sz="3200" b="1" u="sng"/>
              <a:t>Executing Cursors in Packages</a:t>
            </a:r>
            <a:r>
              <a:rPr lang="en-US" altLang="en-US" sz="4000" b="1" u="sng"/>
              <a:t> </a:t>
            </a:r>
          </a:p>
        </p:txBody>
      </p:sp>
      <p:sp>
        <p:nvSpPr>
          <p:cNvPr id="122883" name="Rectangle 1">
            <a:extLst>
              <a:ext uri="{FF2B5EF4-FFF2-40B4-BE49-F238E27FC236}">
                <a16:creationId xmlns:a16="http://schemas.microsoft.com/office/drawing/2014/main" id="{25B1CA9E-D920-4C5D-9FBF-264636A08636}"/>
              </a:ext>
            </a:extLst>
          </p:cNvPr>
          <p:cNvSpPr>
            <a:spLocks noChangeArrowheads="1"/>
          </p:cNvSpPr>
          <p:nvPr/>
        </p:nvSpPr>
        <p:spPr bwMode="auto">
          <a:xfrm>
            <a:off x="228600" y="838200"/>
            <a:ext cx="86868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latin typeface="Courier New" panose="02070309020205020404" pitchFamily="49" charset="0"/>
              </a:rPr>
              <a:t>Either we can use a PL/SQL block to call a procedure in a package.</a:t>
            </a:r>
          </a:p>
          <a:p>
            <a:r>
              <a:rPr lang="en-US" altLang="en-US" sz="2400" b="1">
                <a:latin typeface="Courier New" panose="02070309020205020404" pitchFamily="49" charset="0"/>
              </a:rPr>
              <a:t> OR</a:t>
            </a:r>
          </a:p>
          <a:p>
            <a:r>
              <a:rPr lang="en-US" altLang="en-US" sz="2400" b="1">
                <a:latin typeface="Courier New" panose="02070309020205020404" pitchFamily="49" charset="0"/>
              </a:rPr>
              <a:t>Use EXEC command</a:t>
            </a:r>
          </a:p>
          <a:p>
            <a:endParaRPr lang="en-US" altLang="en-US" sz="2400" b="1">
              <a:latin typeface="Courier New" panose="02070309020205020404" pitchFamily="49" charset="0"/>
            </a:endParaRPr>
          </a:p>
          <a:p>
            <a:r>
              <a:rPr lang="en-US" altLang="en-US" sz="2400" b="1">
                <a:latin typeface="Courier New" panose="02070309020205020404" pitchFamily="49" charset="0"/>
              </a:rPr>
              <a:t>SQL&gt; EXEC </a:t>
            </a:r>
            <a:r>
              <a:rPr lang="en-IN" altLang="en-US" sz="2400" b="1" err="1">
                <a:solidFill>
                  <a:srgbClr val="C00000"/>
                </a:solidFill>
                <a:latin typeface="Courier New" panose="02070309020205020404" pitchFamily="49" charset="0"/>
              </a:rPr>
              <a:t>packg_cursor</a:t>
            </a:r>
            <a:r>
              <a:rPr lang="en-IN" altLang="en-US" sz="2400" b="1">
                <a:solidFill>
                  <a:srgbClr val="C00000"/>
                </a:solidFill>
                <a:latin typeface="Courier New" panose="02070309020205020404" pitchFamily="49" charset="0"/>
              </a:rPr>
              <a:t>.</a:t>
            </a:r>
            <a:r>
              <a:rPr lang="en-IN" altLang="en-US" sz="2400" b="1">
                <a:latin typeface="Courier New" panose="02070309020205020404" pitchFamily="49" charset="0"/>
              </a:rPr>
              <a:t> </a:t>
            </a:r>
            <a:r>
              <a:rPr lang="en-IN" altLang="en-US" sz="2400" b="1" err="1">
                <a:latin typeface="Courier New" panose="02070309020205020404" pitchFamily="49" charset="0"/>
              </a:rPr>
              <a:t>p_printEmps</a:t>
            </a:r>
            <a:endParaRPr lang="en-IN" altLang="en-US" sz="2400" b="1">
              <a:latin typeface="Courier New" panose="02070309020205020404" pitchFamily="49" charset="0"/>
            </a:endParaRPr>
          </a:p>
          <a:p>
            <a:endParaRPr lang="en-US" altLang="en-US" sz="1600" b="1">
              <a:latin typeface="Courier New" panose="02070309020205020404" pitchFamily="49" charset="0"/>
            </a:endParaRPr>
          </a:p>
          <a:p>
            <a:r>
              <a:rPr lang="en-IN" altLang="en-US" sz="2400" b="1">
                <a:latin typeface="Courier New" panose="02070309020205020404" pitchFamily="49" charset="0"/>
              </a:rPr>
              <a:t>7782</a:t>
            </a:r>
          </a:p>
          <a:p>
            <a:r>
              <a:rPr lang="en-IN" altLang="en-US" sz="2400" b="1">
                <a:latin typeface="Courier New" panose="02070309020205020404" pitchFamily="49" charset="0"/>
              </a:rPr>
              <a:t>CLARK</a:t>
            </a:r>
          </a:p>
          <a:p>
            <a:r>
              <a:rPr lang="en-IN" altLang="en-US" sz="2400" b="1">
                <a:latin typeface="Courier New" panose="02070309020205020404" pitchFamily="49" charset="0"/>
              </a:rPr>
              <a:t>2450  09-JUN-81</a:t>
            </a:r>
          </a:p>
          <a:p>
            <a:r>
              <a:rPr lang="en-IN" altLang="en-US" sz="2400" b="1">
                <a:latin typeface="Courier New" panose="02070309020205020404" pitchFamily="49" charset="0"/>
              </a:rPr>
              <a:t>7839</a:t>
            </a:r>
          </a:p>
          <a:p>
            <a:r>
              <a:rPr lang="en-IN" altLang="en-US" sz="2400" b="1">
                <a:latin typeface="Courier New" panose="02070309020205020404" pitchFamily="49" charset="0"/>
              </a:rPr>
              <a:t>KING</a:t>
            </a:r>
          </a:p>
          <a:p>
            <a:r>
              <a:rPr lang="en-IN" altLang="en-US" sz="2400" b="1">
                <a:latin typeface="Courier New" panose="02070309020205020404" pitchFamily="49" charset="0"/>
              </a:rPr>
              <a:t>5000  17-NOV-81</a:t>
            </a:r>
          </a:p>
          <a:p>
            <a:r>
              <a:rPr lang="en-IN" altLang="en-US" sz="2400" b="1">
                <a:latin typeface="Courier New" panose="02070309020205020404" pitchFamily="49" charset="0"/>
              </a:rPr>
              <a:t>7934</a:t>
            </a:r>
          </a:p>
          <a:p>
            <a:r>
              <a:rPr lang="en-IN" altLang="en-US" sz="2400" b="1">
                <a:latin typeface="Courier New" panose="02070309020205020404" pitchFamily="49" charset="0"/>
              </a:rPr>
              <a:t>MILLER</a:t>
            </a:r>
          </a:p>
          <a:p>
            <a:r>
              <a:rPr lang="en-IN" altLang="en-US" sz="2400" b="1">
                <a:latin typeface="Courier New" panose="02070309020205020404" pitchFamily="49" charset="0"/>
              </a:rPr>
              <a:t>1300  23-JAN-82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C622253B-C4A0-4B40-9911-E443B1CF2A51}"/>
              </a:ext>
            </a:extLst>
          </p:cNvPr>
          <p:cNvSpPr>
            <a:spLocks noGrp="1" noChangeArrowheads="1"/>
          </p:cNvSpPr>
          <p:nvPr>
            <p:ph type="title"/>
          </p:nvPr>
        </p:nvSpPr>
        <p:spPr>
          <a:xfrm>
            <a:off x="685800" y="30822"/>
            <a:ext cx="7772400" cy="609600"/>
          </a:xfrm>
        </p:spPr>
        <p:txBody>
          <a:bodyPr rtlCol="0">
            <a:normAutofit fontScale="90000"/>
          </a:bodyPr>
          <a:lstStyle/>
          <a:p>
            <a:pPr eaLnBrk="1" fontAlgn="auto" hangingPunct="1">
              <a:spcAft>
                <a:spcPts val="0"/>
              </a:spcAft>
              <a:defRPr/>
            </a:pPr>
            <a:r>
              <a:rPr lang="en-US" altLang="en-US" sz="3200" b="1" u="sng"/>
              <a:t>Cursors in Packages</a:t>
            </a:r>
            <a:r>
              <a:rPr lang="en-US" altLang="en-US" sz="4000" b="1" u="sng"/>
              <a:t> </a:t>
            </a:r>
          </a:p>
        </p:txBody>
      </p:sp>
      <p:sp>
        <p:nvSpPr>
          <p:cNvPr id="123907" name="Rectangle 3">
            <a:extLst>
              <a:ext uri="{FF2B5EF4-FFF2-40B4-BE49-F238E27FC236}">
                <a16:creationId xmlns:a16="http://schemas.microsoft.com/office/drawing/2014/main" id="{462782B3-3498-4F04-8EE8-B551A467799F}"/>
              </a:ext>
            </a:extLst>
          </p:cNvPr>
          <p:cNvSpPr>
            <a:spLocks noGrp="1"/>
          </p:cNvSpPr>
          <p:nvPr>
            <p:ph idx="1"/>
          </p:nvPr>
        </p:nvSpPr>
        <p:spPr>
          <a:xfrm>
            <a:off x="266700" y="640422"/>
            <a:ext cx="8610600" cy="5638800"/>
          </a:xfrm>
        </p:spPr>
        <p:txBody>
          <a:bodyPr/>
          <a:lstStyle/>
          <a:p>
            <a:pPr eaLnBrk="1" hangingPunct="1">
              <a:lnSpc>
                <a:spcPct val="100000"/>
              </a:lnSpc>
            </a:pPr>
            <a:r>
              <a:rPr lang="en-US" altLang="en-US"/>
              <a:t>A </a:t>
            </a:r>
            <a:r>
              <a:rPr lang="en-US" altLang="en-US" i="1"/>
              <a:t>cursor variable</a:t>
            </a:r>
            <a:r>
              <a:rPr lang="en-US" altLang="en-US"/>
              <a:t> can make a cursor dynamic so that it is reusable and sharable among different procedures and functions such as those created as part of a package.  </a:t>
            </a:r>
          </a:p>
          <a:p>
            <a:pPr eaLnBrk="1" hangingPunct="1">
              <a:lnSpc>
                <a:spcPct val="100000"/>
              </a:lnSpc>
            </a:pPr>
            <a:r>
              <a:rPr lang="en-US" altLang="en-US"/>
              <a:t>A cursor variable has data type REF CURSOR.  It is like a pointer in the C language, and it points to a query work area where a result set is stored. </a:t>
            </a:r>
          </a:p>
          <a:p>
            <a:pPr eaLnBrk="1" hangingPunct="1">
              <a:lnSpc>
                <a:spcPct val="100000"/>
              </a:lnSpc>
            </a:pPr>
            <a:r>
              <a:rPr lang="en-US" altLang="en-US"/>
              <a:t>First you must define a REF CURSOR type.  </a:t>
            </a:r>
          </a:p>
          <a:p>
            <a:pPr eaLnBrk="1" hangingPunct="1">
              <a:lnSpc>
                <a:spcPct val="100000"/>
              </a:lnSpc>
            </a:pPr>
            <a:r>
              <a:rPr lang="en-US" altLang="en-US"/>
              <a:t>Next, you define a cursor variable of that type.  In this general syntactic example, the &lt;</a:t>
            </a:r>
            <a:r>
              <a:rPr lang="en-US" altLang="en-US" err="1"/>
              <a:t>return_type</a:t>
            </a:r>
            <a:r>
              <a:rPr lang="en-US" altLang="en-US"/>
              <a:t>&gt; object represents a row in a database table.</a:t>
            </a:r>
          </a:p>
          <a:p>
            <a:pPr lvl="1" eaLnBrk="1" hangingPunct="1">
              <a:lnSpc>
                <a:spcPct val="100000"/>
              </a:lnSpc>
              <a:buFontTx/>
              <a:buNone/>
            </a:pPr>
            <a:r>
              <a:rPr lang="en-US" altLang="en-US"/>
              <a:t> </a:t>
            </a:r>
            <a:r>
              <a:rPr lang="en-US" altLang="en-US" sz="2000">
                <a:solidFill>
                  <a:srgbClr val="FF0000"/>
                </a:solidFill>
                <a:latin typeface="Courier New" panose="02070309020205020404" pitchFamily="49" charset="0"/>
              </a:rPr>
              <a:t>TYPE </a:t>
            </a:r>
            <a:r>
              <a:rPr lang="en-US" altLang="en-US" sz="2000" err="1">
                <a:solidFill>
                  <a:srgbClr val="FF0000"/>
                </a:solidFill>
                <a:latin typeface="Courier New" panose="02070309020205020404" pitchFamily="49" charset="0"/>
              </a:rPr>
              <a:t>ref_type_name</a:t>
            </a:r>
            <a:r>
              <a:rPr lang="en-US" altLang="en-US" sz="2000">
                <a:solidFill>
                  <a:srgbClr val="FF0000"/>
                </a:solidFill>
                <a:latin typeface="Courier New" panose="02070309020205020404" pitchFamily="49" charset="0"/>
              </a:rPr>
              <a:t> IS REF CURSOR </a:t>
            </a:r>
          </a:p>
          <a:p>
            <a:pPr lvl="1" eaLnBrk="1" hangingPunct="1">
              <a:lnSpc>
                <a:spcPct val="100000"/>
              </a:lnSpc>
              <a:buFontTx/>
              <a:buNone/>
            </a:pPr>
            <a:r>
              <a:rPr lang="en-US" altLang="en-US" sz="2000">
                <a:solidFill>
                  <a:srgbClr val="FF0000"/>
                </a:solidFill>
                <a:latin typeface="Courier New" panose="02070309020205020404" pitchFamily="49" charset="0"/>
              </a:rPr>
              <a:t>    [RETURN &lt;</a:t>
            </a:r>
            <a:r>
              <a:rPr lang="en-US" altLang="en-US" sz="2000" err="1">
                <a:solidFill>
                  <a:srgbClr val="FF0000"/>
                </a:solidFill>
                <a:latin typeface="Courier New" panose="02070309020205020404" pitchFamily="49" charset="0"/>
              </a:rPr>
              <a:t>return_type</a:t>
            </a:r>
            <a:r>
              <a:rPr lang="en-US" altLang="en-US" sz="2000">
                <a:solidFill>
                  <a:srgbClr val="FF0000"/>
                </a:solidFill>
                <a:latin typeface="Courier New" panose="02070309020205020404" pitchFamily="49" charset="0"/>
              </a:rPr>
              <a:t>&gt;];</a:t>
            </a:r>
          </a:p>
          <a:p>
            <a:pPr eaLnBrk="1" hangingPunct="1">
              <a:lnSpc>
                <a:spcPct val="100000"/>
              </a:lnSpc>
            </a:pPr>
            <a:r>
              <a:rPr lang="en-US" altLang="en-US"/>
              <a:t>This provides an example of declaring a cursor variable that can be used to process data rows for the </a:t>
            </a:r>
            <a:r>
              <a:rPr lang="en-US" altLang="en-US" i="1"/>
              <a:t>equipment</a:t>
            </a:r>
            <a:r>
              <a:rPr lang="en-US" altLang="en-US"/>
              <a:t> table of the Madison Hospital database</a:t>
            </a:r>
            <a:r>
              <a:rPr lang="en-US" altLang="en-US" sz="2200"/>
              <a:t>.</a:t>
            </a:r>
          </a:p>
          <a:p>
            <a:pPr lvl="1" eaLnBrk="1" hangingPunct="1">
              <a:lnSpc>
                <a:spcPct val="100000"/>
              </a:lnSpc>
              <a:buFontTx/>
              <a:buNone/>
            </a:pPr>
            <a:r>
              <a:rPr lang="en-US" altLang="en-US" sz="2000">
                <a:solidFill>
                  <a:srgbClr val="FF0000"/>
                </a:solidFill>
                <a:latin typeface="Courier New" panose="02070309020205020404" pitchFamily="49" charset="0"/>
              </a:rPr>
              <a:t>DECLARE</a:t>
            </a:r>
            <a:endParaRPr lang="en-GB" altLang="en-US" sz="2000">
              <a:solidFill>
                <a:srgbClr val="FF0000"/>
              </a:solidFill>
              <a:latin typeface="Courier New" panose="02070309020205020404" pitchFamily="49" charset="0"/>
            </a:endParaRPr>
          </a:p>
          <a:p>
            <a:pPr lvl="1" eaLnBrk="1" hangingPunct="1">
              <a:lnSpc>
                <a:spcPct val="100000"/>
              </a:lnSpc>
              <a:buFontTx/>
              <a:buNone/>
            </a:pPr>
            <a:r>
              <a:rPr lang="en-GB" altLang="en-US" sz="2000">
                <a:solidFill>
                  <a:srgbClr val="FF0000"/>
                </a:solidFill>
                <a:latin typeface="Courier New" panose="02070309020205020404" pitchFamily="49" charset="0"/>
              </a:rPr>
              <a:t>    TYPE </a:t>
            </a:r>
            <a:r>
              <a:rPr lang="en-GB" altLang="en-US" sz="2000" err="1">
                <a:solidFill>
                  <a:srgbClr val="FF0000"/>
                </a:solidFill>
                <a:latin typeface="Courier New" panose="02070309020205020404" pitchFamily="49" charset="0"/>
              </a:rPr>
              <a:t>equipment_Type</a:t>
            </a:r>
            <a:r>
              <a:rPr lang="en-GB" altLang="en-US" sz="2000">
                <a:solidFill>
                  <a:srgbClr val="FF0000"/>
                </a:solidFill>
                <a:latin typeface="Courier New" panose="02070309020205020404" pitchFamily="49" charset="0"/>
              </a:rPr>
              <a:t> IS REF CURSOR </a:t>
            </a:r>
          </a:p>
          <a:p>
            <a:pPr lvl="1" eaLnBrk="1" hangingPunct="1">
              <a:lnSpc>
                <a:spcPct val="100000"/>
              </a:lnSpc>
              <a:buFontTx/>
              <a:buNone/>
            </a:pPr>
            <a:r>
              <a:rPr lang="en-GB" altLang="en-US" sz="2000">
                <a:solidFill>
                  <a:srgbClr val="FF0000"/>
                </a:solidFill>
                <a:latin typeface="Courier New" panose="02070309020205020404" pitchFamily="49" charset="0"/>
              </a:rPr>
              <a:t>        RETURN </a:t>
            </a:r>
            <a:r>
              <a:rPr lang="en-GB" altLang="en-US" sz="2000" err="1">
                <a:solidFill>
                  <a:srgbClr val="FF0000"/>
                </a:solidFill>
                <a:latin typeface="Courier New" panose="02070309020205020404" pitchFamily="49" charset="0"/>
              </a:rPr>
              <a:t>equipment%ROWTYPE</a:t>
            </a:r>
            <a:r>
              <a:rPr lang="en-GB" altLang="en-US" sz="2000">
                <a:solidFill>
                  <a:srgbClr val="FF0000"/>
                </a:solidFill>
                <a:latin typeface="Courier New" panose="02070309020205020404" pitchFamily="49" charset="0"/>
              </a:rPr>
              <a:t>;</a:t>
            </a:r>
            <a:endParaRPr lang="en-US" altLang="en-US" sz="2000">
              <a:solidFill>
                <a:srgbClr val="FF0000"/>
              </a:solidFill>
              <a:latin typeface="Courier New" panose="02070309020205020404" pitchFamily="49" charset="0"/>
            </a:endParaRPr>
          </a:p>
          <a:p>
            <a:pPr lvl="1" eaLnBrk="1" hangingPunct="1">
              <a:lnSpc>
                <a:spcPct val="100000"/>
              </a:lnSpc>
              <a:buFontTx/>
              <a:buNone/>
            </a:pPr>
            <a:r>
              <a:rPr lang="en-US" altLang="en-US" sz="2000">
                <a:solidFill>
                  <a:srgbClr val="FF0000"/>
                </a:solidFill>
                <a:latin typeface="Courier New" panose="02070309020205020404" pitchFamily="49" charset="0"/>
              </a:rPr>
              <a:t>    </a:t>
            </a:r>
            <a:r>
              <a:rPr lang="en-GB" altLang="en-US" sz="2000" err="1">
                <a:solidFill>
                  <a:srgbClr val="FF0000"/>
                </a:solidFill>
                <a:latin typeface="Courier New" panose="02070309020205020404" pitchFamily="49" charset="0"/>
              </a:rPr>
              <a:t>cv_Equipment</a:t>
            </a:r>
            <a:r>
              <a:rPr lang="en-GB" altLang="en-US" sz="2000">
                <a:solidFill>
                  <a:srgbClr val="FF0000"/>
                </a:solidFill>
                <a:latin typeface="Courier New" panose="02070309020205020404" pitchFamily="49" charset="0"/>
              </a:rPr>
              <a:t> IN OUT </a:t>
            </a:r>
            <a:r>
              <a:rPr lang="en-GB" altLang="en-US" sz="2000" err="1">
                <a:solidFill>
                  <a:srgbClr val="FF0000"/>
                </a:solidFill>
                <a:latin typeface="Courier New" panose="02070309020205020404" pitchFamily="49" charset="0"/>
              </a:rPr>
              <a:t>equipment_Type</a:t>
            </a:r>
            <a:r>
              <a:rPr lang="en-GB" altLang="en-US" sz="2000">
                <a:solidFill>
                  <a:srgbClr val="FF0000"/>
                </a:solidFill>
                <a:latin typeface="Courier New" panose="02070309020205020404" pitchFamily="49" charset="0"/>
              </a:rPr>
              <a:t>;</a:t>
            </a:r>
            <a:endParaRPr lang="en-US" altLang="en-US" sz="2000">
              <a:solidFill>
                <a:srgbClr val="FF0000"/>
              </a:solidFill>
              <a:latin typeface="Courier New" panose="02070309020205020404" pitchFamily="49" charset="0"/>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6A25CAE-901C-4931-BF30-0254C3C49A3A}"/>
              </a:ext>
            </a:extLst>
          </p:cNvPr>
          <p:cNvSpPr>
            <a:spLocks noGrp="1"/>
          </p:cNvSpPr>
          <p:nvPr>
            <p:ph type="title"/>
          </p:nvPr>
        </p:nvSpPr>
        <p:spPr>
          <a:xfrm>
            <a:off x="304800" y="228600"/>
            <a:ext cx="8153400" cy="838200"/>
          </a:xfrm>
        </p:spPr>
        <p:txBody>
          <a:bodyPr/>
          <a:lstStyle/>
          <a:p>
            <a:pPr eaLnBrk="1" hangingPunct="1"/>
            <a:r>
              <a:rPr lang="en-US" altLang="en-US" sz="3200" b="1" u="sng"/>
              <a:t>Example 13.15 – REF CURSOR Type</a:t>
            </a:r>
          </a:p>
        </p:txBody>
      </p:sp>
      <p:sp>
        <p:nvSpPr>
          <p:cNvPr id="541699" name="Rectangle 3">
            <a:extLst>
              <a:ext uri="{FF2B5EF4-FFF2-40B4-BE49-F238E27FC236}">
                <a16:creationId xmlns:a16="http://schemas.microsoft.com/office/drawing/2014/main" id="{BAC5BE04-2B3E-4E3F-BEE6-AA0981D799E8}"/>
              </a:ext>
            </a:extLst>
          </p:cNvPr>
          <p:cNvSpPr>
            <a:spLocks noGrp="1" noChangeArrowheads="1"/>
          </p:cNvSpPr>
          <p:nvPr>
            <p:ph idx="1"/>
          </p:nvPr>
        </p:nvSpPr>
        <p:spPr>
          <a:xfrm>
            <a:off x="457200" y="1066800"/>
            <a:ext cx="8458200" cy="5486400"/>
          </a:xfrm>
        </p:spPr>
        <p:txBody>
          <a:bodyPr rtlCol="0">
            <a:normAutofit lnSpcReduction="10000"/>
          </a:bodyPr>
          <a:lstStyle/>
          <a:p>
            <a:pPr eaLnBrk="1" fontAlgn="auto" hangingPunct="1">
              <a:lnSpc>
                <a:spcPct val="110000"/>
              </a:lnSpc>
              <a:spcAft>
                <a:spcPts val="0"/>
              </a:spcAft>
              <a:defRPr/>
            </a:pPr>
            <a:r>
              <a:rPr lang="en-GB" altLang="en-US" sz="1800"/>
              <a:t>The Package Specification declares a REF CURSOR type named </a:t>
            </a:r>
            <a:r>
              <a:rPr lang="en-GB" altLang="en-US" sz="1800" i="1" err="1"/>
              <a:t>equipment_Type</a:t>
            </a:r>
            <a:r>
              <a:rPr lang="en-GB" altLang="en-US" sz="1800"/>
              <a:t> and  two procedures named </a:t>
            </a:r>
            <a:r>
              <a:rPr lang="en-GB" altLang="en-US" sz="1800" i="1" err="1"/>
              <a:t>OpenItem</a:t>
            </a:r>
            <a:r>
              <a:rPr lang="en-GB" altLang="en-US" sz="1800"/>
              <a:t> and </a:t>
            </a:r>
            <a:r>
              <a:rPr lang="en-GB" altLang="en-US" sz="1800" i="1" err="1"/>
              <a:t>FetchItem</a:t>
            </a:r>
            <a:r>
              <a:rPr lang="en-GB" altLang="en-US" sz="1800"/>
              <a:t>. </a:t>
            </a:r>
          </a:p>
          <a:p>
            <a:pPr eaLnBrk="1" fontAlgn="auto" hangingPunct="1">
              <a:lnSpc>
                <a:spcPct val="110000"/>
              </a:lnSpc>
              <a:spcAft>
                <a:spcPts val="0"/>
              </a:spcAft>
              <a:defRPr/>
            </a:pPr>
            <a:r>
              <a:rPr lang="en-GB" altLang="en-US" sz="1800"/>
              <a:t>The cursor </a:t>
            </a:r>
            <a:r>
              <a:rPr lang="en-GB" altLang="en-US" sz="1800" err="1"/>
              <a:t>cv_Equipment</a:t>
            </a:r>
            <a:r>
              <a:rPr lang="en-GB" altLang="en-US" sz="1800"/>
              <a:t> in the </a:t>
            </a:r>
            <a:r>
              <a:rPr lang="en-GB" altLang="en-US" sz="1800" i="1" err="1"/>
              <a:t>OpenItem</a:t>
            </a:r>
            <a:r>
              <a:rPr lang="en-GB" altLang="en-US" sz="1800"/>
              <a:t> procedure is declared as an IN OUT parameter – it will store an equipment item after the procedure is executed—it is this stored value that is input to the </a:t>
            </a:r>
            <a:r>
              <a:rPr lang="en-GB" altLang="en-US" sz="1800" i="1" err="1"/>
              <a:t>FetchItem</a:t>
            </a:r>
            <a:r>
              <a:rPr lang="en-GB" altLang="en-US" sz="1800"/>
              <a:t> procedure. </a:t>
            </a:r>
          </a:p>
          <a:p>
            <a:pPr eaLnBrk="1" fontAlgn="auto" hangingPunct="1">
              <a:lnSpc>
                <a:spcPct val="80000"/>
              </a:lnSpc>
              <a:spcAft>
                <a:spcPts val="0"/>
              </a:spcAft>
              <a:buFontTx/>
              <a:buNone/>
              <a:defRPr/>
            </a:pPr>
            <a:endParaRPr lang="en-GB" altLang="en-US" sz="2000"/>
          </a:p>
          <a:p>
            <a:pPr eaLnBrk="1" fontAlgn="auto" hangingPunct="1">
              <a:lnSpc>
                <a:spcPct val="80000"/>
              </a:lnSpc>
              <a:spcAft>
                <a:spcPts val="0"/>
              </a:spcAft>
              <a:buFontTx/>
              <a:buNone/>
              <a:defRPr/>
            </a:pPr>
            <a:r>
              <a:rPr lang="en-GB" altLang="en-US" sz="2000"/>
              <a:t>/* </a:t>
            </a:r>
            <a:r>
              <a:rPr lang="en-GB" altLang="en-US" sz="2000">
                <a:latin typeface="Courier New" panose="02070309020205020404" pitchFamily="49" charset="0"/>
              </a:rPr>
              <a:t>PL SQL Example 13.15 </a:t>
            </a:r>
            <a:r>
              <a:rPr lang="en-GB" altLang="en-US" sz="1800">
                <a:latin typeface="Courier New" panose="02070309020205020404" pitchFamily="49" charset="0"/>
              </a:rPr>
              <a:t>File:  ch13-15.sql */ </a:t>
            </a:r>
          </a:p>
          <a:p>
            <a:pPr eaLnBrk="1" fontAlgn="auto" hangingPunct="1">
              <a:lnSpc>
                <a:spcPct val="80000"/>
              </a:lnSpc>
              <a:spcAft>
                <a:spcPts val="0"/>
              </a:spcAft>
              <a:buFontTx/>
              <a:buNone/>
              <a:defRPr/>
            </a:pPr>
            <a:r>
              <a:rPr lang="en-GB" altLang="en-US" sz="1800">
                <a:latin typeface="Courier New" panose="02070309020205020404" pitchFamily="49" charset="0"/>
              </a:rPr>
              <a:t>CREATE OR REPLACE PACKAGE </a:t>
            </a:r>
            <a:r>
              <a:rPr lang="en-GB" altLang="en-US" sz="1800" err="1">
                <a:solidFill>
                  <a:srgbClr val="FF0000"/>
                </a:solidFill>
                <a:latin typeface="Courier New" panose="02070309020205020404" pitchFamily="49" charset="0"/>
              </a:rPr>
              <a:t>ManageEquipment</a:t>
            </a:r>
            <a:r>
              <a:rPr lang="en-GB" altLang="en-US" sz="1800">
                <a:latin typeface="Courier New" panose="02070309020205020404" pitchFamily="49" charset="0"/>
              </a:rPr>
              <a:t> AS</a:t>
            </a:r>
          </a:p>
          <a:p>
            <a:pPr eaLnBrk="1" fontAlgn="auto" hangingPunct="1">
              <a:lnSpc>
                <a:spcPct val="80000"/>
              </a:lnSpc>
              <a:spcAft>
                <a:spcPts val="0"/>
              </a:spcAft>
              <a:buFontTx/>
              <a:buNone/>
              <a:defRPr/>
            </a:pPr>
            <a:r>
              <a:rPr lang="en-GB" altLang="en-US" sz="1800">
                <a:latin typeface="Courier New" panose="02070309020205020404" pitchFamily="49" charset="0"/>
              </a:rPr>
              <a:t>    -- Create REF CURSOR type</a:t>
            </a:r>
          </a:p>
          <a:p>
            <a:pPr eaLnBrk="1" fontAlgn="auto" hangingPunct="1">
              <a:lnSpc>
                <a:spcPct val="80000"/>
              </a:lnSpc>
              <a:spcAft>
                <a:spcPts val="0"/>
              </a:spcAft>
              <a:buFontTx/>
              <a:buNone/>
              <a:defRPr/>
            </a:pPr>
            <a:r>
              <a:rPr lang="en-GB" altLang="en-US" sz="1800">
                <a:latin typeface="Courier New" panose="02070309020205020404" pitchFamily="49" charset="0"/>
              </a:rPr>
              <a:t>    </a:t>
            </a:r>
            <a:r>
              <a:rPr lang="en-GB" altLang="en-US" sz="1800">
                <a:solidFill>
                  <a:srgbClr val="FF0000"/>
                </a:solidFill>
                <a:latin typeface="Courier New" panose="02070309020205020404" pitchFamily="49" charset="0"/>
              </a:rPr>
              <a:t>TYPE </a:t>
            </a:r>
            <a:r>
              <a:rPr lang="en-GB" altLang="en-US" sz="1800" err="1">
                <a:solidFill>
                  <a:srgbClr val="FF0000"/>
                </a:solidFill>
                <a:latin typeface="Courier New" panose="02070309020205020404" pitchFamily="49" charset="0"/>
              </a:rPr>
              <a:t>equipment_Type</a:t>
            </a:r>
            <a:r>
              <a:rPr lang="en-GB" altLang="en-US" sz="1800">
                <a:solidFill>
                  <a:srgbClr val="FF0000"/>
                </a:solidFill>
                <a:latin typeface="Courier New" panose="02070309020205020404" pitchFamily="49" charset="0"/>
              </a:rPr>
              <a:t> IS REF CURSOR </a:t>
            </a:r>
          </a:p>
          <a:p>
            <a:pPr eaLnBrk="1" fontAlgn="auto" hangingPunct="1">
              <a:lnSpc>
                <a:spcPct val="80000"/>
              </a:lnSpc>
              <a:spcAft>
                <a:spcPts val="0"/>
              </a:spcAft>
              <a:buFontTx/>
              <a:buNone/>
              <a:defRPr/>
            </a:pPr>
            <a:r>
              <a:rPr lang="en-GB" altLang="en-US" sz="1800">
                <a:solidFill>
                  <a:srgbClr val="FF0000"/>
                </a:solidFill>
                <a:latin typeface="Courier New" panose="02070309020205020404" pitchFamily="49" charset="0"/>
              </a:rPr>
              <a:t>        RETURN </a:t>
            </a:r>
            <a:r>
              <a:rPr lang="en-GB" altLang="en-US" sz="1800" err="1">
                <a:solidFill>
                  <a:srgbClr val="FF0000"/>
                </a:solidFill>
                <a:latin typeface="Courier New" panose="02070309020205020404" pitchFamily="49" charset="0"/>
              </a:rPr>
              <a:t>equipment%ROWTYPE</a:t>
            </a:r>
            <a:r>
              <a:rPr lang="en-GB" altLang="en-US" sz="1800">
                <a:solidFill>
                  <a:srgbClr val="FF0000"/>
                </a:solidFill>
                <a:latin typeface="Courier New" panose="02070309020205020404" pitchFamily="49" charset="0"/>
              </a:rPr>
              <a:t>;</a:t>
            </a:r>
          </a:p>
          <a:p>
            <a:pPr eaLnBrk="1" fontAlgn="auto" hangingPunct="1">
              <a:lnSpc>
                <a:spcPct val="80000"/>
              </a:lnSpc>
              <a:spcAft>
                <a:spcPts val="0"/>
              </a:spcAft>
              <a:buFontTx/>
              <a:buNone/>
              <a:defRPr/>
            </a:pPr>
            <a:r>
              <a:rPr lang="en-GB" altLang="en-US" sz="1800">
                <a:latin typeface="Courier New" panose="02070309020205020404" pitchFamily="49" charset="0"/>
              </a:rPr>
              <a:t>    -- Declare procedure </a:t>
            </a:r>
          </a:p>
          <a:p>
            <a:pPr eaLnBrk="1" fontAlgn="auto" hangingPunct="1">
              <a:lnSpc>
                <a:spcPct val="80000"/>
              </a:lnSpc>
              <a:spcAft>
                <a:spcPts val="0"/>
              </a:spcAft>
              <a:buFontTx/>
              <a:buNone/>
              <a:defRPr/>
            </a:pPr>
            <a:r>
              <a:rPr lang="en-GB" altLang="en-US" sz="1800">
                <a:latin typeface="Courier New" panose="02070309020205020404" pitchFamily="49" charset="0"/>
              </a:rPr>
              <a:t>    PROCEDURE </a:t>
            </a:r>
            <a:r>
              <a:rPr lang="en-GB" altLang="en-US" sz="1800" err="1">
                <a:latin typeface="Courier New" panose="02070309020205020404" pitchFamily="49" charset="0"/>
              </a:rPr>
              <a:t>OpenItem</a:t>
            </a:r>
            <a:r>
              <a:rPr lang="en-GB" altLang="en-US" sz="1800">
                <a:latin typeface="Courier New" panose="02070309020205020404" pitchFamily="49" charset="0"/>
              </a:rPr>
              <a:t> (</a:t>
            </a:r>
            <a:r>
              <a:rPr lang="en-GB" altLang="en-US" sz="1800" err="1">
                <a:solidFill>
                  <a:srgbClr val="FF0000"/>
                </a:solidFill>
                <a:latin typeface="Courier New" panose="02070309020205020404" pitchFamily="49" charset="0"/>
              </a:rPr>
              <a:t>cv_Equipment</a:t>
            </a:r>
            <a:r>
              <a:rPr lang="en-GB" altLang="en-US" sz="1800">
                <a:solidFill>
                  <a:srgbClr val="FF0000"/>
                </a:solidFill>
                <a:latin typeface="Courier New" panose="02070309020205020404" pitchFamily="49" charset="0"/>
              </a:rPr>
              <a:t> IN OUT </a:t>
            </a:r>
            <a:r>
              <a:rPr lang="en-GB" altLang="en-US" sz="1800" err="1">
                <a:solidFill>
                  <a:srgbClr val="FF0000"/>
                </a:solidFill>
                <a:latin typeface="Courier New" panose="02070309020205020404" pitchFamily="49" charset="0"/>
              </a:rPr>
              <a:t>equipment_Type</a:t>
            </a:r>
            <a:r>
              <a:rPr lang="en-GB" altLang="en-US" sz="1800">
                <a:latin typeface="Courier New" panose="02070309020205020404" pitchFamily="49" charset="0"/>
              </a:rPr>
              <a:t>, </a:t>
            </a:r>
          </a:p>
          <a:p>
            <a:pPr eaLnBrk="1" fontAlgn="auto" hangingPunct="1">
              <a:lnSpc>
                <a:spcPct val="80000"/>
              </a:lnSpc>
              <a:spcAft>
                <a:spcPts val="0"/>
              </a:spcAft>
              <a:buFontTx/>
              <a:buNone/>
              <a:defRPr/>
            </a:pPr>
            <a:r>
              <a:rPr lang="en-GB" altLang="en-US" sz="1800">
                <a:latin typeface="Courier New" panose="02070309020205020404" pitchFamily="49" charset="0"/>
              </a:rPr>
              <a:t>        </a:t>
            </a:r>
            <a:r>
              <a:rPr lang="en-GB" altLang="en-US" sz="1800" err="1">
                <a:latin typeface="Courier New" panose="02070309020205020404" pitchFamily="49" charset="0"/>
              </a:rPr>
              <a:t>p_EquipmentNumber</a:t>
            </a:r>
            <a:r>
              <a:rPr lang="en-GB" altLang="en-US" sz="1800">
                <a:latin typeface="Courier New" panose="02070309020205020404" pitchFamily="49" charset="0"/>
              </a:rPr>
              <a:t> IN CHAR); </a:t>
            </a:r>
          </a:p>
          <a:p>
            <a:pPr eaLnBrk="1" fontAlgn="auto" hangingPunct="1">
              <a:lnSpc>
                <a:spcPct val="80000"/>
              </a:lnSpc>
              <a:spcAft>
                <a:spcPts val="0"/>
              </a:spcAft>
              <a:buFontTx/>
              <a:buNone/>
              <a:defRPr/>
            </a:pPr>
            <a:r>
              <a:rPr lang="en-GB" altLang="en-US" sz="1800">
                <a:latin typeface="Courier New" panose="02070309020205020404" pitchFamily="49" charset="0"/>
              </a:rPr>
              <a:t>    -- Declare procedure to fetch an equipment item</a:t>
            </a:r>
          </a:p>
          <a:p>
            <a:pPr eaLnBrk="1" fontAlgn="auto" hangingPunct="1">
              <a:lnSpc>
                <a:spcPct val="80000"/>
              </a:lnSpc>
              <a:spcAft>
                <a:spcPts val="0"/>
              </a:spcAft>
              <a:buFontTx/>
              <a:buNone/>
              <a:defRPr/>
            </a:pPr>
            <a:r>
              <a:rPr lang="en-GB" altLang="en-US" sz="1800">
                <a:latin typeface="Courier New" panose="02070309020205020404" pitchFamily="49" charset="0"/>
              </a:rPr>
              <a:t>    PROCEDURE </a:t>
            </a:r>
            <a:r>
              <a:rPr lang="en-GB" altLang="en-US" sz="1800" err="1">
                <a:latin typeface="Courier New" panose="02070309020205020404" pitchFamily="49" charset="0"/>
              </a:rPr>
              <a:t>FetchItem</a:t>
            </a:r>
            <a:r>
              <a:rPr lang="en-GB" altLang="en-US" sz="1800">
                <a:latin typeface="Courier New" panose="02070309020205020404" pitchFamily="49" charset="0"/>
              </a:rPr>
              <a:t> (</a:t>
            </a:r>
            <a:r>
              <a:rPr lang="en-GB" altLang="en-US" sz="1800" err="1">
                <a:solidFill>
                  <a:srgbClr val="FF0000"/>
                </a:solidFill>
                <a:latin typeface="Courier New" panose="02070309020205020404" pitchFamily="49" charset="0"/>
              </a:rPr>
              <a:t>cv_Equipment</a:t>
            </a:r>
            <a:r>
              <a:rPr lang="en-GB" altLang="en-US" sz="1800">
                <a:solidFill>
                  <a:srgbClr val="FF0000"/>
                </a:solidFill>
                <a:latin typeface="Courier New" panose="02070309020205020404" pitchFamily="49" charset="0"/>
              </a:rPr>
              <a:t> IN </a:t>
            </a:r>
            <a:r>
              <a:rPr lang="en-GB" altLang="en-US" sz="1800" err="1">
                <a:solidFill>
                  <a:srgbClr val="FF0000"/>
                </a:solidFill>
                <a:latin typeface="Courier New" panose="02070309020205020404" pitchFamily="49" charset="0"/>
              </a:rPr>
              <a:t>equipment_Type</a:t>
            </a:r>
            <a:r>
              <a:rPr lang="en-GB" altLang="en-US" sz="1800">
                <a:latin typeface="Courier New" panose="02070309020205020404" pitchFamily="49" charset="0"/>
              </a:rPr>
              <a:t>, </a:t>
            </a:r>
          </a:p>
          <a:p>
            <a:pPr eaLnBrk="1" fontAlgn="auto" hangingPunct="1">
              <a:lnSpc>
                <a:spcPct val="80000"/>
              </a:lnSpc>
              <a:spcAft>
                <a:spcPts val="0"/>
              </a:spcAft>
              <a:buFontTx/>
              <a:buNone/>
              <a:defRPr/>
            </a:pPr>
            <a:r>
              <a:rPr lang="en-GB" altLang="en-US" sz="1800">
                <a:latin typeface="Courier New" panose="02070309020205020404" pitchFamily="49" charset="0"/>
              </a:rPr>
              <a:t>        </a:t>
            </a:r>
            <a:r>
              <a:rPr lang="en-GB" altLang="en-US" sz="1800" err="1">
                <a:latin typeface="Courier New" panose="02070309020205020404" pitchFamily="49" charset="0"/>
              </a:rPr>
              <a:t>equipment_Row</a:t>
            </a:r>
            <a:r>
              <a:rPr lang="en-GB" altLang="en-US" sz="1800">
                <a:latin typeface="Courier New" panose="02070309020205020404" pitchFamily="49" charset="0"/>
              </a:rPr>
              <a:t> OUT </a:t>
            </a:r>
            <a:r>
              <a:rPr lang="en-GB" altLang="en-US" sz="1800" err="1">
                <a:latin typeface="Courier New" panose="02070309020205020404" pitchFamily="49" charset="0"/>
              </a:rPr>
              <a:t>equipment%ROWTYPE</a:t>
            </a:r>
            <a:r>
              <a:rPr lang="en-GB" altLang="en-US" sz="1800">
                <a:latin typeface="Courier New" panose="02070309020205020404" pitchFamily="49" charset="0"/>
              </a:rPr>
              <a:t>);</a:t>
            </a:r>
          </a:p>
          <a:p>
            <a:pPr eaLnBrk="1" fontAlgn="auto" hangingPunct="1">
              <a:lnSpc>
                <a:spcPct val="80000"/>
              </a:lnSpc>
              <a:spcAft>
                <a:spcPts val="0"/>
              </a:spcAft>
              <a:buFontTx/>
              <a:buNone/>
              <a:defRPr/>
            </a:pPr>
            <a:r>
              <a:rPr lang="en-GB" altLang="en-US" sz="1800">
                <a:latin typeface="Courier New" panose="02070309020205020404" pitchFamily="49" charset="0"/>
              </a:rPr>
              <a:t>END </a:t>
            </a:r>
            <a:r>
              <a:rPr lang="en-GB" altLang="en-US" sz="1800" err="1">
                <a:latin typeface="Courier New" panose="02070309020205020404" pitchFamily="49" charset="0"/>
              </a:rPr>
              <a:t>ManageEquipment</a:t>
            </a:r>
            <a:r>
              <a:rPr lang="en-GB" altLang="en-US" sz="1800">
                <a:latin typeface="Courier New" panose="02070309020205020404" pitchFamily="49" charset="0"/>
              </a:rPr>
              <a:t>;</a:t>
            </a:r>
            <a:endParaRPr lang="en-US" altLang="en-US" sz="1800">
              <a:latin typeface="Courier New" panose="02070309020205020404" pitchFamily="49" charset="0"/>
            </a:endParaRP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64BD4FC-731F-4C67-A0E8-6A561B18E849}"/>
              </a:ext>
            </a:extLst>
          </p:cNvPr>
          <p:cNvSpPr>
            <a:spLocks noGrp="1"/>
          </p:cNvSpPr>
          <p:nvPr>
            <p:ph type="title"/>
          </p:nvPr>
        </p:nvSpPr>
        <p:spPr>
          <a:xfrm>
            <a:off x="381000" y="304800"/>
            <a:ext cx="8001000" cy="914400"/>
          </a:xfrm>
        </p:spPr>
        <p:txBody>
          <a:bodyPr/>
          <a:lstStyle/>
          <a:p>
            <a:pPr eaLnBrk="1" hangingPunct="1"/>
            <a:r>
              <a:rPr lang="en-US" altLang="en-US" sz="3600" b="1" u="sng"/>
              <a:t>Example 13.16 – Package Body</a:t>
            </a:r>
          </a:p>
        </p:txBody>
      </p:sp>
      <p:sp>
        <p:nvSpPr>
          <p:cNvPr id="542723" name="Rectangle 3">
            <a:extLst>
              <a:ext uri="{FF2B5EF4-FFF2-40B4-BE49-F238E27FC236}">
                <a16:creationId xmlns:a16="http://schemas.microsoft.com/office/drawing/2014/main" id="{733A10C6-B822-4DD2-B06F-84A5E037B2EB}"/>
              </a:ext>
            </a:extLst>
          </p:cNvPr>
          <p:cNvSpPr>
            <a:spLocks noGrp="1" noChangeArrowheads="1"/>
          </p:cNvSpPr>
          <p:nvPr>
            <p:ph idx="1"/>
          </p:nvPr>
        </p:nvSpPr>
        <p:spPr>
          <a:xfrm>
            <a:off x="685800" y="1295400"/>
            <a:ext cx="8077200" cy="5029200"/>
          </a:xfrm>
        </p:spPr>
        <p:txBody>
          <a:bodyPr rtlCol="0">
            <a:normAutofit lnSpcReduction="10000"/>
          </a:bodyPr>
          <a:lstStyle/>
          <a:p>
            <a:pPr eaLnBrk="1" fontAlgn="auto" hangingPunct="1">
              <a:lnSpc>
                <a:spcPct val="80000"/>
              </a:lnSpc>
              <a:spcAft>
                <a:spcPts val="0"/>
              </a:spcAft>
              <a:buFontTx/>
              <a:buNone/>
              <a:defRPr/>
            </a:pPr>
            <a:r>
              <a:rPr lang="en-GB" altLang="en-US" sz="1600">
                <a:latin typeface="Courier New" panose="02070309020205020404" pitchFamily="49" charset="0"/>
              </a:rPr>
              <a:t>/* PL SQL Example 13.16 File: ch13-16.sql */</a:t>
            </a:r>
          </a:p>
          <a:p>
            <a:pPr eaLnBrk="1" fontAlgn="auto" hangingPunct="1">
              <a:lnSpc>
                <a:spcPct val="80000"/>
              </a:lnSpc>
              <a:spcAft>
                <a:spcPts val="0"/>
              </a:spcAft>
              <a:buFontTx/>
              <a:buNone/>
              <a:defRPr/>
            </a:pPr>
            <a:r>
              <a:rPr lang="en-GB" altLang="en-US" sz="1600">
                <a:latin typeface="Courier New" panose="02070309020205020404" pitchFamily="49" charset="0"/>
              </a:rPr>
              <a:t>CREATE OR REPLACE PACKAGE BODY </a:t>
            </a:r>
            <a:r>
              <a:rPr lang="en-GB" altLang="en-US" sz="1600" err="1">
                <a:latin typeface="Courier New" panose="02070309020205020404" pitchFamily="49" charset="0"/>
              </a:rPr>
              <a:t>ManageEquipment</a:t>
            </a:r>
            <a:r>
              <a:rPr lang="en-GB" altLang="en-US" sz="1600">
                <a:latin typeface="Courier New" panose="02070309020205020404" pitchFamily="49" charset="0"/>
              </a:rPr>
              <a:t> AS</a:t>
            </a:r>
          </a:p>
          <a:p>
            <a:pPr eaLnBrk="1" fontAlgn="auto" hangingPunct="1">
              <a:lnSpc>
                <a:spcPct val="80000"/>
              </a:lnSpc>
              <a:spcAft>
                <a:spcPts val="0"/>
              </a:spcAft>
              <a:buFontTx/>
              <a:buNone/>
              <a:defRPr/>
            </a:pPr>
            <a:r>
              <a:rPr lang="en-GB" altLang="en-US" sz="1600">
                <a:latin typeface="Courier New" panose="02070309020205020404" pitchFamily="49" charset="0"/>
              </a:rPr>
              <a:t>    -- Procedure to get a specific item of equipment</a:t>
            </a:r>
          </a:p>
          <a:p>
            <a:pPr eaLnBrk="1" fontAlgn="auto" hangingPunct="1">
              <a:lnSpc>
                <a:spcPct val="80000"/>
              </a:lnSpc>
              <a:spcAft>
                <a:spcPts val="0"/>
              </a:spcAft>
              <a:buFontTx/>
              <a:buNone/>
              <a:defRPr/>
            </a:pPr>
            <a:r>
              <a:rPr lang="en-GB" altLang="en-US" sz="1600">
                <a:latin typeface="Courier New" panose="02070309020205020404" pitchFamily="49" charset="0"/>
              </a:rPr>
              <a:t>    PROCEDURE </a:t>
            </a:r>
            <a:r>
              <a:rPr lang="en-GB" altLang="en-US" sz="1600" err="1">
                <a:latin typeface="Courier New" panose="02070309020205020404" pitchFamily="49" charset="0"/>
              </a:rPr>
              <a:t>OpenItem</a:t>
            </a:r>
            <a:r>
              <a:rPr lang="en-GB" altLang="en-US" sz="1600">
                <a:latin typeface="Courier New" panose="02070309020205020404" pitchFamily="49" charset="0"/>
              </a:rPr>
              <a:t> (</a:t>
            </a:r>
            <a:r>
              <a:rPr lang="en-GB" altLang="en-US" sz="1600" err="1">
                <a:solidFill>
                  <a:srgbClr val="FF0000"/>
                </a:solidFill>
                <a:latin typeface="Courier New" panose="02070309020205020404" pitchFamily="49" charset="0"/>
              </a:rPr>
              <a:t>cv_Equipment</a:t>
            </a:r>
            <a:r>
              <a:rPr lang="en-GB" altLang="en-US" sz="1600">
                <a:solidFill>
                  <a:srgbClr val="FF0000"/>
                </a:solidFill>
                <a:latin typeface="Courier New" panose="02070309020205020404" pitchFamily="49" charset="0"/>
              </a:rPr>
              <a:t> IN OUT </a:t>
            </a:r>
            <a:r>
              <a:rPr lang="en-GB" altLang="en-US" sz="1600" err="1">
                <a:solidFill>
                  <a:srgbClr val="FF0000"/>
                </a:solidFill>
                <a:latin typeface="Courier New" panose="02070309020205020404" pitchFamily="49" charset="0"/>
              </a:rPr>
              <a:t>equipment_Type</a:t>
            </a:r>
            <a:r>
              <a:rPr lang="en-GB" altLang="en-US" sz="1600">
                <a:latin typeface="Courier New" panose="02070309020205020404" pitchFamily="49" charset="0"/>
              </a:rPr>
              <a:t>, </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p_EquipmentNumber</a:t>
            </a:r>
            <a:r>
              <a:rPr lang="en-GB" altLang="en-US" sz="1600">
                <a:latin typeface="Courier New" panose="02070309020205020404" pitchFamily="49" charset="0"/>
              </a:rPr>
              <a:t> IN CHAR) AS</a:t>
            </a:r>
          </a:p>
          <a:p>
            <a:pPr eaLnBrk="1" fontAlgn="auto" hangingPunct="1">
              <a:lnSpc>
                <a:spcPct val="80000"/>
              </a:lnSpc>
              <a:spcAft>
                <a:spcPts val="0"/>
              </a:spcAft>
              <a:buFontTx/>
              <a:buNone/>
              <a:defRPr/>
            </a:pPr>
            <a:r>
              <a:rPr lang="en-GB" altLang="en-US" sz="1600">
                <a:latin typeface="Courier New" panose="02070309020205020404" pitchFamily="49" charset="0"/>
              </a:rPr>
              <a:t>    BEGIN</a:t>
            </a:r>
          </a:p>
          <a:p>
            <a:pPr eaLnBrk="1" fontAlgn="auto" hangingPunct="1">
              <a:lnSpc>
                <a:spcPct val="80000"/>
              </a:lnSpc>
              <a:spcAft>
                <a:spcPts val="0"/>
              </a:spcAft>
              <a:buFontTx/>
              <a:buNone/>
              <a:defRPr/>
            </a:pPr>
            <a:r>
              <a:rPr lang="en-GB" altLang="en-US" sz="1600">
                <a:latin typeface="Courier New" panose="02070309020205020404" pitchFamily="49" charset="0"/>
              </a:rPr>
              <a:t>        -- Populate the cursor </a:t>
            </a:r>
          </a:p>
          <a:p>
            <a:pPr eaLnBrk="1" fontAlgn="auto" hangingPunct="1">
              <a:lnSpc>
                <a:spcPct val="80000"/>
              </a:lnSpc>
              <a:spcAft>
                <a:spcPts val="0"/>
              </a:spcAft>
              <a:buFontTx/>
              <a:buNone/>
              <a:defRPr/>
            </a:pPr>
            <a:r>
              <a:rPr lang="en-GB" altLang="en-US" sz="1600">
                <a:latin typeface="Courier New" panose="02070309020205020404" pitchFamily="49" charset="0"/>
              </a:rPr>
              <a:t>        OPEN </a:t>
            </a:r>
            <a:r>
              <a:rPr lang="en-GB" altLang="en-US" sz="1600" err="1">
                <a:latin typeface="Courier New" panose="02070309020205020404" pitchFamily="49" charset="0"/>
              </a:rPr>
              <a:t>cv_Equipment</a:t>
            </a:r>
            <a:r>
              <a:rPr lang="en-GB" altLang="en-US" sz="1600">
                <a:latin typeface="Courier New" panose="02070309020205020404" pitchFamily="49" charset="0"/>
              </a:rPr>
              <a:t> FOR </a:t>
            </a:r>
          </a:p>
          <a:p>
            <a:pPr eaLnBrk="1" fontAlgn="auto" hangingPunct="1">
              <a:lnSpc>
                <a:spcPct val="80000"/>
              </a:lnSpc>
              <a:spcAft>
                <a:spcPts val="0"/>
              </a:spcAft>
              <a:buFontTx/>
              <a:buNone/>
              <a:defRPr/>
            </a:pPr>
            <a:r>
              <a:rPr lang="en-GB" altLang="en-US" sz="1600">
                <a:latin typeface="Courier New" panose="02070309020205020404" pitchFamily="49" charset="0"/>
              </a:rPr>
              <a:t>        SELECT * FROM Equipment </a:t>
            </a:r>
          </a:p>
          <a:p>
            <a:pPr eaLnBrk="1" fontAlgn="auto" hangingPunct="1">
              <a:lnSpc>
                <a:spcPct val="80000"/>
              </a:lnSpc>
              <a:spcAft>
                <a:spcPts val="0"/>
              </a:spcAft>
              <a:buFontTx/>
              <a:buNone/>
              <a:defRPr/>
            </a:pPr>
            <a:r>
              <a:rPr lang="en-GB" altLang="en-US" sz="1600">
                <a:latin typeface="Courier New" panose="02070309020205020404" pitchFamily="49" charset="0"/>
              </a:rPr>
              <a:t>        WHERE </a:t>
            </a:r>
            <a:r>
              <a:rPr lang="en-GB" altLang="en-US" sz="1600" err="1">
                <a:latin typeface="Courier New" panose="02070309020205020404" pitchFamily="49" charset="0"/>
              </a:rPr>
              <a:t>EquipmentNumber</a:t>
            </a:r>
            <a:r>
              <a:rPr lang="en-GB" altLang="en-US" sz="1600">
                <a:latin typeface="Courier New" panose="02070309020205020404" pitchFamily="49" charset="0"/>
              </a:rPr>
              <a:t> = </a:t>
            </a:r>
            <a:r>
              <a:rPr lang="en-GB" altLang="en-US" sz="1600" err="1">
                <a:latin typeface="Courier New" panose="02070309020205020404" pitchFamily="49" charset="0"/>
              </a:rPr>
              <a:t>p_EquipmentNumber</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END </a:t>
            </a:r>
            <a:r>
              <a:rPr lang="en-GB" altLang="en-US" sz="1600" err="1">
                <a:latin typeface="Courier New" panose="02070309020205020404" pitchFamily="49" charset="0"/>
              </a:rPr>
              <a:t>OpenItem</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a:t>
            </a:r>
          </a:p>
          <a:p>
            <a:pPr eaLnBrk="1" fontAlgn="auto" hangingPunct="1">
              <a:lnSpc>
                <a:spcPct val="80000"/>
              </a:lnSpc>
              <a:spcAft>
                <a:spcPts val="0"/>
              </a:spcAft>
              <a:buFontTx/>
              <a:buNone/>
              <a:defRPr/>
            </a:pPr>
            <a:r>
              <a:rPr lang="en-GB" altLang="en-US" sz="1600">
                <a:latin typeface="Courier New" panose="02070309020205020404" pitchFamily="49" charset="0"/>
              </a:rPr>
              <a:t>    PROCEDURE </a:t>
            </a:r>
            <a:r>
              <a:rPr lang="en-GB" altLang="en-US" sz="1600" err="1">
                <a:latin typeface="Courier New" panose="02070309020205020404" pitchFamily="49" charset="0"/>
              </a:rPr>
              <a:t>FetchItem</a:t>
            </a:r>
            <a:r>
              <a:rPr lang="en-GB" altLang="en-US" sz="1600">
                <a:latin typeface="Courier New" panose="02070309020205020404" pitchFamily="49" charset="0"/>
              </a:rPr>
              <a:t> (</a:t>
            </a:r>
            <a:r>
              <a:rPr lang="en-GB" altLang="en-US" sz="1600" err="1">
                <a:solidFill>
                  <a:srgbClr val="FF0000"/>
                </a:solidFill>
                <a:latin typeface="Courier New" panose="02070309020205020404" pitchFamily="49" charset="0"/>
              </a:rPr>
              <a:t>cv_Equipment</a:t>
            </a:r>
            <a:r>
              <a:rPr lang="en-GB" altLang="en-US" sz="1600">
                <a:solidFill>
                  <a:srgbClr val="FF0000"/>
                </a:solidFill>
                <a:latin typeface="Courier New" panose="02070309020205020404" pitchFamily="49" charset="0"/>
              </a:rPr>
              <a:t> IN </a:t>
            </a:r>
            <a:r>
              <a:rPr lang="en-GB" altLang="en-US" sz="1600" err="1">
                <a:solidFill>
                  <a:srgbClr val="FF0000"/>
                </a:solidFill>
                <a:latin typeface="Courier New" panose="02070309020205020404" pitchFamily="49" charset="0"/>
              </a:rPr>
              <a:t>equipment_Type</a:t>
            </a:r>
            <a:r>
              <a:rPr lang="en-GB" altLang="en-US" sz="1600">
                <a:latin typeface="Courier New" panose="02070309020205020404" pitchFamily="49" charset="0"/>
              </a:rPr>
              <a:t>, </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equipment_Row</a:t>
            </a:r>
            <a:r>
              <a:rPr lang="en-GB" altLang="en-US" sz="1600">
                <a:latin typeface="Courier New" panose="02070309020205020404" pitchFamily="49" charset="0"/>
              </a:rPr>
              <a:t> OUT </a:t>
            </a:r>
            <a:r>
              <a:rPr lang="en-GB" altLang="en-US" sz="1600" err="1">
                <a:latin typeface="Courier New" panose="02070309020205020404" pitchFamily="49" charset="0"/>
              </a:rPr>
              <a:t>equipment%ROWTYPE</a:t>
            </a:r>
            <a:r>
              <a:rPr lang="en-GB" altLang="en-US" sz="1600">
                <a:latin typeface="Courier New" panose="02070309020205020404" pitchFamily="49" charset="0"/>
              </a:rPr>
              <a:t>) AS</a:t>
            </a:r>
          </a:p>
          <a:p>
            <a:pPr eaLnBrk="1" fontAlgn="auto" hangingPunct="1">
              <a:lnSpc>
                <a:spcPct val="80000"/>
              </a:lnSpc>
              <a:spcAft>
                <a:spcPts val="0"/>
              </a:spcAft>
              <a:buFontTx/>
              <a:buNone/>
              <a:defRPr/>
            </a:pPr>
            <a:r>
              <a:rPr lang="en-GB" altLang="en-US" sz="1600">
                <a:latin typeface="Courier New" panose="02070309020205020404" pitchFamily="49" charset="0"/>
              </a:rPr>
              <a:t>    BEGIN</a:t>
            </a:r>
          </a:p>
          <a:p>
            <a:pPr eaLnBrk="1" fontAlgn="auto" hangingPunct="1">
              <a:lnSpc>
                <a:spcPct val="80000"/>
              </a:lnSpc>
              <a:spcAft>
                <a:spcPts val="0"/>
              </a:spcAft>
              <a:buFontTx/>
              <a:buNone/>
              <a:defRPr/>
            </a:pPr>
            <a:r>
              <a:rPr lang="en-GB" altLang="en-US" sz="1600">
                <a:latin typeface="Courier New" panose="02070309020205020404" pitchFamily="49" charset="0"/>
              </a:rPr>
              <a:t>        FETCH </a:t>
            </a:r>
            <a:r>
              <a:rPr lang="en-GB" altLang="en-US" sz="1600" err="1">
                <a:latin typeface="Courier New" panose="02070309020205020404" pitchFamily="49" charset="0"/>
              </a:rPr>
              <a:t>cv_Equipment</a:t>
            </a:r>
            <a:r>
              <a:rPr lang="en-GB" altLang="en-US" sz="1600">
                <a:latin typeface="Courier New" panose="02070309020205020404" pitchFamily="49" charset="0"/>
              </a:rPr>
              <a:t> INTO </a:t>
            </a:r>
            <a:r>
              <a:rPr lang="en-GB" altLang="en-US" sz="1600" err="1">
                <a:latin typeface="Courier New" panose="02070309020205020404" pitchFamily="49" charset="0"/>
              </a:rPr>
              <a:t>equipment_Row</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END </a:t>
            </a:r>
            <a:r>
              <a:rPr lang="en-GB" altLang="en-US" sz="1600" err="1">
                <a:latin typeface="Courier New" panose="02070309020205020404" pitchFamily="49" charset="0"/>
              </a:rPr>
              <a:t>FetchItem</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END </a:t>
            </a:r>
            <a:r>
              <a:rPr lang="en-GB" altLang="en-US" sz="1600" err="1">
                <a:latin typeface="Courier New" panose="02070309020205020404" pitchFamily="49" charset="0"/>
              </a:rPr>
              <a:t>ManageEquipment</a:t>
            </a:r>
            <a:r>
              <a:rPr lang="en-GB" altLang="en-US" sz="1600">
                <a:latin typeface="Courier New" panose="02070309020205020404" pitchFamily="49" charset="0"/>
              </a:rPr>
              <a:t>;</a:t>
            </a:r>
            <a:endParaRPr lang="en-US" altLang="en-US" sz="1600">
              <a:latin typeface="Courier New" panose="02070309020205020404" pitchFamily="49"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a:extLst>
              <a:ext uri="{FF2B5EF4-FFF2-40B4-BE49-F238E27FC236}">
                <a16:creationId xmlns:a16="http://schemas.microsoft.com/office/drawing/2014/main" id="{0C54C823-D533-4FBC-A03E-2BA9BECEE4AE}"/>
              </a:ext>
            </a:extLst>
          </p:cNvPr>
          <p:cNvSpPr>
            <a:spLocks noGrp="1"/>
          </p:cNvSpPr>
          <p:nvPr>
            <p:ph sz="half" idx="2"/>
          </p:nvPr>
        </p:nvSpPr>
        <p:spPr>
          <a:xfrm>
            <a:off x="304800" y="152400"/>
            <a:ext cx="8305800" cy="6172200"/>
          </a:xfrm>
        </p:spPr>
        <p:txBody>
          <a:bodyPr/>
          <a:lstStyle/>
          <a:p>
            <a:pPr marL="0" indent="0" eaLnBrk="1" hangingPunct="1">
              <a:buFont typeface="Arial" panose="020B0604020202020204" pitchFamily="34" charset="0"/>
              <a:buNone/>
            </a:pPr>
            <a:r>
              <a:rPr lang="en-US" altLang="en-US" sz="2800"/>
              <a:t>SET SERVEROUTPUT ON</a:t>
            </a:r>
          </a:p>
          <a:p>
            <a:pPr marL="0" indent="0" eaLnBrk="1" hangingPunct="1">
              <a:buFont typeface="Arial" panose="020B0604020202020204" pitchFamily="34" charset="0"/>
              <a:buNone/>
            </a:pPr>
            <a:r>
              <a:rPr lang="en-US" altLang="en-US" sz="2800"/>
              <a:t>DECLARE</a:t>
            </a:r>
          </a:p>
          <a:p>
            <a:pPr marL="0" indent="0" eaLnBrk="1" hangingPunct="1">
              <a:buFont typeface="Arial" panose="020B0604020202020204" pitchFamily="34" charset="0"/>
              <a:buNone/>
            </a:pPr>
            <a:r>
              <a:rPr lang="en-US" altLang="en-US" sz="2800"/>
              <a:t>  v_num1 number:=&amp;v_num1;</a:t>
            </a:r>
          </a:p>
          <a:p>
            <a:pPr marL="0" indent="0" eaLnBrk="1" hangingPunct="1">
              <a:buFont typeface="Arial" panose="020B0604020202020204" pitchFamily="34" charset="0"/>
              <a:buNone/>
            </a:pPr>
            <a:r>
              <a:rPr lang="en-US" altLang="en-US" sz="2800"/>
              <a:t>  v_num2 number:=&amp;v_num2;</a:t>
            </a:r>
          </a:p>
          <a:p>
            <a:pPr marL="0" indent="0" eaLnBrk="1" hangingPunct="1">
              <a:buFont typeface="Arial" panose="020B0604020202020204" pitchFamily="34" charset="0"/>
              <a:buNone/>
            </a:pPr>
            <a:r>
              <a:rPr lang="en-US" altLang="en-US" sz="2800"/>
              <a:t>  v_result number:=0;</a:t>
            </a:r>
          </a:p>
          <a:p>
            <a:pPr marL="0" indent="0" eaLnBrk="1" hangingPunct="1">
              <a:buFont typeface="Arial" panose="020B0604020202020204" pitchFamily="34" charset="0"/>
              <a:buNone/>
            </a:pPr>
            <a:r>
              <a:rPr lang="en-US" altLang="en-US" sz="2800"/>
              <a:t>BEGIN</a:t>
            </a:r>
          </a:p>
          <a:p>
            <a:pPr marL="0" indent="0" eaLnBrk="1" hangingPunct="1">
              <a:buFont typeface="Arial" panose="020B0604020202020204" pitchFamily="34" charset="0"/>
              <a:buNone/>
            </a:pPr>
            <a:r>
              <a:rPr lang="en-US" altLang="en-US" sz="2800"/>
              <a:t>  v_result:=v_num1/v_num2;</a:t>
            </a:r>
          </a:p>
          <a:p>
            <a:pPr marL="0" indent="0" eaLnBrk="1" hangingPunct="1">
              <a:buFont typeface="Arial" panose="020B0604020202020204" pitchFamily="34" charset="0"/>
              <a:buNone/>
            </a:pPr>
            <a:r>
              <a:rPr lang="en-US" altLang="en-US" sz="2800"/>
              <a:t>  DBMS_OUTPUT.PUT_LINE('result is'||v_result);</a:t>
            </a:r>
          </a:p>
          <a:p>
            <a:pPr marL="0" indent="0" eaLnBrk="1" hangingPunct="1">
              <a:buFont typeface="Arial" panose="020B0604020202020204" pitchFamily="34" charset="0"/>
              <a:buNone/>
            </a:pPr>
            <a:r>
              <a:rPr lang="en-US" altLang="en-US" sz="2800"/>
              <a:t>EXCEPTION</a:t>
            </a:r>
          </a:p>
          <a:p>
            <a:pPr marL="0" indent="0" eaLnBrk="1" hangingPunct="1">
              <a:buFont typeface="Arial" panose="020B0604020202020204" pitchFamily="34" charset="0"/>
              <a:buNone/>
            </a:pPr>
            <a:r>
              <a:rPr lang="en-US" altLang="en-US" sz="2800"/>
              <a:t>  WHEN </a:t>
            </a:r>
            <a:r>
              <a:rPr lang="en-US" altLang="en-US" sz="2800">
                <a:solidFill>
                  <a:srgbClr val="C00000"/>
                </a:solidFill>
              </a:rPr>
              <a:t>ZERO_DIVIDE  </a:t>
            </a:r>
            <a:r>
              <a:rPr lang="en-US" altLang="en-US" sz="2800"/>
              <a:t>THEN</a:t>
            </a:r>
          </a:p>
          <a:p>
            <a:pPr marL="0" indent="0" eaLnBrk="1" hangingPunct="1">
              <a:buFont typeface="Arial" panose="020B0604020202020204" pitchFamily="34" charset="0"/>
              <a:buNone/>
            </a:pPr>
            <a:r>
              <a:rPr lang="en-US" altLang="en-US" sz="2800"/>
              <a:t>    DBMS_OUTPUT.PUT_LINE('A number cannot be divided by zero');</a:t>
            </a:r>
          </a:p>
          <a:p>
            <a:pPr marL="0" indent="0" eaLnBrk="1" hangingPunct="1">
              <a:buFont typeface="Arial" panose="020B0604020202020204" pitchFamily="34" charset="0"/>
              <a:buNone/>
            </a:pPr>
            <a:r>
              <a:rPr lang="en-US" altLang="en-US" sz="2800"/>
              <a:t>END;</a:t>
            </a:r>
          </a:p>
          <a:p>
            <a:pPr marL="0" indent="0" eaLnBrk="1" hangingPunct="1">
              <a:buFont typeface="Arial" panose="020B0604020202020204" pitchFamily="34" charset="0"/>
              <a:buNone/>
            </a:pPr>
            <a:r>
              <a:rPr lang="en-US" altLang="en-US" sz="2800"/>
              <a:t>/</a:t>
            </a:r>
          </a:p>
        </p:txBody>
      </p:sp>
      <p:sp>
        <p:nvSpPr>
          <p:cNvPr id="24579" name="Rectangle 1">
            <a:extLst>
              <a:ext uri="{FF2B5EF4-FFF2-40B4-BE49-F238E27FC236}">
                <a16:creationId xmlns:a16="http://schemas.microsoft.com/office/drawing/2014/main" id="{A67D864E-DA87-433D-8CB5-AECDD0DE9562}"/>
              </a:ext>
            </a:extLst>
          </p:cNvPr>
          <p:cNvSpPr>
            <a:spLocks noChangeArrowheads="1"/>
          </p:cNvSpPr>
          <p:nvPr/>
        </p:nvSpPr>
        <p:spPr bwMode="auto">
          <a:xfrm>
            <a:off x="5334000" y="742950"/>
            <a:ext cx="3657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002060"/>
                </a:solidFill>
              </a:rPr>
              <a:t>Write a PL/SQL block to divide a number by another number, handle the exception raised ZERO_DIVIDE when denominator is zero.</a:t>
            </a:r>
            <a:endParaRPr lang="en-IN" altLang="en-US">
              <a:solidFill>
                <a:srgbClr val="002060"/>
              </a:solidFill>
            </a:endParaRPr>
          </a:p>
        </p:txBody>
      </p:sp>
      <p:sp>
        <p:nvSpPr>
          <p:cNvPr id="24580" name="Rectangle 1">
            <a:extLst>
              <a:ext uri="{FF2B5EF4-FFF2-40B4-BE49-F238E27FC236}">
                <a16:creationId xmlns:a16="http://schemas.microsoft.com/office/drawing/2014/main" id="{CB669BD2-0C5D-4101-A566-270C17C5E50E}"/>
              </a:ext>
            </a:extLst>
          </p:cNvPr>
          <p:cNvSpPr>
            <a:spLocks noChangeArrowheads="1"/>
          </p:cNvSpPr>
          <p:nvPr/>
        </p:nvSpPr>
        <p:spPr bwMode="auto">
          <a:xfrm>
            <a:off x="4457700" y="0"/>
            <a:ext cx="4497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solidFill>
                  <a:srgbClr val="C00000"/>
                </a:solidFill>
              </a:rPr>
              <a:t>Example:2  Named Exception</a:t>
            </a:r>
            <a:endParaRPr lang="en-IN" altLang="en-US">
              <a:solidFill>
                <a:srgbClr val="C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B9A1345D-03F5-4312-8E4D-F96CAC104B86}"/>
              </a:ext>
            </a:extLst>
          </p:cNvPr>
          <p:cNvSpPr>
            <a:spLocks noGrp="1"/>
          </p:cNvSpPr>
          <p:nvPr>
            <p:ph type="title"/>
          </p:nvPr>
        </p:nvSpPr>
        <p:spPr>
          <a:xfrm>
            <a:off x="381000" y="228600"/>
            <a:ext cx="8229600" cy="685800"/>
          </a:xfrm>
        </p:spPr>
        <p:txBody>
          <a:bodyPr/>
          <a:lstStyle/>
          <a:p>
            <a:pPr eaLnBrk="1" hangingPunct="1"/>
            <a:r>
              <a:rPr lang="en-US" altLang="en-US" sz="3200" b="1" u="sng"/>
              <a:t>Example 13.16 – Use Cursor Variable</a:t>
            </a:r>
          </a:p>
        </p:txBody>
      </p:sp>
      <p:sp>
        <p:nvSpPr>
          <p:cNvPr id="543747" name="Rectangle 3">
            <a:extLst>
              <a:ext uri="{FF2B5EF4-FFF2-40B4-BE49-F238E27FC236}">
                <a16:creationId xmlns:a16="http://schemas.microsoft.com/office/drawing/2014/main" id="{144CCC67-3DA8-4B80-B6E9-AABD283A3863}"/>
              </a:ext>
            </a:extLst>
          </p:cNvPr>
          <p:cNvSpPr>
            <a:spLocks noGrp="1" noChangeArrowheads="1"/>
          </p:cNvSpPr>
          <p:nvPr>
            <p:ph idx="1"/>
          </p:nvPr>
        </p:nvSpPr>
        <p:spPr>
          <a:xfrm>
            <a:off x="457200" y="914400"/>
            <a:ext cx="8458200" cy="5486400"/>
          </a:xfrm>
        </p:spPr>
        <p:txBody>
          <a:bodyPr rtlCol="0">
            <a:normAutofit fontScale="92500" lnSpcReduction="20000"/>
          </a:bodyPr>
          <a:lstStyle/>
          <a:p>
            <a:pPr eaLnBrk="1" fontAlgn="auto" hangingPunct="1">
              <a:lnSpc>
                <a:spcPct val="80000"/>
              </a:lnSpc>
              <a:spcAft>
                <a:spcPts val="0"/>
              </a:spcAft>
              <a:buFontTx/>
              <a:buNone/>
              <a:defRPr/>
            </a:pPr>
            <a:r>
              <a:rPr lang="en-GB" altLang="en-US" sz="1600">
                <a:latin typeface="Courier New" panose="02070309020205020404" pitchFamily="49" charset="0"/>
              </a:rPr>
              <a:t>/* PL SQL Example 13.16 File: ch13-16.sql */</a:t>
            </a:r>
          </a:p>
          <a:p>
            <a:pPr eaLnBrk="1" fontAlgn="auto" hangingPunct="1">
              <a:lnSpc>
                <a:spcPct val="80000"/>
              </a:lnSpc>
              <a:spcAft>
                <a:spcPts val="0"/>
              </a:spcAft>
              <a:buFontTx/>
              <a:buNone/>
              <a:defRPr/>
            </a:pPr>
            <a:r>
              <a:rPr lang="en-GB" altLang="en-US" sz="1600">
                <a:latin typeface="Courier New" panose="02070309020205020404" pitchFamily="49" charset="0"/>
              </a:rPr>
              <a:t>DECLARE</a:t>
            </a:r>
          </a:p>
          <a:p>
            <a:pPr eaLnBrk="1" fontAlgn="auto" hangingPunct="1">
              <a:lnSpc>
                <a:spcPct val="80000"/>
              </a:lnSpc>
              <a:spcAft>
                <a:spcPts val="0"/>
              </a:spcAft>
              <a:buFontTx/>
              <a:buNone/>
              <a:defRPr/>
            </a:pPr>
            <a:r>
              <a:rPr lang="en-GB" altLang="en-US" sz="1600">
                <a:latin typeface="Courier New" panose="02070309020205020404" pitchFamily="49" charset="0"/>
              </a:rPr>
              <a:t>    -- Declare a cursor variable of the REF CURSOR type</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solidFill>
                  <a:srgbClr val="FF0000"/>
                </a:solidFill>
                <a:latin typeface="Courier New" panose="02070309020205020404" pitchFamily="49" charset="0"/>
              </a:rPr>
              <a:t>item_Cursor</a:t>
            </a:r>
            <a:r>
              <a:rPr lang="en-GB" altLang="en-US" sz="1600">
                <a:solidFill>
                  <a:srgbClr val="FF0000"/>
                </a:solidFill>
                <a:latin typeface="Courier New" panose="02070309020205020404" pitchFamily="49" charset="0"/>
              </a:rPr>
              <a:t> </a:t>
            </a:r>
            <a:r>
              <a:rPr lang="en-GB" altLang="en-US" sz="1600" err="1">
                <a:solidFill>
                  <a:srgbClr val="FF0000"/>
                </a:solidFill>
                <a:latin typeface="Courier New" panose="02070309020205020404" pitchFamily="49" charset="0"/>
              </a:rPr>
              <a:t>ManageEquipment.equipment_Type</a:t>
            </a:r>
            <a:r>
              <a:rPr lang="en-GB" altLang="en-US" sz="1600">
                <a:solidFill>
                  <a:srgbClr val="FF0000"/>
                </a:solidFill>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v_EquipmentNumber</a:t>
            </a:r>
            <a:r>
              <a:rPr lang="en-GB" altLang="en-US" sz="1600">
                <a:latin typeface="Courier New" panose="02070309020205020404" pitchFamily="49" charset="0"/>
              </a:rPr>
              <a:t> </a:t>
            </a:r>
            <a:r>
              <a:rPr lang="en-GB" altLang="en-US" sz="1600" err="1">
                <a:latin typeface="Courier New" panose="02070309020205020404" pitchFamily="49" charset="0"/>
              </a:rPr>
              <a:t>equipment.EquipmentNumber%TYPE</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equipment_Row</a:t>
            </a:r>
            <a:r>
              <a:rPr lang="en-GB" altLang="en-US" sz="1600">
                <a:latin typeface="Courier New" panose="02070309020205020404" pitchFamily="49" charset="0"/>
              </a:rPr>
              <a:t> </a:t>
            </a:r>
            <a:r>
              <a:rPr lang="en-GB" altLang="en-US" sz="1600" err="1">
                <a:latin typeface="Courier New" panose="02070309020205020404" pitchFamily="49" charset="0"/>
              </a:rPr>
              <a:t>equipment%ROWTYPE</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BEGIN</a:t>
            </a:r>
          </a:p>
          <a:p>
            <a:pPr eaLnBrk="1" fontAlgn="auto" hangingPunct="1">
              <a:lnSpc>
                <a:spcPct val="80000"/>
              </a:lnSpc>
              <a:spcAft>
                <a:spcPts val="0"/>
              </a:spcAft>
              <a:buFontTx/>
              <a:buNone/>
              <a:defRPr/>
            </a:pPr>
            <a:r>
              <a:rPr lang="en-GB" altLang="en-US" sz="1600">
                <a:latin typeface="Courier New" panose="02070309020205020404" pitchFamily="49" charset="0"/>
              </a:rPr>
              <a:t>    -- Assign a equipment number to the variable</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v_EquipmentNumber</a:t>
            </a:r>
            <a:r>
              <a:rPr lang="en-GB" altLang="en-US" sz="1600">
                <a:latin typeface="Courier New" panose="02070309020205020404" pitchFamily="49" charset="0"/>
              </a:rPr>
              <a:t> := '5001';</a:t>
            </a:r>
          </a:p>
          <a:p>
            <a:pPr eaLnBrk="1" fontAlgn="auto" hangingPunct="1">
              <a:lnSpc>
                <a:spcPct val="80000"/>
              </a:lnSpc>
              <a:spcAft>
                <a:spcPts val="0"/>
              </a:spcAft>
              <a:buFontTx/>
              <a:buNone/>
              <a:defRPr/>
            </a:pPr>
            <a:r>
              <a:rPr lang="en-GB" altLang="en-US" sz="1600">
                <a:latin typeface="Courier New" panose="02070309020205020404" pitchFamily="49" charset="0"/>
              </a:rPr>
              <a:t>    -- Open the cursor using a variable</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ManageEquipment.OpenItem</a:t>
            </a:r>
            <a:r>
              <a:rPr lang="en-GB" altLang="en-US" sz="1600">
                <a:latin typeface="Courier New" panose="02070309020205020404" pitchFamily="49" charset="0"/>
              </a:rPr>
              <a:t> (</a:t>
            </a:r>
            <a:r>
              <a:rPr lang="en-GB" altLang="en-US" sz="1600" err="1">
                <a:latin typeface="Courier New" panose="02070309020205020404" pitchFamily="49" charset="0"/>
              </a:rPr>
              <a:t>item_Cursor</a:t>
            </a:r>
            <a:r>
              <a:rPr lang="en-GB" altLang="en-US" sz="1600">
                <a:latin typeface="Courier New" panose="02070309020205020404" pitchFamily="49" charset="0"/>
              </a:rPr>
              <a:t>, </a:t>
            </a:r>
            <a:r>
              <a:rPr lang="en-GB" altLang="en-US" sz="1600" err="1">
                <a:latin typeface="Courier New" panose="02070309020205020404" pitchFamily="49" charset="0"/>
              </a:rPr>
              <a:t>v_EquipmentNumber</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 Fetch the equipment data and display it</a:t>
            </a:r>
          </a:p>
          <a:p>
            <a:pPr eaLnBrk="1" fontAlgn="auto" hangingPunct="1">
              <a:lnSpc>
                <a:spcPct val="80000"/>
              </a:lnSpc>
              <a:spcAft>
                <a:spcPts val="0"/>
              </a:spcAft>
              <a:buFontTx/>
              <a:buNone/>
              <a:defRPr/>
            </a:pPr>
            <a:r>
              <a:rPr lang="en-GB" altLang="en-US" sz="1600">
                <a:latin typeface="Courier New" panose="02070309020205020404" pitchFamily="49" charset="0"/>
              </a:rPr>
              <a:t>    LOOP</a:t>
            </a:r>
          </a:p>
          <a:p>
            <a:pPr eaLnBrk="1" fontAlgn="auto" hangingPunct="1">
              <a:lnSpc>
                <a:spcPct val="80000"/>
              </a:lnSpc>
              <a:spcAft>
                <a:spcPts val="0"/>
              </a:spcAft>
              <a:buFontTx/>
              <a:buNone/>
              <a:defRPr/>
            </a:pPr>
            <a:r>
              <a:rPr lang="en-GB" altLang="en-US" sz="1600">
                <a:latin typeface="Courier New" panose="02070309020205020404" pitchFamily="49" charset="0"/>
              </a:rPr>
              <a:t>          </a:t>
            </a:r>
            <a:r>
              <a:rPr lang="en-GB" altLang="en-US" sz="1600" err="1">
                <a:latin typeface="Courier New" panose="02070309020205020404" pitchFamily="49" charset="0"/>
              </a:rPr>
              <a:t>ManageEquipment.FetchItem</a:t>
            </a:r>
            <a:r>
              <a:rPr lang="en-GB" altLang="en-US" sz="1600">
                <a:latin typeface="Courier New" panose="02070309020205020404" pitchFamily="49" charset="0"/>
              </a:rPr>
              <a:t>( </a:t>
            </a:r>
            <a:r>
              <a:rPr lang="en-GB" altLang="en-US" sz="1600" err="1">
                <a:latin typeface="Courier New" panose="02070309020205020404" pitchFamily="49" charset="0"/>
              </a:rPr>
              <a:t>item_Cursor</a:t>
            </a:r>
            <a:r>
              <a:rPr lang="en-GB" altLang="en-US" sz="1600">
                <a:latin typeface="Courier New" panose="02070309020205020404" pitchFamily="49" charset="0"/>
              </a:rPr>
              <a:t>, </a:t>
            </a:r>
            <a:r>
              <a:rPr lang="en-GB" altLang="en-US" sz="1600" err="1">
                <a:latin typeface="Courier New" panose="02070309020205020404" pitchFamily="49" charset="0"/>
              </a:rPr>
              <a:t>equipment_Row</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EXIT WHEN </a:t>
            </a:r>
            <a:r>
              <a:rPr lang="en-GB" altLang="en-US" sz="1600" err="1">
                <a:latin typeface="Courier New" panose="02070309020205020404" pitchFamily="49" charset="0"/>
              </a:rPr>
              <a:t>item_cursor%NOTFOUND</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DBMS_OUTPUT.PUT (</a:t>
            </a:r>
            <a:r>
              <a:rPr lang="en-GB" altLang="en-US" sz="1600" err="1">
                <a:latin typeface="Courier New" panose="02070309020205020404" pitchFamily="49" charset="0"/>
              </a:rPr>
              <a:t>equipment_Row.EquipmentNumber</a:t>
            </a:r>
            <a:r>
              <a:rPr lang="en-GB" altLang="en-US" sz="1600">
                <a:latin typeface="Courier New" panose="02070309020205020404" pitchFamily="49" charset="0"/>
              </a:rPr>
              <a:t> || '  ');</a:t>
            </a:r>
          </a:p>
          <a:p>
            <a:pPr eaLnBrk="1" fontAlgn="auto" hangingPunct="1">
              <a:lnSpc>
                <a:spcPct val="80000"/>
              </a:lnSpc>
              <a:spcAft>
                <a:spcPts val="0"/>
              </a:spcAft>
              <a:buFontTx/>
              <a:buNone/>
              <a:defRPr/>
            </a:pPr>
            <a:r>
              <a:rPr lang="en-GB" altLang="en-US" sz="1600">
                <a:latin typeface="Courier New" panose="02070309020205020404" pitchFamily="49" charset="0"/>
              </a:rPr>
              <a:t>          DBMS_OUTPUT.PUT_LINE (</a:t>
            </a:r>
            <a:r>
              <a:rPr lang="en-GB" altLang="en-US" sz="1600" err="1">
                <a:latin typeface="Courier New" panose="02070309020205020404" pitchFamily="49" charset="0"/>
              </a:rPr>
              <a:t>equipment_Row.Description</a:t>
            </a:r>
            <a:r>
              <a:rPr lang="en-GB" altLang="en-US" sz="1600">
                <a:latin typeface="Courier New" panose="02070309020205020404" pitchFamily="49" charset="0"/>
              </a:rPr>
              <a:t>);</a:t>
            </a:r>
          </a:p>
          <a:p>
            <a:pPr eaLnBrk="1" fontAlgn="auto" hangingPunct="1">
              <a:lnSpc>
                <a:spcPct val="80000"/>
              </a:lnSpc>
              <a:spcAft>
                <a:spcPts val="0"/>
              </a:spcAft>
              <a:buFontTx/>
              <a:buNone/>
              <a:defRPr/>
            </a:pPr>
            <a:r>
              <a:rPr lang="en-GB" altLang="en-US" sz="1600">
                <a:latin typeface="Courier New" panose="02070309020205020404" pitchFamily="49" charset="0"/>
              </a:rPr>
              <a:t>     END LOOP;</a:t>
            </a:r>
          </a:p>
          <a:p>
            <a:pPr eaLnBrk="1" fontAlgn="auto" hangingPunct="1">
              <a:lnSpc>
                <a:spcPct val="80000"/>
              </a:lnSpc>
              <a:spcAft>
                <a:spcPts val="0"/>
              </a:spcAft>
              <a:buFontTx/>
              <a:buNone/>
              <a:defRPr/>
            </a:pPr>
            <a:r>
              <a:rPr lang="en-GB" altLang="en-US" sz="1600">
                <a:latin typeface="Courier New" panose="02070309020205020404" pitchFamily="49" charset="0"/>
              </a:rPr>
              <a:t> END;</a:t>
            </a:r>
            <a:endParaRPr lang="en-US" altLang="en-US" sz="1600">
              <a:latin typeface="Courier New" panose="02070309020205020404" pitchFamily="49" charset="0"/>
            </a:endParaRPr>
          </a:p>
          <a:p>
            <a:pPr eaLnBrk="1" fontAlgn="auto" hangingPunct="1">
              <a:lnSpc>
                <a:spcPct val="80000"/>
              </a:lnSpc>
              <a:spcAft>
                <a:spcPts val="0"/>
              </a:spcAft>
              <a:buFontTx/>
              <a:buNone/>
              <a:defRPr/>
            </a:pPr>
            <a:endParaRPr lang="en-GB" altLang="en-US" sz="1600">
              <a:latin typeface="Courier New" panose="02070309020205020404" pitchFamily="49" charset="0"/>
            </a:endParaRPr>
          </a:p>
          <a:p>
            <a:pPr eaLnBrk="1" fontAlgn="auto" hangingPunct="1">
              <a:lnSpc>
                <a:spcPct val="80000"/>
              </a:lnSpc>
              <a:spcAft>
                <a:spcPts val="0"/>
              </a:spcAft>
              <a:buFontTx/>
              <a:buNone/>
              <a:defRPr/>
            </a:pPr>
            <a:r>
              <a:rPr lang="en-GB" altLang="en-US" sz="1600">
                <a:latin typeface="Courier New" panose="02070309020205020404" pitchFamily="49" charset="0"/>
              </a:rPr>
              <a:t>5001  Computer, Desktop</a:t>
            </a:r>
          </a:p>
          <a:p>
            <a:pPr eaLnBrk="1" fontAlgn="auto" hangingPunct="1">
              <a:lnSpc>
                <a:spcPct val="80000"/>
              </a:lnSpc>
              <a:spcAft>
                <a:spcPts val="0"/>
              </a:spcAft>
              <a:buFontTx/>
              <a:buNone/>
              <a:defRPr/>
            </a:pPr>
            <a:r>
              <a:rPr lang="en-GB" altLang="en-US" sz="1600">
                <a:latin typeface="Courier New" panose="02070309020205020404" pitchFamily="49" charset="0"/>
              </a:rPr>
              <a:t>PL/SQL procedure successfully completed.</a:t>
            </a:r>
            <a:endParaRPr lang="en-US" altLang="en-US" sz="1600">
              <a:latin typeface="Courier New" panose="02070309020205020404" pitchFamily="49" charset="0"/>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73A1FBBB-D63D-442F-AC19-5C4AE52B6C95}"/>
              </a:ext>
            </a:extLst>
          </p:cNvPr>
          <p:cNvSpPr>
            <a:spLocks noGrp="1"/>
          </p:cNvSpPr>
          <p:nvPr>
            <p:ph type="title"/>
          </p:nvPr>
        </p:nvSpPr>
        <p:spPr>
          <a:xfrm>
            <a:off x="3505200" y="2369289"/>
            <a:ext cx="2438400" cy="1066799"/>
          </a:xfrm>
        </p:spPr>
        <p:txBody>
          <a:bodyPr/>
          <a:lstStyle/>
          <a:p>
            <a:pPr algn="ctr"/>
            <a:r>
              <a:rPr lang="en-US" altLang="en-US" b="1">
                <a:solidFill>
                  <a:srgbClr val="C00000"/>
                </a:solidFill>
              </a:rPr>
              <a:t>END</a:t>
            </a:r>
            <a:endParaRPr lang="en-IN" altLang="en-US" b="1">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EBC9-F5BD-36CF-1889-FD27690519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2D39A-0B66-B704-1BE9-14BEFEED960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4DF85B0-238F-9B23-094E-8D3FFE89BCEC}"/>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630F5985-7AFB-6AD9-B74E-A7BC9E1E09D9}"/>
              </a:ext>
            </a:extLst>
          </p:cNvPr>
          <p:cNvSpPr>
            <a:spLocks noGrp="1"/>
          </p:cNvSpPr>
          <p:nvPr>
            <p:ph type="dt" sz="half" idx="10"/>
          </p:nvPr>
        </p:nvSpPr>
        <p:spPr/>
        <p:txBody>
          <a:bodyPr/>
          <a:lstStyle/>
          <a:p>
            <a:pPr>
              <a:defRPr/>
            </a:pPr>
            <a:r>
              <a:rPr lang="en-US" altLang="en-US"/>
              <a:t>Bordoloi and Bock</a:t>
            </a:r>
          </a:p>
        </p:txBody>
      </p:sp>
    </p:spTree>
    <p:extLst>
      <p:ext uri="{BB962C8B-B14F-4D97-AF65-F5344CB8AC3E}">
        <p14:creationId xmlns:p14="http://schemas.microsoft.com/office/powerpoint/2010/main" val="426439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F8D265-1C9C-4A9B-97AE-01B0D4949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7fef7-e975-4ca8-918d-7eb5d545cf95"/>
    <ds:schemaRef ds:uri="6555ff34-ecb9-4dd7-8026-f8d44bab36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EABE24-2098-4A78-AFF1-0FD696062EFD}">
  <ds:schemaRefs>
    <ds:schemaRef ds:uri="http://schemas.microsoft.com/sharepoint/v3/contenttype/forms"/>
  </ds:schemaRefs>
</ds:datastoreItem>
</file>

<file path=customXml/itemProps3.xml><?xml version="1.0" encoding="utf-8"?>
<ds:datastoreItem xmlns:ds="http://schemas.openxmlformats.org/officeDocument/2006/customXml" ds:itemID="{DFD79913-AD8E-442D-8A67-75C4DD4D9180}">
  <ds:schemaRefs>
    <ds:schemaRef ds:uri="http://schemas.microsoft.com/office/2006/metadata/properties"/>
    <ds:schemaRef ds:uri="http://schemas.microsoft.com/office/infopath/2007/PartnerControls"/>
    <ds:schemaRef ds:uri="6555ff34-ecb9-4dd7-8026-f8d44bab36a6"/>
    <ds:schemaRef ds:uri="cec7fef7-e975-4ca8-918d-7eb5d545cf95"/>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81</Slides>
  <Notes>34</Notes>
  <HiddenSlides>13</HiddenSlide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EXCEPTIONS,PROCEDURES, FUNCTIONS, PACKAGES </vt:lpstr>
      <vt:lpstr>Errors</vt:lpstr>
      <vt:lpstr>Exception Handling</vt:lpstr>
      <vt:lpstr>PowerPoint Presentation</vt:lpstr>
      <vt:lpstr>Predetermined Internal PL/SQL Exceptions(Built –in Exceptions)</vt:lpstr>
      <vt:lpstr>Predetermined Internal PL/SQL Exceptions(Built –in Exceptions)</vt:lpstr>
      <vt:lpstr>PowerPoint Presentation</vt:lpstr>
      <vt:lpstr>PowerPoint Presentation</vt:lpstr>
      <vt:lpstr>PowerPoint Presentation</vt:lpstr>
      <vt:lpstr>User Defined Exceptions</vt:lpstr>
      <vt:lpstr>User Defined Exceptions</vt:lpstr>
      <vt:lpstr>PowerPoint Presentation</vt:lpstr>
      <vt:lpstr>PowerPoint Presentation</vt:lpstr>
      <vt:lpstr>PowerPoint Presentation</vt:lpstr>
      <vt:lpstr>Example</vt:lpstr>
      <vt:lpstr>Example contd.</vt:lpstr>
      <vt:lpstr>PowerPoint Presentation</vt:lpstr>
      <vt:lpstr>PowerPoint Presentation</vt:lpstr>
      <vt:lpstr>PowerPoint Presentation</vt:lpstr>
      <vt:lpstr>PowerPoint Presentation</vt:lpstr>
      <vt:lpstr>Using System Defined Numbered Exception </vt:lpstr>
      <vt:lpstr>Using System Defined Numbered Exception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Procedures and Functions</vt:lpstr>
      <vt:lpstr>Procedures and Functions</vt:lpstr>
      <vt:lpstr>PowerPoint Presentation</vt:lpstr>
      <vt:lpstr>Procedures</vt:lpstr>
      <vt:lpstr>CREATE PROCEDURE Syntax</vt:lpstr>
      <vt:lpstr>Compiling Procedure</vt:lpstr>
      <vt:lpstr> Showing Compilation Errors &amp; Execution</vt:lpstr>
      <vt:lpstr>PowerPoint Presentation</vt:lpstr>
      <vt:lpstr>Parameters</vt:lpstr>
      <vt:lpstr>Defining the IN, OUT, and IN OUT Parameter Modes</vt:lpstr>
      <vt:lpstr>PowerPoint Presentation</vt:lpstr>
      <vt:lpstr>Parameter Constraint Restrictions</vt:lpstr>
      <vt:lpstr> Procedure with No Parameters</vt:lpstr>
      <vt:lpstr>Executing DisplaySalary Procedure</vt:lpstr>
      <vt:lpstr>Passing IN and OUT Parameters..</vt:lpstr>
      <vt:lpstr>..Passing IN and OUT Parameters</vt:lpstr>
      <vt:lpstr>Example 13.6 – Calling DisplaySalary2</vt:lpstr>
      <vt:lpstr>Example– Using Bind Variables</vt:lpstr>
      <vt:lpstr>Dropping a Procedure</vt:lpstr>
      <vt:lpstr>Create Function Syntax</vt:lpstr>
      <vt:lpstr>Example– No Parameters in Function </vt:lpstr>
      <vt:lpstr>Example – Testing RetrieveSalary Function</vt:lpstr>
      <vt:lpstr>Function with Parameter   (Assume the table Employee(Empno, Firstname, MiddleName, LastName); </vt:lpstr>
      <vt:lpstr>Function with Parameter</vt:lpstr>
      <vt:lpstr>Testing FullName Function</vt:lpstr>
      <vt:lpstr>Testing FullName Function</vt:lpstr>
      <vt:lpstr>PACKAGE</vt:lpstr>
      <vt:lpstr>Dropping a Function </vt:lpstr>
      <vt:lpstr>PACKAGES</vt:lpstr>
      <vt:lpstr>Package Specification and Scope</vt:lpstr>
      <vt:lpstr>Create Package Specification Syntax</vt:lpstr>
      <vt:lpstr>Declaring Procedures and Functions within a Package</vt:lpstr>
      <vt:lpstr>Package Body</vt:lpstr>
      <vt:lpstr>Create Package Body Syntax</vt:lpstr>
      <vt:lpstr>PowerPoint Presentation</vt:lpstr>
      <vt:lpstr>PowerPoint Presentation</vt:lpstr>
      <vt:lpstr>PowerPoint Presentation</vt:lpstr>
      <vt:lpstr>PowerPoint Presentation</vt:lpstr>
      <vt:lpstr> Example Package</vt:lpstr>
      <vt:lpstr>Package Body</vt:lpstr>
      <vt:lpstr>Example– Package Body</vt:lpstr>
      <vt:lpstr>Calling Package Procedure/Function</vt:lpstr>
      <vt:lpstr>Results of Calling Package Procedure</vt:lpstr>
      <vt:lpstr>Cursors in Packages </vt:lpstr>
      <vt:lpstr>Cursors in Packages – Package body </vt:lpstr>
      <vt:lpstr>Executing Cursors in Packages </vt:lpstr>
      <vt:lpstr>Cursors in Packages </vt:lpstr>
      <vt:lpstr>Example 13.15 – REF CURSOR Type</vt:lpstr>
      <vt:lpstr>Example 13.16 – Package Body</vt:lpstr>
      <vt:lpstr>Example 13.16 – Use Cursor Variable</vt:lpstr>
      <vt:lpstr>END</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Academic Computing</dc:creator>
  <cp:revision>3</cp:revision>
  <dcterms:created xsi:type="dcterms:W3CDTF">2001-10-17T20:51:44Z</dcterms:created>
  <dcterms:modified xsi:type="dcterms:W3CDTF">2023-05-30T23:26:18Z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MediaServiceImageTags">
    <vt:lpwstr/>
  </property>
</Properties>
</file>