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9" r:id="rId4"/>
  </p:sldMasterIdLst>
  <p:notesMasterIdLst>
    <p:notesMasterId r:id="rId124"/>
  </p:notesMasterIdLst>
  <p:handoutMasterIdLst>
    <p:handoutMasterId r:id="rId125"/>
  </p:handoutMasterIdLst>
  <p:sldIdLst>
    <p:sldId id="415" r:id="rId5"/>
    <p:sldId id="445" r:id="rId6"/>
    <p:sldId id="444" r:id="rId7"/>
    <p:sldId id="259" r:id="rId8"/>
    <p:sldId id="260" r:id="rId9"/>
    <p:sldId id="261" r:id="rId10"/>
    <p:sldId id="262" r:id="rId11"/>
    <p:sldId id="263" r:id="rId12"/>
    <p:sldId id="257" r:id="rId13"/>
    <p:sldId id="446" r:id="rId14"/>
    <p:sldId id="447" r:id="rId15"/>
    <p:sldId id="448" r:id="rId16"/>
    <p:sldId id="450" r:id="rId17"/>
    <p:sldId id="458" r:id="rId18"/>
    <p:sldId id="451" r:id="rId19"/>
    <p:sldId id="452" r:id="rId20"/>
    <p:sldId id="443" r:id="rId21"/>
    <p:sldId id="459" r:id="rId22"/>
    <p:sldId id="460" r:id="rId23"/>
    <p:sldId id="466" r:id="rId24"/>
    <p:sldId id="453" r:id="rId25"/>
    <p:sldId id="461" r:id="rId26"/>
    <p:sldId id="462" r:id="rId27"/>
    <p:sldId id="464" r:id="rId28"/>
    <p:sldId id="467" r:id="rId29"/>
    <p:sldId id="468" r:id="rId30"/>
    <p:sldId id="469" r:id="rId31"/>
    <p:sldId id="457" r:id="rId32"/>
    <p:sldId id="449" r:id="rId33"/>
    <p:sldId id="471" r:id="rId34"/>
    <p:sldId id="472" r:id="rId35"/>
    <p:sldId id="473" r:id="rId36"/>
    <p:sldId id="474" r:id="rId37"/>
    <p:sldId id="477" r:id="rId38"/>
    <p:sldId id="478" r:id="rId39"/>
    <p:sldId id="479" r:id="rId40"/>
    <p:sldId id="480" r:id="rId41"/>
    <p:sldId id="481" r:id="rId42"/>
    <p:sldId id="482" r:id="rId43"/>
    <p:sldId id="483" r:id="rId44"/>
    <p:sldId id="494" r:id="rId45"/>
    <p:sldId id="495" r:id="rId46"/>
    <p:sldId id="496" r:id="rId47"/>
    <p:sldId id="486" r:id="rId48"/>
    <p:sldId id="488" r:id="rId49"/>
    <p:sldId id="507" r:id="rId50"/>
    <p:sldId id="508" r:id="rId51"/>
    <p:sldId id="509" r:id="rId52"/>
    <p:sldId id="505" r:id="rId53"/>
    <p:sldId id="504" r:id="rId54"/>
    <p:sldId id="498" r:id="rId55"/>
    <p:sldId id="613" r:id="rId56"/>
    <p:sldId id="501" r:id="rId57"/>
    <p:sldId id="502" r:id="rId58"/>
    <p:sldId id="510" r:id="rId59"/>
    <p:sldId id="612" r:id="rId60"/>
    <p:sldId id="511" r:id="rId61"/>
    <p:sldId id="512" r:id="rId62"/>
    <p:sldId id="513" r:id="rId63"/>
    <p:sldId id="470" r:id="rId64"/>
    <p:sldId id="515" r:id="rId65"/>
    <p:sldId id="516" r:id="rId66"/>
    <p:sldId id="517" r:id="rId67"/>
    <p:sldId id="518" r:id="rId68"/>
    <p:sldId id="521" r:id="rId69"/>
    <p:sldId id="522" r:id="rId70"/>
    <p:sldId id="526" r:id="rId71"/>
    <p:sldId id="523" r:id="rId72"/>
    <p:sldId id="519" r:id="rId73"/>
    <p:sldId id="524" r:id="rId74"/>
    <p:sldId id="529" r:id="rId75"/>
    <p:sldId id="530" r:id="rId76"/>
    <p:sldId id="531" r:id="rId77"/>
    <p:sldId id="541" r:id="rId78"/>
    <p:sldId id="532" r:id="rId79"/>
    <p:sldId id="533" r:id="rId80"/>
    <p:sldId id="534" r:id="rId81"/>
    <p:sldId id="535" r:id="rId82"/>
    <p:sldId id="536" r:id="rId83"/>
    <p:sldId id="537" r:id="rId84"/>
    <p:sldId id="538" r:id="rId85"/>
    <p:sldId id="602" r:id="rId86"/>
    <p:sldId id="539" r:id="rId87"/>
    <p:sldId id="600" r:id="rId88"/>
    <p:sldId id="540" r:id="rId89"/>
    <p:sldId id="601" r:id="rId90"/>
    <p:sldId id="527" r:id="rId91"/>
    <p:sldId id="614" r:id="rId92"/>
    <p:sldId id="598" r:id="rId93"/>
    <p:sldId id="599" r:id="rId94"/>
    <p:sldId id="586" r:id="rId95"/>
    <p:sldId id="587" r:id="rId96"/>
    <p:sldId id="588" r:id="rId97"/>
    <p:sldId id="591" r:id="rId98"/>
    <p:sldId id="592" r:id="rId99"/>
    <p:sldId id="593" r:id="rId100"/>
    <p:sldId id="624" r:id="rId101"/>
    <p:sldId id="625" r:id="rId102"/>
    <p:sldId id="626" r:id="rId103"/>
    <p:sldId id="627" r:id="rId104"/>
    <p:sldId id="628" r:id="rId105"/>
    <p:sldId id="594" r:id="rId106"/>
    <p:sldId id="595" r:id="rId107"/>
    <p:sldId id="589" r:id="rId108"/>
    <p:sldId id="590" r:id="rId109"/>
    <p:sldId id="603" r:id="rId110"/>
    <p:sldId id="604" r:id="rId111"/>
    <p:sldId id="605" r:id="rId112"/>
    <p:sldId id="606" r:id="rId113"/>
    <p:sldId id="607" r:id="rId114"/>
    <p:sldId id="608" r:id="rId115"/>
    <p:sldId id="611" r:id="rId116"/>
    <p:sldId id="617" r:id="rId117"/>
    <p:sldId id="618" r:id="rId118"/>
    <p:sldId id="619" r:id="rId119"/>
    <p:sldId id="620" r:id="rId120"/>
    <p:sldId id="622" r:id="rId121"/>
    <p:sldId id="623" r:id="rId122"/>
    <p:sldId id="621" r:id="rId123"/>
  </p:sldIdLst>
  <p:sldSz cx="9144000" cy="6858000" type="screen4x3"/>
  <p:notesSz cx="6997700" cy="9283700"/>
  <p:custShowLst>
    <p:custShow name="Custom Show 1" id="0">
      <p:sldLst>
        <p:sld r:id="rId10"/>
        <p:sld r:id="rId12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9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CER" initials="A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0EC3E9-E444-8DC7-5D3A-43DE4EF1ED54}" v="5" dt="2023-05-31T06:23:26.422"/>
    <p1510:client id="{6E23C6FD-B3B0-456A-A19C-2FBC76C3815B}" v="3" dt="2023-05-30T04:44:00.284"/>
    <p1510:client id="{9E57A932-BBF4-4DCB-C4D4-1DD3E8ABBBFA}" v="3" dt="2023-05-30T20:00:50.445"/>
    <p1510:client id="{9EBBF919-D726-4E42-8953-F6051A01AE18}" v="2" dt="2023-05-15T09:23:26.726"/>
    <p1510:client id="{A167D61E-E1FA-5D8F-70FA-8750605E4669}" v="1" dt="2023-05-30T00:23:08.711"/>
    <p1510:client id="{BC7CBFED-7730-494D-A604-8731C91968B1}" v="1" dt="2023-06-29T18:17:31.6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679"/>
        <p:guide pos="521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28" Type="http://schemas.openxmlformats.org/officeDocument/2006/relationships/viewProps" Target="viewProps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24" Type="http://schemas.openxmlformats.org/officeDocument/2006/relationships/notesMaster" Target="notesMasters/notesMaster1.xml"/><Relationship Id="rId129" Type="http://schemas.openxmlformats.org/officeDocument/2006/relationships/theme" Target="theme/theme1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0" Type="http://schemas.openxmlformats.org/officeDocument/2006/relationships/tableStyles" Target="tableStyles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microsoft.com/office/2016/11/relationships/changesInfo" Target="changesInfos/changesInfo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commentAuthors" Target="commentAuthor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microsoft.com/office/2015/10/relationships/revisionInfo" Target="revisionInfo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ARSH AGRAWAL - 210968242" userId="S::sparsh.agrawal@learner.manipal.edu::98d483ad-1d3c-4930-8f81-fa86fa1a933b" providerId="AD" clId="Web-{F4181FEA-6DF6-410B-A8E2-CAC6E902EBBC}"/>
    <pc:docChg chg="sldOrd">
      <pc:chgData name="SPARSH AGRAWAL - 210968242" userId="S::sparsh.agrawal@learner.manipal.edu::98d483ad-1d3c-4930-8f81-fa86fa1a933b" providerId="AD" clId="Web-{F4181FEA-6DF6-410B-A8E2-CAC6E902EBBC}" dt="2023-04-19T20:37:07.710" v="8"/>
      <pc:docMkLst>
        <pc:docMk/>
      </pc:docMkLst>
      <pc:sldChg chg="ord">
        <pc:chgData name="SPARSH AGRAWAL - 210968242" userId="S::sparsh.agrawal@learner.manipal.edu::98d483ad-1d3c-4930-8f81-fa86fa1a933b" providerId="AD" clId="Web-{F4181FEA-6DF6-410B-A8E2-CAC6E902EBBC}" dt="2023-04-19T20:37:07.710" v="8"/>
        <pc:sldMkLst>
          <pc:docMk/>
          <pc:sldMk cId="0" sldId="257"/>
        </pc:sldMkLst>
      </pc:sldChg>
      <pc:sldChg chg="ord">
        <pc:chgData name="SPARSH AGRAWAL - 210968242" userId="S::sparsh.agrawal@learner.manipal.edu::98d483ad-1d3c-4930-8f81-fa86fa1a933b" providerId="AD" clId="Web-{F4181FEA-6DF6-410B-A8E2-CAC6E902EBBC}" dt="2023-04-19T20:36:57.460" v="7"/>
        <pc:sldMkLst>
          <pc:docMk/>
          <pc:sldMk cId="170404530" sldId="415"/>
        </pc:sldMkLst>
      </pc:sldChg>
    </pc:docChg>
  </pc:docChgLst>
  <pc:docChgLst>
    <pc:chgData name="SHAILESH KUMAR GUPTA - 210968160" userId="aa336540-155c-4261-838f-87b1bcbdc30f" providerId="ADAL" clId="{9EBBF919-D726-4E42-8953-F6051A01AE18}"/>
    <pc:docChg chg="undo custSel addSld delSld modSld sldOrd">
      <pc:chgData name="SHAILESH KUMAR GUPTA - 210968160" userId="aa336540-155c-4261-838f-87b1bcbdc30f" providerId="ADAL" clId="{9EBBF919-D726-4E42-8953-F6051A01AE18}" dt="2023-05-15T12:19:56.194" v="13" actId="47"/>
      <pc:docMkLst>
        <pc:docMk/>
      </pc:docMkLst>
      <pc:sldChg chg="modSp">
        <pc:chgData name="SHAILESH KUMAR GUPTA - 210968160" userId="aa336540-155c-4261-838f-87b1bcbdc30f" providerId="ADAL" clId="{9EBBF919-D726-4E42-8953-F6051A01AE18}" dt="2023-05-15T09:23:26.726" v="11" actId="14100"/>
        <pc:sldMkLst>
          <pc:docMk/>
          <pc:sldMk cId="3067886740" sldId="470"/>
        </pc:sldMkLst>
        <pc:spChg chg="mod">
          <ac:chgData name="SHAILESH KUMAR GUPTA - 210968160" userId="aa336540-155c-4261-838f-87b1bcbdc30f" providerId="ADAL" clId="{9EBBF919-D726-4E42-8953-F6051A01AE18}" dt="2023-05-15T09:23:26.726" v="11" actId="14100"/>
          <ac:spMkLst>
            <pc:docMk/>
            <pc:sldMk cId="3067886740" sldId="470"/>
            <ac:spMk id="3" creationId="{00000000-0000-0000-0000-000000000000}"/>
          </ac:spMkLst>
        </pc:spChg>
      </pc:sldChg>
      <pc:sldChg chg="modSp mod">
        <pc:chgData name="SHAILESH KUMAR GUPTA - 210968160" userId="aa336540-155c-4261-838f-87b1bcbdc30f" providerId="ADAL" clId="{9EBBF919-D726-4E42-8953-F6051A01AE18}" dt="2023-05-14T20:09:42.020" v="1"/>
        <pc:sldMkLst>
          <pc:docMk/>
          <pc:sldMk cId="3880843451" sldId="483"/>
        </pc:sldMkLst>
        <pc:graphicFrameChg chg="mod">
          <ac:chgData name="SHAILESH KUMAR GUPTA - 210968160" userId="aa336540-155c-4261-838f-87b1bcbdc30f" providerId="ADAL" clId="{9EBBF919-D726-4E42-8953-F6051A01AE18}" dt="2023-05-14T20:09:42.020" v="1"/>
          <ac:graphicFrameMkLst>
            <pc:docMk/>
            <pc:sldMk cId="3880843451" sldId="483"/>
            <ac:graphicFrameMk id="3" creationId="{58D5234E-3864-405F-81AF-C8D9115E7CFF}"/>
          </ac:graphicFrameMkLst>
        </pc:graphicFrameChg>
      </pc:sldChg>
      <pc:sldChg chg="modSp mod">
        <pc:chgData name="SHAILESH KUMAR GUPTA - 210968160" userId="aa336540-155c-4261-838f-87b1bcbdc30f" providerId="ADAL" clId="{9EBBF919-D726-4E42-8953-F6051A01AE18}" dt="2023-05-15T09:15:55.477" v="7" actId="368"/>
        <pc:sldMkLst>
          <pc:docMk/>
          <pc:sldMk cId="228465226" sldId="612"/>
        </pc:sldMkLst>
        <pc:spChg chg="mod">
          <ac:chgData name="SHAILESH KUMAR GUPTA - 210968160" userId="aa336540-155c-4261-838f-87b1bcbdc30f" providerId="ADAL" clId="{9EBBF919-D726-4E42-8953-F6051A01AE18}" dt="2023-05-15T09:15:55.477" v="7" actId="368"/>
          <ac:spMkLst>
            <pc:docMk/>
            <pc:sldMk cId="228465226" sldId="612"/>
            <ac:spMk id="3" creationId="{00000000-0000-0000-0000-000000000000}"/>
          </ac:spMkLst>
        </pc:spChg>
      </pc:sldChg>
      <pc:sldChg chg="ord">
        <pc:chgData name="SHAILESH KUMAR GUPTA - 210968160" userId="aa336540-155c-4261-838f-87b1bcbdc30f" providerId="ADAL" clId="{9EBBF919-D726-4E42-8953-F6051A01AE18}" dt="2023-05-15T09:15:56.991" v="9" actId="20578"/>
        <pc:sldMkLst>
          <pc:docMk/>
          <pc:sldMk cId="677125712" sldId="613"/>
        </pc:sldMkLst>
      </pc:sldChg>
      <pc:sldChg chg="new del">
        <pc:chgData name="SHAILESH KUMAR GUPTA - 210968160" userId="aa336540-155c-4261-838f-87b1bcbdc30f" providerId="ADAL" clId="{9EBBF919-D726-4E42-8953-F6051A01AE18}" dt="2023-05-15T12:19:56.194" v="13" actId="47"/>
        <pc:sldMkLst>
          <pc:docMk/>
          <pc:sldMk cId="2962698762" sldId="624"/>
        </pc:sldMkLst>
      </pc:sldChg>
    </pc:docChg>
  </pc:docChgLst>
  <pc:docChgLst>
    <pc:chgData name="APURVA BHARDWAJ - 210968050" userId="S::apurva.bhardwaj2@learner.manipal.edu::f7648a02-629b-4e1e-8581-3d111721eabc" providerId="AD" clId="Web-{10057702-13F4-43F0-B8BB-01D7F2CAB0F6}"/>
    <pc:docChg chg="addSld delSld">
      <pc:chgData name="APURVA BHARDWAJ - 210968050" userId="S::apurva.bhardwaj2@learner.manipal.edu::f7648a02-629b-4e1e-8581-3d111721eabc" providerId="AD" clId="Web-{10057702-13F4-43F0-B8BB-01D7F2CAB0F6}" dt="2023-04-15T17:27:01.645" v="2"/>
      <pc:docMkLst>
        <pc:docMk/>
      </pc:docMkLst>
      <pc:sldChg chg="new del">
        <pc:chgData name="APURVA BHARDWAJ - 210968050" userId="S::apurva.bhardwaj2@learner.manipal.edu::f7648a02-629b-4e1e-8581-3d111721eabc" providerId="AD" clId="Web-{10057702-13F4-43F0-B8BB-01D7F2CAB0F6}" dt="2023-04-15T17:27:01.645" v="2"/>
        <pc:sldMkLst>
          <pc:docMk/>
          <pc:sldMk cId="2284257316" sldId="624"/>
        </pc:sldMkLst>
      </pc:sldChg>
      <pc:sldChg chg="del">
        <pc:chgData name="APURVA BHARDWAJ - 210968050" userId="S::apurva.bhardwaj2@learner.manipal.edu::f7648a02-629b-4e1e-8581-3d111721eabc" providerId="AD" clId="Web-{10057702-13F4-43F0-B8BB-01D7F2CAB0F6}" dt="2023-04-15T16:42:03.442" v="0"/>
        <pc:sldMkLst>
          <pc:docMk/>
          <pc:sldMk cId="4104270975" sldId="624"/>
        </pc:sldMkLst>
      </pc:sldChg>
    </pc:docChg>
  </pc:docChgLst>
  <pc:docChgLst>
    <pc:chgData name="ADITI LADDHA - 210968072" userId="S::aditi.laddha@learner.manipal.edu::2a3c64a7-8a9b-43a0-af80-b0b058f24776" providerId="AD" clId="Web-{6E23C6FD-B3B0-456A-A19C-2FBC76C3815B}"/>
    <pc:docChg chg="modSld">
      <pc:chgData name="ADITI LADDHA - 210968072" userId="S::aditi.laddha@learner.manipal.edu::2a3c64a7-8a9b-43a0-af80-b0b058f24776" providerId="AD" clId="Web-{6E23C6FD-B3B0-456A-A19C-2FBC76C3815B}" dt="2023-05-30T04:44:00.284" v="2" actId="1076"/>
      <pc:docMkLst>
        <pc:docMk/>
      </pc:docMkLst>
      <pc:sldChg chg="modSp">
        <pc:chgData name="ADITI LADDHA - 210968072" userId="S::aditi.laddha@learner.manipal.edu::2a3c64a7-8a9b-43a0-af80-b0b058f24776" providerId="AD" clId="Web-{6E23C6FD-B3B0-456A-A19C-2FBC76C3815B}" dt="2023-05-30T04:44:00.284" v="2" actId="1076"/>
        <pc:sldMkLst>
          <pc:docMk/>
          <pc:sldMk cId="1270330872" sldId="480"/>
        </pc:sldMkLst>
        <pc:picChg chg="mod">
          <ac:chgData name="ADITI LADDHA - 210968072" userId="S::aditi.laddha@learner.manipal.edu::2a3c64a7-8a9b-43a0-af80-b0b058f24776" providerId="AD" clId="Web-{6E23C6FD-B3B0-456A-A19C-2FBC76C3815B}" dt="2023-05-30T04:44:00.284" v="2" actId="1076"/>
          <ac:picMkLst>
            <pc:docMk/>
            <pc:sldMk cId="1270330872" sldId="480"/>
            <ac:picMk id="44035" creationId="{00000000-0000-0000-0000-000000000000}"/>
          </ac:picMkLst>
        </pc:picChg>
      </pc:sldChg>
    </pc:docChg>
  </pc:docChgLst>
  <pc:docChgLst>
    <pc:chgData name="ARNAV RAJ - 210968164" userId="S::arnav.raj@learner.manipal.edu::4d273bd9-3d98-41d2-8163-3c0a98572b54" providerId="AD" clId="Web-{BC7CBFED-7730-494D-A604-8731C91968B1}"/>
    <pc:docChg chg="sldOrd">
      <pc:chgData name="ARNAV RAJ - 210968164" userId="S::arnav.raj@learner.manipal.edu::4d273bd9-3d98-41d2-8163-3c0a98572b54" providerId="AD" clId="Web-{BC7CBFED-7730-494D-A604-8731C91968B1}" dt="2023-06-29T18:17:31.608" v="0"/>
      <pc:docMkLst>
        <pc:docMk/>
      </pc:docMkLst>
      <pc:sldChg chg="ord">
        <pc:chgData name="ARNAV RAJ - 210968164" userId="S::arnav.raj@learner.manipal.edu::4d273bd9-3d98-41d2-8163-3c0a98572b54" providerId="AD" clId="Web-{BC7CBFED-7730-494D-A604-8731C91968B1}" dt="2023-06-29T18:17:31.608" v="0"/>
        <pc:sldMkLst>
          <pc:docMk/>
          <pc:sldMk cId="4164637120" sldId="445"/>
        </pc:sldMkLst>
      </pc:sldChg>
    </pc:docChg>
  </pc:docChgLst>
  <pc:docChgLst>
    <pc:chgData name="DEVANK BHATIA - 210968048" userId="S::devank.bhatia@learner.manipal.edu::45d719f0-9c30-4690-84ae-bff98023e523" providerId="AD" clId="Web-{9E57A932-BBF4-4DCB-C4D4-1DD3E8ABBBFA}"/>
    <pc:docChg chg="modSld">
      <pc:chgData name="DEVANK BHATIA - 210968048" userId="S::devank.bhatia@learner.manipal.edu::45d719f0-9c30-4690-84ae-bff98023e523" providerId="AD" clId="Web-{9E57A932-BBF4-4DCB-C4D4-1DD3E8ABBBFA}" dt="2023-05-30T20:00:50.445" v="2" actId="20577"/>
      <pc:docMkLst>
        <pc:docMk/>
      </pc:docMkLst>
      <pc:sldChg chg="modSp">
        <pc:chgData name="DEVANK BHATIA - 210968048" userId="S::devank.bhatia@learner.manipal.edu::45d719f0-9c30-4690-84ae-bff98023e523" providerId="AD" clId="Web-{9E57A932-BBF4-4DCB-C4D4-1DD3E8ABBBFA}" dt="2023-05-30T20:00:50.445" v="2" actId="20577"/>
        <pc:sldMkLst>
          <pc:docMk/>
          <pc:sldMk cId="968792380" sldId="526"/>
        </pc:sldMkLst>
        <pc:spChg chg="mod">
          <ac:chgData name="DEVANK BHATIA - 210968048" userId="S::devank.bhatia@learner.manipal.edu::45d719f0-9c30-4690-84ae-bff98023e523" providerId="AD" clId="Web-{9E57A932-BBF4-4DCB-C4D4-1DD3E8ABBBFA}" dt="2023-05-30T20:00:50.445" v="2" actId="20577"/>
          <ac:spMkLst>
            <pc:docMk/>
            <pc:sldMk cId="968792380" sldId="526"/>
            <ac:spMk id="4" creationId="{00000000-0000-0000-0000-000000000000}"/>
          </ac:spMkLst>
        </pc:spChg>
      </pc:sldChg>
    </pc:docChg>
  </pc:docChgLst>
  <pc:docChgLst>
    <pc:chgData name="NIBHA MAKKITHAYA - 210968033" userId="S::nibha.makkithaya@learner.manipal.edu::36943cc2-7143-40a9-9697-2110160ebcbc" providerId="AD" clId="Web-{A167D61E-E1FA-5D8F-70FA-8750605E4669}"/>
    <pc:docChg chg="sldOrd">
      <pc:chgData name="NIBHA MAKKITHAYA - 210968033" userId="S::nibha.makkithaya@learner.manipal.edu::36943cc2-7143-40a9-9697-2110160ebcbc" providerId="AD" clId="Web-{A167D61E-E1FA-5D8F-70FA-8750605E4669}" dt="2023-05-30T00:23:08.711" v="0"/>
      <pc:docMkLst>
        <pc:docMk/>
      </pc:docMkLst>
      <pc:sldChg chg="ord">
        <pc:chgData name="NIBHA MAKKITHAYA - 210968033" userId="S::nibha.makkithaya@learner.manipal.edu::36943cc2-7143-40a9-9697-2110160ebcbc" providerId="AD" clId="Web-{A167D61E-E1FA-5D8F-70FA-8750605E4669}" dt="2023-05-30T00:23:08.711" v="0"/>
        <pc:sldMkLst>
          <pc:docMk/>
          <pc:sldMk cId="2860592110" sldId="541"/>
        </pc:sldMkLst>
      </pc:sldChg>
    </pc:docChg>
  </pc:docChgLst>
  <pc:docChgLst>
    <pc:chgData name="DEVANK BHATIA - 210968048" userId="S::devank.bhatia@learner.manipal.edu::45d719f0-9c30-4690-84ae-bff98023e523" providerId="AD" clId="Web-{380EC3E9-E444-8DC7-5D3A-43DE4EF1ED54}"/>
    <pc:docChg chg="addSld">
      <pc:chgData name="DEVANK BHATIA - 210968048" userId="S::devank.bhatia@learner.manipal.edu::45d719f0-9c30-4690-84ae-bff98023e523" providerId="AD" clId="Web-{380EC3E9-E444-8DC7-5D3A-43DE4EF1ED54}" dt="2023-05-31T06:23:26.422" v="4"/>
      <pc:docMkLst>
        <pc:docMk/>
      </pc:docMkLst>
      <pc:sldChg chg="new">
        <pc:chgData name="DEVANK BHATIA - 210968048" userId="S::devank.bhatia@learner.manipal.edu::45d719f0-9c30-4690-84ae-bff98023e523" providerId="AD" clId="Web-{380EC3E9-E444-8DC7-5D3A-43DE4EF1ED54}" dt="2023-05-31T06:23:19.437" v="0"/>
        <pc:sldMkLst>
          <pc:docMk/>
          <pc:sldMk cId="936063319" sldId="624"/>
        </pc:sldMkLst>
      </pc:sldChg>
      <pc:sldChg chg="new">
        <pc:chgData name="DEVANK BHATIA - 210968048" userId="S::devank.bhatia@learner.manipal.edu::45d719f0-9c30-4690-84ae-bff98023e523" providerId="AD" clId="Web-{380EC3E9-E444-8DC7-5D3A-43DE4EF1ED54}" dt="2023-05-31T06:23:20.937" v="1"/>
        <pc:sldMkLst>
          <pc:docMk/>
          <pc:sldMk cId="3096094948" sldId="625"/>
        </pc:sldMkLst>
      </pc:sldChg>
      <pc:sldChg chg="new">
        <pc:chgData name="DEVANK BHATIA - 210968048" userId="S::devank.bhatia@learner.manipal.edu::45d719f0-9c30-4690-84ae-bff98023e523" providerId="AD" clId="Web-{380EC3E9-E444-8DC7-5D3A-43DE4EF1ED54}" dt="2023-05-31T06:23:22.406" v="2"/>
        <pc:sldMkLst>
          <pc:docMk/>
          <pc:sldMk cId="692792615" sldId="626"/>
        </pc:sldMkLst>
      </pc:sldChg>
      <pc:sldChg chg="new">
        <pc:chgData name="DEVANK BHATIA - 210968048" userId="S::devank.bhatia@learner.manipal.edu::45d719f0-9c30-4690-84ae-bff98023e523" providerId="AD" clId="Web-{380EC3E9-E444-8DC7-5D3A-43DE4EF1ED54}" dt="2023-05-31T06:23:23.484" v="3"/>
        <pc:sldMkLst>
          <pc:docMk/>
          <pc:sldMk cId="236763137" sldId="627"/>
        </pc:sldMkLst>
      </pc:sldChg>
      <pc:sldChg chg="new">
        <pc:chgData name="DEVANK BHATIA - 210968048" userId="S::devank.bhatia@learner.manipal.edu::45d719f0-9c30-4690-84ae-bff98023e523" providerId="AD" clId="Web-{380EC3E9-E444-8DC7-5D3A-43DE4EF1ED54}" dt="2023-05-31T06:23:26.422" v="4"/>
        <pc:sldMkLst>
          <pc:docMk/>
          <pc:sldMk cId="3317940489" sldId="628"/>
        </pc:sldMkLst>
      </pc:sldChg>
    </pc:docChg>
  </pc:docChgLst>
  <pc:docChgLst>
    <pc:chgData name="SPARSH AGRAWAL - 210968242" userId="S::sparsh.agrawal@learner.manipal.edu::98d483ad-1d3c-4930-8f81-fa86fa1a933b" providerId="AD" clId="Web-{F107A36F-F08E-4087-BC02-5533C5DD465F}"/>
    <pc:docChg chg="sldOrd">
      <pc:chgData name="SPARSH AGRAWAL - 210968242" userId="S::sparsh.agrawal@learner.manipal.edu::98d483ad-1d3c-4930-8f81-fa86fa1a933b" providerId="AD" clId="Web-{F107A36F-F08E-4087-BC02-5533C5DD465F}" dt="2023-04-19T20:37:29.610" v="2"/>
      <pc:docMkLst>
        <pc:docMk/>
      </pc:docMkLst>
      <pc:sldChg chg="ord">
        <pc:chgData name="SPARSH AGRAWAL - 210968242" userId="S::sparsh.agrawal@learner.manipal.edu::98d483ad-1d3c-4930-8f81-fa86fa1a933b" providerId="AD" clId="Web-{F107A36F-F08E-4087-BC02-5533C5DD465F}" dt="2023-04-19T20:37:29.610" v="2"/>
        <pc:sldMkLst>
          <pc:docMk/>
          <pc:sldMk cId="2375164732" sldId="443"/>
        </pc:sldMkLst>
      </pc:sldChg>
    </pc:docChg>
  </pc:docChgLst>
  <pc:docChgLst>
    <pc:chgData name="SONAKSHI AVINASH BADLANI - 210968055" userId="S::sonakshi.badlani@learner.manipal.edu::9befd36d-dcf5-448f-a5db-756ab2e0869d" providerId="AD" clId="Web-{03FB3DF9-1F24-4A33-AB7F-1C889E88BAC3}"/>
    <pc:docChg chg="modSld">
      <pc:chgData name="SONAKSHI AVINASH BADLANI - 210968055" userId="S::sonakshi.badlani@learner.manipal.edu::9befd36d-dcf5-448f-a5db-756ab2e0869d" providerId="AD" clId="Web-{03FB3DF9-1F24-4A33-AB7F-1C889E88BAC3}" dt="2023-04-19T19:39:13.881" v="1"/>
      <pc:docMkLst>
        <pc:docMk/>
      </pc:docMkLst>
      <pc:sldChg chg="addSp delSp modSp mod modClrScheme chgLayout">
        <pc:chgData name="SONAKSHI AVINASH BADLANI - 210968055" userId="S::sonakshi.badlani@learner.manipal.edu::9befd36d-dcf5-448f-a5db-756ab2e0869d" providerId="AD" clId="Web-{03FB3DF9-1F24-4A33-AB7F-1C889E88BAC3}" dt="2023-04-19T19:39:13.881" v="1"/>
        <pc:sldMkLst>
          <pc:docMk/>
          <pc:sldMk cId="504885049" sldId="449"/>
        </pc:sldMkLst>
        <pc:spChg chg="add del mod ord">
          <ac:chgData name="SONAKSHI AVINASH BADLANI - 210968055" userId="S::sonakshi.badlani@learner.manipal.edu::9befd36d-dcf5-448f-a5db-756ab2e0869d" providerId="AD" clId="Web-{03FB3DF9-1F24-4A33-AB7F-1C889E88BAC3}" dt="2023-04-19T19:39:13.881" v="1"/>
          <ac:spMkLst>
            <pc:docMk/>
            <pc:sldMk cId="504885049" sldId="449"/>
            <ac:spMk id="2" creationId="{ED35A906-4545-948E-6B25-2508BE1AD6A9}"/>
          </ac:spMkLst>
        </pc:spChg>
        <pc:spChg chg="add del mod ord">
          <ac:chgData name="SONAKSHI AVINASH BADLANI - 210968055" userId="S::sonakshi.badlani@learner.manipal.edu::9befd36d-dcf5-448f-a5db-756ab2e0869d" providerId="AD" clId="Web-{03FB3DF9-1F24-4A33-AB7F-1C889E88BAC3}" dt="2023-04-19T19:39:13.881" v="1"/>
          <ac:spMkLst>
            <pc:docMk/>
            <pc:sldMk cId="504885049" sldId="449"/>
            <ac:spMk id="3" creationId="{B35590E3-97E6-1D52-9725-FFD66A9C81D2}"/>
          </ac:spMkLst>
        </pc:spChg>
        <pc:spChg chg="add del mod ord">
          <ac:chgData name="SONAKSHI AVINASH BADLANI - 210968055" userId="S::sonakshi.badlani@learner.manipal.edu::9befd36d-dcf5-448f-a5db-756ab2e0869d" providerId="AD" clId="Web-{03FB3DF9-1F24-4A33-AB7F-1C889E88BAC3}" dt="2023-04-19T19:39:13.881" v="1"/>
          <ac:spMkLst>
            <pc:docMk/>
            <pc:sldMk cId="504885049" sldId="449"/>
            <ac:spMk id="6" creationId="{C779623C-F101-96F3-A42F-A3681EA9FEA3}"/>
          </ac:spMkLst>
        </pc:spChg>
      </pc:sldChg>
    </pc:docChg>
  </pc:docChgLst>
  <pc:docChgLst>
    <pc:chgData name="APURVA BHARDWAJ - 210968050" userId="S::apurva.bhardwaj2@learner.manipal.edu::f7648a02-629b-4e1e-8581-3d111721eabc" providerId="AD" clId="Web-{EE8257F2-816B-4431-97B5-6C84ED310F11}"/>
    <pc:docChg chg="addSld">
      <pc:chgData name="APURVA BHARDWAJ - 210968050" userId="S::apurva.bhardwaj2@learner.manipal.edu::f7648a02-629b-4e1e-8581-3d111721eabc" providerId="AD" clId="Web-{EE8257F2-816B-4431-97B5-6C84ED310F11}" dt="2023-04-15T16:41:06.240" v="0"/>
      <pc:docMkLst>
        <pc:docMk/>
      </pc:docMkLst>
      <pc:sldChg chg="new">
        <pc:chgData name="APURVA BHARDWAJ - 210968050" userId="S::apurva.bhardwaj2@learner.manipal.edu::f7648a02-629b-4e1e-8581-3d111721eabc" providerId="AD" clId="Web-{EE8257F2-816B-4431-97B5-6C84ED310F11}" dt="2023-04-15T16:41:06.240" v="0"/>
        <pc:sldMkLst>
          <pc:docMk/>
          <pc:sldMk cId="4104270975" sldId="624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10-10T11:25:50.358" idx="2">
    <p:pos x="4322" y="2756"/>
    <p:text>The FD which violates , only those attributes together we  form a seperate schema
say R1(alpha,beeta)</p:text>
  </p:cm>
  <p:cm authorId="0" dt="2015-10-10T11:30:40.342" idx="1">
    <p:pos x="2703" y="2730"/>
    <p:text>remaining part of R
i.e. initially result={R-R}= NULL</p:text>
  </p:cm>
  <p:cm authorId="0" dt="2015-10-10T11:44:20.832" idx="3">
    <p:pos x="3772" y="2786"/>
    <p:text>Initially when result=R
R1(alpha,beeta) is decompossed part from R
From the R , Beeta part is removed while retaining alpha part and alpha part serves as a foreign key to alpha part (primary key) in  R1.
When result={ R-R1 , R1 } ,then if some x-&gt;y fails in R-R1 (let us call R-R1 as Rx) then decomposed as  R2(X,Y) and Rx-Y  and(X part in  Rx-Y act as foriegn key  to X part(primary inR2) of R2.
Now result- R2=Rx-R2  i,e, R-R1-R2
If some FD in Rx-R2 violates then again decomposition continues.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7A2E23F4-2082-452F-8D8E-ADADA4B39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681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0075"/>
            <a:ext cx="5130800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5E314C73-3C4F-4BF6-9F6A-1516AF5799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26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314C73-3C4F-4BF6-9F6A-1516AF57997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100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70FEC145-A6E8-45E6-89E8-8EA2552D994E}" type="slidenum">
              <a:rPr lang="en-US" altLang="en-US" sz="1200" smtClean="0"/>
              <a:pPr/>
              <a:t>12</a:t>
            </a:fld>
            <a:endParaRPr lang="en-US" altLang="en-US" sz="12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3593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39D89240-4FA5-4D18-B00B-0F9F5591057C}" type="slidenum">
              <a:rPr lang="en-US" altLang="en-US" sz="1200" smtClean="0"/>
              <a:pPr/>
              <a:t>13</a:t>
            </a:fld>
            <a:endParaRPr lang="en-US" altLang="en-US" sz="120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66832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R={A,B,C,D}</a:t>
            </a:r>
          </a:p>
          <a:p>
            <a:r>
              <a:rPr lang="en-US"/>
              <a:t>A-&gt;B do not holds</a:t>
            </a:r>
          </a:p>
          <a:p>
            <a:r>
              <a:rPr lang="en-US"/>
              <a:t>A-&gt; C Holds</a:t>
            </a:r>
          </a:p>
          <a:p>
            <a:r>
              <a:rPr lang="en-US"/>
              <a:t>A,B-&gt;C,D  holds</a:t>
            </a:r>
          </a:p>
          <a:p>
            <a:r>
              <a:rPr lang="en-US"/>
              <a:t>A,C-&gt;D do not holds.</a:t>
            </a:r>
          </a:p>
          <a:p>
            <a:endParaRPr lang="en-US"/>
          </a:p>
          <a:p>
            <a:r>
              <a:rPr lang="en-US"/>
              <a:t>Note: that Functional dependency is not determined by the data appearing in</a:t>
            </a:r>
            <a:r>
              <a:rPr lang="en-US" baseline="0"/>
              <a:t> a relation at a given point of time, instead it depends on the meaning(semantics) of the attributes.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314C73-3C4F-4BF6-9F6A-1516AF57997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648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1775FE9F-BA98-400C-BCDC-0870D3574AB3}" type="slidenum">
              <a:rPr lang="en-US" altLang="en-US" sz="1200" smtClean="0"/>
              <a:pPr/>
              <a:t>15</a:t>
            </a:fld>
            <a:endParaRPr lang="en-US" alt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63913" y="2366963"/>
            <a:ext cx="0" cy="0"/>
          </a:xfrm>
          <a:solidFill>
            <a:srgbClr val="FFFFFF"/>
          </a:solidFill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13" tIns="44956" rIns="89913" bIns="44956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36715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C194B246-E719-4765-BB79-EFCAD94FCB79}" type="slidenum">
              <a:rPr lang="en-US" altLang="en-US" sz="1200" smtClean="0"/>
              <a:pPr/>
              <a:t>16</a:t>
            </a:fld>
            <a:endParaRPr lang="en-US" altLang="en-US" sz="12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63913" y="2366963"/>
            <a:ext cx="0" cy="0"/>
          </a:xfrm>
          <a:solidFill>
            <a:srgbClr val="FFFFFF"/>
          </a:solidFill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13" tIns="44956" rIns="89913" bIns="44956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81373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Another example showing concept</a:t>
            </a:r>
            <a:r>
              <a:rPr lang="en-US" baseline="0"/>
              <a:t> of functional dependency and Super key. This example is taken to explain concept of key based on super key and Functional dependency (see next two slides)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314C73-3C4F-4BF6-9F6A-1516AF57997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478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Another example showing concept</a:t>
            </a:r>
            <a:r>
              <a:rPr lang="en-US" baseline="0"/>
              <a:t> of functional dependency and Super key. This example is taken to explain concept of key based on super key and Functional dependency (see next two slides)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314C73-3C4F-4BF6-9F6A-1516AF57997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9583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A317E216-7748-48F8-9BBD-E4CEF402EEED}" type="slidenum">
              <a:rPr lang="en-US" altLang="en-US" sz="1200" smtClean="0"/>
              <a:pPr/>
              <a:t>20</a:t>
            </a:fld>
            <a:endParaRPr lang="en-US" altLang="en-US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</p:spPr>
        <p:txBody>
          <a:bodyPr/>
          <a:lstStyle/>
          <a:p>
            <a:r>
              <a:rPr lang="en-US" altLang="en-US"/>
              <a:t>Consider the relation R (A, B, C, D, E) and identify trivial functional dependence.</a:t>
            </a:r>
          </a:p>
          <a:p>
            <a:r>
              <a:rPr lang="en-US" altLang="en-US"/>
              <a:t>A</a:t>
            </a:r>
            <a:r>
              <a:rPr lang="en-US" altLang="en-US" sz="1200">
                <a:sym typeface="Symbol" panose="05050102010706020507" pitchFamily="18" charset="2"/>
              </a:rPr>
              <a:t>BC, </a:t>
            </a:r>
            <a:r>
              <a:rPr lang="en-US" altLang="en-US"/>
              <a:t>A</a:t>
            </a:r>
            <a:r>
              <a:rPr lang="en-US" altLang="en-US" sz="1200">
                <a:sym typeface="Symbol" panose="05050102010706020507" pitchFamily="18" charset="2"/>
              </a:rPr>
              <a:t>→ABC, ABC→</a:t>
            </a:r>
            <a:r>
              <a:rPr lang="en-US" altLang="en-US"/>
              <a:t>AB, </a:t>
            </a:r>
            <a:r>
              <a:rPr lang="en-US" altLang="en-US" sz="1200">
                <a:sym typeface="Symbol" panose="05050102010706020507" pitchFamily="18" charset="2"/>
              </a:rPr>
              <a:t>BC→A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52517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7ECFADBE-D4AD-4DFF-B1B9-A154DD9F2529}" type="slidenum">
              <a:rPr lang="en-US" altLang="en-US" sz="1200" smtClean="0"/>
              <a:pPr/>
              <a:t>21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85976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A6C6409B-296F-4799-9202-4BD14919E3AF}" type="slidenum">
              <a:rPr lang="en-US" altLang="en-US" sz="1200" smtClean="0"/>
              <a:pPr/>
              <a:t>22</a:t>
            </a:fld>
            <a:endParaRPr lang="en-US" altLang="en-US" sz="120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</p:spPr>
        <p:txBody>
          <a:bodyPr/>
          <a:lstStyle/>
          <a:p>
            <a:r>
              <a:rPr lang="en-US" altLang="en-US"/>
              <a:t>Assume R (</a:t>
            </a:r>
            <a:r>
              <a:rPr lang="en-US" altLang="en-US" err="1"/>
              <a:t>it_name</a:t>
            </a:r>
            <a:r>
              <a:rPr lang="en-US" altLang="en-US"/>
              <a:t>, </a:t>
            </a:r>
            <a:r>
              <a:rPr lang="en-US" altLang="en-US" err="1"/>
              <a:t>comp_name</a:t>
            </a:r>
            <a:r>
              <a:rPr lang="en-US" altLang="en-US"/>
              <a:t>, price)  is a schema storing items(toothbrush, toothpaste etc.) and company(Colgate, Pepsodent etc.) names and price.</a:t>
            </a:r>
          </a:p>
          <a:p>
            <a:endParaRPr lang="en-US" altLang="en-US"/>
          </a:p>
          <a:p>
            <a:r>
              <a:rPr lang="en-US" altLang="en-US" b="1" err="1"/>
              <a:t>It_name</a:t>
            </a:r>
            <a:r>
              <a:rPr lang="en-US" altLang="en-US" b="1"/>
              <a:t>     Comp_name   price</a:t>
            </a:r>
          </a:p>
          <a:p>
            <a:r>
              <a:rPr lang="en-US" altLang="en-US"/>
              <a:t>Toothpaste	Colgate	    20</a:t>
            </a:r>
          </a:p>
          <a:p>
            <a:r>
              <a:rPr lang="en-US" altLang="en-US"/>
              <a:t>Toothpaste	Pepsodent	    30</a:t>
            </a:r>
          </a:p>
          <a:p>
            <a:r>
              <a:rPr lang="en-US" altLang="en-US"/>
              <a:t>Toothbrush	Colgate	    54</a:t>
            </a:r>
          </a:p>
          <a:p>
            <a:r>
              <a:rPr lang="en-US" altLang="en-US"/>
              <a:t>Toothbrush	Pepsodent	    49</a:t>
            </a:r>
          </a:p>
          <a:p>
            <a:endParaRPr lang="en-US" altLang="en-US"/>
          </a:p>
          <a:p>
            <a:r>
              <a:rPr lang="en-US" altLang="en-US"/>
              <a:t>Let us consider that It_Name and </a:t>
            </a:r>
            <a:r>
              <a:rPr lang="en-US" altLang="en-US" err="1"/>
              <a:t>Comp_Name</a:t>
            </a:r>
            <a:r>
              <a:rPr lang="en-US" altLang="en-US"/>
              <a:t> uniquely determine price, assume </a:t>
            </a:r>
            <a:r>
              <a:rPr lang="en-US" altLang="en-US" b="1"/>
              <a:t>K</a:t>
            </a:r>
            <a:r>
              <a:rPr lang="en-US" altLang="en-US"/>
              <a:t> is  </a:t>
            </a:r>
            <a:r>
              <a:rPr lang="en-US" altLang="en-US" b="1"/>
              <a:t>(</a:t>
            </a:r>
            <a:r>
              <a:rPr lang="en-US" altLang="en-US" b="1" err="1"/>
              <a:t>It_name</a:t>
            </a:r>
            <a:r>
              <a:rPr lang="en-US" altLang="en-US" b="1"/>
              <a:t>, Comp_name)</a:t>
            </a:r>
          </a:p>
          <a:p>
            <a:r>
              <a:rPr lang="en-US" altLang="en-US"/>
              <a:t>i.e.</a:t>
            </a:r>
          </a:p>
          <a:p>
            <a:r>
              <a:rPr lang="en-US" altLang="en-US"/>
              <a:t>(</a:t>
            </a:r>
            <a:r>
              <a:rPr lang="en-US" altLang="en-US" err="1"/>
              <a:t>It_name</a:t>
            </a:r>
            <a:r>
              <a:rPr lang="en-US" altLang="en-US"/>
              <a:t> ,Comp_name)-&gt; </a:t>
            </a:r>
            <a:r>
              <a:rPr lang="en-US" altLang="en-US" err="1"/>
              <a:t>It_name</a:t>
            </a:r>
            <a:r>
              <a:rPr lang="en-US" altLang="en-US"/>
              <a:t> ; (</a:t>
            </a:r>
            <a:r>
              <a:rPr lang="en-US" altLang="en-US" err="1"/>
              <a:t>It_name</a:t>
            </a:r>
            <a:r>
              <a:rPr lang="en-US" altLang="en-US"/>
              <a:t> ,Comp_name)-&gt;Comp_name  ( in both cases right side of arrow mark is subset of left side) and </a:t>
            </a:r>
          </a:p>
          <a:p>
            <a:r>
              <a:rPr lang="en-US" altLang="en-US"/>
              <a:t>(</a:t>
            </a:r>
            <a:r>
              <a:rPr lang="en-US" altLang="en-US" err="1"/>
              <a:t>It_name</a:t>
            </a:r>
            <a:r>
              <a:rPr lang="en-US" altLang="en-US"/>
              <a:t> ,Comp_name) -&gt; Price</a:t>
            </a:r>
          </a:p>
          <a:p>
            <a:r>
              <a:rPr lang="en-US" altLang="en-US"/>
              <a:t>So </a:t>
            </a:r>
            <a:r>
              <a:rPr lang="en-US" altLang="en-US" b="1"/>
              <a:t>(</a:t>
            </a:r>
            <a:r>
              <a:rPr lang="en-US" altLang="en-US" b="1" err="1"/>
              <a:t>It_name</a:t>
            </a:r>
            <a:r>
              <a:rPr lang="en-US" altLang="en-US" b="1"/>
              <a:t> ,Comp_name) -&gt; R </a:t>
            </a:r>
            <a:r>
              <a:rPr lang="en-US" altLang="en-US"/>
              <a:t>, so </a:t>
            </a:r>
            <a:r>
              <a:rPr lang="en-US" altLang="en-US" b="1"/>
              <a:t>K is Super key </a:t>
            </a:r>
            <a:r>
              <a:rPr lang="en-US" altLang="en-US"/>
              <a:t>(</a:t>
            </a:r>
            <a:r>
              <a:rPr lang="en-US" altLang="en-US" err="1"/>
              <a:t>i.e</a:t>
            </a:r>
            <a:r>
              <a:rPr lang="en-US" altLang="en-US"/>
              <a:t> K means  </a:t>
            </a:r>
            <a:r>
              <a:rPr lang="en-US" altLang="en-US" err="1"/>
              <a:t>It_name</a:t>
            </a:r>
            <a:r>
              <a:rPr lang="en-US" altLang="en-US"/>
              <a:t>, Comp_name)</a:t>
            </a:r>
          </a:p>
          <a:p>
            <a:r>
              <a:rPr lang="en-US" altLang="en-US"/>
              <a:t>i.e.</a:t>
            </a:r>
          </a:p>
          <a:p>
            <a:r>
              <a:rPr lang="en-US" altLang="en-US"/>
              <a:t>.</a:t>
            </a:r>
          </a:p>
          <a:p>
            <a:r>
              <a:rPr lang="en-US" altLang="en-US"/>
              <a:t>Further K </a:t>
            </a:r>
            <a:r>
              <a:rPr lang="en-US" altLang="en-US" err="1"/>
              <a:t>i.e</a:t>
            </a:r>
            <a:r>
              <a:rPr lang="en-US" altLang="en-US"/>
              <a:t> </a:t>
            </a:r>
            <a:r>
              <a:rPr lang="en-US" altLang="en-US" b="1"/>
              <a:t>(</a:t>
            </a:r>
            <a:r>
              <a:rPr lang="en-US" altLang="en-US" b="1" err="1"/>
              <a:t>It_name</a:t>
            </a:r>
            <a:r>
              <a:rPr lang="en-US" altLang="en-US" b="1"/>
              <a:t>, Comp_name)</a:t>
            </a:r>
            <a:r>
              <a:rPr lang="en-US" altLang="en-US"/>
              <a:t>  can be a </a:t>
            </a:r>
            <a:r>
              <a:rPr lang="en-US" altLang="en-US" b="1"/>
              <a:t>candidate key </a:t>
            </a:r>
            <a:r>
              <a:rPr lang="en-US" altLang="en-US"/>
              <a:t>(means minimal Super key) , if </a:t>
            </a:r>
            <a:r>
              <a:rPr lang="en-US" altLang="en-US" b="1"/>
              <a:t>there is no subset of K </a:t>
            </a:r>
            <a:r>
              <a:rPr lang="en-US" altLang="en-US"/>
              <a:t>(i.e. </a:t>
            </a:r>
            <a:r>
              <a:rPr lang="en-US" altLang="en-US" err="1"/>
              <a:t>It_name</a:t>
            </a:r>
            <a:r>
              <a:rPr lang="en-US" altLang="en-US"/>
              <a:t>   or </a:t>
            </a:r>
            <a:r>
              <a:rPr lang="en-US" altLang="en-US" err="1"/>
              <a:t>Comp_Name</a:t>
            </a:r>
            <a:r>
              <a:rPr lang="en-US" altLang="en-US"/>
              <a:t> subset of </a:t>
            </a:r>
            <a:r>
              <a:rPr lang="en-US" altLang="en-US" b="1"/>
              <a:t>K</a:t>
            </a:r>
            <a:r>
              <a:rPr lang="en-US" altLang="en-US"/>
              <a:t>) </a:t>
            </a:r>
            <a:r>
              <a:rPr lang="en-US" altLang="en-US" b="1" i="1"/>
              <a:t>do not determine  </a:t>
            </a:r>
            <a:r>
              <a:rPr lang="en-US" altLang="en-US"/>
              <a:t>R.</a:t>
            </a:r>
          </a:p>
          <a:p>
            <a:r>
              <a:rPr lang="en-US" altLang="en-US"/>
              <a:t>Means if, </a:t>
            </a:r>
            <a:r>
              <a:rPr lang="en-US" altLang="en-US" b="1"/>
              <a:t>neither</a:t>
            </a:r>
            <a:r>
              <a:rPr lang="en-US" altLang="en-US"/>
              <a:t>  It_Name -&gt; R </a:t>
            </a:r>
            <a:r>
              <a:rPr lang="en-US" altLang="en-US" b="1"/>
              <a:t>nor</a:t>
            </a:r>
            <a:r>
              <a:rPr lang="en-US" altLang="en-US"/>
              <a:t> Comp_name -&gt; R hold, </a:t>
            </a:r>
          </a:p>
          <a:p>
            <a:r>
              <a:rPr lang="en-US" altLang="en-US"/>
              <a:t>then K can be called as Candidate key.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13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Can</a:t>
            </a:r>
            <a:r>
              <a:rPr lang="en-US" baseline="0"/>
              <a:t> not insert A course if No student Opted that Course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314C73-3C4F-4BF6-9F6A-1516AF57997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11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Assume R (</a:t>
            </a:r>
            <a:r>
              <a:rPr lang="en-US" altLang="en-US" err="1"/>
              <a:t>it_name</a:t>
            </a:r>
            <a:r>
              <a:rPr lang="en-US" altLang="en-US"/>
              <a:t>, </a:t>
            </a:r>
            <a:r>
              <a:rPr lang="en-US" altLang="en-US" err="1"/>
              <a:t>comp_name</a:t>
            </a:r>
            <a:r>
              <a:rPr lang="en-US" altLang="en-US"/>
              <a:t>, price)  is a schema storing items(toothbrush, toothpaste etc.) and company(Colgate, Pepsodent etc.) names and price.</a:t>
            </a:r>
          </a:p>
          <a:p>
            <a:endParaRPr lang="en-US" altLang="en-US"/>
          </a:p>
          <a:p>
            <a:r>
              <a:rPr lang="en-US" altLang="en-US" b="1" err="1"/>
              <a:t>It_name</a:t>
            </a:r>
            <a:r>
              <a:rPr lang="en-US" altLang="en-US" b="1"/>
              <a:t>     Comp_name   price</a:t>
            </a:r>
          </a:p>
          <a:p>
            <a:r>
              <a:rPr lang="en-US" altLang="en-US"/>
              <a:t>Toothpaste	Colgate	    20</a:t>
            </a:r>
          </a:p>
          <a:p>
            <a:r>
              <a:rPr lang="en-US" altLang="en-US"/>
              <a:t>Toothpaste	Pepsodent	    30</a:t>
            </a:r>
          </a:p>
          <a:p>
            <a:r>
              <a:rPr lang="en-US" altLang="en-US"/>
              <a:t>Toothbrush	Colgate	    54</a:t>
            </a:r>
          </a:p>
          <a:p>
            <a:r>
              <a:rPr lang="en-US" altLang="en-US"/>
              <a:t>Toothbrush	Pepsodent	    49</a:t>
            </a:r>
          </a:p>
          <a:p>
            <a:endParaRPr lang="en-US" altLang="en-US"/>
          </a:p>
          <a:p>
            <a:r>
              <a:rPr lang="en-US" altLang="en-US"/>
              <a:t>Let us consider that It_Name and </a:t>
            </a:r>
            <a:r>
              <a:rPr lang="en-US" altLang="en-US" err="1"/>
              <a:t>Comp_Name</a:t>
            </a:r>
            <a:r>
              <a:rPr lang="en-US" altLang="en-US"/>
              <a:t> uniquely determine price, assume </a:t>
            </a:r>
            <a:r>
              <a:rPr lang="en-US" altLang="en-US" b="1"/>
              <a:t>K</a:t>
            </a:r>
            <a:r>
              <a:rPr lang="en-US" altLang="en-US"/>
              <a:t> is  </a:t>
            </a:r>
            <a:r>
              <a:rPr lang="en-US" altLang="en-US" b="1"/>
              <a:t>(</a:t>
            </a:r>
            <a:r>
              <a:rPr lang="en-US" altLang="en-US" b="1" err="1"/>
              <a:t>It_name</a:t>
            </a:r>
            <a:r>
              <a:rPr lang="en-US" altLang="en-US" b="1"/>
              <a:t>, Comp_name)</a:t>
            </a:r>
          </a:p>
          <a:p>
            <a:r>
              <a:rPr lang="en-US" altLang="en-US"/>
              <a:t>i.e.</a:t>
            </a:r>
          </a:p>
          <a:p>
            <a:r>
              <a:rPr lang="en-US" altLang="en-US"/>
              <a:t>(</a:t>
            </a:r>
            <a:r>
              <a:rPr lang="en-US" altLang="en-US" err="1"/>
              <a:t>It_name</a:t>
            </a:r>
            <a:r>
              <a:rPr lang="en-US" altLang="en-US"/>
              <a:t> ,Comp_name)-&gt; </a:t>
            </a:r>
            <a:r>
              <a:rPr lang="en-US" altLang="en-US" err="1"/>
              <a:t>It_name</a:t>
            </a:r>
            <a:r>
              <a:rPr lang="en-US" altLang="en-US"/>
              <a:t> ; (</a:t>
            </a:r>
            <a:r>
              <a:rPr lang="en-US" altLang="en-US" err="1"/>
              <a:t>It_name</a:t>
            </a:r>
            <a:r>
              <a:rPr lang="en-US" altLang="en-US"/>
              <a:t> ,Comp_name)-&gt;Comp_name  ( in both cases right side of arrow mark is subset of left side) and </a:t>
            </a:r>
          </a:p>
          <a:p>
            <a:r>
              <a:rPr lang="en-US" altLang="en-US"/>
              <a:t>(</a:t>
            </a:r>
            <a:r>
              <a:rPr lang="en-US" altLang="en-US" err="1"/>
              <a:t>It_name</a:t>
            </a:r>
            <a:r>
              <a:rPr lang="en-US" altLang="en-US"/>
              <a:t> ,Comp_name) -&gt; Price</a:t>
            </a:r>
          </a:p>
          <a:p>
            <a:r>
              <a:rPr lang="en-US" altLang="en-US"/>
              <a:t>So </a:t>
            </a:r>
            <a:r>
              <a:rPr lang="en-US" altLang="en-US" b="1"/>
              <a:t>(</a:t>
            </a:r>
            <a:r>
              <a:rPr lang="en-US" altLang="en-US" b="1" err="1"/>
              <a:t>It_name</a:t>
            </a:r>
            <a:r>
              <a:rPr lang="en-US" altLang="en-US" b="1"/>
              <a:t> ,Comp_name) -&gt; R </a:t>
            </a:r>
            <a:r>
              <a:rPr lang="en-US" altLang="en-US"/>
              <a:t>, so </a:t>
            </a:r>
            <a:r>
              <a:rPr lang="en-US" altLang="en-US" b="1"/>
              <a:t>K is Super key </a:t>
            </a:r>
            <a:r>
              <a:rPr lang="en-US" altLang="en-US"/>
              <a:t>(</a:t>
            </a:r>
            <a:r>
              <a:rPr lang="en-US" altLang="en-US" err="1"/>
              <a:t>i.e</a:t>
            </a:r>
            <a:r>
              <a:rPr lang="en-US" altLang="en-US"/>
              <a:t> K means  </a:t>
            </a:r>
            <a:r>
              <a:rPr lang="en-US" altLang="en-US" err="1"/>
              <a:t>It_name</a:t>
            </a:r>
            <a:r>
              <a:rPr lang="en-US" altLang="en-US"/>
              <a:t>, Comp_name)</a:t>
            </a:r>
          </a:p>
          <a:p>
            <a:r>
              <a:rPr lang="en-US" altLang="en-US"/>
              <a:t>i.e.</a:t>
            </a:r>
          </a:p>
          <a:p>
            <a:r>
              <a:rPr lang="en-US" altLang="en-US"/>
              <a:t>.</a:t>
            </a:r>
          </a:p>
          <a:p>
            <a:r>
              <a:rPr lang="en-US" altLang="en-US"/>
              <a:t>Further K </a:t>
            </a:r>
            <a:r>
              <a:rPr lang="en-US" altLang="en-US" err="1"/>
              <a:t>i.e</a:t>
            </a:r>
            <a:r>
              <a:rPr lang="en-US" altLang="en-US"/>
              <a:t> </a:t>
            </a:r>
            <a:r>
              <a:rPr lang="en-US" altLang="en-US" b="1"/>
              <a:t>(</a:t>
            </a:r>
            <a:r>
              <a:rPr lang="en-US" altLang="en-US" b="1" err="1"/>
              <a:t>It_name</a:t>
            </a:r>
            <a:r>
              <a:rPr lang="en-US" altLang="en-US" b="1"/>
              <a:t>, Comp_name)</a:t>
            </a:r>
            <a:r>
              <a:rPr lang="en-US" altLang="en-US"/>
              <a:t>  can be a </a:t>
            </a:r>
            <a:r>
              <a:rPr lang="en-US" altLang="en-US" b="1"/>
              <a:t>candidate key </a:t>
            </a:r>
            <a:r>
              <a:rPr lang="en-US" altLang="en-US"/>
              <a:t>(means minimal Super key) , if </a:t>
            </a:r>
            <a:r>
              <a:rPr lang="en-US" altLang="en-US" b="1"/>
              <a:t>there is no subset of K </a:t>
            </a:r>
            <a:r>
              <a:rPr lang="en-US" altLang="en-US"/>
              <a:t>(i.e. </a:t>
            </a:r>
            <a:r>
              <a:rPr lang="en-US" altLang="en-US" err="1"/>
              <a:t>It_name</a:t>
            </a:r>
            <a:r>
              <a:rPr lang="en-US" altLang="en-US"/>
              <a:t>   or </a:t>
            </a:r>
            <a:r>
              <a:rPr lang="en-US" altLang="en-US" err="1"/>
              <a:t>Comp_Name</a:t>
            </a:r>
            <a:r>
              <a:rPr lang="en-US" altLang="en-US"/>
              <a:t> subset of </a:t>
            </a:r>
            <a:r>
              <a:rPr lang="en-US" altLang="en-US" b="1"/>
              <a:t>K</a:t>
            </a:r>
            <a:r>
              <a:rPr lang="en-US" altLang="en-US"/>
              <a:t>) </a:t>
            </a:r>
            <a:r>
              <a:rPr lang="en-US" altLang="en-US" b="1" i="1"/>
              <a:t>do not determine  </a:t>
            </a:r>
            <a:r>
              <a:rPr lang="en-US" altLang="en-US"/>
              <a:t>R.</a:t>
            </a:r>
          </a:p>
          <a:p>
            <a:r>
              <a:rPr lang="en-US" altLang="en-US"/>
              <a:t>Means if, </a:t>
            </a:r>
            <a:r>
              <a:rPr lang="en-US" altLang="en-US" b="1"/>
              <a:t>neither</a:t>
            </a:r>
            <a:r>
              <a:rPr lang="en-US" altLang="en-US"/>
              <a:t>  It_Name -&gt; R </a:t>
            </a:r>
            <a:r>
              <a:rPr lang="en-US" altLang="en-US" b="1"/>
              <a:t>nor</a:t>
            </a:r>
            <a:r>
              <a:rPr lang="en-US" altLang="en-US"/>
              <a:t> Comp_name -&gt; R hold, </a:t>
            </a:r>
          </a:p>
          <a:p>
            <a:r>
              <a:rPr lang="en-US" altLang="en-US"/>
              <a:t>then K can be called as Candidate key.</a:t>
            </a:r>
          </a:p>
          <a:p>
            <a:endParaRPr lang="en-US" alt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314C73-3C4F-4BF6-9F6A-1516AF57997C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635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See</a:t>
            </a:r>
            <a:r>
              <a:rPr lang="en-US" baseline="0"/>
              <a:t> sample data corresponding to these constraints in next slide</a:t>
            </a:r>
          </a:p>
          <a:p>
            <a:r>
              <a:rPr lang="en-US" altLang="en-US"/>
              <a:t>Some of the constraints that are expected to hold in a university database are:</a:t>
            </a:r>
          </a:p>
          <a:p>
            <a:r>
              <a:rPr lang="en-US" altLang="en-US" b="1"/>
              <a:t>1. </a:t>
            </a:r>
            <a:r>
              <a:rPr lang="en-US" altLang="en-US"/>
              <a:t>Students and instructors are uniquely identified by their ID.</a:t>
            </a:r>
          </a:p>
          <a:p>
            <a:r>
              <a:rPr lang="en-US" altLang="en-US" b="1"/>
              <a:t>2. </a:t>
            </a:r>
            <a:r>
              <a:rPr lang="en-US" altLang="en-US"/>
              <a:t>Each student and instructor has only one name.</a:t>
            </a:r>
          </a:p>
          <a:p>
            <a:r>
              <a:rPr lang="en-US" altLang="en-US" b="1"/>
              <a:t>3. </a:t>
            </a:r>
            <a:r>
              <a:rPr lang="en-US" altLang="en-US"/>
              <a:t>Each instructor and student is (primarily) associated with only one department.</a:t>
            </a:r>
          </a:p>
          <a:p>
            <a:r>
              <a:rPr lang="en-US" altLang="en-US" b="1"/>
              <a:t>4. </a:t>
            </a:r>
            <a:r>
              <a:rPr lang="en-US" altLang="en-US"/>
              <a:t>Each department has only one value for its budget, and only one associated building.</a:t>
            </a:r>
          </a:p>
          <a:p>
            <a:r>
              <a:rPr lang="en-US" altLang="en-US"/>
              <a:t>An instance of a relation that satisfies all such real-world constraints is called</a:t>
            </a:r>
          </a:p>
          <a:p>
            <a:r>
              <a:rPr lang="en-US" altLang="en-US"/>
              <a:t>a </a:t>
            </a:r>
            <a:r>
              <a:rPr lang="en-US" altLang="en-US" b="1"/>
              <a:t>legal instance </a:t>
            </a:r>
            <a:r>
              <a:rPr lang="en-US" altLang="en-US"/>
              <a:t>of the relation; a legal instance of a database is one where all the</a:t>
            </a:r>
          </a:p>
          <a:p>
            <a:r>
              <a:rPr lang="en-US" altLang="en-US"/>
              <a:t>relation instances are legal instances.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314C73-3C4F-4BF6-9F6A-1516AF57997C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757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314C73-3C4F-4BF6-9F6A-1516AF57997C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0162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/>
          </a:p>
          <a:p>
            <a:r>
              <a:rPr lang="en-US" baseline="0"/>
              <a:t>*Closure of FD</a:t>
            </a:r>
          </a:p>
          <a:p>
            <a:r>
              <a:rPr lang="en-US" baseline="0"/>
              <a:t>Constraints given below are described in the form of Functional Dependencies in the slide.</a:t>
            </a:r>
          </a:p>
          <a:p>
            <a:r>
              <a:rPr lang="en-US" altLang="en-US"/>
              <a:t>Some of the constraints that are expected to hold in a university database are:</a:t>
            </a:r>
          </a:p>
          <a:p>
            <a:r>
              <a:rPr lang="en-US" altLang="en-US" b="1"/>
              <a:t>1. </a:t>
            </a:r>
            <a:r>
              <a:rPr lang="en-US" altLang="en-US"/>
              <a:t>Students and instructors are uniquely identified by their ID.</a:t>
            </a:r>
          </a:p>
          <a:p>
            <a:r>
              <a:rPr lang="en-US" altLang="en-US" b="1"/>
              <a:t>2. </a:t>
            </a:r>
            <a:r>
              <a:rPr lang="en-US" altLang="en-US"/>
              <a:t>Each student and instructor has only one name.</a:t>
            </a:r>
          </a:p>
          <a:p>
            <a:r>
              <a:rPr lang="en-US" altLang="en-US" b="1"/>
              <a:t>3. </a:t>
            </a:r>
            <a:r>
              <a:rPr lang="en-US" altLang="en-US"/>
              <a:t>Each instructor and student is (primarily) associated with only one department.</a:t>
            </a:r>
          </a:p>
          <a:p>
            <a:r>
              <a:rPr lang="en-US" altLang="en-US" b="1"/>
              <a:t>4. </a:t>
            </a:r>
            <a:r>
              <a:rPr lang="en-US" altLang="en-US"/>
              <a:t>Each department has only one value for its budget, and only one associated building.</a:t>
            </a:r>
          </a:p>
          <a:p>
            <a:r>
              <a:rPr lang="en-US" altLang="en-US"/>
              <a:t>An instance of a relation that satisfies all such real-world constraints is called</a:t>
            </a:r>
          </a:p>
          <a:p>
            <a:r>
              <a:rPr lang="en-US" altLang="en-US"/>
              <a:t>a </a:t>
            </a:r>
            <a:r>
              <a:rPr lang="en-US" altLang="en-US" b="1"/>
              <a:t>legal instance </a:t>
            </a:r>
            <a:r>
              <a:rPr lang="en-US" altLang="en-US"/>
              <a:t>of the relation; a legal instance of a database is one where all the</a:t>
            </a:r>
          </a:p>
          <a:p>
            <a:r>
              <a:rPr lang="en-US" altLang="en-US"/>
              <a:t>relation instances are legal instances.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314C73-3C4F-4BF6-9F6A-1516AF57997C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525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314C73-3C4F-4BF6-9F6A-1516AF57997C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366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BEBDEDC9-062C-423C-9BB2-6308880FD927}" type="slidenum">
              <a:rPr lang="en-US" altLang="en-US" sz="1200" smtClean="0"/>
              <a:pPr/>
              <a:t>33</a:t>
            </a:fld>
            <a:endParaRPr lang="en-US" altLang="en-US" sz="12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63913" y="2366963"/>
            <a:ext cx="0" cy="0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89913" tIns="44956" rIns="89913" bIns="44956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40493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1623F1E8-1CC7-4E1A-9F29-DDE696CA9ABC}" type="slidenum">
              <a:rPr lang="en-US" altLang="en-US" sz="1200" smtClean="0"/>
              <a:pPr/>
              <a:t>34</a:t>
            </a:fld>
            <a:endParaRPr lang="en-US" alt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63913" y="2366963"/>
            <a:ext cx="0" cy="0"/>
          </a:xfrm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13" tIns="44956" rIns="89913" bIns="44956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75171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A0E31BA5-6BCB-43B0-B343-F73600F67A4A}" type="slidenum">
              <a:rPr lang="en-US" altLang="en-US" sz="1200" smtClean="0"/>
              <a:pPr/>
              <a:t>35</a:t>
            </a:fld>
            <a:endParaRPr lang="en-US" altLang="en-US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08034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7B086939-1044-4D64-8805-BFBFB1EAFBBC}" type="slidenum">
              <a:rPr lang="en-US" altLang="en-US" sz="1200" smtClean="0"/>
              <a:pPr/>
              <a:t>36</a:t>
            </a:fld>
            <a:endParaRPr lang="en-US" altLang="en-US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59400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2AF216B9-5ABA-4797-98A8-03D14F3625EC}" type="slidenum">
              <a:rPr lang="en-US" altLang="en-US" sz="1200" smtClean="0"/>
              <a:pPr/>
              <a:t>40</a:t>
            </a:fld>
            <a:endParaRPr lang="en-US" altLang="en-US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7803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2C8BFC55-1407-41CD-B7E4-503392508C79}" type="slidenum">
              <a:rPr lang="en-US" altLang="en-US" sz="1200" smtClean="0"/>
              <a:pPr/>
              <a:t>4</a:t>
            </a:fld>
            <a:endParaRPr lang="en-US" altLang="en-US" sz="120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</p:spPr>
        <p:txBody>
          <a:bodyPr/>
          <a:lstStyle/>
          <a:p>
            <a:r>
              <a:rPr lang="en-US" altLang="en-US" err="1"/>
              <a:t>Inst_dept</a:t>
            </a:r>
            <a:r>
              <a:rPr lang="en-US" altLang="en-US"/>
              <a:t>(</a:t>
            </a:r>
            <a:r>
              <a:rPr lang="en-US" altLang="en-US" err="1"/>
              <a:t>ID,Name,Salary,Dept_Name,Building,Budget</a:t>
            </a:r>
            <a:r>
              <a:rPr lang="en-US" altLang="en-US"/>
              <a:t>)</a:t>
            </a:r>
          </a:p>
          <a:p>
            <a:endParaRPr lang="en-US" altLang="en-US"/>
          </a:p>
          <a:p>
            <a:r>
              <a:rPr lang="en-US" altLang="en-US"/>
              <a:t>Redundancy</a:t>
            </a:r>
          </a:p>
        </p:txBody>
      </p:sp>
    </p:spTree>
    <p:extLst>
      <p:ext uri="{BB962C8B-B14F-4D97-AF65-F5344CB8AC3E}">
        <p14:creationId xmlns:p14="http://schemas.microsoft.com/office/powerpoint/2010/main" val="13841702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00CE9B6B-1E2C-4A32-8EF0-6CB6D8DFF837}" type="slidenum">
              <a:rPr lang="en-US" altLang="en-US" sz="1200" smtClean="0"/>
              <a:pPr/>
              <a:t>41</a:t>
            </a:fld>
            <a:endParaRPr lang="en-US" altLang="en-US" sz="12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</p:spPr>
        <p:txBody>
          <a:bodyPr/>
          <a:lstStyle/>
          <a:p>
            <a:r>
              <a:rPr lang="en-US" altLang="en-US"/>
              <a:t>Sound- Generates all Valid Functional dependencies.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/>
              <a:t>Complete- Generates</a:t>
            </a:r>
            <a:r>
              <a:rPr lang="en-US" altLang="en-US" baseline="0"/>
              <a:t> ALL  </a:t>
            </a:r>
            <a:r>
              <a:rPr lang="en-US" altLang="en-US"/>
              <a:t>Functional dependencies.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06966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F26F8500-9E3C-4323-8ED7-F278EC4E7122}" type="slidenum">
              <a:rPr lang="en-US" altLang="en-US" sz="1200" smtClean="0"/>
              <a:pPr/>
              <a:t>42</a:t>
            </a:fld>
            <a:endParaRPr lang="en-US" alt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</p:spPr>
        <p:txBody>
          <a:bodyPr/>
          <a:lstStyle/>
          <a:p>
            <a:r>
              <a:rPr lang="en-IN" sz="1200" b="1" u="sng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Armstrong AXIOMS</a:t>
            </a:r>
            <a:endParaRPr lang="en-US" sz="1050" kern="120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pPr lvl="1" eaLnBrk="0" fontAlgn="base" hangingPunct="0"/>
            <a:r>
              <a:rPr lang="en-US" sz="120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if </a:t>
            </a:r>
            <a:r>
              <a:rPr lang="en-US" sz="1200" i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sym typeface="Symbol"/>
              </a:rPr>
              <a:t></a:t>
            </a:r>
            <a:r>
              <a:rPr lang="en-US" sz="120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sym typeface="Symbol"/>
              </a:rPr>
              <a:t></a:t>
            </a:r>
            <a:r>
              <a:rPr lang="en-US" sz="120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sym typeface="Symbol"/>
              </a:rPr>
              <a:t></a:t>
            </a:r>
            <a:r>
              <a:rPr lang="en-US" sz="120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then </a:t>
            </a:r>
            <a:r>
              <a:rPr lang="en-US" sz="120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sym typeface="Symbol"/>
              </a:rPr>
              <a:t></a:t>
            </a:r>
            <a:r>
              <a:rPr lang="en-US" sz="120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sym typeface="Symbol"/>
              </a:rPr>
              <a:t></a:t>
            </a:r>
            <a:r>
              <a:rPr lang="en-US" sz="120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i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sym typeface="Symbol"/>
              </a:rPr>
              <a:t></a:t>
            </a:r>
            <a:r>
              <a:rPr lang="en-US" sz="1200" i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                  </a:t>
            </a:r>
            <a:r>
              <a:rPr lang="en-US" sz="1200" b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(reflexivity)</a:t>
            </a:r>
            <a:endParaRPr lang="en-US" sz="1200" kern="120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pPr lvl="1" eaLnBrk="0" fontAlgn="base" hangingPunct="0"/>
            <a:r>
              <a:rPr lang="en-US" sz="120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if </a:t>
            </a:r>
            <a:r>
              <a:rPr lang="en-US" sz="120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sym typeface="Symbol"/>
              </a:rPr>
              <a:t></a:t>
            </a:r>
            <a:r>
              <a:rPr lang="en-US" sz="120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sym typeface="Symbol"/>
              </a:rPr>
              <a:t></a:t>
            </a:r>
            <a:r>
              <a:rPr lang="en-US" sz="120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i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sym typeface="Symbol"/>
              </a:rPr>
              <a:t></a:t>
            </a:r>
            <a:r>
              <a:rPr lang="en-US" sz="1200" i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 and </a:t>
            </a:r>
            <a:r>
              <a:rPr lang="en-US" sz="120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sym typeface="Symbol"/>
              </a:rPr>
              <a:t></a:t>
            </a:r>
            <a:r>
              <a:rPr lang="en-US" sz="120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some attribute set, then </a:t>
            </a:r>
            <a:r>
              <a:rPr lang="en-US" sz="120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sym typeface="Symbol"/>
              </a:rPr>
              <a:t></a:t>
            </a:r>
            <a:r>
              <a:rPr lang="en-US" sz="120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sym typeface="Symbol"/>
              </a:rPr>
              <a:t></a:t>
            </a:r>
            <a:r>
              <a:rPr lang="en-US" sz="120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sym typeface="Symbol"/>
              </a:rPr>
              <a:t></a:t>
            </a:r>
            <a:r>
              <a:rPr lang="en-US" sz="120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</a:t>
            </a:r>
            <a:r>
              <a:rPr lang="en-US" sz="120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sym typeface="Symbol"/>
              </a:rPr>
              <a:t></a:t>
            </a:r>
            <a:r>
              <a:rPr lang="en-US" sz="120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i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sym typeface="Symbol"/>
              </a:rPr>
              <a:t></a:t>
            </a:r>
            <a:r>
              <a:rPr lang="en-US" sz="1200" i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   </a:t>
            </a:r>
            <a:r>
              <a:rPr lang="en-US" sz="1200" b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(augmentation)</a:t>
            </a:r>
            <a:endParaRPr lang="en-US" sz="1200" kern="120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pPr lvl="1" eaLnBrk="0" fontAlgn="base" hangingPunct="0"/>
            <a:r>
              <a:rPr lang="en-US" sz="120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if </a:t>
            </a:r>
            <a:r>
              <a:rPr lang="en-US" sz="120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sym typeface="Symbol"/>
              </a:rPr>
              <a:t></a:t>
            </a:r>
            <a:r>
              <a:rPr lang="en-US" sz="120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sym typeface="Symbol"/>
              </a:rPr>
              <a:t></a:t>
            </a:r>
            <a:r>
              <a:rPr lang="en-US" sz="120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i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sym typeface="Symbol"/>
              </a:rPr>
              <a:t></a:t>
            </a:r>
            <a:r>
              <a:rPr lang="en-US" sz="1200" i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en-US" sz="120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 </a:t>
            </a:r>
            <a:r>
              <a:rPr lang="en-US" sz="1200" i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sym typeface="Symbol"/>
              </a:rPr>
              <a:t></a:t>
            </a:r>
            <a:r>
              <a:rPr lang="en-US" sz="1200" i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sym typeface="Symbol"/>
              </a:rPr>
              <a:t></a:t>
            </a:r>
            <a:r>
              <a:rPr lang="en-US" sz="120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sym typeface="Symbol"/>
              </a:rPr>
              <a:t></a:t>
            </a:r>
            <a:r>
              <a:rPr lang="en-US" sz="120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then </a:t>
            </a:r>
            <a:r>
              <a:rPr lang="en-US" sz="120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sym typeface="Symbol"/>
              </a:rPr>
              <a:t></a:t>
            </a:r>
            <a:r>
              <a:rPr lang="en-US" sz="120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sym typeface="Symbol"/>
              </a:rPr>
              <a:t></a:t>
            </a:r>
            <a:r>
              <a:rPr lang="en-US" sz="120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</a:t>
            </a:r>
            <a:r>
              <a:rPr lang="en-US" sz="120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sym typeface="Symbol"/>
              </a:rPr>
              <a:t></a:t>
            </a:r>
            <a:r>
              <a:rPr lang="en-US" sz="120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</a:t>
            </a:r>
            <a:r>
              <a:rPr lang="en-US" sz="1200" b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(transitivity)</a:t>
            </a:r>
            <a:endParaRPr lang="en-US" sz="1200" kern="120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pPr eaLnBrk="0" fontAlgn="base" hangingPunct="0"/>
            <a:r>
              <a:rPr lang="en-IN" sz="120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</a:t>
            </a:r>
            <a:endParaRPr lang="en-US" sz="1100" kern="120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IN" sz="1200" u="sng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ADDITIONAL RULES AND PROOF BASED ON ARMSTRONG AXIOMS</a:t>
            </a:r>
            <a:endParaRPr lang="en-US" sz="1200" kern="120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1.</a:t>
            </a:r>
            <a:r>
              <a:rPr lang="en-US" sz="900" b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b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Union rule</a:t>
            </a:r>
            <a:r>
              <a:rPr lang="en-US" sz="120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</a:t>
            </a:r>
            <a:endParaRPr lang="en-US" sz="1000" kern="120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If </a:t>
            </a:r>
            <a:r>
              <a:rPr lang="en-US" sz="1200" b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sym typeface="Symbol"/>
              </a:rPr>
              <a:t></a:t>
            </a:r>
            <a:r>
              <a:rPr lang="en-US" sz="1200" b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b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sym typeface="Symbol"/>
              </a:rPr>
              <a:t></a:t>
            </a:r>
            <a:r>
              <a:rPr lang="en-US" sz="1200" b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b="1" i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sym typeface="Symbol"/>
              </a:rPr>
              <a:t></a:t>
            </a:r>
            <a:r>
              <a:rPr lang="en-US" sz="1200" b="1" i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holds</a:t>
            </a:r>
            <a:r>
              <a:rPr lang="en-US" sz="1200" i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</a:t>
            </a:r>
            <a:r>
              <a:rPr lang="en-US" sz="120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nd </a:t>
            </a:r>
            <a:r>
              <a:rPr lang="en-US" sz="1200" b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sym typeface="Symbol"/>
              </a:rPr>
              <a:t></a:t>
            </a:r>
            <a:r>
              <a:rPr lang="en-US" sz="1200" b="1" i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b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sym typeface="Symbol"/>
              </a:rPr>
              <a:t></a:t>
            </a:r>
            <a:r>
              <a:rPr lang="en-US" sz="1200" b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b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sym typeface="Symbol"/>
              </a:rPr>
              <a:t></a:t>
            </a:r>
            <a:r>
              <a:rPr lang="en-US" sz="1200" b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holds, then </a:t>
            </a:r>
            <a:r>
              <a:rPr lang="en-US" sz="1200" b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sym typeface="Symbol"/>
              </a:rPr>
              <a:t></a:t>
            </a:r>
            <a:r>
              <a:rPr lang="en-US" sz="1200" b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b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sym typeface="Symbol"/>
              </a:rPr>
              <a:t></a:t>
            </a:r>
            <a:r>
              <a:rPr lang="en-US" sz="1200" b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b="1" i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sym typeface="Symbol"/>
              </a:rPr>
              <a:t></a:t>
            </a:r>
            <a:r>
              <a:rPr lang="en-US" sz="1200" b="1" i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b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sym typeface="Symbol"/>
              </a:rPr>
              <a:t></a:t>
            </a:r>
            <a:r>
              <a:rPr lang="en-US" sz="1200" b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holds</a:t>
            </a:r>
            <a:endParaRPr lang="en-US" sz="900" kern="120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b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sym typeface="Symbol"/>
              </a:rPr>
              <a:t></a:t>
            </a:r>
            <a:r>
              <a:rPr lang="en-IN" sz="1200" b="1" i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b="1" i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→ </a:t>
            </a:r>
            <a:r>
              <a:rPr lang="en-IN" sz="1200" b="1" i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β</a:t>
            </a:r>
            <a:r>
              <a:rPr lang="en-IN" sz="1200" i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		 </a:t>
            </a:r>
            <a:r>
              <a:rPr lang="en-IN" sz="1200" u="sng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given</a:t>
            </a:r>
            <a:endParaRPr lang="en-US" sz="1000" u="sng" kern="120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b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sym typeface="Symbol"/>
              </a:rPr>
              <a:t></a:t>
            </a:r>
            <a:r>
              <a:rPr lang="en-IN" sz="1200" b="1" i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b="1" i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→ </a:t>
            </a:r>
            <a:r>
              <a:rPr lang="en-IN" sz="1200" b="1" i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αβ </a:t>
            </a:r>
            <a:r>
              <a:rPr lang="en-IN" sz="1200" i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		</a:t>
            </a:r>
            <a:r>
              <a:rPr lang="en-IN" sz="1200" i="1" u="sng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augmentation</a:t>
            </a:r>
            <a:r>
              <a:rPr lang="en-IN" sz="1200" i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rule</a:t>
            </a:r>
            <a:endParaRPr lang="en-US" sz="1000" kern="120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b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sym typeface="Symbol"/>
              </a:rPr>
              <a:t></a:t>
            </a:r>
            <a:r>
              <a:rPr lang="en-US" sz="1200" b="1" i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→ </a:t>
            </a:r>
            <a:r>
              <a:rPr lang="en-IN" sz="1200" b="1" i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αβ </a:t>
            </a:r>
            <a:r>
              <a:rPr lang="en-IN" sz="1200" i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		</a:t>
            </a:r>
            <a:r>
              <a:rPr lang="en-IN" sz="1200" i="1" u="sng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union</a:t>
            </a:r>
            <a:r>
              <a:rPr lang="en-IN" sz="1200" i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of identical sets</a:t>
            </a:r>
            <a:endParaRPr lang="en-US" sz="1000" kern="120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b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sym typeface="Symbol"/>
              </a:rPr>
              <a:t></a:t>
            </a:r>
            <a:r>
              <a:rPr lang="en-IN" sz="1200" b="1" i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b="1" i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→ </a:t>
            </a:r>
            <a:r>
              <a:rPr lang="en-US" sz="1200" b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sym typeface="Symbol"/>
              </a:rPr>
              <a:t></a:t>
            </a:r>
            <a:r>
              <a:rPr lang="en-IN" sz="1200" i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		</a:t>
            </a:r>
            <a:r>
              <a:rPr lang="en-IN" sz="1200" i="1" u="sng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IN" sz="1200" u="sng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given</a:t>
            </a:r>
            <a:endParaRPr lang="en-US" sz="1000" u="sng" kern="120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b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sym typeface="Symbol"/>
              </a:rPr>
              <a:t></a:t>
            </a:r>
            <a:r>
              <a:rPr lang="en-IN" sz="1200" b="1" i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β </a:t>
            </a:r>
            <a:r>
              <a:rPr lang="en-US" sz="1200" b="1" i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→</a:t>
            </a:r>
            <a:r>
              <a:rPr lang="en-US" sz="1200" b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sym typeface="Symbol"/>
              </a:rPr>
              <a:t></a:t>
            </a:r>
            <a:r>
              <a:rPr lang="en-IN" sz="1200" b="1" i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β </a:t>
            </a:r>
            <a:r>
              <a:rPr lang="en-IN" sz="1200" i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	                        </a:t>
            </a:r>
            <a:r>
              <a:rPr lang="en-IN" sz="1200" i="1" u="sng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augmentation</a:t>
            </a:r>
            <a:r>
              <a:rPr lang="en-IN" sz="1200" i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rule</a:t>
            </a:r>
            <a:endParaRPr lang="en-US" sz="1000" kern="120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b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sym typeface="Symbol"/>
              </a:rPr>
              <a:t></a:t>
            </a:r>
            <a:r>
              <a:rPr lang="en-IN" sz="1200" b="1" i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b="1" i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→ </a:t>
            </a:r>
            <a:r>
              <a:rPr lang="en-IN" sz="1200" b="1" i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β</a:t>
            </a:r>
            <a:r>
              <a:rPr lang="en-US" sz="1200" b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sym typeface="Symbol"/>
              </a:rPr>
              <a:t></a:t>
            </a:r>
            <a:r>
              <a:rPr lang="en-IN" sz="1200" b="1" i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IN" sz="1200" i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		</a:t>
            </a:r>
            <a:r>
              <a:rPr lang="en-IN" sz="1200" i="1" u="sng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transitivity</a:t>
            </a:r>
            <a:r>
              <a:rPr lang="en-IN" sz="1200" i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rule and set union commutatively(Proved)</a:t>
            </a:r>
            <a:endParaRPr lang="en-US" sz="1000" kern="120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IN" sz="120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</a:t>
            </a:r>
            <a:endParaRPr lang="en-US" sz="1200" kern="120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2. </a:t>
            </a:r>
            <a:r>
              <a:rPr lang="en-US" sz="1200" b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Decomposition</a:t>
            </a:r>
            <a:endParaRPr lang="en-US" sz="1000" kern="120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If </a:t>
            </a:r>
            <a:r>
              <a:rPr lang="en-US" sz="1200" b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sym typeface="Symbol"/>
              </a:rPr>
              <a:t></a:t>
            </a:r>
            <a:r>
              <a:rPr lang="en-US" sz="1200" b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b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sym typeface="Symbol"/>
              </a:rPr>
              <a:t></a:t>
            </a:r>
            <a:r>
              <a:rPr lang="en-US" sz="1200" b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b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sym typeface="Symbol"/>
              </a:rPr>
              <a:t></a:t>
            </a:r>
            <a:r>
              <a:rPr lang="en-US" sz="1200" b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b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sym typeface="Symbol"/>
              </a:rPr>
              <a:t></a:t>
            </a:r>
            <a:r>
              <a:rPr lang="en-US" sz="120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holds, then </a:t>
            </a:r>
            <a:r>
              <a:rPr lang="en-US" sz="1200" b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sym typeface="Symbol"/>
              </a:rPr>
              <a:t></a:t>
            </a:r>
            <a:r>
              <a:rPr lang="en-US" sz="1200" b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b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sym typeface="Symbol"/>
              </a:rPr>
              <a:t></a:t>
            </a:r>
            <a:r>
              <a:rPr lang="en-US" sz="1200" b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b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sym typeface="Symbol"/>
              </a:rPr>
              <a:t></a:t>
            </a:r>
            <a:r>
              <a:rPr lang="en-US" sz="120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holds and </a:t>
            </a:r>
            <a:r>
              <a:rPr lang="en-US" sz="1200" b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sym typeface="Symbol"/>
              </a:rPr>
              <a:t></a:t>
            </a:r>
            <a:r>
              <a:rPr lang="en-US" sz="1200" b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b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sym typeface="Symbol"/>
              </a:rPr>
              <a:t></a:t>
            </a:r>
            <a:r>
              <a:rPr lang="en-US" sz="1200" b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b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sym typeface="Symbol"/>
              </a:rPr>
              <a:t></a:t>
            </a:r>
            <a:r>
              <a:rPr lang="en-US" sz="120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holds</a:t>
            </a:r>
            <a:r>
              <a:rPr lang="en-US" sz="140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endParaRPr lang="en-US" sz="900" kern="120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b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sym typeface="Symbol"/>
              </a:rPr>
              <a:t></a:t>
            </a:r>
            <a:r>
              <a:rPr lang="en-IN" sz="1200" b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b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→</a:t>
            </a:r>
            <a:r>
              <a:rPr lang="en-IN" sz="1200" b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β</a:t>
            </a:r>
            <a:r>
              <a:rPr lang="en-US" sz="1200" b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sym typeface="Symbol"/>
              </a:rPr>
              <a:t></a:t>
            </a:r>
            <a:r>
              <a:rPr lang="en-IN" sz="1200" b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IN" sz="120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		</a:t>
            </a:r>
            <a:r>
              <a:rPr lang="en-IN" sz="1200" u="sng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given</a:t>
            </a:r>
            <a:r>
              <a:rPr lang="en-IN" sz="120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IN" sz="1200" b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(1)</a:t>
            </a:r>
            <a:endParaRPr lang="en-US" sz="1000" b="1" kern="120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IN" sz="1200" b="1" i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β</a:t>
            </a:r>
            <a:r>
              <a:rPr lang="en-US" sz="1200" b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sym typeface="Symbol"/>
              </a:rPr>
              <a:t></a:t>
            </a:r>
            <a:r>
              <a:rPr lang="en-IN" sz="1200" b="1" i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b="1" i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→</a:t>
            </a:r>
            <a:r>
              <a:rPr lang="en-IN" sz="1200" b="1" i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β</a:t>
            </a:r>
            <a:r>
              <a:rPr lang="en-IN" sz="1200" i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		</a:t>
            </a:r>
            <a:r>
              <a:rPr lang="en-IN" sz="1200" b="1" i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(2)</a:t>
            </a:r>
            <a:r>
              <a:rPr lang="en-IN" sz="1200" i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IN" sz="1200" i="1" u="sng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reflexivity</a:t>
            </a:r>
            <a:r>
              <a:rPr lang="en-IN" sz="1200" i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rule, because </a:t>
            </a:r>
            <a:r>
              <a:rPr lang="en-IN" sz="1200" b="1" i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β</a:t>
            </a:r>
            <a:r>
              <a:rPr lang="en-US" sz="1200" b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sym typeface="Symbol"/>
              </a:rPr>
              <a:t></a:t>
            </a:r>
            <a:r>
              <a:rPr lang="en-US" sz="1200" b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IN" sz="1200" b="1" i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βγ</a:t>
            </a:r>
            <a:endParaRPr lang="en-US" sz="1000" b="1" kern="120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b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sym typeface="Symbol"/>
              </a:rPr>
              <a:t></a:t>
            </a:r>
            <a:r>
              <a:rPr lang="en-IN" sz="1200" b="1" i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b="1" i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→</a:t>
            </a:r>
            <a:r>
              <a:rPr lang="en-IN" sz="1200" b="1" i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β </a:t>
            </a:r>
            <a:r>
              <a:rPr lang="en-IN" sz="1200" i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		</a:t>
            </a:r>
            <a:r>
              <a:rPr lang="en-IN" sz="1200" b="1" i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(1)</a:t>
            </a:r>
            <a:r>
              <a:rPr lang="en-IN" sz="1200" i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&amp; </a:t>
            </a:r>
            <a:r>
              <a:rPr lang="en-IN" sz="1200" b="1" i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(2)</a:t>
            </a:r>
            <a:r>
              <a:rPr lang="en-IN" sz="1200" i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IN" sz="1200" i="1" u="sng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transitivity</a:t>
            </a:r>
            <a:r>
              <a:rPr lang="en-IN" sz="1200" i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rule (proved)</a:t>
            </a:r>
            <a:endParaRPr lang="en-US" sz="1000" kern="120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IN" sz="1200" b="1" i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β</a:t>
            </a:r>
            <a:r>
              <a:rPr lang="en-US" sz="1200" b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sym typeface="Symbol"/>
              </a:rPr>
              <a:t></a:t>
            </a:r>
            <a:r>
              <a:rPr lang="en-IN" sz="1200" b="1" i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b="1" i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→</a:t>
            </a:r>
            <a:r>
              <a:rPr lang="en-IN" sz="1200" b="1" i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b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sym typeface="Symbol"/>
              </a:rPr>
              <a:t></a:t>
            </a:r>
            <a:r>
              <a:rPr lang="en-IN" sz="1200" i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		</a:t>
            </a:r>
            <a:r>
              <a:rPr lang="en-IN" sz="1200" b="1" i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(3)</a:t>
            </a:r>
            <a:r>
              <a:rPr lang="en-IN" sz="1200" i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IN" sz="1200" i="1" u="sng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reflexive</a:t>
            </a:r>
            <a:r>
              <a:rPr lang="en-IN" sz="1200" i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rule, because </a:t>
            </a:r>
            <a:r>
              <a:rPr lang="en-IN" sz="1200" b="1" i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γ</a:t>
            </a:r>
            <a:r>
              <a:rPr lang="en-IN" sz="1200" b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b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sym typeface="Symbol"/>
              </a:rPr>
              <a:t></a:t>
            </a:r>
            <a:r>
              <a:rPr lang="en-US" sz="1200" b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IN" sz="1200" b="1" i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βγ</a:t>
            </a:r>
            <a:endParaRPr lang="en-US" sz="1000" b="1" kern="120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b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sym typeface="Symbol"/>
              </a:rPr>
              <a:t></a:t>
            </a:r>
            <a:r>
              <a:rPr lang="en-IN" sz="1200" b="1" i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b="1" i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→</a:t>
            </a:r>
            <a:r>
              <a:rPr lang="en-IN" sz="1200" b="1" i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b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sym typeface="Symbol"/>
              </a:rPr>
              <a:t></a:t>
            </a:r>
            <a:r>
              <a:rPr lang="en-IN" sz="1200" b="1" i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IN" sz="1200" i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		</a:t>
            </a:r>
            <a:r>
              <a:rPr lang="en-IN" sz="1200" b="1" i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(1)</a:t>
            </a:r>
            <a:r>
              <a:rPr lang="en-IN" sz="1200" i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&amp; </a:t>
            </a:r>
            <a:r>
              <a:rPr lang="en-IN" sz="1200" b="1" i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(3)</a:t>
            </a:r>
            <a:r>
              <a:rPr lang="en-IN" sz="1200" i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IN" sz="1200" i="1" u="sng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transitive</a:t>
            </a:r>
            <a:r>
              <a:rPr lang="en-IN" sz="1200" i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rule (proved)</a:t>
            </a:r>
            <a:endParaRPr lang="en-US" sz="1000" kern="120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i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 </a:t>
            </a:r>
            <a:endParaRPr lang="en-US" sz="1100" kern="120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b="1" i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3. Pseudo Transitivity</a:t>
            </a:r>
            <a:endParaRPr lang="en-US" sz="1000" kern="120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If </a:t>
            </a:r>
            <a:r>
              <a:rPr lang="en-US" sz="1200" b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sym typeface="Symbol"/>
              </a:rPr>
              <a:t></a:t>
            </a:r>
            <a:r>
              <a:rPr lang="en-US" sz="1200" b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b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sym typeface="Symbol"/>
              </a:rPr>
              <a:t></a:t>
            </a:r>
            <a:r>
              <a:rPr lang="en-US" sz="1200" b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b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sym typeface="Symbol"/>
              </a:rPr>
              <a:t></a:t>
            </a:r>
            <a:r>
              <a:rPr lang="en-US" sz="120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holds and </a:t>
            </a:r>
            <a:r>
              <a:rPr lang="en-US" sz="1200" b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sym typeface="Symbol"/>
              </a:rPr>
              <a:t></a:t>
            </a:r>
            <a:r>
              <a:rPr lang="en-US" sz="1200" b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b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sym typeface="Symbol"/>
              </a:rPr>
              <a:t></a:t>
            </a:r>
            <a:r>
              <a:rPr lang="en-US" sz="1200" b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b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sym typeface="Symbol"/>
              </a:rPr>
              <a:t></a:t>
            </a:r>
            <a:r>
              <a:rPr lang="en-US" sz="1200" b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b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sym typeface="Symbol"/>
              </a:rPr>
              <a:t></a:t>
            </a:r>
            <a:r>
              <a:rPr lang="en-US" sz="120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holds, then </a:t>
            </a:r>
            <a:r>
              <a:rPr lang="en-US" sz="1200" b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sym typeface="Symbol"/>
              </a:rPr>
              <a:t></a:t>
            </a:r>
            <a:r>
              <a:rPr lang="en-US" sz="1200" b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b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sym typeface="Symbol"/>
              </a:rPr>
              <a:t></a:t>
            </a:r>
            <a:r>
              <a:rPr lang="en-US" sz="1200" b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b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sym typeface="Symbol"/>
              </a:rPr>
              <a:t></a:t>
            </a:r>
            <a:r>
              <a:rPr lang="en-US" sz="1200" b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b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sym typeface="Symbol"/>
              </a:rPr>
              <a:t></a:t>
            </a:r>
            <a:r>
              <a:rPr lang="en-US" sz="120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holds </a:t>
            </a:r>
            <a:r>
              <a:rPr lang="en-US" sz="1200" i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()</a:t>
            </a:r>
            <a:endParaRPr lang="en-US" sz="900" kern="120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</a:t>
            </a:r>
            <a:endParaRPr lang="en-US" sz="1000" kern="120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b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sym typeface="Symbol"/>
              </a:rPr>
              <a:t></a:t>
            </a:r>
            <a:r>
              <a:rPr lang="en-IN" sz="1200" b="1" i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b="1" i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→</a:t>
            </a:r>
            <a:r>
              <a:rPr lang="en-IN" sz="1200" b="1" i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β </a:t>
            </a:r>
            <a:r>
              <a:rPr lang="en-IN" sz="1200" i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given</a:t>
            </a:r>
            <a:endParaRPr lang="en-US" sz="1000" kern="120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b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sym typeface="Symbol"/>
              </a:rPr>
              <a:t></a:t>
            </a:r>
            <a:r>
              <a:rPr lang="en-IN" sz="1200" b="1" i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b="1" i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→</a:t>
            </a:r>
            <a:r>
              <a:rPr lang="en-IN" sz="1200" b="1" i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b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sym typeface="Symbol"/>
              </a:rPr>
              <a:t></a:t>
            </a:r>
            <a:r>
              <a:rPr lang="en-IN" sz="1200" b="1" i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β </a:t>
            </a:r>
            <a:r>
              <a:rPr lang="en-IN" sz="1200" i="1" u="sng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augmentation</a:t>
            </a:r>
            <a:r>
              <a:rPr lang="en-IN" sz="1200" i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rule and set union commutatively</a:t>
            </a:r>
            <a:endParaRPr lang="en-US" sz="1000" kern="120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IN" sz="1200" b="1" i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γ β </a:t>
            </a:r>
            <a:r>
              <a:rPr lang="en-US" sz="1200" b="1" i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→</a:t>
            </a:r>
            <a:r>
              <a:rPr lang="en-IN" sz="1200" b="1" i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δ </a:t>
            </a:r>
            <a:r>
              <a:rPr lang="en-IN" sz="1200" i="1" u="sng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given</a:t>
            </a:r>
            <a:endParaRPr lang="en-US" sz="1000" u="sng" kern="120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b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sym typeface="Symbol"/>
              </a:rPr>
              <a:t></a:t>
            </a:r>
            <a:r>
              <a:rPr lang="en-US" sz="1200" i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→</a:t>
            </a:r>
            <a:r>
              <a:rPr lang="en-IN" sz="1200" i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δ </a:t>
            </a:r>
            <a:r>
              <a:rPr lang="en-IN" sz="1200" i="1" u="sng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transitivity</a:t>
            </a:r>
            <a:r>
              <a:rPr lang="en-IN" sz="1200" i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rule(Proved)</a:t>
            </a:r>
            <a:endParaRPr lang="en-US" sz="1000" kern="120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IN" sz="120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</a:t>
            </a:r>
            <a:endParaRPr lang="en-US" sz="1000" kern="120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IN" sz="120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</a:t>
            </a:r>
            <a:endParaRPr lang="en-US" sz="1200" kern="120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19883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1B34176A-B606-453F-ADEB-C012FE17EF46}" type="slidenum">
              <a:rPr lang="en-US" altLang="en-US" sz="1200" smtClean="0"/>
              <a:pPr/>
              <a:t>43</a:t>
            </a:fld>
            <a:endParaRPr lang="en-US" altLang="en-US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</p:spPr>
        <p:txBody>
          <a:bodyPr/>
          <a:lstStyle/>
          <a:p>
            <a:r>
              <a:rPr lang="en-US" altLang="en-US"/>
              <a:t>Example: Finding some logically implied functional dependencies using Armstrong</a:t>
            </a:r>
            <a:r>
              <a:rPr lang="en-US" altLang="en-US" baseline="0"/>
              <a:t> Axioms</a:t>
            </a:r>
          </a:p>
          <a:p>
            <a:pPr lvl="1">
              <a:tabLst>
                <a:tab pos="803275" algn="l"/>
              </a:tabLst>
            </a:pPr>
            <a:r>
              <a:rPr lang="en-US" altLang="en-US" i="1">
                <a:sym typeface="Monotype Sorts" charset="2"/>
              </a:rPr>
              <a:t>A </a:t>
            </a:r>
            <a:r>
              <a:rPr lang="en-US" altLang="en-US">
                <a:sym typeface="Symbol" pitchFamily="18" charset="2"/>
              </a:rPr>
              <a:t></a:t>
            </a:r>
            <a:r>
              <a:rPr lang="en-US" altLang="en-US">
                <a:sym typeface="Monotype Sorts" charset="2"/>
              </a:rPr>
              <a:t> </a:t>
            </a:r>
            <a:r>
              <a:rPr lang="en-US" altLang="en-US" i="1">
                <a:sym typeface="Monotype Sorts" charset="2"/>
              </a:rPr>
              <a:t>H        </a:t>
            </a:r>
          </a:p>
          <a:p>
            <a:pPr lvl="2">
              <a:tabLst>
                <a:tab pos="803275" algn="l"/>
              </a:tabLst>
            </a:pPr>
            <a:r>
              <a:rPr lang="en-US" altLang="en-US">
                <a:solidFill>
                  <a:schemeClr val="tx2"/>
                </a:solidFill>
                <a:sym typeface="Monotype Sorts" charset="2"/>
              </a:rPr>
              <a:t>by transitivity </a:t>
            </a:r>
            <a:r>
              <a:rPr lang="en-US" altLang="en-US">
                <a:sym typeface="Monotype Sorts" charset="2"/>
              </a:rPr>
              <a:t>from </a:t>
            </a:r>
            <a:r>
              <a:rPr lang="en-US" altLang="en-US" i="1">
                <a:sym typeface="Iconic Symbols Ext" pitchFamily="2" charset="2"/>
              </a:rPr>
              <a:t>A </a:t>
            </a:r>
            <a:r>
              <a:rPr lang="en-US" altLang="en-US">
                <a:sym typeface="Symbol" pitchFamily="18" charset="2"/>
              </a:rPr>
              <a:t></a:t>
            </a:r>
            <a:r>
              <a:rPr lang="en-US" altLang="en-US">
                <a:sym typeface="Monotype Sorts" charset="2"/>
              </a:rPr>
              <a:t> </a:t>
            </a:r>
            <a:r>
              <a:rPr lang="en-US" altLang="en-US" i="1">
                <a:sym typeface="Monotype Sorts" charset="2"/>
              </a:rPr>
              <a:t>B and </a:t>
            </a:r>
            <a:r>
              <a:rPr lang="en-US" altLang="en-US" i="1">
                <a:sym typeface="Iconic Symbols Ext" pitchFamily="2" charset="2"/>
              </a:rPr>
              <a:t>B </a:t>
            </a:r>
            <a:r>
              <a:rPr lang="en-US" altLang="en-US">
                <a:sym typeface="Symbol" pitchFamily="18" charset="2"/>
              </a:rPr>
              <a:t></a:t>
            </a:r>
            <a:r>
              <a:rPr lang="en-US" altLang="en-US">
                <a:sym typeface="Monotype Sorts" charset="2"/>
              </a:rPr>
              <a:t> </a:t>
            </a:r>
            <a:r>
              <a:rPr lang="en-US" altLang="en-US" i="1">
                <a:sym typeface="Monotype Sorts" charset="2"/>
              </a:rPr>
              <a:t>H</a:t>
            </a:r>
          </a:p>
          <a:p>
            <a:pPr lvl="1">
              <a:tabLst>
                <a:tab pos="803275" algn="l"/>
              </a:tabLst>
            </a:pPr>
            <a:r>
              <a:rPr lang="en-US" altLang="en-US" i="1">
                <a:sym typeface="Monotype Sorts" charset="2"/>
              </a:rPr>
              <a:t>AG </a:t>
            </a:r>
            <a:r>
              <a:rPr lang="en-US" altLang="en-US">
                <a:sym typeface="Symbol" pitchFamily="18" charset="2"/>
              </a:rPr>
              <a:t></a:t>
            </a:r>
            <a:r>
              <a:rPr lang="en-US" altLang="en-US">
                <a:sym typeface="Monotype Sorts" charset="2"/>
              </a:rPr>
              <a:t> </a:t>
            </a:r>
            <a:r>
              <a:rPr lang="en-US" altLang="en-US" i="1">
                <a:sym typeface="Monotype Sorts" charset="2"/>
              </a:rPr>
              <a:t>I       </a:t>
            </a:r>
            <a:endParaRPr lang="en-US" altLang="en-US">
              <a:sym typeface="Monotype Sorts" charset="2"/>
            </a:endParaRPr>
          </a:p>
          <a:p>
            <a:pPr lvl="2">
              <a:tabLst>
                <a:tab pos="803275" algn="l"/>
              </a:tabLst>
            </a:pPr>
            <a:r>
              <a:rPr lang="en-US" altLang="en-US">
                <a:solidFill>
                  <a:schemeClr val="tx2"/>
                </a:solidFill>
                <a:sym typeface="Monotype Sorts" charset="2"/>
              </a:rPr>
              <a:t>by augmenting </a:t>
            </a:r>
            <a:r>
              <a:rPr lang="en-US" altLang="en-US" i="1">
                <a:sym typeface="Iconic Symbols Ext" pitchFamily="2" charset="2"/>
              </a:rPr>
              <a:t>A </a:t>
            </a:r>
            <a:r>
              <a:rPr lang="en-US" altLang="en-US">
                <a:sym typeface="Symbol" pitchFamily="18" charset="2"/>
              </a:rPr>
              <a:t></a:t>
            </a:r>
            <a:r>
              <a:rPr lang="en-US" altLang="en-US">
                <a:sym typeface="Monotype Sorts" charset="2"/>
              </a:rPr>
              <a:t> </a:t>
            </a:r>
            <a:r>
              <a:rPr lang="en-US" altLang="en-US" i="1">
                <a:sym typeface="Monotype Sorts" charset="2"/>
              </a:rPr>
              <a:t>C </a:t>
            </a:r>
            <a:r>
              <a:rPr lang="en-US" altLang="en-US">
                <a:sym typeface="Monotype Sorts" charset="2"/>
              </a:rPr>
              <a:t>with G, to get </a:t>
            </a:r>
            <a:r>
              <a:rPr lang="en-US" altLang="en-US" i="1">
                <a:sym typeface="Iconic Symbols Ext" pitchFamily="2" charset="2"/>
              </a:rPr>
              <a:t>AG </a:t>
            </a:r>
            <a:r>
              <a:rPr lang="en-US" altLang="en-US">
                <a:sym typeface="Symbol" pitchFamily="18" charset="2"/>
              </a:rPr>
              <a:t></a:t>
            </a:r>
            <a:r>
              <a:rPr lang="en-US" altLang="en-US">
                <a:sym typeface="Monotype Sorts" charset="2"/>
              </a:rPr>
              <a:t> </a:t>
            </a:r>
            <a:r>
              <a:rPr lang="en-US" altLang="en-US" i="1">
                <a:sym typeface="Monotype Sorts" charset="2"/>
              </a:rPr>
              <a:t>CG </a:t>
            </a:r>
            <a:br>
              <a:rPr lang="en-US" altLang="en-US" i="1">
                <a:sym typeface="Monotype Sorts" charset="2"/>
              </a:rPr>
            </a:br>
            <a:r>
              <a:rPr lang="en-US" altLang="en-US" i="1">
                <a:sym typeface="Monotype Sorts" charset="2"/>
              </a:rPr>
              <a:t>                   </a:t>
            </a:r>
            <a:r>
              <a:rPr lang="en-US" altLang="en-US">
                <a:sym typeface="Monotype Sorts" charset="2"/>
              </a:rPr>
              <a:t>and then transitivity with </a:t>
            </a:r>
            <a:r>
              <a:rPr lang="en-US" altLang="en-US" i="1">
                <a:sym typeface="Iconic Symbols Ext" pitchFamily="2" charset="2"/>
              </a:rPr>
              <a:t>CG </a:t>
            </a:r>
            <a:r>
              <a:rPr lang="en-US" altLang="en-US">
                <a:sym typeface="Symbol" pitchFamily="18" charset="2"/>
              </a:rPr>
              <a:t></a:t>
            </a:r>
            <a:r>
              <a:rPr lang="en-US" altLang="en-US">
                <a:sym typeface="Monotype Sorts" charset="2"/>
              </a:rPr>
              <a:t> </a:t>
            </a:r>
            <a:r>
              <a:rPr lang="en-US" altLang="en-US" i="1">
                <a:sym typeface="Monotype Sorts" charset="2"/>
              </a:rPr>
              <a:t>I </a:t>
            </a:r>
          </a:p>
          <a:p>
            <a:pPr lvl="1">
              <a:tabLst>
                <a:tab pos="803275" algn="l"/>
              </a:tabLst>
            </a:pPr>
            <a:r>
              <a:rPr lang="en-US" altLang="en-US" i="1">
                <a:sym typeface="Monotype Sorts" charset="2"/>
              </a:rPr>
              <a:t>CG </a:t>
            </a:r>
            <a:r>
              <a:rPr lang="en-US" altLang="en-US">
                <a:sym typeface="Symbol" pitchFamily="18" charset="2"/>
              </a:rPr>
              <a:t></a:t>
            </a:r>
            <a:r>
              <a:rPr lang="en-US" altLang="en-US">
                <a:sym typeface="Monotype Sorts" charset="2"/>
              </a:rPr>
              <a:t> </a:t>
            </a:r>
            <a:r>
              <a:rPr lang="en-US" altLang="en-US" i="1">
                <a:sym typeface="Monotype Sorts" charset="2"/>
              </a:rPr>
              <a:t>HI     </a:t>
            </a:r>
            <a:endParaRPr lang="en-US" altLang="en-US">
              <a:sym typeface="Monotype Sorts" charset="2"/>
            </a:endParaRPr>
          </a:p>
          <a:p>
            <a:pPr lvl="2">
              <a:tabLst>
                <a:tab pos="803275" algn="l"/>
              </a:tabLst>
            </a:pPr>
            <a:r>
              <a:rPr lang="en-US" altLang="en-US">
                <a:sym typeface="Monotype Sorts" charset="2"/>
              </a:rPr>
              <a:t>by </a:t>
            </a:r>
            <a:r>
              <a:rPr lang="en-US" altLang="en-US">
                <a:solidFill>
                  <a:schemeClr val="tx2"/>
                </a:solidFill>
                <a:sym typeface="Monotype Sorts" charset="2"/>
              </a:rPr>
              <a:t>augmenting</a:t>
            </a:r>
            <a:r>
              <a:rPr lang="en-US" altLang="en-US">
                <a:sym typeface="Monotype Sorts" charset="2"/>
              </a:rPr>
              <a:t> </a:t>
            </a:r>
            <a:r>
              <a:rPr lang="en-US" altLang="en-US" i="1">
                <a:sym typeface="Iconic Symbols Ext" pitchFamily="2" charset="2"/>
              </a:rPr>
              <a:t>CG </a:t>
            </a:r>
            <a:r>
              <a:rPr lang="en-US" altLang="en-US">
                <a:sym typeface="Symbol" pitchFamily="18" charset="2"/>
              </a:rPr>
              <a:t></a:t>
            </a:r>
            <a:r>
              <a:rPr lang="en-US" altLang="en-US">
                <a:sym typeface="Monotype Sorts" charset="2"/>
              </a:rPr>
              <a:t> </a:t>
            </a:r>
            <a:r>
              <a:rPr lang="en-US" altLang="en-US" i="1">
                <a:sym typeface="Monotype Sorts" charset="2"/>
              </a:rPr>
              <a:t>I  with  </a:t>
            </a:r>
            <a:r>
              <a:rPr lang="en-US" altLang="en-US" i="1">
                <a:solidFill>
                  <a:schemeClr val="tx2"/>
                </a:solidFill>
                <a:sym typeface="Monotype Sorts" charset="2"/>
              </a:rPr>
              <a:t>CG</a:t>
            </a:r>
            <a:r>
              <a:rPr lang="en-US" altLang="en-US" i="1">
                <a:sym typeface="Monotype Sorts" charset="2"/>
              </a:rPr>
              <a:t> </a:t>
            </a:r>
            <a:r>
              <a:rPr lang="en-US" altLang="en-US">
                <a:sym typeface="Monotype Sorts" charset="2"/>
              </a:rPr>
              <a:t>to infer </a:t>
            </a:r>
            <a:r>
              <a:rPr lang="en-US" altLang="en-US" i="1">
                <a:solidFill>
                  <a:schemeClr val="tx2"/>
                </a:solidFill>
                <a:sym typeface="Iconic Symbols Ext" pitchFamily="2" charset="2"/>
              </a:rPr>
              <a:t>CG </a:t>
            </a:r>
            <a:r>
              <a:rPr lang="en-US" altLang="en-US">
                <a:solidFill>
                  <a:schemeClr val="tx2"/>
                </a:solidFill>
                <a:sym typeface="Symbol" pitchFamily="18" charset="2"/>
              </a:rPr>
              <a:t></a:t>
            </a:r>
            <a:r>
              <a:rPr lang="en-US" altLang="en-US">
                <a:solidFill>
                  <a:schemeClr val="tx2"/>
                </a:solidFill>
                <a:sym typeface="Monotype Sorts" charset="2"/>
              </a:rPr>
              <a:t> CG</a:t>
            </a:r>
            <a:r>
              <a:rPr lang="en-US" altLang="en-US" i="1">
                <a:solidFill>
                  <a:schemeClr val="tx2"/>
                </a:solidFill>
                <a:sym typeface="Monotype Sorts" charset="2"/>
              </a:rPr>
              <a:t>I</a:t>
            </a:r>
            <a:r>
              <a:rPr lang="en-US" altLang="en-US" i="1">
                <a:sym typeface="Monotype Sorts" charset="2"/>
              </a:rPr>
              <a:t>, </a:t>
            </a:r>
          </a:p>
          <a:p>
            <a:pPr lvl="2">
              <a:buFont typeface="Webdings" pitchFamily="18" charset="2"/>
              <a:buNone/>
              <a:tabLst>
                <a:tab pos="803275" algn="l"/>
              </a:tabLst>
            </a:pPr>
            <a:r>
              <a:rPr lang="en-US" altLang="en-US">
                <a:sym typeface="Monotype Sorts" charset="2"/>
              </a:rPr>
              <a:t>    and </a:t>
            </a:r>
            <a:r>
              <a:rPr lang="en-US" altLang="en-US">
                <a:solidFill>
                  <a:schemeClr val="tx2"/>
                </a:solidFill>
                <a:sym typeface="Monotype Sorts" charset="2"/>
              </a:rPr>
              <a:t>augmenting</a:t>
            </a:r>
            <a:r>
              <a:rPr lang="en-US" altLang="en-US">
                <a:sym typeface="Monotype Sorts" charset="2"/>
              </a:rPr>
              <a:t> of </a:t>
            </a:r>
            <a:r>
              <a:rPr lang="en-US" altLang="en-US" i="1">
                <a:sym typeface="Iconic Symbols Ext" pitchFamily="2" charset="2"/>
              </a:rPr>
              <a:t>CG </a:t>
            </a:r>
            <a:r>
              <a:rPr lang="en-US" altLang="en-US">
                <a:sym typeface="Symbol" pitchFamily="18" charset="2"/>
              </a:rPr>
              <a:t></a:t>
            </a:r>
            <a:r>
              <a:rPr lang="en-US" altLang="en-US">
                <a:sym typeface="Monotype Sorts" charset="2"/>
              </a:rPr>
              <a:t> </a:t>
            </a:r>
            <a:r>
              <a:rPr lang="en-US" altLang="en-US" i="1">
                <a:sym typeface="Monotype Sorts" charset="2"/>
              </a:rPr>
              <a:t>H  with </a:t>
            </a:r>
            <a:r>
              <a:rPr lang="en-US" altLang="en-US" i="1">
                <a:solidFill>
                  <a:schemeClr val="tx2"/>
                </a:solidFill>
                <a:sym typeface="Monotype Sorts" charset="2"/>
              </a:rPr>
              <a:t>I </a:t>
            </a:r>
            <a:r>
              <a:rPr lang="en-US" altLang="en-US">
                <a:sym typeface="Monotype Sorts" charset="2"/>
              </a:rPr>
              <a:t>to infer</a:t>
            </a:r>
            <a:r>
              <a:rPr lang="en-US" altLang="en-US" i="1">
                <a:sym typeface="Monotype Sorts" charset="2"/>
              </a:rPr>
              <a:t> </a:t>
            </a:r>
            <a:r>
              <a:rPr lang="en-US" altLang="en-US" i="1">
                <a:solidFill>
                  <a:schemeClr val="tx2"/>
                </a:solidFill>
                <a:sym typeface="Iconic Symbols Ext" pitchFamily="2" charset="2"/>
              </a:rPr>
              <a:t>CGI </a:t>
            </a:r>
            <a:r>
              <a:rPr lang="en-US" altLang="en-US">
                <a:solidFill>
                  <a:schemeClr val="tx2"/>
                </a:solidFill>
                <a:sym typeface="Symbol" pitchFamily="18" charset="2"/>
              </a:rPr>
              <a:t></a:t>
            </a:r>
            <a:r>
              <a:rPr lang="en-US" altLang="en-US">
                <a:solidFill>
                  <a:schemeClr val="tx2"/>
                </a:solidFill>
                <a:sym typeface="Monotype Sorts" charset="2"/>
              </a:rPr>
              <a:t> </a:t>
            </a:r>
            <a:r>
              <a:rPr lang="en-US" altLang="en-US" i="1">
                <a:solidFill>
                  <a:schemeClr val="tx2"/>
                </a:solidFill>
                <a:sym typeface="Monotype Sorts" charset="2"/>
              </a:rPr>
              <a:t>HI</a:t>
            </a:r>
            <a:r>
              <a:rPr lang="en-US" altLang="en-US" i="1">
                <a:sym typeface="Monotype Sorts" charset="2"/>
              </a:rPr>
              <a:t>, </a:t>
            </a:r>
          </a:p>
          <a:p>
            <a:pPr lvl="2">
              <a:buFont typeface="Webdings" pitchFamily="18" charset="2"/>
              <a:buNone/>
              <a:tabLst>
                <a:tab pos="803275" algn="l"/>
              </a:tabLst>
            </a:pPr>
            <a:r>
              <a:rPr lang="en-US" altLang="en-US" i="1">
                <a:sym typeface="Monotype Sorts" charset="2"/>
              </a:rPr>
              <a:t>                                                  </a:t>
            </a:r>
            <a:r>
              <a:rPr lang="en-US" altLang="en-US">
                <a:sym typeface="Monotype Sorts" charset="2"/>
              </a:rPr>
              <a:t>and then transitivity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260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6BF8BFED-3681-4C1B-829E-F771C1AAA2E3}" type="slidenum">
              <a:rPr lang="en-US" altLang="en-US" sz="1200" smtClean="0"/>
              <a:pPr/>
              <a:t>44</a:t>
            </a:fld>
            <a:endParaRPr lang="en-US" altLang="en-US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2236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D3984581-E356-485D-8222-25375969E8F8}" type="slidenum">
              <a:rPr lang="en-US" altLang="en-US" sz="1200" smtClean="0"/>
              <a:pPr/>
              <a:t>45</a:t>
            </a:fld>
            <a:endParaRPr lang="en-US" altLang="en-US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88019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EA3AAAE7-9125-46FF-A849-34898046FF12}" type="slidenum">
              <a:rPr lang="en-US" altLang="en-US" sz="1200" smtClean="0"/>
              <a:pPr/>
              <a:t>46</a:t>
            </a:fld>
            <a:endParaRPr lang="en-US" altLang="en-US" sz="120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27576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Step-by-step approach to calculate AG</a:t>
            </a:r>
            <a:r>
              <a:rPr lang="en-US" b="1" baseline="30000"/>
              <a:t>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314C73-3C4F-4BF6-9F6A-1516AF57997C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708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+mj-lt"/>
              <a:buAutoNum type="arabicPeriod"/>
              <a:tabLst>
                <a:tab pos="803275" algn="l"/>
                <a:tab pos="2633663" algn="l"/>
                <a:tab pos="3140075" algn="l"/>
              </a:tabLst>
              <a:defRPr/>
            </a:pPr>
            <a:r>
              <a:rPr lang="en-US" sz="1200" i="1"/>
              <a:t>R (A, B, C, D)</a:t>
            </a:r>
          </a:p>
          <a:p>
            <a:pPr marL="0" indent="0">
              <a:lnSpc>
                <a:spcPct val="90000"/>
              </a:lnSpc>
              <a:buNone/>
              <a:tabLst>
                <a:tab pos="803275" algn="l"/>
                <a:tab pos="2633663" algn="l"/>
                <a:tab pos="3140075" algn="l"/>
              </a:tabLst>
              <a:defRPr/>
            </a:pPr>
            <a:r>
              <a:rPr lang="en-US" sz="1200" i="1"/>
              <a:t>	F =</a:t>
            </a:r>
            <a:r>
              <a:rPr lang="en-US" sz="1200" i="1">
                <a:solidFill>
                  <a:srgbClr val="FF0000"/>
                </a:solidFill>
              </a:rPr>
              <a:t> </a:t>
            </a:r>
            <a:r>
              <a:rPr lang="en-US" sz="1200">
                <a:solidFill>
                  <a:srgbClr val="FF0000"/>
                </a:solidFill>
              </a:rPr>
              <a:t>{ </a:t>
            </a:r>
            <a:r>
              <a:rPr lang="en-US" sz="1200" i="1">
                <a:sym typeface="Iconic Symbols Ext" pitchFamily="2" charset="2"/>
              </a:rPr>
              <a:t>A </a:t>
            </a:r>
            <a:r>
              <a:rPr lang="en-US" sz="1200">
                <a:sym typeface="Symbol" pitchFamily="18" charset="2"/>
              </a:rPr>
              <a:t></a:t>
            </a:r>
            <a:r>
              <a:rPr lang="en-US" sz="1200">
                <a:sym typeface="Monotype Sorts" charset="2"/>
              </a:rPr>
              <a:t> </a:t>
            </a:r>
            <a:r>
              <a:rPr lang="en-US" sz="1200" i="1">
                <a:sym typeface="Monotype Sorts" charset="2"/>
              </a:rPr>
              <a:t>B  , </a:t>
            </a:r>
            <a:r>
              <a:rPr lang="en-US" sz="1200" i="1">
                <a:sym typeface="Iconic Symbols Ext" pitchFamily="2" charset="2"/>
              </a:rPr>
              <a:t>B </a:t>
            </a:r>
            <a:r>
              <a:rPr lang="en-US" sz="1200">
                <a:sym typeface="Symbol" pitchFamily="18" charset="2"/>
              </a:rPr>
              <a:t></a:t>
            </a:r>
            <a:r>
              <a:rPr lang="en-US" sz="1200">
                <a:sym typeface="Monotype Sorts" charset="2"/>
              </a:rPr>
              <a:t> </a:t>
            </a:r>
            <a:r>
              <a:rPr lang="en-US" sz="1200" i="1">
                <a:sym typeface="Monotype Sorts" charset="2"/>
              </a:rPr>
              <a:t>C , </a:t>
            </a:r>
            <a:r>
              <a:rPr lang="en-US" sz="1200" i="1">
                <a:sym typeface="Iconic Symbols Ext" pitchFamily="2" charset="2"/>
              </a:rPr>
              <a:t>B </a:t>
            </a:r>
            <a:r>
              <a:rPr lang="en-US" sz="1200">
                <a:sym typeface="Symbol" pitchFamily="18" charset="2"/>
              </a:rPr>
              <a:t></a:t>
            </a:r>
            <a:r>
              <a:rPr lang="en-US" sz="1200">
                <a:sym typeface="Monotype Sorts" charset="2"/>
              </a:rPr>
              <a:t> D</a:t>
            </a:r>
            <a:r>
              <a:rPr lang="en-US" sz="1200" i="1">
                <a:sym typeface="Monotype Sorts" charset="2"/>
              </a:rPr>
              <a:t>  </a:t>
            </a:r>
            <a:r>
              <a:rPr lang="en-US" sz="1200">
                <a:solidFill>
                  <a:srgbClr val="FF0000"/>
                </a:solidFill>
                <a:sym typeface="Monotype Sorts" charset="2"/>
              </a:rPr>
              <a:t>} , Find A</a:t>
            </a:r>
            <a:r>
              <a:rPr lang="en-US" sz="1200" baseline="30000">
                <a:solidFill>
                  <a:srgbClr val="FF0000"/>
                </a:solidFill>
                <a:sym typeface="Monotype Sorts" charset="2"/>
              </a:rPr>
              <a:t>+ </a:t>
            </a:r>
            <a:r>
              <a:rPr lang="en-US" sz="1200">
                <a:solidFill>
                  <a:srgbClr val="FF0000"/>
                </a:solidFill>
                <a:sym typeface="Monotype Sorts" charset="2"/>
              </a:rPr>
              <a:t>, B</a:t>
            </a:r>
            <a:r>
              <a:rPr lang="en-US" sz="1200" baseline="30000">
                <a:solidFill>
                  <a:srgbClr val="FF0000"/>
                </a:solidFill>
                <a:sym typeface="Monotype Sorts" charset="2"/>
              </a:rPr>
              <a:t>+</a:t>
            </a:r>
            <a:endParaRPr lang="en-US" sz="1200"/>
          </a:p>
          <a:p>
            <a:r>
              <a:rPr lang="en-US"/>
              <a:t>A</a:t>
            </a:r>
            <a:r>
              <a:rPr lang="en-US" baseline="30000"/>
              <a:t>+</a:t>
            </a:r>
            <a:r>
              <a:rPr lang="en-US" baseline="0"/>
              <a:t> ={A}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/>
              <a:t>     ={A,B} 	</a:t>
            </a:r>
            <a:r>
              <a:rPr lang="en-US" sz="1200" i="1">
                <a:sym typeface="Iconic Symbols Ext" pitchFamily="2" charset="2"/>
              </a:rPr>
              <a:t>A </a:t>
            </a:r>
            <a:r>
              <a:rPr lang="en-US" sz="1200">
                <a:sym typeface="Symbol" pitchFamily="18" charset="2"/>
              </a:rPr>
              <a:t></a:t>
            </a:r>
            <a:r>
              <a:rPr lang="en-US" sz="1200">
                <a:sym typeface="Monotype Sorts" charset="2"/>
              </a:rPr>
              <a:t> </a:t>
            </a:r>
            <a:r>
              <a:rPr lang="en-US" sz="1200" i="1">
                <a:sym typeface="Monotype Sorts" charset="2"/>
              </a:rPr>
              <a:t>B </a:t>
            </a:r>
            <a:endParaRPr lang="en-US" baseline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/>
              <a:t>     ={A,B,C}	</a:t>
            </a:r>
            <a:r>
              <a:rPr lang="en-US" sz="1200" i="1">
                <a:sym typeface="Iconic Symbols Ext" pitchFamily="2" charset="2"/>
              </a:rPr>
              <a:t>B </a:t>
            </a:r>
            <a:r>
              <a:rPr lang="en-US" sz="1200">
                <a:sym typeface="Symbol" pitchFamily="18" charset="2"/>
              </a:rPr>
              <a:t></a:t>
            </a:r>
            <a:r>
              <a:rPr lang="en-US" sz="1200">
                <a:sym typeface="Monotype Sorts" charset="2"/>
              </a:rPr>
              <a:t> </a:t>
            </a:r>
            <a:r>
              <a:rPr lang="en-US" sz="1200" i="1">
                <a:sym typeface="Monotype Sorts" charset="2"/>
              </a:rPr>
              <a:t>C </a:t>
            </a:r>
            <a:endParaRPr lang="en-US" baseline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/>
              <a:t>     ={A,B,C,D}	</a:t>
            </a:r>
            <a:r>
              <a:rPr lang="en-US" sz="1200" i="1">
                <a:sym typeface="Monotype Sorts" charset="2"/>
              </a:rPr>
              <a:t> </a:t>
            </a:r>
            <a:r>
              <a:rPr lang="en-US" sz="1200" i="1">
                <a:sym typeface="Iconic Symbols Ext" pitchFamily="2" charset="2"/>
              </a:rPr>
              <a:t>B </a:t>
            </a:r>
            <a:r>
              <a:rPr lang="en-US" sz="1200">
                <a:sym typeface="Symbol" pitchFamily="18" charset="2"/>
              </a:rPr>
              <a:t></a:t>
            </a:r>
            <a:r>
              <a:rPr lang="en-US" sz="1200">
                <a:sym typeface="Monotype Sorts" charset="2"/>
              </a:rPr>
              <a:t> D</a:t>
            </a:r>
            <a:r>
              <a:rPr lang="en-US" sz="1200" i="1">
                <a:sym typeface="Monotype Sorts" charset="2"/>
              </a:rPr>
              <a:t> </a:t>
            </a:r>
            <a:endParaRPr lang="en-US" baseline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314C73-3C4F-4BF6-9F6A-1516AF57997C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5967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07E7768C-48E7-4FFA-A2DE-8CA8F4373D2B}" type="slidenum">
              <a:rPr lang="en-US" altLang="en-US" sz="1200" smtClean="0"/>
              <a:pPr/>
              <a:t>50</a:t>
            </a:fld>
            <a:endParaRPr lang="en-US" altLang="en-US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</p:spPr>
        <p:txBody>
          <a:bodyPr/>
          <a:lstStyle/>
          <a:p>
            <a:r>
              <a:rPr lang="en-US" altLang="en-US"/>
              <a:t>Describe uses of Closure of</a:t>
            </a:r>
            <a:r>
              <a:rPr lang="en-US" altLang="en-US" baseline="0"/>
              <a:t> Attribute.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561909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EA3AAAE7-9125-46FF-A849-34898046FF12}" type="slidenum">
              <a:rPr lang="en-US" altLang="en-US" sz="1200" smtClean="0"/>
              <a:pPr/>
              <a:t>51</a:t>
            </a:fld>
            <a:endParaRPr lang="en-US" altLang="en-US" sz="120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7986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DC6463E4-8BFE-4F68-AE97-0B551944C29A}" type="slidenum">
              <a:rPr lang="en-US" altLang="en-US" sz="1200" smtClean="0"/>
              <a:pPr/>
              <a:t>5</a:t>
            </a:fld>
            <a:endParaRPr lang="en-US" altLang="en-US" sz="120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023426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Exercise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314C73-3C4F-4BF6-9F6A-1516AF57997C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935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Is AG is Super Key?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314C73-3C4F-4BF6-9F6A-1516AF57997C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783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314C73-3C4F-4BF6-9F6A-1516AF57997C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4118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sz="1200" b="1">
                <a:solidFill>
                  <a:schemeClr val="tx2"/>
                </a:solidFill>
              </a:rPr>
              <a:t>Exercise: YES</a:t>
            </a:r>
          </a:p>
          <a:p>
            <a:r>
              <a:rPr lang="en-US" sz="1200"/>
              <a:t>    </a:t>
            </a:r>
            <a:r>
              <a:rPr lang="en-US" sz="1200" b="1"/>
              <a:t>Is </a:t>
            </a:r>
            <a:r>
              <a:rPr lang="en-US" sz="1200" b="1">
                <a:sym typeface="Monotype Sorts" charset="2"/>
              </a:rPr>
              <a:t>AC</a:t>
            </a:r>
            <a:r>
              <a:rPr lang="en-US" sz="1200" b="1">
                <a:sym typeface="Symbol" pitchFamily="18" charset="2"/>
              </a:rPr>
              <a:t>  H holds ?</a:t>
            </a:r>
          </a:p>
          <a:p>
            <a:r>
              <a:rPr lang="en-US" sz="1200" b="1">
                <a:sym typeface="Symbol" pitchFamily="18" charset="2"/>
              </a:rPr>
              <a:t>  AC</a:t>
            </a:r>
            <a:r>
              <a:rPr lang="en-US" sz="1200" b="1" baseline="30000">
                <a:sym typeface="Symbol" pitchFamily="18" charset="2"/>
              </a:rPr>
              <a:t>+</a:t>
            </a:r>
            <a:r>
              <a:rPr lang="en-US" sz="1200" b="1">
                <a:sym typeface="Symbol" pitchFamily="18" charset="2"/>
              </a:rPr>
              <a:t> = {ACBH}</a:t>
            </a:r>
          </a:p>
          <a:p>
            <a:r>
              <a:rPr lang="en-US" sz="1200" b="1">
                <a:sym typeface="Symbol" pitchFamily="18" charset="2"/>
              </a:rPr>
              <a:t>   H </a:t>
            </a:r>
            <a:r>
              <a:rPr lang="en-US" sz="1200" b="1"/>
              <a:t>∈ AC</a:t>
            </a:r>
            <a:r>
              <a:rPr lang="en-US" sz="1200" b="1" baseline="30000"/>
              <a:t>+ </a:t>
            </a:r>
            <a:r>
              <a:rPr lang="en-US" sz="1200" b="1" baseline="0"/>
              <a:t>means H is subset of AC</a:t>
            </a:r>
            <a:r>
              <a:rPr lang="en-US" sz="1200" b="1" baseline="30000"/>
              <a:t>+</a:t>
            </a:r>
            <a:r>
              <a:rPr lang="en-US" sz="1200" b="1" baseline="0"/>
              <a:t>   </a:t>
            </a:r>
          </a:p>
          <a:p>
            <a:r>
              <a:rPr lang="en-US" sz="1200" b="1" baseline="0"/>
              <a:t>   Therefore </a:t>
            </a:r>
            <a:r>
              <a:rPr lang="en-US" sz="1200" b="1">
                <a:sym typeface="Monotype Sorts" charset="2"/>
              </a:rPr>
              <a:t>AC</a:t>
            </a:r>
            <a:r>
              <a:rPr lang="en-US" sz="1200" b="1">
                <a:sym typeface="Symbol" pitchFamily="18" charset="2"/>
              </a:rPr>
              <a:t>  H  holds</a:t>
            </a:r>
          </a:p>
          <a:p>
            <a:endParaRPr lang="en-US" sz="1200" b="1" baseline="30000">
              <a:sym typeface="Symbol" pitchFamily="18" charset="2"/>
            </a:endParaRPr>
          </a:p>
          <a:p>
            <a:r>
              <a:rPr lang="en-US" sz="1200"/>
              <a:t> </a:t>
            </a:r>
            <a:r>
              <a:rPr lang="en-US" sz="1200" b="1"/>
              <a:t>Is </a:t>
            </a:r>
            <a:r>
              <a:rPr lang="en-US" sz="1200" b="1">
                <a:sym typeface="Monotype Sorts" charset="2"/>
              </a:rPr>
              <a:t>AG</a:t>
            </a:r>
            <a:r>
              <a:rPr lang="en-US" sz="1200" b="1">
                <a:sym typeface="Symbol" pitchFamily="18" charset="2"/>
              </a:rPr>
              <a:t>  H holds ?</a:t>
            </a:r>
          </a:p>
          <a:p>
            <a:r>
              <a:rPr lang="en-US" sz="1200" b="1" baseline="30000">
                <a:sym typeface="Symbol" pitchFamily="18" charset="2"/>
              </a:rPr>
              <a:t>       </a:t>
            </a:r>
            <a:r>
              <a:rPr lang="en-US" sz="1200" b="1" baseline="0">
                <a:sym typeface="Symbol" pitchFamily="18" charset="2"/>
              </a:rPr>
              <a:t>AG</a:t>
            </a:r>
            <a:r>
              <a:rPr lang="en-US" sz="1200" b="1" baseline="30000">
                <a:sym typeface="Symbol" pitchFamily="18" charset="2"/>
              </a:rPr>
              <a:t>+</a:t>
            </a:r>
            <a:r>
              <a:rPr lang="en-US" sz="1200" b="1" baseline="0">
                <a:sym typeface="Symbol" pitchFamily="18" charset="2"/>
              </a:rPr>
              <a:t> ={AGBCHI}</a:t>
            </a:r>
          </a:p>
          <a:p>
            <a:r>
              <a:rPr lang="en-US" sz="1200" b="1" baseline="0">
                <a:sym typeface="Symbol" pitchFamily="18" charset="2"/>
              </a:rPr>
              <a:t>    </a:t>
            </a:r>
            <a:r>
              <a:rPr lang="en-US" sz="1200" b="1">
                <a:sym typeface="Symbol" pitchFamily="18" charset="2"/>
              </a:rPr>
              <a:t>I </a:t>
            </a:r>
            <a:r>
              <a:rPr lang="en-US" sz="1200" b="1"/>
              <a:t>∈ AG</a:t>
            </a:r>
            <a:r>
              <a:rPr lang="en-US" sz="1200" b="1" baseline="30000"/>
              <a:t>+</a:t>
            </a:r>
            <a:r>
              <a:rPr lang="en-US" sz="1200" b="1" baseline="0"/>
              <a:t>   means I is subset of AG</a:t>
            </a:r>
            <a:r>
              <a:rPr lang="en-US" sz="1200" b="1" baseline="30000"/>
              <a:t>+</a:t>
            </a:r>
          </a:p>
          <a:p>
            <a:r>
              <a:rPr lang="en-US" sz="1200" b="1" baseline="30000"/>
              <a:t>    </a:t>
            </a:r>
            <a:r>
              <a:rPr lang="en-US" sz="1200" b="1" baseline="0"/>
              <a:t>Therefore </a:t>
            </a:r>
            <a:r>
              <a:rPr lang="en-US" sz="1200" b="1">
                <a:sym typeface="Monotype Sorts" charset="2"/>
              </a:rPr>
              <a:t>AG</a:t>
            </a:r>
            <a:r>
              <a:rPr lang="en-US" sz="1200" b="1">
                <a:sym typeface="Symbol" pitchFamily="18" charset="2"/>
              </a:rPr>
              <a:t>  I  holds</a:t>
            </a:r>
          </a:p>
          <a:p>
            <a:endParaRPr lang="en-US" sz="1200" b="1" baseline="30000">
              <a:sym typeface="Symbol" pitchFamily="18" charset="2"/>
            </a:endParaRPr>
          </a:p>
          <a:p>
            <a:r>
              <a:rPr lang="en-US" sz="1200" b="1">
                <a:sym typeface="Symbol" pitchFamily="18" charset="2"/>
              </a:rPr>
              <a:t> Is  AI   G     holds ?</a:t>
            </a:r>
          </a:p>
          <a:p>
            <a:r>
              <a:rPr lang="en-US" sz="1200" b="1" baseline="30000">
                <a:sym typeface="Symbol" pitchFamily="18" charset="2"/>
              </a:rPr>
              <a:t>          </a:t>
            </a:r>
            <a:r>
              <a:rPr lang="en-US" sz="1200" b="1" baseline="0">
                <a:sym typeface="Symbol" pitchFamily="18" charset="2"/>
              </a:rPr>
              <a:t>   AI</a:t>
            </a:r>
            <a:r>
              <a:rPr lang="en-US" sz="1200" b="1" baseline="30000">
                <a:sym typeface="Symbol" pitchFamily="18" charset="2"/>
              </a:rPr>
              <a:t>+</a:t>
            </a:r>
            <a:r>
              <a:rPr lang="en-US" sz="1200" b="1" baseline="0">
                <a:sym typeface="Symbol" pitchFamily="18" charset="2"/>
              </a:rPr>
              <a:t> ={AIBCH}</a:t>
            </a:r>
          </a:p>
          <a:p>
            <a:r>
              <a:rPr lang="en-US" sz="1200" b="1" baseline="0">
                <a:sym typeface="Symbol" pitchFamily="18" charset="2"/>
              </a:rPr>
              <a:t>    </a:t>
            </a:r>
            <a:r>
              <a:rPr lang="en-US" sz="1200" b="1">
                <a:sym typeface="Symbol" pitchFamily="18" charset="2"/>
              </a:rPr>
              <a:t>G do not </a:t>
            </a:r>
            <a:r>
              <a:rPr lang="en-US" sz="1200" b="1"/>
              <a:t>∈</a:t>
            </a:r>
            <a:r>
              <a:rPr lang="en-US" sz="1200" b="1">
                <a:sym typeface="Symbol" pitchFamily="18" charset="2"/>
              </a:rPr>
              <a:t> </a:t>
            </a:r>
            <a:r>
              <a:rPr lang="en-US" sz="1200" b="1"/>
              <a:t> AI</a:t>
            </a:r>
            <a:r>
              <a:rPr lang="en-US" sz="1200" b="1" baseline="30000"/>
              <a:t>+</a:t>
            </a:r>
            <a:r>
              <a:rPr lang="en-US" sz="1200" b="1" baseline="0"/>
              <a:t> means G is not subset of AI</a:t>
            </a:r>
            <a:r>
              <a:rPr lang="en-US" sz="1200" b="1" baseline="30000"/>
              <a:t>+</a:t>
            </a:r>
            <a:r>
              <a:rPr lang="en-US" sz="1200" b="1" baseline="0"/>
              <a:t>  </a:t>
            </a:r>
          </a:p>
          <a:p>
            <a:r>
              <a:rPr lang="en-US" sz="1200" b="1" baseline="0"/>
              <a:t>   Therefore </a:t>
            </a:r>
            <a:r>
              <a:rPr lang="en-US" sz="1200" b="1">
                <a:sym typeface="Monotype Sorts" charset="2"/>
              </a:rPr>
              <a:t>AI</a:t>
            </a:r>
            <a:r>
              <a:rPr lang="en-US" sz="1200" b="1">
                <a:sym typeface="Symbol" pitchFamily="18" charset="2"/>
              </a:rPr>
              <a:t>  G  Not holds</a:t>
            </a:r>
            <a:endParaRPr lang="en-US" baseline="30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314C73-3C4F-4BF6-9F6A-1516AF57997C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115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Find all possible subsets of R ,say one such subset is </a:t>
            </a:r>
            <a:r>
              <a:rPr lang="en-US" sz="1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  , </a:t>
            </a:r>
          </a:p>
          <a:p>
            <a:r>
              <a:rPr lang="en-US" sz="1200" b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find closure of those sets </a:t>
            </a:r>
            <a:r>
              <a:rPr lang="en-US" sz="1200" b="0" baseline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i.e. say </a:t>
            </a:r>
            <a:r>
              <a:rPr lang="en-US" sz="1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 </a:t>
            </a:r>
            <a:r>
              <a:rPr lang="en-US" sz="1200" b="1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</a:t>
            </a:r>
            <a:endParaRPr lang="en-US" sz="1200" b="1" baseline="0">
              <a:solidFill>
                <a:srgbClr val="FF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71450" indent="-171450">
              <a:buFont typeface="Symbol"/>
              <a:buChar char="g"/>
            </a:pPr>
            <a:r>
              <a:rPr lang="en-US" sz="1200" b="1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  </a:t>
            </a:r>
            <a:r>
              <a:rPr lang="en-US" sz="1200" b="0" baseline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is some set say </a:t>
            </a:r>
            <a:r>
              <a:rPr lang="en-US" sz="1200" b="0" i="1" baseline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S.</a:t>
            </a:r>
          </a:p>
          <a:p>
            <a:pPr marL="0" indent="0">
              <a:buFont typeface="Symbol"/>
              <a:buNone/>
            </a:pPr>
            <a:r>
              <a:rPr lang="en-US" sz="1200" b="0" i="1" baseline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Then </a:t>
            </a:r>
            <a:r>
              <a:rPr lang="en-US" sz="1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 </a:t>
            </a:r>
            <a:r>
              <a:rPr lang="en-US" sz="1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sz="1200" b="0" i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</a:t>
            </a:r>
            <a:endParaRPr lang="en-US" sz="1200" b="0" i="1" baseline="0">
              <a:solidFill>
                <a:srgbClr val="FF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r>
              <a:rPr lang="en-US" b="0" i="0" baseline="0"/>
              <a:t>Means </a:t>
            </a:r>
            <a:r>
              <a:rPr lang="en-US" sz="1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 </a:t>
            </a:r>
            <a:r>
              <a:rPr lang="en-US" sz="1200" b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functionally determines all attributes in</a:t>
            </a:r>
            <a:r>
              <a:rPr lang="en-US" sz="1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1200" b="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</a:t>
            </a:r>
          </a:p>
          <a:p>
            <a:r>
              <a:rPr lang="en-US" sz="1200" b="0" i="1" baseline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ex:</a:t>
            </a:r>
          </a:p>
          <a:p>
            <a:r>
              <a:rPr lang="en-US" sz="1200" b="0" i="1" baseline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If  </a:t>
            </a:r>
            <a:r>
              <a:rPr lang="en-US" sz="1200" b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</a:t>
            </a:r>
            <a:r>
              <a:rPr lang="en-US" sz="1200" b="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</a:t>
            </a:r>
            <a:r>
              <a:rPr lang="en-US" sz="1200" b="0" baseline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</a:t>
            </a:r>
            <a:r>
              <a:rPr lang="en-US" sz="1200" b="0" i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 ={A,B,C} means </a:t>
            </a:r>
            <a:r>
              <a:rPr lang="en-US" sz="1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 </a:t>
            </a:r>
            <a:r>
              <a:rPr lang="en-US" sz="1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sz="1200" b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ABC</a:t>
            </a:r>
          </a:p>
          <a:p>
            <a:r>
              <a:rPr lang="en-US" sz="1200" b="0" i="1" baseline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Similarly repeat for all subsets </a:t>
            </a:r>
            <a:r>
              <a:rPr lang="en-US" sz="1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 </a:t>
            </a:r>
            <a:r>
              <a:rPr lang="en-US" sz="1200" b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of R</a:t>
            </a:r>
            <a:endParaRPr lang="en-US" b="0" i="1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314C73-3C4F-4BF6-9F6A-1516AF57997C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2971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Keys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(</a:t>
            </a:r>
            <a:r>
              <a:rPr lang="en-US" err="1"/>
              <a:t>rollNo</a:t>
            </a:r>
            <a:r>
              <a:rPr lang="en-US"/>
              <a:t>, course) &amp; </a:t>
            </a:r>
            <a:r>
              <a:rPr lang="en-US" sz="1200"/>
              <a:t>(</a:t>
            </a:r>
            <a:r>
              <a:rPr lang="en-US" sz="1200" err="1"/>
              <a:t>studName</a:t>
            </a:r>
            <a:r>
              <a:rPr lang="en-US" sz="1200"/>
              <a:t>, course)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0" i="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{</a:t>
            </a:r>
            <a:r>
              <a:rPr lang="en-IN" sz="1200" b="0" i="1" kern="120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course</a:t>
            </a:r>
            <a:r>
              <a:rPr lang="en-IN" sz="1200" b="0" i="0" kern="120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</a:t>
            </a:r>
            <a:r>
              <a:rPr lang="en-IN" sz="1200" b="0" i="1" kern="120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studName</a:t>
            </a:r>
            <a:r>
              <a:rPr lang="en-IN" sz="1200" b="0" i="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}+={</a:t>
            </a:r>
            <a:r>
              <a:rPr lang="en-IN" sz="1200" b="0" i="1" kern="120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course</a:t>
            </a:r>
            <a:r>
              <a:rPr lang="en-IN" sz="1200" b="0" i="0" kern="120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</a:t>
            </a:r>
            <a:r>
              <a:rPr lang="en-IN" sz="1200" b="0" i="1" kern="120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studName</a:t>
            </a:r>
            <a:r>
              <a:rPr lang="en-IN" sz="1200" b="0" i="0" kern="120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</a:t>
            </a:r>
            <a:r>
              <a:rPr lang="en-IN" sz="1200" b="0" i="1" kern="120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grade</a:t>
            </a:r>
            <a:r>
              <a:rPr lang="en-IN" sz="1200" b="0" i="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}</a:t>
            </a:r>
            <a:endParaRPr lang="en-US" sz="120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{</a:t>
            </a:r>
            <a:r>
              <a:rPr lang="en-IN" sz="1200" b="0" i="1" kern="120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course</a:t>
            </a:r>
            <a:r>
              <a:rPr lang="en-IN" sz="1200" b="0" kern="120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</a:t>
            </a:r>
            <a:r>
              <a:rPr lang="en-IN" sz="1200" b="0" i="1" kern="120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rollNo</a:t>
            </a:r>
            <a:r>
              <a:rPr lang="en-IN" sz="1200" b="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}+={</a:t>
            </a:r>
            <a:r>
              <a:rPr lang="en-IN" sz="1200" b="0" i="1" kern="120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course</a:t>
            </a:r>
            <a:r>
              <a:rPr lang="en-IN" sz="1200" b="0" kern="120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</a:t>
            </a:r>
            <a:r>
              <a:rPr lang="en-IN" sz="1200" b="0" i="1" kern="120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rollNo</a:t>
            </a:r>
            <a:r>
              <a:rPr lang="en-IN" sz="1200" b="0" kern="120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</a:t>
            </a:r>
            <a:r>
              <a:rPr lang="en-IN" sz="1200" b="0" i="1" kern="120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grade</a:t>
            </a:r>
            <a:r>
              <a:rPr lang="en-IN" sz="1200" b="0" kern="120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</a:t>
            </a:r>
            <a:r>
              <a:rPr lang="en-IN" sz="1200" b="0" i="1" kern="120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studName</a:t>
            </a:r>
            <a:r>
              <a:rPr lang="en-IN" sz="1200" b="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}</a:t>
            </a:r>
            <a:r>
              <a:rPr lang="en-IN" sz="1200" b="1" i="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Candidate Key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{</a:t>
            </a:r>
            <a:r>
              <a:rPr lang="en-IN" sz="1200" b="0" i="1" kern="120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course</a:t>
            </a:r>
            <a:r>
              <a:rPr lang="en-IN" sz="1200" b="0" kern="120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</a:t>
            </a:r>
            <a:r>
              <a:rPr lang="en-IN" sz="1200" b="0" i="1" kern="120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grade</a:t>
            </a:r>
            <a:r>
              <a:rPr lang="en-IN" sz="1200" b="0" kern="120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</a:t>
            </a:r>
            <a:r>
              <a:rPr lang="en-IN" sz="1200" b="0" i="1" kern="120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rollNo</a:t>
            </a:r>
            <a:r>
              <a:rPr lang="en-IN" sz="1200" b="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}+={</a:t>
            </a:r>
            <a:r>
              <a:rPr lang="en-IN" sz="1200" b="0" i="1" kern="120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course</a:t>
            </a:r>
            <a:r>
              <a:rPr lang="en-IN" sz="1200" b="0" kern="120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</a:t>
            </a:r>
            <a:r>
              <a:rPr lang="en-IN" sz="1200" b="0" i="1" kern="120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grade</a:t>
            </a:r>
            <a:r>
              <a:rPr lang="en-IN" sz="1200" b="0" kern="120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</a:t>
            </a:r>
            <a:r>
              <a:rPr lang="en-IN" sz="1200" b="0" i="1" kern="120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rollNo</a:t>
            </a:r>
            <a:r>
              <a:rPr lang="en-IN" sz="1200" b="0" kern="120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</a:t>
            </a:r>
            <a:r>
              <a:rPr lang="en-IN" sz="1200" b="0" i="1" kern="120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studName</a:t>
            </a:r>
            <a:r>
              <a:rPr lang="en-IN" sz="1200" b="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}</a:t>
            </a:r>
            <a:r>
              <a:rPr lang="en-IN" sz="1200" b="1" i="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Super Key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{</a:t>
            </a:r>
            <a:r>
              <a:rPr lang="en-IN" sz="1200" b="0" i="1" kern="120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course</a:t>
            </a:r>
            <a:r>
              <a:rPr lang="en-IN" sz="1200" b="0" kern="120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</a:t>
            </a:r>
            <a:r>
              <a:rPr lang="en-IN" sz="1200" b="0" i="1" kern="120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grade</a:t>
            </a:r>
            <a:r>
              <a:rPr lang="en-IN" sz="1200" b="0" kern="120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</a:t>
            </a:r>
            <a:r>
              <a:rPr lang="en-IN" sz="1200" b="0" i="1" kern="120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rollNo</a:t>
            </a:r>
            <a:r>
              <a:rPr lang="en-IN" sz="1200" b="0" kern="120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</a:t>
            </a:r>
            <a:r>
              <a:rPr lang="en-IN" sz="1200" b="0" i="1" kern="120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studName</a:t>
            </a:r>
            <a:r>
              <a:rPr lang="en-IN" sz="1200" b="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}+={</a:t>
            </a:r>
            <a:r>
              <a:rPr lang="en-IN" sz="1200" b="0" i="1" kern="120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course</a:t>
            </a:r>
            <a:r>
              <a:rPr lang="en-IN" sz="1200" b="0" kern="120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</a:t>
            </a:r>
            <a:r>
              <a:rPr lang="en-IN" sz="1200" b="0" i="1" kern="120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grade</a:t>
            </a:r>
            <a:r>
              <a:rPr lang="en-IN" sz="1200" b="0" kern="120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</a:t>
            </a:r>
            <a:r>
              <a:rPr lang="en-IN" sz="1200" b="0" i="1" kern="120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rollNo</a:t>
            </a:r>
            <a:r>
              <a:rPr lang="en-IN" sz="1200" b="0" kern="120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</a:t>
            </a:r>
            <a:r>
              <a:rPr lang="en-IN" sz="1200" b="0" i="1" kern="120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studName</a:t>
            </a:r>
            <a:r>
              <a:rPr lang="en-IN" sz="1200" b="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}</a:t>
            </a:r>
            <a:r>
              <a:rPr lang="en-IN" sz="1200" b="1" i="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Super Key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/>
              <a:t>Minimal cover-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0" i="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{{</a:t>
            </a:r>
            <a:r>
              <a:rPr lang="en-IN" sz="1200" b="0" i="1" kern="120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course</a:t>
            </a:r>
            <a:r>
              <a:rPr lang="en-IN" sz="1200" b="0" i="0" kern="120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</a:t>
            </a:r>
            <a:r>
              <a:rPr lang="en-IN" sz="1200" b="0" i="1" kern="120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studName</a:t>
            </a:r>
            <a:r>
              <a:rPr lang="en-IN" sz="1200" b="0" i="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}→{</a:t>
            </a:r>
            <a:r>
              <a:rPr lang="en-IN" sz="1200" b="0" i="1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grade</a:t>
            </a:r>
            <a:r>
              <a:rPr lang="en-IN" sz="1200" b="0" i="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},{</a:t>
            </a:r>
            <a:r>
              <a:rPr lang="en-IN" sz="1200" b="0" i="1" kern="120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rollNo</a:t>
            </a:r>
            <a:r>
              <a:rPr lang="en-IN" sz="1200" b="0" i="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}→{</a:t>
            </a:r>
            <a:r>
              <a:rPr lang="en-IN" sz="1200" b="0" i="1" kern="120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studName</a:t>
            </a:r>
            <a:r>
              <a:rPr lang="en-IN" sz="1200" b="0" i="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}}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314C73-3C4F-4BF6-9F6A-1516AF57997C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2084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250753AD-F157-40B9-B2DE-F4CFB44258C3}" type="slidenum">
              <a:rPr lang="en-US" altLang="en-US" sz="1200" smtClean="0"/>
              <a:pPr/>
              <a:t>61</a:t>
            </a:fld>
            <a:endParaRPr lang="en-US" altLang="en-US" sz="120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660206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C27E3FE9-88CC-4536-A63D-FB6FF9B2F243}" type="slidenum">
              <a:rPr lang="en-US" altLang="en-US" sz="1200" smtClean="0"/>
              <a:pPr/>
              <a:t>62</a:t>
            </a:fld>
            <a:endParaRPr lang="en-US" altLang="en-US" sz="1200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037626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37748E0E-FCA7-4476-9589-950ED44A8432}" type="slidenum">
              <a:rPr lang="en-US" altLang="en-US" sz="1200" smtClean="0"/>
              <a:pPr/>
              <a:t>63</a:t>
            </a:fld>
            <a:endParaRPr lang="en-US" altLang="en-US" sz="120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224403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4189D786-B9A8-45D4-8F90-D6F6BF04531E}" type="slidenum">
              <a:rPr lang="en-US" altLang="en-US" sz="1200" smtClean="0"/>
              <a:pPr/>
              <a:t>64</a:t>
            </a:fld>
            <a:endParaRPr lang="en-US" altLang="en-US" sz="1200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2821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80A7A543-D869-45D9-A4DC-DB28529FD167}" type="slidenum">
              <a:rPr lang="en-US" altLang="en-US" sz="1200" smtClean="0"/>
              <a:pPr/>
              <a:t>6</a:t>
            </a:fld>
            <a:endParaRPr lang="en-US" altLang="en-US" sz="120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78135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/>
              <a:t>Consider a Schema    R = (A, B, C, D, E)</a:t>
            </a:r>
          </a:p>
          <a:p>
            <a:endParaRPr lang="pt-BR" sz="800"/>
          </a:p>
          <a:p>
            <a:r>
              <a:rPr lang="pt-BR" sz="1200"/>
              <a:t>FDs  F = { A →B, AB →C, D →AC, D →E }</a:t>
            </a:r>
          </a:p>
          <a:p>
            <a:r>
              <a:rPr lang="pt-BR" sz="1200"/>
              <a:t>Find Cannonical cover.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314C73-3C4F-4BF6-9F6A-1516AF57997C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2949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D3543DD5-886E-42A1-AC9A-465D991C8033}" type="slidenum">
              <a:rPr lang="en-US" altLang="en-US" sz="1200" smtClean="0"/>
              <a:pPr/>
              <a:t>69</a:t>
            </a:fld>
            <a:endParaRPr lang="en-US" altLang="en-US" sz="120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081682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B66472B7-2EE3-413A-BDE4-B2D16284C6AE}" type="slidenum">
              <a:rPr lang="en-US" altLang="en-US" sz="1200" smtClean="0"/>
              <a:pPr/>
              <a:t>71</a:t>
            </a:fld>
            <a:endParaRPr lang="en-US" altLang="en-US" sz="1200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</p:spPr>
        <p:txBody>
          <a:bodyPr/>
          <a:lstStyle/>
          <a:p>
            <a:pPr lvl="1">
              <a:tabLst>
                <a:tab pos="2292350" algn="l"/>
                <a:tab pos="2976563" algn="l"/>
              </a:tabLst>
            </a:pPr>
            <a:r>
              <a:rPr lang="en-US" altLang="en-US" i="1"/>
              <a:t>R</a:t>
            </a:r>
            <a:r>
              <a:rPr lang="en-US" altLang="en-US" baseline="-25000"/>
              <a:t>1</a:t>
            </a:r>
            <a:r>
              <a:rPr lang="en-US" altLang="en-US"/>
              <a:t> </a:t>
            </a:r>
            <a:r>
              <a:rPr lang="en-US" altLang="en-US">
                <a:sym typeface="Symbol" pitchFamily="18" charset="2"/>
              </a:rPr>
              <a:t> </a:t>
            </a:r>
            <a:r>
              <a:rPr lang="en-US" altLang="en-US" i="1"/>
              <a:t>R</a:t>
            </a:r>
            <a:r>
              <a:rPr lang="en-US" altLang="en-US" baseline="-25000"/>
              <a:t>2</a:t>
            </a:r>
            <a:r>
              <a:rPr lang="en-US" altLang="en-US"/>
              <a:t> </a:t>
            </a:r>
            <a:r>
              <a:rPr lang="en-US" altLang="en-US">
                <a:sym typeface="Symbol" pitchFamily="18" charset="2"/>
              </a:rPr>
              <a:t></a:t>
            </a:r>
            <a:r>
              <a:rPr lang="en-US" altLang="en-US">
                <a:sym typeface="Monotype Sorts" charset="2"/>
              </a:rPr>
              <a:t> </a:t>
            </a:r>
            <a:r>
              <a:rPr lang="en-US" altLang="en-US" i="1"/>
              <a:t>R</a:t>
            </a:r>
            <a:r>
              <a:rPr lang="en-US" altLang="en-US" baseline="-25000"/>
              <a:t>1</a:t>
            </a:r>
          </a:p>
          <a:p>
            <a:pPr lvl="1">
              <a:tabLst>
                <a:tab pos="2292350" algn="l"/>
                <a:tab pos="2976563" algn="l"/>
              </a:tabLst>
            </a:pPr>
            <a:r>
              <a:rPr lang="en-US" altLang="en-US" i="1"/>
              <a:t>R</a:t>
            </a:r>
            <a:r>
              <a:rPr lang="en-US" altLang="en-US" baseline="-25000"/>
              <a:t>1</a:t>
            </a:r>
            <a:r>
              <a:rPr lang="en-US" altLang="en-US"/>
              <a:t> </a:t>
            </a:r>
            <a:r>
              <a:rPr lang="en-US" altLang="en-US">
                <a:sym typeface="Symbol" pitchFamily="18" charset="2"/>
              </a:rPr>
              <a:t> </a:t>
            </a:r>
            <a:r>
              <a:rPr lang="en-US" altLang="en-US" i="1"/>
              <a:t>R</a:t>
            </a:r>
            <a:r>
              <a:rPr lang="en-US" altLang="en-US" baseline="-25000"/>
              <a:t>2</a:t>
            </a:r>
            <a:r>
              <a:rPr lang="en-US" altLang="en-US"/>
              <a:t> </a:t>
            </a:r>
            <a:r>
              <a:rPr lang="en-US" altLang="en-US">
                <a:sym typeface="Symbol" pitchFamily="18" charset="2"/>
              </a:rPr>
              <a:t></a:t>
            </a:r>
            <a:r>
              <a:rPr lang="en-US" altLang="en-US">
                <a:sym typeface="Monotype Sorts" charset="2"/>
              </a:rPr>
              <a:t> </a:t>
            </a:r>
            <a:r>
              <a:rPr lang="en-US" altLang="en-US" i="1"/>
              <a:t>R</a:t>
            </a:r>
            <a:r>
              <a:rPr lang="en-US" altLang="en-US" baseline="-25000"/>
              <a:t>2</a:t>
            </a:r>
          </a:p>
          <a:p>
            <a:pPr lvl="1">
              <a:tabLst>
                <a:tab pos="2292350" algn="l"/>
                <a:tab pos="2976563" algn="l"/>
              </a:tabLst>
            </a:pPr>
            <a:r>
              <a:rPr lang="en-US" altLang="en-US" baseline="-25000"/>
              <a:t>This implies common attribute of </a:t>
            </a:r>
            <a:r>
              <a:rPr lang="en-US" altLang="en-US" i="1"/>
              <a:t>R</a:t>
            </a:r>
            <a:r>
              <a:rPr lang="en-US" altLang="en-US" baseline="-25000"/>
              <a:t>1 and </a:t>
            </a:r>
            <a:r>
              <a:rPr lang="en-US" altLang="en-US" i="1"/>
              <a:t>R</a:t>
            </a:r>
            <a:r>
              <a:rPr lang="en-US" altLang="en-US" baseline="-25000"/>
              <a:t>2  must be super key of </a:t>
            </a:r>
            <a:r>
              <a:rPr lang="en-US" altLang="en-US" i="1"/>
              <a:t>R</a:t>
            </a:r>
            <a:r>
              <a:rPr lang="en-US" altLang="en-US" baseline="-25000"/>
              <a:t>1  or </a:t>
            </a:r>
            <a:r>
              <a:rPr lang="en-US" altLang="en-US"/>
              <a:t> </a:t>
            </a:r>
            <a:r>
              <a:rPr lang="en-US" altLang="en-US" i="1"/>
              <a:t>R</a:t>
            </a:r>
            <a:r>
              <a:rPr lang="en-US" altLang="en-US" baseline="-25000"/>
              <a:t>2</a:t>
            </a:r>
            <a:endParaRPr lang="en-US" altLang="en-US"/>
          </a:p>
          <a:p>
            <a:pPr lvl="1">
              <a:tabLst>
                <a:tab pos="2292350" algn="l"/>
                <a:tab pos="2976563" algn="l"/>
              </a:tabLst>
            </a:pPr>
            <a:endParaRPr lang="en-US" altLang="en-US"/>
          </a:p>
          <a:p>
            <a:pPr lvl="1">
              <a:tabLst>
                <a:tab pos="2292350" algn="l"/>
                <a:tab pos="2976563" algn="l"/>
              </a:tabLst>
            </a:pPr>
            <a:endParaRPr lang="en-US" altLang="en-US" baseline="-25000"/>
          </a:p>
          <a:p>
            <a:pPr lvl="1">
              <a:tabLst>
                <a:tab pos="2292350" algn="l"/>
                <a:tab pos="2976563" algn="l"/>
              </a:tabLst>
            </a:pPr>
            <a:endParaRPr lang="en-US" altLang="en-US"/>
          </a:p>
          <a:p>
            <a:pPr>
              <a:tabLst>
                <a:tab pos="2292350" algn="l"/>
                <a:tab pos="2976563" algn="l"/>
              </a:tabLst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913280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53A3CBA4-BC44-45A8-8DA3-69B43DB83FEA}" type="slidenum">
              <a:rPr lang="en-US" altLang="en-US" sz="1200" smtClean="0"/>
              <a:pPr/>
              <a:t>72</a:t>
            </a:fld>
            <a:endParaRPr lang="en-US" altLang="en-US" sz="1200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61311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EA3D0292-0BAB-4371-ADF4-4C33850AC436}" type="slidenum">
              <a:rPr lang="en-US" altLang="en-US" sz="1200" smtClean="0"/>
              <a:pPr/>
              <a:t>73</a:t>
            </a:fld>
            <a:endParaRPr lang="en-US" altLang="en-US" sz="1200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</p:spPr>
        <p:txBody>
          <a:bodyPr/>
          <a:lstStyle/>
          <a:p>
            <a:r>
              <a:rPr lang="en-US" altLang="en-US"/>
              <a:t>A   B   C           r1(A,B), r2(</a:t>
            </a:r>
            <a:r>
              <a:rPr lang="en-US" altLang="en-US" err="1"/>
              <a:t>b,c</a:t>
            </a:r>
            <a:r>
              <a:rPr lang="en-US" altLang="en-US"/>
              <a:t>)</a:t>
            </a:r>
          </a:p>
          <a:p>
            <a:r>
              <a:rPr lang="en-US" altLang="en-US"/>
              <a:t>A1 </a:t>
            </a:r>
            <a:r>
              <a:rPr lang="en-US" altLang="en-US" err="1"/>
              <a:t>a1</a:t>
            </a:r>
            <a:r>
              <a:rPr lang="en-US" altLang="en-US"/>
              <a:t>  </a:t>
            </a:r>
            <a:r>
              <a:rPr lang="en-US" altLang="en-US" err="1"/>
              <a:t>a1</a:t>
            </a:r>
            <a:endParaRPr lang="en-US" altLang="en-US"/>
          </a:p>
          <a:p>
            <a:r>
              <a:rPr lang="en-US" altLang="en-US"/>
              <a:t>A2 a1  a2</a:t>
            </a:r>
          </a:p>
          <a:p>
            <a:r>
              <a:rPr lang="en-US" altLang="en-US"/>
              <a:t>A3  a2  a1</a:t>
            </a:r>
          </a:p>
          <a:p>
            <a:r>
              <a:rPr lang="en-US" altLang="en-US"/>
              <a:t>A4  a2  </a:t>
            </a:r>
            <a:r>
              <a:rPr lang="en-US" altLang="en-US" err="1"/>
              <a:t>a2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581529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E4D7A789-17F0-4E08-8D7D-C856009539C2}" type="slidenum">
              <a:rPr lang="en-US" altLang="en-US" sz="1200" smtClean="0"/>
              <a:pPr/>
              <a:t>75</a:t>
            </a:fld>
            <a:endParaRPr lang="en-US" altLang="en-US" sz="120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605731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Before starting while</a:t>
            </a:r>
            <a:r>
              <a:rPr lang="en-US" baseline="0"/>
              <a:t> loop Result=AB and current Result=ABD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314C73-3C4F-4BF6-9F6A-1516AF57997C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3204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314C73-3C4F-4BF6-9F6A-1516AF57997C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458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Once</a:t>
            </a:r>
            <a:r>
              <a:rPr lang="en-US" baseline="0"/>
              <a:t> you found some FD do not preserved, you can stop further checking and can conclude that FD is not preserved in Decomposition. But please do check all </a:t>
            </a:r>
            <a:r>
              <a:rPr lang="en-US" baseline="0" err="1"/>
              <a:t>fd</a:t>
            </a:r>
            <a:r>
              <a:rPr lang="en-US" baseline="0"/>
              <a:t> preservation.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314C73-3C4F-4BF6-9F6A-1516AF57997C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9552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Before</a:t>
            </a:r>
            <a:r>
              <a:rPr lang="en-US" baseline="0"/>
              <a:t> while Result=B , now Result=BD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314C73-3C4F-4BF6-9F6A-1516AF57997C}" type="slidenum">
              <a:rPr lang="en-US" smtClean="0"/>
              <a:pPr>
                <a:defRPr/>
              </a:pPr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6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876CDC5D-D805-4733-8B9D-8C72D3250C35}" type="slidenum">
              <a:rPr lang="en-US" altLang="en-US" sz="1200" smtClean="0"/>
              <a:pPr/>
              <a:t>7</a:t>
            </a:fld>
            <a:endParaRPr lang="en-US" altLang="en-US" sz="120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</p:spPr>
        <p:txBody>
          <a:bodyPr/>
          <a:lstStyle/>
          <a:p>
            <a:r>
              <a:rPr lang="en-US" altLang="en-US"/>
              <a:t>Write a rule “if there were a schema (dept_name, building, budget), then dept_name would be a candidate key”</a:t>
            </a:r>
          </a:p>
          <a:p>
            <a:r>
              <a:rPr lang="en-US" altLang="en-US"/>
              <a:t>Denote as a functional dependency: </a:t>
            </a:r>
          </a:p>
          <a:p>
            <a:r>
              <a:rPr lang="en-US" altLang="en-US"/>
              <a:t>		dept_name  building, budget</a:t>
            </a:r>
          </a:p>
          <a:p>
            <a:r>
              <a:rPr lang="en-US" altLang="en-US"/>
              <a:t>In </a:t>
            </a:r>
            <a:r>
              <a:rPr lang="en-US" altLang="en-US" err="1"/>
              <a:t>inst_dept</a:t>
            </a:r>
            <a:r>
              <a:rPr lang="en-US" altLang="en-US"/>
              <a:t>, because dept_name is not a candidate key, the building and budget of a department may have to be repeated.  </a:t>
            </a:r>
          </a:p>
          <a:p>
            <a:r>
              <a:rPr lang="en-US" altLang="en-US"/>
              <a:t>This indicates the need to decompose </a:t>
            </a:r>
            <a:r>
              <a:rPr lang="en-US" altLang="en-US" err="1"/>
              <a:t>inst_dept</a:t>
            </a:r>
            <a:r>
              <a:rPr lang="en-US" altLang="en-US"/>
              <a:t> into Instructor and Department</a:t>
            </a:r>
          </a:p>
          <a:p>
            <a:endParaRPr lang="en-US" altLang="en-US"/>
          </a:p>
          <a:p>
            <a:r>
              <a:rPr lang="en-US" altLang="en-US"/>
              <a:t>Not All Decompositions are Good,</a:t>
            </a:r>
            <a:r>
              <a:rPr lang="en-US" altLang="en-US" baseline="0"/>
              <a:t> only Lossless Decomposition is Good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109808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314C73-3C4F-4BF6-9F6A-1516AF57997C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2533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314C73-3C4F-4BF6-9F6A-1516AF57997C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89646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314C73-3C4F-4BF6-9F6A-1516AF57997C}" type="slidenum">
              <a:rPr lang="en-US" smtClean="0"/>
              <a:pPr>
                <a:defRPr/>
              </a:pPr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2594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A0E31BA5-6BCB-43B0-B343-F73600F67A4A}" type="slidenum">
              <a:rPr lang="en-US" altLang="en-US" sz="1200" smtClean="0"/>
              <a:pPr/>
              <a:t>88</a:t>
            </a:fld>
            <a:endParaRPr lang="en-US" altLang="en-US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</p:spPr>
        <p:txBody>
          <a:bodyPr/>
          <a:lstStyle/>
          <a:p>
            <a:r>
              <a:rPr lang="en-US" sz="1200" b="0" i="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Normalization is 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 process of minimizing redundancy from a relation or set of relations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Redundancy in relation may cause insertion, deletion, and update anomalies.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052547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AC283BAE-78C7-4D17-B0CF-E1692A71BA9E}" type="slidenum">
              <a:rPr lang="en-US" altLang="en-US" sz="1200" smtClean="0"/>
              <a:pPr/>
              <a:t>89</a:t>
            </a:fld>
            <a:endParaRPr lang="en-US" altLang="en-US" sz="120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63913" y="2366963"/>
            <a:ext cx="0" cy="0"/>
          </a:xfrm>
          <a:solidFill>
            <a:srgbClr val="FFFFFF"/>
          </a:solidFill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13" tIns="44956" rIns="89913" bIns="44956"/>
          <a:lstStyle/>
          <a:p>
            <a:r>
              <a:rPr lang="en-US" sz="1200" b="0" i="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Normalization is 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 process of minimizing redundancy from a relation or set of relations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Redundancy in relation may cause insertion, deletion, and update anomalies.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893844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87307432-4916-4F31-A800-CBCA379746F1}" type="slidenum">
              <a:rPr lang="en-US" altLang="en-US" sz="1200" smtClean="0"/>
              <a:pPr/>
              <a:t>90</a:t>
            </a:fld>
            <a:endParaRPr lang="en-US" altLang="en-US" sz="12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63913" y="2366963"/>
            <a:ext cx="0" cy="0"/>
          </a:xfrm>
          <a:solidFill>
            <a:srgbClr val="FFFFFF"/>
          </a:solidFill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13" tIns="44956" rIns="89913" bIns="44956"/>
          <a:lstStyle/>
          <a:p>
            <a:r>
              <a:rPr lang="en-US" altLang="en-US">
                <a:latin typeface="Arial Unicode MS" pitchFamily="34" charset="-128"/>
                <a:ea typeface="Arial Unicode MS" pitchFamily="34" charset="-128"/>
              </a:rPr>
              <a:t>If there is a table with columns A,B,C,D with Primary Key (A,B) &amp; D is </a:t>
            </a:r>
            <a:r>
              <a:rPr lang="en-US" altLang="en-US" err="1">
                <a:latin typeface="Arial Unicode MS" pitchFamily="34" charset="-128"/>
                <a:ea typeface="Arial Unicode MS" pitchFamily="34" charset="-128"/>
              </a:rPr>
              <a:t>dependant</a:t>
            </a:r>
            <a:r>
              <a:rPr lang="en-US" altLang="en-US">
                <a:latin typeface="Arial Unicode MS" pitchFamily="34" charset="-128"/>
                <a:ea typeface="Arial Unicode MS" pitchFamily="34" charset="-128"/>
              </a:rPr>
              <a:t> on A (alone) then to be 2NF, you should reduce (split) tables as:</a:t>
            </a:r>
            <a:endParaRPr lang="en-US" altLang="en-US">
              <a:solidFill>
                <a:srgbClr val="0000FF"/>
              </a:solidFill>
              <a:latin typeface="Arial Unicode MS" pitchFamily="34" charset="-128"/>
              <a:ea typeface="Arial Unicode MS" pitchFamily="34" charset="-128"/>
            </a:endParaRPr>
          </a:p>
          <a:p>
            <a:pPr lvl="1">
              <a:buFontTx/>
              <a:buChar char="•"/>
            </a:pPr>
            <a:r>
              <a:rPr lang="en-US" altLang="en-US">
                <a:latin typeface="Arial Unicode MS" pitchFamily="34" charset="-128"/>
                <a:ea typeface="Arial Unicode MS" pitchFamily="34" charset="-128"/>
              </a:rPr>
              <a:t>Table with columns A,D with  Primary Key (A)</a:t>
            </a:r>
          </a:p>
          <a:p>
            <a:pPr lvl="1">
              <a:buFontTx/>
              <a:buChar char="•"/>
            </a:pPr>
            <a:r>
              <a:rPr lang="en-US" altLang="en-US">
                <a:cs typeface="Times New Roman" panose="02020603050405020304" pitchFamily="18" charset="0"/>
              </a:rPr>
              <a:t>Table with columns A,B,C with  Primary Key (A,B)</a:t>
            </a:r>
            <a:r>
              <a:rPr lang="en-US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821913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1AF77C7D-C29A-4305-8EA8-0F439237B85B}" type="slidenum">
              <a:rPr lang="en-US" altLang="en-US" sz="1200" smtClean="0"/>
              <a:pPr/>
              <a:t>92</a:t>
            </a:fld>
            <a:endParaRPr lang="en-US" altLang="en-US" sz="1200"/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</p:spPr>
        <p:txBody>
          <a:bodyPr/>
          <a:lstStyle/>
          <a:p>
            <a:pPr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this test is rather more expensive, since it involve finding candidate keys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testing for 3NF has been shown to be NP-hard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Interestingly, decomposition into third normal form (described shortly) can be done in polynomial time </a:t>
            </a:r>
          </a:p>
        </p:txBody>
      </p:sp>
    </p:spTree>
    <p:extLst>
      <p:ext uri="{BB962C8B-B14F-4D97-AF65-F5344CB8AC3E}">
        <p14:creationId xmlns:p14="http://schemas.microsoft.com/office/powerpoint/2010/main" val="381630249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962F7193-371B-4C07-886C-099C11056753}" type="slidenum">
              <a:rPr lang="en-US" altLang="en-US" sz="1200" smtClean="0"/>
              <a:pPr/>
              <a:t>93</a:t>
            </a:fld>
            <a:endParaRPr lang="en-US" altLang="en-US" sz="1200"/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</p:spPr>
        <p:txBody>
          <a:bodyPr/>
          <a:lstStyle/>
          <a:p>
            <a:pPr>
              <a:tabLst>
                <a:tab pos="2738438" algn="l"/>
              </a:tabLst>
            </a:pPr>
            <a:r>
              <a:rPr lang="en-US" altLang="en-US"/>
              <a:t>A relation schema </a:t>
            </a:r>
            <a:r>
              <a:rPr lang="en-US" altLang="en-US" i="1"/>
              <a:t>R</a:t>
            </a:r>
            <a:r>
              <a:rPr lang="en-US" altLang="en-US"/>
              <a:t> is in </a:t>
            </a:r>
            <a:r>
              <a:rPr lang="en-US" altLang="en-US" b="1">
                <a:solidFill>
                  <a:srgbClr val="000099"/>
                </a:solidFill>
              </a:rPr>
              <a:t>third normal form</a:t>
            </a:r>
            <a:r>
              <a:rPr lang="en-US" altLang="en-US" b="1"/>
              <a:t> (</a:t>
            </a:r>
            <a:r>
              <a:rPr lang="en-US" altLang="en-US" b="1">
                <a:solidFill>
                  <a:srgbClr val="000099"/>
                </a:solidFill>
              </a:rPr>
              <a:t>3NF</a:t>
            </a:r>
            <a:r>
              <a:rPr lang="en-US" altLang="en-US" b="1"/>
              <a:t>)</a:t>
            </a:r>
            <a:r>
              <a:rPr lang="en-US" altLang="en-US"/>
              <a:t> if for all:</a:t>
            </a:r>
          </a:p>
          <a:p>
            <a:pPr>
              <a:buFont typeface="Monotype Sorts" charset="2"/>
              <a:buNone/>
              <a:tabLst>
                <a:tab pos="2738438" algn="l"/>
              </a:tabLst>
            </a:pPr>
            <a:r>
              <a:rPr lang="en-US" altLang="en-US"/>
              <a:t>		</a:t>
            </a:r>
            <a:r>
              <a:rPr lang="en-US" altLang="en-US" b="1">
                <a:sym typeface="Symbol" pitchFamily="18" charset="2"/>
              </a:rPr>
              <a:t></a:t>
            </a:r>
            <a:r>
              <a:rPr lang="en-US" altLang="en-US" b="1">
                <a:sym typeface="Greek Symbols" pitchFamily="18" charset="2"/>
              </a:rPr>
              <a:t> </a:t>
            </a:r>
            <a:r>
              <a:rPr lang="en-US" altLang="en-US" b="1">
                <a:sym typeface="Symbol" pitchFamily="18" charset="2"/>
              </a:rPr>
              <a:t></a:t>
            </a:r>
            <a:r>
              <a:rPr lang="en-US" altLang="en-US" b="1">
                <a:sym typeface="Monotype Sorts" charset="2"/>
              </a:rPr>
              <a:t> </a:t>
            </a:r>
            <a:r>
              <a:rPr lang="en-US" altLang="en-US" b="1" i="1">
                <a:sym typeface="Symbol" pitchFamily="18" charset="2"/>
              </a:rPr>
              <a:t> </a:t>
            </a:r>
            <a:r>
              <a:rPr lang="en-US" altLang="en-US" b="1">
                <a:sym typeface="Monotype Sorts" charset="2"/>
              </a:rPr>
              <a:t> </a:t>
            </a:r>
            <a:r>
              <a:rPr lang="en-US" altLang="en-US">
                <a:sym typeface="Monotype Sorts" charset="2"/>
              </a:rPr>
              <a:t>in </a:t>
            </a:r>
            <a:r>
              <a:rPr lang="en-US" altLang="en-US" i="1">
                <a:sym typeface="Monotype Sorts" charset="2"/>
              </a:rPr>
              <a:t>F</a:t>
            </a:r>
            <a:r>
              <a:rPr lang="en-US" altLang="en-US" baseline="30000">
                <a:sym typeface="Monotype Sorts" charset="2"/>
              </a:rPr>
              <a:t>+</a:t>
            </a:r>
            <a:br>
              <a:rPr lang="en-US" altLang="en-US">
                <a:sym typeface="Monotype Sorts" charset="2"/>
              </a:rPr>
            </a:br>
            <a:r>
              <a:rPr lang="en-US" altLang="en-US">
                <a:solidFill>
                  <a:srgbClr val="FF0000"/>
                </a:solidFill>
                <a:sym typeface="Monotype Sorts" charset="2"/>
              </a:rPr>
              <a:t>at least one</a:t>
            </a:r>
            <a:r>
              <a:rPr lang="en-US" altLang="en-US">
                <a:sym typeface="Monotype Sorts" charset="2"/>
              </a:rPr>
              <a:t> of the following holds:</a:t>
            </a:r>
          </a:p>
          <a:p>
            <a:pPr lvl="1">
              <a:tabLst>
                <a:tab pos="2738438" algn="l"/>
              </a:tabLst>
            </a:pPr>
            <a:r>
              <a:rPr lang="en-US" altLang="en-US">
                <a:sym typeface="Symbol" pitchFamily="18" charset="2"/>
              </a:rPr>
              <a:t></a:t>
            </a:r>
            <a:r>
              <a:rPr lang="en-US" altLang="en-US">
                <a:sym typeface="Greek Symbols" pitchFamily="18" charset="2"/>
              </a:rPr>
              <a:t> </a:t>
            </a:r>
            <a:r>
              <a:rPr lang="en-US" altLang="en-US">
                <a:sym typeface="Symbol" pitchFamily="18" charset="2"/>
              </a:rPr>
              <a:t></a:t>
            </a:r>
            <a:r>
              <a:rPr lang="en-US" altLang="en-US">
                <a:sym typeface="Monotype Sorts" charset="2"/>
              </a:rPr>
              <a:t> </a:t>
            </a:r>
            <a:r>
              <a:rPr lang="en-US" altLang="en-US" i="1">
                <a:sym typeface="Symbol" pitchFamily="18" charset="2"/>
              </a:rPr>
              <a:t></a:t>
            </a:r>
            <a:r>
              <a:rPr lang="en-US" altLang="en-US" i="1">
                <a:sym typeface="Greek Symbols" pitchFamily="18" charset="2"/>
              </a:rPr>
              <a:t> </a:t>
            </a:r>
            <a:r>
              <a:rPr lang="en-US" altLang="en-US">
                <a:sym typeface="Greek Symbols" pitchFamily="18" charset="2"/>
              </a:rPr>
              <a:t>is trivial (i.e., </a:t>
            </a:r>
            <a:r>
              <a:rPr lang="en-US" altLang="en-US" i="1">
                <a:sym typeface="Symbol" pitchFamily="18" charset="2"/>
              </a:rPr>
              <a:t></a:t>
            </a:r>
            <a:r>
              <a:rPr lang="en-US" altLang="en-US" i="1">
                <a:sym typeface="Greek Symbols" pitchFamily="18" charset="2"/>
              </a:rPr>
              <a:t> </a:t>
            </a:r>
            <a:r>
              <a:rPr lang="en-US" altLang="en-US">
                <a:sym typeface="Symbol" pitchFamily="18" charset="2"/>
              </a:rPr>
              <a:t> </a:t>
            </a:r>
            <a:r>
              <a:rPr lang="en-US" altLang="en-US">
                <a:sym typeface="Greek Symbols" pitchFamily="18" charset="2"/>
              </a:rPr>
              <a:t>)</a:t>
            </a:r>
          </a:p>
          <a:p>
            <a:pPr lvl="1">
              <a:tabLst>
                <a:tab pos="2738438" algn="l"/>
              </a:tabLst>
            </a:pPr>
            <a:r>
              <a:rPr lang="en-US" altLang="en-US">
                <a:sym typeface="Symbol" pitchFamily="18" charset="2"/>
              </a:rPr>
              <a:t></a:t>
            </a:r>
            <a:r>
              <a:rPr lang="en-US" altLang="en-US">
                <a:sym typeface="Greek Symbols" pitchFamily="18" charset="2"/>
              </a:rPr>
              <a:t> is a superkey for </a:t>
            </a:r>
            <a:r>
              <a:rPr lang="en-US" altLang="en-US" i="1">
                <a:sym typeface="Greek Symbols" pitchFamily="18" charset="2"/>
              </a:rPr>
              <a:t>R</a:t>
            </a:r>
            <a:endParaRPr lang="en-US" altLang="en-US">
              <a:sym typeface="Greek Symbols" pitchFamily="18" charset="2"/>
            </a:endParaRPr>
          </a:p>
          <a:p>
            <a:pPr lvl="1">
              <a:tabLst>
                <a:tab pos="2738438" algn="l"/>
              </a:tabLst>
            </a:pPr>
            <a:r>
              <a:rPr lang="en-US" altLang="en-US">
                <a:sym typeface="Greek Symbols" pitchFamily="18" charset="2"/>
              </a:rPr>
              <a:t>Each attribute </a:t>
            </a:r>
            <a:r>
              <a:rPr lang="en-US" altLang="en-US" i="1">
                <a:sym typeface="Greek Symbols" pitchFamily="18" charset="2"/>
              </a:rPr>
              <a:t>A</a:t>
            </a:r>
            <a:r>
              <a:rPr lang="en-US" altLang="en-US">
                <a:sym typeface="Greek Symbols" pitchFamily="18" charset="2"/>
              </a:rPr>
              <a:t> in </a:t>
            </a:r>
            <a:r>
              <a:rPr lang="en-US" altLang="en-US" i="1">
                <a:sym typeface="Symbol" pitchFamily="18" charset="2"/>
              </a:rPr>
              <a:t></a:t>
            </a:r>
            <a:r>
              <a:rPr lang="en-US" altLang="en-US">
                <a:sym typeface="Greek Symbols" pitchFamily="18" charset="2"/>
              </a:rPr>
              <a:t> – </a:t>
            </a:r>
            <a:r>
              <a:rPr lang="en-US" altLang="en-US">
                <a:sym typeface="Symbol" pitchFamily="18" charset="2"/>
              </a:rPr>
              <a:t></a:t>
            </a:r>
            <a:r>
              <a:rPr lang="en-US" altLang="en-US">
                <a:sym typeface="Greek Symbols" pitchFamily="18" charset="2"/>
              </a:rPr>
              <a:t> is contained in a candidate key for </a:t>
            </a:r>
            <a:r>
              <a:rPr lang="en-US" altLang="en-US" i="1">
                <a:sym typeface="Greek Symbols" pitchFamily="18" charset="2"/>
              </a:rPr>
              <a:t>R.</a:t>
            </a:r>
          </a:p>
          <a:p>
            <a:pPr>
              <a:tabLst>
                <a:tab pos="2738438" algn="l"/>
              </a:tabLst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004351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C0395AF2-7CB8-456B-81E7-53796CC39D10}" type="slidenum">
              <a:rPr lang="en-US" altLang="en-US" sz="1200" smtClean="0"/>
              <a:pPr/>
              <a:t>94</a:t>
            </a:fld>
            <a:endParaRPr lang="en-US" altLang="en-US" sz="1200"/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</p:spPr>
        <p:txBody>
          <a:bodyPr/>
          <a:lstStyle/>
          <a:p>
            <a:r>
              <a:rPr lang="en-US" sz="1200" b="1" i="0" u="none" strike="noStrike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Correctness of the 3NF Algorithm</a:t>
            </a:r>
            <a:endParaRPr lang="en-US" sz="1200" b="0" i="0" u="none" strike="noStrike" kern="1200" baseline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b="0" i="0" u="none" strike="noStrike" baseline="0">
                <a:latin typeface="Times New Roman" panose="02020603050405020304" pitchFamily="18" charset="0"/>
              </a:rPr>
              <a:t>The 3NF algorithm </a:t>
            </a:r>
            <a:r>
              <a:rPr lang="en-US" sz="1200" b="0" i="0" u="sng" strike="noStrike" baseline="0">
                <a:latin typeface="Times New Roman" panose="02020603050405020304" pitchFamily="18" charset="0"/>
              </a:rPr>
              <a:t>ensures the preservation of dependencies </a:t>
            </a:r>
            <a:r>
              <a:rPr lang="en-US" sz="1200" b="0" i="0" u="none" strike="noStrike" baseline="0">
                <a:latin typeface="Times New Roman" panose="02020603050405020304" pitchFamily="18" charset="0"/>
              </a:rPr>
              <a:t>by explicitly building a schema for each dependency in a canonical cover. It ensures that the decomposition is a </a:t>
            </a:r>
            <a:r>
              <a:rPr lang="en-US" sz="1200" b="0" i="0" u="sng" strike="noStrike" baseline="0">
                <a:latin typeface="Times New Roman" panose="02020603050405020304" pitchFamily="18" charset="0"/>
              </a:rPr>
              <a:t>lossless decomposition </a:t>
            </a:r>
            <a:r>
              <a:rPr lang="en-US" sz="1200" b="0" i="0" u="none" strike="noStrike" baseline="0">
                <a:latin typeface="Times New Roman" panose="02020603050405020304" pitchFamily="18" charset="0"/>
              </a:rPr>
              <a:t>by guaranteeing that at least one schema contains a candidate key for the schema being decomposed.</a:t>
            </a:r>
            <a:endParaRPr lang="en-US" sz="1200" b="0" i="0" u="none" strike="noStrike" kern="1200" baseline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kern="1200" baseline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The 3NF algorithm ensures the preservation of dependencies by explicitly building a schema for each dependency in a canonical cover. </a:t>
            </a:r>
          </a:p>
          <a:p>
            <a:endParaRPr lang="en-US" sz="1200" b="0" i="0" u="none" strike="noStrike" kern="1200" baseline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pPr>
              <a:lnSpc>
                <a:spcPct val="120000"/>
              </a:lnSpc>
            </a:pPr>
            <a:r>
              <a:rPr lang="en-US" sz="12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pPr>
              <a:lnSpc>
                <a:spcPct val="120000"/>
              </a:lnSpc>
            </a:pPr>
            <a:r>
              <a:rPr lang="en-US" sz="12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</a:p>
          <a:p>
            <a:pPr>
              <a:lnSpc>
                <a:spcPct val="120000"/>
              </a:lnSpc>
            </a:pPr>
            <a:r>
              <a:rPr 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For loop</a:t>
            </a:r>
          </a:p>
          <a:p>
            <a:pPr>
              <a:lnSpc>
                <a:spcPct val="120000"/>
              </a:lnSpc>
            </a:pPr>
            <a:r>
              <a:rPr 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 	 take A</a:t>
            </a:r>
            <a:r>
              <a:rPr lang="en-US" altLang="en-US" sz="12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en-US" sz="1200" b="1">
                <a:latin typeface="Times New Roman" pitchFamily="18" charset="0"/>
                <a:cs typeface="Times New Roman" pitchFamily="18" charset="0"/>
                <a:sym typeface="Monotype Sorts" charset="2"/>
              </a:rPr>
              <a:t> B    , </a:t>
            </a:r>
            <a:r>
              <a:rPr lang="en-US" altLang="en-US" sz="1200" b="1" err="1">
                <a:latin typeface="Times New Roman" pitchFamily="18" charset="0"/>
                <a:cs typeface="Times New Roman" pitchFamily="18" charset="0"/>
                <a:sym typeface="Monotype Sorts" charset="2"/>
              </a:rPr>
              <a:t>i</a:t>
            </a:r>
            <a:r>
              <a:rPr lang="en-US" altLang="en-US" sz="1200" b="1">
                <a:latin typeface="Times New Roman" pitchFamily="18" charset="0"/>
                <a:cs typeface="Times New Roman" pitchFamily="18" charset="0"/>
                <a:sym typeface="Monotype Sorts" charset="2"/>
              </a:rPr>
              <a:t>=1 ,  </a:t>
            </a:r>
            <a:r>
              <a:rPr lang="en-US" altLang="en-US" sz="12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Monotype Sorts" charset="2"/>
              </a:rPr>
              <a:t>R</a:t>
            </a:r>
            <a:r>
              <a:rPr lang="en-US" altLang="en-US" sz="1200" b="1" baseline="-250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Monotype Sorts" charset="2"/>
              </a:rPr>
              <a:t>1</a:t>
            </a:r>
            <a:r>
              <a:rPr lang="en-US" altLang="en-US" sz="12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Monotype Sorts" charset="2"/>
              </a:rPr>
              <a:t>=A,B</a:t>
            </a:r>
          </a:p>
          <a:p>
            <a:pPr>
              <a:lnSpc>
                <a:spcPct val="120000"/>
              </a:lnSpc>
            </a:pPr>
            <a:r>
              <a:rPr lang="en-US" sz="1200" b="1">
                <a:latin typeface="Times New Roman" pitchFamily="18" charset="0"/>
                <a:cs typeface="Times New Roman" pitchFamily="18" charset="0"/>
                <a:sym typeface="Monotype Sorts" charset="2"/>
              </a:rPr>
              <a:t>	 take B </a:t>
            </a:r>
            <a:r>
              <a:rPr lang="en-US" altLang="en-US" sz="1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sz="1200" b="1">
                <a:latin typeface="Times New Roman" pitchFamily="18" charset="0"/>
                <a:cs typeface="Times New Roman" pitchFamily="18" charset="0"/>
                <a:sym typeface="Monotype Sorts" charset="2"/>
              </a:rPr>
              <a:t>C    , </a:t>
            </a:r>
            <a:r>
              <a:rPr lang="en-US" sz="1200" b="1" err="1">
                <a:latin typeface="Times New Roman" pitchFamily="18" charset="0"/>
                <a:cs typeface="Times New Roman" pitchFamily="18" charset="0"/>
                <a:sym typeface="Monotype Sorts" charset="2"/>
              </a:rPr>
              <a:t>i</a:t>
            </a:r>
            <a:r>
              <a:rPr lang="en-US" sz="1200" b="1">
                <a:latin typeface="Times New Roman" pitchFamily="18" charset="0"/>
                <a:cs typeface="Times New Roman" pitchFamily="18" charset="0"/>
                <a:sym typeface="Monotype Sorts" charset="2"/>
              </a:rPr>
              <a:t>=2 , </a:t>
            </a:r>
            <a:r>
              <a:rPr lang="en-US" sz="12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Monotype Sorts" charset="2"/>
              </a:rPr>
              <a:t>R</a:t>
            </a:r>
            <a:r>
              <a:rPr lang="en-US" sz="1200" b="1" baseline="-250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Monotype Sorts" charset="2"/>
              </a:rPr>
              <a:t>2</a:t>
            </a:r>
            <a:r>
              <a:rPr lang="en-US" sz="12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Monotype Sorts" charset="2"/>
              </a:rPr>
              <a:t> =B,C</a:t>
            </a:r>
          </a:p>
          <a:p>
            <a:pPr>
              <a:lnSpc>
                <a:spcPct val="120000"/>
              </a:lnSpc>
            </a:pPr>
            <a:r>
              <a:rPr lang="en-US" sz="1200" b="1">
                <a:latin typeface="Times New Roman" pitchFamily="18" charset="0"/>
                <a:cs typeface="Times New Roman" pitchFamily="18" charset="0"/>
                <a:sym typeface="Monotype Sorts" charset="2"/>
              </a:rPr>
              <a:t>IF    none of R</a:t>
            </a:r>
            <a:r>
              <a:rPr lang="en-US" sz="1200" b="1" baseline="-25000">
                <a:latin typeface="Times New Roman" pitchFamily="18" charset="0"/>
                <a:cs typeface="Times New Roman" pitchFamily="18" charset="0"/>
                <a:sym typeface="Monotype Sorts" charset="2"/>
              </a:rPr>
              <a:t>1 </a:t>
            </a:r>
            <a:r>
              <a:rPr lang="en-US" sz="1200" b="1">
                <a:latin typeface="Times New Roman" pitchFamily="18" charset="0"/>
                <a:cs typeface="Times New Roman" pitchFamily="18" charset="0"/>
                <a:sym typeface="Monotype Sorts" charset="2"/>
              </a:rPr>
              <a:t>,R</a:t>
            </a:r>
            <a:r>
              <a:rPr lang="en-US" sz="1200" b="1" baseline="-25000">
                <a:latin typeface="Times New Roman" pitchFamily="18" charset="0"/>
                <a:cs typeface="Times New Roman" pitchFamily="18" charset="0"/>
                <a:sym typeface="Monotype Sorts" charset="2"/>
              </a:rPr>
              <a:t>2</a:t>
            </a:r>
            <a:r>
              <a:rPr lang="en-US" sz="1200" b="1">
                <a:latin typeface="Times New Roman" pitchFamily="18" charset="0"/>
                <a:cs typeface="Times New Roman" pitchFamily="18" charset="0"/>
                <a:sym typeface="Monotype Sorts" charset="2"/>
              </a:rPr>
              <a:t> contains Candidate key (i.e. A) is FALSE</a:t>
            </a:r>
          </a:p>
          <a:p>
            <a:pPr>
              <a:lnSpc>
                <a:spcPct val="120000"/>
              </a:lnSpc>
            </a:pPr>
            <a:r>
              <a:rPr lang="en-US" sz="1200" b="1">
                <a:latin typeface="Times New Roman" pitchFamily="18" charset="0"/>
                <a:cs typeface="Times New Roman" pitchFamily="18" charset="0"/>
                <a:sym typeface="Monotype Sorts" charset="2"/>
              </a:rPr>
              <a:t>       		because  </a:t>
            </a:r>
            <a:r>
              <a:rPr lang="en-US" sz="12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Monotype Sorts" charset="2"/>
              </a:rPr>
              <a:t>A</a:t>
            </a:r>
            <a:r>
              <a:rPr lang="en-US" sz="1200" b="1">
                <a:latin typeface="Times New Roman" pitchFamily="18" charset="0"/>
                <a:cs typeface="Times New Roman" pitchFamily="18" charset="0"/>
                <a:sym typeface="Monotype Sorts" charset="2"/>
              </a:rPr>
              <a:t> is </a:t>
            </a:r>
            <a:r>
              <a:rPr lang="en-US" sz="1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Monotype Sorts" charset="2"/>
              </a:rPr>
              <a:t>contained in </a:t>
            </a:r>
            <a:r>
              <a:rPr lang="en-US" sz="12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Monotype Sorts" charset="2"/>
              </a:rPr>
              <a:t>R</a:t>
            </a:r>
            <a:r>
              <a:rPr lang="en-US" sz="1200" b="1" baseline="-250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Monotype Sorts" charset="2"/>
              </a:rPr>
              <a:t>1</a:t>
            </a:r>
          </a:p>
          <a:p>
            <a:pPr>
              <a:lnSpc>
                <a:spcPct val="120000"/>
              </a:lnSpc>
            </a:pPr>
            <a:r>
              <a:rPr lang="en-US" sz="1200" b="1">
                <a:latin typeface="Times New Roman" pitchFamily="18" charset="0"/>
                <a:cs typeface="Times New Roman" pitchFamily="18" charset="0"/>
                <a:sym typeface="Monotype Sorts" charset="2"/>
              </a:rPr>
              <a:t>Repeat</a:t>
            </a:r>
          </a:p>
          <a:p>
            <a:pPr>
              <a:lnSpc>
                <a:spcPct val="120000"/>
              </a:lnSpc>
            </a:pPr>
            <a:r>
              <a:rPr lang="en-US" sz="1200" b="1">
                <a:latin typeface="Times New Roman" pitchFamily="18" charset="0"/>
                <a:cs typeface="Times New Roman" pitchFamily="18" charset="0"/>
                <a:sym typeface="Monotype Sorts" charset="2"/>
              </a:rPr>
              <a:t>    there is neither R</a:t>
            </a:r>
            <a:r>
              <a:rPr lang="en-US" sz="1200" b="1" baseline="-25000">
                <a:latin typeface="Times New Roman" pitchFamily="18" charset="0"/>
                <a:cs typeface="Times New Roman" pitchFamily="18" charset="0"/>
                <a:sym typeface="Monotype Sorts" charset="2"/>
              </a:rPr>
              <a:t>1</a:t>
            </a:r>
            <a:r>
              <a:rPr lang="en-US" sz="1200" b="1">
                <a:latin typeface="Times New Roman" pitchFamily="18" charset="0"/>
                <a:cs typeface="Times New Roman" pitchFamily="18" charset="0"/>
                <a:sym typeface="Monotype Sorts" charset="2"/>
              </a:rPr>
              <a:t> contained in R</a:t>
            </a:r>
            <a:r>
              <a:rPr lang="en-US" sz="1200" b="1" baseline="-25000">
                <a:latin typeface="Times New Roman" pitchFamily="18" charset="0"/>
                <a:cs typeface="Times New Roman" pitchFamily="18" charset="0"/>
                <a:sym typeface="Monotype Sorts" charset="2"/>
              </a:rPr>
              <a:t>2</a:t>
            </a:r>
            <a:r>
              <a:rPr lang="en-US" sz="1200" b="1">
                <a:latin typeface="Times New Roman" pitchFamily="18" charset="0"/>
                <a:cs typeface="Times New Roman" pitchFamily="18" charset="0"/>
                <a:sym typeface="Monotype Sorts" charset="2"/>
              </a:rPr>
              <a:t> nor R</a:t>
            </a:r>
            <a:r>
              <a:rPr lang="en-US" sz="1200" b="1" baseline="-25000">
                <a:latin typeface="Times New Roman" pitchFamily="18" charset="0"/>
                <a:cs typeface="Times New Roman" pitchFamily="18" charset="0"/>
                <a:sym typeface="Monotype Sorts" charset="2"/>
              </a:rPr>
              <a:t>2</a:t>
            </a:r>
            <a:r>
              <a:rPr lang="en-US" sz="1200" b="1">
                <a:latin typeface="Times New Roman" pitchFamily="18" charset="0"/>
                <a:cs typeface="Times New Roman" pitchFamily="18" charset="0"/>
                <a:sym typeface="Monotype Sorts" charset="2"/>
              </a:rPr>
              <a:t> contained in R</a:t>
            </a:r>
            <a:r>
              <a:rPr lang="en-US" sz="1200" b="1" baseline="-25000">
                <a:latin typeface="Times New Roman" pitchFamily="18" charset="0"/>
                <a:cs typeface="Times New Roman" pitchFamily="18" charset="0"/>
                <a:sym typeface="Monotype Sorts" charset="2"/>
              </a:rPr>
              <a:t>1</a:t>
            </a:r>
          </a:p>
          <a:p>
            <a:pPr>
              <a:lnSpc>
                <a:spcPct val="120000"/>
              </a:lnSpc>
            </a:pPr>
            <a:r>
              <a:rPr lang="en-US" sz="1200" b="1" baseline="-25000">
                <a:latin typeface="Times New Roman" pitchFamily="18" charset="0"/>
                <a:cs typeface="Times New Roman" pitchFamily="18" charset="0"/>
                <a:sym typeface="Monotype Sorts" charset="2"/>
              </a:rPr>
              <a:t>		</a:t>
            </a:r>
            <a:r>
              <a:rPr lang="en-US" sz="1200" b="1">
                <a:latin typeface="Times New Roman" pitchFamily="18" charset="0"/>
                <a:cs typeface="Times New Roman" pitchFamily="18" charset="0"/>
                <a:sym typeface="Monotype Sorts" charset="2"/>
              </a:rPr>
              <a:t>therefore No Deletion of duplicate schema</a:t>
            </a:r>
          </a:p>
          <a:p>
            <a:pPr>
              <a:lnSpc>
                <a:spcPct val="120000"/>
              </a:lnSpc>
            </a:pPr>
            <a:r>
              <a:rPr lang="en-US" sz="1200" b="1">
                <a:latin typeface="Times New Roman" pitchFamily="18" charset="0"/>
                <a:cs typeface="Times New Roman" pitchFamily="18" charset="0"/>
                <a:sym typeface="Monotype Sorts" charset="2"/>
              </a:rPr>
              <a:t>Return (R</a:t>
            </a:r>
            <a:r>
              <a:rPr lang="en-US" sz="1200" b="1" baseline="-25000">
                <a:latin typeface="Times New Roman" pitchFamily="18" charset="0"/>
                <a:cs typeface="Times New Roman" pitchFamily="18" charset="0"/>
                <a:sym typeface="Monotype Sorts" charset="2"/>
              </a:rPr>
              <a:t>1,</a:t>
            </a:r>
            <a:r>
              <a:rPr lang="en-US" sz="1200" b="1">
                <a:latin typeface="Times New Roman" pitchFamily="18" charset="0"/>
                <a:cs typeface="Times New Roman" pitchFamily="18" charset="0"/>
                <a:sym typeface="Monotype Sorts" charset="2"/>
              </a:rPr>
              <a:t>R</a:t>
            </a:r>
            <a:r>
              <a:rPr lang="en-US" sz="1200" b="1" baseline="-25000">
                <a:latin typeface="Times New Roman" pitchFamily="18" charset="0"/>
                <a:cs typeface="Times New Roman" pitchFamily="18" charset="0"/>
                <a:sym typeface="Monotype Sorts" charset="2"/>
              </a:rPr>
              <a:t>2</a:t>
            </a:r>
            <a:r>
              <a:rPr lang="en-US" sz="1200" b="1">
                <a:latin typeface="Times New Roman" pitchFamily="18" charset="0"/>
                <a:cs typeface="Times New Roman" pitchFamily="18" charset="0"/>
                <a:sym typeface="Monotype Sorts" charset="2"/>
              </a:rPr>
              <a:t>) </a:t>
            </a:r>
            <a:endParaRPr lang="en-US" sz="1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b="0" i="0" u="none" strike="noStrike" kern="1200" baseline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707060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i</a:t>
            </a:r>
            <a:r>
              <a:rPr lang="en-US"/>
              <a:t>=0</a:t>
            </a:r>
          </a:p>
          <a:p>
            <a:r>
              <a:rPr lang="en-US"/>
              <a:t>For loop</a:t>
            </a:r>
          </a:p>
          <a:p>
            <a:r>
              <a:rPr lang="en-US" baseline="0"/>
              <a:t> take A</a:t>
            </a:r>
            <a:r>
              <a:rPr lang="en-US" altLang="en-US" sz="12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en-US" sz="1200" b="1">
                <a:latin typeface="Times New Roman" pitchFamily="18" charset="0"/>
                <a:cs typeface="Times New Roman" pitchFamily="18" charset="0"/>
                <a:sym typeface="Monotype Sorts" charset="2"/>
              </a:rPr>
              <a:t> </a:t>
            </a:r>
            <a:r>
              <a:rPr lang="en-US" altLang="en-US" sz="1200" b="0">
                <a:latin typeface="Times New Roman" pitchFamily="18" charset="0"/>
                <a:cs typeface="Times New Roman" pitchFamily="18" charset="0"/>
                <a:sym typeface="Monotype Sorts" charset="2"/>
              </a:rPr>
              <a:t>B    , </a:t>
            </a:r>
            <a:r>
              <a:rPr lang="en-US" altLang="en-US" sz="1200" b="0" err="1">
                <a:latin typeface="Times New Roman" pitchFamily="18" charset="0"/>
                <a:cs typeface="Times New Roman" pitchFamily="18" charset="0"/>
                <a:sym typeface="Monotype Sorts" charset="2"/>
              </a:rPr>
              <a:t>i</a:t>
            </a:r>
            <a:r>
              <a:rPr lang="en-US" altLang="en-US" sz="1200" b="0">
                <a:latin typeface="Times New Roman" pitchFamily="18" charset="0"/>
                <a:cs typeface="Times New Roman" pitchFamily="18" charset="0"/>
                <a:sym typeface="Monotype Sorts" charset="2"/>
              </a:rPr>
              <a:t>=1 ,  R</a:t>
            </a:r>
            <a:r>
              <a:rPr lang="en-US" altLang="en-US" sz="1200" b="0" baseline="-25000">
                <a:latin typeface="Times New Roman" pitchFamily="18" charset="0"/>
                <a:cs typeface="Times New Roman" pitchFamily="18" charset="0"/>
                <a:sym typeface="Monotype Sorts" charset="2"/>
              </a:rPr>
              <a:t>1</a:t>
            </a:r>
            <a:r>
              <a:rPr lang="en-US" altLang="en-US" sz="1200" b="0" baseline="0">
                <a:latin typeface="Times New Roman" pitchFamily="18" charset="0"/>
                <a:cs typeface="Times New Roman" pitchFamily="18" charset="0"/>
                <a:sym typeface="Monotype Sorts" charset="2"/>
              </a:rPr>
              <a:t>=A,B</a:t>
            </a:r>
          </a:p>
          <a:p>
            <a:r>
              <a:rPr lang="en-US" sz="1200" b="0" baseline="0">
                <a:latin typeface="Times New Roman" pitchFamily="18" charset="0"/>
                <a:cs typeface="Times New Roman" pitchFamily="18" charset="0"/>
                <a:sym typeface="Monotype Sorts" charset="2"/>
              </a:rPr>
              <a:t> take B </a:t>
            </a:r>
            <a:r>
              <a:rPr lang="en-US" altLang="en-US" sz="1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sz="1200" b="0" baseline="0">
                <a:latin typeface="Times New Roman" pitchFamily="18" charset="0"/>
                <a:cs typeface="Times New Roman" pitchFamily="18" charset="0"/>
                <a:sym typeface="Monotype Sorts" charset="2"/>
              </a:rPr>
              <a:t>C    ,</a:t>
            </a:r>
            <a:r>
              <a:rPr lang="en-US" sz="1200" b="0" baseline="0" err="1">
                <a:latin typeface="Times New Roman" pitchFamily="18" charset="0"/>
                <a:cs typeface="Times New Roman" pitchFamily="18" charset="0"/>
                <a:sym typeface="Monotype Sorts" charset="2"/>
              </a:rPr>
              <a:t>i</a:t>
            </a:r>
            <a:r>
              <a:rPr lang="en-US" sz="1200" b="0" baseline="0">
                <a:latin typeface="Times New Roman" pitchFamily="18" charset="0"/>
                <a:cs typeface="Times New Roman" pitchFamily="18" charset="0"/>
                <a:sym typeface="Monotype Sorts" charset="2"/>
              </a:rPr>
              <a:t>=2 , R</a:t>
            </a:r>
            <a:r>
              <a:rPr lang="en-US" sz="1200" b="0" baseline="-25000">
                <a:latin typeface="Times New Roman" pitchFamily="18" charset="0"/>
                <a:cs typeface="Times New Roman" pitchFamily="18" charset="0"/>
                <a:sym typeface="Monotype Sorts" charset="2"/>
              </a:rPr>
              <a:t>2</a:t>
            </a:r>
            <a:r>
              <a:rPr lang="en-US" sz="1200" b="0" baseline="0">
                <a:latin typeface="Times New Roman" pitchFamily="18" charset="0"/>
                <a:cs typeface="Times New Roman" pitchFamily="18" charset="0"/>
                <a:sym typeface="Monotype Sorts" charset="2"/>
              </a:rPr>
              <a:t> =B,C</a:t>
            </a:r>
          </a:p>
          <a:p>
            <a:r>
              <a:rPr lang="en-US" sz="1200" b="0" baseline="0">
                <a:latin typeface="Times New Roman" pitchFamily="18" charset="0"/>
                <a:cs typeface="Times New Roman" pitchFamily="18" charset="0"/>
                <a:sym typeface="Monotype Sorts" charset="2"/>
              </a:rPr>
              <a:t>IF    none of R</a:t>
            </a:r>
            <a:r>
              <a:rPr lang="en-US" sz="1200" b="0" baseline="-25000">
                <a:latin typeface="Times New Roman" pitchFamily="18" charset="0"/>
                <a:cs typeface="Times New Roman" pitchFamily="18" charset="0"/>
                <a:sym typeface="Monotype Sorts" charset="2"/>
              </a:rPr>
              <a:t>1 </a:t>
            </a:r>
            <a:r>
              <a:rPr lang="en-US" sz="1200" b="0" baseline="0">
                <a:latin typeface="Times New Roman" pitchFamily="18" charset="0"/>
                <a:cs typeface="Times New Roman" pitchFamily="18" charset="0"/>
                <a:sym typeface="Monotype Sorts" charset="2"/>
              </a:rPr>
              <a:t>,R</a:t>
            </a:r>
            <a:r>
              <a:rPr lang="en-US" sz="1200" b="0" baseline="-25000">
                <a:latin typeface="Times New Roman" pitchFamily="18" charset="0"/>
                <a:cs typeface="Times New Roman" pitchFamily="18" charset="0"/>
                <a:sym typeface="Monotype Sorts" charset="2"/>
              </a:rPr>
              <a:t>2</a:t>
            </a:r>
            <a:r>
              <a:rPr lang="en-US" sz="1200" b="0" baseline="0">
                <a:latin typeface="Times New Roman" pitchFamily="18" charset="0"/>
                <a:cs typeface="Times New Roman" pitchFamily="18" charset="0"/>
                <a:sym typeface="Monotype Sorts" charset="2"/>
              </a:rPr>
              <a:t> contains Candidate key (i.e. A) is FALSE</a:t>
            </a:r>
          </a:p>
          <a:p>
            <a:r>
              <a:rPr lang="en-US" sz="1200" b="0" baseline="0">
                <a:latin typeface="Times New Roman" pitchFamily="18" charset="0"/>
                <a:cs typeface="Times New Roman" pitchFamily="18" charset="0"/>
                <a:sym typeface="Monotype Sorts" charset="2"/>
              </a:rPr>
              <a:t>       because  A is contained in R</a:t>
            </a:r>
            <a:r>
              <a:rPr lang="en-US" sz="1200" b="0" baseline="-25000">
                <a:latin typeface="Times New Roman" pitchFamily="18" charset="0"/>
                <a:cs typeface="Times New Roman" pitchFamily="18" charset="0"/>
                <a:sym typeface="Monotype Sorts" charset="2"/>
              </a:rPr>
              <a:t>1</a:t>
            </a:r>
          </a:p>
          <a:p>
            <a:r>
              <a:rPr lang="en-US" sz="1200" b="0" baseline="0">
                <a:latin typeface="Times New Roman" pitchFamily="18" charset="0"/>
                <a:cs typeface="Times New Roman" pitchFamily="18" charset="0"/>
                <a:sym typeface="Monotype Sorts" charset="2"/>
              </a:rPr>
              <a:t>Repeat</a:t>
            </a:r>
          </a:p>
          <a:p>
            <a:r>
              <a:rPr lang="en-US" sz="1200" b="0" baseline="0">
                <a:latin typeface="Times New Roman" pitchFamily="18" charset="0"/>
                <a:cs typeface="Times New Roman" pitchFamily="18" charset="0"/>
                <a:sym typeface="Monotype Sorts" charset="2"/>
              </a:rPr>
              <a:t>    there is neither R</a:t>
            </a:r>
            <a:r>
              <a:rPr lang="en-US" sz="1200" b="0" baseline="-25000">
                <a:latin typeface="Times New Roman" pitchFamily="18" charset="0"/>
                <a:cs typeface="Times New Roman" pitchFamily="18" charset="0"/>
                <a:sym typeface="Monotype Sorts" charset="2"/>
              </a:rPr>
              <a:t>1</a:t>
            </a:r>
            <a:r>
              <a:rPr lang="en-US" sz="1200" b="0" baseline="0">
                <a:latin typeface="Times New Roman" pitchFamily="18" charset="0"/>
                <a:cs typeface="Times New Roman" pitchFamily="18" charset="0"/>
                <a:sym typeface="Monotype Sorts" charset="2"/>
              </a:rPr>
              <a:t> contained in R</a:t>
            </a:r>
            <a:r>
              <a:rPr lang="en-US" sz="1200" b="0" baseline="-25000">
                <a:latin typeface="Times New Roman" pitchFamily="18" charset="0"/>
                <a:cs typeface="Times New Roman" pitchFamily="18" charset="0"/>
                <a:sym typeface="Monotype Sorts" charset="2"/>
              </a:rPr>
              <a:t>2</a:t>
            </a:r>
            <a:r>
              <a:rPr lang="en-US" sz="1200" b="0" baseline="0">
                <a:latin typeface="Times New Roman" pitchFamily="18" charset="0"/>
                <a:cs typeface="Times New Roman" pitchFamily="18" charset="0"/>
                <a:sym typeface="Monotype Sorts" charset="2"/>
              </a:rPr>
              <a:t> nor R</a:t>
            </a:r>
            <a:r>
              <a:rPr lang="en-US" sz="1200" b="0" baseline="-25000">
                <a:latin typeface="Times New Roman" pitchFamily="18" charset="0"/>
                <a:cs typeface="Times New Roman" pitchFamily="18" charset="0"/>
                <a:sym typeface="Monotype Sorts" charset="2"/>
              </a:rPr>
              <a:t>2</a:t>
            </a:r>
            <a:r>
              <a:rPr lang="en-US" sz="1200" b="0" baseline="0">
                <a:latin typeface="Times New Roman" pitchFamily="18" charset="0"/>
                <a:cs typeface="Times New Roman" pitchFamily="18" charset="0"/>
                <a:sym typeface="Monotype Sorts" charset="2"/>
              </a:rPr>
              <a:t> contained in R</a:t>
            </a:r>
            <a:r>
              <a:rPr lang="en-US" sz="1200" b="0" baseline="-25000">
                <a:latin typeface="Times New Roman" pitchFamily="18" charset="0"/>
                <a:cs typeface="Times New Roman" pitchFamily="18" charset="0"/>
                <a:sym typeface="Monotype Sorts" charset="2"/>
              </a:rPr>
              <a:t>1</a:t>
            </a:r>
          </a:p>
          <a:p>
            <a:r>
              <a:rPr lang="en-US" sz="1200" b="0" baseline="-25000">
                <a:latin typeface="Times New Roman" pitchFamily="18" charset="0"/>
                <a:cs typeface="Times New Roman" pitchFamily="18" charset="0"/>
                <a:sym typeface="Monotype Sorts" charset="2"/>
              </a:rPr>
              <a:t>		</a:t>
            </a:r>
            <a:r>
              <a:rPr lang="en-US" sz="1200" b="0" baseline="0">
                <a:latin typeface="Times New Roman" pitchFamily="18" charset="0"/>
                <a:cs typeface="Times New Roman" pitchFamily="18" charset="0"/>
                <a:sym typeface="Monotype Sorts" charset="2"/>
              </a:rPr>
              <a:t>therefore No Deletion of duplicate schema</a:t>
            </a:r>
          </a:p>
          <a:p>
            <a:r>
              <a:rPr lang="en-US" sz="1200" b="0" baseline="0">
                <a:latin typeface="Times New Roman" pitchFamily="18" charset="0"/>
                <a:cs typeface="Times New Roman" pitchFamily="18" charset="0"/>
                <a:sym typeface="Monotype Sorts" charset="2"/>
              </a:rPr>
              <a:t>  Return (R</a:t>
            </a:r>
            <a:r>
              <a:rPr lang="en-US" sz="1200" b="0" baseline="-25000">
                <a:latin typeface="Times New Roman" pitchFamily="18" charset="0"/>
                <a:cs typeface="Times New Roman" pitchFamily="18" charset="0"/>
                <a:sym typeface="Monotype Sorts" charset="2"/>
              </a:rPr>
              <a:t>1,</a:t>
            </a:r>
            <a:r>
              <a:rPr lang="en-US" sz="1200" b="0" baseline="0">
                <a:latin typeface="Times New Roman" pitchFamily="18" charset="0"/>
                <a:cs typeface="Times New Roman" pitchFamily="18" charset="0"/>
                <a:sym typeface="Monotype Sorts" charset="2"/>
              </a:rPr>
              <a:t>R</a:t>
            </a:r>
            <a:r>
              <a:rPr lang="en-US" sz="1200" b="0" baseline="-25000">
                <a:latin typeface="Times New Roman" pitchFamily="18" charset="0"/>
                <a:cs typeface="Times New Roman" pitchFamily="18" charset="0"/>
                <a:sym typeface="Monotype Sorts" charset="2"/>
              </a:rPr>
              <a:t>2</a:t>
            </a:r>
            <a:r>
              <a:rPr lang="en-US" sz="1200" b="0" baseline="0">
                <a:latin typeface="Times New Roman" pitchFamily="18" charset="0"/>
                <a:cs typeface="Times New Roman" pitchFamily="18" charset="0"/>
                <a:sym typeface="Monotype Sorts" charset="2"/>
              </a:rPr>
              <a:t>) </a:t>
            </a:r>
          </a:p>
          <a:p>
            <a:r>
              <a:rPr lang="en-US" sz="1200" b="0" baseline="0">
                <a:latin typeface="Times New Roman" pitchFamily="18" charset="0"/>
                <a:cs typeface="Times New Roman" pitchFamily="18" charset="0"/>
                <a:sym typeface="Monotype Sorts" charset="2"/>
              </a:rPr>
              <a:t>  R</a:t>
            </a:r>
            <a:r>
              <a:rPr lang="en-US" sz="1200" b="0" baseline="-25000">
                <a:latin typeface="Times New Roman" pitchFamily="18" charset="0"/>
                <a:cs typeface="Times New Roman" pitchFamily="18" charset="0"/>
                <a:sym typeface="Monotype Sorts" charset="2"/>
              </a:rPr>
              <a:t>1</a:t>
            </a:r>
            <a:r>
              <a:rPr lang="en-US" sz="1200" b="0" baseline="0">
                <a:latin typeface="Times New Roman" pitchFamily="18" charset="0"/>
                <a:cs typeface="Times New Roman" pitchFamily="18" charset="0"/>
                <a:sym typeface="Monotype Sorts" charset="2"/>
              </a:rPr>
              <a:t>(A,B)   &amp; R</a:t>
            </a:r>
            <a:r>
              <a:rPr lang="en-US" sz="1200" b="0" baseline="-25000">
                <a:latin typeface="Times New Roman" pitchFamily="18" charset="0"/>
                <a:cs typeface="Times New Roman" pitchFamily="18" charset="0"/>
                <a:sym typeface="Monotype Sorts" charset="2"/>
              </a:rPr>
              <a:t>2</a:t>
            </a:r>
            <a:r>
              <a:rPr lang="en-US" sz="1200" b="0" baseline="0">
                <a:latin typeface="Times New Roman" pitchFamily="18" charset="0"/>
                <a:cs typeface="Times New Roman" pitchFamily="18" charset="0"/>
                <a:sym typeface="Monotype Sorts" charset="2"/>
              </a:rPr>
              <a:t>(B,C) are decomposed 3 NF  Relations</a:t>
            </a:r>
            <a:endParaRPr lang="en-US" b="0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314C73-3C4F-4BF6-9F6A-1516AF57997C}" type="slidenum">
              <a:rPr lang="en-US" smtClean="0"/>
              <a:pPr>
                <a:defRPr/>
              </a:pPr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70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48C77132-6E40-408A-8B76-39BEA07677C0}" type="slidenum">
              <a:rPr lang="en-US" altLang="en-US" sz="1200" smtClean="0"/>
              <a:pPr/>
              <a:t>8</a:t>
            </a:fld>
            <a:endParaRPr lang="en-US" altLang="en-US" sz="120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3738"/>
            <a:ext cx="4643437" cy="3482975"/>
          </a:xfrm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9888"/>
          </a:xfrm>
          <a:noFill/>
        </p:spPr>
        <p:txBody>
          <a:bodyPr/>
          <a:lstStyle/>
          <a:p>
            <a:r>
              <a:rPr lang="en-US" altLang="en-US"/>
              <a:t>How to avoid redundancy &amp; achieve Lossless Decomposition</a:t>
            </a:r>
          </a:p>
        </p:txBody>
      </p:sp>
    </p:spTree>
    <p:extLst>
      <p:ext uri="{BB962C8B-B14F-4D97-AF65-F5344CB8AC3E}">
        <p14:creationId xmlns:p14="http://schemas.microsoft.com/office/powerpoint/2010/main" val="232747464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37E2B7F6-32ED-4CDA-885F-2D40E74DC15F}" type="slidenum">
              <a:rPr lang="en-US" altLang="en-US" sz="1200" smtClean="0"/>
              <a:pPr/>
              <a:t>96</a:t>
            </a:fld>
            <a:endParaRPr lang="en-US" altLang="en-US" sz="1200"/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</p:spPr>
        <p:txBody>
          <a:bodyPr/>
          <a:lstStyle/>
          <a:p>
            <a:r>
              <a:rPr lang="en-US" err="1"/>
              <a:t>i</a:t>
            </a:r>
            <a:r>
              <a:rPr lang="en-US"/>
              <a:t>=0  &amp; </a:t>
            </a:r>
            <a:r>
              <a:rPr lang="en-US" altLang="en-US" i="1" err="1"/>
              <a:t>customer_id</a:t>
            </a:r>
            <a:r>
              <a:rPr lang="en-US" altLang="en-US" i="1"/>
              <a:t>, </a:t>
            </a:r>
            <a:r>
              <a:rPr lang="en-US" altLang="en-US" i="1" err="1"/>
              <a:t>employee_id</a:t>
            </a:r>
            <a:r>
              <a:rPr lang="en-US" altLang="en-US" i="1"/>
              <a:t> is the candidate </a:t>
            </a:r>
            <a:endParaRPr lang="en-US"/>
          </a:p>
          <a:p>
            <a:r>
              <a:rPr lang="en-US"/>
              <a:t>For loop</a:t>
            </a:r>
          </a:p>
          <a:p>
            <a:r>
              <a:rPr lang="en-US" baseline="0"/>
              <a:t> take </a:t>
            </a:r>
            <a:r>
              <a:rPr lang="en-US" altLang="en-US" i="1" err="1">
                <a:solidFill>
                  <a:srgbClr val="FF0000"/>
                </a:solidFill>
              </a:rPr>
              <a:t>customer_id</a:t>
            </a:r>
            <a:r>
              <a:rPr lang="en-US" altLang="en-US" i="1">
                <a:solidFill>
                  <a:srgbClr val="FF0000"/>
                </a:solidFill>
              </a:rPr>
              <a:t>, </a:t>
            </a:r>
            <a:r>
              <a:rPr lang="en-US" altLang="en-US" i="1" err="1">
                <a:solidFill>
                  <a:srgbClr val="FF0000"/>
                </a:solidFill>
              </a:rPr>
              <a:t>employee_id</a:t>
            </a:r>
            <a:r>
              <a:rPr lang="en-US" altLang="en-US" i="1">
                <a:solidFill>
                  <a:srgbClr val="FF0000"/>
                </a:solidFill>
              </a:rPr>
              <a:t> </a:t>
            </a:r>
            <a:r>
              <a:rPr lang="en-US" altLang="en-US">
                <a:solidFill>
                  <a:srgbClr val="FF0000"/>
                </a:solidFill>
                <a:sym typeface="Symbol" pitchFamily="18" charset="2"/>
              </a:rPr>
              <a:t></a:t>
            </a:r>
            <a:r>
              <a:rPr lang="en-US" altLang="en-US" i="1">
                <a:solidFill>
                  <a:srgbClr val="FF0000"/>
                </a:solidFill>
                <a:sym typeface="Monotype Sorts" charset="2"/>
              </a:rPr>
              <a:t> type</a:t>
            </a:r>
            <a:br>
              <a:rPr lang="en-US" altLang="en-US" i="1">
                <a:solidFill>
                  <a:srgbClr val="FF0000"/>
                </a:solidFill>
                <a:sym typeface="Monotype Sorts" charset="2"/>
              </a:rPr>
            </a:br>
            <a:r>
              <a:rPr lang="en-US" altLang="en-US" sz="1200" b="0">
                <a:latin typeface="Times New Roman" pitchFamily="18" charset="0"/>
                <a:cs typeface="Times New Roman" pitchFamily="18" charset="0"/>
                <a:sym typeface="Monotype Sorts" charset="2"/>
              </a:rPr>
              <a:t>, </a:t>
            </a:r>
            <a:r>
              <a:rPr lang="en-US" altLang="en-US" sz="1200" b="0" err="1">
                <a:latin typeface="Times New Roman" pitchFamily="18" charset="0"/>
                <a:cs typeface="Times New Roman" pitchFamily="18" charset="0"/>
                <a:sym typeface="Monotype Sorts" charset="2"/>
              </a:rPr>
              <a:t>i</a:t>
            </a:r>
            <a:r>
              <a:rPr lang="en-US" altLang="en-US" sz="1200" b="0">
                <a:latin typeface="Times New Roman" pitchFamily="18" charset="0"/>
                <a:cs typeface="Times New Roman" pitchFamily="18" charset="0"/>
                <a:sym typeface="Monotype Sorts" charset="2"/>
              </a:rPr>
              <a:t>=1 ,  R</a:t>
            </a:r>
            <a:r>
              <a:rPr lang="en-US" altLang="en-US" sz="1200" b="0" baseline="-25000">
                <a:latin typeface="Times New Roman" pitchFamily="18" charset="0"/>
                <a:cs typeface="Times New Roman" pitchFamily="18" charset="0"/>
                <a:sym typeface="Monotype Sorts" charset="2"/>
              </a:rPr>
              <a:t>1</a:t>
            </a:r>
            <a:r>
              <a:rPr lang="en-US" altLang="en-US" sz="1200" b="0" baseline="0">
                <a:latin typeface="Times New Roman" pitchFamily="18" charset="0"/>
                <a:cs typeface="Times New Roman" pitchFamily="18" charset="0"/>
                <a:sym typeface="Monotype Sorts" charset="2"/>
              </a:rPr>
              <a:t>=(</a:t>
            </a:r>
            <a:r>
              <a:rPr lang="en-US" altLang="en-US" sz="1200" b="0" baseline="0" err="1">
                <a:latin typeface="Times New Roman" pitchFamily="18" charset="0"/>
                <a:cs typeface="Times New Roman" pitchFamily="18" charset="0"/>
                <a:sym typeface="Monotype Sorts" charset="2"/>
              </a:rPr>
              <a:t>customer_id</a:t>
            </a:r>
            <a:r>
              <a:rPr lang="en-US" altLang="en-US" sz="1200" b="0" baseline="0">
                <a:latin typeface="Times New Roman" pitchFamily="18" charset="0"/>
                <a:cs typeface="Times New Roman" pitchFamily="18" charset="0"/>
                <a:sym typeface="Monotype Sorts" charset="2"/>
              </a:rPr>
              <a:t>, </a:t>
            </a:r>
            <a:r>
              <a:rPr lang="en-US" altLang="en-US" sz="1200" b="0" baseline="0" err="1">
                <a:latin typeface="Times New Roman" pitchFamily="18" charset="0"/>
                <a:cs typeface="Times New Roman" pitchFamily="18" charset="0"/>
                <a:sym typeface="Monotype Sorts" charset="2"/>
              </a:rPr>
              <a:t>employee_id</a:t>
            </a:r>
            <a:r>
              <a:rPr lang="en-US" altLang="en-US" sz="1200" b="0" baseline="0">
                <a:latin typeface="Times New Roman" pitchFamily="18" charset="0"/>
                <a:cs typeface="Times New Roman" pitchFamily="18" charset="0"/>
                <a:sym typeface="Monotype Sorts" charset="2"/>
              </a:rPr>
              <a:t> ,type)</a:t>
            </a:r>
            <a:br>
              <a:rPr lang="en-US" altLang="en-US" sz="1200" b="0" baseline="0">
                <a:latin typeface="Times New Roman" pitchFamily="18" charset="0"/>
                <a:cs typeface="Times New Roman" pitchFamily="18" charset="0"/>
                <a:sym typeface="Monotype Sorts" charset="2"/>
              </a:rPr>
            </a:br>
            <a:r>
              <a:rPr lang="en-US" sz="1200" b="0" baseline="0">
                <a:latin typeface="Times New Roman" pitchFamily="18" charset="0"/>
                <a:cs typeface="Times New Roman" pitchFamily="18" charset="0"/>
                <a:sym typeface="Monotype Sorts" charset="2"/>
              </a:rPr>
              <a:t> take </a:t>
            </a:r>
            <a:r>
              <a:rPr lang="en-US" altLang="en-US" i="1">
                <a:solidFill>
                  <a:schemeClr val="tx2">
                    <a:lumMod val="50000"/>
                  </a:schemeClr>
                </a:solidFill>
                <a:sym typeface="Monotype Sorts" charset="2"/>
              </a:rPr>
              <a:t> </a:t>
            </a:r>
            <a:r>
              <a:rPr lang="en-US" altLang="en-US" i="1" err="1">
                <a:solidFill>
                  <a:schemeClr val="tx2">
                    <a:lumMod val="50000"/>
                  </a:schemeClr>
                </a:solidFill>
                <a:sym typeface="Monotype Sorts" charset="2"/>
              </a:rPr>
              <a:t>employee_id</a:t>
            </a:r>
            <a:r>
              <a:rPr lang="en-US" altLang="en-US" i="1">
                <a:solidFill>
                  <a:schemeClr val="tx2">
                    <a:lumMod val="50000"/>
                  </a:schemeClr>
                </a:solidFill>
                <a:sym typeface="Monotype Sorts" charset="2"/>
              </a:rPr>
              <a:t> </a:t>
            </a:r>
            <a:r>
              <a:rPr lang="en-US" altLang="en-US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</a:t>
            </a:r>
            <a:r>
              <a:rPr lang="en-US" altLang="en-US" i="1">
                <a:solidFill>
                  <a:schemeClr val="tx2">
                    <a:lumMod val="50000"/>
                  </a:schemeClr>
                </a:solidFill>
                <a:sym typeface="Monotype Sorts" charset="2"/>
              </a:rPr>
              <a:t> </a:t>
            </a:r>
            <a:r>
              <a:rPr lang="en-US" altLang="en-US" i="1" err="1">
                <a:solidFill>
                  <a:schemeClr val="tx2">
                    <a:lumMod val="50000"/>
                  </a:schemeClr>
                </a:solidFill>
                <a:sym typeface="Monotype Sorts" charset="2"/>
              </a:rPr>
              <a:t>branch_name</a:t>
            </a:r>
            <a:r>
              <a:rPr lang="en-US" sz="1200" b="0" baseline="0">
                <a:latin typeface="Times New Roman" pitchFamily="18" charset="0"/>
                <a:cs typeface="Times New Roman" pitchFamily="18" charset="0"/>
                <a:sym typeface="Monotype Sorts" charset="2"/>
              </a:rPr>
              <a:t>    ;</a:t>
            </a:r>
            <a:r>
              <a:rPr lang="en-US" sz="1200" b="0" baseline="0" err="1">
                <a:latin typeface="Times New Roman" pitchFamily="18" charset="0"/>
                <a:cs typeface="Times New Roman" pitchFamily="18" charset="0"/>
                <a:sym typeface="Monotype Sorts" charset="2"/>
              </a:rPr>
              <a:t>i</a:t>
            </a:r>
            <a:r>
              <a:rPr lang="en-US" sz="1200" b="0" baseline="0">
                <a:latin typeface="Times New Roman" pitchFamily="18" charset="0"/>
                <a:cs typeface="Times New Roman" pitchFamily="18" charset="0"/>
                <a:sym typeface="Monotype Sorts" charset="2"/>
              </a:rPr>
              <a:t>=2 , R</a:t>
            </a:r>
            <a:r>
              <a:rPr lang="en-US" sz="1200" b="0" baseline="-25000">
                <a:latin typeface="Times New Roman" pitchFamily="18" charset="0"/>
                <a:cs typeface="Times New Roman" pitchFamily="18" charset="0"/>
                <a:sym typeface="Monotype Sorts" charset="2"/>
              </a:rPr>
              <a:t>2</a:t>
            </a:r>
            <a:r>
              <a:rPr lang="en-US" sz="1200" b="0" baseline="0">
                <a:latin typeface="Times New Roman" pitchFamily="18" charset="0"/>
                <a:cs typeface="Times New Roman" pitchFamily="18" charset="0"/>
                <a:sym typeface="Monotype Sorts" charset="2"/>
              </a:rPr>
              <a:t> =(</a:t>
            </a:r>
            <a:r>
              <a:rPr lang="en-US" altLang="en-US" i="1" err="1">
                <a:solidFill>
                  <a:schemeClr val="tx2">
                    <a:lumMod val="50000"/>
                  </a:schemeClr>
                </a:solidFill>
                <a:sym typeface="Monotype Sorts" charset="2"/>
              </a:rPr>
              <a:t>employee_id</a:t>
            </a:r>
            <a:r>
              <a:rPr lang="en-US" altLang="en-US" i="1">
                <a:solidFill>
                  <a:schemeClr val="tx2">
                    <a:lumMod val="50000"/>
                  </a:schemeClr>
                </a:solidFill>
                <a:sym typeface="Monotype Sorts" charset="2"/>
              </a:rPr>
              <a:t> </a:t>
            </a:r>
            <a:r>
              <a:rPr lang="en-US" altLang="en-US" i="0">
                <a:solidFill>
                  <a:schemeClr val="tx2">
                    <a:lumMod val="50000"/>
                  </a:schemeClr>
                </a:solidFill>
                <a:sym typeface="Symbol" pitchFamily="18" charset="2"/>
              </a:rPr>
              <a:t>,</a:t>
            </a:r>
            <a:r>
              <a:rPr lang="en-US" altLang="en-US" i="1">
                <a:solidFill>
                  <a:schemeClr val="tx2">
                    <a:lumMod val="50000"/>
                  </a:schemeClr>
                </a:solidFill>
                <a:sym typeface="Monotype Sorts" charset="2"/>
              </a:rPr>
              <a:t> </a:t>
            </a:r>
            <a:r>
              <a:rPr lang="en-US" altLang="en-US" i="1" err="1">
                <a:solidFill>
                  <a:schemeClr val="tx2">
                    <a:lumMod val="50000"/>
                  </a:schemeClr>
                </a:solidFill>
                <a:sym typeface="Monotype Sorts" charset="2"/>
              </a:rPr>
              <a:t>branch_name</a:t>
            </a:r>
            <a:r>
              <a:rPr lang="en-US" altLang="en-US" i="1">
                <a:solidFill>
                  <a:schemeClr val="tx2">
                    <a:lumMod val="50000"/>
                  </a:schemeClr>
                </a:solidFill>
                <a:sym typeface="Monotype Sorts" charset="2"/>
              </a:rPr>
              <a:t>)  ; </a:t>
            </a:r>
            <a:r>
              <a:rPr lang="en-US" altLang="en-US" i="1" err="1">
                <a:solidFill>
                  <a:schemeClr val="tx2">
                    <a:lumMod val="50000"/>
                  </a:schemeClr>
                </a:solidFill>
                <a:sym typeface="Monotype Sorts" charset="2"/>
              </a:rPr>
              <a:t>i</a:t>
            </a:r>
            <a:r>
              <a:rPr lang="en-US" altLang="en-US" i="1">
                <a:solidFill>
                  <a:schemeClr val="tx2">
                    <a:lumMod val="50000"/>
                  </a:schemeClr>
                </a:solidFill>
                <a:sym typeface="Monotype Sorts" charset="2"/>
              </a:rPr>
              <a:t>=3 R</a:t>
            </a:r>
            <a:r>
              <a:rPr lang="en-US" altLang="en-US" i="1" baseline="-25000">
                <a:solidFill>
                  <a:schemeClr val="tx2">
                    <a:lumMod val="50000"/>
                  </a:schemeClr>
                </a:solidFill>
                <a:sym typeface="Monotype Sorts" charset="2"/>
              </a:rPr>
              <a:t>3</a:t>
            </a:r>
            <a:r>
              <a:rPr lang="en-US" altLang="en-US" i="1" baseline="0">
                <a:solidFill>
                  <a:schemeClr val="tx2">
                    <a:lumMod val="50000"/>
                  </a:schemeClr>
                </a:solidFill>
                <a:sym typeface="Monotype Sorts" charset="2"/>
              </a:rPr>
              <a:t> =(</a:t>
            </a:r>
            <a:r>
              <a:rPr lang="en-US" altLang="en-US" i="1" err="1">
                <a:solidFill>
                  <a:srgbClr val="FF0000"/>
                </a:solidFill>
                <a:sym typeface="Monotype Sorts" charset="2"/>
              </a:rPr>
              <a:t>customer_id</a:t>
            </a:r>
            <a:r>
              <a:rPr lang="en-US" altLang="en-US" i="1">
                <a:solidFill>
                  <a:srgbClr val="FF0000"/>
                </a:solidFill>
                <a:sym typeface="Monotype Sorts" charset="2"/>
              </a:rPr>
              <a:t>, </a:t>
            </a:r>
            <a:r>
              <a:rPr lang="en-US" altLang="en-US" i="1" err="1">
                <a:solidFill>
                  <a:srgbClr val="FF0000"/>
                </a:solidFill>
                <a:sym typeface="Monotype Sorts" charset="2"/>
              </a:rPr>
              <a:t>branch_name</a:t>
            </a:r>
            <a:r>
              <a:rPr lang="en-US" altLang="en-US" i="1">
                <a:solidFill>
                  <a:srgbClr val="FF0000"/>
                </a:solidFill>
                <a:sym typeface="Monotype Sorts" charset="2"/>
              </a:rPr>
              <a:t> </a:t>
            </a:r>
            <a:r>
              <a:rPr lang="en-US" altLang="en-US" i="0">
                <a:solidFill>
                  <a:srgbClr val="FF0000"/>
                </a:solidFill>
                <a:sym typeface="Symbol" pitchFamily="18" charset="2"/>
              </a:rPr>
              <a:t>,</a:t>
            </a:r>
            <a:r>
              <a:rPr lang="en-US" altLang="en-US" i="1" err="1">
                <a:solidFill>
                  <a:srgbClr val="FF0000"/>
                </a:solidFill>
                <a:sym typeface="Wingdings" pitchFamily="2" charset="2"/>
              </a:rPr>
              <a:t>employee_id</a:t>
            </a:r>
            <a:r>
              <a:rPr lang="en-US" altLang="en-US" i="1">
                <a:solidFill>
                  <a:srgbClr val="FF0000"/>
                </a:solidFill>
                <a:sym typeface="Wingdings" pitchFamily="2" charset="2"/>
              </a:rPr>
              <a:t> )</a:t>
            </a:r>
            <a:endParaRPr lang="en-US" sz="1200" b="0" baseline="0">
              <a:latin typeface="Times New Roman" pitchFamily="18" charset="0"/>
              <a:cs typeface="Times New Roman" pitchFamily="18" charset="0"/>
              <a:sym typeface="Monotype Sorts" charset="2"/>
            </a:endParaRPr>
          </a:p>
          <a:p>
            <a:r>
              <a:rPr lang="en-US" sz="1200" b="0" baseline="0">
                <a:latin typeface="Times New Roman" pitchFamily="18" charset="0"/>
                <a:cs typeface="Times New Roman" pitchFamily="18" charset="0"/>
                <a:sym typeface="Monotype Sorts" charset="2"/>
              </a:rPr>
              <a:t>IF    none of R</a:t>
            </a:r>
            <a:r>
              <a:rPr lang="en-US" sz="1200" b="0" baseline="-25000">
                <a:latin typeface="Times New Roman" pitchFamily="18" charset="0"/>
                <a:cs typeface="Times New Roman" pitchFamily="18" charset="0"/>
                <a:sym typeface="Monotype Sorts" charset="2"/>
              </a:rPr>
              <a:t>1 </a:t>
            </a:r>
            <a:r>
              <a:rPr lang="en-US" sz="1200" b="0" baseline="0">
                <a:latin typeface="Times New Roman" pitchFamily="18" charset="0"/>
                <a:cs typeface="Times New Roman" pitchFamily="18" charset="0"/>
                <a:sym typeface="Monotype Sorts" charset="2"/>
              </a:rPr>
              <a:t>,R</a:t>
            </a:r>
            <a:r>
              <a:rPr lang="en-US" sz="1200" b="0" baseline="-25000">
                <a:latin typeface="Times New Roman" pitchFamily="18" charset="0"/>
                <a:cs typeface="Times New Roman" pitchFamily="18" charset="0"/>
                <a:sym typeface="Monotype Sorts" charset="2"/>
              </a:rPr>
              <a:t>2 ,</a:t>
            </a:r>
            <a:r>
              <a:rPr lang="en-US" sz="1200" b="0" baseline="0">
                <a:latin typeface="Times New Roman" pitchFamily="18" charset="0"/>
                <a:cs typeface="Times New Roman" pitchFamily="18" charset="0"/>
                <a:sym typeface="Monotype Sorts" charset="2"/>
              </a:rPr>
              <a:t>R</a:t>
            </a:r>
            <a:r>
              <a:rPr lang="en-US" sz="1200" b="0" baseline="-25000">
                <a:latin typeface="Times New Roman" pitchFamily="18" charset="0"/>
                <a:cs typeface="Times New Roman" pitchFamily="18" charset="0"/>
                <a:sym typeface="Monotype Sorts" charset="2"/>
              </a:rPr>
              <a:t>3</a:t>
            </a:r>
            <a:r>
              <a:rPr lang="en-US" sz="1200" b="0" baseline="0">
                <a:latin typeface="Times New Roman" pitchFamily="18" charset="0"/>
                <a:cs typeface="Times New Roman" pitchFamily="18" charset="0"/>
                <a:sym typeface="Monotype Sorts" charset="2"/>
              </a:rPr>
              <a:t> contains Candidate key (i.e. </a:t>
            </a:r>
            <a:r>
              <a:rPr lang="en-US" altLang="en-US" i="1" err="1"/>
              <a:t>customer_id</a:t>
            </a:r>
            <a:r>
              <a:rPr lang="en-US" altLang="en-US" i="1"/>
              <a:t>, </a:t>
            </a:r>
            <a:r>
              <a:rPr lang="en-US" altLang="en-US" i="1" err="1"/>
              <a:t>employee_id</a:t>
            </a:r>
            <a:r>
              <a:rPr lang="en-US" altLang="en-US" i="1"/>
              <a:t> )</a:t>
            </a:r>
            <a:r>
              <a:rPr lang="en-US" sz="1200" b="0" baseline="0">
                <a:latin typeface="Times New Roman" pitchFamily="18" charset="0"/>
                <a:cs typeface="Times New Roman" pitchFamily="18" charset="0"/>
                <a:sym typeface="Monotype Sorts" charset="2"/>
              </a:rPr>
              <a:t> is FALSE</a:t>
            </a:r>
          </a:p>
          <a:p>
            <a:r>
              <a:rPr lang="en-US" sz="1200" b="0" baseline="0">
                <a:latin typeface="Times New Roman" pitchFamily="18" charset="0"/>
                <a:cs typeface="Times New Roman" pitchFamily="18" charset="0"/>
                <a:sym typeface="Monotype Sorts" charset="2"/>
              </a:rPr>
              <a:t>       because  (</a:t>
            </a:r>
            <a:r>
              <a:rPr lang="en-US" altLang="en-US" i="1" err="1"/>
              <a:t>customer_id</a:t>
            </a:r>
            <a:r>
              <a:rPr lang="en-US" altLang="en-US" i="1"/>
              <a:t>, </a:t>
            </a:r>
            <a:r>
              <a:rPr lang="en-US" altLang="en-US" i="1" err="1"/>
              <a:t>employee_id</a:t>
            </a:r>
            <a:r>
              <a:rPr lang="en-US" altLang="en-US" i="1"/>
              <a:t>)</a:t>
            </a:r>
            <a:r>
              <a:rPr lang="en-US" sz="1200" b="0" baseline="0">
                <a:latin typeface="Times New Roman" pitchFamily="18" charset="0"/>
                <a:cs typeface="Times New Roman" pitchFamily="18" charset="0"/>
                <a:sym typeface="Monotype Sorts" charset="2"/>
              </a:rPr>
              <a:t> is contained in R</a:t>
            </a:r>
            <a:r>
              <a:rPr lang="en-US" sz="1200" b="0" baseline="-25000">
                <a:latin typeface="Times New Roman" pitchFamily="18" charset="0"/>
                <a:cs typeface="Times New Roman" pitchFamily="18" charset="0"/>
                <a:sym typeface="Monotype Sorts" charset="2"/>
              </a:rPr>
              <a:t>1 ,</a:t>
            </a:r>
            <a:r>
              <a:rPr lang="en-US" sz="1200" b="0" baseline="0">
                <a:latin typeface="Times New Roman" pitchFamily="18" charset="0"/>
                <a:cs typeface="Times New Roman" pitchFamily="18" charset="0"/>
                <a:sym typeface="Monotype Sorts" charset="2"/>
              </a:rPr>
              <a:t> R</a:t>
            </a:r>
            <a:r>
              <a:rPr lang="en-US" sz="1200" b="0" baseline="-25000">
                <a:latin typeface="Times New Roman" pitchFamily="18" charset="0"/>
                <a:cs typeface="Times New Roman" pitchFamily="18" charset="0"/>
                <a:sym typeface="Monotype Sorts" charset="2"/>
              </a:rPr>
              <a:t>3 </a:t>
            </a:r>
          </a:p>
          <a:p>
            <a:r>
              <a:rPr lang="en-US" sz="1200" b="0" baseline="0">
                <a:latin typeface="Times New Roman" pitchFamily="18" charset="0"/>
                <a:cs typeface="Times New Roman" pitchFamily="18" charset="0"/>
                <a:sym typeface="Monotype Sorts" charset="2"/>
              </a:rPr>
              <a:t>Repeat</a:t>
            </a:r>
          </a:p>
          <a:p>
            <a:r>
              <a:rPr lang="en-US" sz="1200" b="0" baseline="0">
                <a:latin typeface="Times New Roman" pitchFamily="18" charset="0"/>
                <a:cs typeface="Times New Roman" pitchFamily="18" charset="0"/>
                <a:sym typeface="Monotype Sorts" charset="2"/>
              </a:rPr>
              <a:t>    there is </a:t>
            </a:r>
            <a:r>
              <a:rPr lang="en-US" sz="1200" b="1" baseline="0">
                <a:latin typeface="Times New Roman" pitchFamily="18" charset="0"/>
                <a:cs typeface="Times New Roman" pitchFamily="18" charset="0"/>
                <a:sym typeface="Monotype Sorts" charset="2"/>
              </a:rPr>
              <a:t>R</a:t>
            </a:r>
            <a:r>
              <a:rPr lang="en-US" sz="1200" b="1" baseline="-25000">
                <a:latin typeface="Times New Roman" pitchFamily="18" charset="0"/>
                <a:cs typeface="Times New Roman" pitchFamily="18" charset="0"/>
                <a:sym typeface="Monotype Sorts" charset="2"/>
              </a:rPr>
              <a:t>2</a:t>
            </a:r>
            <a:r>
              <a:rPr lang="en-US" sz="1200" b="0" baseline="0">
                <a:latin typeface="Times New Roman" pitchFamily="18" charset="0"/>
                <a:cs typeface="Times New Roman" pitchFamily="18" charset="0"/>
                <a:sym typeface="Monotype Sorts" charset="2"/>
              </a:rPr>
              <a:t>(</a:t>
            </a:r>
            <a:r>
              <a:rPr lang="en-US" sz="1200" b="0" baseline="0" err="1">
                <a:latin typeface="Times New Roman" pitchFamily="18" charset="0"/>
                <a:cs typeface="Times New Roman" pitchFamily="18" charset="0"/>
                <a:sym typeface="Monotype Sorts" charset="2"/>
              </a:rPr>
              <a:t>employee_id</a:t>
            </a:r>
            <a:r>
              <a:rPr lang="en-US" sz="1200" b="0" baseline="0">
                <a:latin typeface="Times New Roman" pitchFamily="18" charset="0"/>
                <a:cs typeface="Times New Roman" pitchFamily="18" charset="0"/>
                <a:sym typeface="Monotype Sorts" charset="2"/>
              </a:rPr>
              <a:t> , </a:t>
            </a:r>
            <a:r>
              <a:rPr lang="en-US" sz="1200" b="0" baseline="0" err="1">
                <a:latin typeface="Times New Roman" pitchFamily="18" charset="0"/>
                <a:cs typeface="Times New Roman" pitchFamily="18" charset="0"/>
                <a:sym typeface="Monotype Sorts" charset="2"/>
              </a:rPr>
              <a:t>branch_name</a:t>
            </a:r>
            <a:r>
              <a:rPr lang="en-US" sz="1200" b="0" baseline="0">
                <a:latin typeface="Times New Roman" pitchFamily="18" charset="0"/>
                <a:cs typeface="Times New Roman" pitchFamily="18" charset="0"/>
                <a:sym typeface="Monotype Sorts" charset="2"/>
              </a:rPr>
              <a:t>)  </a:t>
            </a:r>
            <a:r>
              <a:rPr lang="en-US" sz="1200" b="1" baseline="0">
                <a:latin typeface="Times New Roman" pitchFamily="18" charset="0"/>
                <a:cs typeface="Times New Roman" pitchFamily="18" charset="0"/>
                <a:sym typeface="Monotype Sorts" charset="2"/>
              </a:rPr>
              <a:t>contained in R</a:t>
            </a:r>
            <a:r>
              <a:rPr lang="en-US" sz="1200" b="1" baseline="-25000">
                <a:latin typeface="Times New Roman" pitchFamily="18" charset="0"/>
                <a:cs typeface="Times New Roman" pitchFamily="18" charset="0"/>
                <a:sym typeface="Monotype Sorts" charset="2"/>
              </a:rPr>
              <a:t>3</a:t>
            </a:r>
            <a:r>
              <a:rPr lang="en-US" sz="1200" b="0" baseline="0">
                <a:latin typeface="Times New Roman" pitchFamily="18" charset="0"/>
                <a:cs typeface="Times New Roman" pitchFamily="18" charset="0"/>
                <a:sym typeface="Monotype Sorts" charset="2"/>
              </a:rPr>
              <a:t>(</a:t>
            </a:r>
            <a:r>
              <a:rPr lang="en-US" sz="1200" b="0" baseline="0" err="1">
                <a:latin typeface="Times New Roman" pitchFamily="18" charset="0"/>
                <a:cs typeface="Times New Roman" pitchFamily="18" charset="0"/>
                <a:sym typeface="Monotype Sorts" charset="2"/>
              </a:rPr>
              <a:t>customer_id</a:t>
            </a:r>
            <a:r>
              <a:rPr lang="en-US" sz="1200" b="0" baseline="0">
                <a:latin typeface="Times New Roman" pitchFamily="18" charset="0"/>
                <a:cs typeface="Times New Roman" pitchFamily="18" charset="0"/>
                <a:sym typeface="Monotype Sorts" charset="2"/>
              </a:rPr>
              <a:t>, </a:t>
            </a:r>
            <a:r>
              <a:rPr lang="en-US" sz="1200" b="0" baseline="0" err="1">
                <a:latin typeface="Times New Roman" pitchFamily="18" charset="0"/>
                <a:cs typeface="Times New Roman" pitchFamily="18" charset="0"/>
                <a:sym typeface="Monotype Sorts" charset="2"/>
              </a:rPr>
              <a:t>branch_name</a:t>
            </a:r>
            <a:r>
              <a:rPr lang="en-US" sz="1200" b="0" baseline="0">
                <a:latin typeface="Times New Roman" pitchFamily="18" charset="0"/>
                <a:cs typeface="Times New Roman" pitchFamily="18" charset="0"/>
                <a:sym typeface="Monotype Sorts" charset="2"/>
              </a:rPr>
              <a:t> ,</a:t>
            </a:r>
            <a:r>
              <a:rPr lang="en-US" sz="1200" b="0" baseline="0" err="1">
                <a:latin typeface="Times New Roman" pitchFamily="18" charset="0"/>
                <a:cs typeface="Times New Roman" pitchFamily="18" charset="0"/>
                <a:sym typeface="Monotype Sorts" charset="2"/>
              </a:rPr>
              <a:t>employee_id</a:t>
            </a:r>
            <a:r>
              <a:rPr lang="en-US" sz="1200" b="0" baseline="0">
                <a:latin typeface="Times New Roman" pitchFamily="18" charset="0"/>
                <a:cs typeface="Times New Roman" pitchFamily="18" charset="0"/>
                <a:sym typeface="Monotype Sorts" charset="2"/>
              </a:rPr>
              <a:t> ) </a:t>
            </a:r>
            <a:r>
              <a:rPr lang="en-US" sz="1200" b="0" baseline="-25000">
                <a:latin typeface="Times New Roman" pitchFamily="18" charset="0"/>
                <a:cs typeface="Times New Roman" pitchFamily="18" charset="0"/>
                <a:sym typeface="Monotype Sorts" charset="2"/>
              </a:rPr>
              <a:t>		</a:t>
            </a:r>
            <a:r>
              <a:rPr lang="en-US" sz="1200" b="0" baseline="0">
                <a:latin typeface="Times New Roman" pitchFamily="18" charset="0"/>
                <a:cs typeface="Times New Roman" pitchFamily="18" charset="0"/>
                <a:sym typeface="Monotype Sorts" charset="2"/>
              </a:rPr>
              <a:t>therefore </a:t>
            </a:r>
            <a:r>
              <a:rPr lang="en-US" sz="1200" b="1" baseline="0">
                <a:latin typeface="Times New Roman" pitchFamily="18" charset="0"/>
                <a:cs typeface="Times New Roman" pitchFamily="18" charset="0"/>
                <a:sym typeface="Monotype Sorts" charset="2"/>
              </a:rPr>
              <a:t>Delete of duplicate schema R2(</a:t>
            </a:r>
            <a:r>
              <a:rPr lang="en-US" sz="1200" b="1" baseline="0" err="1">
                <a:latin typeface="Times New Roman" pitchFamily="18" charset="0"/>
                <a:cs typeface="Times New Roman" pitchFamily="18" charset="0"/>
                <a:sym typeface="Monotype Sorts" charset="2"/>
              </a:rPr>
              <a:t>employee_id</a:t>
            </a:r>
            <a:r>
              <a:rPr lang="en-US" sz="1200" b="1" baseline="0">
                <a:latin typeface="Times New Roman" pitchFamily="18" charset="0"/>
                <a:cs typeface="Times New Roman" pitchFamily="18" charset="0"/>
                <a:sym typeface="Monotype Sorts" charset="2"/>
              </a:rPr>
              <a:t> , </a:t>
            </a:r>
            <a:r>
              <a:rPr lang="en-US" sz="1200" b="1" baseline="0" err="1">
                <a:latin typeface="Times New Roman" pitchFamily="18" charset="0"/>
                <a:cs typeface="Times New Roman" pitchFamily="18" charset="0"/>
                <a:sym typeface="Monotype Sorts" charset="2"/>
              </a:rPr>
              <a:t>branch_name</a:t>
            </a:r>
            <a:r>
              <a:rPr lang="en-US" sz="1200" b="1" baseline="0">
                <a:latin typeface="Times New Roman" pitchFamily="18" charset="0"/>
                <a:cs typeface="Times New Roman" pitchFamily="18" charset="0"/>
                <a:sym typeface="Monotype Sorts" charset="2"/>
              </a:rPr>
              <a:t>)</a:t>
            </a:r>
          </a:p>
          <a:p>
            <a:r>
              <a:rPr lang="en-US" sz="1200" b="0" baseline="0">
                <a:latin typeface="Times New Roman" pitchFamily="18" charset="0"/>
                <a:cs typeface="Times New Roman" pitchFamily="18" charset="0"/>
                <a:sym typeface="Monotype Sorts" charset="2"/>
              </a:rPr>
              <a:t>  </a:t>
            </a:r>
            <a:r>
              <a:rPr lang="en-US" sz="1200" b="1" baseline="0">
                <a:latin typeface="Times New Roman" pitchFamily="18" charset="0"/>
                <a:cs typeface="Times New Roman" pitchFamily="18" charset="0"/>
                <a:sym typeface="Monotype Sorts" charset="2"/>
              </a:rPr>
              <a:t>Return (R</a:t>
            </a:r>
            <a:r>
              <a:rPr lang="en-US" sz="1200" b="1" baseline="-25000">
                <a:latin typeface="Times New Roman" pitchFamily="18" charset="0"/>
                <a:cs typeface="Times New Roman" pitchFamily="18" charset="0"/>
                <a:sym typeface="Monotype Sorts" charset="2"/>
              </a:rPr>
              <a:t>1,</a:t>
            </a:r>
            <a:r>
              <a:rPr lang="en-US" sz="1200" b="1" baseline="0">
                <a:latin typeface="Times New Roman" pitchFamily="18" charset="0"/>
                <a:cs typeface="Times New Roman" pitchFamily="18" charset="0"/>
                <a:sym typeface="Monotype Sorts" charset="2"/>
              </a:rPr>
              <a:t>R</a:t>
            </a:r>
            <a:r>
              <a:rPr lang="en-US" sz="1200" b="1" baseline="-25000">
                <a:latin typeface="Times New Roman" pitchFamily="18" charset="0"/>
                <a:cs typeface="Times New Roman" pitchFamily="18" charset="0"/>
                <a:sym typeface="Monotype Sorts" charset="2"/>
              </a:rPr>
              <a:t>3</a:t>
            </a:r>
            <a:r>
              <a:rPr lang="en-US" sz="1200" b="1" baseline="0">
                <a:latin typeface="Times New Roman" pitchFamily="18" charset="0"/>
                <a:cs typeface="Times New Roman" pitchFamily="18" charset="0"/>
                <a:sym typeface="Monotype Sorts" charset="2"/>
              </a:rPr>
              <a:t>) </a:t>
            </a:r>
          </a:p>
          <a:p>
            <a:r>
              <a:rPr lang="en-US" sz="1200" b="0" baseline="0">
                <a:latin typeface="Times New Roman" pitchFamily="18" charset="0"/>
                <a:cs typeface="Times New Roman" pitchFamily="18" charset="0"/>
                <a:sym typeface="Monotype Sorts" charset="2"/>
              </a:rPr>
              <a:t>  </a:t>
            </a:r>
            <a:r>
              <a:rPr lang="en-US" altLang="en-US" sz="1200" b="1">
                <a:latin typeface="Times New Roman" pitchFamily="18" charset="0"/>
                <a:cs typeface="Times New Roman" pitchFamily="18" charset="0"/>
                <a:sym typeface="Monotype Sorts" charset="2"/>
              </a:rPr>
              <a:t>R</a:t>
            </a:r>
            <a:r>
              <a:rPr lang="en-US" altLang="en-US" sz="1200" b="1" baseline="-25000">
                <a:latin typeface="Times New Roman" pitchFamily="18" charset="0"/>
                <a:cs typeface="Times New Roman" pitchFamily="18" charset="0"/>
                <a:sym typeface="Monotype Sorts" charset="2"/>
              </a:rPr>
              <a:t>1</a:t>
            </a:r>
            <a:r>
              <a:rPr lang="en-US" altLang="en-US" sz="1200" b="1" baseline="0">
                <a:latin typeface="Times New Roman" pitchFamily="18" charset="0"/>
                <a:cs typeface="Times New Roman" pitchFamily="18" charset="0"/>
                <a:sym typeface="Monotype Sorts" charset="2"/>
              </a:rPr>
              <a:t>(</a:t>
            </a:r>
            <a:r>
              <a:rPr lang="en-US" altLang="en-US" sz="1200" b="1" baseline="0" err="1">
                <a:latin typeface="Times New Roman" pitchFamily="18" charset="0"/>
                <a:cs typeface="Times New Roman" pitchFamily="18" charset="0"/>
                <a:sym typeface="Monotype Sorts" charset="2"/>
              </a:rPr>
              <a:t>customer_id</a:t>
            </a:r>
            <a:r>
              <a:rPr lang="en-US" altLang="en-US" sz="1200" b="1" baseline="0">
                <a:latin typeface="Times New Roman" pitchFamily="18" charset="0"/>
                <a:cs typeface="Times New Roman" pitchFamily="18" charset="0"/>
                <a:sym typeface="Monotype Sorts" charset="2"/>
              </a:rPr>
              <a:t>, </a:t>
            </a:r>
            <a:r>
              <a:rPr lang="en-US" altLang="en-US" sz="1200" b="1" baseline="0" err="1">
                <a:latin typeface="Times New Roman" pitchFamily="18" charset="0"/>
                <a:cs typeface="Times New Roman" pitchFamily="18" charset="0"/>
                <a:sym typeface="Monotype Sorts" charset="2"/>
              </a:rPr>
              <a:t>employee_id</a:t>
            </a:r>
            <a:r>
              <a:rPr lang="en-US" altLang="en-US" sz="1200" b="1" baseline="0">
                <a:latin typeface="Times New Roman" pitchFamily="18" charset="0"/>
                <a:cs typeface="Times New Roman" pitchFamily="18" charset="0"/>
                <a:sym typeface="Monotype Sorts" charset="2"/>
              </a:rPr>
              <a:t> ,type) </a:t>
            </a:r>
            <a:r>
              <a:rPr lang="en-US" altLang="en-US" sz="1200" b="0" baseline="0">
                <a:latin typeface="Times New Roman" pitchFamily="18" charset="0"/>
                <a:cs typeface="Times New Roman" pitchFamily="18" charset="0"/>
                <a:sym typeface="Monotype Sorts" charset="2"/>
              </a:rPr>
              <a:t>&amp;</a:t>
            </a:r>
            <a:br>
              <a:rPr lang="en-US" altLang="en-US" sz="1200" b="0" baseline="0">
                <a:latin typeface="Times New Roman" pitchFamily="18" charset="0"/>
                <a:cs typeface="Times New Roman" pitchFamily="18" charset="0"/>
                <a:sym typeface="Monotype Sorts" charset="2"/>
              </a:rPr>
            </a:br>
            <a:r>
              <a:rPr lang="en-US" sz="1200" b="0" baseline="0">
                <a:latin typeface="Times New Roman" pitchFamily="18" charset="0"/>
                <a:cs typeface="Times New Roman" pitchFamily="18" charset="0"/>
                <a:sym typeface="Monotype Sorts" charset="2"/>
              </a:rPr>
              <a:t>  </a:t>
            </a:r>
            <a:r>
              <a:rPr lang="en-US" sz="1200" b="1" baseline="0">
                <a:latin typeface="Times New Roman" pitchFamily="18" charset="0"/>
                <a:cs typeface="Times New Roman" pitchFamily="18" charset="0"/>
                <a:sym typeface="Monotype Sorts" charset="2"/>
              </a:rPr>
              <a:t>R</a:t>
            </a:r>
            <a:r>
              <a:rPr lang="en-US" sz="1200" b="1" baseline="-25000">
                <a:latin typeface="Times New Roman" pitchFamily="18" charset="0"/>
                <a:cs typeface="Times New Roman" pitchFamily="18" charset="0"/>
                <a:sym typeface="Monotype Sorts" charset="2"/>
              </a:rPr>
              <a:t>3</a:t>
            </a:r>
            <a:r>
              <a:rPr lang="en-US" sz="1200" b="1" baseline="0">
                <a:latin typeface="Times New Roman" pitchFamily="18" charset="0"/>
                <a:cs typeface="Times New Roman" pitchFamily="18" charset="0"/>
                <a:sym typeface="Monotype Sorts" charset="2"/>
              </a:rPr>
              <a:t>(</a:t>
            </a:r>
            <a:r>
              <a:rPr lang="en-US" sz="1200" b="1" baseline="0" err="1">
                <a:latin typeface="Times New Roman" pitchFamily="18" charset="0"/>
                <a:cs typeface="Times New Roman" pitchFamily="18" charset="0"/>
                <a:sym typeface="Monotype Sorts" charset="2"/>
              </a:rPr>
              <a:t>customer_id</a:t>
            </a:r>
            <a:r>
              <a:rPr lang="en-US" sz="1200" b="1" baseline="0">
                <a:latin typeface="Times New Roman" pitchFamily="18" charset="0"/>
                <a:cs typeface="Times New Roman" pitchFamily="18" charset="0"/>
                <a:sym typeface="Monotype Sorts" charset="2"/>
              </a:rPr>
              <a:t>, </a:t>
            </a:r>
            <a:r>
              <a:rPr lang="en-US" sz="1200" b="1" baseline="0" err="1">
                <a:latin typeface="Times New Roman" pitchFamily="18" charset="0"/>
                <a:cs typeface="Times New Roman" pitchFamily="18" charset="0"/>
                <a:sym typeface="Monotype Sorts" charset="2"/>
              </a:rPr>
              <a:t>branch_name</a:t>
            </a:r>
            <a:r>
              <a:rPr lang="en-US" sz="1200" b="1" baseline="0">
                <a:latin typeface="Times New Roman" pitchFamily="18" charset="0"/>
                <a:cs typeface="Times New Roman" pitchFamily="18" charset="0"/>
                <a:sym typeface="Monotype Sorts" charset="2"/>
              </a:rPr>
              <a:t> ,</a:t>
            </a:r>
            <a:r>
              <a:rPr lang="en-US" sz="1200" b="1" baseline="0" err="1">
                <a:latin typeface="Times New Roman" pitchFamily="18" charset="0"/>
                <a:cs typeface="Times New Roman" pitchFamily="18" charset="0"/>
                <a:sym typeface="Monotype Sorts" charset="2"/>
              </a:rPr>
              <a:t>employee_id</a:t>
            </a:r>
            <a:r>
              <a:rPr lang="en-US" sz="1200" b="1" baseline="0">
                <a:latin typeface="Times New Roman" pitchFamily="18" charset="0"/>
                <a:cs typeface="Times New Roman" pitchFamily="18" charset="0"/>
                <a:sym typeface="Monotype Sorts" charset="2"/>
              </a:rPr>
              <a:t> ) </a:t>
            </a:r>
            <a:r>
              <a:rPr lang="en-US" sz="1200" b="0" baseline="0">
                <a:latin typeface="Times New Roman" pitchFamily="18" charset="0"/>
                <a:cs typeface="Times New Roman" pitchFamily="18" charset="0"/>
                <a:sym typeface="Monotype Sorts" charset="2"/>
              </a:rPr>
              <a:t>are decomposed 3 NF  Relations</a:t>
            </a:r>
            <a:endParaRPr lang="en-US" b="0" baseline="0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080685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749E714C-4456-4EC3-94CE-F1113999C7CC}" type="slidenum">
              <a:rPr lang="en-US" altLang="en-US" sz="1200" smtClean="0"/>
              <a:pPr/>
              <a:t>102</a:t>
            </a:fld>
            <a:endParaRPr lang="en-US" altLang="en-US" sz="1200"/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94611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t"/>
            <a:r>
              <a:rPr lang="pt-BR" sz="120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1. </a:t>
            </a:r>
            <a:r>
              <a:rPr lang="en-US" sz="120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Finished decomposing input relation into 3NF relations:</a:t>
            </a:r>
          </a:p>
          <a:p>
            <a:pPr fontAlgn="t"/>
            <a:r>
              <a:rPr lang="en-US" sz="120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0</a:t>
            </a:r>
            <a:r>
              <a:rPr lang="en-US" sz="120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(B, C, E, G) having FD(s): E → B; E → C; E → G.</a:t>
            </a:r>
          </a:p>
          <a:p>
            <a:pPr fontAlgn="t"/>
            <a:r>
              <a:rPr lang="en-US" sz="120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R1(A, F, H) having FD(s): F → A; F → H.</a:t>
            </a:r>
          </a:p>
          <a:p>
            <a:pPr fontAlgn="t"/>
            <a:r>
              <a:rPr lang="en-US" sz="120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R2(A, B, C, D, E) having FD(s): E → B; E → C; A,B,C → D; A,B,C → E.</a:t>
            </a:r>
          </a:p>
          <a:p>
            <a:pPr fontAlgn="t"/>
            <a:r>
              <a:rPr lang="en-US" sz="120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R3(E, F)  containing candidate key having FD(s): (none).</a:t>
            </a:r>
          </a:p>
          <a:p>
            <a:pPr fontAlgn="t"/>
            <a:endParaRPr lang="pt-BR" sz="1200" kern="120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pPr fontAlgn="t"/>
            <a:r>
              <a:rPr lang="pt-BR" sz="120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2.ANSWER</a:t>
            </a:r>
          </a:p>
          <a:p>
            <a:pPr fontAlgn="t"/>
            <a:r>
              <a:rPr lang="pt-BR" sz="120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R0(A, D, E) having FD(s): A → D; A → E.</a:t>
            </a:r>
          </a:p>
          <a:p>
            <a:pPr fontAlgn="t"/>
            <a:r>
              <a:rPr lang="pt-BR" sz="120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R1(B, F) having FD(s): B → F.</a:t>
            </a:r>
          </a:p>
          <a:p>
            <a:pPr fontAlgn="t"/>
            <a:r>
              <a:rPr lang="pt-BR" sz="120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R2(D, I, J) having FD(s): D → I; D → J.</a:t>
            </a:r>
          </a:p>
          <a:p>
            <a:pPr fontAlgn="t"/>
            <a:r>
              <a:rPr lang="pt-BR" sz="120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R3(F, G, H) having FD(s): F → G; F → H.</a:t>
            </a:r>
          </a:p>
          <a:p>
            <a:pPr fontAlgn="t"/>
            <a:r>
              <a:rPr lang="pt-BR" sz="120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R4(A, B, C) having FD(s): A,B → C.</a:t>
            </a:r>
          </a:p>
          <a:p>
            <a:pPr fontAlgn="t"/>
            <a:r>
              <a:rPr lang="pt-BR" sz="120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Candidate key AB is contained in R4, Therfore</a:t>
            </a:r>
            <a:r>
              <a:rPr lang="pt-BR" sz="1200" kern="1200" baseline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Stop.</a:t>
            </a:r>
            <a:endParaRPr lang="pt-BR" sz="1200" kern="120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314C73-3C4F-4BF6-9F6A-1516AF57997C}" type="slidenum">
              <a:rPr lang="en-US" smtClean="0"/>
              <a:pPr>
                <a:defRPr/>
              </a:pPr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76285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you Replace J=</a:t>
            </a:r>
            <a:r>
              <a:rPr lang="en-US" err="1"/>
              <a:t>s_ID</a:t>
            </a:r>
            <a:r>
              <a:rPr lang="en-US"/>
              <a:t> ; K=</a:t>
            </a:r>
            <a:r>
              <a:rPr lang="en-US" sz="1200" i="1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dept_name</a:t>
            </a:r>
            <a:r>
              <a:rPr lang="en-US" sz="12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&amp; L= </a:t>
            </a:r>
            <a:r>
              <a:rPr lang="en-US" sz="1200" i="1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i_ID</a:t>
            </a:r>
            <a:r>
              <a:rPr lang="en-US" sz="12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, this example is same as given in slide 75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314C73-3C4F-4BF6-9F6A-1516AF57997C}" type="slidenum">
              <a:rPr lang="en-US" smtClean="0"/>
              <a:pPr>
                <a:defRPr/>
              </a:pPr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4041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A26568F5-B56D-4C4B-B12C-75F63105C32B}" type="slidenum">
              <a:rPr lang="en-US" altLang="en-US" sz="1200" smtClean="0"/>
              <a:pPr/>
              <a:t>105</a:t>
            </a:fld>
            <a:endParaRPr lang="en-US" altLang="en-US" sz="1200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103794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E7E4E9D3-27B9-4248-A6E2-2A5AFE31B061}" type="slidenum">
              <a:rPr lang="en-US" altLang="en-US" sz="1200" smtClean="0"/>
              <a:pPr/>
              <a:t>106</a:t>
            </a:fld>
            <a:endParaRPr lang="en-US" altLang="en-US" sz="120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</p:spPr>
        <p:txBody>
          <a:bodyPr/>
          <a:lstStyle/>
          <a:p>
            <a:r>
              <a:rPr lang="en-US" altLang="en-US"/>
              <a:t>BCNF </a:t>
            </a:r>
            <a:r>
              <a:rPr lang="en-US" altLang="en-US" err="1"/>
              <a:t>defination</a:t>
            </a:r>
            <a:endParaRPr lang="en-US" altLang="en-US"/>
          </a:p>
          <a:p>
            <a:r>
              <a:rPr lang="en-US" altLang="en-US"/>
              <a:t>Testing BCNF</a:t>
            </a:r>
          </a:p>
          <a:p>
            <a:r>
              <a:rPr lang="en-US" altLang="en-US"/>
              <a:t>     in </a:t>
            </a:r>
            <a:r>
              <a:rPr lang="en-US" altLang="en-US" sz="1100" b="1">
                <a:sym typeface="Symbol" pitchFamily="18" charset="2"/>
              </a:rPr>
              <a:t> </a:t>
            </a:r>
            <a:r>
              <a:rPr lang="en-US" altLang="en-US" sz="1200" b="1">
                <a:sym typeface="Symbol" pitchFamily="18" charset="2"/>
              </a:rPr>
              <a:t></a:t>
            </a:r>
            <a:r>
              <a:rPr lang="en-US" altLang="en-US" sz="1200" b="1">
                <a:sym typeface="Greek Symbols" pitchFamily="18" charset="2"/>
              </a:rPr>
              <a:t></a:t>
            </a:r>
            <a:r>
              <a:rPr kumimoji="1" lang="en-US" altLang="en-US" sz="1200" b="1">
                <a:sym typeface="Symbol" pitchFamily="18" charset="2"/>
              </a:rPr>
              <a:t></a:t>
            </a:r>
            <a:r>
              <a:rPr kumimoji="1" lang="en-US" altLang="en-US" sz="1200" b="1">
                <a:sym typeface="Monotype Sorts" charset="2"/>
              </a:rPr>
              <a:t> </a:t>
            </a:r>
            <a:r>
              <a:rPr lang="en-US" altLang="en-US" sz="1200" b="1" i="1">
                <a:sym typeface="Symbol" pitchFamily="18" charset="2"/>
              </a:rPr>
              <a:t>  ,</a:t>
            </a:r>
            <a:r>
              <a:rPr lang="en-US" altLang="en-US" sz="1200" b="1" i="1" err="1">
                <a:sym typeface="Symbol" pitchFamily="18" charset="2"/>
              </a:rPr>
              <a:t>chceck</a:t>
            </a:r>
            <a:r>
              <a:rPr lang="en-US" altLang="en-US" sz="1200" b="1" i="1" baseline="0">
                <a:sym typeface="Symbol" pitchFamily="18" charset="2"/>
              </a:rPr>
              <a:t>  </a:t>
            </a:r>
            <a:r>
              <a:rPr lang="en-US" altLang="en-US" sz="1200" b="1">
                <a:sym typeface="Symbol" pitchFamily="18" charset="2"/>
              </a:rPr>
              <a:t> is </a:t>
            </a:r>
            <a:r>
              <a:rPr lang="en-US" altLang="en-US" sz="1200" b="1" err="1">
                <a:sym typeface="Symbol" pitchFamily="18" charset="2"/>
              </a:rPr>
              <a:t>superkey</a:t>
            </a:r>
            <a:endParaRPr lang="en-US" altLang="en-US" sz="1200" b="1">
              <a:sym typeface="Symbol" pitchFamily="18" charset="2"/>
            </a:endParaRPr>
          </a:p>
          <a:p>
            <a:r>
              <a:rPr lang="en-US" altLang="en-US" sz="1200" b="1">
                <a:sym typeface="Symbol" pitchFamily="18" charset="2"/>
              </a:rPr>
              <a:t>Testing </a:t>
            </a:r>
            <a:r>
              <a:rPr lang="en-US" altLang="en-US" sz="1200" b="1" err="1">
                <a:sym typeface="Symbol" pitchFamily="18" charset="2"/>
              </a:rPr>
              <a:t>Ri</a:t>
            </a:r>
            <a:r>
              <a:rPr lang="en-US" altLang="en-US" sz="1200" b="1">
                <a:sym typeface="Symbol" pitchFamily="18" charset="2"/>
              </a:rPr>
              <a:t> with given F will not work when R is decomposed into </a:t>
            </a:r>
            <a:r>
              <a:rPr lang="en-US" altLang="en-US" sz="1200" b="1" err="1">
                <a:sym typeface="Symbol" pitchFamily="18" charset="2"/>
              </a:rPr>
              <a:t>Ri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614320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976AF28B-7B66-4346-AF0C-506786A2C3A7}" type="slidenum">
              <a:rPr lang="en-US" altLang="en-US" sz="1200" smtClean="0"/>
              <a:pPr/>
              <a:t>107</a:t>
            </a:fld>
            <a:endParaRPr lang="en-US" altLang="en-US" sz="120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</p:spPr>
        <p:txBody>
          <a:bodyPr/>
          <a:lstStyle/>
          <a:p>
            <a:r>
              <a:rPr lang="en-US" altLang="en-US" sz="1200" i="1"/>
              <a:t>R</a:t>
            </a:r>
            <a:r>
              <a:rPr lang="en-US" altLang="en-US" sz="1200"/>
              <a:t> - ( </a:t>
            </a:r>
            <a:r>
              <a:rPr lang="en-US" altLang="en-US" sz="1200" i="1">
                <a:sym typeface="Symbol" pitchFamily="18" charset="2"/>
              </a:rPr>
              <a:t> - </a:t>
            </a:r>
            <a:r>
              <a:rPr lang="en-US" altLang="en-US" sz="1200">
                <a:sym typeface="Symbol" pitchFamily="18" charset="2"/>
              </a:rPr>
              <a:t> )   here in R</a:t>
            </a:r>
            <a:r>
              <a:rPr lang="en-US" altLang="en-US" sz="1200" baseline="0">
                <a:sym typeface="Symbol" pitchFamily="18" charset="2"/>
              </a:rPr>
              <a:t> we retain part of </a:t>
            </a:r>
            <a:r>
              <a:rPr lang="en-US" altLang="en-US" sz="1200">
                <a:sym typeface="Symbol" pitchFamily="18" charset="2"/>
              </a:rPr>
              <a:t> which is not 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924155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25DDAFEA-F841-4181-8B0D-C62F92C4DE80}" type="slidenum">
              <a:rPr lang="en-US" altLang="en-US" sz="1200" smtClean="0"/>
              <a:pPr/>
              <a:t>108</a:t>
            </a:fld>
            <a:endParaRPr lang="en-US" altLang="en-US" sz="1200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000215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71984824-2512-423D-865B-FD11EC7A2DD4}" type="slidenum">
              <a:rPr lang="en-US" altLang="en-US" sz="1200" smtClean="0"/>
              <a:pPr/>
              <a:t>109</a:t>
            </a:fld>
            <a:endParaRPr lang="en-US" altLang="en-US" sz="1200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</p:spPr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altLang="en-US"/>
              <a:t>Using F it</a:t>
            </a:r>
            <a:r>
              <a:rPr lang="en-US" altLang="en-US" baseline="0"/>
              <a:t> is not possible to check whether R</a:t>
            </a:r>
            <a:r>
              <a:rPr lang="en-US" altLang="en-US" baseline="-25000"/>
              <a:t>1</a:t>
            </a:r>
            <a:r>
              <a:rPr lang="en-US" altLang="en-US" baseline="0"/>
              <a:t> and R</a:t>
            </a:r>
            <a:r>
              <a:rPr lang="en-US" altLang="en-US" baseline="-25000"/>
              <a:t>2</a:t>
            </a:r>
            <a:r>
              <a:rPr lang="en-US" altLang="en-US" baseline="0"/>
              <a:t> </a:t>
            </a:r>
            <a:r>
              <a:rPr lang="en-US" altLang="en-US" baseline="-25000"/>
              <a:t> </a:t>
            </a:r>
            <a:r>
              <a:rPr lang="en-US" altLang="en-US" baseline="0"/>
              <a:t>are in BCNF. We need  functional dependency set F</a:t>
            </a:r>
            <a:r>
              <a:rPr lang="en-US" altLang="en-US" baseline="-25000"/>
              <a:t>1</a:t>
            </a:r>
            <a:r>
              <a:rPr lang="en-US" altLang="en-US" baseline="0"/>
              <a:t>,F</a:t>
            </a:r>
            <a:r>
              <a:rPr lang="en-US" altLang="en-US" baseline="-25000"/>
              <a:t>2</a:t>
            </a:r>
            <a:r>
              <a:rPr lang="en-US" altLang="en-US" baseline="0"/>
              <a:t> corresponding to R</a:t>
            </a:r>
            <a:r>
              <a:rPr lang="en-US" altLang="en-US" baseline="-25000"/>
              <a:t>1 </a:t>
            </a:r>
            <a:r>
              <a:rPr lang="en-US" altLang="en-US" baseline="0"/>
              <a:t>and R</a:t>
            </a:r>
            <a:r>
              <a:rPr lang="en-US" altLang="en-US" baseline="-25000"/>
              <a:t>2</a:t>
            </a:r>
            <a:r>
              <a:rPr lang="en-US" altLang="en-US" baseline="0"/>
              <a:t> respectively.  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en-US" baseline="0"/>
              <a:t>If R</a:t>
            </a:r>
            <a:r>
              <a:rPr lang="en-US" altLang="en-US" baseline="-25000"/>
              <a:t>1</a:t>
            </a:r>
            <a:r>
              <a:rPr lang="en-US" altLang="en-US" baseline="0"/>
              <a:t>(A,B) is checked with F , if we get A is super key for </a:t>
            </a:r>
            <a:r>
              <a:rPr lang="en-US" altLang="en-US" sz="1200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2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en-US" sz="1200">
                <a:latin typeface="Times New Roman" pitchFamily="18" charset="0"/>
                <a:cs typeface="Times New Roman" pitchFamily="18" charset="0"/>
                <a:sym typeface="Monotype Sorts" charset="2"/>
              </a:rPr>
              <a:t> </a:t>
            </a:r>
            <a:r>
              <a:rPr lang="en-US" altLang="en-US" sz="1200" i="1">
                <a:latin typeface="Times New Roman" pitchFamily="18" charset="0"/>
                <a:cs typeface="Times New Roman" pitchFamily="18" charset="0"/>
                <a:sym typeface="Monotype Sorts" charset="2"/>
              </a:rPr>
              <a:t>B , </a:t>
            </a:r>
            <a:r>
              <a:rPr lang="en-US" altLang="en-US" sz="1200" b="0" i="0">
                <a:latin typeface="Times New Roman" pitchFamily="18" charset="0"/>
                <a:cs typeface="Times New Roman" pitchFamily="18" charset="0"/>
                <a:sym typeface="Monotype Sorts" charset="2"/>
              </a:rPr>
              <a:t>but </a:t>
            </a:r>
          </a:p>
          <a:p>
            <a:pPr marL="0" indent="0">
              <a:buFont typeface="Arial" charset="0"/>
              <a:buNone/>
            </a:pPr>
            <a:r>
              <a:rPr lang="en-US" altLang="en-US" sz="1200" b="0" i="0" baseline="0">
                <a:latin typeface="Times New Roman" pitchFamily="18" charset="0"/>
                <a:cs typeface="Times New Roman" pitchFamily="18" charset="0"/>
                <a:sym typeface="Monotype Sorts" charset="2"/>
              </a:rPr>
              <a:t>   B is not super key under </a:t>
            </a:r>
            <a:r>
              <a:rPr lang="en-US" altLang="en-US" sz="1200" i="1">
                <a:latin typeface="Times New Roman" pitchFamily="18" charset="0"/>
                <a:cs typeface="Times New Roman" pitchFamily="18" charset="0"/>
                <a:sym typeface="Monotype Sorts" charset="2"/>
              </a:rPr>
              <a:t>B </a:t>
            </a:r>
            <a:r>
              <a:rPr lang="en-US" altLang="en-US" sz="12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en-US" sz="1200" i="1">
                <a:latin typeface="Times New Roman" pitchFamily="18" charset="0"/>
                <a:cs typeface="Times New Roman" pitchFamily="18" charset="0"/>
                <a:sym typeface="Monotype Sorts" charset="2"/>
              </a:rPr>
              <a:t> C. Therefore  </a:t>
            </a:r>
            <a:r>
              <a:rPr lang="en-US" altLang="en-US" baseline="0"/>
              <a:t>R</a:t>
            </a:r>
            <a:r>
              <a:rPr lang="en-US" altLang="en-US" baseline="-25000"/>
              <a:t>1</a:t>
            </a:r>
            <a:r>
              <a:rPr lang="en-US" altLang="en-US" baseline="0"/>
              <a:t>(A,B) is not in BCNF if checked under given F.</a:t>
            </a:r>
            <a:endParaRPr lang="en-US" altLang="en-US" sz="1200" i="0">
              <a:latin typeface="Times New Roman" pitchFamily="18" charset="0"/>
              <a:cs typeface="Times New Roman" pitchFamily="18" charset="0"/>
              <a:sym typeface="Monotype Sorts" charset="2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altLang="en-US" sz="1200" b="0" i="0" baseline="0">
                <a:latin typeface="Times New Roman" pitchFamily="18" charset="0"/>
                <a:cs typeface="Times New Roman" pitchFamily="18" charset="0"/>
                <a:sym typeface="Monotype Sorts" charset="2"/>
              </a:rPr>
              <a:t>Similarly if </a:t>
            </a:r>
            <a:r>
              <a:rPr lang="en-US" altLang="en-US" sz="1200" i="1">
                <a:latin typeface="Times New Roman" pitchFamily="18" charset="0"/>
                <a:cs typeface="Times New Roman" pitchFamily="18" charset="0"/>
                <a:sym typeface="Monotype Sorts" charset="2"/>
              </a:rPr>
              <a:t>R</a:t>
            </a:r>
            <a:r>
              <a:rPr lang="en-US" altLang="en-US" sz="1200" baseline="-25000">
                <a:latin typeface="Times New Roman" pitchFamily="18" charset="0"/>
                <a:cs typeface="Times New Roman" pitchFamily="18" charset="0"/>
                <a:sym typeface="Monotype Sorts" charset="2"/>
              </a:rPr>
              <a:t>2</a:t>
            </a:r>
            <a:r>
              <a:rPr lang="en-US" altLang="en-US" sz="1200">
                <a:latin typeface="Times New Roman" pitchFamily="18" charset="0"/>
                <a:cs typeface="Times New Roman" pitchFamily="18" charset="0"/>
                <a:sym typeface="Monotype Sorts" charset="2"/>
              </a:rPr>
              <a:t> = </a:t>
            </a:r>
            <a:r>
              <a:rPr lang="en-US" altLang="en-US" sz="1200" i="1">
                <a:latin typeface="Times New Roman" pitchFamily="18" charset="0"/>
                <a:cs typeface="Times New Roman" pitchFamily="18" charset="0"/>
                <a:sym typeface="Monotype Sorts" charset="2"/>
              </a:rPr>
              <a:t>(B, C) </a:t>
            </a:r>
            <a:r>
              <a:rPr lang="en-US" altLang="en-US" baseline="0"/>
              <a:t>checked with F , if we get B is super key for </a:t>
            </a:r>
          </a:p>
          <a:p>
            <a:pPr marL="0" indent="0">
              <a:buFont typeface="Arial" charset="0"/>
              <a:buNone/>
            </a:pPr>
            <a:r>
              <a:rPr lang="en-US" altLang="en-US" sz="1200" i="1" baseline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en-US" sz="1200" i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2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en-US" sz="1200">
                <a:latin typeface="Times New Roman" pitchFamily="18" charset="0"/>
                <a:cs typeface="Times New Roman" pitchFamily="18" charset="0"/>
                <a:sym typeface="Monotype Sorts" charset="2"/>
              </a:rPr>
              <a:t> </a:t>
            </a:r>
            <a:r>
              <a:rPr lang="en-US" altLang="en-US" sz="1200" i="1">
                <a:latin typeface="Times New Roman" pitchFamily="18" charset="0"/>
                <a:cs typeface="Times New Roman" pitchFamily="18" charset="0"/>
                <a:sym typeface="Monotype Sorts" charset="2"/>
              </a:rPr>
              <a:t>C , </a:t>
            </a:r>
            <a:r>
              <a:rPr lang="en-US" altLang="en-US" sz="1200" b="0" i="0">
                <a:latin typeface="Times New Roman" pitchFamily="18" charset="0"/>
                <a:cs typeface="Times New Roman" pitchFamily="18" charset="0"/>
                <a:sym typeface="Monotype Sorts" charset="2"/>
              </a:rPr>
              <a:t>but </a:t>
            </a:r>
            <a:r>
              <a:rPr lang="en-US" altLang="en-US" sz="1200" b="0" i="0" baseline="0">
                <a:latin typeface="Times New Roman" pitchFamily="18" charset="0"/>
                <a:cs typeface="Times New Roman" pitchFamily="18" charset="0"/>
                <a:sym typeface="Monotype Sorts" charset="2"/>
              </a:rPr>
              <a:t>A is not super key under </a:t>
            </a:r>
            <a:r>
              <a:rPr lang="en-US" altLang="en-US" sz="1200" i="1">
                <a:latin typeface="Times New Roman" pitchFamily="18" charset="0"/>
                <a:cs typeface="Times New Roman" pitchFamily="18" charset="0"/>
                <a:sym typeface="Monotype Sorts" charset="2"/>
              </a:rPr>
              <a:t>A </a:t>
            </a:r>
            <a:r>
              <a:rPr lang="en-US" altLang="en-US" sz="12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en-US" sz="1200" i="1">
                <a:latin typeface="Times New Roman" pitchFamily="18" charset="0"/>
                <a:cs typeface="Times New Roman" pitchFamily="18" charset="0"/>
                <a:sym typeface="Monotype Sorts" charset="2"/>
              </a:rPr>
              <a:t> B.</a:t>
            </a:r>
          </a:p>
          <a:p>
            <a:pPr marL="0" indent="0">
              <a:buFont typeface="Arial" charset="0"/>
              <a:buNone/>
            </a:pPr>
            <a:r>
              <a:rPr lang="en-US" altLang="en-US" sz="1200" i="0">
                <a:latin typeface="Times New Roman" pitchFamily="18" charset="0"/>
                <a:cs typeface="Times New Roman" pitchFamily="18" charset="0"/>
                <a:sym typeface="Monotype Sorts" charset="2"/>
              </a:rPr>
              <a:t>Therefore  </a:t>
            </a:r>
            <a:r>
              <a:rPr lang="en-US" altLang="en-US" i="0" baseline="0"/>
              <a:t>R</a:t>
            </a:r>
            <a:r>
              <a:rPr lang="en-US" altLang="en-US" i="0" baseline="-25000"/>
              <a:t>2</a:t>
            </a:r>
            <a:r>
              <a:rPr lang="en-US" altLang="en-US" i="0" baseline="0"/>
              <a:t>(B,C) is not in BCNF if checked under given F.</a:t>
            </a:r>
            <a:endParaRPr lang="en-US" altLang="en-US" sz="1200" i="0">
              <a:latin typeface="Times New Roman" pitchFamily="18" charset="0"/>
              <a:cs typeface="Times New Roman" pitchFamily="18" charset="0"/>
              <a:sym typeface="Monotype Sorts" charset="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altLang="en-US" sz="1200" i="0">
                <a:latin typeface="Times New Roman" pitchFamily="18" charset="0"/>
                <a:cs typeface="Times New Roman" pitchFamily="18" charset="0"/>
                <a:sym typeface="Monotype Sorts" charset="2"/>
              </a:rPr>
              <a:t>But in fact both R</a:t>
            </a:r>
            <a:r>
              <a:rPr lang="en-US" altLang="en-US" sz="1200" i="0" baseline="-25000">
                <a:latin typeface="Times New Roman" pitchFamily="18" charset="0"/>
                <a:cs typeface="Times New Roman" pitchFamily="18" charset="0"/>
                <a:sym typeface="Monotype Sorts" charset="2"/>
              </a:rPr>
              <a:t>1 </a:t>
            </a:r>
            <a:r>
              <a:rPr lang="en-US" altLang="en-US" sz="1200" i="0" baseline="0">
                <a:latin typeface="Times New Roman" pitchFamily="18" charset="0"/>
                <a:cs typeface="Times New Roman" pitchFamily="18" charset="0"/>
                <a:sym typeface="Monotype Sorts" charset="2"/>
              </a:rPr>
              <a:t>and R</a:t>
            </a:r>
            <a:r>
              <a:rPr lang="en-US" altLang="en-US" sz="1200" i="0" baseline="-25000">
                <a:latin typeface="Times New Roman" pitchFamily="18" charset="0"/>
                <a:cs typeface="Times New Roman" pitchFamily="18" charset="0"/>
                <a:sym typeface="Monotype Sorts" charset="2"/>
              </a:rPr>
              <a:t>2</a:t>
            </a:r>
            <a:r>
              <a:rPr lang="en-US" altLang="en-US" sz="1200" i="0" baseline="0">
                <a:latin typeface="Times New Roman" pitchFamily="18" charset="0"/>
                <a:cs typeface="Times New Roman" pitchFamily="18" charset="0"/>
                <a:sym typeface="Monotype Sorts" charset="2"/>
              </a:rPr>
              <a:t> are in BCNF.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altLang="en-US" sz="1200" i="0" baseline="0">
                <a:latin typeface="Times New Roman" pitchFamily="18" charset="0"/>
                <a:cs typeface="Times New Roman" pitchFamily="18" charset="0"/>
                <a:sym typeface="Monotype Sorts" charset="2"/>
              </a:rPr>
              <a:t>Therefore F can’t be used to check whether decomposed relations are in BCNF, instead we have to take F</a:t>
            </a:r>
            <a:r>
              <a:rPr lang="en-US" altLang="en-US" sz="1200" i="0" baseline="-25000">
                <a:latin typeface="Times New Roman" pitchFamily="18" charset="0"/>
                <a:cs typeface="Times New Roman" pitchFamily="18" charset="0"/>
                <a:sym typeface="Monotype Sorts" charset="2"/>
              </a:rPr>
              <a:t>1</a:t>
            </a:r>
            <a:r>
              <a:rPr lang="en-US" altLang="en-US" sz="1200" i="0" baseline="0">
                <a:latin typeface="Times New Roman" pitchFamily="18" charset="0"/>
                <a:cs typeface="Times New Roman" pitchFamily="18" charset="0"/>
                <a:sym typeface="Monotype Sorts" charset="2"/>
              </a:rPr>
              <a:t> functional dependency set for R</a:t>
            </a:r>
            <a:r>
              <a:rPr lang="en-US" altLang="en-US" sz="1200" i="0" baseline="-25000">
                <a:latin typeface="Times New Roman" pitchFamily="18" charset="0"/>
                <a:cs typeface="Times New Roman" pitchFamily="18" charset="0"/>
                <a:sym typeface="Monotype Sorts" charset="2"/>
              </a:rPr>
              <a:t>1</a:t>
            </a:r>
            <a:r>
              <a:rPr lang="en-US" altLang="en-US" sz="1200" b="1" i="0" baseline="0">
                <a:latin typeface="Times New Roman" pitchFamily="18" charset="0"/>
                <a:cs typeface="Times New Roman" pitchFamily="18" charset="0"/>
                <a:sym typeface="Monotype Sorts" charset="2"/>
              </a:rPr>
              <a:t> </a:t>
            </a:r>
            <a:r>
              <a:rPr lang="en-US" altLang="en-US" sz="1200" b="0" i="0" baseline="0">
                <a:latin typeface="Times New Roman" pitchFamily="18" charset="0"/>
                <a:cs typeface="Times New Roman" pitchFamily="18" charset="0"/>
                <a:sym typeface="Monotype Sorts" charset="2"/>
              </a:rPr>
              <a:t>and similarly some </a:t>
            </a:r>
            <a:r>
              <a:rPr lang="en-US" altLang="en-US" sz="1200" i="0" baseline="0">
                <a:latin typeface="Times New Roman" pitchFamily="18" charset="0"/>
                <a:cs typeface="Times New Roman" pitchFamily="18" charset="0"/>
                <a:sym typeface="Monotype Sorts" charset="2"/>
              </a:rPr>
              <a:t> F</a:t>
            </a:r>
            <a:r>
              <a:rPr lang="en-US" altLang="en-US" sz="1200" i="0" baseline="-25000">
                <a:latin typeface="Times New Roman" pitchFamily="18" charset="0"/>
                <a:cs typeface="Times New Roman" pitchFamily="18" charset="0"/>
                <a:sym typeface="Monotype Sorts" charset="2"/>
              </a:rPr>
              <a:t>2</a:t>
            </a:r>
            <a:r>
              <a:rPr lang="en-US" altLang="en-US" sz="1200" i="0" baseline="0">
                <a:latin typeface="Times New Roman" pitchFamily="18" charset="0"/>
                <a:cs typeface="Times New Roman" pitchFamily="18" charset="0"/>
                <a:sym typeface="Monotype Sorts" charset="2"/>
              </a:rPr>
              <a:t> functional dependency set for R</a:t>
            </a:r>
            <a:r>
              <a:rPr lang="en-US" altLang="en-US" sz="1200" i="0" baseline="-25000">
                <a:latin typeface="Times New Roman" pitchFamily="18" charset="0"/>
                <a:cs typeface="Times New Roman" pitchFamily="18" charset="0"/>
                <a:sym typeface="Monotype Sorts" charset="2"/>
              </a:rPr>
              <a:t>2.</a:t>
            </a:r>
            <a:r>
              <a:rPr lang="en-US" altLang="en-US" sz="1200" b="1" i="0" baseline="0">
                <a:latin typeface="Times New Roman" pitchFamily="18" charset="0"/>
                <a:cs typeface="Times New Roman" pitchFamily="18" charset="0"/>
                <a:sym typeface="Monotype Sorts" charset="2"/>
              </a:rPr>
              <a:t> </a:t>
            </a:r>
            <a:endParaRPr lang="en-US" altLang="en-US" sz="1200" i="0">
              <a:latin typeface="Times New Roman" pitchFamily="18" charset="0"/>
              <a:cs typeface="Times New Roman" pitchFamily="18" charset="0"/>
              <a:sym typeface="Monotype Sorts" charset="2"/>
            </a:endParaRPr>
          </a:p>
          <a:p>
            <a:pPr marL="0" indent="0">
              <a:buFont typeface="Arial" charset="0"/>
              <a:buNone/>
            </a:pPr>
            <a:endParaRPr lang="en-US" altLang="en-US" b="0" i="0" baseline="0"/>
          </a:p>
        </p:txBody>
      </p:sp>
    </p:spTree>
    <p:extLst>
      <p:ext uri="{BB962C8B-B14F-4D97-AF65-F5344CB8AC3E}">
        <p14:creationId xmlns:p14="http://schemas.microsoft.com/office/powerpoint/2010/main" val="29928208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2CDDC45F-AE49-4F15-83C1-F5E3D4C7D310}" type="slidenum">
              <a:rPr lang="en-US" altLang="en-US" sz="1200" smtClean="0"/>
              <a:pPr/>
              <a:t>110</a:t>
            </a:fld>
            <a:endParaRPr lang="en-US" altLang="en-US" sz="1200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</p:spPr>
        <p:txBody>
          <a:bodyPr/>
          <a:lstStyle/>
          <a:p>
            <a:pPr lvl="2">
              <a:defRPr/>
            </a:pPr>
            <a:r>
              <a:rPr lang="en-US"/>
              <a:t>While testing decomposition for BCNF ,if the condition is violated by some </a:t>
            </a:r>
            <a:r>
              <a:rPr lang="en-US">
                <a:sym typeface="Symbol" pitchFamily="18" charset="2"/>
              </a:rPr>
              <a:t> </a:t>
            </a:r>
            <a:r>
              <a:rPr lang="en-US" i="1">
                <a:sym typeface="Symbol" pitchFamily="18" charset="2"/>
              </a:rPr>
              <a:t></a:t>
            </a:r>
            <a:r>
              <a:rPr lang="en-US"/>
              <a:t>  in </a:t>
            </a:r>
            <a:r>
              <a:rPr lang="en-US" i="1"/>
              <a:t>F</a:t>
            </a:r>
            <a:r>
              <a:rPr lang="en-US"/>
              <a:t>, the dependency</a:t>
            </a:r>
            <a:br>
              <a:rPr lang="en-US"/>
            </a:br>
            <a:r>
              <a:rPr lang="en-US"/>
              <a:t>      </a:t>
            </a:r>
            <a:r>
              <a:rPr lang="en-US">
                <a:sym typeface="Symbol" pitchFamily="18" charset="2"/>
              </a:rPr>
              <a:t></a:t>
            </a:r>
            <a:r>
              <a:rPr lang="en-US">
                <a:sym typeface="Greek Symbols" pitchFamily="18" charset="2"/>
              </a:rPr>
              <a:t></a:t>
            </a:r>
            <a:r>
              <a:rPr lang="en-US">
                <a:sym typeface="Symbol" pitchFamily="18" charset="2"/>
              </a:rPr>
              <a:t> (</a:t>
            </a:r>
            <a:r>
              <a:rPr lang="en-US" baseline="30000">
                <a:sym typeface="Symbol" pitchFamily="18" charset="2"/>
              </a:rPr>
              <a:t>+ </a:t>
            </a:r>
            <a:r>
              <a:rPr lang="en-US">
                <a:sym typeface="Symbol" pitchFamily="18" charset="2"/>
              </a:rPr>
              <a:t>- </a:t>
            </a:r>
            <a:r>
              <a:rPr lang="en-US">
                <a:sym typeface="Greek Symbols" pitchFamily="18" charset="2"/>
              </a:rPr>
              <a:t></a:t>
            </a:r>
            <a:r>
              <a:rPr lang="en-US">
                <a:sym typeface="Symbol" pitchFamily="18" charset="2"/>
              </a:rPr>
              <a:t>)  </a:t>
            </a:r>
            <a:r>
              <a:rPr lang="en-US" i="1"/>
              <a:t>R</a:t>
            </a:r>
            <a:r>
              <a:rPr lang="en-US" i="1" baseline="-25000"/>
              <a:t>i</a:t>
            </a:r>
            <a:br>
              <a:rPr lang="en-US" baseline="30000"/>
            </a:br>
            <a:r>
              <a:rPr lang="en-US"/>
              <a:t>can be shown to hold on </a:t>
            </a:r>
            <a:r>
              <a:rPr lang="en-US" i="1"/>
              <a:t>R</a:t>
            </a:r>
            <a:r>
              <a:rPr lang="en-US" i="1" baseline="-25000"/>
              <a:t>i</a:t>
            </a:r>
            <a:r>
              <a:rPr lang="en-US"/>
              <a:t>, and </a:t>
            </a:r>
            <a:r>
              <a:rPr lang="en-US" i="1"/>
              <a:t>R</a:t>
            </a:r>
            <a:r>
              <a:rPr lang="en-US" i="1" baseline="-25000"/>
              <a:t>i</a:t>
            </a:r>
            <a:r>
              <a:rPr lang="en-US"/>
              <a:t> violates BCNF.</a:t>
            </a:r>
          </a:p>
          <a:p>
            <a:pPr lvl="2">
              <a:defRPr/>
            </a:pPr>
            <a:r>
              <a:rPr lang="en-US"/>
              <a:t>We use above dependency to decompose </a:t>
            </a:r>
            <a:r>
              <a:rPr lang="en-US" i="1" err="1"/>
              <a:t>R</a:t>
            </a:r>
            <a:r>
              <a:rPr lang="en-US" i="1" baseline="-25000" err="1"/>
              <a:t>i</a:t>
            </a:r>
            <a:endParaRPr lang="en-US" i="1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303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4E5FEE86-AF26-4C2C-B35B-E043D4ACCCBB}" type="slidenum">
              <a:rPr lang="en-US" altLang="en-US" sz="1200" smtClean="0"/>
              <a:pPr/>
              <a:t>9</a:t>
            </a:fld>
            <a:endParaRPr lang="en-US" altLang="en-US" sz="120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236500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300">
                <a:latin typeface="Times New Roman" pitchFamily="18" charset="0"/>
                <a:cs typeface="Times New Roman" pitchFamily="18" charset="0"/>
              </a:rPr>
              <a:t>for every set of attributes </a:t>
            </a:r>
            <a:r>
              <a:rPr lang="en-US" sz="2300" b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  </a:t>
            </a:r>
            <a:r>
              <a:rPr lang="en-US" sz="2300" b="1" i="1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300" b="1" i="1" baseline="-2500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300">
                <a:latin typeface="Times New Roman" pitchFamily="18" charset="0"/>
                <a:cs typeface="Times New Roman" pitchFamily="18" charset="0"/>
              </a:rPr>
              <a:t>, check that </a:t>
            </a:r>
            <a:r>
              <a:rPr lang="en-US" sz="23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</a:t>
            </a:r>
            <a:r>
              <a:rPr lang="en-US" sz="2300" b="1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(the attribute closure of </a:t>
            </a:r>
            <a:r>
              <a:rPr lang="en-US" sz="2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u="sng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either</a:t>
            </a:r>
            <a:r>
              <a:rPr lang="en-US" sz="23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includes </a:t>
            </a:r>
            <a:r>
              <a:rPr lang="en-US" sz="2300" b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sz="23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attribute of </a:t>
            </a:r>
            <a:r>
              <a:rPr lang="en-US" sz="2300" b="1" i="1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300" b="1" i="1" baseline="-2500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300" b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300" b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</a:t>
            </a:r>
            <a:r>
              <a:rPr lang="en-US" sz="23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300" b="1" u="sng">
                <a:solidFill>
                  <a:schemeClr val="bg1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sz="2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includes </a:t>
            </a:r>
            <a:r>
              <a:rPr lang="en-US" sz="2300" b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sz="23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attributes of </a:t>
            </a:r>
            <a:r>
              <a:rPr lang="en-US" sz="2300" b="1" i="1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300" b="1" i="1" baseline="-2500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30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314C73-3C4F-4BF6-9F6A-1516AF57997C}" type="slidenum">
              <a:rPr lang="en-US" smtClean="0"/>
              <a:pPr>
                <a:defRPr/>
              </a:pPr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0780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C4BCC8B2-6FAC-4152-A747-F960551A78EA}" type="slidenum">
              <a:rPr lang="en-US" altLang="en-US" sz="1200" smtClean="0"/>
              <a:pPr/>
              <a:t>113</a:t>
            </a:fld>
            <a:endParaRPr lang="en-US" altLang="en-US" sz="1200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</p:spPr>
        <p:txBody>
          <a:bodyPr/>
          <a:lstStyle/>
          <a:p>
            <a:r>
              <a:rPr lang="en-US" altLang="en-US"/>
              <a:t>Refer slide 38 for calculating F+(F+ not given in 7</a:t>
            </a:r>
            <a:r>
              <a:rPr lang="en-US" altLang="en-US" baseline="30000"/>
              <a:t>th</a:t>
            </a:r>
            <a:r>
              <a:rPr lang="en-US" altLang="en-US"/>
              <a:t> edition)  (above algorithm is according to </a:t>
            </a:r>
            <a:r>
              <a:rPr lang="en-US" altLang="en-US" err="1"/>
              <a:t>Korth</a:t>
            </a:r>
            <a:r>
              <a:rPr lang="en-US" altLang="en-US"/>
              <a:t> -7</a:t>
            </a:r>
            <a:r>
              <a:rPr lang="en-US" altLang="en-US" baseline="30000"/>
              <a:t>th</a:t>
            </a:r>
            <a:r>
              <a:rPr lang="en-US" altLang="en-US"/>
              <a:t> edition –page 331</a:t>
            </a:r>
          </a:p>
          <a:p>
            <a:endParaRPr lang="en-US" altLang="en-US"/>
          </a:p>
          <a:p>
            <a:r>
              <a:rPr lang="en-US"/>
              <a:t>result = {ABCDE} //  assume F={A-&gt;B ,C-&gt;D}</a:t>
            </a:r>
          </a:p>
          <a:p>
            <a:r>
              <a:rPr lang="en-US"/>
              <a:t>Initialization result = {R}</a:t>
            </a:r>
          </a:p>
          <a:p>
            <a:r>
              <a:rPr lang="en-US"/>
              <a:t> //FD: A-&gt;B which violates BCNF  </a:t>
            </a:r>
          </a:p>
          <a:p>
            <a:r>
              <a:rPr lang="en-US"/>
              <a:t>Therefore result = {ACDE, AB} </a:t>
            </a:r>
          </a:p>
          <a:p>
            <a:r>
              <a:rPr lang="en-US"/>
              <a:t>//FD: C-&gt;D which violates BCNF </a:t>
            </a:r>
          </a:p>
          <a:p>
            <a:r>
              <a:rPr lang="en-US"/>
              <a:t>result = {ACE, AB, CD} </a:t>
            </a:r>
          </a:p>
          <a:p>
            <a:r>
              <a:rPr lang="en-US"/>
              <a:t>// Return result as all relations are in BCNF</a:t>
            </a:r>
          </a:p>
          <a:p>
            <a:endParaRPr lang="en-US" altLang="en-US"/>
          </a:p>
          <a:p>
            <a:r>
              <a:rPr lang="en-US" sz="1200" b="0" i="0" kern="120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hus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R(A,B,C,D,E) is decomposed into a set of relations: R1(A,C,E), R2(A,B) and R3(C,D) that satisfies BCNF.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381408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61697FB0-FD72-4D6A-9CB8-6E44DB5F44B9}" type="slidenum">
              <a:rPr lang="en-US" altLang="en-US" sz="1200" smtClean="0"/>
              <a:pPr/>
              <a:t>114</a:t>
            </a:fld>
            <a:endParaRPr lang="en-US" altLang="en-US" sz="1200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935299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F9207756-49F7-4FC9-A48C-8B1300EAE81D}" type="slidenum">
              <a:rPr lang="en-US" altLang="en-US" sz="1200" smtClean="0"/>
              <a:pPr/>
              <a:t>116</a:t>
            </a:fld>
            <a:endParaRPr lang="en-US" altLang="en-US" sz="1200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640841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9AAA9DD2-AEAE-4ADD-AD18-C1E41968B02C}" type="slidenum">
              <a:rPr lang="en-US" altLang="en-US" sz="1200" smtClean="0"/>
              <a:pPr/>
              <a:t>117</a:t>
            </a:fld>
            <a:endParaRPr lang="en-US" altLang="en-US" sz="1200"/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</p:spPr>
        <p:txBody>
          <a:bodyPr/>
          <a:lstStyle/>
          <a:p>
            <a:r>
              <a:rPr lang="en-US" altLang="en-US"/>
              <a:t>This</a:t>
            </a:r>
            <a:r>
              <a:rPr lang="en-US" altLang="en-US" baseline="0"/>
              <a:t> example illustrate that when R is decomposed in to R</a:t>
            </a:r>
            <a:r>
              <a:rPr lang="en-US" altLang="en-US" baseline="-25000"/>
              <a:t>1 </a:t>
            </a:r>
            <a:r>
              <a:rPr lang="en-US" altLang="en-US" baseline="0"/>
              <a:t>&amp; R</a:t>
            </a:r>
            <a:r>
              <a:rPr lang="en-US" altLang="en-US" baseline="-25000"/>
              <a:t>2</a:t>
            </a:r>
            <a:r>
              <a:rPr lang="en-US" altLang="en-US" baseline="0"/>
              <a:t> satisfying BCNF, always it may not be Dependency Preserving.</a:t>
            </a:r>
          </a:p>
          <a:p>
            <a:r>
              <a:rPr lang="en-US" altLang="en-US" baseline="0"/>
              <a:t>BCNF decomposition is not Always Dependency Preserving.</a:t>
            </a:r>
          </a:p>
          <a:p>
            <a:r>
              <a:rPr lang="en-US" altLang="en-US" baseline="0"/>
              <a:t>This is the Motivation for 3NF</a:t>
            </a:r>
          </a:p>
        </p:txBody>
      </p:sp>
    </p:spTree>
    <p:extLst>
      <p:ext uri="{BB962C8B-B14F-4D97-AF65-F5344CB8AC3E}">
        <p14:creationId xmlns:p14="http://schemas.microsoft.com/office/powerpoint/2010/main" val="256124184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/>
              <a:t>Note:</a:t>
            </a:r>
            <a:r>
              <a:rPr lang="en-US" altLang="en-US" baseline="0"/>
              <a:t> For a Instructor I4 belonging to DeptName D1 may not be advisor for any of the student ,so </a:t>
            </a:r>
            <a:r>
              <a:rPr lang="en-US" altLang="en-US" baseline="0" err="1"/>
              <a:t>S_id</a:t>
            </a:r>
            <a:r>
              <a:rPr lang="en-US" altLang="en-US" baseline="0"/>
              <a:t> is NULL for it.</a:t>
            </a:r>
            <a:endParaRPr lang="en-US" altLang="en-US"/>
          </a:p>
          <a:p>
            <a:r>
              <a:rPr lang="en-US" altLang="en-US"/>
              <a:t>This</a:t>
            </a:r>
            <a:r>
              <a:rPr lang="en-US" altLang="en-US" baseline="0"/>
              <a:t> example also illustrates BCNF is Not always Dependency Preserving</a:t>
            </a:r>
            <a:endParaRPr lang="en-US" altLang="en-US"/>
          </a:p>
          <a:p>
            <a:r>
              <a:rPr lang="en-US" altLang="en-US"/>
              <a:t>In some cases, decomposition into BCNF can prevent efficient</a:t>
            </a:r>
          </a:p>
          <a:p>
            <a:r>
              <a:rPr lang="en-US" altLang="en-US"/>
              <a:t>testing of certain functional dependencies.</a:t>
            </a:r>
          </a:p>
          <a:p>
            <a:r>
              <a:rPr lang="en-US" altLang="en-US"/>
              <a:t>To illustrate this, suppose that we make a small change to our university Organization, see the ER diagram above.</a:t>
            </a:r>
          </a:p>
          <a:p>
            <a:endParaRPr lang="en-US" altLang="en-US"/>
          </a:p>
          <a:p>
            <a:r>
              <a:rPr lang="en-US" altLang="en-US" b="0" i="0"/>
              <a:t>The “small” change we shall make is that an instructor can be associated with only a single department and a student may have more than one advisor, but at most one from a given department.</a:t>
            </a:r>
          </a:p>
          <a:p>
            <a:endParaRPr lang="en-US" altLang="en-US" b="1" i="1"/>
          </a:p>
          <a:p>
            <a:r>
              <a:rPr lang="en-US" altLang="en-US"/>
              <a:t>However, the schema derived from </a:t>
            </a:r>
            <a:r>
              <a:rPr lang="en-US" altLang="en-US" i="1"/>
              <a:t>the ER diagram </a:t>
            </a:r>
            <a:r>
              <a:rPr lang="en-US" altLang="en-US"/>
              <a:t>is now:</a:t>
            </a:r>
          </a:p>
          <a:p>
            <a:endParaRPr lang="en-US" altLang="en-US"/>
          </a:p>
          <a:p>
            <a:r>
              <a:rPr lang="en-US" altLang="en-US" i="1"/>
              <a:t>Instructor( ID, name, salary)</a:t>
            </a:r>
          </a:p>
          <a:p>
            <a:r>
              <a:rPr lang="en-US" altLang="en-US" i="1"/>
              <a:t>Student(ID, name, tot_cred)</a:t>
            </a:r>
          </a:p>
          <a:p>
            <a:r>
              <a:rPr lang="en-US" altLang="en-US" b="1" i="1"/>
              <a:t>dept advisor </a:t>
            </a:r>
            <a:r>
              <a:rPr lang="en-US" altLang="en-US" b="1"/>
              <a:t>(</a:t>
            </a:r>
            <a:r>
              <a:rPr lang="en-US" altLang="en-US" b="1" i="1"/>
              <a:t>s ID</a:t>
            </a:r>
            <a:r>
              <a:rPr lang="en-US" altLang="en-US" b="1"/>
              <a:t>, </a:t>
            </a:r>
            <a:r>
              <a:rPr lang="en-US" altLang="en-US" b="1" i="1" err="1"/>
              <a:t>i</a:t>
            </a:r>
            <a:r>
              <a:rPr lang="en-US" altLang="en-US" b="1" i="1"/>
              <a:t> ID</a:t>
            </a:r>
            <a:r>
              <a:rPr lang="en-US" altLang="en-US" b="1"/>
              <a:t>, </a:t>
            </a:r>
            <a:r>
              <a:rPr lang="en-US" altLang="en-US" b="1" i="1"/>
              <a:t>dept name</a:t>
            </a:r>
            <a:r>
              <a:rPr lang="en-US" altLang="en-US"/>
              <a:t>)   this is the schema for </a:t>
            </a:r>
            <a:r>
              <a:rPr lang="en-US" altLang="en-US" b="1"/>
              <a:t>dep_advisor </a:t>
            </a:r>
            <a:r>
              <a:rPr lang="en-US" altLang="en-US"/>
              <a:t>relationship.</a:t>
            </a:r>
          </a:p>
          <a:p>
            <a:endParaRPr lang="en-US" altLang="en-US"/>
          </a:p>
          <a:p>
            <a:r>
              <a:rPr lang="en-US" altLang="en-US"/>
              <a:t>The following functional dependencies hold on </a:t>
            </a:r>
            <a:r>
              <a:rPr lang="en-US" altLang="en-US" i="1"/>
              <a:t>dept _advisor</a:t>
            </a:r>
            <a:r>
              <a:rPr lang="en-US" altLang="en-US"/>
              <a:t>:</a:t>
            </a:r>
          </a:p>
          <a:p>
            <a:r>
              <a:rPr lang="en-US" altLang="en-US" i="1"/>
              <a:t>F={ </a:t>
            </a:r>
            <a:r>
              <a:rPr lang="en-US" altLang="en-US" i="1" err="1"/>
              <a:t>i_ID</a:t>
            </a:r>
            <a:r>
              <a:rPr lang="en-US" altLang="en-US" err="1"/>
              <a:t>→</a:t>
            </a:r>
            <a:r>
              <a:rPr lang="en-US" altLang="en-US" i="1" err="1"/>
              <a:t>dept</a:t>
            </a:r>
            <a:r>
              <a:rPr lang="en-US" altLang="en-US" i="1"/>
              <a:t> name , s _ID</a:t>
            </a:r>
            <a:r>
              <a:rPr lang="en-US" altLang="en-US"/>
              <a:t>, </a:t>
            </a:r>
            <a:r>
              <a:rPr lang="en-US" altLang="en-US" i="1"/>
              <a:t>dept </a:t>
            </a:r>
            <a:r>
              <a:rPr lang="en-US" altLang="en-US" i="1" err="1"/>
              <a:t>name</a:t>
            </a:r>
            <a:r>
              <a:rPr lang="en-US" altLang="en-US" err="1"/>
              <a:t>→</a:t>
            </a:r>
            <a:r>
              <a:rPr lang="en-US" altLang="en-US" i="1" err="1"/>
              <a:t>i</a:t>
            </a:r>
            <a:r>
              <a:rPr lang="en-US" altLang="en-US" i="1"/>
              <a:t> ID}</a:t>
            </a:r>
          </a:p>
          <a:p>
            <a:endParaRPr lang="en-US" altLang="en-US" i="1"/>
          </a:p>
          <a:p>
            <a:r>
              <a:rPr lang="en-US" altLang="en-US"/>
              <a:t>this design, we are forced to repeat the department name</a:t>
            </a:r>
          </a:p>
          <a:p>
            <a:r>
              <a:rPr lang="en-US" altLang="en-US"/>
              <a:t>once for each time an instructor participates in a </a:t>
            </a:r>
            <a:r>
              <a:rPr lang="en-US" altLang="en-US" i="1"/>
              <a:t>dept advisor </a:t>
            </a:r>
            <a:r>
              <a:rPr lang="en-US" altLang="en-US" err="1"/>
              <a:t>relationship.We</a:t>
            </a:r>
            <a:r>
              <a:rPr lang="en-US" altLang="en-US"/>
              <a:t> see</a:t>
            </a:r>
          </a:p>
          <a:p>
            <a:r>
              <a:rPr lang="en-US" altLang="en-US"/>
              <a:t>that </a:t>
            </a:r>
            <a:r>
              <a:rPr lang="en-US" altLang="en-US" i="1"/>
              <a:t>dept _advisor </a:t>
            </a:r>
            <a:r>
              <a:rPr lang="en-US" altLang="en-US"/>
              <a:t>is not in BCNF because </a:t>
            </a:r>
            <a:r>
              <a:rPr lang="en-US" altLang="en-US" i="1" err="1"/>
              <a:t>i</a:t>
            </a:r>
            <a:r>
              <a:rPr lang="en-US" altLang="en-US" i="1"/>
              <a:t> ID </a:t>
            </a:r>
            <a:r>
              <a:rPr lang="en-US" altLang="en-US"/>
              <a:t>is not a </a:t>
            </a:r>
            <a:r>
              <a:rPr lang="en-US" altLang="en-US" err="1"/>
              <a:t>superkey</a:t>
            </a:r>
            <a:r>
              <a:rPr lang="en-US" altLang="en-US"/>
              <a:t>. Following our rule</a:t>
            </a:r>
          </a:p>
          <a:p>
            <a:r>
              <a:rPr lang="en-US" altLang="en-US"/>
              <a:t>for BCNF decomposition, we get:</a:t>
            </a:r>
          </a:p>
          <a:p>
            <a:r>
              <a:rPr lang="en-US" altLang="en-US" b="1"/>
              <a:t>(</a:t>
            </a:r>
            <a:r>
              <a:rPr lang="en-US" altLang="en-US" b="1" i="1" err="1"/>
              <a:t>s_ID</a:t>
            </a:r>
            <a:r>
              <a:rPr lang="en-US" altLang="en-US" b="1"/>
              <a:t>, </a:t>
            </a:r>
            <a:r>
              <a:rPr lang="en-US" altLang="en-US" b="1" i="1" err="1"/>
              <a:t>i</a:t>
            </a:r>
            <a:r>
              <a:rPr lang="en-US" altLang="en-US" b="1" i="1"/>
              <a:t> ID</a:t>
            </a:r>
            <a:r>
              <a:rPr lang="en-US" altLang="en-US" b="1"/>
              <a:t>)</a:t>
            </a:r>
          </a:p>
          <a:p>
            <a:r>
              <a:rPr lang="en-US" altLang="en-US" b="1"/>
              <a:t>(</a:t>
            </a:r>
            <a:r>
              <a:rPr lang="en-US" altLang="en-US" b="1" i="1" err="1"/>
              <a:t>i_ID</a:t>
            </a:r>
            <a:r>
              <a:rPr lang="en-US" altLang="en-US" b="1"/>
              <a:t>, </a:t>
            </a:r>
            <a:r>
              <a:rPr lang="en-US" altLang="en-US" b="1" i="1"/>
              <a:t>dept name</a:t>
            </a:r>
            <a:r>
              <a:rPr lang="en-US" altLang="en-US" b="1"/>
              <a:t>)</a:t>
            </a:r>
          </a:p>
          <a:p>
            <a:r>
              <a:rPr lang="en-US" altLang="en-US"/>
              <a:t>Both the above schemas are BCNF.</a:t>
            </a:r>
          </a:p>
          <a:p>
            <a:endParaRPr lang="en-US" altLang="en-US"/>
          </a:p>
          <a:p>
            <a:r>
              <a:rPr lang="en-US" altLang="en-US"/>
              <a:t>Note however, that in our BCNF design, there is no schema that includes all the attributes appearing in the functional</a:t>
            </a:r>
          </a:p>
          <a:p>
            <a:r>
              <a:rPr lang="en-US" altLang="en-US"/>
              <a:t>dependency </a:t>
            </a:r>
            <a:r>
              <a:rPr lang="en-US" altLang="en-US" i="1"/>
              <a:t>s ID</a:t>
            </a:r>
            <a:r>
              <a:rPr lang="en-US" altLang="en-US"/>
              <a:t>, </a:t>
            </a:r>
            <a:r>
              <a:rPr lang="en-US" altLang="en-US" i="1"/>
              <a:t>dept </a:t>
            </a:r>
            <a:r>
              <a:rPr lang="en-US" altLang="en-US" i="1" err="1"/>
              <a:t>name</a:t>
            </a:r>
            <a:r>
              <a:rPr lang="en-US" altLang="en-US" err="1"/>
              <a:t>→</a:t>
            </a:r>
            <a:r>
              <a:rPr lang="en-US" altLang="en-US" i="1" err="1"/>
              <a:t>i</a:t>
            </a:r>
            <a:r>
              <a:rPr lang="en-US" altLang="en-US" i="1"/>
              <a:t> ID</a:t>
            </a:r>
            <a:r>
              <a:rPr lang="en-US" altLang="en-US"/>
              <a:t>.</a:t>
            </a:r>
          </a:p>
          <a:p>
            <a:endParaRPr lang="en-US" altLang="en-US"/>
          </a:p>
          <a:p>
            <a:r>
              <a:rPr lang="en-US" altLang="en-US"/>
              <a:t>This example illustrate that some time even after converting a schema to BCNF, it may not preserve all FDs, so we need a weaker FD rule (which is 3</a:t>
            </a:r>
            <a:r>
              <a:rPr lang="en-US" altLang="en-US" baseline="30000"/>
              <a:t>rd</a:t>
            </a:r>
            <a:r>
              <a:rPr lang="en-US" altLang="en-US"/>
              <a:t> Normal Form)</a:t>
            </a:r>
            <a:endParaRPr lang="en-US" altLang="en-US" b="1" i="1"/>
          </a:p>
          <a:p>
            <a:endParaRPr lang="en-US" altLang="en-US"/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4690BA6B-0AA5-4050-B8CE-7E37222ADFD4}" type="slidenum">
              <a:rPr lang="en-US" altLang="en-US" sz="1200" smtClean="0"/>
              <a:pPr/>
              <a:t>118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357609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0025D5A2-6CD5-4FF3-B0DB-D0D766D9383E}" type="slidenum">
              <a:rPr lang="en-US" altLang="en-US" sz="1200" smtClean="0"/>
              <a:pPr/>
              <a:t>11</a:t>
            </a:fld>
            <a:endParaRPr lang="en-US" altLang="en-US" sz="12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5317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b-book.com/" TargetMode="External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6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0" imgH="0" progId="MS_ClipArt_Gallery.2">
                  <p:embed/>
                </p:oleObj>
              </mc:Choice>
              <mc:Fallback>
                <p:oleObj name="Clip" r:id="rId2" imgW="0" imgH="0" progId="MS_ClipArt_Gallery.2">
                  <p:embed/>
                  <p:pic>
                    <p:nvPicPr>
                      <p:cNvPr id="4" name="Rectangle 6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6525" y="5726113"/>
            <a:ext cx="3689350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chemeClr val="tx2"/>
                </a:solidFill>
              </a:rPr>
              <a:t>Database System Concepts, 6</a:t>
            </a:r>
            <a:r>
              <a:rPr lang="en-US" b="1" baseline="30000">
                <a:solidFill>
                  <a:schemeClr val="tx2"/>
                </a:solidFill>
              </a:rPr>
              <a:t>th</a:t>
            </a:r>
            <a:r>
              <a:rPr lang="en-US" b="1">
                <a:solidFill>
                  <a:schemeClr val="tx2"/>
                </a:solidFill>
              </a:rPr>
              <a:t> Ed</a:t>
            </a:r>
            <a:r>
              <a:rPr lang="en-US">
                <a:solidFill>
                  <a:schemeClr val="tx2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1200" b="1">
                <a:solidFill>
                  <a:schemeClr val="tx2"/>
                </a:solidFill>
              </a:rPr>
              <a:t>©Silberschatz, Korth and Sudarshan</a:t>
            </a:r>
            <a:br>
              <a:rPr lang="en-US" sz="1200" b="1">
                <a:solidFill>
                  <a:srgbClr val="000099"/>
                </a:solidFill>
              </a:rPr>
            </a:br>
            <a:r>
              <a:rPr lang="en-US" sz="1200" b="1">
                <a:solidFill>
                  <a:schemeClr val="tx2"/>
                </a:solidFill>
              </a:rPr>
              <a:t>See</a:t>
            </a:r>
            <a:r>
              <a:rPr lang="en-US" sz="1200" b="1">
                <a:solidFill>
                  <a:srgbClr val="000099"/>
                </a:solidFill>
              </a:rPr>
              <a:t> </a:t>
            </a:r>
            <a:r>
              <a:rPr lang="en-US" sz="1200" b="1">
                <a:solidFill>
                  <a:srgbClr val="000099"/>
                </a:solidFill>
                <a:hlinkClick r:id="rId3"/>
              </a:rPr>
              <a:t>www.db-book.com</a:t>
            </a:r>
            <a:r>
              <a:rPr lang="en-US" sz="1200" b="1">
                <a:solidFill>
                  <a:srgbClr val="000099"/>
                </a:solidFill>
              </a:rPr>
              <a:t> </a:t>
            </a:r>
            <a:r>
              <a:rPr lang="en-US" sz="1200" b="1">
                <a:solidFill>
                  <a:schemeClr val="tx2"/>
                </a:solidFill>
              </a:rPr>
              <a:t>for conditions on re-use</a:t>
            </a:r>
            <a:r>
              <a:rPr lang="en-US" sz="1200" b="1">
                <a:solidFill>
                  <a:srgbClr val="CC3300"/>
                </a:solidFill>
              </a:rPr>
              <a:t> </a:t>
            </a:r>
          </a:p>
        </p:txBody>
      </p:sp>
      <p:pic>
        <p:nvPicPr>
          <p:cNvPr id="6" name="Picture 8" descr="Cover-6E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92238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7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847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31591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5866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4529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1757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2501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3906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58876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2648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5074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7910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5643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7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000099"/>
                </a:solidFill>
              </a:rPr>
              <a:t>©Silberschatz, Korth and Sudarshan</a:t>
            </a:r>
          </a:p>
        </p:txBody>
      </p:sp>
      <p:sp>
        <p:nvSpPr>
          <p:cNvPr id="1028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4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000099"/>
                </a:solidFill>
              </a:rPr>
              <a:t>8.</a:t>
            </a:r>
            <a:fld id="{FCF96C39-11B3-43F2-91FF-9CA47044BC79}" type="slidenum">
              <a:rPr lang="en-US" sz="1000" b="1" smtClean="0">
                <a:solidFill>
                  <a:srgbClr val="000099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sz="1000" b="1">
              <a:solidFill>
                <a:srgbClr val="000099"/>
              </a:solidFill>
            </a:endParaRPr>
          </a:p>
        </p:txBody>
      </p:sp>
      <p:sp>
        <p:nvSpPr>
          <p:cNvPr id="84685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Text Box 7"/>
          <p:cNvSpPr txBox="1">
            <a:spLocks noChangeArrowheads="1"/>
          </p:cNvSpPr>
          <p:nvPr/>
        </p:nvSpPr>
        <p:spPr bwMode="auto">
          <a:xfrm>
            <a:off x="0" y="6613525"/>
            <a:ext cx="25749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rgbClr val="000099"/>
                </a:solidFill>
              </a:rPr>
              <a:t>Database System Concepts - 6</a:t>
            </a:r>
            <a:r>
              <a:rPr lang="en-US" sz="1000" b="1" baseline="30000">
                <a:solidFill>
                  <a:srgbClr val="000099"/>
                </a:solidFill>
              </a:rPr>
              <a:t>th</a:t>
            </a:r>
            <a:r>
              <a:rPr lang="en-US" sz="1000" b="1">
                <a:solidFill>
                  <a:srgbClr val="000099"/>
                </a:solidFill>
              </a:rPr>
              <a:t> Edition</a:t>
            </a:r>
          </a:p>
        </p:txBody>
      </p:sp>
      <p:sp>
        <p:nvSpPr>
          <p:cNvPr id="1031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7 h 61"/>
              <a:gd name="T2" fmla="*/ 2147483647 w 285"/>
              <a:gd name="T3" fmla="*/ 2147483647 h 61"/>
              <a:gd name="T4" fmla="*/ 2147483647 w 285"/>
              <a:gd name="T5" fmla="*/ 2147483647 h 61"/>
              <a:gd name="T6" fmla="*/ 2147483647 w 285"/>
              <a:gd name="T7" fmla="*/ 2147483647 h 61"/>
              <a:gd name="T8" fmla="*/ 2147483647 w 285"/>
              <a:gd name="T9" fmla="*/ 2147483647 h 61"/>
              <a:gd name="T10" fmla="*/ 2147483647 w 285"/>
              <a:gd name="T11" fmla="*/ 2147483647 h 61"/>
              <a:gd name="T12" fmla="*/ 2147483647 w 285"/>
              <a:gd name="T13" fmla="*/ 2147483647 h 61"/>
              <a:gd name="T14" fmla="*/ 2147483647 w 285"/>
              <a:gd name="T15" fmla="*/ 2147483647 h 61"/>
              <a:gd name="T16" fmla="*/ 2147483647 w 285"/>
              <a:gd name="T17" fmla="*/ 0 h 61"/>
              <a:gd name="T18" fmla="*/ 2147483647 w 285"/>
              <a:gd name="T19" fmla="*/ 0 h 61"/>
              <a:gd name="T20" fmla="*/ 2147483647 w 285"/>
              <a:gd name="T21" fmla="*/ 0 h 61"/>
              <a:gd name="T22" fmla="*/ 2147483647 w 285"/>
              <a:gd name="T23" fmla="*/ 0 h 61"/>
              <a:gd name="T24" fmla="*/ 2147483647 w 285"/>
              <a:gd name="T25" fmla="*/ 2147483647 h 61"/>
              <a:gd name="T26" fmla="*/ 2147483647 w 285"/>
              <a:gd name="T27" fmla="*/ 2147483647 h 61"/>
              <a:gd name="T28" fmla="*/ 2147483647 w 285"/>
              <a:gd name="T29" fmla="*/ 2147483647 h 61"/>
              <a:gd name="T30" fmla="*/ 2147483647 w 285"/>
              <a:gd name="T31" fmla="*/ 2147483647 h 61"/>
              <a:gd name="T32" fmla="*/ 2147483647 w 285"/>
              <a:gd name="T33" fmla="*/ 2147483647 h 61"/>
              <a:gd name="T34" fmla="*/ 2147483647 w 285"/>
              <a:gd name="T35" fmla="*/ 2147483647 h 61"/>
              <a:gd name="T36" fmla="*/ 2147483647 w 285"/>
              <a:gd name="T37" fmla="*/ 2147483647 h 61"/>
              <a:gd name="T38" fmla="*/ 2147483647 w 285"/>
              <a:gd name="T39" fmla="*/ 2147483647 h 61"/>
              <a:gd name="T40" fmla="*/ 2147483647 w 285"/>
              <a:gd name="T41" fmla="*/ 2147483647 h 61"/>
              <a:gd name="T42" fmla="*/ 2147483647 w 285"/>
              <a:gd name="T43" fmla="*/ 2147483647 h 61"/>
              <a:gd name="T44" fmla="*/ 2147483647 w 285"/>
              <a:gd name="T45" fmla="*/ 2147483647 h 61"/>
              <a:gd name="T46" fmla="*/ 2147483647 w 285"/>
              <a:gd name="T47" fmla="*/ 2147483647 h 61"/>
              <a:gd name="T48" fmla="*/ 2147483647 w 285"/>
              <a:gd name="T49" fmla="*/ 2147483647 h 61"/>
              <a:gd name="T50" fmla="*/ 2147483647 w 285"/>
              <a:gd name="T51" fmla="*/ 2147483647 h 61"/>
              <a:gd name="T52" fmla="*/ 2147483647 w 285"/>
              <a:gd name="T53" fmla="*/ 2147483647 h 61"/>
              <a:gd name="T54" fmla="*/ 2147483647 w 285"/>
              <a:gd name="T55" fmla="*/ 2147483647 h 61"/>
              <a:gd name="T56" fmla="*/ 2147483647 w 285"/>
              <a:gd name="T57" fmla="*/ 2147483647 h 61"/>
              <a:gd name="T58" fmla="*/ 2147483647 w 285"/>
              <a:gd name="T59" fmla="*/ 2147483647 h 61"/>
              <a:gd name="T60" fmla="*/ 2147483647 w 285"/>
              <a:gd name="T61" fmla="*/ 2147483647 h 61"/>
              <a:gd name="T62" fmla="*/ 2147483647 w 285"/>
              <a:gd name="T63" fmla="*/ 2147483647 h 61"/>
              <a:gd name="T64" fmla="*/ 2147483647 w 285"/>
              <a:gd name="T65" fmla="*/ 2147483647 h 61"/>
              <a:gd name="T66" fmla="*/ 2147483647 w 285"/>
              <a:gd name="T67" fmla="*/ 2147483647 h 61"/>
              <a:gd name="T68" fmla="*/ 2147483647 w 285"/>
              <a:gd name="T69" fmla="*/ 2147483647 h 61"/>
              <a:gd name="T70" fmla="*/ 2147483647 w 285"/>
              <a:gd name="T71" fmla="*/ 2147483647 h 61"/>
              <a:gd name="T72" fmla="*/ 2147483647 w 285"/>
              <a:gd name="T73" fmla="*/ 2147483647 h 61"/>
              <a:gd name="T74" fmla="*/ 2147483647 w 285"/>
              <a:gd name="T75" fmla="*/ 2147483647 h 61"/>
              <a:gd name="T76" fmla="*/ 2147483647 w 285"/>
              <a:gd name="T77" fmla="*/ 2147483647 h 61"/>
              <a:gd name="T78" fmla="*/ 2147483647 w 285"/>
              <a:gd name="T79" fmla="*/ 2147483647 h 61"/>
              <a:gd name="T80" fmla="*/ 2147483647 w 285"/>
              <a:gd name="T81" fmla="*/ 2147483647 h 61"/>
              <a:gd name="T82" fmla="*/ 2147483647 w 285"/>
              <a:gd name="T83" fmla="*/ 2147483647 h 61"/>
              <a:gd name="T84" fmla="*/ 2147483647 w 285"/>
              <a:gd name="T85" fmla="*/ 2147483647 h 61"/>
              <a:gd name="T86" fmla="*/ 2147483647 w 285"/>
              <a:gd name="T87" fmla="*/ 2147483647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32" name="Picture 9" descr="Cover-6Ed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668338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22" r:id="rId1"/>
    <p:sldLayoutId id="2147484123" r:id="rId2"/>
    <p:sldLayoutId id="2147484124" r:id="rId3"/>
    <p:sldLayoutId id="2147484125" r:id="rId4"/>
    <p:sldLayoutId id="2147484126" r:id="rId5"/>
    <p:sldLayoutId id="2147484127" r:id="rId6"/>
    <p:sldLayoutId id="2147484128" r:id="rId7"/>
    <p:sldLayoutId id="2147484129" r:id="rId8"/>
    <p:sldLayoutId id="2147484130" r:id="rId9"/>
    <p:sldLayoutId id="2147484131" r:id="rId10"/>
    <p:sldLayoutId id="214748413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itchFamily="18" charset="0"/>
        <a:buChar char="–"/>
        <a:defRPr kumimoji="1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E93E0820.xlsx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2286000"/>
            <a:ext cx="8382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3200" b="1" i="0" u="none" strike="noStrike" kern="0" cap="none" spc="0" normalizeH="0" baseline="0" noProof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elvetica"/>
                <a:ea typeface="MS PGothic" pitchFamily="34" charset="-128"/>
                <a:cs typeface="+mj-cs"/>
              </a:rPr>
              <a:t>DATABASE MANAGEMENT SYSTEM – </a:t>
            </a:r>
            <a:r>
              <a:rPr kumimoji="1" lang="en-US" sz="3200" b="1" ker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/>
                <a:ea typeface="MS PGothic" pitchFamily="34" charset="-128"/>
                <a:cs typeface="+mj-cs"/>
              </a:rPr>
              <a:t>MCA</a:t>
            </a:r>
            <a:r>
              <a:rPr kumimoji="1" lang="en-US" sz="3200" b="1" i="0" u="none" strike="noStrike" kern="0" cap="none" spc="0" normalizeH="0" noProof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elvetica"/>
                <a:ea typeface="MS PGothic" pitchFamily="34" charset="-128"/>
                <a:cs typeface="+mj-cs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3200" b="1" kern="0" baseline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/>
                <a:ea typeface="MS PGothic" pitchFamily="34" charset="-128"/>
                <a:cs typeface="+mj-cs"/>
              </a:rPr>
              <a:t>III Semester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3200" b="1" i="0" u="none" strike="noStrike" kern="0" cap="none" spc="0" normalizeH="0" noProof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elvetica"/>
                <a:ea typeface="MS PGothic" pitchFamily="34" charset="-128"/>
                <a:cs typeface="+mj-cs"/>
              </a:rPr>
              <a:t>JAN-2023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0404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Decomposition of a Relation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219075" y="1093788"/>
            <a:ext cx="8256588" cy="4144639"/>
          </a:xfrm>
        </p:spPr>
        <p:txBody>
          <a:bodyPr/>
          <a:lstStyle/>
          <a:p>
            <a:pPr algn="just"/>
            <a:r>
              <a:rPr lang="en-US" altLang="en-US" sz="2700">
                <a:latin typeface="Calibri" panose="020F0502020204030204" pitchFamily="34" charset="0"/>
                <a:cs typeface="Calibri" panose="020F0502020204030204" pitchFamily="34" charset="0"/>
              </a:rPr>
              <a:t>While designing a relational database certain problems that are met due to </a:t>
            </a:r>
            <a:r>
              <a:rPr lang="en-US" altLang="en-US" sz="2700" u="sng">
                <a:latin typeface="Calibri" panose="020F0502020204030204" pitchFamily="34" charset="0"/>
                <a:cs typeface="Calibri" panose="020F0502020204030204" pitchFamily="34" charset="0"/>
              </a:rPr>
              <a:t>redundancy and null values can be resolved by decomposing</a:t>
            </a:r>
            <a:r>
              <a:rPr lang="en-US" altLang="en-US" sz="2700">
                <a:latin typeface="Calibri" panose="020F0502020204030204" pitchFamily="34" charset="0"/>
                <a:cs typeface="Calibri" panose="020F0502020204030204" pitchFamily="34" charset="0"/>
              </a:rPr>
              <a:t> a relation</a:t>
            </a:r>
          </a:p>
          <a:p>
            <a:pPr algn="just"/>
            <a:r>
              <a:rPr lang="en-US" altLang="en-US" sz="2700">
                <a:latin typeface="Calibri" panose="020F0502020204030204" pitchFamily="34" charset="0"/>
                <a:cs typeface="Calibri" panose="020F0502020204030204" pitchFamily="34" charset="0"/>
              </a:rPr>
              <a:t>In decomposing, a relation is </a:t>
            </a:r>
            <a:r>
              <a:rPr lang="en-US" altLang="en-US" sz="2700" u="sng">
                <a:latin typeface="Calibri" panose="020F0502020204030204" pitchFamily="34" charset="0"/>
                <a:cs typeface="Calibri" panose="020F0502020204030204" pitchFamily="34" charset="0"/>
              </a:rPr>
              <a:t>replaced with a collection of smaller relations</a:t>
            </a:r>
            <a:r>
              <a:rPr lang="en-US" altLang="en-US" sz="2700">
                <a:latin typeface="Calibri" panose="020F0502020204030204" pitchFamily="34" charset="0"/>
                <a:cs typeface="Calibri" panose="020F0502020204030204" pitchFamily="34" charset="0"/>
              </a:rPr>
              <a:t> with specific relationship between them</a:t>
            </a:r>
          </a:p>
          <a:p>
            <a:pPr algn="just"/>
            <a:r>
              <a:rPr lang="en-US" altLang="en-US" sz="2700">
                <a:latin typeface="Calibri" panose="020F0502020204030204" pitchFamily="34" charset="0"/>
                <a:cs typeface="Calibri" panose="020F0502020204030204" pitchFamily="34" charset="0"/>
              </a:rPr>
              <a:t>Formally, the </a:t>
            </a:r>
            <a:r>
              <a:rPr lang="en-US" altLang="en-US" sz="2700" b="1">
                <a:latin typeface="Calibri" panose="020F0502020204030204" pitchFamily="34" charset="0"/>
                <a:cs typeface="Calibri" panose="020F0502020204030204" pitchFamily="34" charset="0"/>
              </a:rPr>
              <a:t>decomposition</a:t>
            </a:r>
            <a:r>
              <a:rPr lang="en-US" altLang="en-US" sz="2700">
                <a:latin typeface="Calibri" panose="020F0502020204030204" pitchFamily="34" charset="0"/>
                <a:cs typeface="Calibri" panose="020F0502020204030204" pitchFamily="34" charset="0"/>
              </a:rPr>
              <a:t> of a relation schema R is defined as its replacement by a set of relation schemas such that each relation schema contains a subset of attributes of R.</a:t>
            </a:r>
          </a:p>
        </p:txBody>
      </p:sp>
    </p:spTree>
    <p:extLst>
      <p:ext uri="{BB962C8B-B14F-4D97-AF65-F5344CB8AC3E}">
        <p14:creationId xmlns:p14="http://schemas.microsoft.com/office/powerpoint/2010/main" val="224926647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35E61-C1F2-3B49-FFE6-5847B26FC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F25D3-3BE2-053B-57EB-5B62DEB95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6313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CED62-12C3-89B9-D919-DF3D3D774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A1E1D-47F6-642A-041B-0CF0958EC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4048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4974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/>
              <a:t>3NF </a:t>
            </a:r>
            <a:r>
              <a:rPr lang="en-US" err="1"/>
              <a:t>Decompsition</a:t>
            </a:r>
            <a:r>
              <a:rPr lang="en-US"/>
              <a:t> Example (Cont.)</a:t>
            </a:r>
          </a:p>
        </p:txBody>
      </p:sp>
      <p:sp>
        <p:nvSpPr>
          <p:cNvPr id="76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487" y="676275"/>
            <a:ext cx="8416925" cy="5978525"/>
          </a:xfrm>
        </p:spPr>
        <p:txBody>
          <a:bodyPr/>
          <a:lstStyle/>
          <a:p>
            <a:pPr>
              <a:lnSpc>
                <a:spcPct val="112000"/>
              </a:lnSpc>
              <a:spcBef>
                <a:spcPts val="600"/>
              </a:spcBef>
            </a:pPr>
            <a:r>
              <a:rPr lang="en-US" altLang="en-US" sz="23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The </a:t>
            </a:r>
            <a:r>
              <a:rPr lang="en-US" altLang="en-US" sz="2300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for</a:t>
            </a:r>
            <a:r>
              <a:rPr lang="en-US" altLang="en-US" sz="23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loop generates </a:t>
            </a:r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following </a:t>
            </a:r>
            <a:r>
              <a:rPr lang="en-US" altLang="en-US" sz="2100" b="1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3NF</a:t>
            </a:r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schema:</a:t>
            </a:r>
          </a:p>
          <a:p>
            <a:pPr>
              <a:lnSpc>
                <a:spcPct val="112000"/>
              </a:lnSpc>
              <a:spcBef>
                <a:spcPts val="600"/>
              </a:spcBef>
              <a:buFont typeface="Monotype Sorts" charset="2"/>
              <a:buNone/>
            </a:pPr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	            (</a:t>
            </a:r>
            <a:r>
              <a:rPr lang="en-US" altLang="en-US" sz="2100" err="1">
                <a:latin typeface="Calibri" panose="020F0502020204030204" pitchFamily="34" charset="0"/>
                <a:cs typeface="Calibri" panose="020F0502020204030204" pitchFamily="34" charset="0"/>
              </a:rPr>
              <a:t>customer_id</a:t>
            </a:r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sz="2100" err="1">
                <a:latin typeface="Calibri" panose="020F0502020204030204" pitchFamily="34" charset="0"/>
                <a:cs typeface="Calibri" panose="020F0502020204030204" pitchFamily="34" charset="0"/>
              </a:rPr>
              <a:t>employee_id</a:t>
            </a:r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</a:rPr>
              <a:t>, type )</a:t>
            </a:r>
          </a:p>
          <a:p>
            <a:pPr>
              <a:lnSpc>
                <a:spcPct val="112000"/>
              </a:lnSpc>
              <a:spcBef>
                <a:spcPts val="600"/>
              </a:spcBef>
              <a:buFont typeface="Monotype Sorts" charset="2"/>
              <a:buNone/>
            </a:pPr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</a:rPr>
              <a:t>                  </a:t>
            </a:r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(</a:t>
            </a:r>
            <a:r>
              <a:rPr lang="en-US" altLang="en-US" sz="2100" u="sng" err="1">
                <a:latin typeface="Calibri" panose="020F0502020204030204" pitchFamily="34" charset="0"/>
                <a:cs typeface="Calibri" panose="020F0502020204030204" pitchFamily="34" charset="0"/>
              </a:rPr>
              <a:t>employee_id</a:t>
            </a:r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sz="2100" err="1">
                <a:latin typeface="Calibri" panose="020F0502020204030204" pitchFamily="34" charset="0"/>
                <a:cs typeface="Calibri" panose="020F0502020204030204" pitchFamily="34" charset="0"/>
              </a:rPr>
              <a:t>branch_name</a:t>
            </a:r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ct val="112000"/>
              </a:lnSpc>
              <a:spcBef>
                <a:spcPts val="600"/>
              </a:spcBef>
              <a:buFont typeface="Monotype Sorts" charset="2"/>
              <a:buNone/>
            </a:pPr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</a:rPr>
              <a:t>                  (</a:t>
            </a:r>
            <a:r>
              <a:rPr lang="en-US" altLang="en-US" sz="2100" err="1">
                <a:latin typeface="Calibri" panose="020F0502020204030204" pitchFamily="34" charset="0"/>
                <a:cs typeface="Calibri" panose="020F0502020204030204" pitchFamily="34" charset="0"/>
              </a:rPr>
              <a:t>customer_id</a:t>
            </a:r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sz="2100" err="1">
                <a:latin typeface="Calibri" panose="020F0502020204030204" pitchFamily="34" charset="0"/>
                <a:cs typeface="Calibri" panose="020F0502020204030204" pitchFamily="34" charset="0"/>
              </a:rPr>
              <a:t>branch_name</a:t>
            </a:r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sz="2100" err="1">
                <a:latin typeface="Calibri" panose="020F0502020204030204" pitchFamily="34" charset="0"/>
                <a:cs typeface="Calibri" panose="020F0502020204030204" pitchFamily="34" charset="0"/>
              </a:rPr>
              <a:t>employee_id</a:t>
            </a:r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>
              <a:lnSpc>
                <a:spcPct val="112000"/>
              </a:lnSpc>
              <a:spcBef>
                <a:spcPts val="600"/>
              </a:spcBef>
            </a:pPr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</a:rPr>
              <a:t>Observe that</a:t>
            </a:r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</a:t>
            </a:r>
            <a:r>
              <a:rPr lang="en-US" altLang="en-US" sz="2400" b="1" u="sng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(</a:t>
            </a:r>
            <a:r>
              <a:rPr lang="en-US" altLang="en-US" sz="2400" b="1" u="sng" err="1">
                <a:latin typeface="Calibri" panose="020F0502020204030204" pitchFamily="34" charset="0"/>
                <a:cs typeface="Calibri" panose="020F0502020204030204" pitchFamily="34" charset="0"/>
              </a:rPr>
              <a:t>customer_id</a:t>
            </a:r>
            <a:r>
              <a:rPr lang="en-US" altLang="en-US" sz="2400" b="1" u="sng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sz="2400" b="1" u="sng" err="1">
                <a:latin typeface="Calibri" panose="020F0502020204030204" pitchFamily="34" charset="0"/>
                <a:cs typeface="Calibri" panose="020F0502020204030204" pitchFamily="34" charset="0"/>
              </a:rPr>
              <a:t>employee_id</a:t>
            </a:r>
            <a:r>
              <a:rPr lang="en-US" altLang="en-US" sz="2400" b="1" u="sng">
                <a:latin typeface="Calibri" panose="020F0502020204030204" pitchFamily="34" charset="0"/>
                <a:cs typeface="Calibri" panose="020F0502020204030204" pitchFamily="34" charset="0"/>
              </a:rPr>
              <a:t>, type ) </a:t>
            </a:r>
            <a:r>
              <a:rPr lang="en-US" altLang="en-US" sz="2100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contains a candidate key of the original schema,</a:t>
            </a:r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</a:rPr>
              <a:t> so no further relation schema needs be added</a:t>
            </a:r>
          </a:p>
          <a:p>
            <a:pPr>
              <a:lnSpc>
                <a:spcPct val="112000"/>
              </a:lnSpc>
              <a:spcBef>
                <a:spcPts val="600"/>
              </a:spcBef>
            </a:pPr>
            <a:r>
              <a:rPr lang="en-US" altLang="en-US" sz="2300" b="1">
                <a:solidFill>
                  <a:schemeClr val="bg1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 end of for loop</a:t>
            </a:r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sz="2100">
                <a:solidFill>
                  <a:schemeClr val="bg1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detect and delete </a:t>
            </a:r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</a:rPr>
              <a:t>schemas, such as-  </a:t>
            </a:r>
          </a:p>
          <a:p>
            <a:pPr lvl="1">
              <a:lnSpc>
                <a:spcPct val="112000"/>
              </a:lnSpc>
              <a:spcBef>
                <a:spcPts val="600"/>
              </a:spcBef>
            </a:pPr>
            <a:r>
              <a:rPr lang="en-US" altLang="en-US" sz="2400" b="1" u="sng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(</a:t>
            </a:r>
            <a:r>
              <a:rPr lang="en-US" altLang="en-US" sz="2400" b="1" u="sng" err="1">
                <a:latin typeface="Calibri" panose="020F0502020204030204" pitchFamily="34" charset="0"/>
                <a:cs typeface="Calibri" panose="020F0502020204030204" pitchFamily="34" charset="0"/>
              </a:rPr>
              <a:t>employee_id</a:t>
            </a:r>
            <a:r>
              <a:rPr lang="en-US" altLang="en-US" sz="2400" b="1" u="sng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sz="2400" b="1" u="sng" err="1">
                <a:latin typeface="Calibri" panose="020F0502020204030204" pitchFamily="34" charset="0"/>
                <a:cs typeface="Calibri" panose="020F0502020204030204" pitchFamily="34" charset="0"/>
              </a:rPr>
              <a:t>branch_name</a:t>
            </a:r>
            <a:r>
              <a:rPr lang="en-US" altLang="en-US" sz="2400" b="1" u="sng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en-US" sz="2100" b="1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</a:rPr>
              <a:t>which are </a:t>
            </a:r>
            <a:r>
              <a:rPr lang="en-US" altLang="en-US" sz="2100" b="1">
                <a:latin typeface="Calibri" panose="020F0502020204030204" pitchFamily="34" charset="0"/>
                <a:cs typeface="Calibri" panose="020F0502020204030204" pitchFamily="34" charset="0"/>
              </a:rPr>
              <a:t>subsets of </a:t>
            </a:r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</a:rPr>
              <a:t>other schemas namely-</a:t>
            </a:r>
            <a:r>
              <a:rPr lang="en-US" altLang="en-US" sz="2100">
                <a:solidFill>
                  <a:schemeClr val="bg1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en-US" sz="2100" err="1">
                <a:solidFill>
                  <a:schemeClr val="bg1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customer_id</a:t>
            </a:r>
            <a:r>
              <a:rPr lang="en-US" altLang="en-US" sz="2100">
                <a:solidFill>
                  <a:schemeClr val="bg1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sz="2100" err="1">
                <a:solidFill>
                  <a:schemeClr val="bg1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branch_name</a:t>
            </a:r>
            <a:r>
              <a:rPr lang="en-US" altLang="en-US" sz="2100">
                <a:solidFill>
                  <a:schemeClr val="bg1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sz="2100" err="1">
                <a:solidFill>
                  <a:schemeClr val="bg1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employee_id</a:t>
            </a:r>
            <a:r>
              <a:rPr lang="en-US" altLang="en-US" sz="2100">
                <a:solidFill>
                  <a:schemeClr val="bg1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>
              <a:lnSpc>
                <a:spcPct val="112000"/>
              </a:lnSpc>
              <a:spcBef>
                <a:spcPts val="600"/>
              </a:spcBef>
            </a:pPr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</a:rPr>
              <a:t>result will not depend on the order in which FDs are considered</a:t>
            </a:r>
          </a:p>
          <a:p>
            <a:pPr>
              <a:lnSpc>
                <a:spcPct val="112000"/>
              </a:lnSpc>
              <a:spcBef>
                <a:spcPts val="600"/>
              </a:spcBef>
            </a:pPr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</a:rPr>
              <a:t>The resultant simplified 3NF schema is:</a:t>
            </a:r>
          </a:p>
          <a:p>
            <a:pPr>
              <a:lnSpc>
                <a:spcPct val="112000"/>
              </a:lnSpc>
              <a:spcBef>
                <a:spcPts val="600"/>
              </a:spcBef>
              <a:buFont typeface="Monotype Sorts" charset="2"/>
              <a:buNone/>
            </a:pPr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		</a:t>
            </a:r>
            <a:r>
              <a:rPr lang="en-US" altLang="en-US" sz="2100" b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    R</a:t>
            </a:r>
            <a:r>
              <a:rPr lang="en-US" altLang="en-US" sz="2100" b="1" baseline="-2500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1</a:t>
            </a:r>
            <a:r>
              <a:rPr lang="en-US" altLang="en-US" sz="2100" b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</a:t>
            </a:r>
            <a:r>
              <a:rPr lang="en-US" altLang="en-US" sz="2300" b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(</a:t>
            </a:r>
            <a:r>
              <a:rPr lang="en-US" altLang="en-US" sz="2300" b="1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customer_id</a:t>
            </a:r>
            <a:r>
              <a:rPr lang="en-US" altLang="en-US" sz="2300" b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sz="2300" b="1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employee_id</a:t>
            </a:r>
            <a:r>
              <a:rPr lang="en-US" altLang="en-US" sz="2300" b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type)</a:t>
            </a:r>
          </a:p>
          <a:p>
            <a:pPr>
              <a:lnSpc>
                <a:spcPct val="112000"/>
              </a:lnSpc>
              <a:spcBef>
                <a:spcPts val="600"/>
              </a:spcBef>
              <a:buFont typeface="Monotype Sorts" charset="2"/>
              <a:buNone/>
            </a:pPr>
            <a:r>
              <a:rPr lang="en-US" altLang="en-US" sz="2300" b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R</a:t>
            </a:r>
            <a:r>
              <a:rPr lang="en-US" altLang="en-US" sz="2300" b="1" baseline="-2500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en-US" sz="2300" b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altLang="en-US" sz="2300" b="1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customer_id</a:t>
            </a:r>
            <a:r>
              <a:rPr lang="en-US" altLang="en-US" sz="2300" b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sz="2300" b="1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branch_name</a:t>
            </a:r>
            <a:r>
              <a:rPr lang="en-US" altLang="en-US" sz="2300" b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sz="2300" b="1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employee_id</a:t>
            </a:r>
            <a:r>
              <a:rPr lang="en-US" altLang="en-US" sz="2300" b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41383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884" y="375880"/>
            <a:ext cx="8077200" cy="686131"/>
          </a:xfrm>
        </p:spPr>
        <p:txBody>
          <a:bodyPr/>
          <a:lstStyle/>
          <a:p>
            <a:pPr algn="l">
              <a:lnSpc>
                <a:spcPct val="120000"/>
              </a:lnSpc>
            </a:pPr>
            <a:r>
              <a:rPr lang="en-US" sz="2000"/>
              <a:t>R(A,B,C,D,E,F,G,H)  and F={ ABC </a:t>
            </a:r>
            <a:r>
              <a:rPr lang="en-US" altLang="en-US" sz="2000">
                <a:sym typeface="Symbol" pitchFamily="18" charset="2"/>
              </a:rPr>
              <a:t>DE , E BCG, F AH }</a:t>
            </a:r>
            <a:br>
              <a:rPr lang="en-US" altLang="en-US" sz="1600" b="0">
                <a:sym typeface="Symbol" pitchFamily="18" charset="2"/>
              </a:rPr>
            </a:br>
            <a:r>
              <a:rPr lang="en-US" altLang="en-US" sz="2000" b="0">
                <a:sym typeface="Symbol" pitchFamily="18" charset="2"/>
              </a:rPr>
              <a:t>Is it in 3NF?  Decompose  into 3NF.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1362" y="1237189"/>
            <a:ext cx="7661275" cy="1663059"/>
          </a:xfrm>
        </p:spPr>
        <p:txBody>
          <a:bodyPr/>
          <a:lstStyle/>
          <a:p>
            <a:r>
              <a:rPr lang="en-US"/>
              <a:t>Assume  candidate keys are </a:t>
            </a:r>
            <a:r>
              <a:rPr lang="en-US" b="1"/>
              <a:t>FE</a:t>
            </a:r>
            <a:r>
              <a:rPr lang="en-US"/>
              <a:t> and </a:t>
            </a:r>
            <a:r>
              <a:rPr lang="en-US" b="1"/>
              <a:t>FBC</a:t>
            </a:r>
          </a:p>
          <a:p>
            <a:r>
              <a:rPr lang="en-US" b="1"/>
              <a:t>F</a:t>
            </a:r>
            <a:r>
              <a:rPr lang="en-US" b="1" baseline="-25000"/>
              <a:t>c</a:t>
            </a:r>
            <a:r>
              <a:rPr lang="en-US"/>
              <a:t> ={ABC </a:t>
            </a:r>
            <a:r>
              <a:rPr lang="en-US" altLang="en-US">
                <a:sym typeface="Symbol" pitchFamily="18" charset="2"/>
              </a:rPr>
              <a:t>DE , E BCG, F AH }</a:t>
            </a:r>
          </a:p>
          <a:p>
            <a:r>
              <a:rPr lang="en-US"/>
              <a:t>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337632" y="3250604"/>
            <a:ext cx="8925636" cy="1166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sz="2000" kern="0"/>
              <a:t>R(A,B,C,D,E,F,G,H,I,J)  and </a:t>
            </a:r>
          </a:p>
          <a:p>
            <a:pPr algn="l">
              <a:lnSpc>
                <a:spcPct val="120000"/>
              </a:lnSpc>
            </a:pPr>
            <a:r>
              <a:rPr lang="en-US" sz="2000" kern="0"/>
              <a:t>        F={ AB</a:t>
            </a:r>
            <a:r>
              <a:rPr lang="en-US" altLang="en-US" sz="2000" kern="0">
                <a:sym typeface="Symbol" pitchFamily="18" charset="2"/>
              </a:rPr>
              <a:t>  </a:t>
            </a:r>
            <a:r>
              <a:rPr lang="en-US" sz="2000" kern="0"/>
              <a:t>C ,A</a:t>
            </a:r>
            <a:r>
              <a:rPr lang="en-US" altLang="en-US" sz="2000" kern="0">
                <a:sym typeface="Symbol" pitchFamily="18" charset="2"/>
              </a:rPr>
              <a:t>  DE , B F, F GH, D IJ}</a:t>
            </a:r>
            <a:br>
              <a:rPr lang="en-US" altLang="en-US" sz="1600" b="0" kern="0">
                <a:sym typeface="Symbol" pitchFamily="18" charset="2"/>
              </a:rPr>
            </a:br>
            <a:r>
              <a:rPr lang="en-US" altLang="en-US" sz="2000" b="0" kern="0">
                <a:sym typeface="Symbol" pitchFamily="18" charset="2"/>
              </a:rPr>
              <a:t>Is it in 3NF?  Decompose  into 3NF.</a:t>
            </a:r>
            <a:endParaRPr lang="en-US" sz="2800" ker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850544" y="4614693"/>
            <a:ext cx="7661275" cy="1663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kern="0"/>
              <a:t>Assume  candidate keys are </a:t>
            </a:r>
            <a:r>
              <a:rPr lang="en-US" sz="1800" b="1" kern="0"/>
              <a:t>AB</a:t>
            </a:r>
          </a:p>
          <a:p>
            <a:r>
              <a:rPr lang="en-US" sz="1800" b="1" kern="0"/>
              <a:t>F</a:t>
            </a:r>
            <a:r>
              <a:rPr lang="en-US" sz="1800" b="1" kern="0" baseline="-25000"/>
              <a:t>c</a:t>
            </a:r>
            <a:r>
              <a:rPr lang="en-US" sz="1800" kern="0"/>
              <a:t>={ AB</a:t>
            </a:r>
            <a:r>
              <a:rPr lang="en-US" altLang="en-US" sz="1800" kern="0">
                <a:sym typeface="Symbol" pitchFamily="18" charset="2"/>
              </a:rPr>
              <a:t>  </a:t>
            </a:r>
            <a:r>
              <a:rPr lang="en-US" sz="1800" kern="0"/>
              <a:t>C ,A</a:t>
            </a:r>
            <a:r>
              <a:rPr lang="en-US" altLang="en-US" sz="1800" kern="0">
                <a:sym typeface="Symbol" pitchFamily="18" charset="2"/>
              </a:rPr>
              <a:t>  DE , B F, F GH, D IJ}</a:t>
            </a:r>
            <a:endParaRPr lang="en-US" sz="1800" kern="0"/>
          </a:p>
        </p:txBody>
      </p:sp>
    </p:spTree>
    <p:extLst>
      <p:ext uri="{BB962C8B-B14F-4D97-AF65-F5344CB8AC3E}">
        <p14:creationId xmlns:p14="http://schemas.microsoft.com/office/powerpoint/2010/main" val="243324106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724" y="1158"/>
            <a:ext cx="8077200" cy="609600"/>
          </a:xfrm>
        </p:spPr>
        <p:txBody>
          <a:bodyPr/>
          <a:lstStyle/>
          <a:p>
            <a:r>
              <a:rPr lang="en-US"/>
              <a:t>Test for 3NF-example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1" y="726372"/>
            <a:ext cx="8355724" cy="5813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</a:pPr>
            <a:r>
              <a:rPr lang="en-US" altLang="en-US" sz="2100" b="1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= </a:t>
            </a:r>
            <a:r>
              <a:rPr lang="en-US" altLang="en-US" sz="21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100" b="1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J, K, L)</a:t>
            </a:r>
            <a:br>
              <a:rPr lang="en-US" altLang="en-US" sz="2100" b="1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b="1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= </a:t>
            </a:r>
            <a:r>
              <a:rPr lang="en-US" altLang="en-US" sz="21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en-US" sz="2100" b="1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JK </a:t>
            </a:r>
            <a:r>
              <a:rPr lang="en-US" altLang="en-US" sz="21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en-US" sz="21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 </a:t>
            </a:r>
            <a:r>
              <a:rPr lang="en-US" altLang="en-US" sz="2100" b="1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L, L </a:t>
            </a:r>
            <a:r>
              <a:rPr lang="en-US" altLang="en-US" sz="21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en-US" sz="21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 </a:t>
            </a:r>
            <a:r>
              <a:rPr lang="en-US" altLang="en-US" sz="2100" b="1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K </a:t>
            </a:r>
            <a:r>
              <a:rPr lang="en-US" altLang="en-US" sz="21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}  </a:t>
            </a:r>
            <a:r>
              <a:rPr lang="en-US" altLang="en-US" sz="2100" b="1">
                <a:solidFill>
                  <a:schemeClr val="bg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is R in 3NF ?</a:t>
            </a:r>
          </a:p>
          <a:p>
            <a:pPr lvl="1">
              <a:lnSpc>
                <a:spcPct val="120000"/>
              </a:lnSpc>
            </a:pP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  <a:sym typeface="Monotype Sorts" charset="2"/>
            </a:endParaRPr>
          </a:p>
          <a:p>
            <a:pPr marL="800100" lvl="1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Take </a:t>
            </a:r>
            <a:r>
              <a:rPr lang="en-US" altLang="en-US" sz="2100" i="1">
                <a:latin typeface="Times New Roman" panose="02020603050405020304" pitchFamily="18" charset="0"/>
                <a:cs typeface="Times New Roman" panose="02020603050405020304" pitchFamily="18" charset="0"/>
              </a:rPr>
              <a:t>JK </a:t>
            </a:r>
            <a:r>
              <a:rPr lang="en-US" altLang="en-US" sz="210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en-US" sz="2100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 </a:t>
            </a:r>
            <a:r>
              <a:rPr lang="en-US" altLang="en-US" sz="2100" i="1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L  ,  </a:t>
            </a:r>
            <a:r>
              <a:rPr lang="en-US" altLang="en-US" sz="2100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is JK</a:t>
            </a:r>
            <a:r>
              <a:rPr lang="en-US" altLang="en-US" sz="21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 is super key ?</a:t>
            </a:r>
          </a:p>
          <a:p>
            <a:pPr lvl="1">
              <a:lnSpc>
                <a:spcPct val="140000"/>
              </a:lnSpc>
            </a:pPr>
            <a:r>
              <a:rPr lang="en-US" altLang="en-US" sz="2100" i="1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      JK</a:t>
            </a:r>
            <a:r>
              <a:rPr lang="en-US" altLang="en-US" sz="2100" i="1" baseline="30000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+</a:t>
            </a:r>
            <a:r>
              <a:rPr lang="en-US" altLang="en-US" sz="2100" i="1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 =</a:t>
            </a:r>
            <a:r>
              <a:rPr lang="en-US" altLang="en-US" sz="2100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{ JKL} ,  yes, JK is super key, </a:t>
            </a:r>
            <a:r>
              <a:rPr lang="en-US" altLang="en-US" sz="2100" b="1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2</a:t>
            </a:r>
            <a:r>
              <a:rPr lang="en-US" altLang="en-US" sz="21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nd</a:t>
            </a:r>
            <a:r>
              <a:rPr lang="en-US" altLang="en-US" sz="2100" b="1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  condition for 3NF satisfied</a:t>
            </a:r>
          </a:p>
          <a:p>
            <a:pPr lvl="1">
              <a:lnSpc>
                <a:spcPct val="140000"/>
              </a:lnSpc>
            </a:pPr>
            <a:r>
              <a:rPr lang="en-US" altLang="en-US" sz="2100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	Note JK is candidate key also (check yourself)</a:t>
            </a:r>
          </a:p>
          <a:p>
            <a:pPr marL="800100" lvl="1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en-US" sz="2100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Take </a:t>
            </a:r>
            <a:r>
              <a:rPr lang="en-US" altLang="en-US" sz="2100" i="1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L </a:t>
            </a:r>
            <a:r>
              <a:rPr lang="en-US" altLang="en-US" sz="210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en-US" sz="2100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 </a:t>
            </a:r>
            <a:r>
              <a:rPr lang="en-US" altLang="en-US" sz="2100" i="1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K   </a:t>
            </a:r>
            <a:r>
              <a:rPr lang="en-US" altLang="en-US" sz="2100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is L</a:t>
            </a:r>
            <a:r>
              <a:rPr lang="en-US" altLang="en-US" sz="21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 is super key ?</a:t>
            </a:r>
          </a:p>
          <a:p>
            <a:pPr lvl="1">
              <a:lnSpc>
                <a:spcPct val="140000"/>
              </a:lnSpc>
            </a:pPr>
            <a:r>
              <a:rPr lang="en-US" altLang="en-US" sz="2100" i="1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      L</a:t>
            </a:r>
            <a:r>
              <a:rPr lang="en-US" altLang="en-US" sz="2100" i="1" baseline="30000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+</a:t>
            </a:r>
            <a:r>
              <a:rPr lang="en-US" altLang="en-US" sz="2100" i="1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={ L} , </a:t>
            </a:r>
            <a:r>
              <a:rPr lang="en-US" altLang="en-US" sz="2100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no, L is not super key, </a:t>
            </a:r>
            <a:r>
              <a:rPr lang="en-US" altLang="en-US" sz="2100" b="1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2</a:t>
            </a:r>
            <a:r>
              <a:rPr lang="en-US" altLang="en-US" sz="21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nd </a:t>
            </a:r>
            <a:r>
              <a:rPr lang="en-US" altLang="en-US" sz="2100" b="1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condition for 3NF NOT    </a:t>
            </a:r>
          </a:p>
          <a:p>
            <a:pPr lvl="1">
              <a:lnSpc>
                <a:spcPct val="140000"/>
              </a:lnSpc>
            </a:pPr>
            <a:r>
              <a:rPr lang="en-US" altLang="en-US" sz="2100" b="1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      satisfied</a:t>
            </a:r>
          </a:p>
          <a:p>
            <a:pPr lvl="1">
              <a:lnSpc>
                <a:spcPct val="140000"/>
              </a:lnSpc>
            </a:pPr>
            <a:r>
              <a:rPr lang="en-US" altLang="en-US" sz="2100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       K-L =K  &amp; K  contained in candidate key (JK), </a:t>
            </a:r>
            <a:r>
              <a:rPr lang="en-US" altLang="en-US" sz="2100" b="1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3</a:t>
            </a:r>
            <a:r>
              <a:rPr lang="en-US" altLang="en-US" sz="21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rd </a:t>
            </a:r>
            <a:r>
              <a:rPr lang="en-US" altLang="en-US" sz="2100" b="1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condition for       </a:t>
            </a:r>
          </a:p>
          <a:p>
            <a:pPr lvl="1">
              <a:lnSpc>
                <a:spcPct val="140000"/>
              </a:lnSpc>
            </a:pPr>
            <a:r>
              <a:rPr lang="en-US" altLang="en-US" sz="2100" b="1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       3NF satisfied.</a:t>
            </a:r>
          </a:p>
          <a:p>
            <a:pPr lvl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Monotype Sorts" charset="2"/>
            </a:endParaRPr>
          </a:p>
          <a:p>
            <a:pPr lvl="1" algn="ctr"/>
            <a:r>
              <a:rPr lang="en-US" altLang="en-US" sz="28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“Therefore </a:t>
            </a:r>
            <a:r>
              <a:rPr lang="en-US" altLang="en-US" sz="2800" b="1" i="1">
                <a:solidFill>
                  <a:schemeClr val="bg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en-US" sz="2800" b="1">
                <a:solidFill>
                  <a:schemeClr val="bg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b="1" i="1">
                <a:solidFill>
                  <a:schemeClr val="bg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J, K, L) </a:t>
            </a:r>
            <a:r>
              <a:rPr lang="en-US" altLang="en-US" sz="2800" b="1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in 3NF”</a:t>
            </a:r>
            <a:endParaRPr lang="en-US" altLang="en-US" sz="2100">
              <a:latin typeface="Times New Roman" panose="02020603050405020304" pitchFamily="18" charset="0"/>
              <a:cs typeface="Times New Roman" panose="02020603050405020304" pitchFamily="18" charset="0"/>
              <a:sym typeface="Monotype Sorts" charset="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1890" y="6266887"/>
            <a:ext cx="89390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>
                <a:solidFill>
                  <a:srgbClr val="C00000"/>
                </a:solidFill>
              </a:rPr>
              <a:t>If you Replace J=</a:t>
            </a:r>
            <a:r>
              <a:rPr lang="en-US" sz="1400" b="1" err="1">
                <a:solidFill>
                  <a:srgbClr val="C00000"/>
                </a:solidFill>
              </a:rPr>
              <a:t>s_ID</a:t>
            </a:r>
            <a:r>
              <a:rPr lang="en-US" sz="1400" b="1">
                <a:solidFill>
                  <a:srgbClr val="C00000"/>
                </a:solidFill>
              </a:rPr>
              <a:t> ; K=</a:t>
            </a:r>
            <a:r>
              <a:rPr lang="en-US" sz="1400" b="1" err="1">
                <a:solidFill>
                  <a:srgbClr val="C00000"/>
                </a:solidFill>
              </a:rPr>
              <a:t>dept_name</a:t>
            </a:r>
            <a:r>
              <a:rPr lang="en-US" sz="1400" b="1">
                <a:solidFill>
                  <a:srgbClr val="C00000"/>
                </a:solidFill>
              </a:rPr>
              <a:t>  &amp; L= </a:t>
            </a:r>
            <a:r>
              <a:rPr lang="en-US" sz="1400" b="1" err="1">
                <a:solidFill>
                  <a:srgbClr val="C00000"/>
                </a:solidFill>
              </a:rPr>
              <a:t>i_ID</a:t>
            </a:r>
            <a:r>
              <a:rPr lang="en-US" sz="1400" b="1">
                <a:solidFill>
                  <a:srgbClr val="C00000"/>
                </a:solidFill>
              </a:rPr>
              <a:t>  , this example is same as given in </a:t>
            </a:r>
            <a:r>
              <a:rPr lang="en-US" sz="1400" b="1">
                <a:solidFill>
                  <a:srgbClr val="C00000"/>
                </a:solidFill>
                <a:hlinkClick r:id="" action="ppaction://noaction"/>
              </a:rPr>
              <a:t>slide </a:t>
            </a:r>
            <a:endParaRPr lang="en-US" sz="14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89369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798404" y="-12612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/>
              <a:t>Redundancy  in 3NF</a:t>
            </a:r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7015451" y="1451506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/>
            <a:r>
              <a:rPr lang="en-US" altLang="en-US" sz="1800" i="1"/>
              <a:t>J</a:t>
            </a:r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7015451" y="1880131"/>
            <a:ext cx="609600" cy="166709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en-US" sz="1800" i="1"/>
              <a:t>j</a:t>
            </a:r>
            <a:r>
              <a:rPr lang="en-US" altLang="en-US" sz="1800" baseline="-25000"/>
              <a:t>1</a:t>
            </a:r>
          </a:p>
          <a:p>
            <a:pPr algn="ctr">
              <a:lnSpc>
                <a:spcPct val="80000"/>
              </a:lnSpc>
            </a:pPr>
            <a:endParaRPr lang="en-US" altLang="en-US" sz="1800"/>
          </a:p>
          <a:p>
            <a:pPr algn="ctr">
              <a:lnSpc>
                <a:spcPct val="80000"/>
              </a:lnSpc>
            </a:pPr>
            <a:r>
              <a:rPr lang="en-US" altLang="en-US" sz="1800" i="1"/>
              <a:t>j</a:t>
            </a:r>
            <a:r>
              <a:rPr lang="en-US" altLang="en-US" sz="1800" baseline="-25000"/>
              <a:t>2</a:t>
            </a:r>
          </a:p>
          <a:p>
            <a:pPr algn="ctr">
              <a:lnSpc>
                <a:spcPct val="80000"/>
              </a:lnSpc>
            </a:pPr>
            <a:endParaRPr lang="en-US" altLang="en-US" sz="1800" baseline="-25000"/>
          </a:p>
          <a:p>
            <a:pPr algn="ctr">
              <a:lnSpc>
                <a:spcPct val="80000"/>
              </a:lnSpc>
            </a:pPr>
            <a:r>
              <a:rPr lang="en-US" altLang="en-US" sz="1800" i="1"/>
              <a:t>j</a:t>
            </a:r>
            <a:r>
              <a:rPr lang="en-US" altLang="en-US" sz="1800" baseline="-25000"/>
              <a:t>3</a:t>
            </a:r>
          </a:p>
          <a:p>
            <a:pPr algn="ctr">
              <a:lnSpc>
                <a:spcPct val="80000"/>
              </a:lnSpc>
            </a:pPr>
            <a:endParaRPr lang="en-US" altLang="en-US" sz="1800" i="1"/>
          </a:p>
          <a:p>
            <a:pPr algn="ctr">
              <a:lnSpc>
                <a:spcPct val="80000"/>
              </a:lnSpc>
            </a:pPr>
            <a:r>
              <a:rPr lang="en-US" altLang="en-US" i="1"/>
              <a:t>null</a:t>
            </a:r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7625051" y="1451506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/>
            <a:r>
              <a:rPr lang="en-US" altLang="en-US" sz="1800" i="1"/>
              <a:t>L</a:t>
            </a:r>
          </a:p>
        </p:txBody>
      </p:sp>
      <p:sp>
        <p:nvSpPr>
          <p:cNvPr id="67590" name="Rectangle 6"/>
          <p:cNvSpPr>
            <a:spLocks noChangeArrowheads="1"/>
          </p:cNvSpPr>
          <p:nvPr/>
        </p:nvSpPr>
        <p:spPr bwMode="auto">
          <a:xfrm>
            <a:off x="7625051" y="1880131"/>
            <a:ext cx="457200" cy="166709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en-US" sz="1800" i="1"/>
              <a:t>l</a:t>
            </a:r>
            <a:r>
              <a:rPr lang="en-US" altLang="en-US" sz="1800" baseline="-25000"/>
              <a:t>1</a:t>
            </a:r>
          </a:p>
          <a:p>
            <a:pPr algn="ctr">
              <a:lnSpc>
                <a:spcPct val="80000"/>
              </a:lnSpc>
            </a:pPr>
            <a:endParaRPr lang="en-US" altLang="en-US" sz="1800" baseline="-25000"/>
          </a:p>
          <a:p>
            <a:pPr algn="ctr">
              <a:lnSpc>
                <a:spcPct val="80000"/>
              </a:lnSpc>
            </a:pPr>
            <a:r>
              <a:rPr lang="en-US" altLang="en-US" sz="1800" i="1"/>
              <a:t>l</a:t>
            </a:r>
            <a:r>
              <a:rPr lang="en-US" altLang="en-US" sz="1800" baseline="-25000"/>
              <a:t>1</a:t>
            </a:r>
          </a:p>
          <a:p>
            <a:pPr algn="ctr">
              <a:lnSpc>
                <a:spcPct val="80000"/>
              </a:lnSpc>
            </a:pPr>
            <a:endParaRPr lang="en-US" altLang="en-US" sz="1800" baseline="-25000"/>
          </a:p>
          <a:p>
            <a:pPr algn="ctr">
              <a:lnSpc>
                <a:spcPct val="80000"/>
              </a:lnSpc>
            </a:pPr>
            <a:r>
              <a:rPr lang="en-US" altLang="en-US" sz="1800" i="1"/>
              <a:t>l</a:t>
            </a:r>
            <a:r>
              <a:rPr lang="en-US" altLang="en-US" sz="1800" baseline="-25000"/>
              <a:t>1</a:t>
            </a:r>
          </a:p>
          <a:p>
            <a:pPr algn="ctr">
              <a:lnSpc>
                <a:spcPct val="80000"/>
              </a:lnSpc>
            </a:pPr>
            <a:endParaRPr lang="en-US" altLang="en-US" sz="1800" i="1"/>
          </a:p>
          <a:p>
            <a:pPr algn="ctr">
              <a:lnSpc>
                <a:spcPct val="80000"/>
              </a:lnSpc>
            </a:pPr>
            <a:r>
              <a:rPr lang="en-US" altLang="en-US" sz="1800" i="1"/>
              <a:t>l</a:t>
            </a:r>
            <a:r>
              <a:rPr lang="en-US" altLang="en-US" sz="1800" baseline="-25000"/>
              <a:t>2</a:t>
            </a:r>
          </a:p>
        </p:txBody>
      </p:sp>
      <p:sp>
        <p:nvSpPr>
          <p:cNvPr id="67591" name="Rectangle 7"/>
          <p:cNvSpPr>
            <a:spLocks noChangeArrowheads="1"/>
          </p:cNvSpPr>
          <p:nvPr/>
        </p:nvSpPr>
        <p:spPr bwMode="auto">
          <a:xfrm>
            <a:off x="8082251" y="1451506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/>
            <a:r>
              <a:rPr lang="en-US" altLang="en-US" sz="1800" i="1"/>
              <a:t>K</a:t>
            </a:r>
          </a:p>
        </p:txBody>
      </p:sp>
      <p:sp>
        <p:nvSpPr>
          <p:cNvPr id="67592" name="Rectangle 8"/>
          <p:cNvSpPr>
            <a:spLocks noChangeArrowheads="1"/>
          </p:cNvSpPr>
          <p:nvPr/>
        </p:nvSpPr>
        <p:spPr bwMode="auto">
          <a:xfrm>
            <a:off x="8077488" y="1880131"/>
            <a:ext cx="457200" cy="166709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en-US" sz="1800" i="1"/>
              <a:t>k</a:t>
            </a:r>
            <a:r>
              <a:rPr lang="en-US" altLang="en-US" sz="1800" baseline="-25000"/>
              <a:t>1</a:t>
            </a:r>
          </a:p>
          <a:p>
            <a:pPr algn="ctr">
              <a:lnSpc>
                <a:spcPct val="80000"/>
              </a:lnSpc>
            </a:pPr>
            <a:endParaRPr lang="en-US" altLang="en-US" sz="1800" baseline="-25000"/>
          </a:p>
          <a:p>
            <a:pPr algn="ctr">
              <a:lnSpc>
                <a:spcPct val="80000"/>
              </a:lnSpc>
            </a:pPr>
            <a:r>
              <a:rPr lang="en-US" altLang="en-US" sz="1800" i="1"/>
              <a:t>k</a:t>
            </a:r>
            <a:r>
              <a:rPr lang="en-US" altLang="en-US" sz="1800" baseline="-25000"/>
              <a:t>1</a:t>
            </a:r>
          </a:p>
          <a:p>
            <a:pPr algn="ctr">
              <a:lnSpc>
                <a:spcPct val="80000"/>
              </a:lnSpc>
            </a:pPr>
            <a:endParaRPr lang="en-US" altLang="en-US" sz="1800" baseline="-25000"/>
          </a:p>
          <a:p>
            <a:pPr algn="ctr">
              <a:lnSpc>
                <a:spcPct val="80000"/>
              </a:lnSpc>
            </a:pPr>
            <a:r>
              <a:rPr lang="en-US" altLang="en-US" sz="1800" i="1"/>
              <a:t>k</a:t>
            </a:r>
            <a:r>
              <a:rPr lang="en-US" altLang="en-US" sz="1800" baseline="-25000"/>
              <a:t>1</a:t>
            </a:r>
          </a:p>
          <a:p>
            <a:pPr algn="ctr">
              <a:lnSpc>
                <a:spcPct val="80000"/>
              </a:lnSpc>
            </a:pPr>
            <a:endParaRPr lang="en-US" altLang="en-US" sz="1800" i="1"/>
          </a:p>
          <a:p>
            <a:pPr algn="ctr">
              <a:lnSpc>
                <a:spcPct val="80000"/>
              </a:lnSpc>
            </a:pPr>
            <a:r>
              <a:rPr lang="en-US" altLang="en-US" sz="1800" i="1"/>
              <a:t>k</a:t>
            </a:r>
            <a:r>
              <a:rPr lang="en-US" altLang="en-US" sz="1800" baseline="-25000"/>
              <a:t>2</a:t>
            </a:r>
          </a:p>
        </p:txBody>
      </p:sp>
      <p:sp>
        <p:nvSpPr>
          <p:cNvPr id="67593" name="Rectangle 9"/>
          <p:cNvSpPr>
            <a:spLocks noChangeArrowheads="1"/>
          </p:cNvSpPr>
          <p:nvPr/>
        </p:nvSpPr>
        <p:spPr bwMode="auto">
          <a:xfrm>
            <a:off x="798404" y="3600271"/>
            <a:ext cx="78740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Char char="n"/>
            </a:pPr>
            <a:r>
              <a:rPr kumimoji="1" lang="en-US" altLang="en-US" sz="2100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repetition of information (e.g., the relationship </a:t>
            </a:r>
            <a:r>
              <a:rPr kumimoji="1" lang="en-US" altLang="en-US" sz="2100" i="1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l</a:t>
            </a:r>
            <a:r>
              <a:rPr kumimoji="1" lang="en-US" altLang="en-US" sz="2100" baseline="-25000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1</a:t>
            </a:r>
            <a:r>
              <a:rPr kumimoji="1" lang="en-US" altLang="en-US" sz="2100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, </a:t>
            </a:r>
            <a:r>
              <a:rPr kumimoji="1" lang="en-US" altLang="en-US" sz="2100" i="1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k</a:t>
            </a:r>
            <a:r>
              <a:rPr kumimoji="1" lang="en-US" altLang="en-US" sz="2100" baseline="-25000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1</a:t>
            </a:r>
            <a:r>
              <a:rPr kumimoji="1" lang="en-US" altLang="en-US" sz="2100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) </a:t>
            </a:r>
          </a:p>
          <a:p>
            <a:pPr lvl="1">
              <a:spcBef>
                <a:spcPct val="35000"/>
              </a:spcBef>
              <a:buClr>
                <a:schemeClr val="folHlink"/>
              </a:buClr>
              <a:buSzPct val="80000"/>
              <a:buFont typeface="Wingdings" pitchFamily="2" charset="2"/>
              <a:buChar char="l"/>
            </a:pPr>
            <a:r>
              <a:rPr kumimoji="1" lang="en-US" altLang="en-US" sz="2100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 i.e. (</a:t>
            </a:r>
            <a:r>
              <a:rPr kumimoji="1" lang="en-US" altLang="en-US" sz="2100" i="1" err="1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i_ID</a:t>
            </a:r>
            <a:r>
              <a:rPr kumimoji="1" lang="en-US" altLang="en-US" sz="2100" i="1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, </a:t>
            </a:r>
            <a:r>
              <a:rPr kumimoji="1" lang="en-US" altLang="en-US" sz="2100" i="1" err="1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dept_name</a:t>
            </a:r>
            <a:r>
              <a:rPr kumimoji="1" lang="en-US" altLang="en-US" sz="2100" i="1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)  </a:t>
            </a:r>
            <a:r>
              <a:rPr kumimoji="1" lang="en-US" altLang="en-US" sz="2100" i="1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  <a:hlinkClick r:id="" action="ppaction://noaction"/>
              </a:rPr>
              <a:t>in slide  75</a:t>
            </a:r>
            <a:endParaRPr kumimoji="1" lang="en-US" altLang="en-US" sz="2100">
              <a:latin typeface="Times New Roman" panose="02020603050405020304" pitchFamily="18" charset="0"/>
              <a:cs typeface="Times New Roman" panose="02020603050405020304" pitchFamily="18" charset="0"/>
              <a:sym typeface="Monotype Sorts" charset="2"/>
            </a:endParaRPr>
          </a:p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Char char="n"/>
            </a:pPr>
            <a:r>
              <a:rPr kumimoji="1" lang="en-US" altLang="en-US" sz="2100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need to use null values (e.g., to represent the relationship</a:t>
            </a:r>
            <a:br>
              <a:rPr kumimoji="1" lang="en-US" altLang="en-US" sz="2100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</a:br>
            <a:r>
              <a:rPr kumimoji="1" lang="en-US" altLang="en-US" sz="2100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     </a:t>
            </a:r>
            <a:r>
              <a:rPr kumimoji="1" lang="en-US" altLang="en-US" sz="2100" i="1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l</a:t>
            </a:r>
            <a:r>
              <a:rPr kumimoji="1" lang="en-US" altLang="en-US" sz="2100" baseline="-25000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2</a:t>
            </a:r>
            <a:r>
              <a:rPr kumimoji="1" lang="en-US" altLang="en-US" sz="2100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, </a:t>
            </a:r>
            <a:r>
              <a:rPr kumimoji="1" lang="en-US" altLang="en-US" sz="2100" i="1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k</a:t>
            </a:r>
            <a:r>
              <a:rPr kumimoji="1" lang="en-US" altLang="en-US" sz="2100" baseline="-25000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2</a:t>
            </a:r>
            <a:r>
              <a:rPr kumimoji="1" lang="en-US" altLang="en-US" sz="2100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 where there is no corresponding value for </a:t>
            </a:r>
            <a:r>
              <a:rPr kumimoji="1" lang="en-US" altLang="en-US" sz="2100" i="1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J</a:t>
            </a:r>
            <a:r>
              <a:rPr kumimoji="1" lang="en-US" altLang="en-US" sz="2100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).</a:t>
            </a:r>
          </a:p>
          <a:p>
            <a:pPr marL="0" indent="0">
              <a:spcBef>
                <a:spcPct val="35000"/>
              </a:spcBef>
              <a:buClr>
                <a:schemeClr val="tx2"/>
              </a:buClr>
            </a:pPr>
            <a:r>
              <a:rPr kumimoji="1" lang="en-US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(i.e. for an instructor in a department may not be an advisor for any student ,</a:t>
            </a:r>
            <a:r>
              <a:rPr kumimoji="1" lang="en-US" altLang="en-US" sz="1800" err="1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S_Id</a:t>
            </a:r>
            <a:r>
              <a:rPr kumimoji="1" lang="en-US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 (i.e. J here is Null)</a:t>
            </a:r>
          </a:p>
          <a:p>
            <a:pPr lvl="1">
              <a:spcBef>
                <a:spcPct val="35000"/>
              </a:spcBef>
              <a:buClr>
                <a:schemeClr val="folHlink"/>
              </a:buClr>
              <a:buSzPct val="80000"/>
              <a:buFont typeface="Wingdings" pitchFamily="2" charset="2"/>
              <a:buChar char="l"/>
            </a:pPr>
            <a:r>
              <a:rPr kumimoji="1" lang="en-US" altLang="en-US" sz="2100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(</a:t>
            </a:r>
            <a:r>
              <a:rPr kumimoji="1" lang="en-US" altLang="en-US" sz="2100" i="1" err="1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i_ID</a:t>
            </a:r>
            <a:r>
              <a:rPr kumimoji="1" lang="en-US" altLang="en-US" sz="2100" i="1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, </a:t>
            </a:r>
            <a:r>
              <a:rPr kumimoji="1" lang="en-US" altLang="en-US" sz="2100" i="1" err="1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dept_nameI</a:t>
            </a:r>
            <a:r>
              <a:rPr kumimoji="1" lang="en-US" altLang="en-US" sz="2100" i="1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) </a:t>
            </a:r>
            <a:r>
              <a:rPr kumimoji="1" lang="en-US" altLang="en-US" sz="2100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if there is no separate relation mapping instructors to departments</a:t>
            </a:r>
          </a:p>
        </p:txBody>
      </p:sp>
      <p:sp>
        <p:nvSpPr>
          <p:cNvPr id="67594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823804" y="440221"/>
            <a:ext cx="7848600" cy="3643039"/>
          </a:xfrm>
        </p:spPr>
        <p:txBody>
          <a:bodyPr/>
          <a:lstStyle/>
          <a:p>
            <a:r>
              <a:rPr lang="en-US" altLang="en-US" sz="210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There is some redundancy in this schema </a:t>
            </a:r>
          </a:p>
          <a:p>
            <a:pPr marL="0" indent="0" algn="ctr"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(the relation </a:t>
            </a:r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dept_advisor g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iven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  <a:hlinkClick r:id="" action="ppaction://noaction"/>
              </a:rPr>
              <a:t>in slide 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can also be discussed as below)</a:t>
            </a:r>
            <a:endParaRPr lang="en-US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1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for problems due to redundancy in 3NF</a:t>
            </a:r>
          </a:p>
          <a:p>
            <a:pPr lvl="1"/>
            <a:r>
              <a:rPr lang="en-US" altLang="en-US" sz="2100" i="1">
                <a:latin typeface="Times New Roman" panose="02020603050405020304" pitchFamily="18" charset="0"/>
                <a:cs typeface="Times New Roman" panose="02020603050405020304" pitchFamily="18" charset="0"/>
              </a:rPr>
              <a:t>R = </a:t>
            </a:r>
            <a:r>
              <a:rPr lang="en-US" alt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100" i="1">
                <a:latin typeface="Times New Roman" panose="02020603050405020304" pitchFamily="18" charset="0"/>
                <a:cs typeface="Times New Roman" panose="02020603050405020304" pitchFamily="18" charset="0"/>
              </a:rPr>
              <a:t>J, K, L)</a:t>
            </a:r>
            <a:br>
              <a:rPr lang="en-US" altLang="en-US" sz="2100" i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i="1">
                <a:latin typeface="Times New Roman" panose="02020603050405020304" pitchFamily="18" charset="0"/>
                <a:cs typeface="Times New Roman" panose="02020603050405020304" pitchFamily="18" charset="0"/>
              </a:rPr>
              <a:t>F = </a:t>
            </a:r>
            <a:r>
              <a:rPr lang="en-US" alt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en-US" sz="2100" i="1">
                <a:latin typeface="Times New Roman" panose="02020603050405020304" pitchFamily="18" charset="0"/>
                <a:cs typeface="Times New Roman" panose="02020603050405020304" pitchFamily="18" charset="0"/>
              </a:rPr>
              <a:t>JK </a:t>
            </a:r>
            <a:r>
              <a:rPr lang="en-US" altLang="en-US" sz="210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en-US" sz="2100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 </a:t>
            </a:r>
            <a:r>
              <a:rPr lang="en-US" altLang="en-US" sz="2100" i="1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L, L </a:t>
            </a:r>
            <a:r>
              <a:rPr lang="en-US" altLang="en-US" sz="210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en-US" sz="2100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 </a:t>
            </a:r>
            <a:r>
              <a:rPr lang="en-US" altLang="en-US" sz="2100" i="1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K </a:t>
            </a:r>
            <a:r>
              <a:rPr lang="en-US" altLang="en-US" sz="2100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}</a:t>
            </a:r>
            <a:endParaRPr lang="en-US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76432" y="2666380"/>
            <a:ext cx="337595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>
                <a:solidFill>
                  <a:srgbClr val="C00000"/>
                </a:solidFill>
              </a:rPr>
              <a:t>If you Replace J=</a:t>
            </a:r>
            <a:r>
              <a:rPr lang="en-US" sz="1400" b="1" err="1">
                <a:solidFill>
                  <a:srgbClr val="C00000"/>
                </a:solidFill>
              </a:rPr>
              <a:t>s_ID</a:t>
            </a:r>
            <a:r>
              <a:rPr lang="en-US" sz="1400" b="1">
                <a:solidFill>
                  <a:srgbClr val="C00000"/>
                </a:solidFill>
              </a:rPr>
              <a:t> ; K=</a:t>
            </a:r>
            <a:r>
              <a:rPr lang="en-US" sz="1400" b="1" err="1">
                <a:solidFill>
                  <a:srgbClr val="C00000"/>
                </a:solidFill>
              </a:rPr>
              <a:t>dept_name</a:t>
            </a:r>
            <a:r>
              <a:rPr lang="en-US" sz="1400" b="1">
                <a:solidFill>
                  <a:srgbClr val="C00000"/>
                </a:solidFill>
              </a:rPr>
              <a:t>  &amp; L= </a:t>
            </a:r>
            <a:r>
              <a:rPr lang="en-US" sz="1400" b="1" err="1">
                <a:solidFill>
                  <a:srgbClr val="C00000"/>
                </a:solidFill>
              </a:rPr>
              <a:t>i_ID</a:t>
            </a:r>
            <a:r>
              <a:rPr lang="en-US" sz="1400" b="1">
                <a:solidFill>
                  <a:srgbClr val="C00000"/>
                </a:solidFill>
              </a:rPr>
              <a:t>  , this example is same as given in </a:t>
            </a:r>
            <a:r>
              <a:rPr lang="en-US" sz="1400" b="1">
                <a:solidFill>
                  <a:srgbClr val="C00000"/>
                </a:solidFill>
                <a:hlinkClick r:id="" action="ppaction://noaction"/>
              </a:rPr>
              <a:t>slide 75</a:t>
            </a:r>
            <a:endParaRPr lang="en-US" sz="14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95420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71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/>
              <a:t>Boyce- </a:t>
            </a:r>
            <a:r>
              <a:rPr lang="en-US" err="1"/>
              <a:t>Codd</a:t>
            </a:r>
            <a:r>
              <a:rPr lang="en-US"/>
              <a:t> Normal Form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9073" y="2820076"/>
            <a:ext cx="6562725" cy="1084317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altLang="en-US" sz="2500">
                <a:sym typeface="Symbol" pitchFamily="18" charset="2"/>
              </a:rPr>
              <a:t></a:t>
            </a:r>
            <a:r>
              <a:rPr lang="en-US" altLang="en-US" sz="2500">
                <a:sym typeface="Greek Symbols" pitchFamily="18" charset="2"/>
              </a:rPr>
              <a:t> </a:t>
            </a:r>
            <a:r>
              <a:rPr lang="en-US" altLang="en-US" sz="2500">
                <a:sym typeface="Symbol" pitchFamily="18" charset="2"/>
              </a:rPr>
              <a:t></a:t>
            </a:r>
            <a:r>
              <a:rPr lang="en-US" altLang="en-US" sz="2500">
                <a:sym typeface="Monotype Sorts" charset="2"/>
              </a:rPr>
              <a:t> </a:t>
            </a:r>
            <a:r>
              <a:rPr lang="en-US" altLang="en-US" sz="2500" i="1">
                <a:sym typeface="Symbol" pitchFamily="18" charset="2"/>
              </a:rPr>
              <a:t></a:t>
            </a:r>
            <a:r>
              <a:rPr lang="en-US" altLang="en-US" sz="2500" i="1">
                <a:sym typeface="Greek Symbols" pitchFamily="18" charset="2"/>
              </a:rPr>
              <a:t>  </a:t>
            </a:r>
            <a:r>
              <a:rPr lang="en-US" altLang="en-US" sz="2500">
                <a:sym typeface="Greek Symbols" pitchFamily="18" charset="2"/>
              </a:rPr>
              <a:t>is </a:t>
            </a:r>
            <a:r>
              <a:rPr lang="en-US" altLang="en-US" sz="2500">
                <a:solidFill>
                  <a:schemeClr val="tx2"/>
                </a:solidFill>
                <a:sym typeface="Greek Symbols" pitchFamily="18" charset="2"/>
              </a:rPr>
              <a:t>trivial</a:t>
            </a:r>
            <a:r>
              <a:rPr lang="en-US" altLang="en-US" sz="2500">
                <a:sym typeface="Greek Symbols" pitchFamily="18" charset="2"/>
              </a:rPr>
              <a:t> (i.e., </a:t>
            </a:r>
            <a:r>
              <a:rPr lang="en-US" altLang="en-US" sz="2500" i="1">
                <a:sym typeface="Symbol" pitchFamily="18" charset="2"/>
              </a:rPr>
              <a:t></a:t>
            </a:r>
            <a:r>
              <a:rPr lang="en-US" altLang="en-US" sz="2500">
                <a:sym typeface="Greek Symbols" pitchFamily="18" charset="2"/>
              </a:rPr>
              <a:t> </a:t>
            </a:r>
            <a:r>
              <a:rPr lang="en-US" altLang="en-US" sz="2500">
                <a:sym typeface="Symbol" pitchFamily="18" charset="2"/>
              </a:rPr>
              <a:t> </a:t>
            </a:r>
            <a:r>
              <a:rPr lang="en-US" altLang="en-US" sz="2500">
                <a:sym typeface="Greek Symbols" pitchFamily="18" charset="2"/>
              </a:rPr>
              <a:t>)</a:t>
            </a:r>
          </a:p>
          <a:p>
            <a:r>
              <a:rPr lang="en-US" altLang="en-US" sz="2500">
                <a:solidFill>
                  <a:schemeClr val="tx2"/>
                </a:solidFill>
                <a:sym typeface="Symbol" pitchFamily="18" charset="2"/>
              </a:rPr>
              <a:t></a:t>
            </a:r>
            <a:r>
              <a:rPr lang="en-US" altLang="en-US" sz="2500">
                <a:sym typeface="Greek Symbols" pitchFamily="18" charset="2"/>
              </a:rPr>
              <a:t> is </a:t>
            </a:r>
            <a:r>
              <a:rPr lang="en-US" altLang="en-US" sz="2500">
                <a:solidFill>
                  <a:schemeClr val="tx2"/>
                </a:solidFill>
                <a:sym typeface="Greek Symbols" pitchFamily="18" charset="2"/>
              </a:rPr>
              <a:t>a super key</a:t>
            </a:r>
            <a:r>
              <a:rPr lang="en-US" altLang="en-US" sz="2500">
                <a:sym typeface="Greek Symbols" pitchFamily="18" charset="2"/>
              </a:rPr>
              <a:t> for </a:t>
            </a:r>
            <a:r>
              <a:rPr lang="en-US" altLang="en-US" sz="2500" i="1">
                <a:sym typeface="Greek Symbols" pitchFamily="18" charset="2"/>
              </a:rPr>
              <a:t>R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715962" y="717859"/>
            <a:ext cx="7828948" cy="200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en-US" sz="2000"/>
              <a:t>A relation schema </a:t>
            </a:r>
            <a:r>
              <a:rPr lang="en-US" altLang="en-US" sz="2000" i="1"/>
              <a:t>R</a:t>
            </a:r>
            <a:r>
              <a:rPr lang="en-US" altLang="en-US" sz="2000"/>
              <a:t> is in BCNF with respect to a set </a:t>
            </a:r>
            <a:r>
              <a:rPr lang="en-US" altLang="en-US" sz="2000" i="1"/>
              <a:t>F</a:t>
            </a:r>
            <a:r>
              <a:rPr lang="en-US" altLang="en-US" sz="2000"/>
              <a:t> of functional  dependencies if </a:t>
            </a:r>
            <a:r>
              <a:rPr lang="en-US" altLang="en-US" sz="2000">
                <a:solidFill>
                  <a:srgbClr val="FF0000"/>
                </a:solidFill>
              </a:rPr>
              <a:t>for all functional dependencies in </a:t>
            </a:r>
            <a:r>
              <a:rPr lang="en-US" altLang="en-US" sz="2000" i="1">
                <a:solidFill>
                  <a:srgbClr val="FF0000"/>
                </a:solidFill>
              </a:rPr>
              <a:t>F</a:t>
            </a:r>
            <a:r>
              <a:rPr lang="en-US" altLang="en-US" sz="2000" baseline="30000">
                <a:solidFill>
                  <a:srgbClr val="FF0000"/>
                </a:solidFill>
              </a:rPr>
              <a:t>+</a:t>
            </a:r>
            <a:r>
              <a:rPr lang="en-US" altLang="en-US" sz="2000">
                <a:solidFill>
                  <a:srgbClr val="FF0000"/>
                </a:solidFill>
              </a:rPr>
              <a:t> </a:t>
            </a:r>
            <a:r>
              <a:rPr lang="en-US" altLang="en-US" sz="2000"/>
              <a:t>of the form </a:t>
            </a:r>
          </a:p>
          <a:p>
            <a:endParaRPr lang="en-US" altLang="en-US"/>
          </a:p>
          <a:p>
            <a:r>
              <a:rPr lang="en-US" altLang="en-US" sz="2000" b="1">
                <a:sym typeface="Symbol" pitchFamily="18" charset="2"/>
              </a:rPr>
              <a:t>               </a:t>
            </a:r>
            <a:r>
              <a:rPr lang="en-US" altLang="en-US" sz="2400" b="1">
                <a:sym typeface="Symbol" pitchFamily="18" charset="2"/>
              </a:rPr>
              <a:t></a:t>
            </a:r>
            <a:r>
              <a:rPr kumimoji="1" lang="en-US" altLang="en-US" sz="2400" b="1">
                <a:sym typeface="Symbol" pitchFamily="18" charset="2"/>
              </a:rPr>
              <a:t></a:t>
            </a:r>
            <a:r>
              <a:rPr kumimoji="1" lang="en-US" altLang="en-US" sz="2400" b="1">
                <a:sym typeface="Monotype Sorts" charset="2"/>
              </a:rPr>
              <a:t> </a:t>
            </a:r>
            <a:r>
              <a:rPr lang="en-US" altLang="en-US" sz="2400" b="1" i="1">
                <a:sym typeface="Symbol" pitchFamily="18" charset="2"/>
              </a:rPr>
              <a:t></a:t>
            </a:r>
            <a:endParaRPr lang="en-US" altLang="en-US" sz="2000" b="1" i="1">
              <a:sym typeface="Greek Symbols" pitchFamily="18" charset="2"/>
            </a:endParaRPr>
          </a:p>
          <a:p>
            <a:endParaRPr lang="en-US" altLang="en-US" i="1">
              <a:sym typeface="Greek Symbols" pitchFamily="18" charset="2"/>
            </a:endParaRPr>
          </a:p>
          <a:p>
            <a:r>
              <a:rPr lang="en-US" altLang="en-US" sz="2000">
                <a:sym typeface="Greek Symbols" pitchFamily="18" charset="2"/>
              </a:rPr>
              <a:t>          where </a:t>
            </a:r>
            <a:r>
              <a:rPr lang="en-US" altLang="en-US" sz="2000">
                <a:sym typeface="Symbol" pitchFamily="18" charset="2"/>
              </a:rPr>
              <a:t></a:t>
            </a:r>
            <a:r>
              <a:rPr lang="en-US" altLang="en-US" sz="2000">
                <a:sym typeface="Greek Symbols" pitchFamily="18" charset="2"/>
              </a:rPr>
              <a:t> </a:t>
            </a:r>
            <a:r>
              <a:rPr lang="en-US" altLang="en-US" sz="2000">
                <a:sym typeface="Symbol" pitchFamily="18" charset="2"/>
              </a:rPr>
              <a:t> </a:t>
            </a:r>
            <a:r>
              <a:rPr lang="en-US" altLang="en-US" sz="2000" i="1">
                <a:sym typeface="Symbol" pitchFamily="18" charset="2"/>
              </a:rPr>
              <a:t>R</a:t>
            </a:r>
            <a:r>
              <a:rPr lang="en-US" altLang="en-US" sz="2000">
                <a:sym typeface="Symbol" pitchFamily="18" charset="2"/>
              </a:rPr>
              <a:t> and </a:t>
            </a:r>
            <a:r>
              <a:rPr lang="en-US" altLang="en-US" sz="2000" i="1">
                <a:sym typeface="Symbol" pitchFamily="18" charset="2"/>
              </a:rPr>
              <a:t></a:t>
            </a:r>
            <a:r>
              <a:rPr lang="en-US" altLang="en-US" sz="2000">
                <a:sym typeface="Greek Symbols" pitchFamily="18" charset="2"/>
              </a:rPr>
              <a:t> </a:t>
            </a:r>
            <a:r>
              <a:rPr lang="en-US" altLang="en-US" sz="2000">
                <a:sym typeface="Symbol" pitchFamily="18" charset="2"/>
              </a:rPr>
              <a:t> </a:t>
            </a:r>
            <a:r>
              <a:rPr lang="en-US" altLang="en-US" sz="2000" i="1">
                <a:sym typeface="Symbol" pitchFamily="18" charset="2"/>
              </a:rPr>
              <a:t>R</a:t>
            </a:r>
            <a:r>
              <a:rPr lang="en-US" altLang="en-US" sz="2000">
                <a:sym typeface="Symbol" pitchFamily="18" charset="2"/>
              </a:rPr>
              <a:t>,</a:t>
            </a:r>
            <a:r>
              <a:rPr lang="en-US" altLang="en-US" sz="2000" i="1">
                <a:sym typeface="Symbol" pitchFamily="18" charset="2"/>
              </a:rPr>
              <a:t> </a:t>
            </a:r>
            <a:r>
              <a:rPr lang="en-US" altLang="en-US" sz="2000" b="1">
                <a:solidFill>
                  <a:srgbClr val="FF0000"/>
                </a:solidFill>
                <a:sym typeface="Symbol" pitchFamily="18" charset="2"/>
              </a:rPr>
              <a:t>at least one of the </a:t>
            </a:r>
            <a:r>
              <a:rPr lang="en-US" altLang="en-US" sz="2000">
                <a:sym typeface="Symbol" pitchFamily="18" charset="2"/>
              </a:rPr>
              <a:t>following holds: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565642" y="4091028"/>
            <a:ext cx="8129588" cy="2505301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lnSpc>
                <a:spcPct val="140000"/>
              </a:lnSpc>
            </a:pPr>
            <a:r>
              <a:rPr lang="en-US" altLang="en-US" sz="1800">
                <a:latin typeface="Calibri" panose="020F0502020204030204" pitchFamily="34" charset="0"/>
                <a:cs typeface="Calibri" panose="020F0502020204030204" pitchFamily="34" charset="0"/>
              </a:rPr>
              <a:t>Example schema </a:t>
            </a:r>
            <a:r>
              <a:rPr lang="en-US" altLang="en-US" sz="1800" i="1"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n-US" altLang="en-US" sz="1800">
                <a:latin typeface="Calibri" panose="020F0502020204030204" pitchFamily="34" charset="0"/>
                <a:cs typeface="Calibri" panose="020F0502020204030204" pitchFamily="34" charset="0"/>
              </a:rPr>
              <a:t> in BCNF:</a:t>
            </a:r>
          </a:p>
          <a:p>
            <a:pPr>
              <a:lnSpc>
                <a:spcPct val="140000"/>
              </a:lnSpc>
            </a:pPr>
            <a:r>
              <a:rPr lang="en-US" altLang="en-US"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kumimoji="1" lang="en-US" altLang="en-US" sz="1800" i="1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instr_dept</a:t>
            </a:r>
            <a:r>
              <a:rPr kumimoji="1" lang="en-US" altLang="en-US" sz="1800" i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en-US"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kumimoji="1" lang="en-US" altLang="en-US" sz="1800" i="1" u="sng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ID, </a:t>
            </a:r>
            <a:r>
              <a:rPr kumimoji="1" lang="en-US" altLang="en-US" sz="1800" i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name, salary</a:t>
            </a:r>
            <a:r>
              <a:rPr kumimoji="1" lang="en-US" altLang="en-US" sz="1800" i="1" u="sng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1" lang="en-US" altLang="en-US" sz="1800" i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dept_name</a:t>
            </a:r>
            <a:r>
              <a:rPr kumimoji="1" lang="en-US" altLang="en-US" sz="1800" i="1" u="sng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1" lang="en-US" altLang="en-US" sz="1800" i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building, budget </a:t>
            </a:r>
            <a:r>
              <a:rPr kumimoji="1" lang="en-US" altLang="en-US"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kumimoji="1" lang="en-US" altLang="en-US" sz="1800" i="1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40000"/>
              </a:lnSpc>
            </a:pPr>
            <a:r>
              <a:rPr lang="en-US" altLang="en-US" sz="1800">
                <a:latin typeface="Calibri" panose="020F0502020204030204" pitchFamily="34" charset="0"/>
                <a:cs typeface="Calibri" panose="020F0502020204030204" pitchFamily="34" charset="0"/>
              </a:rPr>
              <a:t>    Assume   F=</a:t>
            </a:r>
            <a:r>
              <a:rPr lang="en-US" altLang="en-US" sz="2000" i="1">
                <a:latin typeface="Calibri" panose="020F0502020204030204" pitchFamily="34" charset="0"/>
                <a:cs typeface="Calibri" panose="020F0502020204030204" pitchFamily="34" charset="0"/>
              </a:rPr>
              <a:t>{ </a:t>
            </a:r>
            <a:r>
              <a:rPr kumimoji="1" lang="en-US" altLang="en-US" sz="1800" i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 </a:t>
            </a:r>
            <a:r>
              <a:rPr kumimoji="1" lang="en-US" altLang="en-US"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</a:t>
            </a:r>
            <a:r>
              <a:rPr kumimoji="1" lang="en-US" altLang="en-US" sz="1800" i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(name, salary , </a:t>
            </a:r>
            <a:r>
              <a:rPr kumimoji="1" lang="en-US" altLang="en-US" sz="1800" i="1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dept_name</a:t>
            </a:r>
            <a:r>
              <a:rPr kumimoji="1" lang="en-US" altLang="en-US" sz="1800" i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), dept_name </a:t>
            </a:r>
            <a:r>
              <a:rPr kumimoji="1" lang="en-US" altLang="en-US"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 (</a:t>
            </a:r>
            <a:r>
              <a:rPr kumimoji="1" lang="en-US" altLang="en-US" sz="1800" i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building, budget)  </a:t>
            </a:r>
            <a:r>
              <a:rPr kumimoji="1" lang="en-US" altLang="en-US" sz="2000" i="1">
                <a:latin typeface="Calibri" panose="020F0502020204030204" pitchFamily="34" charset="0"/>
                <a:cs typeface="Calibri" panose="020F0502020204030204" pitchFamily="34" charset="0"/>
              </a:rPr>
              <a:t>}  </a:t>
            </a:r>
            <a:r>
              <a:rPr kumimoji="1" lang="en-US" altLang="en-US" sz="1800" i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>
              <a:lnSpc>
                <a:spcPct val="140000"/>
              </a:lnSpc>
            </a:pPr>
            <a:r>
              <a:rPr kumimoji="1" lang="en-US" altLang="en-US" sz="1800" i="1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instr_dept</a:t>
            </a:r>
            <a:r>
              <a:rPr kumimoji="1" lang="en-US" altLang="en-US" sz="1800" i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en-US" sz="1800" i="1">
                <a:latin typeface="Calibri" panose="020F0502020204030204" pitchFamily="34" charset="0"/>
                <a:cs typeface="Calibri" panose="020F0502020204030204" pitchFamily="34" charset="0"/>
              </a:rPr>
              <a:t> is not in BCNF   </a:t>
            </a:r>
            <a:r>
              <a:rPr lang="en-US" altLang="en-US" sz="1800">
                <a:latin typeface="Calibri" panose="020F0502020204030204" pitchFamily="34" charset="0"/>
                <a:cs typeface="Calibri" panose="020F0502020204030204" pitchFamily="34" charset="0"/>
              </a:rPr>
              <a:t>because </a:t>
            </a:r>
            <a:r>
              <a:rPr kumimoji="1" lang="en-US" altLang="en-US" sz="1800" i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dept_name</a:t>
            </a:r>
            <a:r>
              <a:rPr kumimoji="1" lang="en-US" altLang="en-US" sz="180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</a:t>
            </a:r>
            <a:r>
              <a:rPr kumimoji="1" lang="en-US" altLang="en-US" sz="180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(</a:t>
            </a:r>
            <a:r>
              <a:rPr kumimoji="1" lang="en-US" altLang="en-US" sz="1800" i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building, budget)</a:t>
            </a:r>
          </a:p>
          <a:p>
            <a:pPr>
              <a:lnSpc>
                <a:spcPct val="140000"/>
              </a:lnSpc>
            </a:pPr>
            <a:r>
              <a:rPr kumimoji="1"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BECAUSE, </a:t>
            </a:r>
            <a:r>
              <a:rPr kumimoji="1" lang="en-US" altLang="en-US" sz="1800" b="1" i="1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dept_name</a:t>
            </a:r>
            <a:r>
              <a:rPr kumimoji="1" lang="en-US" altLang="en-US" sz="1800" b="1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is not a </a:t>
            </a:r>
            <a:r>
              <a:rPr kumimoji="1" lang="en-US" altLang="en-US" sz="1800" b="1" err="1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superkey</a:t>
            </a:r>
            <a:endParaRPr kumimoji="1" lang="en-US" altLang="en-US" sz="1800" b="1">
              <a:latin typeface="Calibri" panose="020F0502020204030204" pitchFamily="34" charset="0"/>
              <a:cs typeface="Calibri" panose="020F0502020204030204" pitchFamily="34" charset="0"/>
              <a:sym typeface="Monotype Sorts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7879687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752584" y="-126124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/>
              <a:t>Decomposing a Schema into BCNF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918" y="358110"/>
            <a:ext cx="8678039" cy="637227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z="2300">
                <a:latin typeface="Times New Roman" pitchFamily="18" charset="0"/>
                <a:cs typeface="Times New Roman" pitchFamily="18" charset="0"/>
              </a:rPr>
              <a:t>Suppose we have a schema </a:t>
            </a:r>
            <a:r>
              <a:rPr lang="en-US" altLang="en-US" sz="2300" i="1"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altLang="en-US" sz="2300">
                <a:latin typeface="Times New Roman" pitchFamily="18" charset="0"/>
                <a:cs typeface="Times New Roman" pitchFamily="18" charset="0"/>
              </a:rPr>
              <a:t>and a non-trivial dependency </a:t>
            </a:r>
            <a:r>
              <a:rPr lang="en-US" altLang="en-US" sz="23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</a:t>
            </a:r>
            <a:r>
              <a:rPr kumimoji="0" lang="en-US" altLang="en-US" sz="23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en-US" sz="2300" b="1" i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</a:t>
            </a:r>
            <a:r>
              <a:rPr lang="en-US" altLang="en-US" sz="2300" b="1" i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Greek Symbols" pitchFamily="18" charset="2"/>
              </a:rPr>
              <a:t> </a:t>
            </a:r>
            <a:r>
              <a:rPr lang="en-US" altLang="en-US" sz="2300" i="1">
                <a:latin typeface="Times New Roman" pitchFamily="18" charset="0"/>
                <a:cs typeface="Times New Roman" pitchFamily="18" charset="0"/>
                <a:sym typeface="Greek Symbols" pitchFamily="18" charset="2"/>
              </a:rPr>
              <a:t> </a:t>
            </a:r>
            <a:r>
              <a:rPr lang="en-US" altLang="en-US" sz="23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causes a violation </a:t>
            </a:r>
            <a:r>
              <a:rPr lang="en-US" altLang="en-US" sz="2300">
                <a:latin typeface="Times New Roman" pitchFamily="18" charset="0"/>
                <a:cs typeface="Times New Roman" pitchFamily="18" charset="0"/>
              </a:rPr>
              <a:t>of BCNF.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sz="2300">
                <a:latin typeface="Times New Roman" pitchFamily="18" charset="0"/>
                <a:cs typeface="Times New Roman" pitchFamily="18" charset="0"/>
              </a:rPr>
              <a:t>	We decompose </a:t>
            </a:r>
            <a:r>
              <a:rPr lang="en-US" altLang="en-US" sz="2300" i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2300">
                <a:latin typeface="Times New Roman" pitchFamily="18" charset="0"/>
                <a:cs typeface="Times New Roman" pitchFamily="18" charset="0"/>
              </a:rPr>
              <a:t> into:</a:t>
            </a:r>
          </a:p>
          <a:p>
            <a:pPr lvl="1">
              <a:lnSpc>
                <a:spcPct val="90000"/>
              </a:lnSpc>
              <a:buSzPct val="200000"/>
              <a:buFont typeface="Times" pitchFamily="18" charset="0"/>
              <a:buChar char="•"/>
            </a:pPr>
            <a:r>
              <a:rPr lang="en-US" altLang="en-US" sz="23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3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 </a:t>
            </a:r>
            <a:r>
              <a:rPr lang="en-US" altLang="en-US" sz="23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Greek Symbols" pitchFamily="18" charset="2"/>
              </a:rPr>
              <a:t>U </a:t>
            </a:r>
            <a:r>
              <a:rPr lang="en-US" altLang="en-US" sz="23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</a:t>
            </a:r>
            <a:r>
              <a:rPr lang="en-US" altLang="en-US" sz="2300" b="1" i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en-US" sz="23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endParaRPr lang="en-US" altLang="en-US" sz="2300" b="1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  <a:buSzPct val="200000"/>
              <a:buFont typeface="Times" pitchFamily="18" charset="0"/>
              <a:buChar char="•"/>
            </a:pPr>
            <a:r>
              <a:rPr lang="en-US" altLang="en-US" sz="23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altLang="en-US" sz="2300" b="1" i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23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- ( </a:t>
            </a:r>
            <a:r>
              <a:rPr lang="en-US" altLang="en-US" sz="2300" b="1" i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 - </a:t>
            </a:r>
            <a:r>
              <a:rPr lang="en-US" altLang="en-US" sz="23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 ) )</a:t>
            </a:r>
            <a:endParaRPr lang="en-US" altLang="en-US" sz="2300" b="1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300">
                <a:latin typeface="Times New Roman" pitchFamily="18" charset="0"/>
                <a:cs typeface="Times New Roman" pitchFamily="18" charset="0"/>
              </a:rPr>
              <a:t>In our example, </a:t>
            </a:r>
          </a:p>
          <a:p>
            <a:pPr>
              <a:lnSpc>
                <a:spcPct val="90000"/>
              </a:lnSpc>
            </a:pPr>
            <a:r>
              <a:rPr lang="en-US" altLang="en-US" sz="2300" b="1" err="1">
                <a:latin typeface="Times New Roman" pitchFamily="18" charset="0"/>
                <a:cs typeface="Times New Roman" pitchFamily="18" charset="0"/>
              </a:rPr>
              <a:t>Inst_dept</a:t>
            </a:r>
            <a:r>
              <a:rPr lang="en-US" altLang="en-US" sz="2300" b="1">
                <a:latin typeface="Times New Roman" pitchFamily="18" charset="0"/>
                <a:cs typeface="Times New Roman" pitchFamily="18" charset="0"/>
              </a:rPr>
              <a:t> (ID, Name, Salary, </a:t>
            </a:r>
            <a:r>
              <a:rPr lang="en-US" altLang="en-US" sz="2300" b="1" err="1">
                <a:latin typeface="Times New Roman" pitchFamily="18" charset="0"/>
                <a:cs typeface="Times New Roman" pitchFamily="18" charset="0"/>
              </a:rPr>
              <a:t>Dept_Name</a:t>
            </a:r>
            <a:r>
              <a:rPr lang="en-US" altLang="en-US" sz="2300" b="1">
                <a:latin typeface="Times New Roman" pitchFamily="18" charset="0"/>
                <a:cs typeface="Times New Roman" pitchFamily="18" charset="0"/>
              </a:rPr>
              <a:t>, Building, Budget)</a:t>
            </a:r>
          </a:p>
          <a:p>
            <a:pPr marL="342900" lvl="1" indent="-342900">
              <a:lnSpc>
                <a:spcPct val="90000"/>
              </a:lnSpc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lang="en-US" altLang="en-US" sz="2300" b="1">
                <a:latin typeface="Times New Roman" pitchFamily="18" charset="0"/>
                <a:cs typeface="Times New Roman" pitchFamily="18" charset="0"/>
              </a:rPr>
              <a:t>Assume  </a:t>
            </a:r>
            <a:r>
              <a:rPr lang="en-US" altLang="en-US" sz="2300" b="1" i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dept_name </a:t>
            </a:r>
            <a:r>
              <a:rPr lang="en-US" altLang="en-US" sz="23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en-US" sz="2300" b="1" i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building, budget </a:t>
            </a:r>
            <a:r>
              <a:rPr lang="en-US" altLang="en-US" sz="23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violates</a:t>
            </a:r>
          </a:p>
          <a:p>
            <a:pPr lvl="1">
              <a:lnSpc>
                <a:spcPct val="90000"/>
              </a:lnSpc>
            </a:pPr>
            <a:r>
              <a:rPr lang="en-US" altLang="en-US" sz="2300">
                <a:solidFill>
                  <a:schemeClr val="bg1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 = </a:t>
            </a:r>
            <a:r>
              <a:rPr lang="en-US" altLang="en-US" sz="2300" i="1">
                <a:solidFill>
                  <a:schemeClr val="bg1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dept_name    </a:t>
            </a:r>
            <a:r>
              <a:rPr lang="en-US" altLang="en-US" sz="2300" i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 </a:t>
            </a:r>
            <a:r>
              <a:rPr lang="en-US" altLang="en-US" sz="23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</a:t>
            </a:r>
            <a:r>
              <a:rPr lang="en-US" altLang="en-US" sz="2300" i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building, budget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2300">
                <a:latin typeface="Times New Roman" pitchFamily="18" charset="0"/>
                <a:cs typeface="Times New Roman" pitchFamily="18" charset="0"/>
              </a:rPr>
              <a:t>		and </a:t>
            </a:r>
            <a:r>
              <a:rPr lang="en-US" altLang="en-US" sz="2300" i="1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2300" b="1" i="1" err="1">
                <a:latin typeface="Times New Roman" pitchFamily="18" charset="0"/>
                <a:cs typeface="Times New Roman" pitchFamily="18" charset="0"/>
              </a:rPr>
              <a:t>nst_dept</a:t>
            </a:r>
            <a:r>
              <a:rPr lang="en-US" altLang="en-US" sz="23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300">
                <a:latin typeface="Times New Roman" pitchFamily="18" charset="0"/>
                <a:cs typeface="Times New Roman" pitchFamily="18" charset="0"/>
              </a:rPr>
              <a:t>is replaced by</a:t>
            </a:r>
          </a:p>
          <a:p>
            <a:pPr lvl="1">
              <a:lnSpc>
                <a:spcPct val="90000"/>
              </a:lnSpc>
            </a:pPr>
            <a:r>
              <a:rPr lang="en-US" altLang="en-US" sz="230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en-US" sz="23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en-US" sz="2300">
                <a:latin typeface="Times New Roman" pitchFamily="18" charset="0"/>
                <a:cs typeface="Times New Roman" pitchFamily="18" charset="0"/>
                <a:sym typeface="Greek Symbols" pitchFamily="18" charset="2"/>
              </a:rPr>
              <a:t> U </a:t>
            </a:r>
            <a:r>
              <a:rPr lang="en-US" altLang="en-US" sz="23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</a:t>
            </a:r>
            <a:r>
              <a:rPr lang="en-US" altLang="en-US" sz="23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en-US" sz="23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= </a:t>
            </a:r>
            <a:r>
              <a:rPr lang="en-US" altLang="en-US" sz="23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 </a:t>
            </a:r>
            <a:r>
              <a:rPr lang="en-US" altLang="en-US" sz="2300" i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dept_name, building, budget</a:t>
            </a:r>
            <a:r>
              <a:rPr lang="en-US" altLang="en-US" sz="23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)</a:t>
            </a:r>
          </a:p>
          <a:p>
            <a:pPr lvl="1">
              <a:lnSpc>
                <a:spcPct val="90000"/>
              </a:lnSpc>
            </a:pPr>
            <a:r>
              <a:rPr lang="en-US" altLang="en-US" sz="230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altLang="en-US" sz="2300" i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2300">
                <a:latin typeface="Times New Roman" pitchFamily="18" charset="0"/>
                <a:cs typeface="Times New Roman" pitchFamily="18" charset="0"/>
              </a:rPr>
              <a:t> - ( </a:t>
            </a:r>
            <a:r>
              <a:rPr lang="en-US" altLang="en-US" sz="23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 - </a:t>
            </a:r>
            <a:r>
              <a:rPr lang="en-US" altLang="en-US" sz="23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 ) ) = </a:t>
            </a:r>
            <a:r>
              <a:rPr lang="en-US" altLang="en-US" sz="2300">
                <a:solidFill>
                  <a:schemeClr val="bg1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 </a:t>
            </a:r>
            <a:r>
              <a:rPr lang="en-US" altLang="en-US" sz="2300" i="1">
                <a:solidFill>
                  <a:schemeClr val="bg1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ID, name, salary, dept_name</a:t>
            </a:r>
            <a:r>
              <a:rPr lang="en-US" altLang="en-US" sz="2300">
                <a:solidFill>
                  <a:schemeClr val="bg1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)</a:t>
            </a:r>
          </a:p>
          <a:p>
            <a:pPr lvl="1">
              <a:lnSpc>
                <a:spcPct val="90000"/>
              </a:lnSpc>
            </a:pPr>
            <a:r>
              <a:rPr lang="en-US" altLang="en-US" sz="2300" b="1">
                <a:solidFill>
                  <a:schemeClr val="bg1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</a:t>
            </a:r>
            <a:r>
              <a:rPr lang="en-US" altLang="en-US" sz="2300" b="1" baseline="-25000">
                <a:solidFill>
                  <a:schemeClr val="bg1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en-US" sz="23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en-US" sz="2300" b="1" i="1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dept_name</a:t>
            </a:r>
            <a:r>
              <a:rPr lang="en-US" altLang="en-US" sz="2300" b="1" i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building, budget</a:t>
            </a:r>
            <a:r>
              <a:rPr lang="en-US" altLang="en-US" sz="2300" b="1">
                <a:solidFill>
                  <a:schemeClr val="bg1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en-US" sz="23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sz="2300" b="1">
                <a:solidFill>
                  <a:schemeClr val="bg1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</a:t>
            </a:r>
            <a:r>
              <a:rPr lang="en-US" altLang="en-US" sz="2300" b="1" baseline="-25000">
                <a:solidFill>
                  <a:schemeClr val="bg1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en-US" sz="2300" b="1">
                <a:solidFill>
                  <a:schemeClr val="bg1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en-US" sz="2300" b="1" i="1">
                <a:solidFill>
                  <a:schemeClr val="bg1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ID, name, salary, dept_name</a:t>
            </a:r>
            <a:r>
              <a:rPr lang="en-US" altLang="en-US" sz="2300" b="1">
                <a:solidFill>
                  <a:schemeClr val="bg1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)</a:t>
            </a:r>
          </a:p>
          <a:p>
            <a:pPr lvl="1">
              <a:lnSpc>
                <a:spcPct val="90000"/>
              </a:lnSpc>
            </a:pPr>
            <a:endParaRPr lang="en-US" altLang="en-US" sz="2300">
              <a:solidFill>
                <a:schemeClr val="bg1">
                  <a:lumMod val="25000"/>
                </a:schemeClr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endParaRPr lang="en-US" altLang="en-US" sz="2300">
              <a:solidFill>
                <a:schemeClr val="bg1">
                  <a:lumMod val="25000"/>
                </a:schemeClr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28745" y="966404"/>
            <a:ext cx="3515709" cy="2031325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sz="1800" b="1"/>
              <a:t>On decomposing a Relation R ,one or more of the resulting schemas may not be in BCNF. In such cases, further decomposition is required, the eventual result of which is a set of BCNF schemas.</a:t>
            </a:r>
          </a:p>
        </p:txBody>
      </p:sp>
    </p:spTree>
    <p:extLst>
      <p:ext uri="{BB962C8B-B14F-4D97-AF65-F5344CB8AC3E}">
        <p14:creationId xmlns:p14="http://schemas.microsoft.com/office/powerpoint/2010/main" val="305220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3011" grpId="0" uiExpand="1" build="p" autoUpdateAnimBg="0"/>
      <p:bldP spid="2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26460" y="-63064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/>
              <a:t>Testing for BCNF</a:t>
            </a:r>
          </a:p>
        </p:txBody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8013" y="567557"/>
            <a:ext cx="8734096" cy="629044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To check if a non-trivial dependency </a:t>
            </a:r>
            <a:r>
              <a:rPr lang="en-US" altLang="en-US" sz="24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</a:t>
            </a:r>
            <a:r>
              <a:rPr kumimoji="0" lang="en-US" altLang="en-US" sz="24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en-US" sz="2400" i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</a:t>
            </a:r>
            <a:r>
              <a:rPr lang="en-US" altLang="en-US" sz="2400" i="1">
                <a:latin typeface="Times New Roman" pitchFamily="18" charset="0"/>
                <a:cs typeface="Times New Roman" pitchFamily="18" charset="0"/>
                <a:sym typeface="Greek Symbols" pitchFamily="18" charset="2"/>
              </a:rPr>
              <a:t>  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causes a violation of BCNF</a:t>
            </a:r>
          </a:p>
          <a:p>
            <a:pPr marL="914400" lvl="1" indent="-457200">
              <a:buFont typeface="Monotype Sorts" charset="2"/>
              <a:buAutoNum type="arabicPeriod"/>
            </a:pPr>
            <a:r>
              <a:rPr lang="en-US" altLang="en-US" sz="24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compute </a:t>
            </a:r>
            <a:r>
              <a:rPr lang="en-US" altLang="en-US" sz="24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en-US" sz="2400" b="1" baseline="300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en-US" sz="24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(the attribute closure of 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), and </a:t>
            </a:r>
          </a:p>
          <a:p>
            <a:pPr marL="914400" lvl="1" indent="-457200">
              <a:buFont typeface="Monotype Sorts" charset="2"/>
              <a:buAutoNum type="arabicPeriod"/>
            </a:pPr>
            <a:r>
              <a:rPr lang="en-US" altLang="en-US" sz="24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verify</a:t>
            </a:r>
            <a:r>
              <a:rPr lang="en-US" altLang="en-US" sz="2400" b="1">
                <a:latin typeface="Times New Roman" pitchFamily="18" charset="0"/>
                <a:cs typeface="Times New Roman" pitchFamily="18" charset="0"/>
              </a:rPr>
              <a:t> that it includes all attributes of </a:t>
            </a:r>
            <a:r>
              <a:rPr lang="en-US" altLang="en-US" sz="2400" b="1" i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2400" b="1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457200" lvl="1" indent="0">
              <a:buNone/>
            </a:pPr>
            <a:r>
              <a:rPr lang="en-US" altLang="en-US" sz="24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altLang="en-US" sz="2400" b="1">
                <a:latin typeface="Times New Roman" pitchFamily="18" charset="0"/>
                <a:cs typeface="Times New Roman" pitchFamily="18" charset="0"/>
              </a:rPr>
              <a:t>that is </a:t>
            </a:r>
            <a:r>
              <a:rPr lang="en-US" altLang="en-US" sz="24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 is a </a:t>
            </a:r>
            <a:r>
              <a:rPr lang="en-US" altLang="en-US" sz="24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super key of </a:t>
            </a:r>
            <a:r>
              <a:rPr lang="en-US" altLang="en-US" sz="2400" b="1" i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It suffices to </a:t>
            </a:r>
            <a:r>
              <a:rPr lang="en-US" altLang="en-US" sz="2000" b="1">
                <a:latin typeface="Times New Roman" pitchFamily="18" charset="0"/>
                <a:cs typeface="Times New Roman" pitchFamily="18" charset="0"/>
              </a:rPr>
              <a:t>check only the dependencies in the given set F</a:t>
            </a:r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 for violation of BCNF, rather than check all dependencies in </a:t>
            </a:r>
            <a:r>
              <a:rPr lang="en-US" altLang="en-US" sz="2000" b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en-US" sz="2000" b="1" baseline="3000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We can show that if none of the dependencies in F causes a violation of BCNF, then none of the dependencies in </a:t>
            </a:r>
            <a:r>
              <a:rPr lang="en-US" altLang="en-US" sz="2000" b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en-US" sz="2000" b="1" baseline="3000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 will cause a violation of BCNF,either.</a:t>
            </a:r>
          </a:p>
          <a:p>
            <a:r>
              <a:rPr lang="en-US" altLang="en-US" sz="2300">
                <a:latin typeface="Times New Roman" pitchFamily="18" charset="0"/>
                <a:cs typeface="Times New Roman" pitchFamily="18" charset="0"/>
              </a:rPr>
              <a:t>However,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procedure does not work </a:t>
            </a:r>
            <a:r>
              <a:rPr lang="en-US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when a relation is decomposed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That is, </a:t>
            </a:r>
            <a:r>
              <a:rPr lang="en-US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400" b="1" i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does not </a:t>
            </a:r>
            <a:r>
              <a:rPr lang="en-US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suffice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to use </a:t>
            </a: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when we test a relation </a:t>
            </a:r>
            <a:r>
              <a:rPr lang="en-US" sz="2400" i="1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i="1" baseline="-2500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, in a decomposition of </a:t>
            </a:r>
            <a:r>
              <a:rPr lang="en-US" sz="2400" i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, for violation of BCNF</a:t>
            </a:r>
            <a:r>
              <a:rPr lang="en-US" sz="2400"/>
              <a:t>.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015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211" grpId="0" build="p" autoUpdateAnimBg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Example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162" y="801031"/>
            <a:ext cx="7848600" cy="4876800"/>
          </a:xfrm>
        </p:spPr>
        <p:txBody>
          <a:bodyPr/>
          <a:lstStyle/>
          <a:p>
            <a:pPr>
              <a:tabLst>
                <a:tab pos="744538" algn="l"/>
              </a:tabLst>
            </a:pPr>
            <a:r>
              <a:rPr lang="en-US" altLang="en-US" sz="2500" i="1">
                <a:latin typeface="Calibri" panose="020F0502020204030204" pitchFamily="34" charset="0"/>
                <a:cs typeface="Calibri" panose="020F0502020204030204" pitchFamily="34" charset="0"/>
              </a:rPr>
              <a:t>R = </a:t>
            </a:r>
            <a:r>
              <a:rPr lang="en-US" altLang="en-US" sz="250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en-US" sz="2500" i="1">
                <a:latin typeface="Calibri" panose="020F0502020204030204" pitchFamily="34" charset="0"/>
                <a:cs typeface="Calibri" panose="020F0502020204030204" pitchFamily="34" charset="0"/>
              </a:rPr>
              <a:t>A, B, C </a:t>
            </a:r>
            <a:r>
              <a:rPr lang="en-US" altLang="en-US" sz="250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br>
              <a:rPr lang="en-US" altLang="en-US" sz="2500" i="1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2500" i="1">
                <a:latin typeface="Calibri" panose="020F0502020204030204" pitchFamily="34" charset="0"/>
                <a:cs typeface="Calibri" panose="020F0502020204030204" pitchFamily="34" charset="0"/>
              </a:rPr>
              <a:t>F = </a:t>
            </a:r>
            <a:r>
              <a:rPr lang="en-US" altLang="en-US" sz="250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en-US" altLang="en-US" sz="2500" i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en-US" sz="25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5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</a:t>
            </a:r>
            <a:r>
              <a:rPr lang="en-US" altLang="en-US" sz="250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</a:t>
            </a:r>
            <a:r>
              <a:rPr lang="en-US" altLang="en-US" sz="2500" i="1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B,  B </a:t>
            </a:r>
            <a:r>
              <a:rPr lang="en-US" altLang="en-US" sz="25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</a:t>
            </a:r>
            <a:r>
              <a:rPr lang="en-US" altLang="en-US" sz="2500" i="1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C</a:t>
            </a:r>
            <a:r>
              <a:rPr lang="en-US" altLang="en-US" sz="250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}</a:t>
            </a:r>
            <a:br>
              <a:rPr lang="en-US" altLang="en-US" sz="250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</a:br>
            <a:r>
              <a:rPr lang="en-US" altLang="en-US" sz="250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Key = {</a:t>
            </a:r>
            <a:r>
              <a:rPr lang="en-US" altLang="en-US" sz="2500" i="1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A</a:t>
            </a:r>
            <a:r>
              <a:rPr lang="en-US" altLang="en-US" sz="250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} </a:t>
            </a:r>
          </a:p>
          <a:p>
            <a:pPr>
              <a:tabLst>
                <a:tab pos="744538" algn="l"/>
              </a:tabLst>
            </a:pPr>
            <a:r>
              <a:rPr lang="en-US" altLang="en-US" sz="2500" i="1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R</a:t>
            </a:r>
            <a:r>
              <a:rPr lang="en-US" altLang="en-US" sz="250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is not in BCNF  (why?)</a:t>
            </a:r>
          </a:p>
          <a:p>
            <a:pPr>
              <a:tabLst>
                <a:tab pos="744538" algn="l"/>
              </a:tabLst>
            </a:pPr>
            <a:r>
              <a:rPr lang="en-US" altLang="en-US" sz="250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Assume R is Decomposed into </a:t>
            </a:r>
            <a:r>
              <a:rPr lang="en-US" altLang="en-US" sz="2500" i="1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R</a:t>
            </a:r>
            <a:r>
              <a:rPr lang="en-US" altLang="en-US" sz="2500" baseline="-2500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1</a:t>
            </a:r>
            <a:r>
              <a:rPr lang="en-US" altLang="en-US" sz="250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= (</a:t>
            </a:r>
            <a:r>
              <a:rPr lang="en-US" altLang="en-US" sz="2500" i="1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A, B),  R</a:t>
            </a:r>
            <a:r>
              <a:rPr lang="en-US" altLang="en-US" sz="2500" baseline="-2500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2</a:t>
            </a:r>
            <a:r>
              <a:rPr lang="en-US" altLang="en-US" sz="250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= </a:t>
            </a:r>
            <a:r>
              <a:rPr lang="en-US" altLang="en-US" sz="2500" i="1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(B, C)</a:t>
            </a:r>
          </a:p>
          <a:p>
            <a:pPr lvl="1">
              <a:tabLst>
                <a:tab pos="744538" algn="l"/>
              </a:tabLst>
            </a:pPr>
            <a:r>
              <a:rPr lang="en-US" altLang="en-US" sz="2500" i="1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R</a:t>
            </a:r>
            <a:r>
              <a:rPr lang="en-US" altLang="en-US" sz="2500" baseline="-2500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1</a:t>
            </a:r>
            <a:r>
              <a:rPr lang="en-US" altLang="en-US" sz="2500" i="1" baseline="-2500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</a:t>
            </a:r>
            <a:r>
              <a:rPr lang="en-US" altLang="en-US" sz="250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and </a:t>
            </a:r>
            <a:r>
              <a:rPr lang="en-US" altLang="en-US" sz="2500" i="1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R</a:t>
            </a:r>
            <a:r>
              <a:rPr lang="en-US" altLang="en-US" sz="2500" baseline="-2500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2</a:t>
            </a:r>
            <a:r>
              <a:rPr lang="en-US" altLang="en-US" sz="250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in BCNF (</a:t>
            </a:r>
            <a:r>
              <a:rPr lang="en-US" altLang="en-US" sz="250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check*</a:t>
            </a:r>
            <a:r>
              <a:rPr lang="en-US" altLang="en-US" sz="250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) (see notes section)s</a:t>
            </a:r>
          </a:p>
          <a:p>
            <a:pPr lvl="1">
              <a:tabLst>
                <a:tab pos="744538" algn="l"/>
              </a:tabLst>
            </a:pPr>
            <a:r>
              <a:rPr lang="en-US" altLang="en-US" sz="250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Lossless-join decomposition (</a:t>
            </a:r>
            <a:r>
              <a:rPr lang="en-US" altLang="en-US" sz="250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check</a:t>
            </a:r>
            <a:r>
              <a:rPr lang="en-US" altLang="en-US" sz="250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) </a:t>
            </a:r>
          </a:p>
          <a:p>
            <a:pPr lvl="1">
              <a:tabLst>
                <a:tab pos="744538" algn="l"/>
              </a:tabLst>
            </a:pPr>
            <a:r>
              <a:rPr lang="en-US" altLang="en-US" sz="250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Dependency preserving (</a:t>
            </a:r>
            <a:r>
              <a:rPr lang="en-US" altLang="en-US" sz="250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check</a:t>
            </a:r>
            <a:r>
              <a:rPr lang="en-US" altLang="en-US" sz="250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)</a:t>
            </a:r>
          </a:p>
        </p:txBody>
      </p:sp>
      <p:sp>
        <p:nvSpPr>
          <p:cNvPr id="2" name="Rectangle 1"/>
          <p:cNvSpPr/>
          <p:nvPr/>
        </p:nvSpPr>
        <p:spPr>
          <a:xfrm>
            <a:off x="768350" y="5169999"/>
            <a:ext cx="793005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sz="2000">
                <a:solidFill>
                  <a:schemeClr val="bg1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 sz="20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>
                <a:solidFill>
                  <a:schemeClr val="bg1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it is not possible to check whether R1 and R2  are in BCNF. We need  functional dependency set </a:t>
            </a:r>
            <a:r>
              <a:rPr lang="en-US" sz="20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F1,F2</a:t>
            </a:r>
            <a:r>
              <a:rPr lang="en-US" sz="2000">
                <a:solidFill>
                  <a:schemeClr val="bg1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corresponding to R1 and R2 respectively.</a:t>
            </a:r>
          </a:p>
        </p:txBody>
      </p:sp>
    </p:spTree>
    <p:extLst>
      <p:ext uri="{BB962C8B-B14F-4D97-AF65-F5344CB8AC3E}">
        <p14:creationId xmlns:p14="http://schemas.microsoft.com/office/powerpoint/2010/main" val="1291289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185738"/>
            <a:ext cx="8229600" cy="4572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Goal — Devise a Theory for the Following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6224" y="1093788"/>
            <a:ext cx="8556625" cy="4903787"/>
          </a:xfrm>
        </p:spPr>
        <p:txBody>
          <a:bodyPr/>
          <a:lstStyle/>
          <a:p>
            <a:pPr algn="just"/>
            <a:r>
              <a:rPr lang="en-US" altLang="en-US" sz="2700">
                <a:latin typeface="Calibri" panose="020F0502020204030204" pitchFamily="34" charset="0"/>
                <a:cs typeface="Calibri" panose="020F0502020204030204" pitchFamily="34" charset="0"/>
              </a:rPr>
              <a:t>Decide whether a particular relation </a:t>
            </a:r>
            <a:r>
              <a:rPr lang="en-US" altLang="en-US" sz="2700" i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altLang="en-US" sz="2700">
                <a:latin typeface="Calibri" panose="020F0502020204030204" pitchFamily="34" charset="0"/>
                <a:cs typeface="Calibri" panose="020F0502020204030204" pitchFamily="34" charset="0"/>
              </a:rPr>
              <a:t> is in “good” form.</a:t>
            </a:r>
          </a:p>
          <a:p>
            <a:pPr algn="just"/>
            <a:r>
              <a:rPr lang="en-US" altLang="en-US" sz="2700">
                <a:latin typeface="Calibri" panose="020F0502020204030204" pitchFamily="34" charset="0"/>
                <a:cs typeface="Calibri" panose="020F0502020204030204" pitchFamily="34" charset="0"/>
              </a:rPr>
              <a:t>In the case that a relation </a:t>
            </a:r>
            <a:r>
              <a:rPr lang="en-US" altLang="en-US" sz="2700" i="1" u="sng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altLang="en-US" sz="2700" u="sng">
                <a:latin typeface="Calibri" panose="020F0502020204030204" pitchFamily="34" charset="0"/>
                <a:cs typeface="Calibri" panose="020F0502020204030204" pitchFamily="34" charset="0"/>
              </a:rPr>
              <a:t> is not in “good” form</a:t>
            </a:r>
            <a:r>
              <a:rPr lang="en-US" altLang="en-US" sz="270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sz="2700" u="sng">
                <a:latin typeface="Calibri" panose="020F0502020204030204" pitchFamily="34" charset="0"/>
                <a:cs typeface="Calibri" panose="020F0502020204030204" pitchFamily="34" charset="0"/>
              </a:rPr>
              <a:t>decompose it </a:t>
            </a:r>
            <a:r>
              <a:rPr lang="en-US" altLang="en-US" sz="2700">
                <a:latin typeface="Calibri" panose="020F0502020204030204" pitchFamily="34" charset="0"/>
                <a:cs typeface="Calibri" panose="020F0502020204030204" pitchFamily="34" charset="0"/>
              </a:rPr>
              <a:t>into a set of relations {</a:t>
            </a:r>
            <a:r>
              <a:rPr lang="en-US" altLang="en-US" sz="2700" i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altLang="en-US" sz="2700" baseline="-2500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en-US" sz="2700" i="1">
                <a:latin typeface="Calibri" panose="020F0502020204030204" pitchFamily="34" charset="0"/>
                <a:cs typeface="Calibri" panose="020F0502020204030204" pitchFamily="34" charset="0"/>
              </a:rPr>
              <a:t>, R</a:t>
            </a:r>
            <a:r>
              <a:rPr lang="en-US" altLang="en-US" sz="2700" baseline="-2500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en-US" sz="2700" i="1">
                <a:latin typeface="Calibri" panose="020F0502020204030204" pitchFamily="34" charset="0"/>
                <a:cs typeface="Calibri" panose="020F0502020204030204" pitchFamily="34" charset="0"/>
              </a:rPr>
              <a:t>, ..., </a:t>
            </a:r>
            <a:r>
              <a:rPr lang="en-US" altLang="en-US" sz="2700" i="1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altLang="en-US" sz="2700" i="1" baseline="-2500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en-US" sz="2700">
                <a:latin typeface="Calibri" panose="020F0502020204030204" pitchFamily="34" charset="0"/>
                <a:cs typeface="Calibri" panose="020F0502020204030204" pitchFamily="34" charset="0"/>
              </a:rPr>
              <a:t>} such that </a:t>
            </a:r>
          </a:p>
          <a:p>
            <a:pPr lvl="1" algn="just"/>
            <a:r>
              <a:rPr lang="en-US" altLang="en-US" sz="2700">
                <a:latin typeface="Calibri" panose="020F0502020204030204" pitchFamily="34" charset="0"/>
                <a:cs typeface="Calibri" panose="020F0502020204030204" pitchFamily="34" charset="0"/>
              </a:rPr>
              <a:t>each relation </a:t>
            </a:r>
            <a:r>
              <a:rPr lang="en-US" altLang="en-US" sz="2700" i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altLang="en-US" sz="2700" baseline="-2500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en-US" sz="2700" i="1">
                <a:latin typeface="Calibri" panose="020F0502020204030204" pitchFamily="34" charset="0"/>
                <a:cs typeface="Calibri" panose="020F0502020204030204" pitchFamily="34" charset="0"/>
              </a:rPr>
              <a:t>, R</a:t>
            </a:r>
            <a:r>
              <a:rPr lang="en-US" altLang="en-US" sz="2700" baseline="-2500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en-US" sz="2700" i="1">
                <a:latin typeface="Calibri" panose="020F0502020204030204" pitchFamily="34" charset="0"/>
                <a:cs typeface="Calibri" panose="020F0502020204030204" pitchFamily="34" charset="0"/>
              </a:rPr>
              <a:t>, ..., R</a:t>
            </a:r>
            <a:r>
              <a:rPr lang="en-US" altLang="en-US" sz="2700" i="1" baseline="-2500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en-US" sz="2700">
                <a:latin typeface="Calibri" panose="020F0502020204030204" pitchFamily="34" charset="0"/>
                <a:cs typeface="Calibri" panose="020F0502020204030204" pitchFamily="34" charset="0"/>
              </a:rPr>
              <a:t> is in </a:t>
            </a:r>
            <a:r>
              <a:rPr lang="en-US" altLang="en-US" sz="2700" b="1">
                <a:latin typeface="Calibri" panose="020F0502020204030204" pitchFamily="34" charset="0"/>
                <a:cs typeface="Calibri" panose="020F0502020204030204" pitchFamily="34" charset="0"/>
              </a:rPr>
              <a:t>good form </a:t>
            </a:r>
          </a:p>
          <a:p>
            <a:pPr lvl="1" algn="just"/>
            <a:r>
              <a:rPr lang="en-US" altLang="en-US" sz="2700">
                <a:latin typeface="Calibri" panose="020F0502020204030204" pitchFamily="34" charset="0"/>
                <a:cs typeface="Calibri" panose="020F0502020204030204" pitchFamily="34" charset="0"/>
              </a:rPr>
              <a:t>the decomposition is a </a:t>
            </a:r>
            <a:r>
              <a:rPr lang="en-US" altLang="en-US" sz="2700" b="1">
                <a:latin typeface="Calibri" panose="020F0502020204030204" pitchFamily="34" charset="0"/>
                <a:cs typeface="Calibri" panose="020F0502020204030204" pitchFamily="34" charset="0"/>
              </a:rPr>
              <a:t>lossless-join decomposition</a:t>
            </a:r>
          </a:p>
          <a:p>
            <a:pPr algn="just"/>
            <a:r>
              <a:rPr lang="en-US" altLang="en-US" sz="2700">
                <a:latin typeface="Calibri" panose="020F0502020204030204" pitchFamily="34" charset="0"/>
                <a:cs typeface="Calibri" panose="020F0502020204030204" pitchFamily="34" charset="0"/>
              </a:rPr>
              <a:t>Our theory is based on:</a:t>
            </a:r>
          </a:p>
          <a:p>
            <a:pPr lvl="1" algn="just"/>
            <a:r>
              <a:rPr lang="en-US" altLang="en-US" sz="2700">
                <a:latin typeface="Calibri" panose="020F0502020204030204" pitchFamily="34" charset="0"/>
                <a:cs typeface="Calibri" panose="020F0502020204030204" pitchFamily="34" charset="0"/>
              </a:rPr>
              <a:t>functional dependencies</a:t>
            </a:r>
          </a:p>
        </p:txBody>
      </p:sp>
    </p:spTree>
    <p:extLst>
      <p:ext uri="{BB962C8B-B14F-4D97-AF65-F5344CB8AC3E}">
        <p14:creationId xmlns:p14="http://schemas.microsoft.com/office/powerpoint/2010/main" val="425490949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11931" y="243059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/>
              <a:t>Testing Decomposition for BCNF</a:t>
            </a:r>
            <a:br>
              <a:rPr lang="en-US"/>
            </a:br>
            <a:r>
              <a:rPr lang="en-US" sz="2000"/>
              <a:t>when R is </a:t>
            </a:r>
            <a:r>
              <a:rPr lang="en-US" sz="2000">
                <a:highlight>
                  <a:srgbClr val="FFFF00"/>
                </a:highlight>
              </a:rPr>
              <a:t>decomposed</a:t>
            </a:r>
            <a:r>
              <a:rPr lang="en-US" sz="2000"/>
              <a:t> into </a:t>
            </a:r>
            <a:r>
              <a:rPr lang="en-US" sz="2000" err="1"/>
              <a:t>R</a:t>
            </a:r>
            <a:r>
              <a:rPr lang="en-US" sz="2000" baseline="-25000" err="1"/>
              <a:t>i</a:t>
            </a:r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0426" y="852659"/>
            <a:ext cx="8639503" cy="4362880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algn="just">
              <a:lnSpc>
                <a:spcPct val="130000"/>
              </a:lnSpc>
              <a:defRPr/>
            </a:pPr>
            <a:r>
              <a:rPr lang="en-US" sz="2300">
                <a:latin typeface="Times New Roman" pitchFamily="18" charset="0"/>
                <a:cs typeface="Times New Roman" pitchFamily="18" charset="0"/>
              </a:rPr>
              <a:t>To check if a relation </a:t>
            </a:r>
            <a:r>
              <a:rPr lang="en-US" sz="2300" i="1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300" i="1" baseline="-2500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3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in a decomposition of </a:t>
            </a:r>
            <a:r>
              <a:rPr lang="en-US" sz="23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3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is in BCNF</a:t>
            </a:r>
            <a:r>
              <a:rPr lang="en-US" sz="2300"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 lvl="1" algn="just">
              <a:lnSpc>
                <a:spcPct val="130000"/>
              </a:lnSpc>
              <a:defRPr/>
            </a:pPr>
            <a:r>
              <a:rPr lang="en-US" sz="2300">
                <a:latin typeface="Times New Roman" pitchFamily="18" charset="0"/>
                <a:cs typeface="Times New Roman" pitchFamily="18" charset="0"/>
              </a:rPr>
              <a:t>Either </a:t>
            </a:r>
            <a:r>
              <a:rPr lang="en-US" sz="23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test </a:t>
            </a:r>
            <a:r>
              <a:rPr lang="en-US" sz="230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300" baseline="-2500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300" baseline="-25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>
                <a:latin typeface="Times New Roman" pitchFamily="18" charset="0"/>
                <a:cs typeface="Times New Roman" pitchFamily="18" charset="0"/>
              </a:rPr>
              <a:t>for BCNF </a:t>
            </a:r>
            <a:r>
              <a:rPr lang="en-US" sz="23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with respect to </a:t>
            </a:r>
            <a:r>
              <a:rPr lang="en-US" sz="230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300" b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restriction</a:t>
            </a:r>
            <a:r>
              <a:rPr lang="en-US" sz="2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of F to </a:t>
            </a:r>
            <a:r>
              <a:rPr lang="en-US" sz="230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300" baseline="-2500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3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(that is, all FDs in F</a:t>
            </a:r>
            <a:r>
              <a:rPr lang="en-US" sz="2000" baseline="3000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that contain only attributes from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aseline="-2500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457200" lvl="1" indent="0" algn="ctr">
              <a:spcBef>
                <a:spcPts val="300"/>
              </a:spcBef>
              <a:spcAft>
                <a:spcPts val="300"/>
              </a:spcAft>
              <a:buNone/>
              <a:defRPr/>
            </a:pPr>
            <a:r>
              <a:rPr lang="en-US" sz="3200" u="sng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endParaRPr lang="en-US" sz="320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defRPr/>
            </a:pPr>
            <a:r>
              <a:rPr lang="en-US" sz="2300">
                <a:latin typeface="Times New Roman" pitchFamily="18" charset="0"/>
                <a:cs typeface="Times New Roman" pitchFamily="18" charset="0"/>
              </a:rPr>
              <a:t>use the </a:t>
            </a:r>
            <a:r>
              <a:rPr lang="en-US" sz="230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original</a:t>
            </a:r>
            <a:r>
              <a:rPr lang="en-US" sz="23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set of dependencies </a:t>
            </a:r>
            <a:r>
              <a:rPr lang="en-US" sz="2300" b="1" i="1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3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>
                <a:latin typeface="Times New Roman" pitchFamily="18" charset="0"/>
                <a:cs typeface="Times New Roman" pitchFamily="18" charset="0"/>
              </a:rPr>
              <a:t>that hold on </a:t>
            </a:r>
            <a:r>
              <a:rPr lang="en-US" sz="2300" i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300">
                <a:latin typeface="Times New Roman" pitchFamily="18" charset="0"/>
                <a:cs typeface="Times New Roman" pitchFamily="18" charset="0"/>
              </a:rPr>
              <a:t>, but with the following test: (</a:t>
            </a:r>
            <a:r>
              <a:rPr lang="en-US" sz="2300" b="1">
                <a:latin typeface="Times New Roman" pitchFamily="18" charset="0"/>
                <a:cs typeface="Times New Roman" pitchFamily="18" charset="0"/>
              </a:rPr>
              <a:t>this method we use in further discussion</a:t>
            </a:r>
            <a:r>
              <a:rPr lang="en-US" sz="230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3">
              <a:lnSpc>
                <a:spcPct val="130000"/>
              </a:lnSpc>
              <a:defRPr/>
            </a:pPr>
            <a:r>
              <a:rPr lang="en-US" sz="2300">
                <a:latin typeface="Times New Roman" pitchFamily="18" charset="0"/>
                <a:cs typeface="Times New Roman" pitchFamily="18" charset="0"/>
              </a:rPr>
              <a:t>for every set of attributes 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  </a:t>
            </a:r>
            <a:r>
              <a:rPr lang="en-US" sz="2400" b="1" i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b="1" i="1" baseline="-2500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300">
                <a:latin typeface="Times New Roman" pitchFamily="18" charset="0"/>
                <a:cs typeface="Times New Roman" pitchFamily="18" charset="0"/>
              </a:rPr>
              <a:t>, check that </a:t>
            </a:r>
            <a:r>
              <a:rPr 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</a:t>
            </a:r>
            <a:r>
              <a:rPr lang="en-US" sz="2400" b="1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(the attribute closure of </a:t>
            </a:r>
            <a:r>
              <a:rPr lang="en-US" sz="20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b="1" u="sng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either</a:t>
            </a:r>
            <a:r>
              <a:rPr lang="en-US" sz="23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includes </a:t>
            </a:r>
            <a:r>
              <a:rPr lang="en-US" sz="2300" b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sz="23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attribute of </a:t>
            </a:r>
            <a:r>
              <a:rPr lang="en-US" sz="2400" b="1" i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b="1" i="1" baseline="-2500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240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</a:t>
            </a:r>
            <a:r>
              <a:rPr lang="en-US" sz="23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300" b="1" u="sng">
                <a:solidFill>
                  <a:schemeClr val="bg1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sz="23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includes 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sz="23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attributes of </a:t>
            </a:r>
            <a:r>
              <a:rPr lang="en-US" sz="2300" b="1" i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300" b="1" i="1" baseline="-2500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30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2" name="Rectangle 1"/>
          <p:cNvSpPr/>
          <p:nvPr/>
        </p:nvSpPr>
        <p:spPr>
          <a:xfrm>
            <a:off x="445814" y="5215539"/>
            <a:ext cx="81026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300"/>
              </a:spcAft>
              <a:tabLst>
                <a:tab pos="744538" algn="l"/>
              </a:tabLst>
            </a:pPr>
            <a:r>
              <a:rPr lang="en-US" altLang="en-US" sz="2000" b="1" i="1">
                <a:solidFill>
                  <a:schemeClr val="tx2"/>
                </a:solidFill>
              </a:rPr>
              <a:t>Example: </a:t>
            </a:r>
            <a:r>
              <a:rPr lang="en-US" altLang="en-US" sz="2000" b="1" i="1"/>
              <a:t>R = </a:t>
            </a:r>
            <a:r>
              <a:rPr lang="en-US" altLang="en-US" sz="2000" b="1"/>
              <a:t>(</a:t>
            </a:r>
            <a:r>
              <a:rPr lang="en-US" altLang="en-US" sz="2000" b="1" i="1"/>
              <a:t>A, B, C </a:t>
            </a:r>
            <a:r>
              <a:rPr lang="en-US" altLang="en-US" sz="2000" b="1"/>
              <a:t>)</a:t>
            </a:r>
            <a:br>
              <a:rPr lang="en-US" altLang="en-US" sz="2000" b="1" i="1"/>
            </a:br>
            <a:r>
              <a:rPr lang="en-US" altLang="en-US" sz="2000" b="1" i="1"/>
              <a:t>			F = </a:t>
            </a:r>
            <a:r>
              <a:rPr lang="en-US" altLang="en-US" sz="2000" b="1"/>
              <a:t>{</a:t>
            </a:r>
            <a:r>
              <a:rPr lang="en-US" altLang="en-US" sz="2000" b="1" i="1"/>
              <a:t>A</a:t>
            </a:r>
            <a:r>
              <a:rPr lang="en-US" altLang="en-US" sz="2000" b="1"/>
              <a:t> </a:t>
            </a:r>
            <a:r>
              <a:rPr lang="en-US" altLang="en-US" sz="2000" b="1">
                <a:sym typeface="Symbol" pitchFamily="18" charset="2"/>
              </a:rPr>
              <a:t></a:t>
            </a:r>
            <a:r>
              <a:rPr lang="en-US" altLang="en-US" sz="2000" b="1">
                <a:sym typeface="Monotype Sorts" charset="2"/>
              </a:rPr>
              <a:t> </a:t>
            </a:r>
            <a:r>
              <a:rPr lang="en-US" altLang="en-US" sz="2000" b="1" i="1">
                <a:sym typeface="Monotype Sorts" charset="2"/>
              </a:rPr>
              <a:t>B ,  B </a:t>
            </a:r>
            <a:r>
              <a:rPr lang="en-US" altLang="en-US" sz="2000" b="1">
                <a:sym typeface="Symbol" pitchFamily="18" charset="2"/>
              </a:rPr>
              <a:t></a:t>
            </a:r>
            <a:r>
              <a:rPr lang="en-US" altLang="en-US" sz="2000" b="1" i="1">
                <a:sym typeface="Monotype Sorts" charset="2"/>
              </a:rPr>
              <a:t> C</a:t>
            </a:r>
            <a:r>
              <a:rPr lang="en-US" altLang="en-US" sz="2000" b="1">
                <a:sym typeface="Monotype Sorts" charset="2"/>
              </a:rPr>
              <a:t>}  </a:t>
            </a:r>
            <a:r>
              <a:rPr lang="en-US" altLang="en-US" sz="2000">
                <a:sym typeface="Monotype Sorts" charset="2"/>
              </a:rPr>
              <a:t>,</a:t>
            </a:r>
          </a:p>
          <a:p>
            <a:pPr>
              <a:lnSpc>
                <a:spcPct val="120000"/>
              </a:lnSpc>
              <a:tabLst>
                <a:tab pos="744538" algn="l"/>
              </a:tabLst>
            </a:pPr>
            <a:r>
              <a:rPr lang="en-US" altLang="en-US" sz="2000" i="1">
                <a:sym typeface="Monotype Sorts" charset="2"/>
              </a:rPr>
              <a:t>R</a:t>
            </a:r>
            <a:r>
              <a:rPr lang="en-US" altLang="en-US" sz="2000">
                <a:sym typeface="Monotype Sorts" charset="2"/>
              </a:rPr>
              <a:t> is not in BCNF and we got Decomposition </a:t>
            </a:r>
            <a:r>
              <a:rPr lang="en-US" altLang="en-US" sz="2000" i="1">
                <a:sym typeface="Monotype Sorts" charset="2"/>
              </a:rPr>
              <a:t>R</a:t>
            </a:r>
            <a:r>
              <a:rPr lang="en-US" altLang="en-US" sz="2000" baseline="-25000">
                <a:sym typeface="Monotype Sorts" charset="2"/>
              </a:rPr>
              <a:t>1</a:t>
            </a:r>
            <a:r>
              <a:rPr lang="en-US" altLang="en-US" sz="2000">
                <a:sym typeface="Monotype Sorts" charset="2"/>
              </a:rPr>
              <a:t> = (</a:t>
            </a:r>
            <a:r>
              <a:rPr lang="en-US" altLang="en-US" sz="2000" i="1">
                <a:sym typeface="Monotype Sorts" charset="2"/>
              </a:rPr>
              <a:t>A, B),  R</a:t>
            </a:r>
            <a:r>
              <a:rPr lang="en-US" altLang="en-US" sz="2000" baseline="-25000">
                <a:sym typeface="Monotype Sorts" charset="2"/>
              </a:rPr>
              <a:t>2</a:t>
            </a:r>
            <a:r>
              <a:rPr lang="en-US" altLang="en-US" sz="2000">
                <a:sym typeface="Monotype Sorts" charset="2"/>
              </a:rPr>
              <a:t> = </a:t>
            </a:r>
            <a:r>
              <a:rPr lang="en-US" altLang="en-US" sz="2000" i="1">
                <a:sym typeface="Monotype Sorts" charset="2"/>
              </a:rPr>
              <a:t>(B, C)</a:t>
            </a:r>
          </a:p>
          <a:p>
            <a:pPr lvl="1">
              <a:lnSpc>
                <a:spcPct val="120000"/>
              </a:lnSpc>
              <a:tabLst>
                <a:tab pos="744538" algn="l"/>
              </a:tabLst>
            </a:pPr>
            <a:r>
              <a:rPr lang="en-US" altLang="en-US" sz="2000" i="1">
                <a:sym typeface="Monotype Sorts" charset="2"/>
              </a:rPr>
              <a:t>Is R</a:t>
            </a:r>
            <a:r>
              <a:rPr lang="en-US" altLang="en-US" sz="2000" baseline="-25000">
                <a:sym typeface="Monotype Sorts" charset="2"/>
              </a:rPr>
              <a:t>1</a:t>
            </a:r>
            <a:r>
              <a:rPr lang="en-US" altLang="en-US" sz="2000" i="1" baseline="-25000">
                <a:sym typeface="Monotype Sorts" charset="2"/>
              </a:rPr>
              <a:t> </a:t>
            </a:r>
            <a:r>
              <a:rPr lang="en-US" altLang="en-US" sz="2000">
                <a:sym typeface="Monotype Sorts" charset="2"/>
              </a:rPr>
              <a:t>and </a:t>
            </a:r>
            <a:r>
              <a:rPr lang="en-US" altLang="en-US" sz="2000" i="1">
                <a:sym typeface="Monotype Sorts" charset="2"/>
              </a:rPr>
              <a:t>R</a:t>
            </a:r>
            <a:r>
              <a:rPr lang="en-US" altLang="en-US" sz="2000" baseline="-25000">
                <a:sym typeface="Monotype Sorts" charset="2"/>
              </a:rPr>
              <a:t>2</a:t>
            </a:r>
            <a:r>
              <a:rPr lang="en-US" altLang="en-US" sz="2000">
                <a:sym typeface="Monotype Sorts" charset="2"/>
              </a:rPr>
              <a:t> in BCNF ?</a:t>
            </a:r>
          </a:p>
        </p:txBody>
      </p:sp>
    </p:spTree>
    <p:extLst>
      <p:ext uri="{BB962C8B-B14F-4D97-AF65-F5344CB8AC3E}">
        <p14:creationId xmlns:p14="http://schemas.microsoft.com/office/powerpoint/2010/main" val="124514878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6445" y="199725"/>
            <a:ext cx="8687433" cy="6150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tabLst>
                <a:tab pos="744538" algn="l"/>
              </a:tabLst>
            </a:pPr>
            <a:r>
              <a:rPr lang="en-US" altLang="en-US" sz="2300" b="1" i="1">
                <a:solidFill>
                  <a:schemeClr val="tx2"/>
                </a:solidFill>
              </a:rPr>
              <a:t>Example: 	</a:t>
            </a:r>
            <a:r>
              <a:rPr lang="en-US" altLang="en-US" sz="2300" b="1" i="1"/>
              <a:t>R = </a:t>
            </a:r>
            <a:r>
              <a:rPr lang="en-US" altLang="en-US" sz="2300" b="1"/>
              <a:t>(</a:t>
            </a:r>
            <a:r>
              <a:rPr lang="en-US" altLang="en-US" sz="2300" b="1" i="1"/>
              <a:t>A, B, C </a:t>
            </a:r>
            <a:r>
              <a:rPr lang="en-US" altLang="en-US" sz="2300" b="1"/>
              <a:t>)</a:t>
            </a:r>
            <a:br>
              <a:rPr lang="en-US" altLang="en-US" sz="2300" b="1" i="1"/>
            </a:br>
            <a:r>
              <a:rPr lang="en-US" altLang="en-US" sz="2300" b="1" i="1"/>
              <a:t>			F = </a:t>
            </a:r>
            <a:r>
              <a:rPr lang="en-US" altLang="en-US" sz="2300" b="1"/>
              <a:t>{</a:t>
            </a:r>
            <a:r>
              <a:rPr lang="en-US" altLang="en-US" sz="2300" b="1" i="1"/>
              <a:t>A</a:t>
            </a:r>
            <a:r>
              <a:rPr lang="en-US" altLang="en-US" sz="2300" b="1"/>
              <a:t> </a:t>
            </a:r>
            <a:r>
              <a:rPr lang="en-US" altLang="en-US" sz="2300" b="1">
                <a:sym typeface="Symbol" pitchFamily="18" charset="2"/>
              </a:rPr>
              <a:t></a:t>
            </a:r>
            <a:r>
              <a:rPr lang="en-US" altLang="en-US" sz="2300" b="1">
                <a:sym typeface="Monotype Sorts" charset="2"/>
              </a:rPr>
              <a:t> </a:t>
            </a:r>
            <a:r>
              <a:rPr lang="en-US" altLang="en-US" sz="2300" b="1" i="1">
                <a:sym typeface="Monotype Sorts" charset="2"/>
              </a:rPr>
              <a:t>B ,  B </a:t>
            </a:r>
            <a:r>
              <a:rPr lang="en-US" altLang="en-US" sz="2300" b="1">
                <a:sym typeface="Symbol" pitchFamily="18" charset="2"/>
              </a:rPr>
              <a:t></a:t>
            </a:r>
            <a:r>
              <a:rPr lang="en-US" altLang="en-US" sz="2300" b="1" i="1">
                <a:sym typeface="Monotype Sorts" charset="2"/>
              </a:rPr>
              <a:t> C</a:t>
            </a:r>
            <a:r>
              <a:rPr lang="en-US" altLang="en-US" sz="2300" b="1">
                <a:sym typeface="Monotype Sorts" charset="2"/>
              </a:rPr>
              <a:t>}  ,</a:t>
            </a:r>
          </a:p>
          <a:p>
            <a:pPr>
              <a:lnSpc>
                <a:spcPct val="110000"/>
              </a:lnSpc>
              <a:tabLst>
                <a:tab pos="744538" algn="l"/>
              </a:tabLst>
            </a:pPr>
            <a:r>
              <a:rPr lang="en-US" altLang="en-US" sz="2300" b="1" i="1">
                <a:sym typeface="Monotype Sorts" charset="2"/>
              </a:rPr>
              <a:t>	R</a:t>
            </a:r>
            <a:r>
              <a:rPr lang="en-US" altLang="en-US" sz="2300" b="1">
                <a:sym typeface="Monotype Sorts" charset="2"/>
              </a:rPr>
              <a:t> is not in BCNF and we got Decomposition </a:t>
            </a:r>
          </a:p>
          <a:p>
            <a:pPr>
              <a:lnSpc>
                <a:spcPct val="110000"/>
              </a:lnSpc>
              <a:tabLst>
                <a:tab pos="744538" algn="l"/>
              </a:tabLst>
            </a:pPr>
            <a:r>
              <a:rPr lang="en-US" altLang="en-US" sz="2300" b="1" i="1">
                <a:sym typeface="Monotype Sorts" charset="2"/>
              </a:rPr>
              <a:t>	R</a:t>
            </a:r>
            <a:r>
              <a:rPr lang="en-US" altLang="en-US" sz="2300" b="1" baseline="-25000">
                <a:sym typeface="Monotype Sorts" charset="2"/>
              </a:rPr>
              <a:t>1</a:t>
            </a:r>
            <a:r>
              <a:rPr lang="en-US" altLang="en-US" sz="2300" b="1">
                <a:sym typeface="Monotype Sorts" charset="2"/>
              </a:rPr>
              <a:t> = (</a:t>
            </a:r>
            <a:r>
              <a:rPr lang="en-US" altLang="en-US" sz="2300" b="1" i="1">
                <a:sym typeface="Monotype Sorts" charset="2"/>
              </a:rPr>
              <a:t>A, B),  R</a:t>
            </a:r>
            <a:r>
              <a:rPr lang="en-US" altLang="en-US" sz="2300" b="1" baseline="-25000">
                <a:sym typeface="Monotype Sorts" charset="2"/>
              </a:rPr>
              <a:t>2</a:t>
            </a:r>
            <a:r>
              <a:rPr lang="en-US" altLang="en-US" sz="2300" b="1">
                <a:sym typeface="Monotype Sorts" charset="2"/>
              </a:rPr>
              <a:t> = </a:t>
            </a:r>
            <a:r>
              <a:rPr lang="en-US" altLang="en-US" sz="2300" b="1" i="1">
                <a:sym typeface="Monotype Sorts" charset="2"/>
              </a:rPr>
              <a:t>(B, C)  	Is R</a:t>
            </a:r>
            <a:r>
              <a:rPr lang="en-US" altLang="en-US" sz="2300" b="1" baseline="-25000">
                <a:sym typeface="Monotype Sorts" charset="2"/>
              </a:rPr>
              <a:t>1</a:t>
            </a:r>
            <a:r>
              <a:rPr lang="en-US" altLang="en-US" sz="2300" b="1" i="1" baseline="-25000">
                <a:sym typeface="Monotype Sorts" charset="2"/>
              </a:rPr>
              <a:t> </a:t>
            </a:r>
            <a:r>
              <a:rPr lang="en-US" altLang="en-US" sz="2300" b="1">
                <a:sym typeface="Monotype Sorts" charset="2"/>
              </a:rPr>
              <a:t>and </a:t>
            </a:r>
            <a:r>
              <a:rPr lang="en-US" altLang="en-US" sz="2300" b="1" i="1">
                <a:sym typeface="Monotype Sorts" charset="2"/>
              </a:rPr>
              <a:t>R</a:t>
            </a:r>
            <a:r>
              <a:rPr lang="en-US" altLang="en-US" sz="2300" b="1" baseline="-25000">
                <a:sym typeface="Monotype Sorts" charset="2"/>
              </a:rPr>
              <a:t>2</a:t>
            </a:r>
            <a:r>
              <a:rPr lang="en-US" altLang="en-US" sz="2300" b="1">
                <a:sym typeface="Monotype Sorts" charset="2"/>
              </a:rPr>
              <a:t> in BCNF ?</a:t>
            </a:r>
          </a:p>
          <a:p>
            <a:pPr lvl="1">
              <a:tabLst>
                <a:tab pos="744538" algn="l"/>
              </a:tabLst>
            </a:pPr>
            <a:endParaRPr lang="en-US" altLang="en-US" sz="2300">
              <a:sym typeface="Monotype Sorts" charset="2"/>
            </a:endParaRPr>
          </a:p>
          <a:p>
            <a:pPr lvl="1">
              <a:lnSpc>
                <a:spcPct val="150000"/>
              </a:lnSpc>
              <a:tabLst>
                <a:tab pos="744538" algn="l"/>
              </a:tabLst>
            </a:pPr>
            <a:r>
              <a:rPr lang="en-US" altLang="en-US" sz="2300" b="1">
                <a:sym typeface="Monotype Sorts" charset="2"/>
              </a:rPr>
              <a:t>Take R</a:t>
            </a:r>
            <a:r>
              <a:rPr lang="en-US" altLang="en-US" sz="2300" b="1" baseline="-25000">
                <a:sym typeface="Monotype Sorts" charset="2"/>
              </a:rPr>
              <a:t>1</a:t>
            </a:r>
            <a:r>
              <a:rPr lang="en-US" altLang="en-US" sz="2300" b="1">
                <a:sym typeface="Monotype Sorts" charset="2"/>
              </a:rPr>
              <a:t> </a:t>
            </a:r>
            <a:r>
              <a:rPr lang="en-US" altLang="en-US" sz="2300">
                <a:sym typeface="Monotype Sorts" charset="2"/>
              </a:rPr>
              <a:t>all subsets  of R</a:t>
            </a:r>
            <a:r>
              <a:rPr lang="en-US" altLang="en-US" sz="2300" baseline="-25000">
                <a:sym typeface="Monotype Sorts" charset="2"/>
              </a:rPr>
              <a:t>1</a:t>
            </a:r>
            <a:r>
              <a:rPr lang="en-US" altLang="en-US" sz="2300">
                <a:sym typeface="Monotype Sorts" charset="2"/>
              </a:rPr>
              <a:t> are A , B ,AB</a:t>
            </a:r>
          </a:p>
          <a:p>
            <a:pPr lvl="1">
              <a:lnSpc>
                <a:spcPct val="150000"/>
              </a:lnSpc>
              <a:tabLst>
                <a:tab pos="744538" algn="l"/>
              </a:tabLst>
            </a:pPr>
            <a:r>
              <a:rPr lang="en-US" altLang="en-US" sz="2300">
                <a:sym typeface="Monotype Sorts" charset="2"/>
              </a:rPr>
              <a:t>   </a:t>
            </a:r>
            <a:r>
              <a:rPr lang="en-US" altLang="en-US" sz="2300" b="1">
                <a:sym typeface="Monotype Sorts" charset="2"/>
              </a:rPr>
              <a:t>1.</a:t>
            </a:r>
            <a:r>
              <a:rPr lang="en-US" altLang="en-US" sz="2300" b="1" i="1"/>
              <a:t> </a:t>
            </a:r>
            <a:r>
              <a:rPr lang="en-US" altLang="en-US" sz="2300">
                <a:sym typeface="Monotype Sorts" charset="2"/>
              </a:rPr>
              <a:t>A</a:t>
            </a:r>
            <a:r>
              <a:rPr lang="en-US" altLang="en-US" sz="2300" baseline="30000">
                <a:sym typeface="Monotype Sorts" charset="2"/>
              </a:rPr>
              <a:t>+</a:t>
            </a:r>
            <a:r>
              <a:rPr lang="en-US" altLang="en-US" sz="2300">
                <a:sym typeface="Monotype Sorts" charset="2"/>
              </a:rPr>
              <a:t> ={ A,B,C} 		</a:t>
            </a:r>
            <a:r>
              <a:rPr lang="en-US" altLang="en-US" sz="2300" b="1">
                <a:sym typeface="Monotype Sorts" charset="2"/>
              </a:rPr>
              <a:t> </a:t>
            </a:r>
            <a:r>
              <a:rPr lang="en-US" altLang="en-US" sz="2300">
                <a:sym typeface="Monotype Sorts" charset="2"/>
              </a:rPr>
              <a:t>R</a:t>
            </a:r>
            <a:r>
              <a:rPr lang="en-US" altLang="en-US" sz="2300" baseline="-25000">
                <a:sym typeface="Monotype Sorts" charset="2"/>
              </a:rPr>
              <a:t>1</a:t>
            </a:r>
            <a:r>
              <a:rPr lang="en-US" altLang="en-US" sz="2300">
                <a:sym typeface="Monotype Sorts" charset="2"/>
              </a:rPr>
              <a:t> – A = B</a:t>
            </a:r>
          </a:p>
          <a:p>
            <a:pPr lvl="1">
              <a:lnSpc>
                <a:spcPct val="150000"/>
              </a:lnSpc>
              <a:tabLst>
                <a:tab pos="744538" algn="l"/>
              </a:tabLst>
            </a:pPr>
            <a:r>
              <a:rPr lang="en-US" altLang="en-US" sz="2300">
                <a:sym typeface="Monotype Sorts" charset="2"/>
              </a:rPr>
              <a:t>        </a:t>
            </a:r>
            <a:r>
              <a:rPr lang="en-US" altLang="en-US" sz="2300" b="1">
                <a:sym typeface="Monotype Sorts" charset="2"/>
              </a:rPr>
              <a:t>A</a:t>
            </a:r>
            <a:r>
              <a:rPr lang="en-US" altLang="en-US" sz="2300" b="1" baseline="30000">
                <a:sym typeface="Monotype Sorts" charset="2"/>
              </a:rPr>
              <a:t>+</a:t>
            </a:r>
            <a:r>
              <a:rPr lang="en-US" altLang="en-US" sz="2300" b="1">
                <a:sym typeface="Monotype Sorts" charset="2"/>
              </a:rPr>
              <a:t> </a:t>
            </a:r>
            <a:r>
              <a:rPr lang="en-US" altLang="en-US" sz="2300">
                <a:sym typeface="Monotype Sorts" charset="2"/>
              </a:rPr>
              <a:t>do not include any attribute of   </a:t>
            </a:r>
            <a:r>
              <a:rPr lang="en-US" altLang="en-US" sz="2300" b="1">
                <a:sym typeface="Monotype Sorts" charset="2"/>
              </a:rPr>
              <a:t>R</a:t>
            </a:r>
            <a:r>
              <a:rPr lang="en-US" altLang="en-US" sz="2300" b="1" baseline="-25000">
                <a:sym typeface="Monotype Sorts" charset="2"/>
              </a:rPr>
              <a:t>1</a:t>
            </a:r>
            <a:r>
              <a:rPr lang="en-US" altLang="en-US" sz="2300" b="1">
                <a:sym typeface="Monotype Sorts" charset="2"/>
              </a:rPr>
              <a:t> – A  is- </a:t>
            </a:r>
            <a:r>
              <a:rPr lang="en-US" altLang="en-US" sz="2300" b="1">
                <a:solidFill>
                  <a:srgbClr val="C00000"/>
                </a:solidFill>
                <a:sym typeface="Monotype Sorts" charset="2"/>
              </a:rPr>
              <a:t>FALSE</a:t>
            </a:r>
            <a:r>
              <a:rPr lang="en-US" altLang="en-US" sz="2300">
                <a:sym typeface="Monotype Sorts" charset="2"/>
              </a:rPr>
              <a:t>, but</a:t>
            </a:r>
          </a:p>
          <a:p>
            <a:pPr lvl="1">
              <a:lnSpc>
                <a:spcPct val="150000"/>
              </a:lnSpc>
              <a:spcAft>
                <a:spcPts val="600"/>
              </a:spcAft>
              <a:tabLst>
                <a:tab pos="744538" algn="l"/>
              </a:tabLst>
            </a:pPr>
            <a:r>
              <a:rPr lang="en-US" altLang="en-US" sz="2300" b="1">
                <a:sym typeface="Monotype Sorts" charset="2"/>
              </a:rPr>
              <a:t>         A</a:t>
            </a:r>
            <a:r>
              <a:rPr lang="en-US" altLang="en-US" sz="2300" b="1" baseline="30000">
                <a:sym typeface="Monotype Sorts" charset="2"/>
              </a:rPr>
              <a:t>+</a:t>
            </a:r>
            <a:r>
              <a:rPr lang="en-US" altLang="en-US" sz="2300" b="1">
                <a:sym typeface="Monotype Sorts" charset="2"/>
              </a:rPr>
              <a:t> include ALL attributes of R</a:t>
            </a:r>
            <a:r>
              <a:rPr lang="en-US" altLang="en-US" sz="2300" b="1" baseline="-25000">
                <a:sym typeface="Monotype Sorts" charset="2"/>
              </a:rPr>
              <a:t>1 </a:t>
            </a:r>
            <a:r>
              <a:rPr lang="en-US" altLang="en-US" sz="2300" b="1">
                <a:sym typeface="Monotype Sorts" charset="2"/>
              </a:rPr>
              <a:t> is- </a:t>
            </a:r>
            <a:r>
              <a:rPr lang="en-US" altLang="en-US" sz="2300" b="1">
                <a:solidFill>
                  <a:srgbClr val="C00000"/>
                </a:solidFill>
                <a:sym typeface="Monotype Sorts" charset="2"/>
              </a:rPr>
              <a:t>TRUE</a:t>
            </a:r>
          </a:p>
          <a:p>
            <a:pPr lvl="1">
              <a:lnSpc>
                <a:spcPct val="150000"/>
              </a:lnSpc>
              <a:tabLst>
                <a:tab pos="744538" algn="l"/>
              </a:tabLst>
            </a:pPr>
            <a:r>
              <a:rPr lang="en-US" altLang="en-US" sz="2300" b="1">
                <a:sym typeface="Monotype Sorts" charset="2"/>
              </a:rPr>
              <a:t>   2.</a:t>
            </a:r>
            <a:r>
              <a:rPr lang="en-US" altLang="en-US" sz="2300" b="1" i="1">
                <a:sym typeface="Monotype Sorts" charset="2"/>
              </a:rPr>
              <a:t> </a:t>
            </a:r>
            <a:r>
              <a:rPr lang="en-US" altLang="en-US" sz="2300">
                <a:sym typeface="Monotype Sorts" charset="2"/>
              </a:rPr>
              <a:t>B</a:t>
            </a:r>
            <a:r>
              <a:rPr lang="en-US" altLang="en-US" sz="2300" baseline="30000">
                <a:sym typeface="Monotype Sorts" charset="2"/>
              </a:rPr>
              <a:t>+</a:t>
            </a:r>
            <a:r>
              <a:rPr lang="en-US" altLang="en-US" sz="2300">
                <a:sym typeface="Monotype Sorts" charset="2"/>
              </a:rPr>
              <a:t> = {B,C} 		 R</a:t>
            </a:r>
            <a:r>
              <a:rPr lang="en-US" altLang="en-US" sz="2300" baseline="-25000">
                <a:sym typeface="Monotype Sorts" charset="2"/>
              </a:rPr>
              <a:t>1</a:t>
            </a:r>
            <a:r>
              <a:rPr lang="en-US" altLang="en-US" sz="2300">
                <a:sym typeface="Monotype Sorts" charset="2"/>
              </a:rPr>
              <a:t> – B= A</a:t>
            </a:r>
          </a:p>
          <a:p>
            <a:pPr lvl="1">
              <a:lnSpc>
                <a:spcPct val="150000"/>
              </a:lnSpc>
              <a:tabLst>
                <a:tab pos="744538" algn="l"/>
              </a:tabLst>
            </a:pPr>
            <a:r>
              <a:rPr lang="en-US" altLang="en-US" sz="2300">
                <a:sym typeface="Monotype Sorts" charset="2"/>
              </a:rPr>
              <a:t>	 	B</a:t>
            </a:r>
            <a:r>
              <a:rPr lang="en-US" altLang="en-US" sz="2300" baseline="30000">
                <a:sym typeface="Monotype Sorts" charset="2"/>
              </a:rPr>
              <a:t>+</a:t>
            </a:r>
            <a:r>
              <a:rPr lang="en-US" altLang="en-US" sz="2300">
                <a:sym typeface="Monotype Sorts" charset="2"/>
              </a:rPr>
              <a:t> do not include any attribute of   </a:t>
            </a:r>
            <a:r>
              <a:rPr lang="en-US" altLang="en-US" sz="2300" b="1">
                <a:sym typeface="Monotype Sorts" charset="2"/>
              </a:rPr>
              <a:t>R</a:t>
            </a:r>
            <a:r>
              <a:rPr lang="en-US" altLang="en-US" sz="2300" b="1" baseline="-25000">
                <a:sym typeface="Monotype Sorts" charset="2"/>
              </a:rPr>
              <a:t>1</a:t>
            </a:r>
            <a:r>
              <a:rPr lang="en-US" altLang="en-US" sz="2300" b="1">
                <a:sym typeface="Monotype Sorts" charset="2"/>
              </a:rPr>
              <a:t> – B is- TRUE</a:t>
            </a:r>
          </a:p>
          <a:p>
            <a:pPr lvl="1">
              <a:lnSpc>
                <a:spcPct val="150000"/>
              </a:lnSpc>
              <a:tabLst>
                <a:tab pos="744538" algn="l"/>
              </a:tabLst>
            </a:pPr>
            <a:r>
              <a:rPr lang="en-US" altLang="en-US" sz="2300" b="1">
                <a:solidFill>
                  <a:srgbClr val="FF0000"/>
                </a:solidFill>
                <a:sym typeface="Monotype Sorts" charset="2"/>
              </a:rPr>
              <a:t>R</a:t>
            </a:r>
            <a:r>
              <a:rPr lang="en-US" altLang="en-US" sz="2300" b="1" baseline="-25000">
                <a:solidFill>
                  <a:srgbClr val="FF0000"/>
                </a:solidFill>
                <a:sym typeface="Monotype Sorts" charset="2"/>
              </a:rPr>
              <a:t>1 </a:t>
            </a:r>
            <a:r>
              <a:rPr lang="en-US" altLang="en-US" sz="2300" b="1">
                <a:solidFill>
                  <a:srgbClr val="FF0000"/>
                </a:solidFill>
                <a:sym typeface="Monotype Sorts" charset="2"/>
              </a:rPr>
              <a:t>is in  BCNF</a:t>
            </a:r>
          </a:p>
          <a:p>
            <a:pPr lvl="1">
              <a:tabLst>
                <a:tab pos="744538" algn="l"/>
              </a:tabLst>
            </a:pPr>
            <a:endParaRPr lang="en-US" altLang="en-US" sz="2300" b="1">
              <a:solidFill>
                <a:srgbClr val="FF0000"/>
              </a:solidFill>
              <a:sym typeface="Monotype Sorts" charset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35187" y="5743417"/>
            <a:ext cx="5038692" cy="978729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</a:t>
            </a:r>
            <a:r>
              <a:rPr lang="en-US" sz="2400" b="1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u="sng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either</a:t>
            </a:r>
            <a:r>
              <a:rPr lang="en-US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includes 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sz="24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attribute of </a:t>
            </a:r>
            <a:r>
              <a:rPr lang="en-US" sz="2400" b="1" i="1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b="1" i="1" baseline="-2500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u="sng">
                <a:solidFill>
                  <a:schemeClr val="bg1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includes 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sz="24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attributes of </a:t>
            </a:r>
            <a:r>
              <a:rPr lang="en-US" sz="2400" b="1" i="1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b="1" i="1" baseline="-2500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11793468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2772" y="317748"/>
            <a:ext cx="8330324" cy="626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tabLst>
                <a:tab pos="744538" algn="l"/>
              </a:tabLst>
            </a:pPr>
            <a:r>
              <a:rPr lang="en-US" altLang="en-US" sz="2300" b="1" i="1">
                <a:solidFill>
                  <a:schemeClr val="tx2"/>
                </a:solidFill>
              </a:rPr>
              <a:t>Example: continued..</a:t>
            </a:r>
          </a:p>
          <a:p>
            <a:pPr>
              <a:lnSpc>
                <a:spcPct val="110000"/>
              </a:lnSpc>
              <a:tabLst>
                <a:tab pos="744538" algn="l"/>
              </a:tabLst>
            </a:pPr>
            <a:r>
              <a:rPr lang="en-US" altLang="en-US" sz="2300" b="1" i="1">
                <a:solidFill>
                  <a:schemeClr val="tx2"/>
                </a:solidFill>
              </a:rPr>
              <a:t>	</a:t>
            </a:r>
            <a:r>
              <a:rPr lang="en-US" altLang="en-US" sz="2300" b="1" i="1"/>
              <a:t>R = </a:t>
            </a:r>
            <a:r>
              <a:rPr lang="en-US" altLang="en-US" sz="2300" b="1"/>
              <a:t>(</a:t>
            </a:r>
            <a:r>
              <a:rPr lang="en-US" altLang="en-US" sz="2300" b="1" i="1"/>
              <a:t>A, B, C </a:t>
            </a:r>
            <a:r>
              <a:rPr lang="en-US" altLang="en-US" sz="2300" b="1"/>
              <a:t>)</a:t>
            </a:r>
            <a:br>
              <a:rPr lang="en-US" altLang="en-US" sz="2300" b="1" i="1"/>
            </a:br>
            <a:r>
              <a:rPr lang="en-US" altLang="en-US" sz="2300" b="1" i="1"/>
              <a:t>			F = </a:t>
            </a:r>
            <a:r>
              <a:rPr lang="en-US" altLang="en-US" sz="2300" b="1"/>
              <a:t>{</a:t>
            </a:r>
            <a:r>
              <a:rPr lang="en-US" altLang="en-US" sz="2300" b="1" i="1"/>
              <a:t>A</a:t>
            </a:r>
            <a:r>
              <a:rPr lang="en-US" altLang="en-US" sz="2300" b="1"/>
              <a:t> </a:t>
            </a:r>
            <a:r>
              <a:rPr lang="en-US" altLang="en-US" sz="2300" b="1">
                <a:sym typeface="Symbol" pitchFamily="18" charset="2"/>
              </a:rPr>
              <a:t></a:t>
            </a:r>
            <a:r>
              <a:rPr lang="en-US" altLang="en-US" sz="2300" b="1">
                <a:sym typeface="Monotype Sorts" charset="2"/>
              </a:rPr>
              <a:t> </a:t>
            </a:r>
            <a:r>
              <a:rPr lang="en-US" altLang="en-US" sz="2300" b="1" i="1">
                <a:sym typeface="Monotype Sorts" charset="2"/>
              </a:rPr>
              <a:t>B ,  B </a:t>
            </a:r>
            <a:r>
              <a:rPr lang="en-US" altLang="en-US" sz="2300" b="1">
                <a:sym typeface="Symbol" pitchFamily="18" charset="2"/>
              </a:rPr>
              <a:t></a:t>
            </a:r>
            <a:r>
              <a:rPr lang="en-US" altLang="en-US" sz="2300" b="1" i="1">
                <a:sym typeface="Monotype Sorts" charset="2"/>
              </a:rPr>
              <a:t> C</a:t>
            </a:r>
            <a:r>
              <a:rPr lang="en-US" altLang="en-US" sz="2300" b="1">
                <a:sym typeface="Monotype Sorts" charset="2"/>
              </a:rPr>
              <a:t>}  ,</a:t>
            </a:r>
          </a:p>
          <a:p>
            <a:pPr>
              <a:lnSpc>
                <a:spcPct val="110000"/>
              </a:lnSpc>
              <a:tabLst>
                <a:tab pos="744538" algn="l"/>
              </a:tabLst>
            </a:pPr>
            <a:r>
              <a:rPr lang="en-US" altLang="en-US" sz="2300" b="1" i="1">
                <a:sym typeface="Monotype Sorts" charset="2"/>
              </a:rPr>
              <a:t>	R</a:t>
            </a:r>
            <a:r>
              <a:rPr lang="en-US" altLang="en-US" sz="2300" b="1">
                <a:sym typeface="Monotype Sorts" charset="2"/>
              </a:rPr>
              <a:t> is not in BCNF and we got Decomposition </a:t>
            </a:r>
          </a:p>
          <a:p>
            <a:pPr>
              <a:lnSpc>
                <a:spcPct val="110000"/>
              </a:lnSpc>
              <a:tabLst>
                <a:tab pos="744538" algn="l"/>
              </a:tabLst>
            </a:pPr>
            <a:r>
              <a:rPr lang="en-US" altLang="en-US" sz="2300" b="1" i="1">
                <a:sym typeface="Monotype Sorts" charset="2"/>
              </a:rPr>
              <a:t>	R</a:t>
            </a:r>
            <a:r>
              <a:rPr lang="en-US" altLang="en-US" sz="2300" b="1" baseline="-25000">
                <a:sym typeface="Monotype Sorts" charset="2"/>
              </a:rPr>
              <a:t>1</a:t>
            </a:r>
            <a:r>
              <a:rPr lang="en-US" altLang="en-US" sz="2300" b="1">
                <a:sym typeface="Monotype Sorts" charset="2"/>
              </a:rPr>
              <a:t> = (</a:t>
            </a:r>
            <a:r>
              <a:rPr lang="en-US" altLang="en-US" sz="2300" b="1" i="1">
                <a:sym typeface="Monotype Sorts" charset="2"/>
              </a:rPr>
              <a:t>A, B),  R</a:t>
            </a:r>
            <a:r>
              <a:rPr lang="en-US" altLang="en-US" sz="2300" b="1" baseline="-25000">
                <a:sym typeface="Monotype Sorts" charset="2"/>
              </a:rPr>
              <a:t>2</a:t>
            </a:r>
            <a:r>
              <a:rPr lang="en-US" altLang="en-US" sz="2300" b="1">
                <a:sym typeface="Monotype Sorts" charset="2"/>
              </a:rPr>
              <a:t> = </a:t>
            </a:r>
            <a:r>
              <a:rPr lang="en-US" altLang="en-US" sz="2300" b="1" i="1">
                <a:sym typeface="Monotype Sorts" charset="2"/>
              </a:rPr>
              <a:t>(B, C)  	Is R</a:t>
            </a:r>
            <a:r>
              <a:rPr lang="en-US" altLang="en-US" sz="2300" b="1" baseline="-25000">
                <a:sym typeface="Monotype Sorts" charset="2"/>
              </a:rPr>
              <a:t>1</a:t>
            </a:r>
            <a:r>
              <a:rPr lang="en-US" altLang="en-US" sz="2300" b="1" i="1" baseline="-25000">
                <a:sym typeface="Monotype Sorts" charset="2"/>
              </a:rPr>
              <a:t> </a:t>
            </a:r>
            <a:r>
              <a:rPr lang="en-US" altLang="en-US" sz="2300" b="1">
                <a:sym typeface="Monotype Sorts" charset="2"/>
              </a:rPr>
              <a:t>and </a:t>
            </a:r>
            <a:r>
              <a:rPr lang="en-US" altLang="en-US" sz="2300" b="1" i="1">
                <a:sym typeface="Monotype Sorts" charset="2"/>
              </a:rPr>
              <a:t>R</a:t>
            </a:r>
            <a:r>
              <a:rPr lang="en-US" altLang="en-US" sz="2300" b="1" baseline="-25000">
                <a:sym typeface="Monotype Sorts" charset="2"/>
              </a:rPr>
              <a:t>2</a:t>
            </a:r>
            <a:r>
              <a:rPr lang="en-US" altLang="en-US" sz="2300" b="1">
                <a:sym typeface="Monotype Sorts" charset="2"/>
              </a:rPr>
              <a:t> in BCNF ?</a:t>
            </a:r>
          </a:p>
          <a:p>
            <a:pPr lvl="1">
              <a:tabLst>
                <a:tab pos="744538" algn="l"/>
              </a:tabLst>
            </a:pPr>
            <a:endParaRPr lang="en-US" altLang="en-US" sz="1200">
              <a:sym typeface="Monotype Sorts" charset="2"/>
            </a:endParaRPr>
          </a:p>
          <a:p>
            <a:pPr lvl="1">
              <a:tabLst>
                <a:tab pos="744538" algn="l"/>
              </a:tabLst>
            </a:pPr>
            <a:endParaRPr lang="en-US" altLang="en-US" sz="800" b="1">
              <a:solidFill>
                <a:srgbClr val="FF0000"/>
              </a:solidFill>
              <a:sym typeface="Monotype Sorts" charset="2"/>
            </a:endParaRPr>
          </a:p>
          <a:p>
            <a:pPr lvl="1">
              <a:lnSpc>
                <a:spcPct val="150000"/>
              </a:lnSpc>
              <a:tabLst>
                <a:tab pos="744538" algn="l"/>
              </a:tabLst>
            </a:pPr>
            <a:r>
              <a:rPr lang="en-US" altLang="en-US" sz="2300" b="1">
                <a:sym typeface="Monotype Sorts" charset="2"/>
              </a:rPr>
              <a:t>Take R</a:t>
            </a:r>
            <a:r>
              <a:rPr lang="en-US" altLang="en-US" sz="2300" b="1" baseline="-25000">
                <a:sym typeface="Monotype Sorts" charset="2"/>
              </a:rPr>
              <a:t>2</a:t>
            </a:r>
            <a:r>
              <a:rPr lang="en-US" altLang="en-US" sz="2300" b="1">
                <a:sym typeface="Monotype Sorts" charset="2"/>
              </a:rPr>
              <a:t> </a:t>
            </a:r>
            <a:r>
              <a:rPr lang="en-US" altLang="en-US" sz="2300">
                <a:sym typeface="Monotype Sorts" charset="2"/>
              </a:rPr>
              <a:t>all subsets  of R</a:t>
            </a:r>
            <a:r>
              <a:rPr lang="en-US" altLang="en-US" sz="2300" baseline="-25000">
                <a:sym typeface="Monotype Sorts" charset="2"/>
              </a:rPr>
              <a:t>2</a:t>
            </a:r>
            <a:r>
              <a:rPr lang="en-US" altLang="en-US" sz="2300">
                <a:sym typeface="Monotype Sorts" charset="2"/>
              </a:rPr>
              <a:t> are B,C ,BC</a:t>
            </a:r>
          </a:p>
          <a:p>
            <a:pPr lvl="1">
              <a:lnSpc>
                <a:spcPct val="150000"/>
              </a:lnSpc>
              <a:tabLst>
                <a:tab pos="744538" algn="l"/>
              </a:tabLst>
            </a:pPr>
            <a:r>
              <a:rPr lang="en-US" altLang="en-US" sz="2300">
                <a:sym typeface="Monotype Sorts" charset="2"/>
              </a:rPr>
              <a:t> 	</a:t>
            </a:r>
            <a:r>
              <a:rPr lang="en-US" altLang="en-US" sz="2300" b="1">
                <a:sym typeface="Monotype Sorts" charset="2"/>
              </a:rPr>
              <a:t>1.</a:t>
            </a:r>
            <a:r>
              <a:rPr lang="en-US" altLang="en-US" sz="2300">
                <a:sym typeface="Monotype Sorts" charset="2"/>
              </a:rPr>
              <a:t> B</a:t>
            </a:r>
            <a:r>
              <a:rPr lang="en-US" altLang="en-US" sz="2300" baseline="30000">
                <a:sym typeface="Monotype Sorts" charset="2"/>
              </a:rPr>
              <a:t>+</a:t>
            </a:r>
            <a:r>
              <a:rPr lang="en-US" altLang="en-US" sz="2300">
                <a:sym typeface="Monotype Sorts" charset="2"/>
              </a:rPr>
              <a:t> = {B,C} 		R</a:t>
            </a:r>
            <a:r>
              <a:rPr lang="en-US" altLang="en-US" sz="2300" baseline="-25000">
                <a:sym typeface="Monotype Sorts" charset="2"/>
              </a:rPr>
              <a:t>2</a:t>
            </a:r>
            <a:r>
              <a:rPr lang="en-US" altLang="en-US" sz="2300">
                <a:sym typeface="Monotype Sorts" charset="2"/>
              </a:rPr>
              <a:t> – B  =C</a:t>
            </a:r>
          </a:p>
          <a:p>
            <a:pPr lvl="1">
              <a:lnSpc>
                <a:spcPct val="150000"/>
              </a:lnSpc>
              <a:tabLst>
                <a:tab pos="744538" algn="l"/>
              </a:tabLst>
            </a:pPr>
            <a:r>
              <a:rPr lang="en-US" altLang="en-US" sz="2300">
                <a:sym typeface="Monotype Sorts" charset="2"/>
              </a:rPr>
              <a:t>	B</a:t>
            </a:r>
            <a:r>
              <a:rPr lang="en-US" altLang="en-US" sz="2300" baseline="30000">
                <a:sym typeface="Monotype Sorts" charset="2"/>
              </a:rPr>
              <a:t>+</a:t>
            </a:r>
            <a:r>
              <a:rPr lang="en-US" altLang="en-US" sz="2300">
                <a:sym typeface="Monotype Sorts" charset="2"/>
              </a:rPr>
              <a:t> do not include any attribute of   </a:t>
            </a:r>
            <a:r>
              <a:rPr lang="en-US" altLang="en-US" sz="2300" b="1">
                <a:sym typeface="Monotype Sorts" charset="2"/>
              </a:rPr>
              <a:t>R</a:t>
            </a:r>
            <a:r>
              <a:rPr lang="en-US" altLang="en-US" sz="2300" b="1" baseline="-25000">
                <a:sym typeface="Monotype Sorts" charset="2"/>
              </a:rPr>
              <a:t>2</a:t>
            </a:r>
            <a:r>
              <a:rPr lang="en-US" altLang="en-US" sz="2300" b="1">
                <a:sym typeface="Monotype Sorts" charset="2"/>
              </a:rPr>
              <a:t> – B  is- FALSE</a:t>
            </a:r>
            <a:r>
              <a:rPr lang="en-US" altLang="en-US" sz="2300">
                <a:sym typeface="Monotype Sorts" charset="2"/>
              </a:rPr>
              <a:t>, but</a:t>
            </a:r>
          </a:p>
          <a:p>
            <a:pPr lvl="1">
              <a:lnSpc>
                <a:spcPct val="150000"/>
              </a:lnSpc>
              <a:spcAft>
                <a:spcPts val="600"/>
              </a:spcAft>
              <a:tabLst>
                <a:tab pos="744538" algn="l"/>
              </a:tabLst>
            </a:pPr>
            <a:r>
              <a:rPr lang="en-US" altLang="en-US" sz="2300" b="1">
                <a:sym typeface="Monotype Sorts" charset="2"/>
              </a:rPr>
              <a:t>         B</a:t>
            </a:r>
            <a:r>
              <a:rPr lang="en-US" altLang="en-US" sz="2300" b="1" baseline="30000">
                <a:sym typeface="Monotype Sorts" charset="2"/>
              </a:rPr>
              <a:t>+</a:t>
            </a:r>
            <a:r>
              <a:rPr lang="en-US" altLang="en-US" sz="2300" b="1">
                <a:sym typeface="Monotype Sorts" charset="2"/>
              </a:rPr>
              <a:t> include ALL attributes of R</a:t>
            </a:r>
            <a:r>
              <a:rPr lang="en-US" altLang="en-US" sz="2300" b="1" baseline="-25000">
                <a:sym typeface="Monotype Sorts" charset="2"/>
              </a:rPr>
              <a:t>2 </a:t>
            </a:r>
            <a:r>
              <a:rPr lang="en-US" altLang="en-US" sz="2300" b="1">
                <a:sym typeface="Monotype Sorts" charset="2"/>
              </a:rPr>
              <a:t>is- TRUE</a:t>
            </a:r>
          </a:p>
          <a:p>
            <a:pPr lvl="1">
              <a:lnSpc>
                <a:spcPct val="150000"/>
              </a:lnSpc>
              <a:tabLst>
                <a:tab pos="744538" algn="l"/>
              </a:tabLst>
            </a:pPr>
            <a:r>
              <a:rPr lang="en-US" altLang="en-US" sz="2300">
                <a:sym typeface="Monotype Sorts" charset="2"/>
              </a:rPr>
              <a:t>	</a:t>
            </a:r>
            <a:r>
              <a:rPr lang="en-US" altLang="en-US" sz="2300" b="1">
                <a:sym typeface="Monotype Sorts" charset="2"/>
              </a:rPr>
              <a:t>2.</a:t>
            </a:r>
            <a:r>
              <a:rPr lang="en-US" altLang="en-US" sz="2300">
                <a:sym typeface="Monotype Sorts" charset="2"/>
              </a:rPr>
              <a:t> C</a:t>
            </a:r>
            <a:r>
              <a:rPr lang="en-US" altLang="en-US" sz="2300" baseline="30000">
                <a:sym typeface="Monotype Sorts" charset="2"/>
              </a:rPr>
              <a:t>+</a:t>
            </a:r>
            <a:r>
              <a:rPr lang="en-US" altLang="en-US" sz="2300">
                <a:sym typeface="Monotype Sorts" charset="2"/>
              </a:rPr>
              <a:t> = {C} </a:t>
            </a:r>
          </a:p>
          <a:p>
            <a:pPr lvl="1">
              <a:lnSpc>
                <a:spcPct val="150000"/>
              </a:lnSpc>
              <a:tabLst>
                <a:tab pos="744538" algn="l"/>
              </a:tabLst>
            </a:pPr>
            <a:r>
              <a:rPr lang="en-US" altLang="en-US" sz="2300">
                <a:sym typeface="Monotype Sorts" charset="2"/>
              </a:rPr>
              <a:t>	C</a:t>
            </a:r>
            <a:r>
              <a:rPr lang="en-US" altLang="en-US" sz="2300" baseline="30000">
                <a:sym typeface="Monotype Sorts" charset="2"/>
              </a:rPr>
              <a:t>+</a:t>
            </a:r>
            <a:r>
              <a:rPr lang="en-US" altLang="en-US" sz="2300">
                <a:sym typeface="Monotype Sorts" charset="2"/>
              </a:rPr>
              <a:t> do not include any attribute of   </a:t>
            </a:r>
            <a:r>
              <a:rPr lang="en-US" altLang="en-US" sz="2300" b="1">
                <a:sym typeface="Monotype Sorts" charset="2"/>
              </a:rPr>
              <a:t>R</a:t>
            </a:r>
            <a:r>
              <a:rPr lang="en-US" altLang="en-US" sz="2300" b="1" baseline="-25000">
                <a:sym typeface="Monotype Sorts" charset="2"/>
              </a:rPr>
              <a:t>2</a:t>
            </a:r>
            <a:r>
              <a:rPr lang="en-US" altLang="en-US" sz="2300" b="1">
                <a:sym typeface="Monotype Sorts" charset="2"/>
              </a:rPr>
              <a:t> – C is- TRUE</a:t>
            </a:r>
          </a:p>
          <a:p>
            <a:pPr lvl="1">
              <a:lnSpc>
                <a:spcPct val="150000"/>
              </a:lnSpc>
              <a:tabLst>
                <a:tab pos="744538" algn="l"/>
              </a:tabLst>
            </a:pPr>
            <a:r>
              <a:rPr lang="en-US" altLang="en-US" sz="2300" b="1">
                <a:solidFill>
                  <a:srgbClr val="FF0000"/>
                </a:solidFill>
                <a:sym typeface="Monotype Sorts" charset="2"/>
              </a:rPr>
              <a:t>R</a:t>
            </a:r>
            <a:r>
              <a:rPr lang="en-US" altLang="en-US" sz="2300" b="1" baseline="-25000">
                <a:solidFill>
                  <a:srgbClr val="FF0000"/>
                </a:solidFill>
                <a:sym typeface="Monotype Sorts" charset="2"/>
              </a:rPr>
              <a:t>2 </a:t>
            </a:r>
            <a:r>
              <a:rPr lang="en-US" altLang="en-US" sz="2300" b="1">
                <a:solidFill>
                  <a:srgbClr val="FF0000"/>
                </a:solidFill>
                <a:sym typeface="Monotype Sorts" charset="2"/>
              </a:rPr>
              <a:t>is in  BCNF</a:t>
            </a:r>
          </a:p>
        </p:txBody>
      </p:sp>
      <p:sp>
        <p:nvSpPr>
          <p:cNvPr id="3" name="Rectangle 2"/>
          <p:cNvSpPr/>
          <p:nvPr/>
        </p:nvSpPr>
        <p:spPr>
          <a:xfrm>
            <a:off x="4016829" y="5918812"/>
            <a:ext cx="4996543" cy="978729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</a:t>
            </a:r>
            <a:r>
              <a:rPr lang="en-US" sz="2400" b="1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u="sng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either</a:t>
            </a:r>
            <a:r>
              <a:rPr lang="en-US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includes 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sz="24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attribute of </a:t>
            </a:r>
            <a:r>
              <a:rPr lang="en-US" sz="2400" b="1" i="1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b="1" i="1" baseline="-2500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u="sng">
                <a:solidFill>
                  <a:schemeClr val="bg1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includes 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sz="24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attributes of </a:t>
            </a:r>
            <a:r>
              <a:rPr lang="en-US" sz="2400" b="1" i="1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b="1" i="1" baseline="-2500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77615692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79450" y="-51122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/>
              <a:t>BCNF Decomposition Algorithm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6184" y="1249034"/>
            <a:ext cx="8703008" cy="4599973"/>
          </a:xfrm>
          <a:ln>
            <a:solidFill>
              <a:srgbClr val="C00000"/>
            </a:solidFill>
          </a:ln>
        </p:spPr>
        <p:txBody>
          <a:bodyPr/>
          <a:lstStyle/>
          <a:p>
            <a:pPr>
              <a:lnSpc>
                <a:spcPct val="120000"/>
              </a:lnSpc>
              <a:spcBef>
                <a:spcPts val="1800"/>
              </a:spcBef>
              <a:spcAft>
                <a:spcPts val="1200"/>
              </a:spcAft>
              <a:buFont typeface="Monotype Sorts" charset="2"/>
              <a:buNone/>
              <a:tabLst>
                <a:tab pos="565150" algn="l"/>
                <a:tab pos="803275" algn="l"/>
                <a:tab pos="1489075" algn="l"/>
                <a:tab pos="1771650" algn="l"/>
              </a:tabLst>
            </a:pPr>
            <a:r>
              <a:rPr lang="en-US" altLang="en-US" sz="2100" i="1"/>
              <a:t>	result </a:t>
            </a:r>
            <a:r>
              <a:rPr lang="en-US" altLang="en-US" sz="2100"/>
              <a:t>:= { </a:t>
            </a:r>
            <a:r>
              <a:rPr lang="en-US" altLang="en-US" sz="2100" i="1"/>
              <a:t>R </a:t>
            </a:r>
            <a:r>
              <a:rPr lang="en-US" altLang="en-US" sz="2100"/>
              <a:t>} ;</a:t>
            </a:r>
            <a:br>
              <a:rPr lang="en-US" altLang="en-US" sz="2100"/>
            </a:br>
            <a:r>
              <a:rPr lang="en-US" altLang="en-US" sz="2100" i="1"/>
              <a:t>done </a:t>
            </a:r>
            <a:r>
              <a:rPr lang="en-US" altLang="en-US" sz="2100"/>
              <a:t>:= false ;</a:t>
            </a:r>
            <a:br>
              <a:rPr lang="en-US" altLang="en-US" sz="2100"/>
            </a:br>
            <a:r>
              <a:rPr lang="en-US" altLang="en-US" sz="2100" b="1"/>
              <a:t>while (not </a:t>
            </a:r>
            <a:r>
              <a:rPr lang="en-US" altLang="en-US" sz="2100" i="1"/>
              <a:t>done) </a:t>
            </a:r>
            <a:r>
              <a:rPr lang="en-US" altLang="en-US" sz="2100" b="1"/>
              <a:t>do</a:t>
            </a:r>
            <a:br>
              <a:rPr lang="en-US" altLang="en-US" sz="2100" b="1"/>
            </a:br>
            <a:r>
              <a:rPr lang="en-US" altLang="en-US" sz="2100" b="1"/>
              <a:t>	if </a:t>
            </a:r>
            <a:r>
              <a:rPr lang="en-US" altLang="en-US" sz="2000"/>
              <a:t>(there is a schema </a:t>
            </a:r>
            <a:r>
              <a:rPr lang="en-US" altLang="en-US" sz="2000" i="1"/>
              <a:t>R</a:t>
            </a:r>
            <a:r>
              <a:rPr lang="en-US" altLang="en-US" sz="2000" i="1" baseline="-25000"/>
              <a:t>i</a:t>
            </a:r>
            <a:r>
              <a:rPr lang="en-US" altLang="en-US" sz="2000" i="1"/>
              <a:t> </a:t>
            </a:r>
            <a:r>
              <a:rPr lang="en-US" altLang="en-US" sz="2000"/>
              <a:t>in </a:t>
            </a:r>
            <a:r>
              <a:rPr lang="en-US" altLang="en-US" sz="2000" i="1"/>
              <a:t>result </a:t>
            </a:r>
            <a:r>
              <a:rPr lang="en-US" altLang="en-US" sz="2000"/>
              <a:t> that is not in BCNF)</a:t>
            </a:r>
            <a:br>
              <a:rPr lang="en-US" altLang="en-US" sz="2000"/>
            </a:br>
            <a:r>
              <a:rPr lang="en-US" altLang="en-US" sz="2100"/>
              <a:t>		</a:t>
            </a:r>
            <a:r>
              <a:rPr lang="en-US" altLang="en-US" sz="2100" b="1"/>
              <a:t>then begin</a:t>
            </a:r>
            <a:br>
              <a:rPr lang="en-US" altLang="en-US" sz="2100" b="1"/>
            </a:br>
            <a:r>
              <a:rPr lang="en-US" altLang="en-US" sz="2100" b="1"/>
              <a:t>		      </a:t>
            </a:r>
            <a:r>
              <a:rPr lang="en-US" altLang="en-US" sz="2100"/>
              <a:t>let </a:t>
            </a:r>
            <a:r>
              <a:rPr lang="en-US" altLang="en-US" sz="2100" b="1">
                <a:solidFill>
                  <a:srgbClr val="0066CC"/>
                </a:solidFill>
                <a:sym typeface="Symbol" pitchFamily="18" charset="2"/>
              </a:rPr>
              <a:t></a:t>
            </a:r>
            <a:r>
              <a:rPr lang="en-US" altLang="en-US" sz="2100" b="1">
                <a:solidFill>
                  <a:srgbClr val="0066CC"/>
                </a:solidFill>
                <a:sym typeface="Greek Symbols" pitchFamily="18" charset="2"/>
              </a:rPr>
              <a:t> </a:t>
            </a:r>
            <a:r>
              <a:rPr lang="en-US" altLang="en-US" sz="2100" b="1">
                <a:solidFill>
                  <a:srgbClr val="0066CC"/>
                </a:solidFill>
                <a:sym typeface="Symbol" pitchFamily="18" charset="2"/>
              </a:rPr>
              <a:t></a:t>
            </a:r>
            <a:r>
              <a:rPr lang="en-US" altLang="en-US" sz="2100" b="1">
                <a:solidFill>
                  <a:srgbClr val="0066CC"/>
                </a:solidFill>
                <a:sym typeface="Monotype Sorts" charset="2"/>
              </a:rPr>
              <a:t> </a:t>
            </a:r>
            <a:r>
              <a:rPr lang="en-US" altLang="en-US" sz="2100" b="1" i="1">
                <a:solidFill>
                  <a:srgbClr val="0066CC"/>
                </a:solidFill>
                <a:sym typeface="Symbol" pitchFamily="18" charset="2"/>
              </a:rPr>
              <a:t></a:t>
            </a:r>
            <a:r>
              <a:rPr lang="en-US" altLang="en-US" sz="2100" b="1" i="1">
                <a:solidFill>
                  <a:srgbClr val="0066CC"/>
                </a:solidFill>
                <a:sym typeface="Greek Symbols" pitchFamily="18" charset="2"/>
              </a:rPr>
              <a:t> </a:t>
            </a:r>
            <a:r>
              <a:rPr lang="en-US" altLang="en-US" sz="2100" b="1">
                <a:solidFill>
                  <a:srgbClr val="0066CC"/>
                </a:solidFill>
                <a:sym typeface="Greek Symbols" pitchFamily="18" charset="2"/>
              </a:rPr>
              <a:t> be a nontrivial</a:t>
            </a:r>
            <a:r>
              <a:rPr lang="en-US" altLang="en-US" sz="2100">
                <a:solidFill>
                  <a:srgbClr val="0066CC"/>
                </a:solidFill>
                <a:sym typeface="Greek Symbols" pitchFamily="18" charset="2"/>
              </a:rPr>
              <a:t> </a:t>
            </a:r>
            <a:r>
              <a:rPr lang="en-US" altLang="en-US" sz="2100">
                <a:sym typeface="Greek Symbols" pitchFamily="18" charset="2"/>
              </a:rPr>
              <a:t>functional dependency that </a:t>
            </a:r>
            <a:br>
              <a:rPr lang="en-US" altLang="en-US" sz="2100">
                <a:sym typeface="Greek Symbols" pitchFamily="18" charset="2"/>
              </a:rPr>
            </a:br>
            <a:r>
              <a:rPr lang="en-US" altLang="en-US" sz="2100">
                <a:sym typeface="Greek Symbols" pitchFamily="18" charset="2"/>
              </a:rPr>
              <a:t>              holds on </a:t>
            </a:r>
            <a:r>
              <a:rPr lang="en-US" altLang="en-US" sz="2100" i="1">
                <a:sym typeface="Greek Symbols" pitchFamily="18" charset="2"/>
              </a:rPr>
              <a:t>R</a:t>
            </a:r>
            <a:r>
              <a:rPr lang="en-US" altLang="en-US" sz="2100" i="1" baseline="-25000">
                <a:sym typeface="Greek Symbols" pitchFamily="18" charset="2"/>
              </a:rPr>
              <a:t>i</a:t>
            </a:r>
            <a:r>
              <a:rPr lang="en-US" altLang="en-US" sz="2100" i="1">
                <a:sym typeface="Greek Symbols" pitchFamily="18" charset="2"/>
              </a:rPr>
              <a:t>  </a:t>
            </a:r>
            <a:r>
              <a:rPr lang="en-US" altLang="en-US" sz="2100">
                <a:sym typeface="Greek Symbols" pitchFamily="18" charset="2"/>
              </a:rPr>
              <a:t>such that </a:t>
            </a:r>
            <a:r>
              <a:rPr lang="en-US" altLang="en-US" sz="2100" b="1">
                <a:solidFill>
                  <a:srgbClr val="C00000"/>
                </a:solidFill>
                <a:sym typeface="Symbol" pitchFamily="18" charset="2"/>
              </a:rPr>
              <a:t></a:t>
            </a:r>
            <a:r>
              <a:rPr lang="en-US" altLang="en-US" sz="2100" b="1" baseline="30000">
                <a:solidFill>
                  <a:srgbClr val="C00000"/>
                </a:solidFill>
                <a:sym typeface="Symbol" pitchFamily="18" charset="2"/>
              </a:rPr>
              <a:t>+</a:t>
            </a:r>
            <a:r>
              <a:rPr lang="en-US" altLang="en-US" sz="2100" b="1">
                <a:solidFill>
                  <a:srgbClr val="C00000"/>
                </a:solidFill>
                <a:sym typeface="Greek Symbols" pitchFamily="18" charset="2"/>
              </a:rPr>
              <a:t> </a:t>
            </a:r>
            <a:r>
              <a:rPr lang="en-US" altLang="en-US" sz="2100" b="1">
                <a:solidFill>
                  <a:srgbClr val="C00000"/>
                </a:solidFill>
                <a:sym typeface="Symbol" pitchFamily="18" charset="2"/>
              </a:rPr>
              <a:t>does</a:t>
            </a:r>
            <a:r>
              <a:rPr lang="en-US" altLang="en-US" sz="2100" b="1">
                <a:solidFill>
                  <a:srgbClr val="C00000"/>
                </a:solidFill>
                <a:sym typeface="Greek Symbols" pitchFamily="18" charset="2"/>
              </a:rPr>
              <a:t> not in </a:t>
            </a:r>
            <a:r>
              <a:rPr lang="en-US" altLang="en-US" sz="2100" b="1" i="1">
                <a:solidFill>
                  <a:srgbClr val="C00000"/>
                </a:solidFill>
                <a:sym typeface="Greek Symbols" pitchFamily="18" charset="2"/>
              </a:rPr>
              <a:t>R</a:t>
            </a:r>
            <a:r>
              <a:rPr lang="en-US" altLang="en-US" sz="2100" b="1" i="1" baseline="-25000">
                <a:solidFill>
                  <a:srgbClr val="C00000"/>
                </a:solidFill>
                <a:sym typeface="Greek Symbols" pitchFamily="18" charset="2"/>
              </a:rPr>
              <a:t>i</a:t>
            </a:r>
            <a:r>
              <a:rPr lang="en-US" altLang="en-US" sz="2100" b="1">
                <a:solidFill>
                  <a:srgbClr val="C00000"/>
                </a:solidFill>
                <a:sym typeface="Greek Symbols" pitchFamily="18" charset="2"/>
              </a:rPr>
              <a:t> </a:t>
            </a:r>
            <a:r>
              <a:rPr lang="en-US" altLang="en-US" sz="2100" b="1">
                <a:sym typeface="Greek Symbols" pitchFamily="18" charset="2"/>
              </a:rPr>
              <a:t>AND</a:t>
            </a:r>
            <a:r>
              <a:rPr lang="en-US" altLang="en-US" sz="2100">
                <a:sym typeface="Greek Symbols" pitchFamily="18" charset="2"/>
              </a:rPr>
              <a:t> </a:t>
            </a:r>
            <a:r>
              <a:rPr lang="en-US" altLang="en-US" sz="2100" b="1">
                <a:solidFill>
                  <a:srgbClr val="FF0000"/>
                </a:solidFill>
                <a:sym typeface="Symbol" pitchFamily="18" charset="2"/>
              </a:rPr>
              <a:t></a:t>
            </a:r>
            <a:r>
              <a:rPr lang="en-US" altLang="en-US" sz="2100" b="1">
                <a:solidFill>
                  <a:srgbClr val="FF0000"/>
                </a:solidFill>
                <a:sym typeface="Greek Symbols" pitchFamily="18" charset="2"/>
              </a:rPr>
              <a:t> </a:t>
            </a:r>
            <a:r>
              <a:rPr lang="en-US" altLang="en-US" sz="2100" b="1">
                <a:solidFill>
                  <a:srgbClr val="FF0000"/>
                </a:solidFill>
                <a:sym typeface="Symbol" pitchFamily="18" charset="2"/>
              </a:rPr>
              <a:t> </a:t>
            </a:r>
            <a:r>
              <a:rPr lang="en-US" altLang="en-US" sz="2100" b="1" i="1">
                <a:solidFill>
                  <a:srgbClr val="FF0000"/>
                </a:solidFill>
                <a:sym typeface="Symbol" pitchFamily="18" charset="2"/>
              </a:rPr>
              <a:t></a:t>
            </a:r>
            <a:r>
              <a:rPr lang="en-US" altLang="en-US" sz="2100" b="1" i="1">
                <a:solidFill>
                  <a:srgbClr val="FF0000"/>
                </a:solidFill>
                <a:sym typeface="Greek Symbols" pitchFamily="18" charset="2"/>
              </a:rPr>
              <a:t>  = </a:t>
            </a:r>
            <a:r>
              <a:rPr lang="en-US" altLang="en-US" sz="2100" b="1">
                <a:solidFill>
                  <a:srgbClr val="FF0000"/>
                </a:solidFill>
                <a:sym typeface="Symbol" pitchFamily="18" charset="2"/>
              </a:rPr>
              <a:t>  </a:t>
            </a:r>
            <a:br>
              <a:rPr lang="en-US" altLang="en-US" sz="2100">
                <a:sym typeface="Symbol" pitchFamily="18" charset="2"/>
              </a:rPr>
            </a:br>
            <a:r>
              <a:rPr lang="en-US" altLang="en-US" sz="2100">
                <a:sym typeface="Symbol" pitchFamily="18" charset="2"/>
              </a:rPr>
              <a:t>			</a:t>
            </a:r>
            <a:r>
              <a:rPr lang="en-US" altLang="en-US" sz="2100">
                <a:solidFill>
                  <a:schemeClr val="bg1">
                    <a:lumMod val="25000"/>
                  </a:schemeClr>
                </a:solidFill>
                <a:sym typeface="Symbol" pitchFamily="18" charset="2"/>
              </a:rPr>
              <a:t>           </a:t>
            </a:r>
            <a:r>
              <a:rPr lang="en-US" altLang="en-US" sz="2100" b="1" i="1">
                <a:solidFill>
                  <a:schemeClr val="bg1">
                    <a:lumMod val="25000"/>
                  </a:schemeClr>
                </a:solidFill>
                <a:sym typeface="Symbol" pitchFamily="18" charset="2"/>
              </a:rPr>
              <a:t>result </a:t>
            </a:r>
            <a:r>
              <a:rPr lang="en-US" altLang="en-US" sz="2100" b="1">
                <a:solidFill>
                  <a:schemeClr val="bg1">
                    <a:lumMod val="25000"/>
                  </a:schemeClr>
                </a:solidFill>
                <a:sym typeface="Symbol" pitchFamily="18" charset="2"/>
              </a:rPr>
              <a:t>:= (</a:t>
            </a:r>
            <a:r>
              <a:rPr lang="en-US" altLang="en-US" sz="2100" b="1" i="1">
                <a:solidFill>
                  <a:schemeClr val="bg1">
                    <a:lumMod val="25000"/>
                  </a:schemeClr>
                </a:solidFill>
                <a:sym typeface="Symbol" pitchFamily="18" charset="2"/>
              </a:rPr>
              <a:t>result – R</a:t>
            </a:r>
            <a:r>
              <a:rPr lang="en-US" altLang="en-US" sz="2100" b="1" i="1" baseline="-25000">
                <a:solidFill>
                  <a:schemeClr val="bg1">
                    <a:lumMod val="25000"/>
                  </a:schemeClr>
                </a:solidFill>
                <a:sym typeface="Symbol" pitchFamily="18" charset="2"/>
              </a:rPr>
              <a:t>i </a:t>
            </a:r>
            <a:r>
              <a:rPr lang="en-US" altLang="en-US" sz="2100" b="1" i="1">
                <a:solidFill>
                  <a:schemeClr val="bg1">
                    <a:lumMod val="25000"/>
                  </a:schemeClr>
                </a:solidFill>
                <a:sym typeface="Symbol" pitchFamily="18" charset="2"/>
              </a:rPr>
              <a:t>) </a:t>
            </a:r>
            <a:r>
              <a:rPr lang="en-US" altLang="en-US" sz="2100" b="1">
                <a:solidFill>
                  <a:schemeClr val="bg1">
                    <a:lumMod val="25000"/>
                  </a:schemeClr>
                </a:solidFill>
                <a:sym typeface="Symbol" pitchFamily="18" charset="2"/>
              </a:rPr>
              <a:t> (</a:t>
            </a:r>
            <a:r>
              <a:rPr lang="en-US" altLang="en-US" sz="2100" b="1" i="1">
                <a:solidFill>
                  <a:schemeClr val="bg1">
                    <a:lumMod val="25000"/>
                  </a:schemeClr>
                </a:solidFill>
                <a:sym typeface="Symbol" pitchFamily="18" charset="2"/>
              </a:rPr>
              <a:t>R</a:t>
            </a:r>
            <a:r>
              <a:rPr lang="en-US" altLang="en-US" sz="2100" b="1" i="1" baseline="-25000">
                <a:solidFill>
                  <a:schemeClr val="bg1">
                    <a:lumMod val="25000"/>
                  </a:schemeClr>
                </a:solidFill>
                <a:sym typeface="Symbol" pitchFamily="18" charset="2"/>
              </a:rPr>
              <a:t>i</a:t>
            </a:r>
            <a:r>
              <a:rPr lang="en-US" altLang="en-US" sz="2100" b="1" i="1">
                <a:solidFill>
                  <a:schemeClr val="bg1">
                    <a:lumMod val="25000"/>
                  </a:schemeClr>
                </a:solidFill>
                <a:sym typeface="Symbol" pitchFamily="18" charset="2"/>
              </a:rPr>
              <a:t> –  </a:t>
            </a:r>
            <a:r>
              <a:rPr lang="en-US" altLang="en-US" sz="2100" b="1">
                <a:solidFill>
                  <a:schemeClr val="bg1">
                    <a:lumMod val="25000"/>
                  </a:schemeClr>
                </a:solidFill>
                <a:sym typeface="Greek Symbols" pitchFamily="18" charset="2"/>
              </a:rPr>
              <a:t>) </a:t>
            </a:r>
            <a:r>
              <a:rPr lang="en-US" altLang="en-US" sz="2100" b="1">
                <a:solidFill>
                  <a:schemeClr val="bg1">
                    <a:lumMod val="25000"/>
                  </a:schemeClr>
                </a:solidFill>
                <a:sym typeface="Symbol" pitchFamily="18" charset="2"/>
              </a:rPr>
              <a:t> (</a:t>
            </a:r>
            <a:r>
              <a:rPr lang="en-US" altLang="en-US" sz="2100" b="1">
                <a:solidFill>
                  <a:schemeClr val="bg1">
                    <a:lumMod val="25000"/>
                  </a:schemeClr>
                </a:solidFill>
                <a:sym typeface="Greek Symbols" pitchFamily="18" charset="2"/>
              </a:rPr>
              <a:t>, </a:t>
            </a:r>
            <a:r>
              <a:rPr lang="en-US" altLang="en-US" sz="2100" b="1" i="1">
                <a:solidFill>
                  <a:schemeClr val="bg1">
                    <a:lumMod val="25000"/>
                  </a:schemeClr>
                </a:solidFill>
                <a:sym typeface="Symbol" pitchFamily="18" charset="2"/>
              </a:rPr>
              <a:t></a:t>
            </a:r>
            <a:r>
              <a:rPr lang="en-US" altLang="en-US" sz="2100" b="1" i="1">
                <a:solidFill>
                  <a:schemeClr val="bg1">
                    <a:lumMod val="25000"/>
                  </a:schemeClr>
                </a:solidFill>
                <a:sym typeface="Greek Symbols" pitchFamily="18" charset="2"/>
              </a:rPr>
              <a:t> )  ;</a:t>
            </a:r>
          </a:p>
          <a:p>
            <a:pPr>
              <a:lnSpc>
                <a:spcPct val="110000"/>
              </a:lnSpc>
              <a:buFont typeface="Monotype Sorts" charset="2"/>
              <a:buNone/>
              <a:tabLst>
                <a:tab pos="565150" algn="l"/>
                <a:tab pos="803275" algn="l"/>
                <a:tab pos="1489075" algn="l"/>
                <a:tab pos="1771650" algn="l"/>
              </a:tabLst>
            </a:pPr>
            <a:r>
              <a:rPr lang="en-US" altLang="en-US" sz="2100" i="1">
                <a:sym typeface="Greek Symbols" pitchFamily="18" charset="2"/>
              </a:rPr>
              <a:t>			          </a:t>
            </a:r>
            <a:r>
              <a:rPr lang="en-US" altLang="en-US" sz="2100" b="1">
                <a:sym typeface="Greek Symbols" pitchFamily="18" charset="2"/>
              </a:rPr>
              <a:t>end</a:t>
            </a:r>
            <a:br>
              <a:rPr lang="en-US" altLang="en-US" sz="2100" b="1">
                <a:sym typeface="Greek Symbols" pitchFamily="18" charset="2"/>
              </a:rPr>
            </a:br>
            <a:r>
              <a:rPr lang="en-US" altLang="en-US" sz="2100" b="1">
                <a:sym typeface="Greek Symbols" pitchFamily="18" charset="2"/>
              </a:rPr>
              <a:t>		else</a:t>
            </a:r>
            <a:r>
              <a:rPr lang="en-US" altLang="en-US" sz="2100" i="1">
                <a:sym typeface="Greek Symbols" pitchFamily="18" charset="2"/>
              </a:rPr>
              <a:t>  done </a:t>
            </a:r>
            <a:r>
              <a:rPr lang="en-US" altLang="en-US" sz="2100">
                <a:sym typeface="Greek Symbols" pitchFamily="18" charset="2"/>
              </a:rPr>
              <a:t>:= </a:t>
            </a:r>
            <a:r>
              <a:rPr lang="en-US" altLang="en-US" sz="2100" b="1">
                <a:sym typeface="Greek Symbols" pitchFamily="18" charset="2"/>
              </a:rPr>
              <a:t>true ; </a:t>
            </a:r>
          </a:p>
          <a:p>
            <a:pPr>
              <a:lnSpc>
                <a:spcPct val="110000"/>
              </a:lnSpc>
              <a:buFont typeface="Monotype Sorts" charset="2"/>
              <a:buNone/>
              <a:tabLst>
                <a:tab pos="565150" algn="l"/>
                <a:tab pos="803275" algn="l"/>
                <a:tab pos="1489075" algn="l"/>
                <a:tab pos="1771650" algn="l"/>
              </a:tabLst>
            </a:pPr>
            <a:endParaRPr lang="en-US" altLang="en-US" sz="2100" b="1">
              <a:sym typeface="Greek Symbols" pitchFamily="18" charset="2"/>
            </a:endParaRPr>
          </a:p>
          <a:p>
            <a:pPr>
              <a:lnSpc>
                <a:spcPct val="110000"/>
              </a:lnSpc>
              <a:buFont typeface="Monotype Sorts" charset="2"/>
              <a:buNone/>
              <a:tabLst>
                <a:tab pos="565150" algn="l"/>
                <a:tab pos="803275" algn="l"/>
                <a:tab pos="1489075" algn="l"/>
                <a:tab pos="1771650" algn="l"/>
              </a:tabLst>
            </a:pPr>
            <a:r>
              <a:rPr lang="en-US" altLang="en-US" sz="2100">
                <a:sym typeface="Greek Symbols" pitchFamily="18" charset="2"/>
              </a:rPr>
              <a:t>.</a:t>
            </a:r>
          </a:p>
        </p:txBody>
      </p:sp>
      <p:sp>
        <p:nvSpPr>
          <p:cNvPr id="2" name="Rectangle 1"/>
          <p:cNvSpPr/>
          <p:nvPr/>
        </p:nvSpPr>
        <p:spPr>
          <a:xfrm>
            <a:off x="734188" y="6160076"/>
            <a:ext cx="7747000" cy="726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800">
                <a:solidFill>
                  <a:schemeClr val="tx2">
                    <a:lumMod val="75000"/>
                  </a:schemeClr>
                </a:solidFill>
              </a:rPr>
              <a:t>The decomposition that this algorithm generates is 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not only in BCNF</a:t>
            </a:r>
            <a:r>
              <a:rPr lang="en-US" sz="1800">
                <a:solidFill>
                  <a:schemeClr val="tx2">
                    <a:lumMod val="75000"/>
                  </a:schemeClr>
                </a:solidFill>
              </a:rPr>
              <a:t>, but is also a 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lossless decomposition</a:t>
            </a:r>
            <a:r>
              <a:rPr lang="en-US" sz="1800">
                <a:solidFill>
                  <a:schemeClr val="tx2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236040" y="532917"/>
            <a:ext cx="88606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accent6">
                    <a:lumMod val="50000"/>
                  </a:schemeClr>
                </a:solidFill>
              </a:rPr>
              <a:t>A </a:t>
            </a:r>
            <a:r>
              <a:rPr lang="en-US" sz="2000" b="1">
                <a:solidFill>
                  <a:schemeClr val="accent6">
                    <a:lumMod val="50000"/>
                  </a:schemeClr>
                </a:solidFill>
              </a:rPr>
              <a:t>general method to decompose </a:t>
            </a:r>
            <a:r>
              <a:rPr lang="en-US" sz="2000">
                <a:solidFill>
                  <a:schemeClr val="accent6">
                    <a:lumMod val="50000"/>
                  </a:schemeClr>
                </a:solidFill>
              </a:rPr>
              <a:t>a relation schema so as to satisfy BCNF.</a:t>
            </a:r>
          </a:p>
        </p:txBody>
      </p:sp>
    </p:spTree>
    <p:extLst>
      <p:ext uri="{BB962C8B-B14F-4D97-AF65-F5344CB8AC3E}">
        <p14:creationId xmlns:p14="http://schemas.microsoft.com/office/powerpoint/2010/main" val="133760871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-118777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/>
              <a:t>Example of BCNF Decomposition</a:t>
            </a:r>
          </a:p>
        </p:txBody>
      </p:sp>
      <p:sp>
        <p:nvSpPr>
          <p:cNvPr id="74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2021" y="2566565"/>
            <a:ext cx="8339958" cy="3465219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course_id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dept_name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credits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sec_id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semester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building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room_number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capacity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time_slot_id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dependencies:</a:t>
            </a:r>
          </a:p>
          <a:p>
            <a:pPr lvl="1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sz="2400" i="1" err="1">
                <a:solidFill>
                  <a:schemeClr val="bg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course_id</a:t>
            </a:r>
            <a:r>
              <a:rPr lang="en-US" altLang="en-US" sz="2400">
                <a:solidFill>
                  <a:schemeClr val="bg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(</a:t>
            </a:r>
            <a:r>
              <a:rPr lang="en-US" altLang="en-US" sz="2400" i="1">
                <a:solidFill>
                  <a:schemeClr val="bg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altLang="en-US" sz="2400">
                <a:solidFill>
                  <a:schemeClr val="bg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i="1">
                <a:solidFill>
                  <a:schemeClr val="bg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dept_name</a:t>
            </a:r>
            <a:r>
              <a:rPr lang="en-US" altLang="en-US" sz="2400">
                <a:solidFill>
                  <a:schemeClr val="bg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i="1">
                <a:solidFill>
                  <a:schemeClr val="bg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credits)</a:t>
            </a:r>
          </a:p>
          <a:p>
            <a:pPr lvl="1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sz="2400" i="1">
                <a:solidFill>
                  <a:schemeClr val="bg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(building</a:t>
            </a:r>
            <a:r>
              <a:rPr lang="en-US" altLang="en-US" sz="2400">
                <a:solidFill>
                  <a:schemeClr val="bg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i="1" err="1">
                <a:solidFill>
                  <a:schemeClr val="bg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room_number</a:t>
            </a:r>
            <a:r>
              <a:rPr lang="en-US" altLang="en-US" sz="2400" i="1">
                <a:solidFill>
                  <a:schemeClr val="bg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400">
                <a:solidFill>
                  <a:schemeClr val="bg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en-US" sz="2400" i="1">
                <a:solidFill>
                  <a:schemeClr val="bg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capacity</a:t>
            </a:r>
          </a:p>
          <a:p>
            <a:pPr lvl="1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sz="2400" i="1">
                <a:solidFill>
                  <a:schemeClr val="bg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i="1" err="1">
                <a:solidFill>
                  <a:schemeClr val="bg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course_id</a:t>
            </a:r>
            <a:r>
              <a:rPr lang="en-US" altLang="en-US" sz="2400">
                <a:solidFill>
                  <a:schemeClr val="bg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i="1">
                <a:solidFill>
                  <a:schemeClr val="bg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sec_id</a:t>
            </a:r>
            <a:r>
              <a:rPr lang="en-US" altLang="en-US" sz="2400">
                <a:solidFill>
                  <a:schemeClr val="bg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i="1">
                <a:solidFill>
                  <a:schemeClr val="bg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semester</a:t>
            </a:r>
            <a:r>
              <a:rPr lang="en-US" altLang="en-US" sz="2400">
                <a:solidFill>
                  <a:schemeClr val="bg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i="1">
                <a:solidFill>
                  <a:schemeClr val="bg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year)</a:t>
            </a:r>
            <a:r>
              <a:rPr lang="en-US" altLang="en-US" sz="2400">
                <a:solidFill>
                  <a:schemeClr val="bg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→(</a:t>
            </a:r>
            <a:r>
              <a:rPr lang="en-US" altLang="en-US" sz="2400" i="1">
                <a:solidFill>
                  <a:schemeClr val="bg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</a:t>
            </a:r>
            <a:r>
              <a:rPr lang="en-US" altLang="en-US" sz="2400">
                <a:solidFill>
                  <a:schemeClr val="bg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 </a:t>
            </a:r>
          </a:p>
          <a:p>
            <a:pPr marL="457200" lvl="1" indent="0">
              <a:lnSpc>
                <a:spcPct val="90000"/>
              </a:lnSpc>
              <a:buNone/>
              <a:tabLst>
                <a:tab pos="744538" algn="l"/>
                <a:tab pos="2574925" algn="l"/>
              </a:tabLst>
            </a:pPr>
            <a:r>
              <a:rPr lang="en-US" altLang="en-US" sz="2400" i="1">
                <a:solidFill>
                  <a:schemeClr val="bg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</a:t>
            </a:r>
            <a:r>
              <a:rPr lang="en-US" altLang="en-US" sz="2400" i="1" err="1">
                <a:solidFill>
                  <a:schemeClr val="bg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room_number</a:t>
            </a:r>
            <a:r>
              <a:rPr lang="en-US" altLang="en-US" sz="2400">
                <a:solidFill>
                  <a:schemeClr val="bg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i="1" err="1">
                <a:solidFill>
                  <a:schemeClr val="bg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time_slot_id</a:t>
            </a:r>
            <a:r>
              <a:rPr lang="en-US" altLang="en-US" sz="2400" i="1">
                <a:solidFill>
                  <a:schemeClr val="bg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40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candidate key {</a:t>
            </a:r>
            <a:r>
              <a:rPr lang="en-US" altLang="en-US" sz="2400" i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course_id</a:t>
            </a:r>
            <a:r>
              <a:rPr lang="en-US" altLang="en-US" sz="240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i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sec_id</a:t>
            </a:r>
            <a:r>
              <a:rPr lang="en-US" altLang="en-US" sz="240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i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semester</a:t>
            </a:r>
            <a:r>
              <a:rPr lang="en-US" altLang="en-US" sz="240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i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en-US" altLang="en-US" sz="240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}.</a:t>
            </a:r>
          </a:p>
          <a:p>
            <a:pPr marL="0" indent="0">
              <a:lnSpc>
                <a:spcPct val="90000"/>
              </a:lnSpc>
              <a:buNone/>
              <a:tabLst>
                <a:tab pos="744538" algn="l"/>
                <a:tab pos="2574925" algn="l"/>
              </a:tabLst>
            </a:pPr>
            <a:endParaRPr lang="en-US" altLang="en-US" sz="240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2607" y="524257"/>
            <a:ext cx="8513379" cy="1742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Suppose we have a schema </a:t>
            </a:r>
            <a:r>
              <a:rPr lang="en-US" altLang="en-US" sz="2100" i="1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and a non-trivial dependency </a:t>
            </a:r>
            <a:r>
              <a:rPr lang="en-US" altLang="en-US" sz="21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</a:t>
            </a:r>
            <a:r>
              <a:rPr lang="en-US" altLang="en-US" sz="2100" b="1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</a:t>
            </a:r>
            <a:r>
              <a:rPr lang="en-US" altLang="en-US" sz="2100" i="1">
                <a:latin typeface="Times New Roman" panose="02020603050405020304" pitchFamily="18" charset="0"/>
                <a:cs typeface="Times New Roman" panose="02020603050405020304" pitchFamily="18" charset="0"/>
                <a:sym typeface="Greek Symbols" pitchFamily="18" charset="2"/>
              </a:rPr>
              <a:t>  </a:t>
            </a:r>
            <a:r>
              <a:rPr lang="en-US" alt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causes a </a:t>
            </a:r>
            <a:r>
              <a:rPr lang="en-US" altLang="en-US" sz="21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violation of BCNF</a:t>
            </a:r>
            <a:r>
              <a:rPr lang="en-US" alt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. 	</a:t>
            </a:r>
          </a:p>
          <a:p>
            <a:pPr>
              <a:lnSpc>
                <a:spcPct val="120000"/>
              </a:lnSpc>
            </a:pPr>
            <a:r>
              <a:rPr lang="en-US" alt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	According to algorithm, we decompose </a:t>
            </a:r>
            <a:r>
              <a:rPr lang="en-US" altLang="en-US" sz="2100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 into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3">
              <a:lnSpc>
                <a:spcPct val="150000"/>
              </a:lnSpc>
              <a:buSzPct val="200000"/>
            </a:pPr>
            <a:r>
              <a:rPr lang="en-US" altLang="en-US" sz="2400" b="1" i="1">
                <a:solidFill>
                  <a:schemeClr val="bg1">
                    <a:lumMod val="25000"/>
                  </a:schemeClr>
                </a:solidFill>
                <a:sym typeface="Symbol" pitchFamily="18" charset="2"/>
              </a:rPr>
              <a:t>result </a:t>
            </a:r>
            <a:r>
              <a:rPr lang="en-US" altLang="en-US" sz="2400" b="1">
                <a:solidFill>
                  <a:schemeClr val="bg1">
                    <a:lumMod val="25000"/>
                  </a:schemeClr>
                </a:solidFill>
                <a:sym typeface="Symbol" pitchFamily="18" charset="2"/>
              </a:rPr>
              <a:t>:= (</a:t>
            </a:r>
            <a:r>
              <a:rPr lang="en-US" altLang="en-US" sz="2400" b="1" i="1">
                <a:solidFill>
                  <a:schemeClr val="bg1">
                    <a:lumMod val="25000"/>
                  </a:schemeClr>
                </a:solidFill>
                <a:sym typeface="Symbol" pitchFamily="18" charset="2"/>
              </a:rPr>
              <a:t>result – R</a:t>
            </a:r>
            <a:r>
              <a:rPr lang="en-US" altLang="en-US" sz="2400" b="1" i="1" baseline="-25000">
                <a:solidFill>
                  <a:schemeClr val="bg1">
                    <a:lumMod val="25000"/>
                  </a:schemeClr>
                </a:solidFill>
                <a:sym typeface="Symbol" pitchFamily="18" charset="2"/>
              </a:rPr>
              <a:t>i </a:t>
            </a:r>
            <a:r>
              <a:rPr lang="en-US" altLang="en-US" sz="2400" b="1" i="1">
                <a:solidFill>
                  <a:schemeClr val="bg1">
                    <a:lumMod val="25000"/>
                  </a:schemeClr>
                </a:solidFill>
                <a:sym typeface="Symbol" pitchFamily="18" charset="2"/>
              </a:rPr>
              <a:t>) </a:t>
            </a:r>
            <a:r>
              <a:rPr lang="en-US" altLang="en-US" sz="2400" b="1">
                <a:solidFill>
                  <a:schemeClr val="bg1">
                    <a:lumMod val="25000"/>
                  </a:schemeClr>
                </a:solidFill>
                <a:sym typeface="Symbol" pitchFamily="18" charset="2"/>
              </a:rPr>
              <a:t> (</a:t>
            </a:r>
            <a:r>
              <a:rPr lang="en-US" altLang="en-US" sz="2400" b="1" i="1">
                <a:solidFill>
                  <a:schemeClr val="bg1">
                    <a:lumMod val="25000"/>
                  </a:schemeClr>
                </a:solidFill>
                <a:sym typeface="Symbol" pitchFamily="18" charset="2"/>
              </a:rPr>
              <a:t>R</a:t>
            </a:r>
            <a:r>
              <a:rPr lang="en-US" altLang="en-US" sz="2400" b="1" i="1" baseline="-25000">
                <a:solidFill>
                  <a:schemeClr val="bg1">
                    <a:lumMod val="25000"/>
                  </a:schemeClr>
                </a:solidFill>
                <a:sym typeface="Symbol" pitchFamily="18" charset="2"/>
              </a:rPr>
              <a:t>i</a:t>
            </a:r>
            <a:r>
              <a:rPr lang="en-US" altLang="en-US" sz="2400" b="1" i="1">
                <a:solidFill>
                  <a:schemeClr val="bg1">
                    <a:lumMod val="25000"/>
                  </a:schemeClr>
                </a:solidFill>
                <a:sym typeface="Symbol" pitchFamily="18" charset="2"/>
              </a:rPr>
              <a:t> –  </a:t>
            </a:r>
            <a:r>
              <a:rPr lang="en-US" altLang="en-US" sz="2400" b="1">
                <a:solidFill>
                  <a:schemeClr val="bg1">
                    <a:lumMod val="25000"/>
                  </a:schemeClr>
                </a:solidFill>
                <a:sym typeface="Greek Symbols" pitchFamily="18" charset="2"/>
              </a:rPr>
              <a:t>) </a:t>
            </a:r>
            <a:r>
              <a:rPr lang="en-US" altLang="en-US" sz="2400" b="1">
                <a:solidFill>
                  <a:schemeClr val="bg1">
                    <a:lumMod val="25000"/>
                  </a:schemeClr>
                </a:solidFill>
                <a:sym typeface="Symbol" pitchFamily="18" charset="2"/>
              </a:rPr>
              <a:t> ( </a:t>
            </a:r>
            <a:r>
              <a:rPr lang="en-US" altLang="en-US" sz="2400" b="1">
                <a:solidFill>
                  <a:schemeClr val="bg1">
                    <a:lumMod val="25000"/>
                  </a:schemeClr>
                </a:solidFill>
                <a:sym typeface="Greek Symbols" pitchFamily="18" charset="2"/>
              </a:rPr>
              <a:t>, </a:t>
            </a:r>
            <a:r>
              <a:rPr lang="en-US" altLang="en-US" sz="2400" b="1" i="1">
                <a:solidFill>
                  <a:schemeClr val="bg1">
                    <a:lumMod val="25000"/>
                  </a:schemeClr>
                </a:solidFill>
                <a:sym typeface="Symbol" pitchFamily="18" charset="2"/>
              </a:rPr>
              <a:t></a:t>
            </a:r>
            <a:r>
              <a:rPr lang="en-US" altLang="en-US" sz="2400" b="1" i="1">
                <a:solidFill>
                  <a:schemeClr val="bg1">
                    <a:lumMod val="25000"/>
                  </a:schemeClr>
                </a:solidFill>
                <a:sym typeface="Greek Symbols" pitchFamily="18" charset="2"/>
              </a:rPr>
              <a:t> )</a:t>
            </a:r>
            <a:endParaRPr lang="en-US" altLang="en-US" sz="24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371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2403" grpId="0" build="p" autoUpdateAnimBg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BCNF Decomposition:</a:t>
            </a:r>
          </a:p>
          <a:p>
            <a:pPr lvl="1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sz="2400" b="1" i="1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course_id</a:t>
            </a:r>
            <a:r>
              <a:rPr lang="en-US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en-US" sz="2400" b="1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 i="1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dept_name</a:t>
            </a:r>
            <a:r>
              <a:rPr lang="en-US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credits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holds</a:t>
            </a:r>
          </a:p>
          <a:p>
            <a:pPr lvl="2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but </a:t>
            </a:r>
            <a:r>
              <a:rPr lang="en-US" altLang="en-US" sz="2400" b="1" i="1" err="1">
                <a:solidFill>
                  <a:schemeClr val="accent3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course_id</a:t>
            </a:r>
            <a:r>
              <a:rPr lang="en-US" altLang="en-US" sz="2400" b="1" i="1">
                <a:solidFill>
                  <a:schemeClr val="accent3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solidFill>
                  <a:schemeClr val="accent3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not a </a:t>
            </a:r>
            <a:r>
              <a:rPr lang="en-US" altLang="en-US" sz="2400" b="1" err="1">
                <a:solidFill>
                  <a:schemeClr val="accent3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superkey</a:t>
            </a:r>
            <a:r>
              <a:rPr lang="en-US" altLang="en-US" sz="2400">
                <a:solidFill>
                  <a:schemeClr val="accent3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We replace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</a:p>
          <a:p>
            <a:pPr lvl="2">
              <a:lnSpc>
                <a:spcPct val="150000"/>
              </a:lnSpc>
              <a:tabLst>
                <a:tab pos="744538" algn="l"/>
                <a:tab pos="2574925" algn="l"/>
              </a:tabLst>
            </a:pPr>
            <a:r>
              <a:rPr lang="en-US" altLang="en-US" sz="2400" b="1" i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</a:t>
            </a:r>
            <a:r>
              <a:rPr lang="en-US" altLang="en-US" sz="240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i="1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course_id</a:t>
            </a:r>
            <a:r>
              <a:rPr lang="en-US" altLang="en-US" sz="240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i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altLang="en-US" sz="240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i="1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dept_name</a:t>
            </a:r>
            <a:r>
              <a:rPr lang="en-US" altLang="en-US" sz="240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i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credits</a:t>
            </a:r>
            <a:r>
              <a:rPr lang="en-US" altLang="en-US" sz="240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>
              <a:lnSpc>
                <a:spcPct val="120000"/>
              </a:lnSpc>
              <a:tabLst>
                <a:tab pos="744538" algn="l"/>
                <a:tab pos="2574925" algn="l"/>
              </a:tabLst>
            </a:pPr>
            <a:r>
              <a:rPr lang="en-US" altLang="en-US" sz="2400" b="1" i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Class-1</a:t>
            </a:r>
            <a:r>
              <a:rPr lang="en-US" altLang="en-US" sz="2400" i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i="1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course_id</a:t>
            </a:r>
            <a:r>
              <a:rPr lang="en-US" altLang="en-US" sz="240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i="1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sec_id</a:t>
            </a:r>
            <a:r>
              <a:rPr lang="en-US" altLang="en-US" sz="240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i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semester</a:t>
            </a:r>
            <a:r>
              <a:rPr lang="en-US" altLang="en-US" sz="240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i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en-US" altLang="en-US" sz="240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  </a:t>
            </a:r>
          </a:p>
          <a:p>
            <a:pPr marL="857250" lvl="2" indent="0">
              <a:lnSpc>
                <a:spcPct val="120000"/>
              </a:lnSpc>
              <a:buNone/>
              <a:tabLst>
                <a:tab pos="744538" algn="l"/>
                <a:tab pos="2574925" algn="l"/>
              </a:tabLst>
            </a:pPr>
            <a:r>
              <a:rPr lang="en-US" altLang="en-US" sz="2400" i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building</a:t>
            </a:r>
            <a:r>
              <a:rPr lang="en-US" altLang="en-US" sz="240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i="1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room_number</a:t>
            </a:r>
            <a:r>
              <a:rPr lang="en-US" altLang="en-US" sz="2400" i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capacity</a:t>
            </a:r>
            <a:r>
              <a:rPr lang="en-US" altLang="en-US" sz="240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i="1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time_slot_id</a:t>
            </a:r>
            <a:r>
              <a:rPr lang="en-US" altLang="en-US" sz="2400" i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/>
              <a:t>BCNF Decomposition (Cont.)</a:t>
            </a:r>
          </a:p>
        </p:txBody>
      </p:sp>
    </p:spTree>
    <p:extLst>
      <p:ext uri="{BB962C8B-B14F-4D97-AF65-F5344CB8AC3E}">
        <p14:creationId xmlns:p14="http://schemas.microsoft.com/office/powerpoint/2010/main" val="267308123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BCNF Decomposition (Cont.)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course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in BCNF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How do we know this? Check yourself</a:t>
            </a:r>
          </a:p>
          <a:p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building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room_number</a:t>
            </a:r>
            <a:r>
              <a:rPr lang="en-US" alt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en-US" sz="24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capacity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holds on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class-1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but </a:t>
            </a:r>
            <a:r>
              <a:rPr lang="en-US" altLang="en-US" sz="240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en-US" sz="2400" i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</a:t>
            </a:r>
            <a:r>
              <a:rPr lang="en-US" altLang="en-US" sz="240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i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room_number</a:t>
            </a:r>
            <a:r>
              <a:rPr lang="en-US" altLang="en-US" sz="240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is not a </a:t>
            </a:r>
            <a:r>
              <a:rPr lang="en-US" altLang="en-US" sz="240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superkey</a:t>
            </a:r>
            <a:r>
              <a:rPr lang="en-US" altLang="en-US" sz="240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class-1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 </a:t>
            </a:r>
            <a:r>
              <a:rPr lang="en-US" altLang="en-US" sz="2400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class-1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</a:p>
          <a:p>
            <a:pPr lvl="2"/>
            <a:r>
              <a:rPr lang="en-US" altLang="en-US" sz="2400" b="1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classroom </a:t>
            </a:r>
            <a:r>
              <a:rPr lang="en-US" altLang="en-US" sz="2400" b="1">
                <a:solidFill>
                  <a:schemeClr val="accent3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b="1" i="1">
                <a:solidFill>
                  <a:schemeClr val="accent3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</a:t>
            </a:r>
            <a:r>
              <a:rPr lang="en-US" altLang="en-US" sz="2400" b="1">
                <a:solidFill>
                  <a:schemeClr val="accent3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 i="1">
                <a:solidFill>
                  <a:schemeClr val="accent3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room_number</a:t>
            </a:r>
            <a:r>
              <a:rPr lang="en-US" altLang="en-US" sz="2400" b="1">
                <a:solidFill>
                  <a:schemeClr val="accent3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 i="1">
                <a:solidFill>
                  <a:schemeClr val="accent3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capacity</a:t>
            </a:r>
            <a:r>
              <a:rPr lang="en-US" altLang="en-US" sz="2400" b="1">
                <a:solidFill>
                  <a:schemeClr val="accent3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/>
            <a:r>
              <a:rPr lang="en-US" altLang="en-US" sz="2400" b="1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 </a:t>
            </a:r>
            <a:r>
              <a:rPr lang="en-US" altLang="en-US" sz="2400" b="1">
                <a:solidFill>
                  <a:schemeClr val="accent3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b="1" i="1">
                <a:solidFill>
                  <a:schemeClr val="accent3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course_id</a:t>
            </a:r>
            <a:r>
              <a:rPr lang="en-US" altLang="en-US" sz="2400" b="1">
                <a:solidFill>
                  <a:schemeClr val="accent3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 i="1">
                <a:solidFill>
                  <a:schemeClr val="accent3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sec_id</a:t>
            </a:r>
            <a:r>
              <a:rPr lang="en-US" altLang="en-US" sz="2400" b="1">
                <a:solidFill>
                  <a:schemeClr val="accent3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 i="1">
                <a:solidFill>
                  <a:schemeClr val="accent3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semester</a:t>
            </a:r>
            <a:r>
              <a:rPr lang="en-US" altLang="en-US" sz="2400" b="1">
                <a:solidFill>
                  <a:schemeClr val="accent3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 i="1">
                <a:solidFill>
                  <a:schemeClr val="accent3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en-US" altLang="en-US" sz="2400" b="1">
                <a:solidFill>
                  <a:schemeClr val="accent3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  </a:t>
            </a:r>
          </a:p>
          <a:p>
            <a:pPr marL="857250" lvl="2" indent="0">
              <a:buNone/>
            </a:pPr>
            <a:r>
              <a:rPr lang="en-US" altLang="en-US" sz="2400" b="1" i="1">
                <a:solidFill>
                  <a:schemeClr val="accent3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building</a:t>
            </a:r>
            <a:r>
              <a:rPr lang="en-US" altLang="en-US" sz="2400" b="1">
                <a:solidFill>
                  <a:schemeClr val="accent3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 i="1">
                <a:solidFill>
                  <a:schemeClr val="accent3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room_number</a:t>
            </a:r>
            <a:r>
              <a:rPr lang="en-US" altLang="en-US" sz="2400" b="1">
                <a:solidFill>
                  <a:schemeClr val="accent3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 i="1" err="1">
                <a:solidFill>
                  <a:schemeClr val="accent3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time_slot_id</a:t>
            </a:r>
            <a:r>
              <a:rPr lang="en-US" altLang="en-US" sz="2400" b="1" i="1">
                <a:solidFill>
                  <a:schemeClr val="accent3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solidFill>
                  <a:schemeClr val="accent3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classroom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section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are in BCNF.</a:t>
            </a:r>
          </a:p>
          <a:p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611354D6-CEBB-46F2-B5BC-B2A423D66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7097" y="5997575"/>
            <a:ext cx="64620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en-US" sz="18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: It is not always possible to get a BCNF decomposition that is </a:t>
            </a:r>
          </a:p>
          <a:p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preserving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1B88AE37-AAD1-406B-8890-A3A3E871B7C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10937998"/>
                  </p:ext>
                </p:extLst>
              </p:nvPr>
            </p:nvGraphicFramePr>
            <p:xfrm>
              <a:off x="7114096" y="727075"/>
              <a:ext cx="1591573" cy="1193680"/>
            </p:xfrm>
            <a:graphic>
              <a:graphicData uri="http://schemas.microsoft.com/office/powerpoint/2016/slidezoom">
                <pslz:sldZm>
                  <pslz:sldZmObj sldId="607" cId="1245148782">
                    <pslz:zmPr id="{BA39410F-C2DB-4370-969C-BFA7E23D95EE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591573" cy="119368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Slide Zoom 2">
                <a:extLst>
                  <a:ext uri="{FF2B5EF4-FFF2-40B4-BE49-F238E27FC236}">
                    <a16:creationId xmlns:a16="http://schemas.microsoft.com/office/drawing/2014/main" id="{1B88AE37-AAD1-406B-8890-A3A3E871B7C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14096" y="727075"/>
                <a:ext cx="1591573" cy="119368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42441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00" y="-27921"/>
            <a:ext cx="7831138" cy="623888"/>
          </a:xfrm>
        </p:spPr>
        <p:txBody>
          <a:bodyPr/>
          <a:lstStyle/>
          <a:p>
            <a:pPr>
              <a:defRPr/>
            </a:pPr>
            <a:r>
              <a:rPr lang="en-US"/>
              <a:t>BCNF and Dependency Preservation</a:t>
            </a:r>
          </a:p>
        </p:txBody>
      </p:sp>
      <p:sp>
        <p:nvSpPr>
          <p:cNvPr id="64515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583324" y="1388781"/>
            <a:ext cx="7977352" cy="3719239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20000"/>
              </a:lnSpc>
              <a:tabLst>
                <a:tab pos="744538" algn="l"/>
                <a:tab pos="2679700" algn="l"/>
              </a:tabLst>
            </a:pPr>
            <a:r>
              <a:rPr lang="en-US" altLang="en-US" sz="21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 = </a:t>
            </a:r>
            <a:r>
              <a:rPr lang="en-US" altLang="en-US" sz="21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1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J, K, L </a:t>
            </a:r>
            <a:r>
              <a:rPr lang="en-US" altLang="en-US" sz="21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altLang="en-US" sz="2100" b="1" i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	F = </a:t>
            </a:r>
            <a:r>
              <a:rPr lang="en-US" altLang="en-US" sz="2100" b="1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altLang="en-US" sz="21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JK </a:t>
            </a:r>
            <a:r>
              <a:rPr lang="en-US" altLang="en-US" sz="21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en-US" sz="2100" b="1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 </a:t>
            </a:r>
            <a:r>
              <a:rPr lang="en-US" altLang="en-US" sz="2100" b="1" i="1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L ,  L </a:t>
            </a:r>
            <a:r>
              <a:rPr lang="en-US" altLang="en-US" sz="21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en-US" sz="2100" b="1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 </a:t>
            </a:r>
            <a:r>
              <a:rPr lang="en-US" altLang="en-US" sz="2100" b="1" i="1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K </a:t>
            </a:r>
            <a:r>
              <a:rPr lang="en-US" altLang="en-US" sz="2100" b="1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}</a:t>
            </a:r>
            <a:br>
              <a:rPr lang="en-US" altLang="en-US" sz="2100" b="1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</a:br>
            <a:r>
              <a:rPr lang="en-US" altLang="en-US" sz="2100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Two candidate keys = </a:t>
            </a:r>
            <a:r>
              <a:rPr lang="en-US" altLang="en-US" sz="2100" i="1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JK </a:t>
            </a:r>
            <a:r>
              <a:rPr lang="en-US" altLang="en-US" sz="2100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and </a:t>
            </a:r>
            <a:r>
              <a:rPr lang="en-US" altLang="en-US" sz="2100" i="1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JL      </a:t>
            </a:r>
            <a:r>
              <a:rPr lang="en-US" altLang="en-US" sz="1600" i="1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(see the similar example in  </a:t>
            </a:r>
            <a:r>
              <a:rPr lang="en-US" altLang="en-US" sz="1600" i="1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  <a:hlinkClick r:id="" action="ppaction://noaction"/>
              </a:rPr>
              <a:t>slide </a:t>
            </a:r>
            <a:r>
              <a:rPr lang="en-US" altLang="en-US" sz="1600" i="1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)</a:t>
            </a:r>
            <a:endParaRPr lang="en-US" altLang="en-US" sz="2100" i="1">
              <a:latin typeface="Times New Roman" panose="02020603050405020304" pitchFamily="18" charset="0"/>
              <a:cs typeface="Times New Roman" panose="02020603050405020304" pitchFamily="18" charset="0"/>
              <a:sym typeface="Monotype Sorts" charset="2"/>
            </a:endParaRPr>
          </a:p>
          <a:p>
            <a:pPr>
              <a:tabLst>
                <a:tab pos="744538" algn="l"/>
                <a:tab pos="2679700" algn="l"/>
              </a:tabLst>
            </a:pPr>
            <a:r>
              <a:rPr lang="en-US" altLang="en-US" sz="2100" b="1" i="1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R</a:t>
            </a:r>
            <a:r>
              <a:rPr lang="en-US" altLang="en-US" sz="2100" i="1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 </a:t>
            </a:r>
            <a:r>
              <a:rPr lang="en-US" altLang="en-US" sz="2100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is </a:t>
            </a:r>
            <a:r>
              <a:rPr lang="en-US" altLang="en-US" sz="21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not in BCNF</a:t>
            </a:r>
          </a:p>
          <a:p>
            <a:pPr>
              <a:tabLst>
                <a:tab pos="744538" algn="l"/>
                <a:tab pos="2679700" algn="l"/>
              </a:tabLst>
            </a:pPr>
            <a:r>
              <a:rPr lang="en-US" altLang="en-US" sz="2100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As </a:t>
            </a:r>
            <a:r>
              <a:rPr lang="en-US" altLang="en-US" sz="2100" b="1" i="1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L </a:t>
            </a:r>
            <a:r>
              <a:rPr lang="en-US" altLang="en-US" sz="21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en-US" sz="2100" b="1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 </a:t>
            </a:r>
            <a:r>
              <a:rPr lang="en-US" altLang="en-US" sz="2100" b="1" i="1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K  fails </a:t>
            </a:r>
            <a:r>
              <a:rPr lang="en-US" altLang="en-US" sz="2100" i="1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, we have to decompose into </a:t>
            </a:r>
            <a:r>
              <a:rPr lang="en-US" altLang="en-US" sz="2100" b="1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R</a:t>
            </a:r>
            <a:r>
              <a:rPr lang="en-US" altLang="en-US" sz="2100" b="1" i="1" baseline="-25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1</a:t>
            </a:r>
            <a:r>
              <a:rPr lang="en-US" altLang="en-US" sz="2100" b="1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(J,L)  &amp;  R</a:t>
            </a:r>
            <a:r>
              <a:rPr lang="en-US" altLang="en-US" sz="2100" b="1" i="1" baseline="-25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2</a:t>
            </a:r>
            <a:r>
              <a:rPr lang="en-US" altLang="en-US" sz="2100" b="1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(L,K)</a:t>
            </a:r>
          </a:p>
          <a:p>
            <a:pPr>
              <a:tabLst>
                <a:tab pos="744538" algn="l"/>
                <a:tab pos="2679700" algn="l"/>
              </a:tabLst>
            </a:pPr>
            <a:r>
              <a:rPr lang="en-US" altLang="en-US" sz="2100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Any decomposition of </a:t>
            </a:r>
            <a:r>
              <a:rPr lang="en-US" altLang="en-US" sz="2100" i="1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R</a:t>
            </a:r>
            <a:r>
              <a:rPr lang="en-US" altLang="en-US" sz="2100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 will fail to preserve</a:t>
            </a:r>
          </a:p>
          <a:p>
            <a:pPr>
              <a:buFont typeface="Monotype Sorts" charset="2"/>
              <a:buNone/>
              <a:tabLst>
                <a:tab pos="744538" algn="l"/>
                <a:tab pos="2679700" algn="l"/>
              </a:tabLst>
            </a:pPr>
            <a:r>
              <a:rPr lang="en-US" alt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21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JK </a:t>
            </a:r>
            <a:r>
              <a:rPr lang="en-US" altLang="en-US" sz="21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en-US" sz="2100" b="1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 </a:t>
            </a:r>
            <a:r>
              <a:rPr lang="en-US" altLang="en-US" sz="2100" b="1" i="1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L</a:t>
            </a:r>
          </a:p>
          <a:p>
            <a:pPr>
              <a:buFont typeface="Monotype Sorts" charset="2"/>
              <a:buNone/>
              <a:tabLst>
                <a:tab pos="744538" algn="l"/>
                <a:tab pos="2679700" algn="l"/>
              </a:tabLst>
            </a:pPr>
            <a:r>
              <a:rPr lang="en-US" altLang="en-US" sz="2100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      This implies that testing for </a:t>
            </a:r>
            <a:r>
              <a:rPr lang="en-US" altLang="en-US" sz="21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JK </a:t>
            </a:r>
            <a:r>
              <a:rPr lang="en-US" altLang="en-US" sz="21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en-US" sz="2100" b="1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 </a:t>
            </a:r>
            <a:r>
              <a:rPr lang="en-US" altLang="en-US" sz="2100" b="1" i="1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L </a:t>
            </a:r>
            <a:r>
              <a:rPr lang="en-US" altLang="en-US" sz="2100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requires a join</a:t>
            </a:r>
            <a:endParaRPr lang="en-US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744538" algn="l"/>
                <a:tab pos="2679700" algn="l"/>
              </a:tabLst>
            </a:pPr>
            <a:endParaRPr lang="en-US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927100" y="550905"/>
            <a:ext cx="778610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It is not always possible to get a BCNF decomposition that is 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preserving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504496" y="4718400"/>
            <a:ext cx="82087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1800">
                <a:solidFill>
                  <a:schemeClr val="bg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example illustrate that when R is decomposed in to R</a:t>
            </a:r>
            <a:r>
              <a:rPr lang="en-US" altLang="en-US" sz="1800" baseline="-25000">
                <a:solidFill>
                  <a:schemeClr val="bg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en-US" sz="1800">
                <a:solidFill>
                  <a:schemeClr val="bg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R</a:t>
            </a:r>
            <a:r>
              <a:rPr lang="en-US" altLang="en-US" sz="1800" baseline="-25000">
                <a:solidFill>
                  <a:schemeClr val="bg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800">
                <a:solidFill>
                  <a:schemeClr val="bg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satisfying BCNF, always it may not be Dependency Preserving.</a:t>
            </a:r>
          </a:p>
        </p:txBody>
      </p:sp>
      <p:sp>
        <p:nvSpPr>
          <p:cNvPr id="3" name="Rectangle 2"/>
          <p:cNvSpPr/>
          <p:nvPr/>
        </p:nvSpPr>
        <p:spPr>
          <a:xfrm>
            <a:off x="504496" y="5413155"/>
            <a:ext cx="7930055" cy="1108765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3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“BCNF decomposition is not Always Dependency Preserving”</a:t>
            </a:r>
          </a:p>
          <a:p>
            <a:pPr algn="ctr">
              <a:lnSpc>
                <a:spcPct val="150000"/>
              </a:lnSpc>
            </a:pPr>
            <a:r>
              <a:rPr lang="en-US" altLang="en-US" sz="2400" b="1">
                <a:solidFill>
                  <a:schemeClr val="bg1">
                    <a:lumMod val="25000"/>
                  </a:schemeClr>
                </a:solidFill>
              </a:rPr>
              <a:t>This is the Motivation for 3NF</a:t>
            </a:r>
          </a:p>
        </p:txBody>
      </p:sp>
    </p:spTree>
    <p:extLst>
      <p:ext uri="{BB962C8B-B14F-4D97-AF65-F5344CB8AC3E}">
        <p14:creationId xmlns:p14="http://schemas.microsoft.com/office/powerpoint/2010/main" val="82115406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779" y="-33315"/>
            <a:ext cx="6574221" cy="2130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73420" y="2128292"/>
            <a:ext cx="8828689" cy="3816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schema derived from </a:t>
            </a:r>
            <a:r>
              <a:rPr lang="en-US" altLang="en-US" sz="1800" i="1">
                <a:latin typeface="Times New Roman" pitchFamily="18" charset="0"/>
                <a:cs typeface="Times New Roman" panose="02020603050405020304" pitchFamily="18" charset="0"/>
              </a:rPr>
              <a:t>the ER diagram </a:t>
            </a:r>
            <a:r>
              <a:rPr lang="en-US" altLang="en-US" sz="1800">
                <a:latin typeface="Times New Roman" pitchFamily="18" charset="0"/>
                <a:cs typeface="Times New Roman" panose="02020603050405020304" pitchFamily="18" charset="0"/>
              </a:rPr>
              <a:t>is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n-US" altLang="en-US" sz="2000" b="1" i="1">
                <a:solidFill>
                  <a:srgbClr val="C00000"/>
                </a:solidFill>
                <a:latin typeface="Times New Roman" pitchFamily="18" charset="0"/>
                <a:cs typeface="Times New Roman" panose="02020603050405020304" pitchFamily="18" charset="0"/>
              </a:rPr>
              <a:t>Instructor( </a:t>
            </a:r>
            <a:r>
              <a:rPr lang="en-US" altLang="en-US" sz="2000" b="1" i="1">
                <a:solidFill>
                  <a:srgbClr val="FF0000"/>
                </a:solidFill>
                <a:latin typeface="Times New Roman" pitchFamily="18" charset="0"/>
                <a:cs typeface="Times New Roman" panose="02020603050405020304" pitchFamily="18" charset="0"/>
              </a:rPr>
              <a:t>ID, name, salary)   </a:t>
            </a:r>
            <a:r>
              <a:rPr lang="en-US" altLang="en-US" sz="2000" b="1" i="1">
                <a:solidFill>
                  <a:srgbClr val="C00000"/>
                </a:solidFill>
                <a:latin typeface="Times New Roman" pitchFamily="18" charset="0"/>
                <a:cs typeface="Times New Roman" panose="02020603050405020304" pitchFamily="18" charset="0"/>
              </a:rPr>
              <a:t>Student(</a:t>
            </a:r>
            <a:r>
              <a:rPr lang="en-US" altLang="en-US" sz="2000" b="1" i="1">
                <a:solidFill>
                  <a:srgbClr val="FF0000"/>
                </a:solidFill>
                <a:latin typeface="Times New Roman" pitchFamily="18" charset="0"/>
                <a:cs typeface="Times New Roman" panose="02020603050405020304" pitchFamily="18" charset="0"/>
              </a:rPr>
              <a:t>ID, name, tot_cred)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n-US" altLang="en-US" sz="2000" b="1" i="1">
                <a:solidFill>
                  <a:srgbClr val="C00000"/>
                </a:solidFill>
                <a:latin typeface="Times New Roman" pitchFamily="18" charset="0"/>
                <a:cs typeface="Times New Roman" panose="02020603050405020304" pitchFamily="18" charset="0"/>
              </a:rPr>
              <a:t>Dept_advisor </a:t>
            </a:r>
            <a:r>
              <a:rPr lang="en-US" altLang="en-US" sz="2000" b="1">
                <a:solidFill>
                  <a:srgbClr val="C00000"/>
                </a:solidFill>
                <a:latin typeface="Times New Roman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b="1" i="1">
                <a:solidFill>
                  <a:srgbClr val="FF0000"/>
                </a:solidFill>
                <a:latin typeface="Times New Roman" pitchFamily="18" charset="0"/>
                <a:cs typeface="Times New Roman" panose="02020603050405020304" pitchFamily="18" charset="0"/>
              </a:rPr>
              <a:t>s ID</a:t>
            </a:r>
            <a:r>
              <a:rPr lang="en-US" altLang="en-US" sz="2000" b="1">
                <a:solidFill>
                  <a:srgbClr val="FF0000"/>
                </a:solidFill>
                <a:latin typeface="Times New Roman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 i="1" err="1">
                <a:solidFill>
                  <a:srgbClr val="FF0000"/>
                </a:solidFill>
                <a:latin typeface="Times New Roman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b="1" i="1">
                <a:solidFill>
                  <a:srgbClr val="FF0000"/>
                </a:solidFill>
                <a:latin typeface="Times New Roman" pitchFamily="18" charset="0"/>
                <a:cs typeface="Times New Roman" panose="02020603050405020304" pitchFamily="18" charset="0"/>
              </a:rPr>
              <a:t> ID</a:t>
            </a:r>
            <a:r>
              <a:rPr lang="en-US" altLang="en-US" sz="2000" b="1">
                <a:solidFill>
                  <a:srgbClr val="FF0000"/>
                </a:solidFill>
                <a:latin typeface="Times New Roman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 i="1" err="1">
                <a:solidFill>
                  <a:srgbClr val="FF0000"/>
                </a:solidFill>
                <a:latin typeface="Times New Roman" pitchFamily="18" charset="0"/>
                <a:cs typeface="Times New Roman" panose="02020603050405020304" pitchFamily="18" charset="0"/>
              </a:rPr>
              <a:t>deptname</a:t>
            </a:r>
            <a:r>
              <a:rPr lang="en-US" altLang="en-US" sz="2000" b="1">
                <a:solidFill>
                  <a:srgbClr val="FF0000"/>
                </a:solidFill>
                <a:latin typeface="Times New Roman" pitchFamily="18" charset="0"/>
                <a:cs typeface="Times New Roman" panose="02020603050405020304" pitchFamily="18" charset="0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en-US" sz="1800">
                <a:latin typeface="Times New Roman" pitchFamily="18" charset="0"/>
                <a:cs typeface="Times New Roman" panose="02020603050405020304" pitchFamily="18" charset="0"/>
              </a:rPr>
              <a:t>As per the constraints the following </a:t>
            </a:r>
          </a:p>
          <a:p>
            <a:pPr>
              <a:lnSpc>
                <a:spcPct val="150000"/>
              </a:lnSpc>
            </a:pPr>
            <a:r>
              <a:rPr lang="en-US" altLang="en-US" sz="1800">
                <a:latin typeface="Times New Roman" pitchFamily="18" charset="0"/>
                <a:cs typeface="Times New Roman" panose="02020603050405020304" pitchFamily="18" charset="0"/>
              </a:rPr>
              <a:t>functional dependencies hold on </a:t>
            </a:r>
            <a:r>
              <a:rPr lang="en-US" altLang="en-US" sz="1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dept_advisor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altLang="en-US" sz="2100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i_ID</a:t>
            </a:r>
            <a:r>
              <a:rPr lang="en-US" altLang="en-US" sz="21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en-US" sz="2100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</a:t>
            </a:r>
            <a:r>
              <a:rPr lang="en-US" altLang="en-US" sz="21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name</a:t>
            </a:r>
          </a:p>
          <a:p>
            <a:pPr lvl="1">
              <a:lnSpc>
                <a:spcPct val="150000"/>
              </a:lnSpc>
            </a:pPr>
            <a:r>
              <a:rPr lang="en-US" altLang="en-US" sz="21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S_ID</a:t>
            </a:r>
            <a:r>
              <a:rPr lang="en-US" altLang="en-US" sz="21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100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deptname</a:t>
            </a:r>
            <a:r>
              <a:rPr lang="en-US" altLang="en-US" sz="21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en-US" sz="2100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1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ID</a:t>
            </a:r>
          </a:p>
          <a:p>
            <a:pPr lvl="1">
              <a:lnSpc>
                <a:spcPct val="150000"/>
              </a:lnSpc>
            </a:pPr>
            <a:endParaRPr lang="en-US" altLang="en-US" sz="18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547242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300" b="1">
                <a:solidFill>
                  <a:schemeClr val="bg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example also illustrates BCNF is Not always Dependency Preserving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210503" y="2992925"/>
          <a:ext cx="3704896" cy="3062129"/>
        </p:xfrm>
        <a:graphic>
          <a:graphicData uri="http://schemas.openxmlformats.org/drawingml/2006/table">
            <a:tbl>
              <a:tblPr/>
              <a:tblGrid>
                <a:gridCol w="109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94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74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S_Id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i_Id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DeptName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4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4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4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74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74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74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418898" y="6055052"/>
            <a:ext cx="7583212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en-US" b="1"/>
              <a:t>Note: </a:t>
            </a:r>
            <a:r>
              <a:rPr lang="en-US" altLang="en-US"/>
              <a:t>For a Instructor </a:t>
            </a:r>
            <a:r>
              <a:rPr lang="en-US" altLang="en-US" b="1"/>
              <a:t>I4</a:t>
            </a:r>
            <a:r>
              <a:rPr lang="en-US" altLang="en-US"/>
              <a:t> belonging to DeptName </a:t>
            </a:r>
            <a:r>
              <a:rPr lang="en-US" altLang="en-US" b="1"/>
              <a:t>D1</a:t>
            </a:r>
            <a:r>
              <a:rPr lang="en-US" altLang="en-US"/>
              <a:t> </a:t>
            </a:r>
            <a:r>
              <a:rPr lang="en-US" altLang="en-US" err="1"/>
              <a:t>mqy</a:t>
            </a:r>
            <a:r>
              <a:rPr lang="en-US" altLang="en-US"/>
              <a:t> not be advisor for any of the student ,so </a:t>
            </a:r>
            <a:r>
              <a:rPr lang="en-US" altLang="en-US" b="1" err="1">
                <a:solidFill>
                  <a:srgbClr val="C00000"/>
                </a:solidFill>
              </a:rPr>
              <a:t>S_id</a:t>
            </a:r>
            <a:r>
              <a:rPr lang="en-US" altLang="en-US" b="1">
                <a:solidFill>
                  <a:srgbClr val="C00000"/>
                </a:solidFill>
              </a:rPr>
              <a:t> is NULL </a:t>
            </a:r>
            <a:r>
              <a:rPr lang="en-US" altLang="en-US"/>
              <a:t>for it.</a:t>
            </a:r>
          </a:p>
        </p:txBody>
      </p:sp>
      <p:sp>
        <p:nvSpPr>
          <p:cNvPr id="8" name="Rectangle 7"/>
          <p:cNvSpPr/>
          <p:nvPr/>
        </p:nvSpPr>
        <p:spPr>
          <a:xfrm>
            <a:off x="7552659" y="2654369"/>
            <a:ext cx="13548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i="1">
                <a:solidFill>
                  <a:srgbClr val="C00000"/>
                </a:solidFill>
                <a:latin typeface="Times New Roman" pitchFamily="18" charset="0"/>
                <a:cs typeface="Times New Roman" panose="02020603050405020304" pitchFamily="18" charset="0"/>
              </a:rPr>
              <a:t>Dept_advisor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0328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64738-4F7E-46BC-B5A3-CD503F303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864" y="3429000"/>
            <a:ext cx="8077200" cy="609600"/>
          </a:xfrm>
        </p:spPr>
        <p:txBody>
          <a:bodyPr/>
          <a:lstStyle/>
          <a:p>
            <a:r>
              <a:rPr lang="en-US"/>
              <a:t>END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740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1663" y="71278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Decomposition using Functional Dependencies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30877"/>
            <a:ext cx="9007475" cy="2443700"/>
          </a:xfrm>
        </p:spPr>
        <p:txBody>
          <a:bodyPr/>
          <a:lstStyle/>
          <a:p>
            <a:pPr algn="just"/>
            <a:r>
              <a:rPr lang="en-US" altLang="en-US" sz="2700">
                <a:latin typeface="Calibri" panose="020F0502020204030204" pitchFamily="34" charset="0"/>
                <a:cs typeface="Calibri" panose="020F0502020204030204" pitchFamily="34" charset="0"/>
              </a:rPr>
              <a:t>Functional dependency is a </a:t>
            </a:r>
            <a:r>
              <a:rPr lang="en-US" altLang="en-US" sz="2700" b="1">
                <a:latin typeface="Calibri" panose="020F0502020204030204" pitchFamily="34" charset="0"/>
                <a:cs typeface="Calibri" panose="020F0502020204030204" pitchFamily="34" charset="0"/>
              </a:rPr>
              <a:t>relationship between two attributes.</a:t>
            </a:r>
          </a:p>
          <a:p>
            <a:pPr algn="just"/>
            <a:r>
              <a:rPr lang="en-US" altLang="en-US" sz="2700">
                <a:latin typeface="Calibri" panose="020F0502020204030204" pitchFamily="34" charset="0"/>
                <a:cs typeface="Calibri" panose="020F0502020204030204" pitchFamily="34" charset="0"/>
              </a:rPr>
              <a:t>Functional dependencies are the </a:t>
            </a:r>
            <a:r>
              <a:rPr lang="en-US" altLang="en-US" sz="2700" b="1">
                <a:latin typeface="Calibri" panose="020F0502020204030204" pitchFamily="34" charset="0"/>
                <a:cs typeface="Calibri" panose="020F0502020204030204" pitchFamily="34" charset="0"/>
              </a:rPr>
              <a:t>special forms of integrity </a:t>
            </a:r>
            <a:r>
              <a:rPr lang="en-US" altLang="en-US" sz="2700">
                <a:latin typeface="Calibri" panose="020F0502020204030204" pitchFamily="34" charset="0"/>
                <a:cs typeface="Calibri" panose="020F0502020204030204" pitchFamily="34" charset="0"/>
              </a:rPr>
              <a:t>constraints that </a:t>
            </a:r>
            <a:r>
              <a:rPr lang="en-US" altLang="en-US" sz="2700" b="1">
                <a:latin typeface="Calibri" panose="020F0502020204030204" pitchFamily="34" charset="0"/>
                <a:cs typeface="Calibri" panose="020F0502020204030204" pitchFamily="34" charset="0"/>
              </a:rPr>
              <a:t>generalize the concepts of keys</a:t>
            </a:r>
          </a:p>
          <a:p>
            <a:pPr algn="just"/>
            <a:r>
              <a:rPr lang="en-US" altLang="en-US" sz="2700">
                <a:latin typeface="Calibri" panose="020F0502020204030204" pitchFamily="34" charset="0"/>
                <a:cs typeface="Calibri" panose="020F0502020204030204" pitchFamily="34" charset="0"/>
              </a:rPr>
              <a:t>They play a key role in developing a good database schema</a:t>
            </a:r>
          </a:p>
          <a:p>
            <a:pPr>
              <a:lnSpc>
                <a:spcPct val="150000"/>
              </a:lnSpc>
            </a:pPr>
            <a:r>
              <a:rPr lang="en-US" altLang="en-US" sz="2300">
                <a:latin typeface="Calibri" panose="020F0502020204030204" pitchFamily="34" charset="0"/>
                <a:cs typeface="Calibri" panose="020F0502020204030204" pitchFamily="34" charset="0"/>
              </a:rPr>
              <a:t>Assume that </a:t>
            </a:r>
            <a:r>
              <a:rPr lang="en-US" altLang="en-US" sz="2300" b="1" i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</a:t>
            </a:r>
            <a:r>
              <a:rPr lang="en-US" altLang="en-US" sz="2300">
                <a:latin typeface="Calibri" panose="020F0502020204030204" pitchFamily="34" charset="0"/>
                <a:cs typeface="Calibri" panose="020F0502020204030204" pitchFamily="34" charset="0"/>
              </a:rPr>
              <a:t>is some attribute/s of </a:t>
            </a:r>
            <a:r>
              <a:rPr lang="en-US" altLang="en-US" sz="2300" b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  <a:p>
            <a:pPr lvl="1">
              <a:lnSpc>
                <a:spcPct val="150000"/>
              </a:lnSpc>
            </a:pPr>
            <a:r>
              <a:rPr lang="en-US" altLang="en-US" sz="2300" b="1">
                <a:latin typeface="Calibri" panose="020F0502020204030204" pitchFamily="34" charset="0"/>
                <a:cs typeface="Calibri" panose="020F0502020204030204" pitchFamily="34" charset="0"/>
              </a:rPr>
              <a:t> i.e. K </a:t>
            </a:r>
            <a:r>
              <a:rPr lang="en-US" altLang="en-US" sz="2300" b="1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 </a:t>
            </a:r>
            <a:r>
              <a:rPr lang="en-US" altLang="en-US" sz="2300" b="1" i="1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R </a:t>
            </a:r>
            <a:endParaRPr lang="en-US" altLang="en-US" sz="2300" b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en-US" sz="2300">
                <a:latin typeface="Calibri" panose="020F0502020204030204" pitchFamily="34" charset="0"/>
                <a:cs typeface="Calibri" panose="020F0502020204030204" pitchFamily="34" charset="0"/>
              </a:rPr>
              <a:t>we say that </a:t>
            </a:r>
            <a:r>
              <a:rPr lang="en-US" altLang="en-US" sz="2300" b="1" i="1">
                <a:latin typeface="Calibri" panose="020F0502020204030204" pitchFamily="34" charset="0"/>
                <a:cs typeface="Calibri" panose="020F0502020204030204" pitchFamily="34" charset="0"/>
              </a:rPr>
              <a:t>K is a super key of r </a:t>
            </a:r>
            <a:r>
              <a:rPr lang="en-US" altLang="en-US" sz="2300" b="1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en-US" sz="2300" b="1" i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altLang="en-US" sz="2300" b="1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en-US" sz="2300">
                <a:latin typeface="Calibri" panose="020F0502020204030204" pitchFamily="34" charset="0"/>
                <a:cs typeface="Calibri" panose="020F0502020204030204" pitchFamily="34" charset="0"/>
              </a:rPr>
              <a:t>if the functional dependency 	</a:t>
            </a:r>
            <a:r>
              <a:rPr lang="en-US" altLang="en-US" sz="2300" b="1" i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altLang="en-US" sz="2300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en-US" altLang="en-US" sz="2300" b="1" i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 </a:t>
            </a:r>
            <a:r>
              <a:rPr lang="en-US" altLang="en-US" sz="2300" i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en-US" sz="23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holds </a:t>
            </a:r>
            <a:r>
              <a:rPr lang="en-US" altLang="en-US" sz="2300">
                <a:latin typeface="Calibri" panose="020F0502020204030204" pitchFamily="34" charset="0"/>
                <a:cs typeface="Calibri" panose="020F0502020204030204" pitchFamily="34" charset="0"/>
              </a:rPr>
              <a:t>on </a:t>
            </a:r>
            <a:r>
              <a:rPr lang="en-US" altLang="en-US" sz="2300" i="1">
                <a:latin typeface="Calibri" panose="020F0502020204030204" pitchFamily="34" charset="0"/>
                <a:cs typeface="Calibri" panose="020F0502020204030204" pitchFamily="34" charset="0"/>
              </a:rPr>
              <a:t>r </a:t>
            </a:r>
            <a:r>
              <a:rPr lang="en-US" altLang="en-US" sz="230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en-US" sz="2300" i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altLang="en-US" sz="2300">
                <a:latin typeface="Calibri" panose="020F0502020204030204" pitchFamily="34" charset="0"/>
                <a:cs typeface="Calibri" panose="020F0502020204030204" pitchFamily="34" charset="0"/>
              </a:rPr>
              <a:t>). </a:t>
            </a:r>
          </a:p>
          <a:p>
            <a:pPr algn="just"/>
            <a:endParaRPr lang="en-US" altLang="en-US" sz="27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579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Functional Dependencies (Cont.)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722" y="1177925"/>
            <a:ext cx="8756650" cy="3884613"/>
          </a:xfrm>
        </p:spPr>
        <p:txBody>
          <a:bodyPr/>
          <a:lstStyle/>
          <a:p>
            <a:pPr>
              <a:lnSpc>
                <a:spcPct val="150000"/>
              </a:lnSpc>
              <a:tabLst>
                <a:tab pos="2917825" algn="ctr"/>
              </a:tabLst>
              <a:defRPr/>
            </a:pP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Let </a:t>
            </a:r>
            <a:r>
              <a:rPr lang="en-US" altLang="en-US" sz="2400" i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 be a relation schema</a:t>
            </a:r>
          </a:p>
          <a:p>
            <a:pPr>
              <a:lnSpc>
                <a:spcPct val="150000"/>
              </a:lnSpc>
              <a:buFont typeface="Monotype Sorts" charset="2"/>
              <a:buNone/>
              <a:tabLst>
                <a:tab pos="2917825" algn="ctr"/>
              </a:tabLst>
              <a:defRPr/>
            </a:pP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  </a:t>
            </a:r>
            <a:r>
              <a:rPr lang="en-US" altLang="en-US" sz="2400" i="1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R  and   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 </a:t>
            </a:r>
            <a:r>
              <a:rPr lang="en-US" altLang="en-US" sz="2400" i="1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R</a:t>
            </a:r>
          </a:p>
          <a:p>
            <a:pPr>
              <a:lnSpc>
                <a:spcPct val="150000"/>
              </a:lnSpc>
              <a:tabLst>
                <a:tab pos="2917825" algn="ctr"/>
              </a:tabLst>
              <a:defRPr/>
            </a:pP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The </a:t>
            </a:r>
            <a:r>
              <a:rPr lang="en-US" altLang="en-US" sz="2400" b="1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functional dependency</a:t>
            </a:r>
          </a:p>
          <a:p>
            <a:pPr>
              <a:lnSpc>
                <a:spcPct val="150000"/>
              </a:lnSpc>
              <a:buFont typeface="Monotype Sorts" charset="2"/>
              <a:buNone/>
              <a:tabLst>
                <a:tab pos="2917825" algn="ctr"/>
              </a:tabLst>
              <a:defRPr/>
            </a:pPr>
            <a:r>
              <a:rPr lang="en-US" altLang="en-US" sz="2400" i="1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		 </a:t>
            </a:r>
            <a:r>
              <a:rPr lang="en-US" altLang="en-US" sz="2400" b="1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 </a:t>
            </a:r>
            <a:r>
              <a:rPr lang="en-US" altLang="en-US" sz="2400" b="1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</a:t>
            </a:r>
            <a:r>
              <a:rPr lang="en-US" altLang="en-US" sz="2400" b="1" i="1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</a:t>
            </a:r>
            <a:br>
              <a:rPr lang="en-US" altLang="en-US" sz="2400" b="1" i="1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</a:br>
            <a:r>
              <a:rPr lang="en-US" altLang="en-US" sz="2400" b="1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holds on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400" i="1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R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if and only if for any legal relations </a:t>
            </a:r>
            <a:r>
              <a:rPr lang="en-US" altLang="en-US" sz="2400" i="1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r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(R), whenever any two tuples </a:t>
            </a:r>
            <a:r>
              <a:rPr lang="en-US" altLang="en-US" sz="2400" i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t</a:t>
            </a:r>
            <a:r>
              <a:rPr lang="en-US" altLang="en-US" sz="2400" baseline="-2500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1</a:t>
            </a:r>
            <a:r>
              <a:rPr lang="en-US" altLang="en-US" sz="2400" i="1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and </a:t>
            </a:r>
            <a:r>
              <a:rPr lang="en-US" altLang="en-US" sz="2400" i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t</a:t>
            </a:r>
            <a:r>
              <a:rPr lang="en-US" altLang="en-US" sz="2400" baseline="-2500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2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of </a:t>
            </a:r>
            <a:r>
              <a:rPr lang="en-US" altLang="en-US" sz="2400" i="1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r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agree on the attributes , they also agree on the attributes </a:t>
            </a:r>
            <a:r>
              <a:rPr lang="en-US" altLang="en-US" sz="2400" i="1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. 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That is, 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2917825" algn="ctr"/>
              </a:tabLst>
              <a:defRPr/>
            </a:pPr>
            <a:r>
              <a:rPr lang="en-US" altLang="en-US" sz="2400" i="1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		 </a:t>
            </a:r>
            <a:r>
              <a:rPr lang="en-US" altLang="en-US" sz="2400" i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t</a:t>
            </a:r>
            <a:r>
              <a:rPr lang="en-US" altLang="en-US" sz="2400" baseline="-2500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1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[] = </a:t>
            </a:r>
            <a:r>
              <a:rPr lang="en-US" altLang="en-US" sz="2400" i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t</a:t>
            </a:r>
            <a:r>
              <a:rPr lang="en-US" altLang="en-US" sz="2400" baseline="-2500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2</a:t>
            </a:r>
            <a:r>
              <a:rPr lang="en-US" altLang="en-US" sz="2400" baseline="-2500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[]      </a:t>
            </a:r>
            <a:r>
              <a:rPr lang="en-US" altLang="en-US" sz="2400" i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t</a:t>
            </a:r>
            <a:r>
              <a:rPr lang="en-US" altLang="en-US" sz="2400" baseline="-2500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1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[</a:t>
            </a:r>
            <a:r>
              <a:rPr lang="en-US" altLang="en-US" sz="2400" i="1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 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]  = </a:t>
            </a:r>
            <a:r>
              <a:rPr lang="en-US" altLang="en-US" sz="2400" i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t</a:t>
            </a:r>
            <a:r>
              <a:rPr lang="en-US" altLang="en-US" sz="2400" baseline="-2500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2</a:t>
            </a:r>
            <a:r>
              <a:rPr lang="en-US" altLang="en-US" sz="2400" baseline="-2500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[</a:t>
            </a:r>
            <a:r>
              <a:rPr lang="en-US" altLang="en-US" sz="2400" i="1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 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] </a:t>
            </a:r>
          </a:p>
          <a:p>
            <a:pPr marL="0" indent="0">
              <a:lnSpc>
                <a:spcPct val="90000"/>
              </a:lnSpc>
              <a:buFont typeface="Monotype Sorts" charset="2"/>
              <a:buNone/>
              <a:tabLst>
                <a:tab pos="2917825" algn="ctr"/>
              </a:tabLst>
              <a:defRPr/>
            </a:pPr>
            <a:endParaRPr lang="en-US" altLang="en-US" sz="2400" i="1">
              <a:latin typeface="Calibri" panose="020F0502020204030204" pitchFamily="34" charset="0"/>
              <a:cs typeface="Calibri" panose="020F0502020204030204" pitchFamily="34" charset="0"/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buFont typeface="Monotype Sorts" charset="2"/>
              <a:buNone/>
              <a:tabLst>
                <a:tab pos="2917825" algn="ctr"/>
              </a:tabLst>
              <a:defRPr/>
            </a:pPr>
            <a:endParaRPr lang="en-US" altLang="en-US" sz="2400" i="1">
              <a:latin typeface="Calibri" panose="020F0502020204030204" pitchFamily="34" charset="0"/>
              <a:cs typeface="Calibri" panose="020F0502020204030204" pitchFamily="34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32336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Example: Functional Dependency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48" y="887575"/>
            <a:ext cx="3968752" cy="2322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917895" y="727075"/>
            <a:ext cx="4040376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300">
                <a:latin typeface="Calibri" panose="020F0502020204030204" pitchFamily="34" charset="0"/>
                <a:cs typeface="Calibri" panose="020F0502020204030204" pitchFamily="34" charset="0"/>
              </a:rPr>
              <a:t>R={A,B,C,D}</a:t>
            </a:r>
          </a:p>
          <a:p>
            <a:pPr>
              <a:lnSpc>
                <a:spcPct val="150000"/>
              </a:lnSpc>
            </a:pPr>
            <a:r>
              <a:rPr lang="en-US" altLang="en-US" sz="230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Let ={A}  &amp; </a:t>
            </a:r>
            <a:r>
              <a:rPr lang="en-US" altLang="en-US" sz="2300" i="1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= </a:t>
            </a:r>
            <a:r>
              <a:rPr lang="en-US" altLang="en-US" sz="230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{B}</a:t>
            </a:r>
          </a:p>
          <a:p>
            <a:pPr>
              <a:lnSpc>
                <a:spcPct val="150000"/>
              </a:lnSpc>
            </a:pPr>
            <a:r>
              <a:rPr lang="en-US" altLang="en-US" sz="230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	 &amp;  are subsets of R</a:t>
            </a:r>
          </a:p>
          <a:p>
            <a:pPr>
              <a:lnSpc>
                <a:spcPct val="150000"/>
              </a:lnSpc>
            </a:pPr>
            <a:r>
              <a:rPr lang="en-US" sz="230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	Is A </a:t>
            </a:r>
            <a:r>
              <a:rPr lang="en-US" altLang="en-US" sz="230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sz="230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B holds ?</a:t>
            </a:r>
          </a:p>
          <a:p>
            <a:pPr>
              <a:lnSpc>
                <a:spcPct val="150000"/>
              </a:lnSpc>
            </a:pPr>
            <a:r>
              <a:rPr lang="en-US" sz="2300">
                <a:latin typeface="Calibri" panose="020F0502020204030204" pitchFamily="34" charset="0"/>
                <a:cs typeface="Calibri" panose="020F0502020204030204" pitchFamily="34" charset="0"/>
              </a:rPr>
              <a:t>Is A </a:t>
            </a:r>
            <a:r>
              <a:rPr lang="en-US" altLang="en-US" sz="230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C holds?</a:t>
            </a:r>
          </a:p>
          <a:p>
            <a:pPr>
              <a:lnSpc>
                <a:spcPct val="150000"/>
              </a:lnSpc>
            </a:pPr>
            <a:r>
              <a:rPr lang="en-US" altLang="en-US" sz="230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Let ={A,B}  &amp; </a:t>
            </a:r>
            <a:r>
              <a:rPr lang="en-US" altLang="en-US" sz="2300" i="1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= </a:t>
            </a:r>
            <a:r>
              <a:rPr lang="en-US" altLang="en-US" sz="230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{C,D}</a:t>
            </a:r>
          </a:p>
          <a:p>
            <a:pPr>
              <a:lnSpc>
                <a:spcPct val="150000"/>
              </a:lnSpc>
            </a:pPr>
            <a:r>
              <a:rPr lang="en-US" altLang="en-US" sz="230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	 &amp;  are subsets of R</a:t>
            </a:r>
          </a:p>
          <a:p>
            <a:pPr>
              <a:lnSpc>
                <a:spcPct val="150000"/>
              </a:lnSpc>
            </a:pPr>
            <a:r>
              <a:rPr lang="en-US" sz="230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Is   </a:t>
            </a:r>
            <a:r>
              <a:rPr lang="en-US" sz="230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(</a:t>
            </a:r>
            <a:r>
              <a:rPr lang="en-US" altLang="en-US" sz="230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A,B) </a:t>
            </a:r>
            <a:r>
              <a:rPr lang="en-US" altLang="en-US" sz="230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(C ,D) holds?</a:t>
            </a:r>
          </a:p>
          <a:p>
            <a:pPr>
              <a:lnSpc>
                <a:spcPct val="150000"/>
              </a:lnSpc>
            </a:pPr>
            <a:r>
              <a:rPr lang="en-US" sz="230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Is   </a:t>
            </a:r>
            <a:r>
              <a:rPr lang="en-US" sz="230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(</a:t>
            </a:r>
            <a:r>
              <a:rPr lang="en-US" altLang="en-US" sz="230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A,C) </a:t>
            </a:r>
            <a:r>
              <a:rPr lang="en-US" altLang="en-US" sz="230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D holds ?</a:t>
            </a:r>
            <a:endParaRPr lang="en-US" sz="230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sz="23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8790" y="5676325"/>
            <a:ext cx="8516319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b="1"/>
              <a:t>Note</a:t>
            </a:r>
            <a:r>
              <a:rPr lang="en-US" sz="2100"/>
              <a:t>: that Functional dependency is not determined by the data appearing in a relation at a given point of time, instead it </a:t>
            </a:r>
            <a:r>
              <a:rPr lang="en-US" sz="2100" b="1"/>
              <a:t>depends on the meaning(semantics) of the attributes.</a:t>
            </a:r>
          </a:p>
        </p:txBody>
      </p:sp>
    </p:spTree>
    <p:extLst>
      <p:ext uri="{BB962C8B-B14F-4D97-AF65-F5344CB8AC3E}">
        <p14:creationId xmlns:p14="http://schemas.microsoft.com/office/powerpoint/2010/main" val="484107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1143000"/>
            <a:ext cx="8001000" cy="2667000"/>
          </a:xfrm>
        </p:spPr>
        <p:txBody>
          <a:bodyPr/>
          <a:lstStyle/>
          <a:p>
            <a:pPr marL="0" indent="0" algn="just">
              <a:buFont typeface="Monotype Sorts" charset="2"/>
              <a:buNone/>
              <a:defRPr/>
            </a:pPr>
            <a:r>
              <a:rPr lang="en-US" sz="2400"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rPr>
              <a:t>If one set of attributes in a table determines another set of attributes in the table, then the second set of attributes is said to be functionally dependent on the first set of attributes.</a:t>
            </a:r>
          </a:p>
          <a:p>
            <a:pPr marL="609600" indent="-609600" algn="just">
              <a:buFontTx/>
              <a:buNone/>
              <a:defRPr/>
            </a:pPr>
            <a:endParaRPr lang="en-US" sz="2400">
              <a:solidFill>
                <a:srgbClr val="CC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9600" indent="-609600" algn="just">
              <a:buFontTx/>
              <a:buNone/>
              <a:defRPr/>
            </a:pPr>
            <a:r>
              <a:rPr lang="en-US" sz="2400" b="1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 1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4400">
                <a:solidFill>
                  <a:srgbClr val="CC0000"/>
                </a:solidFill>
                <a:latin typeface="Arial-BoldMT"/>
              </a:rPr>
              <a:t>Functional Dependencies</a:t>
            </a:r>
          </a:p>
        </p:txBody>
      </p:sp>
      <p:grpSp>
        <p:nvGrpSpPr>
          <p:cNvPr id="19460" name="Group 166"/>
          <p:cNvGrpSpPr>
            <a:grpSpLocks/>
          </p:cNvGrpSpPr>
          <p:nvPr/>
        </p:nvGrpSpPr>
        <p:grpSpPr bwMode="auto">
          <a:xfrm>
            <a:off x="542925" y="4267200"/>
            <a:ext cx="1063625" cy="381000"/>
            <a:chOff x="0" y="0"/>
            <a:chExt cx="627" cy="480"/>
          </a:xfrm>
        </p:grpSpPr>
        <p:sp>
          <p:nvSpPr>
            <p:cNvPr id="19504" name="Rectangle 167"/>
            <p:cNvSpPr>
              <a:spLocks noChangeArrowheads="1"/>
            </p:cNvSpPr>
            <p:nvPr/>
          </p:nvSpPr>
          <p:spPr bwMode="auto">
            <a:xfrm>
              <a:off x="29" y="0"/>
              <a:ext cx="569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0-321-32132-1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400">
                <a:latin typeface="Times New Roman" panose="02020603050405020304" pitchFamily="18" charset="0"/>
              </a:endParaRPr>
            </a:p>
          </p:txBody>
        </p:sp>
        <p:sp>
          <p:nvSpPr>
            <p:cNvPr id="19505" name="Rectangle 168"/>
            <p:cNvSpPr>
              <a:spLocks noChangeArrowheads="1"/>
            </p:cNvSpPr>
            <p:nvPr/>
          </p:nvSpPr>
          <p:spPr bwMode="auto">
            <a:xfrm>
              <a:off x="0" y="0"/>
              <a:ext cx="627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/>
            </a:p>
          </p:txBody>
        </p:sp>
      </p:grpSp>
      <p:grpSp>
        <p:nvGrpSpPr>
          <p:cNvPr id="19461" name="Group 169"/>
          <p:cNvGrpSpPr>
            <a:grpSpLocks/>
          </p:cNvGrpSpPr>
          <p:nvPr/>
        </p:nvGrpSpPr>
        <p:grpSpPr bwMode="auto">
          <a:xfrm>
            <a:off x="1606550" y="4267200"/>
            <a:ext cx="881063" cy="381000"/>
            <a:chOff x="627" y="0"/>
            <a:chExt cx="598" cy="480"/>
          </a:xfrm>
        </p:grpSpPr>
        <p:sp>
          <p:nvSpPr>
            <p:cNvPr id="19502" name="Rectangle 170"/>
            <p:cNvSpPr>
              <a:spLocks noChangeArrowheads="1"/>
            </p:cNvSpPr>
            <p:nvPr/>
          </p:nvSpPr>
          <p:spPr bwMode="auto">
            <a:xfrm>
              <a:off x="656" y="0"/>
              <a:ext cx="54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000">
                  <a:latin typeface="Times New Roman" panose="02020603050405020304" pitchFamily="18" charset="0"/>
                  <a:cs typeface="Times New Roman" panose="02020603050405020304" pitchFamily="18" charset="0"/>
                </a:rPr>
                <a:t>Balloon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9503" name="Rectangle 171"/>
            <p:cNvSpPr>
              <a:spLocks noChangeArrowheads="1"/>
            </p:cNvSpPr>
            <p:nvPr/>
          </p:nvSpPr>
          <p:spPr bwMode="auto">
            <a:xfrm>
              <a:off x="627" y="0"/>
              <a:ext cx="598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/>
            </a:p>
          </p:txBody>
        </p:sp>
      </p:grpSp>
      <p:grpSp>
        <p:nvGrpSpPr>
          <p:cNvPr id="19462" name="Group 178"/>
          <p:cNvGrpSpPr>
            <a:grpSpLocks/>
          </p:cNvGrpSpPr>
          <p:nvPr/>
        </p:nvGrpSpPr>
        <p:grpSpPr bwMode="auto">
          <a:xfrm>
            <a:off x="2484438" y="4267200"/>
            <a:ext cx="706437" cy="381000"/>
            <a:chOff x="4381" y="0"/>
            <a:chExt cx="382" cy="480"/>
          </a:xfrm>
        </p:grpSpPr>
        <p:sp>
          <p:nvSpPr>
            <p:cNvPr id="19500" name="Rectangle 179"/>
            <p:cNvSpPr>
              <a:spLocks noChangeArrowheads="1"/>
            </p:cNvSpPr>
            <p:nvPr/>
          </p:nvSpPr>
          <p:spPr bwMode="auto">
            <a:xfrm>
              <a:off x="4410" y="0"/>
              <a:ext cx="324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000">
                  <a:latin typeface="Times New Roman" panose="02020603050405020304" pitchFamily="18" charset="0"/>
                  <a:cs typeface="Times New Roman" panose="02020603050405020304" pitchFamily="18" charset="0"/>
                </a:rPr>
                <a:t>$34.00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9501" name="Rectangle 180"/>
            <p:cNvSpPr>
              <a:spLocks noChangeArrowheads="1"/>
            </p:cNvSpPr>
            <p:nvPr/>
          </p:nvSpPr>
          <p:spPr bwMode="auto">
            <a:xfrm>
              <a:off x="4381" y="0"/>
              <a:ext cx="382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/>
            </a:p>
          </p:txBody>
        </p:sp>
      </p:grpSp>
      <p:grpSp>
        <p:nvGrpSpPr>
          <p:cNvPr id="19463" name="Group 181"/>
          <p:cNvGrpSpPr>
            <a:grpSpLocks/>
          </p:cNvGrpSpPr>
          <p:nvPr/>
        </p:nvGrpSpPr>
        <p:grpSpPr bwMode="auto">
          <a:xfrm>
            <a:off x="542925" y="4648200"/>
            <a:ext cx="1063625" cy="381000"/>
            <a:chOff x="0" y="1440"/>
            <a:chExt cx="627" cy="480"/>
          </a:xfrm>
        </p:grpSpPr>
        <p:sp>
          <p:nvSpPr>
            <p:cNvPr id="19498" name="Rectangle 182"/>
            <p:cNvSpPr>
              <a:spLocks noChangeArrowheads="1"/>
            </p:cNvSpPr>
            <p:nvPr/>
          </p:nvSpPr>
          <p:spPr bwMode="auto">
            <a:xfrm>
              <a:off x="29" y="1440"/>
              <a:ext cx="569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0-55-123456-9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9499" name="Rectangle 183"/>
            <p:cNvSpPr>
              <a:spLocks noChangeArrowheads="1"/>
            </p:cNvSpPr>
            <p:nvPr/>
          </p:nvSpPr>
          <p:spPr bwMode="auto">
            <a:xfrm>
              <a:off x="0" y="1440"/>
              <a:ext cx="627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/>
            </a:p>
          </p:txBody>
        </p:sp>
      </p:grpSp>
      <p:grpSp>
        <p:nvGrpSpPr>
          <p:cNvPr id="19464" name="Group 184"/>
          <p:cNvGrpSpPr>
            <a:grpSpLocks/>
          </p:cNvGrpSpPr>
          <p:nvPr/>
        </p:nvGrpSpPr>
        <p:grpSpPr bwMode="auto">
          <a:xfrm>
            <a:off x="1606550" y="4648200"/>
            <a:ext cx="881063" cy="381000"/>
            <a:chOff x="627" y="1440"/>
            <a:chExt cx="598" cy="480"/>
          </a:xfrm>
        </p:grpSpPr>
        <p:sp>
          <p:nvSpPr>
            <p:cNvPr id="19496" name="Rectangle 185"/>
            <p:cNvSpPr>
              <a:spLocks noChangeArrowheads="1"/>
            </p:cNvSpPr>
            <p:nvPr/>
          </p:nvSpPr>
          <p:spPr bwMode="auto">
            <a:xfrm>
              <a:off x="656" y="1440"/>
              <a:ext cx="54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000">
                  <a:latin typeface="Times New Roman" panose="02020603050405020304" pitchFamily="18" charset="0"/>
                  <a:cs typeface="Times New Roman" panose="02020603050405020304" pitchFamily="18" charset="0"/>
                </a:rPr>
                <a:t>Main Street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9497" name="Rectangle 186"/>
            <p:cNvSpPr>
              <a:spLocks noChangeArrowheads="1"/>
            </p:cNvSpPr>
            <p:nvPr/>
          </p:nvSpPr>
          <p:spPr bwMode="auto">
            <a:xfrm>
              <a:off x="627" y="1440"/>
              <a:ext cx="598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/>
            </a:p>
          </p:txBody>
        </p:sp>
      </p:grpSp>
      <p:grpSp>
        <p:nvGrpSpPr>
          <p:cNvPr id="19465" name="Group 193"/>
          <p:cNvGrpSpPr>
            <a:grpSpLocks/>
          </p:cNvGrpSpPr>
          <p:nvPr/>
        </p:nvGrpSpPr>
        <p:grpSpPr bwMode="auto">
          <a:xfrm>
            <a:off x="2484438" y="4648200"/>
            <a:ext cx="706437" cy="381000"/>
            <a:chOff x="4381" y="1440"/>
            <a:chExt cx="382" cy="480"/>
          </a:xfrm>
        </p:grpSpPr>
        <p:sp>
          <p:nvSpPr>
            <p:cNvPr id="19494" name="Rectangle 194"/>
            <p:cNvSpPr>
              <a:spLocks noChangeArrowheads="1"/>
            </p:cNvSpPr>
            <p:nvPr/>
          </p:nvSpPr>
          <p:spPr bwMode="auto">
            <a:xfrm>
              <a:off x="4410" y="1440"/>
              <a:ext cx="324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000">
                  <a:latin typeface="Times New Roman" panose="02020603050405020304" pitchFamily="18" charset="0"/>
                  <a:cs typeface="Times New Roman" panose="02020603050405020304" pitchFamily="18" charset="0"/>
                </a:rPr>
                <a:t>$22.95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9495" name="Rectangle 195"/>
            <p:cNvSpPr>
              <a:spLocks noChangeArrowheads="1"/>
            </p:cNvSpPr>
            <p:nvPr/>
          </p:nvSpPr>
          <p:spPr bwMode="auto">
            <a:xfrm>
              <a:off x="4381" y="1440"/>
              <a:ext cx="382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/>
            </a:p>
          </p:txBody>
        </p:sp>
      </p:grpSp>
      <p:grpSp>
        <p:nvGrpSpPr>
          <p:cNvPr id="19466" name="Group 196"/>
          <p:cNvGrpSpPr>
            <a:grpSpLocks/>
          </p:cNvGrpSpPr>
          <p:nvPr/>
        </p:nvGrpSpPr>
        <p:grpSpPr bwMode="auto">
          <a:xfrm>
            <a:off x="542925" y="5029200"/>
            <a:ext cx="1063625" cy="381000"/>
            <a:chOff x="0" y="2400"/>
            <a:chExt cx="627" cy="480"/>
          </a:xfrm>
        </p:grpSpPr>
        <p:sp>
          <p:nvSpPr>
            <p:cNvPr id="19492" name="Rectangle 197"/>
            <p:cNvSpPr>
              <a:spLocks noChangeArrowheads="1"/>
            </p:cNvSpPr>
            <p:nvPr/>
          </p:nvSpPr>
          <p:spPr bwMode="auto">
            <a:xfrm>
              <a:off x="29" y="2400"/>
              <a:ext cx="569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0-123-45678-0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9493" name="Rectangle 198"/>
            <p:cNvSpPr>
              <a:spLocks noChangeArrowheads="1"/>
            </p:cNvSpPr>
            <p:nvPr/>
          </p:nvSpPr>
          <p:spPr bwMode="auto">
            <a:xfrm>
              <a:off x="0" y="2400"/>
              <a:ext cx="627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/>
            </a:p>
          </p:txBody>
        </p:sp>
      </p:grpSp>
      <p:grpSp>
        <p:nvGrpSpPr>
          <p:cNvPr id="19467" name="Group 199"/>
          <p:cNvGrpSpPr>
            <a:grpSpLocks/>
          </p:cNvGrpSpPr>
          <p:nvPr/>
        </p:nvGrpSpPr>
        <p:grpSpPr bwMode="auto">
          <a:xfrm>
            <a:off x="1606550" y="5029200"/>
            <a:ext cx="881063" cy="381000"/>
            <a:chOff x="627" y="2400"/>
            <a:chExt cx="598" cy="480"/>
          </a:xfrm>
        </p:grpSpPr>
        <p:sp>
          <p:nvSpPr>
            <p:cNvPr id="19490" name="Rectangle 200"/>
            <p:cNvSpPr>
              <a:spLocks noChangeArrowheads="1"/>
            </p:cNvSpPr>
            <p:nvPr/>
          </p:nvSpPr>
          <p:spPr bwMode="auto">
            <a:xfrm>
              <a:off x="656" y="2400"/>
              <a:ext cx="54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000">
                  <a:latin typeface="Times New Roman" panose="02020603050405020304" pitchFamily="18" charset="0"/>
                  <a:cs typeface="Times New Roman" panose="02020603050405020304" pitchFamily="18" charset="0"/>
                </a:rPr>
                <a:t>Ulysses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9491" name="Rectangle 201"/>
            <p:cNvSpPr>
              <a:spLocks noChangeArrowheads="1"/>
            </p:cNvSpPr>
            <p:nvPr/>
          </p:nvSpPr>
          <p:spPr bwMode="auto">
            <a:xfrm>
              <a:off x="627" y="2400"/>
              <a:ext cx="598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/>
            </a:p>
          </p:txBody>
        </p:sp>
      </p:grpSp>
      <p:grpSp>
        <p:nvGrpSpPr>
          <p:cNvPr id="19468" name="Group 208"/>
          <p:cNvGrpSpPr>
            <a:grpSpLocks/>
          </p:cNvGrpSpPr>
          <p:nvPr/>
        </p:nvGrpSpPr>
        <p:grpSpPr bwMode="auto">
          <a:xfrm>
            <a:off x="2484438" y="5029200"/>
            <a:ext cx="706437" cy="381000"/>
            <a:chOff x="4381" y="2400"/>
            <a:chExt cx="382" cy="480"/>
          </a:xfrm>
        </p:grpSpPr>
        <p:sp>
          <p:nvSpPr>
            <p:cNvPr id="19488" name="Rectangle 209"/>
            <p:cNvSpPr>
              <a:spLocks noChangeArrowheads="1"/>
            </p:cNvSpPr>
            <p:nvPr/>
          </p:nvSpPr>
          <p:spPr bwMode="auto">
            <a:xfrm>
              <a:off x="4410" y="2400"/>
              <a:ext cx="324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000">
                  <a:latin typeface="Times New Roman" panose="02020603050405020304" pitchFamily="18" charset="0"/>
                  <a:cs typeface="Times New Roman" panose="02020603050405020304" pitchFamily="18" charset="0"/>
                </a:rPr>
                <a:t>$34.00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9489" name="Rectangle 210"/>
            <p:cNvSpPr>
              <a:spLocks noChangeArrowheads="1"/>
            </p:cNvSpPr>
            <p:nvPr/>
          </p:nvSpPr>
          <p:spPr bwMode="auto">
            <a:xfrm>
              <a:off x="4381" y="2400"/>
              <a:ext cx="382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/>
            </a:p>
          </p:txBody>
        </p:sp>
      </p:grpSp>
      <p:grpSp>
        <p:nvGrpSpPr>
          <p:cNvPr id="19469" name="Group 211"/>
          <p:cNvGrpSpPr>
            <a:grpSpLocks/>
          </p:cNvGrpSpPr>
          <p:nvPr/>
        </p:nvGrpSpPr>
        <p:grpSpPr bwMode="auto">
          <a:xfrm>
            <a:off x="542925" y="5410200"/>
            <a:ext cx="1063625" cy="381000"/>
            <a:chOff x="0" y="2880"/>
            <a:chExt cx="627" cy="480"/>
          </a:xfrm>
        </p:grpSpPr>
        <p:sp>
          <p:nvSpPr>
            <p:cNvPr id="19486" name="Rectangle 212"/>
            <p:cNvSpPr>
              <a:spLocks noChangeArrowheads="1"/>
            </p:cNvSpPr>
            <p:nvPr/>
          </p:nvSpPr>
          <p:spPr bwMode="auto">
            <a:xfrm>
              <a:off x="29" y="2880"/>
              <a:ext cx="569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1-22-233700-0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9487" name="Rectangle 213"/>
            <p:cNvSpPr>
              <a:spLocks noChangeArrowheads="1"/>
            </p:cNvSpPr>
            <p:nvPr/>
          </p:nvSpPr>
          <p:spPr bwMode="auto">
            <a:xfrm>
              <a:off x="0" y="2880"/>
              <a:ext cx="627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/>
            </a:p>
          </p:txBody>
        </p:sp>
      </p:grpSp>
      <p:grpSp>
        <p:nvGrpSpPr>
          <p:cNvPr id="19470" name="Group 214"/>
          <p:cNvGrpSpPr>
            <a:grpSpLocks/>
          </p:cNvGrpSpPr>
          <p:nvPr/>
        </p:nvGrpSpPr>
        <p:grpSpPr bwMode="auto">
          <a:xfrm>
            <a:off x="1606550" y="5410200"/>
            <a:ext cx="881063" cy="381000"/>
            <a:chOff x="627" y="2880"/>
            <a:chExt cx="598" cy="480"/>
          </a:xfrm>
        </p:grpSpPr>
        <p:sp>
          <p:nvSpPr>
            <p:cNvPr id="19484" name="Rectangle 215"/>
            <p:cNvSpPr>
              <a:spLocks noChangeArrowheads="1"/>
            </p:cNvSpPr>
            <p:nvPr/>
          </p:nvSpPr>
          <p:spPr bwMode="auto">
            <a:xfrm>
              <a:off x="656" y="2880"/>
              <a:ext cx="54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000">
                  <a:latin typeface="Times New Roman" panose="02020603050405020304" pitchFamily="18" charset="0"/>
                  <a:cs typeface="Times New Roman" panose="02020603050405020304" pitchFamily="18" charset="0"/>
                </a:rPr>
                <a:t>Visual Basic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9485" name="Rectangle 216"/>
            <p:cNvSpPr>
              <a:spLocks noChangeArrowheads="1"/>
            </p:cNvSpPr>
            <p:nvPr/>
          </p:nvSpPr>
          <p:spPr bwMode="auto">
            <a:xfrm>
              <a:off x="627" y="2880"/>
              <a:ext cx="598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/>
            </a:p>
          </p:txBody>
        </p:sp>
      </p:grpSp>
      <p:grpSp>
        <p:nvGrpSpPr>
          <p:cNvPr id="19471" name="Group 223"/>
          <p:cNvGrpSpPr>
            <a:grpSpLocks/>
          </p:cNvGrpSpPr>
          <p:nvPr/>
        </p:nvGrpSpPr>
        <p:grpSpPr bwMode="auto">
          <a:xfrm>
            <a:off x="2484438" y="5410200"/>
            <a:ext cx="706437" cy="381000"/>
            <a:chOff x="4381" y="2880"/>
            <a:chExt cx="382" cy="480"/>
          </a:xfrm>
        </p:grpSpPr>
        <p:sp>
          <p:nvSpPr>
            <p:cNvPr id="19482" name="Rectangle 224"/>
            <p:cNvSpPr>
              <a:spLocks noChangeArrowheads="1"/>
            </p:cNvSpPr>
            <p:nvPr/>
          </p:nvSpPr>
          <p:spPr bwMode="auto">
            <a:xfrm>
              <a:off x="4410" y="2880"/>
              <a:ext cx="324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000">
                  <a:latin typeface="Times New Roman" panose="02020603050405020304" pitchFamily="18" charset="0"/>
                  <a:cs typeface="Times New Roman" panose="02020603050405020304" pitchFamily="18" charset="0"/>
                </a:rPr>
                <a:t>$25.00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9483" name="Rectangle 225"/>
            <p:cNvSpPr>
              <a:spLocks noChangeArrowheads="1"/>
            </p:cNvSpPr>
            <p:nvPr/>
          </p:nvSpPr>
          <p:spPr bwMode="auto">
            <a:xfrm>
              <a:off x="4381" y="2880"/>
              <a:ext cx="382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/>
            </a:p>
          </p:txBody>
        </p:sp>
      </p:grpSp>
      <p:grpSp>
        <p:nvGrpSpPr>
          <p:cNvPr id="19472" name="Group 226"/>
          <p:cNvGrpSpPr>
            <a:grpSpLocks/>
          </p:cNvGrpSpPr>
          <p:nvPr/>
        </p:nvGrpSpPr>
        <p:grpSpPr bwMode="auto">
          <a:xfrm>
            <a:off x="539750" y="3886200"/>
            <a:ext cx="1063625" cy="381000"/>
            <a:chOff x="0" y="2880"/>
            <a:chExt cx="627" cy="480"/>
          </a:xfrm>
        </p:grpSpPr>
        <p:sp>
          <p:nvSpPr>
            <p:cNvPr id="19480" name="Rectangle 227"/>
            <p:cNvSpPr>
              <a:spLocks noChangeArrowheads="1"/>
            </p:cNvSpPr>
            <p:nvPr/>
          </p:nvSpPr>
          <p:spPr bwMode="auto">
            <a:xfrm>
              <a:off x="29" y="2880"/>
              <a:ext cx="569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ISBN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400">
                <a:latin typeface="Times New Roman" panose="02020603050405020304" pitchFamily="18" charset="0"/>
              </a:endParaRPr>
            </a:p>
          </p:txBody>
        </p:sp>
        <p:sp>
          <p:nvSpPr>
            <p:cNvPr id="19481" name="Rectangle 228"/>
            <p:cNvSpPr>
              <a:spLocks noChangeArrowheads="1"/>
            </p:cNvSpPr>
            <p:nvPr/>
          </p:nvSpPr>
          <p:spPr bwMode="auto">
            <a:xfrm>
              <a:off x="0" y="2880"/>
              <a:ext cx="627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400"/>
            </a:p>
          </p:txBody>
        </p:sp>
      </p:grpSp>
      <p:grpSp>
        <p:nvGrpSpPr>
          <p:cNvPr id="19473" name="Group 229"/>
          <p:cNvGrpSpPr>
            <a:grpSpLocks/>
          </p:cNvGrpSpPr>
          <p:nvPr/>
        </p:nvGrpSpPr>
        <p:grpSpPr bwMode="auto">
          <a:xfrm>
            <a:off x="1603375" y="3886200"/>
            <a:ext cx="881063" cy="381000"/>
            <a:chOff x="627" y="2880"/>
            <a:chExt cx="598" cy="480"/>
          </a:xfrm>
        </p:grpSpPr>
        <p:sp>
          <p:nvSpPr>
            <p:cNvPr id="19478" name="Rectangle 230"/>
            <p:cNvSpPr>
              <a:spLocks noChangeArrowheads="1"/>
            </p:cNvSpPr>
            <p:nvPr/>
          </p:nvSpPr>
          <p:spPr bwMode="auto">
            <a:xfrm>
              <a:off x="656" y="2880"/>
              <a:ext cx="54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Title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400">
                <a:latin typeface="Times New Roman" panose="02020603050405020304" pitchFamily="18" charset="0"/>
              </a:endParaRPr>
            </a:p>
          </p:txBody>
        </p:sp>
        <p:sp>
          <p:nvSpPr>
            <p:cNvPr id="19479" name="Rectangle 231"/>
            <p:cNvSpPr>
              <a:spLocks noChangeArrowheads="1"/>
            </p:cNvSpPr>
            <p:nvPr/>
          </p:nvSpPr>
          <p:spPr bwMode="auto">
            <a:xfrm>
              <a:off x="627" y="2880"/>
              <a:ext cx="598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/>
            </a:p>
          </p:txBody>
        </p:sp>
      </p:grpSp>
      <p:grpSp>
        <p:nvGrpSpPr>
          <p:cNvPr id="19474" name="Group 238"/>
          <p:cNvGrpSpPr>
            <a:grpSpLocks/>
          </p:cNvGrpSpPr>
          <p:nvPr/>
        </p:nvGrpSpPr>
        <p:grpSpPr bwMode="auto">
          <a:xfrm>
            <a:off x="2482850" y="3886200"/>
            <a:ext cx="706438" cy="381000"/>
            <a:chOff x="4381" y="2880"/>
            <a:chExt cx="382" cy="480"/>
          </a:xfrm>
        </p:grpSpPr>
        <p:sp>
          <p:nvSpPr>
            <p:cNvPr id="19476" name="Rectangle 239"/>
            <p:cNvSpPr>
              <a:spLocks noChangeArrowheads="1"/>
            </p:cNvSpPr>
            <p:nvPr/>
          </p:nvSpPr>
          <p:spPr bwMode="auto">
            <a:xfrm>
              <a:off x="4410" y="2880"/>
              <a:ext cx="324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Price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400">
                <a:latin typeface="Times New Roman" panose="02020603050405020304" pitchFamily="18" charset="0"/>
              </a:endParaRPr>
            </a:p>
          </p:txBody>
        </p:sp>
        <p:sp>
          <p:nvSpPr>
            <p:cNvPr id="19477" name="Rectangle 240"/>
            <p:cNvSpPr>
              <a:spLocks noChangeArrowheads="1"/>
            </p:cNvSpPr>
            <p:nvPr/>
          </p:nvSpPr>
          <p:spPr bwMode="auto">
            <a:xfrm>
              <a:off x="4381" y="2880"/>
              <a:ext cx="382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400"/>
            </a:p>
          </p:txBody>
        </p:sp>
      </p:grpSp>
      <p:sp>
        <p:nvSpPr>
          <p:cNvPr id="19475" name="Rectangle 241"/>
          <p:cNvSpPr>
            <a:spLocks noChangeArrowheads="1"/>
          </p:cNvSpPr>
          <p:nvPr/>
        </p:nvSpPr>
        <p:spPr bwMode="auto">
          <a:xfrm>
            <a:off x="3429000" y="3810000"/>
            <a:ext cx="53340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>
                <a:latin typeface="Arial Unicode MS" panose="020B0604020202020204" pitchFamily="34" charset="-128"/>
                <a:cs typeface="Times New Roman" panose="02020603050405020304" pitchFamily="18" charset="0"/>
              </a:rPr>
              <a:t>Table Scheme: {ISBN, Title, Price}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>
                <a:latin typeface="Arial Unicode MS" panose="020B0604020202020204" pitchFamily="34" charset="-128"/>
                <a:cs typeface="Times New Roman" panose="02020603050405020304" pitchFamily="18" charset="0"/>
              </a:rPr>
              <a:t>Functional Dependencies: {ISBN} </a:t>
            </a:r>
            <a:r>
              <a:rPr kumimoji="0" lang="en-US" altLang="en-US" sz="2000">
                <a:latin typeface="Arial Unicode MS" panose="020B0604020202020204" pitchFamily="34" charset="-128"/>
                <a:cs typeface="Times New Roman" panose="02020603050405020304" pitchFamily="18" charset="0"/>
                <a:sym typeface="Wingdings" panose="05000000000000000000" pitchFamily="2" charset="2"/>
              </a:rPr>
              <a:t> {Title}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>
                <a:latin typeface="Arial Unicode MS" panose="020B0604020202020204" pitchFamily="34" charset="-128"/>
                <a:cs typeface="Times New Roman" panose="02020603050405020304" pitchFamily="18" charset="0"/>
                <a:sym typeface="Wingdings" panose="05000000000000000000" pitchFamily="2" charset="2"/>
              </a:rPr>
              <a:t>				    {ISBN}  {Price}</a:t>
            </a:r>
            <a:endParaRPr kumimoji="0" lang="en-US" altLang="en-US" sz="2000">
              <a:latin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059025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1143000"/>
            <a:ext cx="8001000" cy="457200"/>
          </a:xfrm>
        </p:spPr>
        <p:txBody>
          <a:bodyPr/>
          <a:lstStyle/>
          <a:p>
            <a:pPr marL="609600" indent="-609600" algn="just">
              <a:buFontTx/>
              <a:buNone/>
            </a:pPr>
            <a:r>
              <a:rPr lang="en-US" altLang="en-US" sz="2400" b="1">
                <a:solidFill>
                  <a:srgbClr val="CC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Example 2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3200">
                <a:solidFill>
                  <a:srgbClr val="CC0000"/>
                </a:solidFill>
                <a:latin typeface="Arial-BoldMT"/>
              </a:rPr>
              <a:t>Functional Dependencies</a:t>
            </a:r>
          </a:p>
        </p:txBody>
      </p:sp>
      <p:grpSp>
        <p:nvGrpSpPr>
          <p:cNvPr id="21508" name="Group 4"/>
          <p:cNvGrpSpPr>
            <a:grpSpLocks/>
          </p:cNvGrpSpPr>
          <p:nvPr/>
        </p:nvGrpSpPr>
        <p:grpSpPr bwMode="auto">
          <a:xfrm>
            <a:off x="228600" y="1981200"/>
            <a:ext cx="679450" cy="304800"/>
            <a:chOff x="0" y="0"/>
            <a:chExt cx="627" cy="480"/>
          </a:xfrm>
        </p:grpSpPr>
        <p:sp>
          <p:nvSpPr>
            <p:cNvPr id="21617" name="Rectangle 5"/>
            <p:cNvSpPr>
              <a:spLocks noChangeArrowheads="1"/>
            </p:cNvSpPr>
            <p:nvPr/>
          </p:nvSpPr>
          <p:spPr bwMode="auto">
            <a:xfrm>
              <a:off x="29" y="0"/>
              <a:ext cx="569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1618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627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/>
            </a:p>
          </p:txBody>
        </p:sp>
      </p:grpSp>
      <p:grpSp>
        <p:nvGrpSpPr>
          <p:cNvPr id="21509" name="Group 7"/>
          <p:cNvGrpSpPr>
            <a:grpSpLocks/>
          </p:cNvGrpSpPr>
          <p:nvPr/>
        </p:nvGrpSpPr>
        <p:grpSpPr bwMode="auto">
          <a:xfrm>
            <a:off x="901700" y="1981200"/>
            <a:ext cx="987425" cy="304800"/>
            <a:chOff x="627" y="0"/>
            <a:chExt cx="598" cy="480"/>
          </a:xfrm>
        </p:grpSpPr>
        <p:sp>
          <p:nvSpPr>
            <p:cNvPr id="21615" name="Rectangle 8"/>
            <p:cNvSpPr>
              <a:spLocks noChangeArrowheads="1"/>
            </p:cNvSpPr>
            <p:nvPr/>
          </p:nvSpPr>
          <p:spPr bwMode="auto">
            <a:xfrm>
              <a:off x="656" y="0"/>
              <a:ext cx="54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000">
                  <a:latin typeface="Times New Roman" panose="02020603050405020304" pitchFamily="18" charset="0"/>
                  <a:cs typeface="Times New Roman" panose="02020603050405020304" pitchFamily="18" charset="0"/>
                </a:rPr>
                <a:t>Big House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1616" name="Rectangle 9"/>
            <p:cNvSpPr>
              <a:spLocks noChangeArrowheads="1"/>
            </p:cNvSpPr>
            <p:nvPr/>
          </p:nvSpPr>
          <p:spPr bwMode="auto">
            <a:xfrm>
              <a:off x="627" y="0"/>
              <a:ext cx="598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/>
            </a:p>
          </p:txBody>
        </p:sp>
      </p:grpSp>
      <p:grpSp>
        <p:nvGrpSpPr>
          <p:cNvPr id="21510" name="Group 10"/>
          <p:cNvGrpSpPr>
            <a:grpSpLocks/>
          </p:cNvGrpSpPr>
          <p:nvPr/>
        </p:nvGrpSpPr>
        <p:grpSpPr bwMode="auto">
          <a:xfrm>
            <a:off x="1889125" y="1981200"/>
            <a:ext cx="1143000" cy="304800"/>
            <a:chOff x="4381" y="0"/>
            <a:chExt cx="382" cy="480"/>
          </a:xfrm>
        </p:grpSpPr>
        <p:sp>
          <p:nvSpPr>
            <p:cNvPr id="21613" name="Rectangle 11"/>
            <p:cNvSpPr>
              <a:spLocks noChangeArrowheads="1"/>
            </p:cNvSpPr>
            <p:nvPr/>
          </p:nvSpPr>
          <p:spPr bwMode="auto">
            <a:xfrm>
              <a:off x="4410" y="0"/>
              <a:ext cx="324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000">
                  <a:latin typeface="Times New Roman" panose="02020603050405020304" pitchFamily="18" charset="0"/>
                  <a:cs typeface="Times New Roman" panose="02020603050405020304" pitchFamily="18" charset="0"/>
                </a:rPr>
                <a:t>999-999-9999</a:t>
              </a:r>
            </a:p>
          </p:txBody>
        </p:sp>
        <p:sp>
          <p:nvSpPr>
            <p:cNvPr id="21614" name="Rectangle 12"/>
            <p:cNvSpPr>
              <a:spLocks noChangeArrowheads="1"/>
            </p:cNvSpPr>
            <p:nvPr/>
          </p:nvSpPr>
          <p:spPr bwMode="auto">
            <a:xfrm>
              <a:off x="4381" y="0"/>
              <a:ext cx="382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/>
            </a:p>
          </p:txBody>
        </p:sp>
      </p:grpSp>
      <p:grpSp>
        <p:nvGrpSpPr>
          <p:cNvPr id="21511" name="Group 13"/>
          <p:cNvGrpSpPr>
            <a:grpSpLocks/>
          </p:cNvGrpSpPr>
          <p:nvPr/>
        </p:nvGrpSpPr>
        <p:grpSpPr bwMode="auto">
          <a:xfrm>
            <a:off x="228600" y="2286000"/>
            <a:ext cx="679450" cy="304800"/>
            <a:chOff x="0" y="1440"/>
            <a:chExt cx="627" cy="480"/>
          </a:xfrm>
        </p:grpSpPr>
        <p:sp>
          <p:nvSpPr>
            <p:cNvPr id="21611" name="Rectangle 14"/>
            <p:cNvSpPr>
              <a:spLocks noChangeArrowheads="1"/>
            </p:cNvSpPr>
            <p:nvPr/>
          </p:nvSpPr>
          <p:spPr bwMode="auto">
            <a:xfrm>
              <a:off x="29" y="1440"/>
              <a:ext cx="569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1612" name="Rectangle 15"/>
            <p:cNvSpPr>
              <a:spLocks noChangeArrowheads="1"/>
            </p:cNvSpPr>
            <p:nvPr/>
          </p:nvSpPr>
          <p:spPr bwMode="auto">
            <a:xfrm>
              <a:off x="0" y="1440"/>
              <a:ext cx="627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/>
            </a:p>
          </p:txBody>
        </p:sp>
      </p:grpSp>
      <p:grpSp>
        <p:nvGrpSpPr>
          <p:cNvPr id="21512" name="Group 16"/>
          <p:cNvGrpSpPr>
            <a:grpSpLocks/>
          </p:cNvGrpSpPr>
          <p:nvPr/>
        </p:nvGrpSpPr>
        <p:grpSpPr bwMode="auto">
          <a:xfrm>
            <a:off x="901700" y="2286000"/>
            <a:ext cx="987425" cy="304800"/>
            <a:chOff x="627" y="1440"/>
            <a:chExt cx="598" cy="480"/>
          </a:xfrm>
        </p:grpSpPr>
        <p:sp>
          <p:nvSpPr>
            <p:cNvPr id="21609" name="Rectangle 17"/>
            <p:cNvSpPr>
              <a:spLocks noChangeArrowheads="1"/>
            </p:cNvSpPr>
            <p:nvPr/>
          </p:nvSpPr>
          <p:spPr bwMode="auto">
            <a:xfrm>
              <a:off x="656" y="1440"/>
              <a:ext cx="54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000">
                  <a:latin typeface="Times New Roman" panose="02020603050405020304" pitchFamily="18" charset="0"/>
                  <a:cs typeface="Times New Roman" panose="02020603050405020304" pitchFamily="18" charset="0"/>
                </a:rPr>
                <a:t>Small House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1610" name="Rectangle 18"/>
            <p:cNvSpPr>
              <a:spLocks noChangeArrowheads="1"/>
            </p:cNvSpPr>
            <p:nvPr/>
          </p:nvSpPr>
          <p:spPr bwMode="auto">
            <a:xfrm>
              <a:off x="627" y="1440"/>
              <a:ext cx="598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/>
            </a:p>
          </p:txBody>
        </p:sp>
      </p:grpSp>
      <p:grpSp>
        <p:nvGrpSpPr>
          <p:cNvPr id="21513" name="Group 19"/>
          <p:cNvGrpSpPr>
            <a:grpSpLocks/>
          </p:cNvGrpSpPr>
          <p:nvPr/>
        </p:nvGrpSpPr>
        <p:grpSpPr bwMode="auto">
          <a:xfrm>
            <a:off x="1889125" y="2286000"/>
            <a:ext cx="1143000" cy="304800"/>
            <a:chOff x="4381" y="1440"/>
            <a:chExt cx="382" cy="480"/>
          </a:xfrm>
        </p:grpSpPr>
        <p:sp>
          <p:nvSpPr>
            <p:cNvPr id="21607" name="Rectangle 20"/>
            <p:cNvSpPr>
              <a:spLocks noChangeArrowheads="1"/>
            </p:cNvSpPr>
            <p:nvPr/>
          </p:nvSpPr>
          <p:spPr bwMode="auto">
            <a:xfrm>
              <a:off x="4410" y="1440"/>
              <a:ext cx="324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123-456-7890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1608" name="Rectangle 21"/>
            <p:cNvSpPr>
              <a:spLocks noChangeArrowheads="1"/>
            </p:cNvSpPr>
            <p:nvPr/>
          </p:nvSpPr>
          <p:spPr bwMode="auto">
            <a:xfrm>
              <a:off x="4381" y="1440"/>
              <a:ext cx="382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/>
            </a:p>
          </p:txBody>
        </p:sp>
      </p:grpSp>
      <p:grpSp>
        <p:nvGrpSpPr>
          <p:cNvPr id="21514" name="Group 22"/>
          <p:cNvGrpSpPr>
            <a:grpSpLocks/>
          </p:cNvGrpSpPr>
          <p:nvPr/>
        </p:nvGrpSpPr>
        <p:grpSpPr bwMode="auto">
          <a:xfrm>
            <a:off x="228600" y="2590800"/>
            <a:ext cx="679450" cy="304800"/>
            <a:chOff x="0" y="2400"/>
            <a:chExt cx="627" cy="480"/>
          </a:xfrm>
        </p:grpSpPr>
        <p:sp>
          <p:nvSpPr>
            <p:cNvPr id="21605" name="Rectangle 23"/>
            <p:cNvSpPr>
              <a:spLocks noChangeArrowheads="1"/>
            </p:cNvSpPr>
            <p:nvPr/>
          </p:nvSpPr>
          <p:spPr bwMode="auto">
            <a:xfrm>
              <a:off x="29" y="2400"/>
              <a:ext cx="569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1606" name="Rectangle 24"/>
            <p:cNvSpPr>
              <a:spLocks noChangeArrowheads="1"/>
            </p:cNvSpPr>
            <p:nvPr/>
          </p:nvSpPr>
          <p:spPr bwMode="auto">
            <a:xfrm>
              <a:off x="0" y="2400"/>
              <a:ext cx="627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/>
            </a:p>
          </p:txBody>
        </p:sp>
      </p:grpSp>
      <p:grpSp>
        <p:nvGrpSpPr>
          <p:cNvPr id="21515" name="Group 25"/>
          <p:cNvGrpSpPr>
            <a:grpSpLocks/>
          </p:cNvGrpSpPr>
          <p:nvPr/>
        </p:nvGrpSpPr>
        <p:grpSpPr bwMode="auto">
          <a:xfrm>
            <a:off x="901700" y="2590800"/>
            <a:ext cx="987425" cy="304800"/>
            <a:chOff x="627" y="2400"/>
            <a:chExt cx="598" cy="480"/>
          </a:xfrm>
        </p:grpSpPr>
        <p:sp>
          <p:nvSpPr>
            <p:cNvPr id="21603" name="Rectangle 26"/>
            <p:cNvSpPr>
              <a:spLocks noChangeArrowheads="1"/>
            </p:cNvSpPr>
            <p:nvPr/>
          </p:nvSpPr>
          <p:spPr bwMode="auto">
            <a:xfrm>
              <a:off x="656" y="2400"/>
              <a:ext cx="54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000">
                  <a:latin typeface="Times New Roman" panose="02020603050405020304" pitchFamily="18" charset="0"/>
                  <a:cs typeface="Times New Roman" panose="02020603050405020304" pitchFamily="18" charset="0"/>
                </a:rPr>
                <a:t>Alpha Press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1604" name="Rectangle 27"/>
            <p:cNvSpPr>
              <a:spLocks noChangeArrowheads="1"/>
            </p:cNvSpPr>
            <p:nvPr/>
          </p:nvSpPr>
          <p:spPr bwMode="auto">
            <a:xfrm>
              <a:off x="627" y="2400"/>
              <a:ext cx="598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/>
            </a:p>
          </p:txBody>
        </p:sp>
      </p:grpSp>
      <p:grpSp>
        <p:nvGrpSpPr>
          <p:cNvPr id="21516" name="Group 28"/>
          <p:cNvGrpSpPr>
            <a:grpSpLocks/>
          </p:cNvGrpSpPr>
          <p:nvPr/>
        </p:nvGrpSpPr>
        <p:grpSpPr bwMode="auto">
          <a:xfrm>
            <a:off x="1889125" y="2590800"/>
            <a:ext cx="1143000" cy="304800"/>
            <a:chOff x="4381" y="2400"/>
            <a:chExt cx="382" cy="480"/>
          </a:xfrm>
        </p:grpSpPr>
        <p:sp>
          <p:nvSpPr>
            <p:cNvPr id="21601" name="Rectangle 29"/>
            <p:cNvSpPr>
              <a:spLocks noChangeArrowheads="1"/>
            </p:cNvSpPr>
            <p:nvPr/>
          </p:nvSpPr>
          <p:spPr bwMode="auto">
            <a:xfrm>
              <a:off x="4410" y="2400"/>
              <a:ext cx="324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111-111-1111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1602" name="Rectangle 30"/>
            <p:cNvSpPr>
              <a:spLocks noChangeArrowheads="1"/>
            </p:cNvSpPr>
            <p:nvPr/>
          </p:nvSpPr>
          <p:spPr bwMode="auto">
            <a:xfrm>
              <a:off x="4381" y="2400"/>
              <a:ext cx="382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/>
            </a:p>
          </p:txBody>
        </p:sp>
      </p:grpSp>
      <p:grpSp>
        <p:nvGrpSpPr>
          <p:cNvPr id="21517" name="Group 40"/>
          <p:cNvGrpSpPr>
            <a:grpSpLocks/>
          </p:cNvGrpSpPr>
          <p:nvPr/>
        </p:nvGrpSpPr>
        <p:grpSpPr bwMode="auto">
          <a:xfrm>
            <a:off x="215900" y="1676400"/>
            <a:ext cx="679450" cy="304800"/>
            <a:chOff x="0" y="2880"/>
            <a:chExt cx="627" cy="480"/>
          </a:xfrm>
        </p:grpSpPr>
        <p:sp>
          <p:nvSpPr>
            <p:cNvPr id="21599" name="Rectangle 41"/>
            <p:cNvSpPr>
              <a:spLocks noChangeArrowheads="1"/>
            </p:cNvSpPr>
            <p:nvPr/>
          </p:nvSpPr>
          <p:spPr bwMode="auto">
            <a:xfrm>
              <a:off x="29" y="2880"/>
              <a:ext cx="569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PubID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200">
                <a:latin typeface="Times New Roman" panose="02020603050405020304" pitchFamily="18" charset="0"/>
              </a:endParaRPr>
            </a:p>
          </p:txBody>
        </p:sp>
        <p:sp>
          <p:nvSpPr>
            <p:cNvPr id="21600" name="Rectangle 42"/>
            <p:cNvSpPr>
              <a:spLocks noChangeArrowheads="1"/>
            </p:cNvSpPr>
            <p:nvPr/>
          </p:nvSpPr>
          <p:spPr bwMode="auto">
            <a:xfrm>
              <a:off x="0" y="2880"/>
              <a:ext cx="627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/>
            </a:p>
          </p:txBody>
        </p:sp>
      </p:grpSp>
      <p:grpSp>
        <p:nvGrpSpPr>
          <p:cNvPr id="21518" name="Group 43"/>
          <p:cNvGrpSpPr>
            <a:grpSpLocks/>
          </p:cNvGrpSpPr>
          <p:nvPr/>
        </p:nvGrpSpPr>
        <p:grpSpPr bwMode="auto">
          <a:xfrm>
            <a:off x="898525" y="1676400"/>
            <a:ext cx="987425" cy="304800"/>
            <a:chOff x="627" y="2880"/>
            <a:chExt cx="598" cy="480"/>
          </a:xfrm>
        </p:grpSpPr>
        <p:sp>
          <p:nvSpPr>
            <p:cNvPr id="21597" name="Rectangle 44"/>
            <p:cNvSpPr>
              <a:spLocks noChangeArrowheads="1"/>
            </p:cNvSpPr>
            <p:nvPr/>
          </p:nvSpPr>
          <p:spPr bwMode="auto">
            <a:xfrm>
              <a:off x="656" y="2880"/>
              <a:ext cx="54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PubName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200">
                <a:latin typeface="Times New Roman" panose="02020603050405020304" pitchFamily="18" charset="0"/>
              </a:endParaRPr>
            </a:p>
          </p:txBody>
        </p:sp>
        <p:sp>
          <p:nvSpPr>
            <p:cNvPr id="21598" name="Rectangle 45"/>
            <p:cNvSpPr>
              <a:spLocks noChangeArrowheads="1"/>
            </p:cNvSpPr>
            <p:nvPr/>
          </p:nvSpPr>
          <p:spPr bwMode="auto">
            <a:xfrm>
              <a:off x="627" y="2880"/>
              <a:ext cx="598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/>
            </a:p>
          </p:txBody>
        </p:sp>
      </p:grpSp>
      <p:grpSp>
        <p:nvGrpSpPr>
          <p:cNvPr id="21519" name="Group 46"/>
          <p:cNvGrpSpPr>
            <a:grpSpLocks/>
          </p:cNvGrpSpPr>
          <p:nvPr/>
        </p:nvGrpSpPr>
        <p:grpSpPr bwMode="auto">
          <a:xfrm>
            <a:off x="1887538" y="1676400"/>
            <a:ext cx="1143000" cy="304800"/>
            <a:chOff x="4381" y="2880"/>
            <a:chExt cx="382" cy="480"/>
          </a:xfrm>
        </p:grpSpPr>
        <p:sp>
          <p:nvSpPr>
            <p:cNvPr id="21595" name="Rectangle 47"/>
            <p:cNvSpPr>
              <a:spLocks noChangeArrowheads="1"/>
            </p:cNvSpPr>
            <p:nvPr/>
          </p:nvSpPr>
          <p:spPr bwMode="auto">
            <a:xfrm>
              <a:off x="4410" y="2880"/>
              <a:ext cx="324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PubPhone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200">
                <a:latin typeface="Times New Roman" panose="02020603050405020304" pitchFamily="18" charset="0"/>
              </a:endParaRPr>
            </a:p>
          </p:txBody>
        </p:sp>
        <p:sp>
          <p:nvSpPr>
            <p:cNvPr id="21596" name="Rectangle 48"/>
            <p:cNvSpPr>
              <a:spLocks noChangeArrowheads="1"/>
            </p:cNvSpPr>
            <p:nvPr/>
          </p:nvSpPr>
          <p:spPr bwMode="auto">
            <a:xfrm>
              <a:off x="4381" y="2880"/>
              <a:ext cx="382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/>
            </a:p>
          </p:txBody>
        </p:sp>
      </p:grpSp>
      <p:sp>
        <p:nvSpPr>
          <p:cNvPr id="21520" name="Rectangle 49"/>
          <p:cNvSpPr>
            <a:spLocks noChangeArrowheads="1"/>
          </p:cNvSpPr>
          <p:nvPr/>
        </p:nvSpPr>
        <p:spPr bwMode="auto">
          <a:xfrm>
            <a:off x="3200400" y="1524000"/>
            <a:ext cx="57912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>
                <a:latin typeface="Arial Unicode MS" panose="020B0604020202020204" pitchFamily="34" charset="-128"/>
                <a:cs typeface="Times New Roman" panose="02020603050405020304" pitchFamily="18" charset="0"/>
              </a:rPr>
              <a:t>Table Scheme: {</a:t>
            </a:r>
            <a:r>
              <a:rPr kumimoji="0" lang="en-US" altLang="en-US" sz="2000" err="1">
                <a:latin typeface="Arial Unicode MS" panose="020B0604020202020204" pitchFamily="34" charset="-128"/>
                <a:cs typeface="Times New Roman" panose="02020603050405020304" pitchFamily="18" charset="0"/>
              </a:rPr>
              <a:t>PubID</a:t>
            </a:r>
            <a:r>
              <a:rPr kumimoji="0" lang="en-US" altLang="en-US" sz="2000">
                <a:latin typeface="Arial Unicode MS" panose="020B0604020202020204" pitchFamily="34" charset="-128"/>
                <a:cs typeface="Times New Roman" panose="02020603050405020304" pitchFamily="18" charset="0"/>
              </a:rPr>
              <a:t>, </a:t>
            </a:r>
            <a:r>
              <a:rPr kumimoji="0" lang="en-US" altLang="en-US" sz="2000" err="1">
                <a:latin typeface="Arial Unicode MS" panose="020B0604020202020204" pitchFamily="34" charset="-128"/>
                <a:cs typeface="Times New Roman" panose="02020603050405020304" pitchFamily="18" charset="0"/>
              </a:rPr>
              <a:t>PubName</a:t>
            </a:r>
            <a:r>
              <a:rPr kumimoji="0" lang="en-US" altLang="en-US" sz="2000">
                <a:latin typeface="Arial Unicode MS" panose="020B0604020202020204" pitchFamily="34" charset="-128"/>
                <a:cs typeface="Times New Roman" panose="02020603050405020304" pitchFamily="18" charset="0"/>
              </a:rPr>
              <a:t>, </a:t>
            </a:r>
            <a:r>
              <a:rPr kumimoji="0" lang="en-US" altLang="en-US" sz="2000" err="1">
                <a:latin typeface="Arial Unicode MS" panose="020B0604020202020204" pitchFamily="34" charset="-128"/>
                <a:cs typeface="Times New Roman" panose="02020603050405020304" pitchFamily="18" charset="0"/>
              </a:rPr>
              <a:t>PubPhone</a:t>
            </a:r>
            <a:r>
              <a:rPr kumimoji="0" lang="en-US" altLang="en-US" sz="2000">
                <a:latin typeface="Arial Unicode MS" panose="020B0604020202020204" pitchFamily="34" charset="-128"/>
                <a:cs typeface="Times New Roman" panose="02020603050405020304" pitchFamily="18" charset="0"/>
              </a:rPr>
              <a:t>}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>
                <a:latin typeface="Arial Unicode MS" panose="020B0604020202020204" pitchFamily="34" charset="-128"/>
                <a:cs typeface="Times New Roman" panose="02020603050405020304" pitchFamily="18" charset="0"/>
              </a:rPr>
              <a:t>Functional Dependencies: {</a:t>
            </a:r>
            <a:r>
              <a:rPr kumimoji="0" lang="en-US" altLang="en-US" sz="2000" err="1">
                <a:latin typeface="Arial Unicode MS" panose="020B0604020202020204" pitchFamily="34" charset="-128"/>
                <a:cs typeface="Times New Roman" panose="02020603050405020304" pitchFamily="18" charset="0"/>
              </a:rPr>
              <a:t>PubId</a:t>
            </a:r>
            <a:r>
              <a:rPr kumimoji="0" lang="en-US" altLang="en-US" sz="2000">
                <a:latin typeface="Arial Unicode MS" panose="020B0604020202020204" pitchFamily="34" charset="-128"/>
                <a:cs typeface="Times New Roman" panose="02020603050405020304" pitchFamily="18" charset="0"/>
              </a:rPr>
              <a:t>} </a:t>
            </a:r>
            <a:r>
              <a:rPr kumimoji="0" lang="en-US" altLang="en-US" sz="2000">
                <a:latin typeface="Arial Unicode MS" panose="020B0604020202020204" pitchFamily="34" charset="-128"/>
                <a:cs typeface="Times New Roman" panose="02020603050405020304" pitchFamily="18" charset="0"/>
                <a:sym typeface="Wingdings" panose="05000000000000000000" pitchFamily="2" charset="2"/>
              </a:rPr>
              <a:t> {</a:t>
            </a:r>
            <a:r>
              <a:rPr kumimoji="0" lang="en-US" altLang="en-US" sz="2000" err="1">
                <a:latin typeface="Arial Unicode MS" panose="020B0604020202020204" pitchFamily="34" charset="-128"/>
                <a:cs typeface="Times New Roman" panose="02020603050405020304" pitchFamily="18" charset="0"/>
                <a:sym typeface="Wingdings" panose="05000000000000000000" pitchFamily="2" charset="2"/>
              </a:rPr>
              <a:t>PubPhone</a:t>
            </a:r>
            <a:r>
              <a:rPr kumimoji="0" lang="en-US" altLang="en-US" sz="2000">
                <a:latin typeface="Arial Unicode MS" panose="020B0604020202020204" pitchFamily="34" charset="-128"/>
                <a:cs typeface="Times New Roman" panose="02020603050405020304" pitchFamily="18" charset="0"/>
                <a:sym typeface="Wingdings" panose="05000000000000000000" pitchFamily="2" charset="2"/>
              </a:rPr>
              <a:t>}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>
                <a:latin typeface="Arial Unicode MS" panose="020B0604020202020204" pitchFamily="34" charset="-128"/>
                <a:cs typeface="Times New Roman" panose="02020603050405020304" pitchFamily="18" charset="0"/>
                <a:sym typeface="Wingdings" panose="05000000000000000000" pitchFamily="2" charset="2"/>
              </a:rPr>
              <a:t>				    {</a:t>
            </a:r>
            <a:r>
              <a:rPr kumimoji="0" lang="en-US" altLang="en-US" sz="2000" err="1">
                <a:latin typeface="Arial Unicode MS" panose="020B0604020202020204" pitchFamily="34" charset="-128"/>
                <a:cs typeface="Times New Roman" panose="02020603050405020304" pitchFamily="18" charset="0"/>
                <a:sym typeface="Wingdings" panose="05000000000000000000" pitchFamily="2" charset="2"/>
              </a:rPr>
              <a:t>PubId</a:t>
            </a:r>
            <a:r>
              <a:rPr kumimoji="0" lang="en-US" altLang="en-US" sz="2000">
                <a:latin typeface="Arial Unicode MS" panose="020B0604020202020204" pitchFamily="34" charset="-128"/>
                <a:cs typeface="Times New Roman" panose="02020603050405020304" pitchFamily="18" charset="0"/>
                <a:sym typeface="Wingdings" panose="05000000000000000000" pitchFamily="2" charset="2"/>
              </a:rPr>
              <a:t>}  {</a:t>
            </a:r>
            <a:r>
              <a:rPr kumimoji="0" lang="en-US" altLang="en-US" sz="2000" err="1">
                <a:latin typeface="Arial Unicode MS" panose="020B0604020202020204" pitchFamily="34" charset="-128"/>
                <a:cs typeface="Times New Roman" panose="02020603050405020304" pitchFamily="18" charset="0"/>
                <a:sym typeface="Wingdings" panose="05000000000000000000" pitchFamily="2" charset="2"/>
              </a:rPr>
              <a:t>PubName</a:t>
            </a:r>
            <a:r>
              <a:rPr kumimoji="0" lang="en-US" altLang="en-US" sz="2000">
                <a:latin typeface="Arial Unicode MS" panose="020B0604020202020204" pitchFamily="34" charset="-128"/>
                <a:cs typeface="Times New Roman" panose="02020603050405020304" pitchFamily="18" charset="0"/>
                <a:sym typeface="Wingdings" panose="05000000000000000000" pitchFamily="2" charset="2"/>
              </a:rPr>
              <a:t>}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>
                <a:latin typeface="Arial Unicode MS" panose="020B0604020202020204" pitchFamily="34" charset="-128"/>
                <a:cs typeface="Times New Roman" panose="02020603050405020304" pitchFamily="18" charset="0"/>
                <a:sym typeface="Wingdings" panose="05000000000000000000" pitchFamily="2" charset="2"/>
              </a:rPr>
              <a:t>		     {</a:t>
            </a:r>
            <a:r>
              <a:rPr kumimoji="0" lang="en-US" altLang="en-US" sz="2000" err="1">
                <a:latin typeface="Arial Unicode MS" panose="020B0604020202020204" pitchFamily="34" charset="-128"/>
                <a:cs typeface="Times New Roman" panose="02020603050405020304" pitchFamily="18" charset="0"/>
                <a:sym typeface="Wingdings" panose="05000000000000000000" pitchFamily="2" charset="2"/>
              </a:rPr>
              <a:t>PubName</a:t>
            </a:r>
            <a:r>
              <a:rPr kumimoji="0" lang="en-US" altLang="en-US" sz="2000">
                <a:latin typeface="Arial Unicode MS" panose="020B0604020202020204" pitchFamily="34" charset="-128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kumimoji="0" lang="en-US" altLang="en-US" sz="2000" err="1">
                <a:latin typeface="Arial Unicode MS" panose="020B0604020202020204" pitchFamily="34" charset="-128"/>
                <a:cs typeface="Times New Roman" panose="02020603050405020304" pitchFamily="18" charset="0"/>
                <a:sym typeface="Wingdings" panose="05000000000000000000" pitchFamily="2" charset="2"/>
              </a:rPr>
              <a:t>PubPhone</a:t>
            </a:r>
            <a:r>
              <a:rPr kumimoji="0" lang="en-US" altLang="en-US" sz="2000">
                <a:latin typeface="Arial Unicode MS" panose="020B0604020202020204" pitchFamily="34" charset="-128"/>
                <a:cs typeface="Times New Roman" panose="02020603050405020304" pitchFamily="18" charset="0"/>
                <a:sym typeface="Wingdings" panose="05000000000000000000" pitchFamily="2" charset="2"/>
              </a:rPr>
              <a:t>}  {</a:t>
            </a:r>
            <a:r>
              <a:rPr kumimoji="0" lang="en-US" altLang="en-US" sz="2000" err="1">
                <a:latin typeface="Arial Unicode MS" panose="020B0604020202020204" pitchFamily="34" charset="-128"/>
                <a:cs typeface="Times New Roman" panose="02020603050405020304" pitchFamily="18" charset="0"/>
                <a:sym typeface="Wingdings" panose="05000000000000000000" pitchFamily="2" charset="2"/>
              </a:rPr>
              <a:t>PubID</a:t>
            </a:r>
            <a:r>
              <a:rPr kumimoji="0" lang="en-US" altLang="en-US" sz="2000">
                <a:latin typeface="Arial Unicode MS" panose="020B0604020202020204" pitchFamily="34" charset="-128"/>
                <a:cs typeface="Times New Roman" panose="02020603050405020304" pitchFamily="18" charset="0"/>
                <a:sym typeface="Wingdings" panose="05000000000000000000" pitchFamily="2" charset="2"/>
              </a:rPr>
              <a:t>}</a:t>
            </a:r>
            <a:endParaRPr kumimoji="0" lang="en-US" altLang="en-US" sz="2000">
              <a:latin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  <p:grpSp>
        <p:nvGrpSpPr>
          <p:cNvPr id="21521" name="Group 50"/>
          <p:cNvGrpSpPr>
            <a:grpSpLocks/>
          </p:cNvGrpSpPr>
          <p:nvPr/>
        </p:nvGrpSpPr>
        <p:grpSpPr bwMode="auto">
          <a:xfrm>
            <a:off x="382588" y="3886200"/>
            <a:ext cx="663575" cy="304800"/>
            <a:chOff x="0" y="2880"/>
            <a:chExt cx="627" cy="480"/>
          </a:xfrm>
        </p:grpSpPr>
        <p:sp>
          <p:nvSpPr>
            <p:cNvPr id="21593" name="Rectangle 51"/>
            <p:cNvSpPr>
              <a:spLocks noChangeArrowheads="1"/>
            </p:cNvSpPr>
            <p:nvPr/>
          </p:nvSpPr>
          <p:spPr bwMode="auto">
            <a:xfrm>
              <a:off x="29" y="2880"/>
              <a:ext cx="569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AuID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200">
                <a:latin typeface="Times New Roman" panose="02020603050405020304" pitchFamily="18" charset="0"/>
              </a:endParaRPr>
            </a:p>
          </p:txBody>
        </p:sp>
        <p:sp>
          <p:nvSpPr>
            <p:cNvPr id="21594" name="Rectangle 52"/>
            <p:cNvSpPr>
              <a:spLocks noChangeArrowheads="1"/>
            </p:cNvSpPr>
            <p:nvPr/>
          </p:nvSpPr>
          <p:spPr bwMode="auto">
            <a:xfrm>
              <a:off x="0" y="2880"/>
              <a:ext cx="627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/>
            </a:p>
          </p:txBody>
        </p:sp>
      </p:grpSp>
      <p:grpSp>
        <p:nvGrpSpPr>
          <p:cNvPr id="21522" name="Group 53"/>
          <p:cNvGrpSpPr>
            <a:grpSpLocks/>
          </p:cNvGrpSpPr>
          <p:nvPr/>
        </p:nvGrpSpPr>
        <p:grpSpPr bwMode="auto">
          <a:xfrm>
            <a:off x="1047750" y="3886200"/>
            <a:ext cx="911225" cy="304800"/>
            <a:chOff x="1549" y="2880"/>
            <a:chExt cx="548" cy="480"/>
          </a:xfrm>
        </p:grpSpPr>
        <p:sp>
          <p:nvSpPr>
            <p:cNvPr id="21591" name="Rectangle 54"/>
            <p:cNvSpPr>
              <a:spLocks noChangeArrowheads="1"/>
            </p:cNvSpPr>
            <p:nvPr/>
          </p:nvSpPr>
          <p:spPr bwMode="auto">
            <a:xfrm>
              <a:off x="1578" y="2880"/>
              <a:ext cx="49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AuName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200">
                <a:latin typeface="Times New Roman" panose="02020603050405020304" pitchFamily="18" charset="0"/>
              </a:endParaRPr>
            </a:p>
          </p:txBody>
        </p:sp>
        <p:sp>
          <p:nvSpPr>
            <p:cNvPr id="21592" name="Rectangle 55"/>
            <p:cNvSpPr>
              <a:spLocks noChangeArrowheads="1"/>
            </p:cNvSpPr>
            <p:nvPr/>
          </p:nvSpPr>
          <p:spPr bwMode="auto">
            <a:xfrm>
              <a:off x="1549" y="2880"/>
              <a:ext cx="548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/>
            </a:p>
          </p:txBody>
        </p:sp>
      </p:grpSp>
      <p:grpSp>
        <p:nvGrpSpPr>
          <p:cNvPr id="21523" name="Group 56"/>
          <p:cNvGrpSpPr>
            <a:grpSpLocks/>
          </p:cNvGrpSpPr>
          <p:nvPr/>
        </p:nvGrpSpPr>
        <p:grpSpPr bwMode="auto">
          <a:xfrm>
            <a:off x="1962150" y="3886200"/>
            <a:ext cx="1087438" cy="304800"/>
            <a:chOff x="2097" y="2880"/>
            <a:chExt cx="598" cy="480"/>
          </a:xfrm>
        </p:grpSpPr>
        <p:sp>
          <p:nvSpPr>
            <p:cNvPr id="21589" name="Rectangle 57"/>
            <p:cNvSpPr>
              <a:spLocks noChangeArrowheads="1"/>
            </p:cNvSpPr>
            <p:nvPr/>
          </p:nvSpPr>
          <p:spPr bwMode="auto">
            <a:xfrm>
              <a:off x="2126" y="2880"/>
              <a:ext cx="54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AuPhone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200">
                <a:latin typeface="Times New Roman" panose="02020603050405020304" pitchFamily="18" charset="0"/>
              </a:endParaRPr>
            </a:p>
          </p:txBody>
        </p:sp>
        <p:sp>
          <p:nvSpPr>
            <p:cNvPr id="21590" name="Rectangle 58"/>
            <p:cNvSpPr>
              <a:spLocks noChangeArrowheads="1"/>
            </p:cNvSpPr>
            <p:nvPr/>
          </p:nvSpPr>
          <p:spPr bwMode="auto">
            <a:xfrm>
              <a:off x="2097" y="2880"/>
              <a:ext cx="598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/>
            </a:p>
          </p:txBody>
        </p:sp>
      </p:grpSp>
      <p:grpSp>
        <p:nvGrpSpPr>
          <p:cNvPr id="21524" name="Group 59"/>
          <p:cNvGrpSpPr>
            <a:grpSpLocks/>
          </p:cNvGrpSpPr>
          <p:nvPr/>
        </p:nvGrpSpPr>
        <p:grpSpPr bwMode="auto">
          <a:xfrm>
            <a:off x="382588" y="5715000"/>
            <a:ext cx="663575" cy="304800"/>
            <a:chOff x="0" y="2400"/>
            <a:chExt cx="627" cy="480"/>
          </a:xfrm>
        </p:grpSpPr>
        <p:sp>
          <p:nvSpPr>
            <p:cNvPr id="21587" name="Rectangle 60"/>
            <p:cNvSpPr>
              <a:spLocks noChangeArrowheads="1"/>
            </p:cNvSpPr>
            <p:nvPr/>
          </p:nvSpPr>
          <p:spPr bwMode="auto">
            <a:xfrm>
              <a:off x="29" y="2400"/>
              <a:ext cx="569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00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kumimoji="0"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1588" name="Rectangle 61"/>
            <p:cNvSpPr>
              <a:spLocks noChangeArrowheads="1"/>
            </p:cNvSpPr>
            <p:nvPr/>
          </p:nvSpPr>
          <p:spPr bwMode="auto">
            <a:xfrm>
              <a:off x="0" y="2400"/>
              <a:ext cx="627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/>
            </a:p>
          </p:txBody>
        </p:sp>
      </p:grpSp>
      <p:grpSp>
        <p:nvGrpSpPr>
          <p:cNvPr id="21525" name="Group 62"/>
          <p:cNvGrpSpPr>
            <a:grpSpLocks/>
          </p:cNvGrpSpPr>
          <p:nvPr/>
        </p:nvGrpSpPr>
        <p:grpSpPr bwMode="auto">
          <a:xfrm>
            <a:off x="1049338" y="5715000"/>
            <a:ext cx="911225" cy="304800"/>
            <a:chOff x="1549" y="2400"/>
            <a:chExt cx="548" cy="480"/>
          </a:xfrm>
        </p:grpSpPr>
        <p:sp>
          <p:nvSpPr>
            <p:cNvPr id="21585" name="Rectangle 63"/>
            <p:cNvSpPr>
              <a:spLocks noChangeArrowheads="1"/>
            </p:cNvSpPr>
            <p:nvPr/>
          </p:nvSpPr>
          <p:spPr bwMode="auto">
            <a:xfrm>
              <a:off x="1578" y="2400"/>
              <a:ext cx="49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000">
                  <a:latin typeface="Times New Roman" panose="02020603050405020304" pitchFamily="18" charset="0"/>
                  <a:cs typeface="Times New Roman" panose="02020603050405020304" pitchFamily="18" charset="0"/>
                </a:rPr>
                <a:t>Joyce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1586" name="Rectangle 64"/>
            <p:cNvSpPr>
              <a:spLocks noChangeArrowheads="1"/>
            </p:cNvSpPr>
            <p:nvPr/>
          </p:nvSpPr>
          <p:spPr bwMode="auto">
            <a:xfrm>
              <a:off x="1549" y="2400"/>
              <a:ext cx="548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/>
            </a:p>
          </p:txBody>
        </p:sp>
      </p:grpSp>
      <p:grpSp>
        <p:nvGrpSpPr>
          <p:cNvPr id="21526" name="Group 65"/>
          <p:cNvGrpSpPr>
            <a:grpSpLocks/>
          </p:cNvGrpSpPr>
          <p:nvPr/>
        </p:nvGrpSpPr>
        <p:grpSpPr bwMode="auto">
          <a:xfrm>
            <a:off x="1960563" y="5715000"/>
            <a:ext cx="1087437" cy="304800"/>
            <a:chOff x="2097" y="2400"/>
            <a:chExt cx="598" cy="480"/>
          </a:xfrm>
        </p:grpSpPr>
        <p:sp>
          <p:nvSpPr>
            <p:cNvPr id="21583" name="Rectangle 66"/>
            <p:cNvSpPr>
              <a:spLocks noChangeArrowheads="1"/>
            </p:cNvSpPr>
            <p:nvPr/>
          </p:nvSpPr>
          <p:spPr bwMode="auto">
            <a:xfrm>
              <a:off x="2126" y="2400"/>
              <a:ext cx="54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000">
                  <a:latin typeface="Times New Roman" panose="02020603050405020304" pitchFamily="18" charset="0"/>
                  <a:cs typeface="Times New Roman" panose="02020603050405020304" pitchFamily="18" charset="0"/>
                </a:rPr>
                <a:t>666-666-6666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1584" name="Rectangle 67"/>
            <p:cNvSpPr>
              <a:spLocks noChangeArrowheads="1"/>
            </p:cNvSpPr>
            <p:nvPr/>
          </p:nvSpPr>
          <p:spPr bwMode="auto">
            <a:xfrm>
              <a:off x="2097" y="2400"/>
              <a:ext cx="598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/>
            </a:p>
          </p:txBody>
        </p:sp>
      </p:grpSp>
      <p:grpSp>
        <p:nvGrpSpPr>
          <p:cNvPr id="21527" name="Group 68"/>
          <p:cNvGrpSpPr>
            <a:grpSpLocks/>
          </p:cNvGrpSpPr>
          <p:nvPr/>
        </p:nvGrpSpPr>
        <p:grpSpPr bwMode="auto">
          <a:xfrm>
            <a:off x="382588" y="6019800"/>
            <a:ext cx="663575" cy="304800"/>
            <a:chOff x="0" y="2880"/>
            <a:chExt cx="627" cy="480"/>
          </a:xfrm>
        </p:grpSpPr>
        <p:sp>
          <p:nvSpPr>
            <p:cNvPr id="21581" name="Rectangle 69"/>
            <p:cNvSpPr>
              <a:spLocks noChangeArrowheads="1"/>
            </p:cNvSpPr>
            <p:nvPr/>
          </p:nvSpPr>
          <p:spPr bwMode="auto">
            <a:xfrm>
              <a:off x="29" y="2880"/>
              <a:ext cx="569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00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kumimoji="0"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1582" name="Rectangle 70"/>
            <p:cNvSpPr>
              <a:spLocks noChangeArrowheads="1"/>
            </p:cNvSpPr>
            <p:nvPr/>
          </p:nvSpPr>
          <p:spPr bwMode="auto">
            <a:xfrm>
              <a:off x="0" y="2880"/>
              <a:ext cx="627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/>
            </a:p>
          </p:txBody>
        </p:sp>
      </p:grpSp>
      <p:grpSp>
        <p:nvGrpSpPr>
          <p:cNvPr id="21528" name="Group 71"/>
          <p:cNvGrpSpPr>
            <a:grpSpLocks/>
          </p:cNvGrpSpPr>
          <p:nvPr/>
        </p:nvGrpSpPr>
        <p:grpSpPr bwMode="auto">
          <a:xfrm>
            <a:off x="1049338" y="6019800"/>
            <a:ext cx="911225" cy="304800"/>
            <a:chOff x="1549" y="2880"/>
            <a:chExt cx="548" cy="480"/>
          </a:xfrm>
        </p:grpSpPr>
        <p:sp>
          <p:nvSpPr>
            <p:cNvPr id="21579" name="Rectangle 72"/>
            <p:cNvSpPr>
              <a:spLocks noChangeArrowheads="1"/>
            </p:cNvSpPr>
            <p:nvPr/>
          </p:nvSpPr>
          <p:spPr bwMode="auto">
            <a:xfrm>
              <a:off x="1578" y="2880"/>
              <a:ext cx="49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000">
                  <a:latin typeface="Times New Roman" panose="02020603050405020304" pitchFamily="18" charset="0"/>
                  <a:cs typeface="Times New Roman" panose="02020603050405020304" pitchFamily="18" charset="0"/>
                </a:rPr>
                <a:t>Roman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1580" name="Rectangle 73"/>
            <p:cNvSpPr>
              <a:spLocks noChangeArrowheads="1"/>
            </p:cNvSpPr>
            <p:nvPr/>
          </p:nvSpPr>
          <p:spPr bwMode="auto">
            <a:xfrm>
              <a:off x="1549" y="2880"/>
              <a:ext cx="548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/>
            </a:p>
          </p:txBody>
        </p:sp>
      </p:grpSp>
      <p:grpSp>
        <p:nvGrpSpPr>
          <p:cNvPr id="21529" name="Group 74"/>
          <p:cNvGrpSpPr>
            <a:grpSpLocks/>
          </p:cNvGrpSpPr>
          <p:nvPr/>
        </p:nvGrpSpPr>
        <p:grpSpPr bwMode="auto">
          <a:xfrm>
            <a:off x="1960563" y="6019800"/>
            <a:ext cx="1087437" cy="304800"/>
            <a:chOff x="2097" y="2880"/>
            <a:chExt cx="598" cy="480"/>
          </a:xfrm>
        </p:grpSpPr>
        <p:sp>
          <p:nvSpPr>
            <p:cNvPr id="21577" name="Rectangle 75"/>
            <p:cNvSpPr>
              <a:spLocks noChangeArrowheads="1"/>
            </p:cNvSpPr>
            <p:nvPr/>
          </p:nvSpPr>
          <p:spPr bwMode="auto">
            <a:xfrm>
              <a:off x="2126" y="2880"/>
              <a:ext cx="54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000">
                  <a:latin typeface="Times New Roman" panose="02020603050405020304" pitchFamily="18" charset="0"/>
                  <a:cs typeface="Times New Roman" panose="02020603050405020304" pitchFamily="18" charset="0"/>
                </a:rPr>
                <a:t>444-444-4444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1578" name="Rectangle 76"/>
            <p:cNvSpPr>
              <a:spLocks noChangeArrowheads="1"/>
            </p:cNvSpPr>
            <p:nvPr/>
          </p:nvSpPr>
          <p:spPr bwMode="auto">
            <a:xfrm>
              <a:off x="2097" y="2880"/>
              <a:ext cx="598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/>
            </a:p>
          </p:txBody>
        </p:sp>
      </p:grpSp>
      <p:grpSp>
        <p:nvGrpSpPr>
          <p:cNvPr id="21530" name="Group 77"/>
          <p:cNvGrpSpPr>
            <a:grpSpLocks/>
          </p:cNvGrpSpPr>
          <p:nvPr/>
        </p:nvGrpSpPr>
        <p:grpSpPr bwMode="auto">
          <a:xfrm>
            <a:off x="382588" y="5410200"/>
            <a:ext cx="663575" cy="304800"/>
            <a:chOff x="0" y="1440"/>
            <a:chExt cx="627" cy="480"/>
          </a:xfrm>
        </p:grpSpPr>
        <p:sp>
          <p:nvSpPr>
            <p:cNvPr id="21575" name="Rectangle 78"/>
            <p:cNvSpPr>
              <a:spLocks noChangeArrowheads="1"/>
            </p:cNvSpPr>
            <p:nvPr/>
          </p:nvSpPr>
          <p:spPr bwMode="auto">
            <a:xfrm>
              <a:off x="29" y="1440"/>
              <a:ext cx="569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00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kumimoji="0"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1576" name="Rectangle 79"/>
            <p:cNvSpPr>
              <a:spLocks noChangeArrowheads="1"/>
            </p:cNvSpPr>
            <p:nvPr/>
          </p:nvSpPr>
          <p:spPr bwMode="auto">
            <a:xfrm>
              <a:off x="0" y="1440"/>
              <a:ext cx="627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/>
            </a:p>
          </p:txBody>
        </p:sp>
      </p:grpSp>
      <p:grpSp>
        <p:nvGrpSpPr>
          <p:cNvPr id="21531" name="Group 80"/>
          <p:cNvGrpSpPr>
            <a:grpSpLocks/>
          </p:cNvGrpSpPr>
          <p:nvPr/>
        </p:nvGrpSpPr>
        <p:grpSpPr bwMode="auto">
          <a:xfrm>
            <a:off x="1049338" y="5410200"/>
            <a:ext cx="911225" cy="304800"/>
            <a:chOff x="1549" y="1440"/>
            <a:chExt cx="548" cy="480"/>
          </a:xfrm>
        </p:grpSpPr>
        <p:sp>
          <p:nvSpPr>
            <p:cNvPr id="21573" name="Rectangle 81"/>
            <p:cNvSpPr>
              <a:spLocks noChangeArrowheads="1"/>
            </p:cNvSpPr>
            <p:nvPr/>
          </p:nvSpPr>
          <p:spPr bwMode="auto">
            <a:xfrm>
              <a:off x="1578" y="1440"/>
              <a:ext cx="49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000">
                  <a:latin typeface="Times New Roman" panose="02020603050405020304" pitchFamily="18" charset="0"/>
                  <a:cs typeface="Times New Roman" panose="02020603050405020304" pitchFamily="18" charset="0"/>
                </a:rPr>
                <a:t>Smith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1574" name="Rectangle 82"/>
            <p:cNvSpPr>
              <a:spLocks noChangeArrowheads="1"/>
            </p:cNvSpPr>
            <p:nvPr/>
          </p:nvSpPr>
          <p:spPr bwMode="auto">
            <a:xfrm>
              <a:off x="1549" y="1440"/>
              <a:ext cx="548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/>
            </a:p>
          </p:txBody>
        </p:sp>
      </p:grpSp>
      <p:grpSp>
        <p:nvGrpSpPr>
          <p:cNvPr id="21532" name="Group 83"/>
          <p:cNvGrpSpPr>
            <a:grpSpLocks/>
          </p:cNvGrpSpPr>
          <p:nvPr/>
        </p:nvGrpSpPr>
        <p:grpSpPr bwMode="auto">
          <a:xfrm>
            <a:off x="1960563" y="5410200"/>
            <a:ext cx="1087437" cy="304800"/>
            <a:chOff x="2097" y="1440"/>
            <a:chExt cx="598" cy="480"/>
          </a:xfrm>
        </p:grpSpPr>
        <p:sp>
          <p:nvSpPr>
            <p:cNvPr id="21571" name="Rectangle 84"/>
            <p:cNvSpPr>
              <a:spLocks noChangeArrowheads="1"/>
            </p:cNvSpPr>
            <p:nvPr/>
          </p:nvSpPr>
          <p:spPr bwMode="auto">
            <a:xfrm>
              <a:off x="2126" y="1440"/>
              <a:ext cx="54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000">
                  <a:latin typeface="Times New Roman" panose="02020603050405020304" pitchFamily="18" charset="0"/>
                  <a:cs typeface="Times New Roman" panose="02020603050405020304" pitchFamily="18" charset="0"/>
                </a:rPr>
                <a:t>654-223-3455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1572" name="Rectangle 85"/>
            <p:cNvSpPr>
              <a:spLocks noChangeArrowheads="1"/>
            </p:cNvSpPr>
            <p:nvPr/>
          </p:nvSpPr>
          <p:spPr bwMode="auto">
            <a:xfrm>
              <a:off x="2097" y="1440"/>
              <a:ext cx="598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/>
            </a:p>
          </p:txBody>
        </p:sp>
      </p:grpSp>
      <p:grpSp>
        <p:nvGrpSpPr>
          <p:cNvPr id="21533" name="Group 86"/>
          <p:cNvGrpSpPr>
            <a:grpSpLocks/>
          </p:cNvGrpSpPr>
          <p:nvPr/>
        </p:nvGrpSpPr>
        <p:grpSpPr bwMode="auto">
          <a:xfrm>
            <a:off x="381000" y="5105400"/>
            <a:ext cx="663575" cy="304800"/>
            <a:chOff x="0" y="1440"/>
            <a:chExt cx="627" cy="480"/>
          </a:xfrm>
        </p:grpSpPr>
        <p:sp>
          <p:nvSpPr>
            <p:cNvPr id="21569" name="Rectangle 87"/>
            <p:cNvSpPr>
              <a:spLocks noChangeArrowheads="1"/>
            </p:cNvSpPr>
            <p:nvPr/>
          </p:nvSpPr>
          <p:spPr bwMode="auto">
            <a:xfrm>
              <a:off x="29" y="1440"/>
              <a:ext cx="569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00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kumimoji="0"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1570" name="Rectangle 88"/>
            <p:cNvSpPr>
              <a:spLocks noChangeArrowheads="1"/>
            </p:cNvSpPr>
            <p:nvPr/>
          </p:nvSpPr>
          <p:spPr bwMode="auto">
            <a:xfrm>
              <a:off x="0" y="1440"/>
              <a:ext cx="627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/>
            </a:p>
          </p:txBody>
        </p:sp>
      </p:grpSp>
      <p:grpSp>
        <p:nvGrpSpPr>
          <p:cNvPr id="21534" name="Group 89"/>
          <p:cNvGrpSpPr>
            <a:grpSpLocks/>
          </p:cNvGrpSpPr>
          <p:nvPr/>
        </p:nvGrpSpPr>
        <p:grpSpPr bwMode="auto">
          <a:xfrm>
            <a:off x="1047750" y="5105400"/>
            <a:ext cx="911225" cy="304800"/>
            <a:chOff x="1549" y="1440"/>
            <a:chExt cx="548" cy="480"/>
          </a:xfrm>
        </p:grpSpPr>
        <p:sp>
          <p:nvSpPr>
            <p:cNvPr id="21567" name="Rectangle 90"/>
            <p:cNvSpPr>
              <a:spLocks noChangeArrowheads="1"/>
            </p:cNvSpPr>
            <p:nvPr/>
          </p:nvSpPr>
          <p:spPr bwMode="auto">
            <a:xfrm>
              <a:off x="1578" y="1440"/>
              <a:ext cx="49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000">
                  <a:latin typeface="Times New Roman" panose="02020603050405020304" pitchFamily="18" charset="0"/>
                  <a:cs typeface="Times New Roman" panose="02020603050405020304" pitchFamily="18" charset="0"/>
                </a:rPr>
                <a:t>Jones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1568" name="Rectangle 91"/>
            <p:cNvSpPr>
              <a:spLocks noChangeArrowheads="1"/>
            </p:cNvSpPr>
            <p:nvPr/>
          </p:nvSpPr>
          <p:spPr bwMode="auto">
            <a:xfrm>
              <a:off x="1549" y="1440"/>
              <a:ext cx="548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/>
            </a:p>
          </p:txBody>
        </p:sp>
      </p:grpSp>
      <p:grpSp>
        <p:nvGrpSpPr>
          <p:cNvPr id="21535" name="Group 92"/>
          <p:cNvGrpSpPr>
            <a:grpSpLocks/>
          </p:cNvGrpSpPr>
          <p:nvPr/>
        </p:nvGrpSpPr>
        <p:grpSpPr bwMode="auto">
          <a:xfrm>
            <a:off x="1958975" y="5105400"/>
            <a:ext cx="1087438" cy="304800"/>
            <a:chOff x="2097" y="1440"/>
            <a:chExt cx="598" cy="480"/>
          </a:xfrm>
        </p:grpSpPr>
        <p:sp>
          <p:nvSpPr>
            <p:cNvPr id="21565" name="Rectangle 93"/>
            <p:cNvSpPr>
              <a:spLocks noChangeArrowheads="1"/>
            </p:cNvSpPr>
            <p:nvPr/>
          </p:nvSpPr>
          <p:spPr bwMode="auto">
            <a:xfrm>
              <a:off x="2126" y="1440"/>
              <a:ext cx="54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123-333-3333</a:t>
              </a:r>
              <a:endParaRPr kumimoji="0"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1566" name="Rectangle 94"/>
            <p:cNvSpPr>
              <a:spLocks noChangeArrowheads="1"/>
            </p:cNvSpPr>
            <p:nvPr/>
          </p:nvSpPr>
          <p:spPr bwMode="auto">
            <a:xfrm>
              <a:off x="2097" y="1440"/>
              <a:ext cx="598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/>
            </a:p>
          </p:txBody>
        </p:sp>
      </p:grpSp>
      <p:grpSp>
        <p:nvGrpSpPr>
          <p:cNvPr id="21536" name="Group 95"/>
          <p:cNvGrpSpPr>
            <a:grpSpLocks/>
          </p:cNvGrpSpPr>
          <p:nvPr/>
        </p:nvGrpSpPr>
        <p:grpSpPr bwMode="auto">
          <a:xfrm>
            <a:off x="382588" y="4800600"/>
            <a:ext cx="663575" cy="304800"/>
            <a:chOff x="0" y="0"/>
            <a:chExt cx="627" cy="480"/>
          </a:xfrm>
        </p:grpSpPr>
        <p:sp>
          <p:nvSpPr>
            <p:cNvPr id="21563" name="Rectangle 96"/>
            <p:cNvSpPr>
              <a:spLocks noChangeArrowheads="1"/>
            </p:cNvSpPr>
            <p:nvPr/>
          </p:nvSpPr>
          <p:spPr bwMode="auto">
            <a:xfrm>
              <a:off x="29" y="0"/>
              <a:ext cx="569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kumimoji="0"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1564" name="Rectangle 97"/>
            <p:cNvSpPr>
              <a:spLocks noChangeArrowheads="1"/>
            </p:cNvSpPr>
            <p:nvPr/>
          </p:nvSpPr>
          <p:spPr bwMode="auto">
            <a:xfrm>
              <a:off x="0" y="0"/>
              <a:ext cx="627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/>
            </a:p>
          </p:txBody>
        </p:sp>
      </p:grpSp>
      <p:grpSp>
        <p:nvGrpSpPr>
          <p:cNvPr id="21537" name="Group 98"/>
          <p:cNvGrpSpPr>
            <a:grpSpLocks/>
          </p:cNvGrpSpPr>
          <p:nvPr/>
        </p:nvGrpSpPr>
        <p:grpSpPr bwMode="auto">
          <a:xfrm>
            <a:off x="1049338" y="4800600"/>
            <a:ext cx="911225" cy="304800"/>
            <a:chOff x="1549" y="0"/>
            <a:chExt cx="548" cy="480"/>
          </a:xfrm>
        </p:grpSpPr>
        <p:sp>
          <p:nvSpPr>
            <p:cNvPr id="21561" name="Rectangle 99"/>
            <p:cNvSpPr>
              <a:spLocks noChangeArrowheads="1"/>
            </p:cNvSpPr>
            <p:nvPr/>
          </p:nvSpPr>
          <p:spPr bwMode="auto">
            <a:xfrm>
              <a:off x="1578" y="0"/>
              <a:ext cx="49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000">
                  <a:latin typeface="Times New Roman" panose="02020603050405020304" pitchFamily="18" charset="0"/>
                  <a:cs typeface="Times New Roman" panose="02020603050405020304" pitchFamily="18" charset="0"/>
                </a:rPr>
                <a:t>Grumpy</a:t>
              </a:r>
              <a:endParaRPr kumimoji="0"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1562" name="Rectangle 100"/>
            <p:cNvSpPr>
              <a:spLocks noChangeArrowheads="1"/>
            </p:cNvSpPr>
            <p:nvPr/>
          </p:nvSpPr>
          <p:spPr bwMode="auto">
            <a:xfrm>
              <a:off x="1549" y="0"/>
              <a:ext cx="548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/>
            </a:p>
          </p:txBody>
        </p:sp>
      </p:grpSp>
      <p:grpSp>
        <p:nvGrpSpPr>
          <p:cNvPr id="21538" name="Group 101"/>
          <p:cNvGrpSpPr>
            <a:grpSpLocks/>
          </p:cNvGrpSpPr>
          <p:nvPr/>
        </p:nvGrpSpPr>
        <p:grpSpPr bwMode="auto">
          <a:xfrm>
            <a:off x="1960563" y="4800600"/>
            <a:ext cx="1087437" cy="304800"/>
            <a:chOff x="2097" y="0"/>
            <a:chExt cx="598" cy="480"/>
          </a:xfrm>
        </p:grpSpPr>
        <p:sp>
          <p:nvSpPr>
            <p:cNvPr id="21559" name="Rectangle 102"/>
            <p:cNvSpPr>
              <a:spLocks noChangeArrowheads="1"/>
            </p:cNvSpPr>
            <p:nvPr/>
          </p:nvSpPr>
          <p:spPr bwMode="auto">
            <a:xfrm>
              <a:off x="2126" y="0"/>
              <a:ext cx="54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000">
                  <a:latin typeface="Times New Roman" panose="02020603050405020304" pitchFamily="18" charset="0"/>
                  <a:cs typeface="Times New Roman" panose="02020603050405020304" pitchFamily="18" charset="0"/>
                </a:rPr>
                <a:t>665-235-6532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1560" name="Rectangle 103"/>
            <p:cNvSpPr>
              <a:spLocks noChangeArrowheads="1"/>
            </p:cNvSpPr>
            <p:nvPr/>
          </p:nvSpPr>
          <p:spPr bwMode="auto">
            <a:xfrm>
              <a:off x="2097" y="0"/>
              <a:ext cx="598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/>
            </a:p>
          </p:txBody>
        </p:sp>
      </p:grpSp>
      <p:grpSp>
        <p:nvGrpSpPr>
          <p:cNvPr id="21539" name="Group 104"/>
          <p:cNvGrpSpPr>
            <a:grpSpLocks/>
          </p:cNvGrpSpPr>
          <p:nvPr/>
        </p:nvGrpSpPr>
        <p:grpSpPr bwMode="auto">
          <a:xfrm>
            <a:off x="382588" y="4495800"/>
            <a:ext cx="663575" cy="304800"/>
            <a:chOff x="0" y="0"/>
            <a:chExt cx="627" cy="480"/>
          </a:xfrm>
        </p:grpSpPr>
        <p:sp>
          <p:nvSpPr>
            <p:cNvPr id="21557" name="Rectangle 105"/>
            <p:cNvSpPr>
              <a:spLocks noChangeArrowheads="1"/>
            </p:cNvSpPr>
            <p:nvPr/>
          </p:nvSpPr>
          <p:spPr bwMode="auto">
            <a:xfrm>
              <a:off x="29" y="0"/>
              <a:ext cx="569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0"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1558" name="Rectangle 106"/>
            <p:cNvSpPr>
              <a:spLocks noChangeArrowheads="1"/>
            </p:cNvSpPr>
            <p:nvPr/>
          </p:nvSpPr>
          <p:spPr bwMode="auto">
            <a:xfrm>
              <a:off x="0" y="0"/>
              <a:ext cx="627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/>
            </a:p>
          </p:txBody>
        </p:sp>
      </p:grpSp>
      <p:grpSp>
        <p:nvGrpSpPr>
          <p:cNvPr id="21540" name="Group 107"/>
          <p:cNvGrpSpPr>
            <a:grpSpLocks/>
          </p:cNvGrpSpPr>
          <p:nvPr/>
        </p:nvGrpSpPr>
        <p:grpSpPr bwMode="auto">
          <a:xfrm>
            <a:off x="1049338" y="4495800"/>
            <a:ext cx="911225" cy="304800"/>
            <a:chOff x="1549" y="0"/>
            <a:chExt cx="548" cy="480"/>
          </a:xfrm>
        </p:grpSpPr>
        <p:sp>
          <p:nvSpPr>
            <p:cNvPr id="21555" name="Rectangle 108"/>
            <p:cNvSpPr>
              <a:spLocks noChangeArrowheads="1"/>
            </p:cNvSpPr>
            <p:nvPr/>
          </p:nvSpPr>
          <p:spPr bwMode="auto">
            <a:xfrm>
              <a:off x="1578" y="0"/>
              <a:ext cx="49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000">
                  <a:latin typeface="Times New Roman" panose="02020603050405020304" pitchFamily="18" charset="0"/>
                  <a:cs typeface="Times New Roman" panose="02020603050405020304" pitchFamily="18" charset="0"/>
                </a:rPr>
                <a:t>Snoopy</a:t>
              </a:r>
              <a:endParaRPr kumimoji="0"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1556" name="Rectangle 109"/>
            <p:cNvSpPr>
              <a:spLocks noChangeArrowheads="1"/>
            </p:cNvSpPr>
            <p:nvPr/>
          </p:nvSpPr>
          <p:spPr bwMode="auto">
            <a:xfrm>
              <a:off x="1549" y="0"/>
              <a:ext cx="548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/>
            </a:p>
          </p:txBody>
        </p:sp>
      </p:grpSp>
      <p:grpSp>
        <p:nvGrpSpPr>
          <p:cNvPr id="21541" name="Group 110"/>
          <p:cNvGrpSpPr>
            <a:grpSpLocks/>
          </p:cNvGrpSpPr>
          <p:nvPr/>
        </p:nvGrpSpPr>
        <p:grpSpPr bwMode="auto">
          <a:xfrm>
            <a:off x="1960563" y="4495800"/>
            <a:ext cx="1087437" cy="304800"/>
            <a:chOff x="2097" y="0"/>
            <a:chExt cx="598" cy="480"/>
          </a:xfrm>
        </p:grpSpPr>
        <p:sp>
          <p:nvSpPr>
            <p:cNvPr id="21553" name="Rectangle 111"/>
            <p:cNvSpPr>
              <a:spLocks noChangeArrowheads="1"/>
            </p:cNvSpPr>
            <p:nvPr/>
          </p:nvSpPr>
          <p:spPr bwMode="auto">
            <a:xfrm>
              <a:off x="2126" y="0"/>
              <a:ext cx="54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232-234-1234</a:t>
              </a:r>
              <a:endParaRPr kumimoji="0"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1554" name="Rectangle 112"/>
            <p:cNvSpPr>
              <a:spLocks noChangeArrowheads="1"/>
            </p:cNvSpPr>
            <p:nvPr/>
          </p:nvSpPr>
          <p:spPr bwMode="auto">
            <a:xfrm>
              <a:off x="2097" y="0"/>
              <a:ext cx="598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/>
            </a:p>
          </p:txBody>
        </p:sp>
      </p:grpSp>
      <p:grpSp>
        <p:nvGrpSpPr>
          <p:cNvPr id="21542" name="Group 113"/>
          <p:cNvGrpSpPr>
            <a:grpSpLocks/>
          </p:cNvGrpSpPr>
          <p:nvPr/>
        </p:nvGrpSpPr>
        <p:grpSpPr bwMode="auto">
          <a:xfrm>
            <a:off x="381000" y="4191000"/>
            <a:ext cx="663575" cy="304800"/>
            <a:chOff x="0" y="0"/>
            <a:chExt cx="627" cy="480"/>
          </a:xfrm>
        </p:grpSpPr>
        <p:sp>
          <p:nvSpPr>
            <p:cNvPr id="21551" name="Rectangle 114"/>
            <p:cNvSpPr>
              <a:spLocks noChangeArrowheads="1"/>
            </p:cNvSpPr>
            <p:nvPr/>
          </p:nvSpPr>
          <p:spPr bwMode="auto">
            <a:xfrm>
              <a:off x="29" y="0"/>
              <a:ext cx="569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1552" name="Rectangle 115"/>
            <p:cNvSpPr>
              <a:spLocks noChangeArrowheads="1"/>
            </p:cNvSpPr>
            <p:nvPr/>
          </p:nvSpPr>
          <p:spPr bwMode="auto">
            <a:xfrm>
              <a:off x="0" y="0"/>
              <a:ext cx="627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/>
            </a:p>
          </p:txBody>
        </p:sp>
      </p:grpSp>
      <p:grpSp>
        <p:nvGrpSpPr>
          <p:cNvPr id="21543" name="Group 116"/>
          <p:cNvGrpSpPr>
            <a:grpSpLocks/>
          </p:cNvGrpSpPr>
          <p:nvPr/>
        </p:nvGrpSpPr>
        <p:grpSpPr bwMode="auto">
          <a:xfrm>
            <a:off x="1047750" y="4191000"/>
            <a:ext cx="911225" cy="304800"/>
            <a:chOff x="1549" y="0"/>
            <a:chExt cx="548" cy="480"/>
          </a:xfrm>
        </p:grpSpPr>
        <p:sp>
          <p:nvSpPr>
            <p:cNvPr id="21549" name="Rectangle 117"/>
            <p:cNvSpPr>
              <a:spLocks noChangeArrowheads="1"/>
            </p:cNvSpPr>
            <p:nvPr/>
          </p:nvSpPr>
          <p:spPr bwMode="auto">
            <a:xfrm>
              <a:off x="1578" y="0"/>
              <a:ext cx="49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000">
                  <a:latin typeface="Times New Roman" panose="02020603050405020304" pitchFamily="18" charset="0"/>
                  <a:cs typeface="Times New Roman" panose="02020603050405020304" pitchFamily="18" charset="0"/>
                </a:rPr>
                <a:t>Sleepy</a:t>
              </a:r>
              <a:endParaRPr kumimoji="0"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1550" name="Rectangle 118"/>
            <p:cNvSpPr>
              <a:spLocks noChangeArrowheads="1"/>
            </p:cNvSpPr>
            <p:nvPr/>
          </p:nvSpPr>
          <p:spPr bwMode="auto">
            <a:xfrm>
              <a:off x="1549" y="0"/>
              <a:ext cx="548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/>
            </a:p>
          </p:txBody>
        </p:sp>
      </p:grpSp>
      <p:grpSp>
        <p:nvGrpSpPr>
          <p:cNvPr id="21544" name="Group 119"/>
          <p:cNvGrpSpPr>
            <a:grpSpLocks/>
          </p:cNvGrpSpPr>
          <p:nvPr/>
        </p:nvGrpSpPr>
        <p:grpSpPr bwMode="auto">
          <a:xfrm>
            <a:off x="1958975" y="4191000"/>
            <a:ext cx="1087438" cy="304800"/>
            <a:chOff x="2097" y="0"/>
            <a:chExt cx="598" cy="480"/>
          </a:xfrm>
        </p:grpSpPr>
        <p:sp>
          <p:nvSpPr>
            <p:cNvPr id="21547" name="Rectangle 120"/>
            <p:cNvSpPr>
              <a:spLocks noChangeArrowheads="1"/>
            </p:cNvSpPr>
            <p:nvPr/>
          </p:nvSpPr>
          <p:spPr bwMode="auto">
            <a:xfrm>
              <a:off x="2126" y="0"/>
              <a:ext cx="54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321-321-1111</a:t>
              </a:r>
              <a:endParaRPr kumimoji="0"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1548" name="Rectangle 121"/>
            <p:cNvSpPr>
              <a:spLocks noChangeArrowheads="1"/>
            </p:cNvSpPr>
            <p:nvPr/>
          </p:nvSpPr>
          <p:spPr bwMode="auto">
            <a:xfrm>
              <a:off x="2097" y="0"/>
              <a:ext cx="598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/>
            </a:p>
          </p:txBody>
        </p:sp>
      </p:grpSp>
      <p:sp>
        <p:nvSpPr>
          <p:cNvPr id="21545" name="Rectangle 122"/>
          <p:cNvSpPr>
            <a:spLocks noChangeArrowheads="1"/>
          </p:cNvSpPr>
          <p:nvPr/>
        </p:nvSpPr>
        <p:spPr bwMode="auto">
          <a:xfrm>
            <a:off x="304800" y="3352800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solidFill>
                  <a:srgbClr val="CC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Example 3</a:t>
            </a:r>
          </a:p>
        </p:txBody>
      </p:sp>
      <p:sp>
        <p:nvSpPr>
          <p:cNvPr id="21546" name="Rectangle 123"/>
          <p:cNvSpPr>
            <a:spLocks noChangeArrowheads="1"/>
          </p:cNvSpPr>
          <p:nvPr/>
        </p:nvSpPr>
        <p:spPr bwMode="auto">
          <a:xfrm>
            <a:off x="3200400" y="3962400"/>
            <a:ext cx="5791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>
                <a:latin typeface="Arial Unicode MS" panose="020B0604020202020204" pitchFamily="34" charset="-128"/>
                <a:cs typeface="Times New Roman" panose="02020603050405020304" pitchFamily="18" charset="0"/>
              </a:rPr>
              <a:t>Table Scheme: {AuID, AuName, AuPhone}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>
                <a:latin typeface="Arial Unicode MS" panose="020B0604020202020204" pitchFamily="34" charset="-128"/>
                <a:cs typeface="Times New Roman" panose="02020603050405020304" pitchFamily="18" charset="0"/>
              </a:rPr>
              <a:t>Functional Dependencies: {AuId} </a:t>
            </a:r>
            <a:r>
              <a:rPr kumimoji="0" lang="en-US" altLang="en-US" sz="2000">
                <a:latin typeface="Arial Unicode MS" panose="020B0604020202020204" pitchFamily="34" charset="-128"/>
                <a:cs typeface="Times New Roman" panose="02020603050405020304" pitchFamily="18" charset="0"/>
                <a:sym typeface="Wingdings" panose="05000000000000000000" pitchFamily="2" charset="2"/>
              </a:rPr>
              <a:t> {AuPhone}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>
                <a:latin typeface="Arial Unicode MS" panose="020B0604020202020204" pitchFamily="34" charset="-128"/>
                <a:cs typeface="Times New Roman" panose="02020603050405020304" pitchFamily="18" charset="0"/>
                <a:sym typeface="Wingdings" panose="05000000000000000000" pitchFamily="2" charset="2"/>
              </a:rPr>
              <a:t>				    {AuId}  {AuName}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>
                <a:latin typeface="Arial Unicode MS" panose="020B0604020202020204" pitchFamily="34" charset="-128"/>
                <a:cs typeface="Times New Roman" panose="02020603050405020304" pitchFamily="18" charset="0"/>
                <a:sym typeface="Wingdings" panose="05000000000000000000" pitchFamily="2" charset="2"/>
              </a:rPr>
              <a:t>		       {AuName, AuPhone}  {AuID}</a:t>
            </a:r>
            <a:endParaRPr kumimoji="0" lang="en-US" altLang="en-US" sz="2000">
              <a:latin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433444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8077200" cy="976313"/>
          </a:xfrm>
        </p:spPr>
        <p:txBody>
          <a:bodyPr/>
          <a:lstStyle/>
          <a:p>
            <a:pPr>
              <a:defRPr/>
            </a:pPr>
            <a:r>
              <a:rPr lang="en-US"/>
              <a:t>Features of a Good relational database design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187325" y="1301885"/>
            <a:ext cx="8956675" cy="4903787"/>
          </a:xfrm>
        </p:spPr>
        <p:txBody>
          <a:bodyPr/>
          <a:lstStyle/>
          <a:p>
            <a:pPr algn="just"/>
            <a:r>
              <a:rPr lang="en-US" altLang="en-US" sz="2500">
                <a:latin typeface="Calibri" panose="020F0502020204030204" pitchFamily="34" charset="0"/>
                <a:cs typeface="Calibri" panose="020F0502020204030204" pitchFamily="34" charset="0"/>
              </a:rPr>
              <a:t>Minimum </a:t>
            </a:r>
            <a:r>
              <a:rPr lang="en-US" altLang="en-US" sz="2500" b="1">
                <a:latin typeface="Calibri" panose="020F0502020204030204" pitchFamily="34" charset="0"/>
                <a:cs typeface="Calibri" panose="020F0502020204030204" pitchFamily="34" charset="0"/>
              </a:rPr>
              <a:t>Redundancy</a:t>
            </a:r>
          </a:p>
          <a:p>
            <a:pPr lvl="1" algn="just"/>
            <a:r>
              <a:rPr lang="en-US" altLang="en-US" sz="2500">
                <a:latin typeface="Calibri" panose="020F0502020204030204" pitchFamily="34" charset="0"/>
                <a:cs typeface="Calibri" panose="020F0502020204030204" pitchFamily="34" charset="0"/>
              </a:rPr>
              <a:t>Storage of same data in more than one location - </a:t>
            </a:r>
            <a:r>
              <a:rPr lang="en-US" altLang="en-US" sz="2500" b="1">
                <a:latin typeface="Calibri" panose="020F0502020204030204" pitchFamily="34" charset="0"/>
                <a:cs typeface="Calibri" panose="020F0502020204030204" pitchFamily="34" charset="0"/>
              </a:rPr>
              <a:t>redundancy</a:t>
            </a:r>
          </a:p>
          <a:p>
            <a:pPr lvl="1" algn="just"/>
            <a:r>
              <a:rPr lang="en-US" altLang="en-US" sz="2500">
                <a:latin typeface="Calibri" panose="020F0502020204030204" pitchFamily="34" charset="0"/>
                <a:cs typeface="Calibri" panose="020F0502020204030204" pitchFamily="34" charset="0"/>
              </a:rPr>
              <a:t>Disadvantage: Wastage of storage space</a:t>
            </a:r>
          </a:p>
          <a:p>
            <a:pPr lvl="1" algn="just"/>
            <a:r>
              <a:rPr lang="en-US" altLang="en-US" sz="2500">
                <a:latin typeface="Calibri" panose="020F0502020204030204" pitchFamily="34" charset="0"/>
                <a:cs typeface="Calibri" panose="020F0502020204030204" pitchFamily="34" charset="0"/>
              </a:rPr>
              <a:t>Results in </a:t>
            </a:r>
            <a:r>
              <a:rPr lang="en-US" altLang="en-US" sz="2500" err="1">
                <a:latin typeface="Calibri" panose="020F0502020204030204" pitchFamily="34" charset="0"/>
                <a:cs typeface="Calibri" panose="020F0502020204030204" pitchFamily="34" charset="0"/>
              </a:rPr>
              <a:t>updation</a:t>
            </a:r>
            <a:r>
              <a:rPr lang="en-US" altLang="en-US" sz="2500">
                <a:latin typeface="Calibri" panose="020F0502020204030204" pitchFamily="34" charset="0"/>
                <a:cs typeface="Calibri" panose="020F0502020204030204" pitchFamily="34" charset="0"/>
              </a:rPr>
              <a:t> anomalies</a:t>
            </a:r>
          </a:p>
          <a:p>
            <a:pPr algn="just"/>
            <a:r>
              <a:rPr lang="en-US" altLang="en-US" sz="2500">
                <a:latin typeface="Calibri" panose="020F0502020204030204" pitchFamily="34" charset="0"/>
                <a:cs typeface="Calibri" panose="020F0502020204030204" pitchFamily="34" charset="0"/>
              </a:rPr>
              <a:t>Fewer </a:t>
            </a:r>
            <a:r>
              <a:rPr lang="en-US" altLang="en-US" sz="2500" b="1">
                <a:latin typeface="Calibri" panose="020F0502020204030204" pitchFamily="34" charset="0"/>
                <a:cs typeface="Calibri" panose="020F0502020204030204" pitchFamily="34" charset="0"/>
              </a:rPr>
              <a:t>null values </a:t>
            </a:r>
            <a:r>
              <a:rPr lang="en-US" altLang="en-US" sz="2500">
                <a:latin typeface="Calibri" panose="020F0502020204030204" pitchFamily="34" charset="0"/>
                <a:cs typeface="Calibri" panose="020F0502020204030204" pitchFamily="34" charset="0"/>
              </a:rPr>
              <a:t>in tuples</a:t>
            </a:r>
          </a:p>
          <a:p>
            <a:pPr lvl="1" algn="just"/>
            <a:r>
              <a:rPr lang="en-US" altLang="en-US" sz="2500">
                <a:latin typeface="Calibri" panose="020F0502020204030204" pitchFamily="34" charset="0"/>
                <a:cs typeface="Calibri" panose="020F0502020204030204" pitchFamily="34" charset="0"/>
              </a:rPr>
              <a:t>Values of all the attributes of a tuple are not known, so null value is to be stored</a:t>
            </a:r>
          </a:p>
          <a:p>
            <a:pPr lvl="1" algn="just"/>
            <a:r>
              <a:rPr lang="en-US" altLang="en-US" sz="2500">
                <a:latin typeface="Calibri" panose="020F0502020204030204" pitchFamily="34" charset="0"/>
                <a:cs typeface="Calibri" panose="020F0502020204030204" pitchFamily="34" charset="0"/>
              </a:rPr>
              <a:t>Cannot be provided to primary key</a:t>
            </a:r>
          </a:p>
          <a:p>
            <a:pPr lvl="1" algn="just"/>
            <a:r>
              <a:rPr lang="en-US" altLang="en-US" sz="2500">
                <a:latin typeface="Calibri" panose="020F0502020204030204" pitchFamily="34" charset="0"/>
                <a:cs typeface="Calibri" panose="020F0502020204030204" pitchFamily="34" charset="0"/>
              </a:rPr>
              <a:t>Wastage of storage space</a:t>
            </a:r>
          </a:p>
          <a:p>
            <a:pPr lvl="1" algn="just"/>
            <a:r>
              <a:rPr lang="en-US" altLang="en-US" sz="2500">
                <a:latin typeface="Calibri" panose="020F0502020204030204" pitchFamily="34" charset="0"/>
                <a:cs typeface="Calibri" panose="020F0502020204030204" pitchFamily="34" charset="0"/>
              </a:rPr>
              <a:t>Interpreting them in aggregate functions become difficult</a:t>
            </a:r>
          </a:p>
          <a:p>
            <a:pPr lvl="1" algn="just"/>
            <a:endParaRPr lang="en-US" altLang="en-US" sz="25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164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7787" y="1219200"/>
            <a:ext cx="8024884" cy="1166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en-US" sz="2000"/>
              <a:t>Assume </a:t>
            </a:r>
            <a:r>
              <a:rPr lang="en-US" altLang="en-US" sz="2000" b="1"/>
              <a:t>ITEMS(</a:t>
            </a:r>
            <a:r>
              <a:rPr lang="en-US" altLang="en-US" sz="2000" b="1" err="1"/>
              <a:t>it_name</a:t>
            </a:r>
            <a:r>
              <a:rPr lang="en-US" altLang="en-US" sz="2000" b="1"/>
              <a:t>, </a:t>
            </a:r>
            <a:r>
              <a:rPr lang="en-US" altLang="en-US" sz="2000" b="1" err="1"/>
              <a:t>comp_name</a:t>
            </a:r>
            <a:r>
              <a:rPr lang="en-US" altLang="en-US" sz="2000" b="1"/>
              <a:t>, price</a:t>
            </a:r>
            <a:r>
              <a:rPr lang="en-US" altLang="en-US" sz="2000"/>
              <a:t>)  is a schema storing items(toothbrush, toothpaste etc.) and company(Colgate, Pepsodent etc.) names and price.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633622"/>
              </p:ext>
            </p:extLst>
          </p:nvPr>
        </p:nvGraphicFramePr>
        <p:xfrm>
          <a:off x="1069783" y="2528872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en-US" b="1" err="1">
                          <a:solidFill>
                            <a:schemeClr val="tx2"/>
                          </a:solidFill>
                          <a:latin typeface="Times New Roman" pitchFamily="18" charset="0"/>
                        </a:rPr>
                        <a:t>It_name</a:t>
                      </a:r>
                      <a:endParaRPr lang="en-US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b="1">
                          <a:solidFill>
                            <a:schemeClr val="tx2"/>
                          </a:solidFill>
                          <a:latin typeface="Times New Roman" pitchFamily="18" charset="0"/>
                        </a:rPr>
                        <a:t>Comp_name </a:t>
                      </a:r>
                      <a:endParaRPr lang="en-US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spcBef>
                          <a:spcPct val="30000"/>
                        </a:spcBef>
                      </a:pPr>
                      <a:r>
                        <a:rPr lang="en-US" altLang="en-US" sz="1800" b="1">
                          <a:solidFill>
                            <a:schemeClr val="tx2"/>
                          </a:solidFill>
                          <a:latin typeface="Times New Roman" pitchFamily="18" charset="0"/>
                        </a:rPr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1800" b="1" err="1">
                          <a:solidFill>
                            <a:srgbClr val="000000"/>
                          </a:solidFill>
                          <a:latin typeface="Times New Roman" pitchFamily="18" charset="0"/>
                        </a:rPr>
                        <a:t>Toothpast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b="1">
                          <a:solidFill>
                            <a:srgbClr val="000000"/>
                          </a:solidFill>
                          <a:latin typeface="Times New Roman" pitchFamily="18" charset="0"/>
                        </a:rPr>
                        <a:t> Colgate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1800" b="1" err="1">
                          <a:solidFill>
                            <a:srgbClr val="000000"/>
                          </a:solidFill>
                          <a:latin typeface="Times New Roman" pitchFamily="18" charset="0"/>
                        </a:rPr>
                        <a:t>Toothpast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b="1">
                          <a:solidFill>
                            <a:srgbClr val="000000"/>
                          </a:solidFill>
                          <a:latin typeface="Times New Roman" pitchFamily="18" charset="0"/>
                        </a:rPr>
                        <a:t>Pepsodent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1800" b="1">
                          <a:solidFill>
                            <a:srgbClr val="000000"/>
                          </a:solidFill>
                          <a:latin typeface="Times New Roman" pitchFamily="18" charset="0"/>
                        </a:rPr>
                        <a:t>Toothbrush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b="1">
                          <a:solidFill>
                            <a:srgbClr val="000000"/>
                          </a:solidFill>
                          <a:latin typeface="Times New Roman" pitchFamily="18" charset="0"/>
                        </a:rPr>
                        <a:t> Colgate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1800" b="1">
                          <a:solidFill>
                            <a:srgbClr val="000000"/>
                          </a:solidFill>
                          <a:latin typeface="Times New Roman" pitchFamily="18" charset="0"/>
                        </a:rPr>
                        <a:t>Toothbrush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b="1">
                          <a:solidFill>
                            <a:srgbClr val="000000"/>
                          </a:solidFill>
                          <a:latin typeface="Times New Roman" pitchFamily="18" charset="0"/>
                        </a:rPr>
                        <a:t>Pepsodent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628841" y="4783252"/>
            <a:ext cx="8222776" cy="1754326"/>
            <a:chOff x="334373" y="3095787"/>
            <a:chExt cx="8222776" cy="1754326"/>
          </a:xfrm>
        </p:grpSpPr>
        <p:sp>
          <p:nvSpPr>
            <p:cNvPr id="8" name="Rectangle 7"/>
            <p:cNvSpPr/>
            <p:nvPr/>
          </p:nvSpPr>
          <p:spPr>
            <a:xfrm>
              <a:off x="334373" y="3095787"/>
              <a:ext cx="8222776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800"/>
                <a:t>An  </a:t>
              </a:r>
              <a:r>
                <a:rPr lang="en-US" sz="1800" err="1"/>
                <a:t>It_name</a:t>
              </a:r>
              <a:r>
                <a:rPr lang="en-US" sz="1800"/>
                <a:t> may be produced by many companies , </a:t>
              </a:r>
            </a:p>
            <a:p>
              <a:pPr>
                <a:lnSpc>
                  <a:spcPct val="120000"/>
                </a:lnSpc>
              </a:pPr>
              <a:r>
                <a:rPr lang="en-US" sz="1800"/>
                <a:t>		therefore  </a:t>
              </a:r>
              <a:r>
                <a:rPr lang="en-US" sz="1800" b="1" err="1">
                  <a:solidFill>
                    <a:srgbClr val="C00000"/>
                  </a:solidFill>
                </a:rPr>
                <a:t>It_name</a:t>
              </a:r>
              <a:r>
                <a:rPr lang="en-US" sz="1800"/>
                <a:t>      </a:t>
              </a:r>
              <a:r>
                <a:rPr lang="en-US" altLang="en-US" sz="1800" b="1" err="1">
                  <a:solidFill>
                    <a:srgbClr val="C00000"/>
                  </a:solidFill>
                  <a:sym typeface="Symbol" pitchFamily="18" charset="2"/>
                </a:rPr>
                <a:t>Comp_Name</a:t>
              </a:r>
              <a:r>
                <a:rPr lang="en-US" altLang="en-US" sz="1800" b="1">
                  <a:solidFill>
                    <a:srgbClr val="C00000"/>
                  </a:solidFill>
                  <a:sym typeface="Symbol" pitchFamily="18" charset="2"/>
                </a:rPr>
                <a:t>       </a:t>
              </a:r>
            </a:p>
            <a:p>
              <a:pPr>
                <a:lnSpc>
                  <a:spcPct val="120000"/>
                </a:lnSpc>
              </a:pPr>
              <a:r>
                <a:rPr lang="en-US" altLang="en-US" sz="1800" b="1">
                  <a:solidFill>
                    <a:srgbClr val="C00000"/>
                  </a:solidFill>
                  <a:sym typeface="Symbol" pitchFamily="18" charset="2"/>
                </a:rPr>
                <a:t>	 (       </a:t>
              </a:r>
              <a:r>
                <a:rPr lang="en-US" altLang="en-US" sz="1400" b="1">
                  <a:solidFill>
                    <a:srgbClr val="C00000"/>
                  </a:solidFill>
                  <a:sym typeface="Symbol" pitchFamily="18" charset="2"/>
                </a:rPr>
                <a:t>means </a:t>
              </a:r>
              <a:r>
                <a:rPr lang="en-US" sz="1400" b="1"/>
                <a:t>NOT </a:t>
              </a:r>
              <a:r>
                <a:rPr lang="en-US" sz="1400" b="1" strike="sngStrike">
                  <a:solidFill>
                    <a:srgbClr val="C00000"/>
                  </a:solidFill>
                  <a:sym typeface="Symbol" pitchFamily="18" charset="2"/>
                </a:rPr>
                <a:t> </a:t>
              </a:r>
              <a:r>
                <a:rPr lang="en-US" sz="1400" b="1">
                  <a:solidFill>
                    <a:srgbClr val="C00000"/>
                  </a:solidFill>
                  <a:sym typeface="Symbol" pitchFamily="18" charset="2"/>
                </a:rPr>
                <a:t>Functionally depends</a:t>
              </a:r>
              <a:r>
                <a:rPr lang="en-US" altLang="en-US" sz="1400" b="1">
                  <a:solidFill>
                    <a:srgbClr val="C00000"/>
                  </a:solidFill>
                  <a:sym typeface="Symbol" pitchFamily="18" charset="2"/>
                </a:rPr>
                <a:t> </a:t>
              </a:r>
              <a:r>
                <a:rPr lang="en-US" altLang="en-US" sz="1800" b="1">
                  <a:solidFill>
                    <a:srgbClr val="C00000"/>
                  </a:solidFill>
                  <a:sym typeface="Symbol" pitchFamily="18" charset="2"/>
                </a:rPr>
                <a:t>)</a:t>
              </a:r>
            </a:p>
            <a:p>
              <a:pPr>
                <a:lnSpc>
                  <a:spcPct val="120000"/>
                </a:lnSpc>
              </a:pPr>
              <a:r>
                <a:rPr lang="en-US" sz="1800"/>
                <a:t>A  company may be producing many </a:t>
              </a:r>
              <a:r>
                <a:rPr lang="en-US" sz="1800" err="1"/>
                <a:t>It_name</a:t>
              </a:r>
              <a:r>
                <a:rPr lang="en-US" sz="1800"/>
                <a:t>, </a:t>
              </a:r>
            </a:p>
            <a:p>
              <a:pPr>
                <a:lnSpc>
                  <a:spcPct val="120000"/>
                </a:lnSpc>
              </a:pPr>
              <a:r>
                <a:rPr lang="en-US" sz="1800"/>
                <a:t>		therefore  </a:t>
              </a:r>
              <a:r>
                <a:rPr lang="en-US" altLang="en-US" sz="1800" b="1" err="1">
                  <a:solidFill>
                    <a:srgbClr val="C00000"/>
                  </a:solidFill>
                  <a:sym typeface="Symbol" pitchFamily="18" charset="2"/>
                </a:rPr>
                <a:t>Comp_Name</a:t>
              </a:r>
              <a:r>
                <a:rPr lang="en-US" altLang="en-US" sz="1800" b="1">
                  <a:solidFill>
                    <a:srgbClr val="C00000"/>
                  </a:solidFill>
                  <a:sym typeface="Symbol" pitchFamily="18" charset="2"/>
                </a:rPr>
                <a:t>      </a:t>
              </a:r>
              <a:r>
                <a:rPr lang="en-US" sz="1800" b="1" err="1">
                  <a:solidFill>
                    <a:srgbClr val="C00000"/>
                  </a:solidFill>
                </a:rPr>
                <a:t>It_name</a:t>
              </a:r>
              <a:endParaRPr lang="en-US" sz="1800" b="1">
                <a:solidFill>
                  <a:srgbClr val="C00000"/>
                </a:solidFill>
              </a:endParaRPr>
            </a:p>
          </p:txBody>
        </p:sp>
        <p:pic>
          <p:nvPicPr>
            <p:cNvPr id="2078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9874" y="3896147"/>
              <a:ext cx="342900" cy="2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4509" y="3514010"/>
              <a:ext cx="342900" cy="2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781" y="4485275"/>
              <a:ext cx="342900" cy="2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2" name="Rectangle 2"/>
          <p:cNvSpPr>
            <a:spLocks noGrp="1" noChangeArrowheads="1"/>
          </p:cNvSpPr>
          <p:nvPr>
            <p:ph idx="1"/>
          </p:nvPr>
        </p:nvSpPr>
        <p:spPr>
          <a:xfrm>
            <a:off x="400241" y="772467"/>
            <a:ext cx="8001000" cy="457200"/>
          </a:xfrm>
        </p:spPr>
        <p:txBody>
          <a:bodyPr/>
          <a:lstStyle/>
          <a:p>
            <a:pPr marL="609600" indent="-609600" algn="just">
              <a:buFontTx/>
              <a:buNone/>
            </a:pPr>
            <a:r>
              <a:rPr lang="en-US" altLang="en-US" sz="2400" b="1">
                <a:solidFill>
                  <a:srgbClr val="CC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Example 3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628841" y="-256966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3200">
                <a:solidFill>
                  <a:srgbClr val="CC0000"/>
                </a:solidFill>
                <a:latin typeface="Arial-BoldMT"/>
              </a:rPr>
              <a:t>Functional Dependencies</a:t>
            </a:r>
          </a:p>
        </p:txBody>
      </p:sp>
    </p:spTree>
    <p:extLst>
      <p:ext uri="{BB962C8B-B14F-4D97-AF65-F5344CB8AC3E}">
        <p14:creationId xmlns:p14="http://schemas.microsoft.com/office/powerpoint/2010/main" val="2143098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822846"/>
              </p:ext>
            </p:extLst>
          </p:nvPr>
        </p:nvGraphicFramePr>
        <p:xfrm>
          <a:off x="1596725" y="1435915"/>
          <a:ext cx="6096000" cy="1876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2885">
                <a:tc>
                  <a:txBody>
                    <a:bodyPr/>
                    <a:lstStyle/>
                    <a:p>
                      <a:r>
                        <a:rPr lang="en-US" altLang="en-US" b="1" err="1">
                          <a:solidFill>
                            <a:schemeClr val="tx2"/>
                          </a:solidFill>
                          <a:latin typeface="Times New Roman" pitchFamily="18" charset="0"/>
                        </a:rPr>
                        <a:t>It_name</a:t>
                      </a:r>
                      <a:endParaRPr lang="en-US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b="1">
                          <a:solidFill>
                            <a:schemeClr val="tx2"/>
                          </a:solidFill>
                          <a:latin typeface="Times New Roman" pitchFamily="18" charset="0"/>
                        </a:rPr>
                        <a:t>Comp_name </a:t>
                      </a:r>
                      <a:endParaRPr lang="en-US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spcBef>
                          <a:spcPct val="30000"/>
                        </a:spcBef>
                      </a:pPr>
                      <a:r>
                        <a:rPr lang="en-US" altLang="en-US" sz="1800" b="1">
                          <a:solidFill>
                            <a:schemeClr val="tx2"/>
                          </a:solidFill>
                          <a:latin typeface="Times New Roman" pitchFamily="18" charset="0"/>
                        </a:rPr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1800" b="1" err="1">
                          <a:solidFill>
                            <a:srgbClr val="000000"/>
                          </a:solidFill>
                          <a:latin typeface="Times New Roman" pitchFamily="18" charset="0"/>
                        </a:rPr>
                        <a:t>Toothpast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b="1">
                          <a:solidFill>
                            <a:srgbClr val="000000"/>
                          </a:solidFill>
                          <a:latin typeface="Times New Roman" pitchFamily="18" charset="0"/>
                        </a:rPr>
                        <a:t> Colgate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1800" b="1" err="1">
                          <a:solidFill>
                            <a:srgbClr val="000000"/>
                          </a:solidFill>
                          <a:latin typeface="Times New Roman" pitchFamily="18" charset="0"/>
                        </a:rPr>
                        <a:t>Toothpast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b="1">
                          <a:solidFill>
                            <a:srgbClr val="000000"/>
                          </a:solidFill>
                          <a:latin typeface="Times New Roman" pitchFamily="18" charset="0"/>
                        </a:rPr>
                        <a:t>Pepsodent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1800" b="1">
                          <a:solidFill>
                            <a:srgbClr val="000000"/>
                          </a:solidFill>
                          <a:latin typeface="Times New Roman" pitchFamily="18" charset="0"/>
                        </a:rPr>
                        <a:t>Toothbrush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b="1">
                          <a:solidFill>
                            <a:srgbClr val="000000"/>
                          </a:solidFill>
                          <a:latin typeface="Times New Roman" pitchFamily="18" charset="0"/>
                        </a:rPr>
                        <a:t> Colgate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1800" b="1">
                          <a:solidFill>
                            <a:srgbClr val="000000"/>
                          </a:solidFill>
                          <a:latin typeface="Times New Roman" pitchFamily="18" charset="0"/>
                        </a:rPr>
                        <a:t>Toothbrush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b="1">
                          <a:solidFill>
                            <a:srgbClr val="000000"/>
                          </a:solidFill>
                          <a:latin typeface="Times New Roman" pitchFamily="18" charset="0"/>
                        </a:rPr>
                        <a:t>Pepsodent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403653" y="3868852"/>
            <a:ext cx="8222776" cy="2145203"/>
            <a:chOff x="334373" y="3095787"/>
            <a:chExt cx="8222776" cy="2145203"/>
          </a:xfrm>
        </p:grpSpPr>
        <p:sp>
          <p:nvSpPr>
            <p:cNvPr id="8" name="Rectangle 7"/>
            <p:cNvSpPr/>
            <p:nvPr/>
          </p:nvSpPr>
          <p:spPr>
            <a:xfrm>
              <a:off x="334373" y="3095787"/>
              <a:ext cx="8222776" cy="21452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800" b="1">
                  <a:solidFill>
                    <a:schemeClr val="bg1">
                      <a:lumMod val="10000"/>
                    </a:schemeClr>
                  </a:solidFill>
                </a:rPr>
                <a:t>Similarly  price is not functionally depends on </a:t>
              </a:r>
              <a:r>
                <a:rPr lang="en-US" sz="1800" b="1" err="1">
                  <a:solidFill>
                    <a:schemeClr val="bg1">
                      <a:lumMod val="10000"/>
                    </a:schemeClr>
                  </a:solidFill>
                </a:rPr>
                <a:t>It_name</a:t>
              </a:r>
              <a:r>
                <a:rPr lang="en-US" sz="1800" b="1">
                  <a:solidFill>
                    <a:schemeClr val="bg1">
                      <a:lumMod val="10000"/>
                    </a:schemeClr>
                  </a:solidFill>
                </a:rPr>
                <a:t> or Comp_name </a:t>
              </a:r>
            </a:p>
            <a:p>
              <a:pPr>
                <a:lnSpc>
                  <a:spcPct val="120000"/>
                </a:lnSpc>
              </a:pPr>
              <a:r>
                <a:rPr lang="en-US" sz="1800" b="1">
                  <a:solidFill>
                    <a:schemeClr val="bg1">
                      <a:lumMod val="10000"/>
                    </a:schemeClr>
                  </a:solidFill>
                </a:rPr>
                <a:t>		</a:t>
              </a:r>
              <a:r>
                <a:rPr lang="en-US" sz="1800" b="1" err="1">
                  <a:solidFill>
                    <a:srgbClr val="C00000"/>
                  </a:solidFill>
                </a:rPr>
                <a:t>It_name</a:t>
              </a:r>
              <a:r>
                <a:rPr lang="en-US" sz="1800" b="1">
                  <a:solidFill>
                    <a:srgbClr val="C00000"/>
                  </a:solidFill>
                </a:rPr>
                <a:t>     </a:t>
              </a:r>
              <a:r>
                <a:rPr lang="en-US" sz="1800"/>
                <a:t> </a:t>
              </a:r>
              <a:r>
                <a:rPr lang="en-US" altLang="en-US" sz="1800" b="1">
                  <a:solidFill>
                    <a:srgbClr val="C00000"/>
                  </a:solidFill>
                  <a:sym typeface="Symbol" pitchFamily="18" charset="2"/>
                </a:rPr>
                <a:t>Price </a:t>
              </a:r>
              <a:r>
                <a:rPr lang="en-US" altLang="en-US" sz="1800" b="1">
                  <a:solidFill>
                    <a:schemeClr val="bg1">
                      <a:lumMod val="10000"/>
                    </a:schemeClr>
                  </a:solidFill>
                  <a:sym typeface="Symbol" pitchFamily="18" charset="2"/>
                </a:rPr>
                <a:t>&amp;</a:t>
              </a:r>
              <a:r>
                <a:rPr lang="en-US" altLang="en-US" sz="1800" b="1">
                  <a:solidFill>
                    <a:srgbClr val="C00000"/>
                  </a:solidFill>
                  <a:sym typeface="Symbol" pitchFamily="18" charset="2"/>
                </a:rPr>
                <a:t> </a:t>
              </a:r>
              <a:r>
                <a:rPr lang="en-US" altLang="en-US" sz="1800" b="1" err="1">
                  <a:solidFill>
                    <a:srgbClr val="C00000"/>
                  </a:solidFill>
                  <a:sym typeface="Symbol" pitchFamily="18" charset="2"/>
                </a:rPr>
                <a:t>Comp_Name</a:t>
              </a:r>
              <a:r>
                <a:rPr lang="en-US" altLang="en-US" sz="1800" b="1">
                  <a:solidFill>
                    <a:srgbClr val="C00000"/>
                  </a:solidFill>
                  <a:sym typeface="Symbol" pitchFamily="18" charset="2"/>
                </a:rPr>
                <a:t>     </a:t>
              </a:r>
              <a:r>
                <a:rPr lang="en-US" sz="1800" b="1">
                  <a:solidFill>
                    <a:srgbClr val="C00000"/>
                  </a:solidFill>
                </a:rPr>
                <a:t>Price </a:t>
              </a:r>
              <a:endParaRPr lang="en-US" altLang="en-US" sz="1800" b="1">
                <a:solidFill>
                  <a:srgbClr val="C00000"/>
                </a:solidFill>
                <a:sym typeface="Symbol" pitchFamily="18" charset="2"/>
              </a:endParaRPr>
            </a:p>
            <a:p>
              <a:pPr>
                <a:lnSpc>
                  <a:spcPct val="120000"/>
                </a:lnSpc>
              </a:pPr>
              <a:endParaRPr lang="en-US" sz="1100" b="1">
                <a:solidFill>
                  <a:schemeClr val="bg1">
                    <a:lumMod val="10000"/>
                  </a:schemeClr>
                </a:solidFill>
              </a:endParaRPr>
            </a:p>
            <a:p>
              <a:pPr>
                <a:lnSpc>
                  <a:spcPct val="120000"/>
                </a:lnSpc>
                <a:spcAft>
                  <a:spcPts val="600"/>
                </a:spcAft>
              </a:pPr>
              <a:r>
                <a:rPr lang="en-US" sz="1800" b="1">
                  <a:solidFill>
                    <a:schemeClr val="bg1">
                      <a:lumMod val="10000"/>
                    </a:schemeClr>
                  </a:solidFill>
                </a:rPr>
                <a:t>However a Price is uniquely determined by the combination of </a:t>
              </a:r>
              <a:r>
                <a:rPr lang="en-US" sz="1800" b="1">
                  <a:solidFill>
                    <a:schemeClr val="accent3">
                      <a:lumMod val="25000"/>
                    </a:schemeClr>
                  </a:solidFill>
                </a:rPr>
                <a:t>(It_Name,Comp_Name)</a:t>
              </a:r>
              <a:r>
                <a:rPr lang="en-US" sz="1800" b="1">
                  <a:solidFill>
                    <a:schemeClr val="bg1">
                      <a:lumMod val="10000"/>
                    </a:schemeClr>
                  </a:solidFill>
                </a:rPr>
                <a:t>, therefore</a:t>
              </a:r>
            </a:p>
            <a:p>
              <a:pPr>
                <a:lnSpc>
                  <a:spcPct val="120000"/>
                </a:lnSpc>
              </a:pPr>
              <a:r>
                <a:rPr lang="en-US" sz="1800"/>
                <a:t>	</a:t>
              </a:r>
              <a:r>
                <a:rPr lang="en-US" sz="1800" b="1">
                  <a:solidFill>
                    <a:srgbClr val="C00000"/>
                  </a:solidFill>
                </a:rPr>
                <a:t> 	(It_Name,Comp_Name) </a:t>
              </a:r>
              <a:r>
                <a:rPr lang="en-US" altLang="en-US" sz="2400" b="1">
                  <a:solidFill>
                    <a:srgbClr val="C00000"/>
                  </a:solidFill>
                  <a:sym typeface="Symbol" pitchFamily="18" charset="2"/>
                </a:rPr>
                <a:t></a:t>
              </a:r>
              <a:r>
                <a:rPr lang="en-US" sz="1800" b="1">
                  <a:solidFill>
                    <a:srgbClr val="C00000"/>
                  </a:solidFill>
                </a:rPr>
                <a:t> </a:t>
              </a:r>
              <a:r>
                <a:rPr lang="en-US" altLang="en-US" sz="1800" b="1">
                  <a:solidFill>
                    <a:srgbClr val="C00000"/>
                  </a:solidFill>
                  <a:sym typeface="Symbol" pitchFamily="18" charset="2"/>
                </a:rPr>
                <a:t>Price</a:t>
              </a:r>
              <a:endParaRPr lang="en-US" sz="1800"/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3492" y="3509344"/>
              <a:ext cx="342900" cy="2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0320" y="3509344"/>
              <a:ext cx="342900" cy="2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4" name="Rectangle 2"/>
          <p:cNvSpPr>
            <a:spLocks noGrp="1" noChangeArrowheads="1"/>
          </p:cNvSpPr>
          <p:nvPr>
            <p:ph idx="1"/>
          </p:nvPr>
        </p:nvSpPr>
        <p:spPr>
          <a:xfrm>
            <a:off x="400241" y="772467"/>
            <a:ext cx="8001000" cy="457200"/>
          </a:xfrm>
        </p:spPr>
        <p:txBody>
          <a:bodyPr/>
          <a:lstStyle/>
          <a:p>
            <a:pPr marL="609600" indent="-609600" algn="just">
              <a:buFontTx/>
              <a:buNone/>
            </a:pPr>
            <a:r>
              <a:rPr lang="en-US" altLang="en-US" sz="2400" b="1">
                <a:solidFill>
                  <a:srgbClr val="CC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Example 3 (Contd.)</a:t>
            </a: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28841" y="-256966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3200">
                <a:solidFill>
                  <a:srgbClr val="CC0000"/>
                </a:solidFill>
                <a:latin typeface="Arial-BoldMT"/>
              </a:rPr>
              <a:t>Functional Dependencies</a:t>
            </a:r>
          </a:p>
        </p:txBody>
      </p:sp>
    </p:spTree>
    <p:extLst>
      <p:ext uri="{BB962C8B-B14F-4D97-AF65-F5344CB8AC3E}">
        <p14:creationId xmlns:p14="http://schemas.microsoft.com/office/powerpoint/2010/main" val="370815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0"/>
            <a:ext cx="8077200" cy="609600"/>
          </a:xfrm>
        </p:spPr>
        <p:txBody>
          <a:bodyPr/>
          <a:lstStyle/>
          <a:p>
            <a:r>
              <a:rPr lang="en-US" sz="2400"/>
              <a:t>Example: </a:t>
            </a:r>
            <a:r>
              <a:rPr lang="en-US" sz="1800"/>
              <a:t>Insert, Delete &amp; Update Anomalies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48158"/>
              </p:ext>
            </p:extLst>
          </p:nvPr>
        </p:nvGraphicFramePr>
        <p:xfrm>
          <a:off x="945399" y="852404"/>
          <a:ext cx="7350437" cy="277419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449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2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0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95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88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StudentNum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CourseNum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Student Name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Address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Course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8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S21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9201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Jones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Edinburgh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Accounts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8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S21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9267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Jones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Edinburgh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Accounts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8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S24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9267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Smith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Glasgow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physics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8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S30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9201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Richards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Manchester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Computing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8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S30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9322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Richards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Manchester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Maths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70140" y="4020017"/>
            <a:ext cx="8008911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INSERT: </a:t>
            </a:r>
            <a:r>
              <a:rPr lang="en-US"/>
              <a:t>Can not insert A course if No student Opted that Course</a:t>
            </a:r>
          </a:p>
          <a:p>
            <a:endParaRPr lang="en-US" sz="21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b="1"/>
              <a:t>DELETE: </a:t>
            </a:r>
            <a:r>
              <a:rPr lang="en-US"/>
              <a:t>Assume S24 is the only one student who opted Physics. When S24  leaves the course then Student record is deleted which also result in loss of Course information.</a:t>
            </a:r>
          </a:p>
          <a:p>
            <a:endParaRPr lang="en-US" sz="2100" b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b="1"/>
              <a:t>UPDATE: </a:t>
            </a:r>
            <a:r>
              <a:rPr lang="en-US"/>
              <a:t>If S21 changes his </a:t>
            </a:r>
            <a:r>
              <a:rPr lang="en-US" b="1" i="1"/>
              <a:t>Address</a:t>
            </a:r>
            <a:r>
              <a:rPr lang="en-US"/>
              <a:t> then in both records </a:t>
            </a:r>
            <a:r>
              <a:rPr lang="en-US" b="1" i="1"/>
              <a:t>Address</a:t>
            </a:r>
            <a:r>
              <a:rPr lang="en-US"/>
              <a:t> is to be modified otherwise it results into inconsistency.</a:t>
            </a:r>
          </a:p>
        </p:txBody>
      </p:sp>
    </p:spTree>
    <p:extLst>
      <p:ext uri="{BB962C8B-B14F-4D97-AF65-F5344CB8AC3E}">
        <p14:creationId xmlns:p14="http://schemas.microsoft.com/office/powerpoint/2010/main" val="41646371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41668"/>
            <a:ext cx="9144000" cy="3846512"/>
          </a:xfrm>
        </p:spPr>
        <p:txBody>
          <a:bodyPr/>
          <a:lstStyle/>
          <a:p>
            <a:pPr algn="just">
              <a:defRPr/>
            </a:pPr>
            <a:r>
              <a:rPr lang="en-US" altLang="en-US" sz="2400" i="1">
                <a:sym typeface="Monotype Sorts" charset="2"/>
              </a:rPr>
              <a:t>A </a:t>
            </a:r>
            <a:r>
              <a:rPr lang="en-US" altLang="en-US" sz="2400">
                <a:sym typeface="Monotype Sorts" charset="2"/>
              </a:rPr>
              <a:t>functional dependency is </a:t>
            </a:r>
            <a:r>
              <a:rPr lang="en-US" altLang="en-US" sz="2400" b="1">
                <a:solidFill>
                  <a:srgbClr val="000099"/>
                </a:solidFill>
                <a:sym typeface="Monotype Sorts" charset="2"/>
              </a:rPr>
              <a:t>trivial</a:t>
            </a:r>
            <a:r>
              <a:rPr lang="en-US" altLang="en-US" sz="2400">
                <a:sym typeface="Monotype Sorts" charset="2"/>
              </a:rPr>
              <a:t> if it is satisfied by all relations</a:t>
            </a:r>
          </a:p>
          <a:p>
            <a:pPr lvl="1" algn="just">
              <a:defRPr/>
            </a:pPr>
            <a:r>
              <a:rPr lang="en-US" altLang="en-US" sz="2400">
                <a:sym typeface="Monotype Sorts" charset="2"/>
              </a:rPr>
              <a:t>X </a:t>
            </a:r>
            <a:r>
              <a:rPr lang="en-US" altLang="en-US" sz="2400">
                <a:sym typeface="Symbol" panose="05050102010706020507" pitchFamily="18" charset="2"/>
              </a:rPr>
              <a:t> X is satisfied by all relations having attribute X.</a:t>
            </a:r>
          </a:p>
          <a:p>
            <a:pPr lvl="1" algn="just">
              <a:defRPr/>
            </a:pPr>
            <a:r>
              <a:rPr lang="en-US" altLang="en-US" sz="2400">
                <a:sym typeface="Symbol" panose="05050102010706020507" pitchFamily="18" charset="2"/>
              </a:rPr>
              <a:t>Similarly, XY X is satisfied by all relations having attributes X and Y.</a:t>
            </a:r>
            <a:endParaRPr lang="en-US" altLang="en-US" sz="2400">
              <a:sym typeface="Monotype Sorts" charset="2"/>
            </a:endParaRPr>
          </a:p>
          <a:p>
            <a:pPr algn="just">
              <a:defRPr/>
            </a:pPr>
            <a:r>
              <a:rPr lang="en-US" altLang="en-US" sz="2400">
                <a:sym typeface="Monotype Sorts" charset="2"/>
              </a:rPr>
              <a:t>Example</a:t>
            </a:r>
            <a:r>
              <a:rPr lang="en-US" altLang="en-US" sz="2400" i="1">
                <a:sym typeface="Monotype Sorts" charset="2"/>
              </a:rPr>
              <a:t>:</a:t>
            </a:r>
          </a:p>
          <a:p>
            <a:pPr lvl="2" algn="just">
              <a:defRPr/>
            </a:pPr>
            <a:r>
              <a:rPr lang="en-US" altLang="en-US" sz="2400" i="1">
                <a:sym typeface="Monotype Sorts" charset="2"/>
              </a:rPr>
              <a:t> ID, name</a:t>
            </a:r>
            <a:r>
              <a:rPr lang="en-US" altLang="en-US" sz="2400" i="1"/>
              <a:t> </a:t>
            </a:r>
            <a:r>
              <a:rPr lang="en-US" altLang="en-US" sz="2400">
                <a:sym typeface="Symbol" panose="05050102010706020507" pitchFamily="18" charset="2"/>
              </a:rPr>
              <a:t></a:t>
            </a:r>
            <a:r>
              <a:rPr lang="en-US" altLang="en-US" sz="2400">
                <a:sym typeface="Monotype Sorts" charset="2"/>
              </a:rPr>
              <a:t> </a:t>
            </a:r>
            <a:r>
              <a:rPr lang="en-US" altLang="en-US" sz="2400" i="1">
                <a:sym typeface="Monotype Sorts" charset="2"/>
              </a:rPr>
              <a:t>ID</a:t>
            </a:r>
          </a:p>
          <a:p>
            <a:pPr lvl="2" algn="just">
              <a:defRPr/>
            </a:pPr>
            <a:r>
              <a:rPr lang="en-US" altLang="en-US" sz="2400" i="1">
                <a:sym typeface="Monotype Sorts" charset="2"/>
              </a:rPr>
              <a:t> name </a:t>
            </a:r>
            <a:r>
              <a:rPr lang="en-US" altLang="en-US" sz="2400">
                <a:sym typeface="Symbol" panose="05050102010706020507" pitchFamily="18" charset="2"/>
              </a:rPr>
              <a:t></a:t>
            </a:r>
            <a:r>
              <a:rPr lang="en-US" altLang="en-US" sz="2400">
                <a:sym typeface="Monotype Sorts" charset="2"/>
              </a:rPr>
              <a:t> </a:t>
            </a:r>
            <a:r>
              <a:rPr lang="en-US" altLang="en-US" sz="2400" i="1">
                <a:sym typeface="Monotype Sorts" charset="2"/>
              </a:rPr>
              <a:t>name</a:t>
            </a:r>
          </a:p>
          <a:p>
            <a:pPr marL="57150" indent="0" algn="ctr">
              <a:buNone/>
              <a:defRPr/>
            </a:pPr>
            <a:r>
              <a:rPr lang="en-US" altLang="en-US" sz="2700" b="1">
                <a:solidFill>
                  <a:srgbClr val="C00000"/>
                </a:solidFill>
                <a:sym typeface="Monotype Sorts" charset="2"/>
              </a:rPr>
              <a:t>In general, </a:t>
            </a:r>
            <a:r>
              <a:rPr lang="en-US" altLang="en-US" sz="2700" b="1">
                <a:solidFill>
                  <a:srgbClr val="C00000"/>
                </a:solidFill>
                <a:sym typeface="Symbol" panose="05050102010706020507" pitchFamily="18" charset="2"/>
              </a:rPr>
              <a:t> </a:t>
            </a:r>
            <a:r>
              <a:rPr lang="en-US" altLang="en-US" sz="2700" b="1">
                <a:solidFill>
                  <a:srgbClr val="C00000"/>
                </a:solidFill>
                <a:sym typeface="Monotype Sorts" charset="2"/>
              </a:rPr>
              <a:t> </a:t>
            </a:r>
            <a:r>
              <a:rPr lang="en-US" altLang="en-US" sz="2700" b="1" i="1">
                <a:solidFill>
                  <a:srgbClr val="C00000"/>
                </a:solidFill>
                <a:sym typeface="Symbol" panose="05050102010706020507" pitchFamily="18" charset="2"/>
              </a:rPr>
              <a:t> </a:t>
            </a:r>
            <a:r>
              <a:rPr lang="en-US" altLang="en-US" sz="2700" b="1">
                <a:solidFill>
                  <a:srgbClr val="C00000"/>
                </a:solidFill>
                <a:sym typeface="Symbol" panose="05050102010706020507" pitchFamily="18" charset="2"/>
              </a:rPr>
              <a:t>is trivial if</a:t>
            </a:r>
            <a:r>
              <a:rPr lang="en-US" altLang="en-US" sz="2700" b="1" i="1">
                <a:solidFill>
                  <a:srgbClr val="C00000"/>
                </a:solidFill>
                <a:sym typeface="Symbol" panose="05050102010706020507" pitchFamily="18" charset="2"/>
              </a:rPr>
              <a:t> </a:t>
            </a:r>
            <a:r>
              <a:rPr lang="en-US" altLang="en-US" sz="2700" b="1">
                <a:solidFill>
                  <a:srgbClr val="C00000"/>
                </a:solidFill>
                <a:sym typeface="Symbol" panose="05050102010706020507" pitchFamily="18" charset="2"/>
              </a:rPr>
              <a:t>  </a:t>
            </a:r>
            <a:r>
              <a:rPr lang="en-US" altLang="en-US" sz="2700" b="1" i="1">
                <a:solidFill>
                  <a:srgbClr val="C00000"/>
                </a:solidFill>
                <a:sym typeface="Symbol" panose="05050102010706020507" pitchFamily="18" charset="2"/>
              </a:rPr>
              <a:t> </a:t>
            </a:r>
          </a:p>
          <a:p>
            <a:pPr marL="400050" algn="just">
              <a:defRPr/>
            </a:pPr>
            <a:r>
              <a:rPr lang="en-US" altLang="en-US" sz="2400"/>
              <a:t>The dependencies that are not trivial are called </a:t>
            </a:r>
            <a:r>
              <a:rPr lang="en-US" altLang="en-US" sz="2400" b="1">
                <a:solidFill>
                  <a:schemeClr val="tx2"/>
                </a:solidFill>
              </a:rPr>
              <a:t>non-trivial dependencies.</a:t>
            </a:r>
          </a:p>
          <a:p>
            <a:pPr algn="just">
              <a:defRPr/>
            </a:pPr>
            <a:r>
              <a:rPr lang="en-US" altLang="en-US" sz="2400"/>
              <a:t>These are the dependencies that correspond to the essential integrity constraints.</a:t>
            </a:r>
          </a:p>
          <a:p>
            <a:pPr algn="just">
              <a:defRPr/>
            </a:pPr>
            <a:endParaRPr lang="en-US" altLang="en-US" sz="240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920750" y="32068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defRPr>
            </a:lvl9pPr>
          </a:lstStyle>
          <a:p>
            <a:pPr>
              <a:defRPr/>
            </a:pPr>
            <a:r>
              <a:rPr lang="en-US" kern="0"/>
              <a:t>Trivial Functional Dependency</a:t>
            </a:r>
          </a:p>
        </p:txBody>
      </p:sp>
    </p:spTree>
    <p:extLst>
      <p:ext uri="{BB962C8B-B14F-4D97-AF65-F5344CB8AC3E}">
        <p14:creationId xmlns:p14="http://schemas.microsoft.com/office/powerpoint/2010/main" val="293610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744575" y="52895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Functional Dependencies</a:t>
            </a:r>
            <a:br>
              <a:rPr lang="en-US" altLang="en-US"/>
            </a:br>
            <a:r>
              <a:rPr lang="en-US" altLang="en-US" sz="2400"/>
              <a:t>Super Key &amp; Candidate key</a:t>
            </a:r>
            <a:endParaRPr lang="en-US" alt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7935" y="1575575"/>
            <a:ext cx="7287163" cy="3108720"/>
          </a:xfrm>
        </p:spPr>
        <p:txBody>
          <a:bodyPr/>
          <a:lstStyle/>
          <a:p>
            <a:pPr algn="just"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2800" i="1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K</a:t>
            </a:r>
            <a:r>
              <a:rPr lang="en-US" altLang="en-US" sz="280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is a </a:t>
            </a:r>
            <a:r>
              <a:rPr lang="en-US" altLang="en-US" sz="280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super key</a:t>
            </a:r>
            <a:r>
              <a:rPr lang="en-US" altLang="en-US" sz="280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for relation schema </a:t>
            </a:r>
            <a:r>
              <a:rPr lang="en-US" altLang="en-US" sz="2800" i="1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R</a:t>
            </a:r>
            <a:r>
              <a:rPr lang="en-US" altLang="en-US" sz="280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if and only if </a:t>
            </a:r>
            <a:r>
              <a:rPr lang="en-US" altLang="en-US" sz="2800" i="1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K </a:t>
            </a:r>
            <a:r>
              <a:rPr lang="en-US" altLang="en-US" sz="280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280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</a:t>
            </a:r>
            <a:r>
              <a:rPr lang="en-US" altLang="en-US" sz="2800" i="1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R</a:t>
            </a:r>
            <a:endParaRPr lang="en-US" altLang="en-US" sz="2800">
              <a:latin typeface="Calibri" panose="020F0502020204030204" pitchFamily="34" charset="0"/>
              <a:cs typeface="Calibri" panose="020F0502020204030204" pitchFamily="34" charset="0"/>
              <a:sym typeface="Monotype Sorts" charset="2"/>
            </a:endParaRPr>
          </a:p>
          <a:p>
            <a:pPr algn="just"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2800" i="1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K</a:t>
            </a:r>
            <a:r>
              <a:rPr lang="en-US" altLang="en-US" sz="280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is a </a:t>
            </a:r>
            <a:r>
              <a:rPr lang="en-US" altLang="en-US" sz="280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candidate key (minimal Super Key) </a:t>
            </a:r>
            <a:r>
              <a:rPr lang="en-US" altLang="en-US" sz="280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for </a:t>
            </a:r>
            <a:r>
              <a:rPr lang="en-US" altLang="en-US" sz="2800" i="1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R</a:t>
            </a:r>
            <a:r>
              <a:rPr lang="en-US" altLang="en-US" sz="280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if and only if </a:t>
            </a:r>
          </a:p>
          <a:p>
            <a:pPr lvl="1" algn="just"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2800" i="1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K </a:t>
            </a:r>
            <a:r>
              <a:rPr lang="en-US" altLang="en-US" sz="280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280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</a:t>
            </a:r>
            <a:r>
              <a:rPr lang="en-US" altLang="en-US" sz="2800" i="1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R </a:t>
            </a:r>
            <a:r>
              <a:rPr lang="en-US" altLang="en-US" sz="2400" i="1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(means K is Super key)</a:t>
            </a:r>
            <a:r>
              <a:rPr lang="en-US" altLang="en-US" sz="280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, and</a:t>
            </a:r>
          </a:p>
          <a:p>
            <a:pPr lvl="1" algn="just"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280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for </a:t>
            </a:r>
            <a:r>
              <a:rPr lang="en-US" altLang="en-US" sz="2800" b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no</a:t>
            </a:r>
            <a:r>
              <a:rPr lang="en-US" altLang="en-US" sz="280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</a:t>
            </a:r>
            <a:r>
              <a:rPr lang="en-US" altLang="en-US" sz="280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  </a:t>
            </a:r>
            <a:r>
              <a:rPr lang="en-US" altLang="en-US" sz="2800" i="1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K, </a:t>
            </a:r>
            <a:r>
              <a:rPr lang="en-US" altLang="en-US" sz="280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 </a:t>
            </a:r>
            <a:r>
              <a:rPr lang="en-US" altLang="en-US" sz="280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</a:t>
            </a:r>
            <a:r>
              <a:rPr lang="en-US" altLang="en-US" sz="2800" i="1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R</a:t>
            </a:r>
          </a:p>
          <a:p>
            <a:pPr algn="just">
              <a:buFont typeface="Monotype Sorts" charset="2"/>
              <a:buNone/>
              <a:tabLst>
                <a:tab pos="1250950" algn="l"/>
                <a:tab pos="2173288" algn="l"/>
                <a:tab pos="3378200" algn="l"/>
              </a:tabLst>
            </a:pPr>
            <a:endParaRPr lang="en-US" altLang="en-US" sz="2800" i="1">
              <a:latin typeface="Calibri" panose="020F0502020204030204" pitchFamily="34" charset="0"/>
              <a:cs typeface="Calibri" panose="020F0502020204030204" pitchFamily="34" charset="0"/>
              <a:sym typeface="Monotype Sorts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51031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1996" y="-138778"/>
            <a:ext cx="8077200" cy="637287"/>
          </a:xfrm>
        </p:spPr>
        <p:txBody>
          <a:bodyPr/>
          <a:lstStyle/>
          <a:p>
            <a:pPr>
              <a:defRPr/>
            </a:pPr>
            <a:r>
              <a:rPr lang="en-US" sz="2800">
                <a:solidFill>
                  <a:srgbClr val="C00000"/>
                </a:solidFill>
              </a:rPr>
              <a:t>Example: Minimal Super Key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5660" y="644704"/>
            <a:ext cx="8713405" cy="6030311"/>
          </a:xfrm>
        </p:spPr>
        <p:txBody>
          <a:bodyPr/>
          <a:lstStyle/>
          <a:p>
            <a:pPr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2000" b="1" i="1">
                <a:sym typeface="Monotype Sorts" charset="2"/>
              </a:rPr>
              <a:t>Consider the ITEMS relation.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000" b="1" i="1">
                <a:sym typeface="Monotype Sorts" charset="2"/>
              </a:rPr>
              <a:t>	Let us take K=     </a:t>
            </a:r>
            <a:r>
              <a:rPr lang="en-US" altLang="en-US" sz="2000" b="1">
                <a:sym typeface="Monotype Sorts" charset="2"/>
              </a:rPr>
              <a:t>( </a:t>
            </a:r>
            <a:r>
              <a:rPr lang="en-US" sz="2000" b="1" err="1"/>
              <a:t>It_Name,Comp_Name</a:t>
            </a:r>
            <a:r>
              <a:rPr lang="en-US" sz="2000" b="1"/>
              <a:t>)</a:t>
            </a:r>
            <a:endParaRPr lang="en-US" altLang="en-US" sz="2000" b="1" i="1">
              <a:sym typeface="Monotype Sorts" charset="2"/>
            </a:endParaRPr>
          </a:p>
          <a:p>
            <a:pPr marL="0" indent="0">
              <a:lnSpc>
                <a:spcPct val="120000"/>
              </a:lnSpc>
              <a:spcAft>
                <a:spcPts val="300"/>
              </a:spcAft>
              <a:buNone/>
            </a:pPr>
            <a:r>
              <a:rPr lang="en-US" altLang="en-US" sz="2000" b="1">
                <a:sym typeface="Monotype Sorts" charset="2"/>
              </a:rPr>
              <a:t>A </a:t>
            </a:r>
            <a:r>
              <a:rPr lang="en-US" sz="2000" b="1"/>
              <a:t>Price is uniquely determined by the combination of 			(</a:t>
            </a:r>
            <a:r>
              <a:rPr lang="en-US" sz="2000" b="1" err="1"/>
              <a:t>It_Name,Comp_Name</a:t>
            </a:r>
            <a:r>
              <a:rPr lang="en-US" sz="2000" b="1"/>
              <a:t>), therefore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000" b="1"/>
              <a:t>         (</a:t>
            </a:r>
            <a:r>
              <a:rPr lang="en-US" sz="2000" b="1" err="1"/>
              <a:t>It_Name,Comp_Name</a:t>
            </a:r>
            <a:r>
              <a:rPr lang="en-US" sz="2000" b="1"/>
              <a:t>) </a:t>
            </a:r>
            <a:r>
              <a:rPr lang="en-US" altLang="en-US" sz="2800" b="1">
                <a:sym typeface="Symbol" pitchFamily="18" charset="2"/>
              </a:rPr>
              <a:t></a:t>
            </a:r>
            <a:r>
              <a:rPr lang="en-US" sz="2000" b="1"/>
              <a:t> </a:t>
            </a:r>
            <a:r>
              <a:rPr lang="en-US" altLang="en-US" sz="2000" b="1">
                <a:sym typeface="Symbol" pitchFamily="18" charset="2"/>
              </a:rPr>
              <a:t>Price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000" b="1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</a:pPr>
            <a:endParaRPr lang="en-US" sz="700" b="1"/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  <a:buNone/>
            </a:pPr>
            <a:r>
              <a:rPr lang="en-US" sz="2000" b="1"/>
              <a:t>	( </a:t>
            </a:r>
            <a:r>
              <a:rPr lang="en-US" sz="2000" b="1" err="1"/>
              <a:t>It_Name,Comp_Name</a:t>
            </a:r>
            <a:r>
              <a:rPr lang="en-US" sz="2000" b="1"/>
              <a:t>) </a:t>
            </a:r>
            <a:r>
              <a:rPr lang="en-US" altLang="en-US" sz="2000" b="1">
                <a:sym typeface="Symbol" pitchFamily="18" charset="2"/>
              </a:rPr>
              <a:t></a:t>
            </a:r>
            <a:r>
              <a:rPr lang="en-US" sz="1600" b="1"/>
              <a:t>  </a:t>
            </a:r>
            <a:r>
              <a:rPr lang="en-US" sz="2000" b="1" err="1"/>
              <a:t>It_Name</a:t>
            </a:r>
            <a:r>
              <a:rPr lang="en-US" sz="2000" b="1"/>
              <a:t>              Trivial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  <a:buNone/>
            </a:pPr>
            <a:r>
              <a:rPr lang="en-US" sz="2000" b="1"/>
              <a:t>			</a:t>
            </a:r>
            <a:r>
              <a:rPr lang="en-US"/>
              <a:t>because </a:t>
            </a:r>
            <a:r>
              <a:rPr lang="en-US" err="1"/>
              <a:t>It_Name</a:t>
            </a:r>
            <a:r>
              <a:rPr lang="en-US"/>
              <a:t> </a:t>
            </a:r>
            <a:r>
              <a:rPr lang="en-US" altLang="en-US">
                <a:solidFill>
                  <a:srgbClr val="C00000"/>
                </a:solidFill>
                <a:sym typeface="Symbol" pitchFamily="18" charset="2"/>
              </a:rPr>
              <a:t> </a:t>
            </a:r>
            <a:r>
              <a:rPr lang="en-US"/>
              <a:t>( </a:t>
            </a:r>
            <a:r>
              <a:rPr lang="en-US" err="1"/>
              <a:t>It_Name,Comp_Name</a:t>
            </a:r>
            <a:r>
              <a:rPr lang="en-US"/>
              <a:t>) </a:t>
            </a:r>
            <a:endParaRPr lang="en-US" altLang="en-US">
              <a:sym typeface="Symbol" pitchFamily="18" charset="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000" b="1">
                <a:sym typeface="Symbol" pitchFamily="18" charset="2"/>
              </a:rPr>
              <a:t>              </a:t>
            </a:r>
            <a:r>
              <a:rPr lang="en-US" sz="2000" b="1"/>
              <a:t>(</a:t>
            </a:r>
            <a:r>
              <a:rPr lang="en-US" sz="2000" b="1" err="1"/>
              <a:t>It_Name,Comp_Name</a:t>
            </a:r>
            <a:r>
              <a:rPr lang="en-US" sz="2000" b="1"/>
              <a:t>) </a:t>
            </a:r>
            <a:r>
              <a:rPr lang="en-US" altLang="en-US" sz="2000" b="1">
                <a:sym typeface="Symbol" pitchFamily="18" charset="2"/>
              </a:rPr>
              <a:t></a:t>
            </a:r>
            <a:r>
              <a:rPr lang="en-US" sz="1600" b="1"/>
              <a:t>  </a:t>
            </a:r>
            <a:r>
              <a:rPr lang="en-US" sz="2000" b="1" err="1"/>
              <a:t>Comp_Name</a:t>
            </a:r>
            <a:r>
              <a:rPr lang="en-US" sz="2000" b="1"/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000" b="1"/>
              <a:t>  			</a:t>
            </a:r>
            <a:r>
              <a:rPr lang="en-US"/>
              <a:t> because </a:t>
            </a:r>
            <a:r>
              <a:rPr lang="en-US" err="1"/>
              <a:t>Comp_Name</a:t>
            </a:r>
            <a:r>
              <a:rPr lang="en-US" altLang="en-US">
                <a:solidFill>
                  <a:srgbClr val="C00000"/>
                </a:solidFill>
                <a:sym typeface="Symbol" pitchFamily="18" charset="2"/>
              </a:rPr>
              <a:t> </a:t>
            </a:r>
            <a:r>
              <a:rPr lang="en-US"/>
              <a:t>( </a:t>
            </a:r>
            <a:r>
              <a:rPr lang="en-US" err="1"/>
              <a:t>It_Name,Comp_Name</a:t>
            </a:r>
            <a:r>
              <a:rPr lang="en-US"/>
              <a:t>) </a:t>
            </a:r>
            <a:endParaRPr lang="en-US" altLang="en-US">
              <a:sym typeface="Symbol" pitchFamily="18" charset="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000" b="1"/>
              <a:t>Therefore  (</a:t>
            </a:r>
            <a:r>
              <a:rPr lang="en-US" sz="2000" b="1" err="1"/>
              <a:t>It_Name,Comp_Name</a:t>
            </a:r>
            <a:r>
              <a:rPr lang="en-US" sz="2000" b="1"/>
              <a:t>) </a:t>
            </a:r>
            <a:r>
              <a:rPr lang="en-US" altLang="en-US" sz="2800" b="1">
                <a:sym typeface="Symbol" pitchFamily="18" charset="2"/>
              </a:rPr>
              <a:t> </a:t>
            </a:r>
            <a:r>
              <a:rPr lang="en-US" altLang="en-US" sz="2000" b="1">
                <a:sym typeface="Symbol" pitchFamily="18" charset="2"/>
              </a:rPr>
              <a:t>ITEMS </a:t>
            </a:r>
          </a:p>
          <a:p>
            <a:pPr marL="0" indent="0">
              <a:lnSpc>
                <a:spcPct val="120000"/>
              </a:lnSpc>
              <a:spcBef>
                <a:spcPts val="500"/>
              </a:spcBef>
              <a:spcAft>
                <a:spcPts val="300"/>
              </a:spcAft>
              <a:buNone/>
            </a:pPr>
            <a:r>
              <a:rPr lang="en-US" sz="2000" b="1"/>
              <a:t>		 (</a:t>
            </a:r>
            <a:r>
              <a:rPr lang="en-US" sz="2000" b="1" err="1"/>
              <a:t>It_Name,Comp_Name</a:t>
            </a:r>
            <a:r>
              <a:rPr lang="en-US" sz="2000" b="1"/>
              <a:t>) is </a:t>
            </a:r>
            <a:r>
              <a:rPr lang="en-US" sz="2000" b="1">
                <a:solidFill>
                  <a:srgbClr val="C00000"/>
                </a:solidFill>
              </a:rPr>
              <a:t>Super Key for ITEMS</a:t>
            </a:r>
          </a:p>
          <a:p>
            <a:pPr marL="0" indent="0">
              <a:lnSpc>
                <a:spcPct val="120000"/>
              </a:lnSpc>
              <a:spcBef>
                <a:spcPts val="500"/>
              </a:spcBef>
              <a:spcAft>
                <a:spcPts val="300"/>
              </a:spcAft>
              <a:buNone/>
            </a:pPr>
            <a:r>
              <a:rPr lang="en-US" sz="2000" b="1">
                <a:solidFill>
                  <a:srgbClr val="C00000"/>
                </a:solidFill>
              </a:rPr>
              <a:t>                                            Is it Minimal Super key also?</a:t>
            </a:r>
          </a:p>
        </p:txBody>
      </p:sp>
      <p:sp>
        <p:nvSpPr>
          <p:cNvPr id="2" name="Rectangle 1"/>
          <p:cNvSpPr/>
          <p:nvPr/>
        </p:nvSpPr>
        <p:spPr>
          <a:xfrm>
            <a:off x="510551" y="2913039"/>
            <a:ext cx="8328645" cy="615553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>
                <a:solidFill>
                  <a:srgbClr val="C00000"/>
                </a:solidFill>
              </a:rPr>
              <a:t>Following two functional dependency also holds because of trivial functional dependency </a:t>
            </a:r>
          </a:p>
          <a:p>
            <a:pPr algn="ctr"/>
            <a:r>
              <a:rPr lang="en-US" sz="1400" b="1">
                <a:solidFill>
                  <a:srgbClr val="C00000"/>
                </a:solidFill>
              </a:rPr>
              <a:t>( i.e.   </a:t>
            </a:r>
            <a:r>
              <a:rPr lang="en-US" altLang="en-US" sz="1400" b="1">
                <a:solidFill>
                  <a:srgbClr val="000099"/>
                </a:solidFill>
                <a:sym typeface="Symbol" pitchFamily="18" charset="2"/>
              </a:rPr>
              <a:t> </a:t>
            </a:r>
            <a:r>
              <a:rPr lang="en-US" altLang="en-US" sz="1400" b="1">
                <a:solidFill>
                  <a:srgbClr val="000099"/>
                </a:solidFill>
                <a:sym typeface="Monotype Sorts" charset="2"/>
              </a:rPr>
              <a:t> </a:t>
            </a:r>
            <a:r>
              <a:rPr lang="en-US" altLang="en-US" sz="1400" b="1" i="1">
                <a:solidFill>
                  <a:srgbClr val="000099"/>
                </a:solidFill>
                <a:sym typeface="Symbol" pitchFamily="18" charset="2"/>
              </a:rPr>
              <a:t> </a:t>
            </a:r>
            <a:r>
              <a:rPr lang="en-US" b="1">
                <a:solidFill>
                  <a:srgbClr val="C00000"/>
                </a:solidFill>
              </a:rPr>
              <a:t> holds always if </a:t>
            </a:r>
            <a:r>
              <a:rPr lang="en-US" altLang="en-US" b="1" i="1">
                <a:solidFill>
                  <a:srgbClr val="000099"/>
                </a:solidFill>
                <a:sym typeface="Symbol" pitchFamily="18" charset="2"/>
              </a:rPr>
              <a:t> </a:t>
            </a:r>
            <a:r>
              <a:rPr lang="en-US" altLang="en-US" b="1">
                <a:solidFill>
                  <a:srgbClr val="C00000"/>
                </a:solidFill>
                <a:sym typeface="Symbol" pitchFamily="18" charset="2"/>
              </a:rPr>
              <a:t> </a:t>
            </a:r>
            <a:r>
              <a:rPr lang="en-US" altLang="en-US" b="1">
                <a:solidFill>
                  <a:srgbClr val="000099"/>
                </a:solidFill>
                <a:sym typeface="Symbol" pitchFamily="18" charset="2"/>
              </a:rPr>
              <a:t>)</a:t>
            </a:r>
            <a:r>
              <a:rPr lang="en-US" altLang="en-US" sz="2000" b="1">
                <a:solidFill>
                  <a:srgbClr val="C00000"/>
                </a:solidFill>
                <a:sym typeface="Symbol" pitchFamily="18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89100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9186" y="1058039"/>
            <a:ext cx="8954814" cy="5453917"/>
            <a:chOff x="102478" y="50650"/>
            <a:chExt cx="8954814" cy="5453917"/>
          </a:xfrm>
        </p:grpSpPr>
        <p:sp>
          <p:nvSpPr>
            <p:cNvPr id="6" name="Rectangle 5"/>
            <p:cNvSpPr/>
            <p:nvPr/>
          </p:nvSpPr>
          <p:spPr>
            <a:xfrm>
              <a:off x="580267" y="50650"/>
              <a:ext cx="7936172" cy="4370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en-US" sz="2000">
                  <a:latin typeface="Calibri" panose="020F0502020204030204" pitchFamily="34" charset="0"/>
                  <a:cs typeface="Calibri" panose="020F0502020204030204" pitchFamily="34" charset="0"/>
                </a:rPr>
                <a:t>As Discussed in previous slide       </a:t>
              </a:r>
              <a:r>
                <a:rPr lang="en-US" altLang="en-US" sz="2000" b="1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en-US" altLang="en-US" sz="2000" b="1" err="1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It_name</a:t>
              </a:r>
              <a:r>
                <a:rPr lang="en-US" altLang="en-US" sz="2000" b="1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, Comp_name) is </a:t>
              </a:r>
              <a:r>
                <a:rPr lang="en-US" altLang="en-US" sz="2000" b="1">
                  <a:solidFill>
                    <a:schemeClr val="bg1">
                      <a:lumMod val="1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Super Key. 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02478" y="537053"/>
              <a:ext cx="8954814" cy="49675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20000"/>
                </a:lnSpc>
                <a:buFont typeface="Arial" pitchFamily="34" charset="0"/>
                <a:buChar char="•"/>
              </a:pPr>
              <a:r>
                <a:rPr lang="en-US" altLang="en-US" sz="2000">
                  <a:latin typeface="Calibri" panose="020F0502020204030204" pitchFamily="34" charset="0"/>
                  <a:cs typeface="Calibri" panose="020F0502020204030204" pitchFamily="34" charset="0"/>
                </a:rPr>
                <a:t>Further </a:t>
              </a:r>
              <a:r>
                <a:rPr lang="en-US" altLang="en-US" sz="2000" b="1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altLang="en-US" sz="2000">
                  <a:latin typeface="Calibri" panose="020F0502020204030204" pitchFamily="34" charset="0"/>
                  <a:cs typeface="Calibri" panose="020F0502020204030204" pitchFamily="34" charset="0"/>
                </a:rPr>
                <a:t> i.e. </a:t>
              </a:r>
              <a:r>
                <a:rPr lang="en-US" altLang="en-US" sz="2000" b="1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en-US" altLang="en-US" sz="2000" b="1" err="1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It_name</a:t>
              </a:r>
              <a:r>
                <a:rPr lang="en-US" altLang="en-US" sz="2000" b="1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, Comp_name)</a:t>
              </a:r>
              <a:r>
                <a:rPr lang="en-US" altLang="en-US" sz="2000">
                  <a:latin typeface="Calibri" panose="020F0502020204030204" pitchFamily="34" charset="0"/>
                  <a:cs typeface="Calibri" panose="020F0502020204030204" pitchFamily="34" charset="0"/>
                </a:rPr>
                <a:t>  can be a </a:t>
              </a:r>
              <a:r>
                <a:rPr lang="en-US" altLang="en-US" sz="2000" b="1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candidate key</a:t>
              </a:r>
              <a:r>
                <a:rPr lang="en-US" altLang="en-US" sz="2000" b="1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en-US" sz="2000">
                  <a:latin typeface="Calibri" panose="020F0502020204030204" pitchFamily="34" charset="0"/>
                  <a:cs typeface="Calibri" panose="020F0502020204030204" pitchFamily="34" charset="0"/>
                </a:rPr>
                <a:t>(means minimal Super key) , </a:t>
              </a:r>
            </a:p>
            <a:p>
              <a:pPr>
                <a:lnSpc>
                  <a:spcPct val="120000"/>
                </a:lnSpc>
                <a:spcAft>
                  <a:spcPts val="600"/>
                </a:spcAft>
              </a:pPr>
              <a:r>
                <a:rPr lang="en-US" altLang="en-US" sz="2000">
                  <a:latin typeface="Calibri" panose="020F0502020204030204" pitchFamily="34" charset="0"/>
                  <a:cs typeface="Calibri" panose="020F0502020204030204" pitchFamily="34" charset="0"/>
                </a:rPr>
                <a:t>	if </a:t>
              </a:r>
              <a:r>
                <a:rPr lang="en-US" altLang="en-US" sz="2000" b="1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none of the subset of K </a:t>
              </a:r>
              <a:r>
                <a:rPr lang="en-US" altLang="en-US" sz="2000" b="1" i="1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determine  </a:t>
              </a:r>
              <a:r>
                <a:rPr lang="en-US" altLang="en-US" sz="2000" b="1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altLang="en-US" sz="2000" b="1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en-US" sz="2000">
                  <a:latin typeface="Calibri" panose="020F0502020204030204" pitchFamily="34" charset="0"/>
                  <a:cs typeface="Calibri" panose="020F0502020204030204" pitchFamily="34" charset="0"/>
                </a:rPr>
                <a:t>i.e. </a:t>
              </a:r>
              <a:r>
                <a:rPr lang="en-US" altLang="en-US" sz="2000" b="1">
                  <a:solidFill>
                    <a:schemeClr val="bg1">
                      <a:lumMod val="1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ITEMS.</a:t>
              </a:r>
            </a:p>
            <a:p>
              <a:pPr>
                <a:lnSpc>
                  <a:spcPct val="120000"/>
                </a:lnSpc>
                <a:spcAft>
                  <a:spcPts val="600"/>
                </a:spcAft>
              </a:pPr>
              <a:endParaRPr lang="en-US" altLang="en-US" sz="2000" b="1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>
                <a:lnSpc>
                  <a:spcPct val="140000"/>
                </a:lnSpc>
                <a:spcBef>
                  <a:spcPts val="600"/>
                </a:spcBef>
              </a:pPr>
              <a:r>
                <a:rPr lang="en-US" altLang="en-US" sz="2000" b="1">
                  <a:solidFill>
                    <a:schemeClr val="bg1">
                      <a:lumMod val="1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	Subsets of </a:t>
              </a:r>
              <a:r>
                <a:rPr lang="en-US" altLang="en-US" sz="2000" b="1"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en-US" altLang="en-US" sz="2000" b="1" err="1">
                  <a:latin typeface="Calibri" panose="020F0502020204030204" pitchFamily="34" charset="0"/>
                  <a:cs typeface="Calibri" panose="020F0502020204030204" pitchFamily="34" charset="0"/>
                </a:rPr>
                <a:t>It_name</a:t>
              </a:r>
              <a:r>
                <a:rPr lang="en-US" altLang="en-US" sz="2000" b="1">
                  <a:latin typeface="Calibri" panose="020F0502020204030204" pitchFamily="34" charset="0"/>
                  <a:cs typeface="Calibri" panose="020F0502020204030204" pitchFamily="34" charset="0"/>
                </a:rPr>
                <a:t>, Comp_name) are</a:t>
              </a:r>
            </a:p>
            <a:p>
              <a:pPr>
                <a:lnSpc>
                  <a:spcPct val="140000"/>
                </a:lnSpc>
              </a:pPr>
              <a:r>
                <a:rPr lang="en-US" altLang="en-US" sz="2000">
                  <a:latin typeface="Calibri" panose="020F0502020204030204" pitchFamily="34" charset="0"/>
                  <a:cs typeface="Calibri" panose="020F0502020204030204" pitchFamily="34" charset="0"/>
                </a:rPr>
                <a:t>			</a:t>
              </a:r>
              <a:r>
                <a:rPr lang="en-US" altLang="en-US" sz="2400" b="1">
                  <a:solidFill>
                    <a:schemeClr val="bg1">
                      <a:lumMod val="1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(</a:t>
              </a:r>
              <a:r>
                <a:rPr lang="en-US" altLang="en-US" sz="2400" b="1" err="1">
                  <a:solidFill>
                    <a:schemeClr val="bg1">
                      <a:lumMod val="1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It_name</a:t>
              </a:r>
              <a:r>
                <a:rPr lang="en-US" altLang="en-US" sz="2400" b="1">
                  <a:solidFill>
                    <a:schemeClr val="bg1">
                      <a:lumMod val="1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)  &amp; (</a:t>
              </a:r>
              <a:r>
                <a:rPr lang="en-US" altLang="en-US" sz="2400" b="1" err="1">
                  <a:solidFill>
                    <a:schemeClr val="bg1">
                      <a:lumMod val="1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Comp_Name</a:t>
              </a:r>
              <a:r>
                <a:rPr lang="en-US" alt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</a:p>
            <a:p>
              <a:pPr>
                <a:lnSpc>
                  <a:spcPct val="140000"/>
                </a:lnSpc>
              </a:pPr>
              <a:r>
                <a:rPr lang="en-US" sz="2000">
                  <a:latin typeface="Calibri" panose="020F0502020204030204" pitchFamily="34" charset="0"/>
                  <a:cs typeface="Calibri" panose="020F0502020204030204" pitchFamily="34" charset="0"/>
                </a:rPr>
                <a:t>We know </a:t>
              </a:r>
              <a:r>
                <a:rPr lang="en-US" altLang="en-US" sz="2000" b="1" err="1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It_name</a:t>
              </a:r>
              <a:r>
                <a:rPr lang="en-US" altLang="en-US" sz="2000" b="1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en-US" sz="2000" b="1">
                  <a:latin typeface="Calibri" panose="020F0502020204030204" pitchFamily="34" charset="0"/>
                  <a:cs typeface="Calibri" panose="020F0502020204030204" pitchFamily="34" charset="0"/>
                </a:rPr>
                <a:t>alone do not determine </a:t>
              </a:r>
              <a:r>
                <a:rPr lang="en-US" altLang="en-US" sz="2000" b="1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ITEMS </a:t>
              </a:r>
              <a:r>
                <a:rPr lang="en-US" altLang="en-US" sz="2000" b="1">
                  <a:latin typeface="Calibri" panose="020F0502020204030204" pitchFamily="34" charset="0"/>
                  <a:cs typeface="Calibri" panose="020F0502020204030204" pitchFamily="34" charset="0"/>
                </a:rPr>
                <a:t>&amp;  </a:t>
              </a:r>
              <a:r>
                <a:rPr lang="en-US" sz="2000" b="1" err="1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Comp_Name</a:t>
              </a:r>
              <a:r>
                <a:rPr lang="en-US" sz="2000" b="1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en-US" sz="2000" b="1">
                  <a:latin typeface="Calibri" panose="020F0502020204030204" pitchFamily="34" charset="0"/>
                  <a:cs typeface="Calibri" panose="020F0502020204030204" pitchFamily="34" charset="0"/>
                </a:rPr>
                <a:t>alone also do not determine </a:t>
              </a:r>
              <a:r>
                <a:rPr lang="en-US" altLang="en-US" sz="2000" b="1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ITEMS</a:t>
              </a:r>
              <a:r>
                <a:rPr lang="en-US" altLang="en-US" sz="2000" b="1">
                  <a:latin typeface="Calibri" panose="020F0502020204030204" pitchFamily="34" charset="0"/>
                  <a:cs typeface="Calibri" panose="020F0502020204030204" pitchFamily="34" charset="0"/>
                </a:rPr>
                <a:t> . 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en-US" sz="2000" b="1">
                  <a:latin typeface="Calibri" panose="020F0502020204030204" pitchFamily="34" charset="0"/>
                  <a:cs typeface="Calibri" panose="020F0502020204030204" pitchFamily="34" charset="0"/>
                </a:rPr>
                <a:t>i.e. </a:t>
              </a:r>
              <a:r>
                <a:rPr lang="en-US" altLang="en-US" sz="2500" b="1">
                  <a:latin typeface="Calibri" panose="020F0502020204030204" pitchFamily="34" charset="0"/>
                  <a:cs typeface="Calibri" panose="020F0502020204030204" pitchFamily="34" charset="0"/>
                </a:rPr>
                <a:t>Neither </a:t>
              </a:r>
              <a:r>
                <a:rPr lang="en-US" altLang="en-US" sz="2500" b="1" err="1">
                  <a:latin typeface="Calibri" panose="020F0502020204030204" pitchFamily="34" charset="0"/>
                  <a:cs typeface="Calibri" panose="020F0502020204030204" pitchFamily="34" charset="0"/>
                </a:rPr>
                <a:t>It_name</a:t>
              </a:r>
              <a:r>
                <a:rPr lang="en-US" altLang="en-US" sz="2500" b="1">
                  <a:latin typeface="Calibri" panose="020F0502020204030204" pitchFamily="34" charset="0"/>
                  <a:cs typeface="Calibri" panose="020F0502020204030204" pitchFamily="34" charset="0"/>
                </a:rPr>
                <a:t> nor </a:t>
              </a:r>
              <a:r>
                <a:rPr lang="en-US" altLang="en-US" sz="2500" b="1" err="1">
                  <a:latin typeface="Calibri" panose="020F0502020204030204" pitchFamily="34" charset="0"/>
                  <a:cs typeface="Calibri" panose="020F0502020204030204" pitchFamily="34" charset="0"/>
                </a:rPr>
                <a:t>Comp_Name</a:t>
              </a:r>
              <a:r>
                <a:rPr lang="en-US" altLang="en-US" sz="2500" b="1">
                  <a:latin typeface="Calibri" panose="020F0502020204030204" pitchFamily="34" charset="0"/>
                  <a:cs typeface="Calibri" panose="020F0502020204030204" pitchFamily="34" charset="0"/>
                </a:rPr>
                <a:t> is Super Key for ITEMS</a:t>
              </a:r>
            </a:p>
            <a:p>
              <a:pPr algn="ctr">
                <a:lnSpc>
                  <a:spcPct val="140000"/>
                </a:lnSpc>
              </a:pPr>
              <a:endParaRPr lang="en-US" altLang="en-US" sz="1400" b="1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1200150" lvl="2" indent="-285750">
                <a:lnSpc>
                  <a:spcPct val="140000"/>
                </a:lnSpc>
                <a:buFont typeface="Arial" pitchFamily="34" charset="0"/>
                <a:buChar char="•"/>
              </a:pPr>
              <a:r>
                <a:rPr lang="en-US" altLang="en-US" sz="2000" b="1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en-US" sz="2400" b="1" err="1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i.e</a:t>
              </a:r>
              <a:r>
                <a:rPr lang="en-US" altLang="en-US" sz="2400" b="1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      </a:t>
              </a:r>
              <a:r>
                <a:rPr lang="en-US" altLang="en-US" sz="2400" b="1" err="1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It_name</a:t>
              </a:r>
              <a:r>
                <a:rPr lang="en-US" altLang="en-US" sz="2400" b="1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en-US" sz="2400" b="1">
                  <a:solidFill>
                    <a:schemeClr val="bg1">
                      <a:lumMod val="1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      ITEMS   </a:t>
              </a:r>
              <a:r>
                <a:rPr lang="en-US" altLang="en-US" sz="2000" b="1">
                  <a:solidFill>
                    <a:schemeClr val="bg1">
                      <a:lumMod val="1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&amp; </a:t>
              </a:r>
              <a:r>
                <a:rPr lang="en-US" altLang="en-US" sz="2400" b="1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Comp_name        </a:t>
              </a:r>
              <a:r>
                <a:rPr lang="en-US" altLang="en-US" sz="2400" b="1">
                  <a:solidFill>
                    <a:schemeClr val="bg1">
                      <a:lumMod val="1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ITEMS </a:t>
              </a:r>
              <a:endParaRPr lang="en-US"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8766" y="5034982"/>
              <a:ext cx="494125" cy="4000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4018" y="5034982"/>
              <a:ext cx="510322" cy="3969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362607" y="1623212"/>
              <a:ext cx="8466084" cy="505972"/>
            </a:xfrm>
            <a:prstGeom prst="rect">
              <a:avLst/>
            </a:prstGeom>
            <a:ln cmpd="dbl"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spcAft>
                  <a:spcPts val="600"/>
                </a:spcAft>
              </a:pPr>
              <a:r>
                <a:rPr lang="en-US" altLang="en-US" sz="2400" b="1">
                  <a:solidFill>
                    <a:schemeClr val="bg1">
                      <a:lumMod val="1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“None of the sub sets of </a:t>
              </a:r>
              <a:r>
                <a:rPr lang="en-US" altLang="en-US" sz="2400" b="1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en-US" altLang="en-US" sz="2400" b="1" err="1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It_name</a:t>
              </a:r>
              <a:r>
                <a:rPr lang="en-US" altLang="en-US" sz="2400" b="1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, Comp_name)</a:t>
              </a:r>
              <a:r>
                <a:rPr lang="en-US" altLang="en-US" sz="2400" b="1">
                  <a:latin typeface="Calibri" panose="020F0502020204030204" pitchFamily="34" charset="0"/>
                  <a:cs typeface="Calibri" panose="020F0502020204030204" pitchFamily="34" charset="0"/>
                </a:rPr>
                <a:t> is Super key”</a:t>
              </a:r>
              <a:endParaRPr lang="en-US" altLang="en-US" sz="2400" b="1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596461" y="164262"/>
            <a:ext cx="8077200" cy="637287"/>
          </a:xfrm>
        </p:spPr>
        <p:txBody>
          <a:bodyPr/>
          <a:lstStyle/>
          <a:p>
            <a:pPr>
              <a:defRPr/>
            </a:pPr>
            <a:r>
              <a:rPr lang="en-US" sz="2800">
                <a:solidFill>
                  <a:srgbClr val="C00000"/>
                </a:solidFill>
              </a:rPr>
              <a:t>Example: Minimal Super Key (Contd.)</a:t>
            </a:r>
          </a:p>
        </p:txBody>
      </p:sp>
    </p:spTree>
    <p:extLst>
      <p:ext uri="{BB962C8B-B14F-4D97-AF65-F5344CB8AC3E}">
        <p14:creationId xmlns:p14="http://schemas.microsoft.com/office/powerpoint/2010/main" val="500479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65316" y="1145986"/>
            <a:ext cx="7870560" cy="3490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300">
                <a:latin typeface="Calibri" panose="020F0502020204030204" pitchFamily="34" charset="0"/>
                <a:cs typeface="Calibri" panose="020F0502020204030204" pitchFamily="34" charset="0"/>
              </a:rPr>
              <a:t>From Super key, </a:t>
            </a:r>
            <a:r>
              <a:rPr lang="en-US" altLang="en-US" sz="2300" b="1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en-US" sz="2300" b="1" err="1">
                <a:latin typeface="Calibri" panose="020F0502020204030204" pitchFamily="34" charset="0"/>
                <a:cs typeface="Calibri" panose="020F0502020204030204" pitchFamily="34" charset="0"/>
              </a:rPr>
              <a:t>It_name</a:t>
            </a:r>
            <a:r>
              <a:rPr lang="en-US" altLang="en-US" sz="2300" b="1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sz="2300" b="1" err="1">
                <a:latin typeface="Calibri" panose="020F0502020204030204" pitchFamily="34" charset="0"/>
                <a:cs typeface="Calibri" panose="020F0502020204030204" pitchFamily="34" charset="0"/>
              </a:rPr>
              <a:t>Comp_name</a:t>
            </a:r>
            <a:r>
              <a:rPr lang="en-US" altLang="en-US" sz="2300" b="1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en-US" sz="2300">
                <a:latin typeface="Calibri" panose="020F0502020204030204" pitchFamily="34" charset="0"/>
                <a:cs typeface="Calibri" panose="020F0502020204030204" pitchFamily="34" charset="0"/>
              </a:rPr>
              <a:t>we are unable to find any </a:t>
            </a:r>
            <a:r>
              <a:rPr lang="en-US" altLang="en-US" sz="2300" b="1">
                <a:latin typeface="Calibri" panose="020F0502020204030204" pitchFamily="34" charset="0"/>
                <a:cs typeface="Calibri" panose="020F0502020204030204" pitchFamily="34" charset="0"/>
              </a:rPr>
              <a:t>subset</a:t>
            </a:r>
            <a:r>
              <a:rPr lang="en-US" altLang="en-US" sz="2300">
                <a:latin typeface="Calibri" panose="020F0502020204030204" pitchFamily="34" charset="0"/>
                <a:cs typeface="Calibri" panose="020F0502020204030204" pitchFamily="34" charset="0"/>
              </a:rPr>
              <a:t> which </a:t>
            </a:r>
            <a:r>
              <a:rPr lang="en-US" altLang="en-US" sz="2300" b="1">
                <a:latin typeface="Calibri" panose="020F0502020204030204" pitchFamily="34" charset="0"/>
                <a:cs typeface="Calibri" panose="020F0502020204030204" pitchFamily="34" charset="0"/>
              </a:rPr>
              <a:t>determine ITEMS </a:t>
            </a:r>
            <a:r>
              <a:rPr lang="en-US" altLang="en-US" sz="230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endParaRPr lang="en-US" altLang="en-US" sz="23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endParaRPr lang="en-US" altLang="en-US" sz="23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endParaRPr lang="en-US" altLang="en-US" sz="23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endParaRPr lang="en-US" altLang="en-US" sz="23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300">
                <a:latin typeface="Calibri" panose="020F0502020204030204" pitchFamily="34" charset="0"/>
                <a:cs typeface="Calibri" panose="020F0502020204030204" pitchFamily="34" charset="0"/>
              </a:rPr>
              <a:t>i.e. Hence </a:t>
            </a:r>
            <a:r>
              <a:rPr lang="en-US" altLang="en-US" sz="2300" b="1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en-US" sz="2300" b="1" err="1">
                <a:latin typeface="Calibri" panose="020F0502020204030204" pitchFamily="34" charset="0"/>
                <a:cs typeface="Calibri" panose="020F0502020204030204" pitchFamily="34" charset="0"/>
              </a:rPr>
              <a:t>It_name</a:t>
            </a:r>
            <a:r>
              <a:rPr lang="en-US" altLang="en-US" sz="2300" b="1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sz="2300" b="1" err="1">
                <a:latin typeface="Calibri" panose="020F0502020204030204" pitchFamily="34" charset="0"/>
                <a:cs typeface="Calibri" panose="020F0502020204030204" pitchFamily="34" charset="0"/>
              </a:rPr>
              <a:t>Comp_name</a:t>
            </a:r>
            <a:r>
              <a:rPr lang="en-US" altLang="en-US" sz="2300" b="1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en-US" sz="2300">
                <a:latin typeface="Calibri" panose="020F0502020204030204" pitchFamily="34" charset="0"/>
                <a:cs typeface="Calibri" panose="020F0502020204030204" pitchFamily="34" charset="0"/>
              </a:rPr>
              <a:t> are </a:t>
            </a:r>
            <a:r>
              <a:rPr lang="en-US" altLang="en-US" sz="2300" b="1">
                <a:latin typeface="Calibri" panose="020F0502020204030204" pitchFamily="34" charset="0"/>
                <a:cs typeface="Calibri" panose="020F0502020204030204" pitchFamily="34" charset="0"/>
              </a:rPr>
              <a:t>minimum attributes required</a:t>
            </a:r>
            <a:r>
              <a:rPr lang="en-US" altLang="en-US" sz="2300">
                <a:latin typeface="Calibri" panose="020F0502020204030204" pitchFamily="34" charset="0"/>
                <a:cs typeface="Calibri" panose="020F0502020204030204" pitchFamily="34" charset="0"/>
              </a:rPr>
              <a:t> to determine ITEMS.</a:t>
            </a:r>
          </a:p>
        </p:txBody>
      </p:sp>
      <p:sp>
        <p:nvSpPr>
          <p:cNvPr id="5" name="Rectangle 4"/>
          <p:cNvSpPr/>
          <p:nvPr/>
        </p:nvSpPr>
        <p:spPr>
          <a:xfrm>
            <a:off x="1537134" y="2224336"/>
            <a:ext cx="6526924" cy="990977"/>
          </a:xfrm>
          <a:prstGeom prst="rect">
            <a:avLst/>
          </a:prstGeom>
          <a:ln w="12700" cmpd="sng">
            <a:solidFill>
              <a:schemeClr val="bg1">
                <a:lumMod val="1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2100"/>
              <a:t>not possible to find any sub set of  </a:t>
            </a:r>
          </a:p>
          <a:p>
            <a:pPr algn="ctr">
              <a:lnSpc>
                <a:spcPct val="140000"/>
              </a:lnSpc>
            </a:pPr>
            <a:r>
              <a:rPr lang="en-US" sz="2000"/>
              <a:t>(</a:t>
            </a:r>
            <a:r>
              <a:rPr lang="en-US" altLang="en-US" sz="2000" b="1" err="1">
                <a:solidFill>
                  <a:schemeClr val="tx2"/>
                </a:solidFill>
              </a:rPr>
              <a:t>It_name</a:t>
            </a:r>
            <a:r>
              <a:rPr lang="en-US" altLang="en-US" sz="2000" b="1">
                <a:solidFill>
                  <a:schemeClr val="tx2"/>
                </a:solidFill>
              </a:rPr>
              <a:t>, Comp_name) which is super key</a:t>
            </a:r>
            <a:endParaRPr lang="en-US" sz="2000"/>
          </a:p>
        </p:txBody>
      </p:sp>
      <p:sp>
        <p:nvSpPr>
          <p:cNvPr id="6" name="Rectangle 5"/>
          <p:cNvSpPr/>
          <p:nvPr/>
        </p:nvSpPr>
        <p:spPr>
          <a:xfrm>
            <a:off x="47293" y="5236143"/>
            <a:ext cx="9096707" cy="5078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>
                <a:solidFill>
                  <a:srgbClr val="C00000"/>
                </a:solidFill>
              </a:rPr>
              <a:t>Therefore </a:t>
            </a:r>
            <a:r>
              <a:rPr lang="en-US" altLang="en-US" sz="1800" b="1">
                <a:solidFill>
                  <a:srgbClr val="C00000"/>
                </a:solidFill>
              </a:rPr>
              <a:t>(</a:t>
            </a:r>
            <a:r>
              <a:rPr lang="en-US" altLang="en-US" sz="1800" b="1" err="1">
                <a:solidFill>
                  <a:srgbClr val="C00000"/>
                </a:solidFill>
              </a:rPr>
              <a:t>It_name</a:t>
            </a:r>
            <a:r>
              <a:rPr lang="en-US" altLang="en-US" sz="1800" b="1">
                <a:solidFill>
                  <a:srgbClr val="C00000"/>
                </a:solidFill>
              </a:rPr>
              <a:t>, Comp_name) is minimal Super key (i.e. candidate key)</a:t>
            </a:r>
            <a:endParaRPr lang="en-US" sz="1800">
              <a:solidFill>
                <a:srgbClr val="C00000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761996" y="-138778"/>
            <a:ext cx="8077200" cy="637287"/>
          </a:xfrm>
        </p:spPr>
        <p:txBody>
          <a:bodyPr/>
          <a:lstStyle/>
          <a:p>
            <a:pPr>
              <a:defRPr/>
            </a:pPr>
            <a:r>
              <a:rPr lang="en-US" sz="2800">
                <a:solidFill>
                  <a:srgbClr val="C00000"/>
                </a:solidFill>
              </a:rPr>
              <a:t>Example: Minimal Super Key (Contd.)</a:t>
            </a:r>
          </a:p>
        </p:txBody>
      </p:sp>
    </p:spTree>
    <p:extLst>
      <p:ext uri="{BB962C8B-B14F-4D97-AF65-F5344CB8AC3E}">
        <p14:creationId xmlns:p14="http://schemas.microsoft.com/office/powerpoint/2010/main" val="8134618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545" y="204952"/>
            <a:ext cx="8623738" cy="609600"/>
          </a:xfrm>
        </p:spPr>
        <p:txBody>
          <a:bodyPr/>
          <a:lstStyle/>
          <a:p>
            <a:r>
              <a:rPr lang="en-US" sz="2400"/>
              <a:t>Write the Functional Dependencies for a given System Requirements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73421" y="937450"/>
            <a:ext cx="8671035" cy="5599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4000"/>
              </a:lnSpc>
            </a:pPr>
            <a:r>
              <a:rPr lang="en-US" sz="2100"/>
              <a:t>Assume that we want to store information about employees and department in which they are working.</a:t>
            </a:r>
          </a:p>
          <a:p>
            <a:pPr algn="just">
              <a:lnSpc>
                <a:spcPct val="114000"/>
              </a:lnSpc>
            </a:pPr>
            <a:r>
              <a:rPr lang="en-US" sz="2100"/>
              <a:t>Every employee has a unique </a:t>
            </a:r>
            <a:r>
              <a:rPr lang="en-US" sz="2100" err="1">
                <a:solidFill>
                  <a:srgbClr val="C00000"/>
                </a:solidFill>
              </a:rPr>
              <a:t>EmpNo</a:t>
            </a:r>
            <a:r>
              <a:rPr lang="en-US" sz="2100"/>
              <a:t>.  About each employee we are interested to store his </a:t>
            </a:r>
            <a:r>
              <a:rPr lang="en-US" sz="2100">
                <a:solidFill>
                  <a:srgbClr val="C00000"/>
                </a:solidFill>
              </a:rPr>
              <a:t>name</a:t>
            </a:r>
            <a:r>
              <a:rPr lang="en-US" sz="2100"/>
              <a:t> ,</a:t>
            </a:r>
            <a:r>
              <a:rPr lang="en-US" sz="2100">
                <a:solidFill>
                  <a:srgbClr val="C00000"/>
                </a:solidFill>
              </a:rPr>
              <a:t>salary</a:t>
            </a:r>
            <a:r>
              <a:rPr lang="en-US" sz="2100"/>
              <a:t> what he earns, </a:t>
            </a:r>
            <a:r>
              <a:rPr lang="en-US" sz="2100">
                <a:solidFill>
                  <a:srgbClr val="C00000"/>
                </a:solidFill>
              </a:rPr>
              <a:t>city</a:t>
            </a:r>
            <a:r>
              <a:rPr lang="en-US" sz="2100"/>
              <a:t> in which he resides , </a:t>
            </a:r>
            <a:r>
              <a:rPr lang="en-US" sz="2100" err="1">
                <a:solidFill>
                  <a:srgbClr val="C00000"/>
                </a:solidFill>
              </a:rPr>
              <a:t>pincode</a:t>
            </a:r>
            <a:r>
              <a:rPr lang="en-US" sz="2100"/>
              <a:t> , </a:t>
            </a:r>
            <a:r>
              <a:rPr lang="en-US" sz="2100" err="1">
                <a:solidFill>
                  <a:srgbClr val="C00000"/>
                </a:solidFill>
              </a:rPr>
              <a:t>STDCode</a:t>
            </a:r>
            <a:r>
              <a:rPr lang="en-US" sz="2100"/>
              <a:t> of the city and </a:t>
            </a:r>
            <a:r>
              <a:rPr lang="en-US" sz="2100">
                <a:solidFill>
                  <a:srgbClr val="C00000"/>
                </a:solidFill>
              </a:rPr>
              <a:t>PhoneNumber</a:t>
            </a:r>
            <a:r>
              <a:rPr lang="en-US" sz="2100"/>
              <a:t> of the employee. Every city has one pincode </a:t>
            </a:r>
            <a:r>
              <a:rPr lang="en-US"/>
              <a:t>(ignoring the point that-with in a city different areas will have different Pincode) </a:t>
            </a:r>
            <a:r>
              <a:rPr lang="en-US" sz="2100"/>
              <a:t>, similar type assumption we considered here like  every city has one </a:t>
            </a:r>
            <a:r>
              <a:rPr lang="en-US" sz="2100" err="1"/>
              <a:t>STDCode</a:t>
            </a:r>
            <a:r>
              <a:rPr lang="en-US" sz="2100"/>
              <a:t>.</a:t>
            </a:r>
          </a:p>
          <a:p>
            <a:pPr algn="just">
              <a:lnSpc>
                <a:spcPct val="114000"/>
              </a:lnSpc>
            </a:pPr>
            <a:r>
              <a:rPr lang="en-US" sz="2100"/>
              <a:t>Each employee works exactly in  one department. More than one employees work in a department. About each department we want to record department number-</a:t>
            </a:r>
            <a:r>
              <a:rPr lang="en-US" sz="2100">
                <a:solidFill>
                  <a:srgbClr val="C00000"/>
                </a:solidFill>
              </a:rPr>
              <a:t>Deptno</a:t>
            </a:r>
            <a:r>
              <a:rPr lang="en-US" sz="2100"/>
              <a:t> and department name </a:t>
            </a:r>
            <a:r>
              <a:rPr lang="en-US" sz="2100">
                <a:solidFill>
                  <a:srgbClr val="C00000"/>
                </a:solidFill>
              </a:rPr>
              <a:t>Dname</a:t>
            </a:r>
            <a:r>
              <a:rPr lang="en-US" sz="2100"/>
              <a:t>, Department location –</a:t>
            </a:r>
            <a:r>
              <a:rPr lang="en-US" sz="2100">
                <a:solidFill>
                  <a:srgbClr val="C00000"/>
                </a:solidFill>
              </a:rPr>
              <a:t>Loc</a:t>
            </a:r>
            <a:r>
              <a:rPr lang="en-US" sz="2100"/>
              <a:t>. Every department has a unique </a:t>
            </a:r>
            <a:r>
              <a:rPr lang="en-US" sz="2100" err="1"/>
              <a:t>deptno</a:t>
            </a:r>
            <a:r>
              <a:rPr lang="en-US" sz="2100"/>
              <a:t>, every department has one unique Dname and each department is situated in one  Location.</a:t>
            </a:r>
          </a:p>
        </p:txBody>
      </p:sp>
      <p:sp>
        <p:nvSpPr>
          <p:cNvPr id="3" name="Rectangle 2"/>
          <p:cNvSpPr/>
          <p:nvPr/>
        </p:nvSpPr>
        <p:spPr>
          <a:xfrm>
            <a:off x="3547241" y="6219497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See sample data corresponding to these constraints in next slide</a:t>
            </a:r>
          </a:p>
        </p:txBody>
      </p:sp>
    </p:spTree>
    <p:extLst>
      <p:ext uri="{BB962C8B-B14F-4D97-AF65-F5344CB8AC3E}">
        <p14:creationId xmlns:p14="http://schemas.microsoft.com/office/powerpoint/2010/main" val="12887134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3526" y="655420"/>
          <a:ext cx="9195771" cy="4846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7610443" imgH="2866965" progId="Excel.Sheet.12">
                  <p:embed/>
                </p:oleObj>
              </mc:Choice>
              <mc:Fallback>
                <p:oleObj name="Worksheet" r:id="rId3" imgW="7610443" imgH="2866965" progId="Excel.Shee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526" y="655420"/>
                        <a:ext cx="9195771" cy="48467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677917" y="21042"/>
            <a:ext cx="79300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>
                <a:solidFill>
                  <a:srgbClr val="C00000"/>
                </a:solidFill>
              </a:rPr>
              <a:t>Sample data corresponding to the constraints in previous slide</a:t>
            </a:r>
          </a:p>
        </p:txBody>
      </p:sp>
    </p:spTree>
    <p:extLst>
      <p:ext uri="{BB962C8B-B14F-4D97-AF65-F5344CB8AC3E}">
        <p14:creationId xmlns:p14="http://schemas.microsoft.com/office/powerpoint/2010/main" val="33745277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689" y="-137160"/>
            <a:ext cx="8419881" cy="609600"/>
          </a:xfrm>
        </p:spPr>
        <p:txBody>
          <a:bodyPr/>
          <a:lstStyle/>
          <a:p>
            <a:r>
              <a:rPr lang="en-US" sz="2800"/>
              <a:t>Set of Functional Dependencies that hold</a:t>
            </a:r>
          </a:p>
        </p:txBody>
      </p:sp>
      <p:sp>
        <p:nvSpPr>
          <p:cNvPr id="4" name="Rectangle 3"/>
          <p:cNvSpPr/>
          <p:nvPr/>
        </p:nvSpPr>
        <p:spPr>
          <a:xfrm>
            <a:off x="220713" y="472440"/>
            <a:ext cx="8749857" cy="604069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altLang="en-US" sz="2400">
                <a:latin typeface="Helvetica" pitchFamily="34" charset="0"/>
                <a:sym typeface="Monotype Sorts" charset="2"/>
              </a:rPr>
              <a:t>Following are the some FDs that hold on the system as per the requirements given in </a:t>
            </a:r>
            <a:r>
              <a:rPr lang="en-US" altLang="en-US" sz="2400">
                <a:latin typeface="Helvetica" pitchFamily="34" charset="0"/>
                <a:sym typeface="Monotype Sorts" charset="2"/>
                <a:hlinkClick r:id="rId3" action="ppaction://hlinksldjump"/>
              </a:rPr>
              <a:t>slide 26</a:t>
            </a:r>
            <a:endParaRPr lang="en-US" altLang="en-US" sz="2400">
              <a:latin typeface="Helvetica" pitchFamily="34" charset="0"/>
              <a:sym typeface="Monotype Sorts" charset="2"/>
            </a:endParaRPr>
          </a:p>
          <a:p>
            <a:pPr lvl="1">
              <a:lnSpc>
                <a:spcPct val="135000"/>
              </a:lnSpc>
            </a:pPr>
            <a:r>
              <a:rPr lang="en-US" altLang="en-US" sz="2100" b="1" i="1">
                <a:solidFill>
                  <a:srgbClr val="002060"/>
                </a:solidFill>
                <a:latin typeface="Helvetica" pitchFamily="34" charset="0"/>
                <a:sym typeface="Monotype Sorts" charset="2"/>
              </a:rPr>
              <a:t>Empno </a:t>
            </a:r>
            <a:r>
              <a:rPr lang="en-US" altLang="en-US" sz="2100" b="1" i="1">
                <a:solidFill>
                  <a:srgbClr val="002060"/>
                </a:solidFill>
                <a:latin typeface="Helvetica" pitchFamily="34" charset="0"/>
                <a:sym typeface="Symbol" pitchFamily="18" charset="2"/>
              </a:rPr>
              <a:t> </a:t>
            </a:r>
            <a:r>
              <a:rPr lang="en-US" altLang="en-US" sz="2100" b="1" i="1">
                <a:solidFill>
                  <a:srgbClr val="002060"/>
                </a:solidFill>
                <a:latin typeface="Helvetica" pitchFamily="34" charset="0"/>
                <a:sym typeface="Monotype Sorts" charset="2"/>
              </a:rPr>
              <a:t>Name;  Empno </a:t>
            </a:r>
            <a:r>
              <a:rPr lang="en-US" altLang="en-US" sz="2100" b="1" i="1">
                <a:solidFill>
                  <a:srgbClr val="002060"/>
                </a:solidFill>
                <a:latin typeface="Helvetica" pitchFamily="34" charset="0"/>
                <a:sym typeface="Symbol" pitchFamily="18" charset="2"/>
              </a:rPr>
              <a:t> </a:t>
            </a:r>
            <a:r>
              <a:rPr lang="en-US" altLang="en-US" sz="2100" b="1" i="1">
                <a:solidFill>
                  <a:srgbClr val="002060"/>
                </a:solidFill>
                <a:latin typeface="Helvetica" pitchFamily="34" charset="0"/>
                <a:sym typeface="Monotype Sorts" charset="2"/>
              </a:rPr>
              <a:t>Sal ;  Empno </a:t>
            </a:r>
            <a:r>
              <a:rPr lang="en-US" altLang="en-US" sz="2100" b="1" i="1">
                <a:solidFill>
                  <a:srgbClr val="002060"/>
                </a:solidFill>
                <a:latin typeface="Helvetica" pitchFamily="34" charset="0"/>
                <a:sym typeface="Symbol" pitchFamily="18" charset="2"/>
              </a:rPr>
              <a:t> </a:t>
            </a:r>
            <a:r>
              <a:rPr lang="en-US" altLang="en-US" sz="2100" b="1" i="1">
                <a:solidFill>
                  <a:srgbClr val="002060"/>
                </a:solidFill>
                <a:latin typeface="Helvetica" pitchFamily="34" charset="0"/>
                <a:sym typeface="Monotype Sorts" charset="2"/>
              </a:rPr>
              <a:t>Deptno; </a:t>
            </a:r>
          </a:p>
          <a:p>
            <a:pPr lvl="1">
              <a:lnSpc>
                <a:spcPct val="135000"/>
              </a:lnSpc>
            </a:pPr>
            <a:r>
              <a:rPr lang="en-US" altLang="en-US" sz="2100" b="1" i="1">
                <a:solidFill>
                  <a:srgbClr val="002060"/>
                </a:solidFill>
                <a:latin typeface="Helvetica" pitchFamily="34" charset="0"/>
                <a:sym typeface="Monotype Sorts" charset="2"/>
              </a:rPr>
              <a:t>Empno </a:t>
            </a:r>
            <a:r>
              <a:rPr lang="en-US" altLang="en-US" sz="2100" b="1" i="1">
                <a:solidFill>
                  <a:srgbClr val="002060"/>
                </a:solidFill>
                <a:latin typeface="Helvetica" pitchFamily="34" charset="0"/>
                <a:sym typeface="Symbol" pitchFamily="18" charset="2"/>
              </a:rPr>
              <a:t> </a:t>
            </a:r>
            <a:r>
              <a:rPr lang="en-US" altLang="en-US" sz="2100" b="1" i="1">
                <a:solidFill>
                  <a:srgbClr val="002060"/>
                </a:solidFill>
                <a:latin typeface="Helvetica" pitchFamily="34" charset="0"/>
                <a:sym typeface="Monotype Sorts" charset="2"/>
              </a:rPr>
              <a:t>Dname;  Empno </a:t>
            </a:r>
            <a:r>
              <a:rPr lang="en-US" altLang="en-US" sz="2100" b="1" i="1">
                <a:solidFill>
                  <a:srgbClr val="002060"/>
                </a:solidFill>
                <a:latin typeface="Helvetica" pitchFamily="34" charset="0"/>
                <a:sym typeface="Symbol" pitchFamily="18" charset="2"/>
              </a:rPr>
              <a:t> </a:t>
            </a:r>
            <a:r>
              <a:rPr lang="en-US" altLang="en-US" sz="2100" b="1" i="1">
                <a:solidFill>
                  <a:srgbClr val="002060"/>
                </a:solidFill>
                <a:latin typeface="Helvetica" pitchFamily="34" charset="0"/>
                <a:sym typeface="Monotype Sorts" charset="2"/>
              </a:rPr>
              <a:t>City;  </a:t>
            </a:r>
            <a:r>
              <a:rPr lang="en-US" sz="2100" b="1" i="1" kern="1200">
                <a:solidFill>
                  <a:srgbClr val="002060"/>
                </a:solidFill>
                <a:effectLst/>
                <a:latin typeface="Helvetica" pitchFamily="34" charset="0"/>
              </a:rPr>
              <a:t>Empno </a:t>
            </a:r>
            <a:r>
              <a:rPr lang="en-US" sz="2100" b="1" kern="1200">
                <a:solidFill>
                  <a:srgbClr val="002060"/>
                </a:solidFill>
                <a:effectLst/>
                <a:latin typeface="Helvetica" pitchFamily="34" charset="0"/>
                <a:sym typeface="Symbol"/>
              </a:rPr>
              <a:t> </a:t>
            </a:r>
            <a:r>
              <a:rPr lang="en-US" sz="2100" b="1" kern="1200" err="1">
                <a:solidFill>
                  <a:srgbClr val="002060"/>
                </a:solidFill>
                <a:effectLst/>
                <a:latin typeface="Helvetica" pitchFamily="34" charset="0"/>
                <a:sym typeface="Symbol"/>
              </a:rPr>
              <a:t>PinCode</a:t>
            </a:r>
            <a:r>
              <a:rPr lang="en-US" sz="2100" b="1">
                <a:solidFill>
                  <a:srgbClr val="002060"/>
                </a:solidFill>
                <a:latin typeface="Helvetica" pitchFamily="34" charset="0"/>
                <a:sym typeface="Symbol"/>
              </a:rPr>
              <a:t>;</a:t>
            </a:r>
            <a:r>
              <a:rPr lang="en-US" sz="2100" b="1" kern="1200">
                <a:solidFill>
                  <a:srgbClr val="002060"/>
                </a:solidFill>
                <a:effectLst/>
                <a:latin typeface="Helvetica" pitchFamily="34" charset="0"/>
                <a:sym typeface="Symbol"/>
              </a:rPr>
              <a:t> </a:t>
            </a:r>
          </a:p>
          <a:p>
            <a:pPr lvl="1">
              <a:lnSpc>
                <a:spcPct val="135000"/>
              </a:lnSpc>
            </a:pPr>
            <a:r>
              <a:rPr lang="en-US" sz="2100" b="1" i="1" kern="1200">
                <a:solidFill>
                  <a:srgbClr val="002060"/>
                </a:solidFill>
                <a:effectLst/>
                <a:latin typeface="Helvetica" pitchFamily="34" charset="0"/>
              </a:rPr>
              <a:t>Empno </a:t>
            </a:r>
            <a:r>
              <a:rPr lang="en-US" sz="2100" b="1" kern="1200">
                <a:solidFill>
                  <a:srgbClr val="002060"/>
                </a:solidFill>
                <a:effectLst/>
                <a:latin typeface="Helvetica" pitchFamily="34" charset="0"/>
                <a:sym typeface="Symbol"/>
              </a:rPr>
              <a:t> </a:t>
            </a:r>
            <a:r>
              <a:rPr lang="en-US" sz="2100" b="1" kern="1200" err="1">
                <a:solidFill>
                  <a:srgbClr val="002060"/>
                </a:solidFill>
                <a:effectLst/>
                <a:latin typeface="Helvetica" pitchFamily="34" charset="0"/>
                <a:sym typeface="Symbol"/>
              </a:rPr>
              <a:t>STD_Code</a:t>
            </a:r>
            <a:r>
              <a:rPr lang="en-US" sz="2100" b="1" kern="1200">
                <a:solidFill>
                  <a:srgbClr val="002060"/>
                </a:solidFill>
                <a:effectLst/>
                <a:latin typeface="Helvetica" pitchFamily="34" charset="0"/>
                <a:sym typeface="Symbol"/>
              </a:rPr>
              <a:t>;  </a:t>
            </a:r>
            <a:r>
              <a:rPr lang="en-US" sz="2100" b="1" i="1" kern="1200">
                <a:solidFill>
                  <a:srgbClr val="002060"/>
                </a:solidFill>
                <a:effectLst/>
                <a:latin typeface="Helvetica" pitchFamily="34" charset="0"/>
              </a:rPr>
              <a:t>Empno </a:t>
            </a:r>
            <a:r>
              <a:rPr lang="en-US" sz="2100" b="1" kern="1200">
                <a:solidFill>
                  <a:srgbClr val="002060"/>
                </a:solidFill>
                <a:effectLst/>
                <a:latin typeface="Helvetica" pitchFamily="34" charset="0"/>
                <a:sym typeface="Symbol"/>
              </a:rPr>
              <a:t>Phone_Number; </a:t>
            </a:r>
            <a:r>
              <a:rPr lang="en-US" sz="2100" b="1" kern="1200" baseline="0">
                <a:solidFill>
                  <a:srgbClr val="002060"/>
                </a:solidFill>
                <a:effectLst/>
                <a:latin typeface="Helvetica" pitchFamily="34" charset="0"/>
                <a:sym typeface="Symbol"/>
              </a:rPr>
              <a:t> </a:t>
            </a:r>
            <a:r>
              <a:rPr lang="en-US" sz="2100" b="1" i="1" kern="1200">
                <a:solidFill>
                  <a:srgbClr val="002060"/>
                </a:solidFill>
                <a:effectLst/>
                <a:latin typeface="Helvetica" pitchFamily="34" charset="0"/>
              </a:rPr>
              <a:t>Empno </a:t>
            </a:r>
            <a:r>
              <a:rPr lang="en-US" sz="2100" b="1" kern="1200">
                <a:solidFill>
                  <a:srgbClr val="002060"/>
                </a:solidFill>
                <a:effectLst/>
                <a:latin typeface="Helvetica" pitchFamily="34" charset="0"/>
                <a:sym typeface="Symbol"/>
              </a:rPr>
              <a:t></a:t>
            </a:r>
            <a:r>
              <a:rPr lang="en-US" sz="2100" b="1" kern="1200" err="1">
                <a:solidFill>
                  <a:srgbClr val="002060"/>
                </a:solidFill>
                <a:effectLst/>
                <a:latin typeface="Helvetica" pitchFamily="34" charset="0"/>
                <a:sym typeface="Symbol"/>
              </a:rPr>
              <a:t>Loc</a:t>
            </a:r>
            <a:r>
              <a:rPr lang="en-US" sz="2100" b="1" kern="1200">
                <a:solidFill>
                  <a:srgbClr val="002060"/>
                </a:solidFill>
                <a:effectLst/>
                <a:latin typeface="Helvetica" pitchFamily="34" charset="0"/>
                <a:sym typeface="Symbol"/>
              </a:rPr>
              <a:t> </a:t>
            </a:r>
            <a:endParaRPr lang="en-US" altLang="en-US" sz="2100" b="1" i="1">
              <a:solidFill>
                <a:srgbClr val="002060"/>
              </a:solidFill>
              <a:sym typeface="Monotype Sorts" charset="2"/>
            </a:endParaRPr>
          </a:p>
          <a:p>
            <a:pPr lvl="1">
              <a:lnSpc>
                <a:spcPct val="135000"/>
              </a:lnSpc>
            </a:pPr>
            <a:r>
              <a:rPr lang="en-US" altLang="en-US" sz="2100" b="1">
                <a:solidFill>
                  <a:srgbClr val="002060"/>
                </a:solidFill>
                <a:latin typeface="Helvetica" pitchFamily="34" charset="0"/>
                <a:sym typeface="Monotype Sorts" charset="2"/>
              </a:rPr>
              <a:t>Deptno</a:t>
            </a:r>
            <a:r>
              <a:rPr lang="en-US" altLang="en-US" sz="2100" b="1">
                <a:solidFill>
                  <a:srgbClr val="002060"/>
                </a:solidFill>
                <a:latin typeface="Helvetica" pitchFamily="34" charset="0"/>
                <a:sym typeface="Symbol" pitchFamily="18" charset="2"/>
              </a:rPr>
              <a:t> </a:t>
            </a:r>
            <a:r>
              <a:rPr lang="en-US" altLang="en-US" sz="2100" b="1">
                <a:solidFill>
                  <a:srgbClr val="002060"/>
                </a:solidFill>
                <a:latin typeface="Helvetica" pitchFamily="34" charset="0"/>
                <a:sym typeface="Monotype Sorts" charset="2"/>
              </a:rPr>
              <a:t>Dname;  Deptno</a:t>
            </a:r>
            <a:r>
              <a:rPr lang="en-US" altLang="en-US" sz="2100" b="1">
                <a:solidFill>
                  <a:srgbClr val="002060"/>
                </a:solidFill>
                <a:latin typeface="Helvetica" pitchFamily="34" charset="0"/>
                <a:sym typeface="Symbol" pitchFamily="18" charset="2"/>
              </a:rPr>
              <a:t> </a:t>
            </a:r>
            <a:r>
              <a:rPr lang="en-US" altLang="en-US" sz="2100" b="1" err="1">
                <a:solidFill>
                  <a:srgbClr val="002060"/>
                </a:solidFill>
                <a:latin typeface="Helvetica" pitchFamily="34" charset="0"/>
                <a:sym typeface="Symbol" pitchFamily="18" charset="2"/>
              </a:rPr>
              <a:t>Loc</a:t>
            </a:r>
            <a:r>
              <a:rPr lang="en-US" altLang="en-US" sz="2100" b="1">
                <a:solidFill>
                  <a:srgbClr val="002060"/>
                </a:solidFill>
                <a:latin typeface="Helvetica" pitchFamily="34" charset="0"/>
                <a:sym typeface="Symbol" pitchFamily="18" charset="2"/>
              </a:rPr>
              <a:t>; </a:t>
            </a:r>
            <a:r>
              <a:rPr lang="en-US" altLang="en-US" sz="2100" b="1">
                <a:solidFill>
                  <a:srgbClr val="002060"/>
                </a:solidFill>
                <a:latin typeface="Helvetica" pitchFamily="34" charset="0"/>
                <a:sym typeface="Monotype Sorts" charset="2"/>
              </a:rPr>
              <a:t> Dname </a:t>
            </a:r>
            <a:r>
              <a:rPr lang="en-US" altLang="en-US" sz="2100" b="1">
                <a:solidFill>
                  <a:srgbClr val="002060"/>
                </a:solidFill>
                <a:latin typeface="Helvetica" pitchFamily="34" charset="0"/>
                <a:sym typeface="Symbol" pitchFamily="18" charset="2"/>
              </a:rPr>
              <a:t></a:t>
            </a:r>
            <a:r>
              <a:rPr lang="en-US" altLang="en-US" sz="2100" b="1">
                <a:solidFill>
                  <a:srgbClr val="002060"/>
                </a:solidFill>
                <a:latin typeface="Helvetica" pitchFamily="34" charset="0"/>
                <a:sym typeface="Monotype Sorts" charset="2"/>
              </a:rPr>
              <a:t> Deptno; </a:t>
            </a:r>
          </a:p>
          <a:p>
            <a:pPr lvl="1">
              <a:lnSpc>
                <a:spcPct val="135000"/>
              </a:lnSpc>
            </a:pPr>
            <a:r>
              <a:rPr lang="en-US" altLang="en-US" sz="2100" b="1">
                <a:solidFill>
                  <a:srgbClr val="002060"/>
                </a:solidFill>
                <a:latin typeface="Helvetica" pitchFamily="34" charset="0"/>
                <a:sym typeface="Monotype Sorts" charset="2"/>
              </a:rPr>
              <a:t>Dname </a:t>
            </a:r>
            <a:r>
              <a:rPr lang="en-US" altLang="en-US" sz="2100" b="1">
                <a:solidFill>
                  <a:srgbClr val="002060"/>
                </a:solidFill>
                <a:latin typeface="Helvetica" pitchFamily="34" charset="0"/>
                <a:sym typeface="Symbol" pitchFamily="18" charset="2"/>
              </a:rPr>
              <a:t></a:t>
            </a:r>
            <a:r>
              <a:rPr lang="en-US" altLang="en-US" sz="2100" b="1">
                <a:solidFill>
                  <a:srgbClr val="002060"/>
                </a:solidFill>
                <a:latin typeface="Helvetica" pitchFamily="34" charset="0"/>
                <a:sym typeface="Monotype Sorts" charset="2"/>
              </a:rPr>
              <a:t> </a:t>
            </a:r>
            <a:r>
              <a:rPr lang="en-US" altLang="en-US" sz="2100" b="1" err="1">
                <a:solidFill>
                  <a:srgbClr val="002060"/>
                </a:solidFill>
                <a:latin typeface="Helvetica" pitchFamily="34" charset="0"/>
                <a:sym typeface="Symbol" pitchFamily="18" charset="2"/>
              </a:rPr>
              <a:t>Loc</a:t>
            </a:r>
            <a:r>
              <a:rPr lang="en-US" altLang="en-US" sz="2100" b="1">
                <a:solidFill>
                  <a:srgbClr val="002060"/>
                </a:solidFill>
                <a:latin typeface="Helvetica" pitchFamily="34" charset="0"/>
                <a:sym typeface="Symbol" pitchFamily="18" charset="2"/>
              </a:rPr>
              <a:t>;  City </a:t>
            </a:r>
            <a:r>
              <a:rPr lang="en-US" altLang="en-US" sz="2100" b="1" err="1">
                <a:solidFill>
                  <a:srgbClr val="002060"/>
                </a:solidFill>
                <a:latin typeface="Helvetica" pitchFamily="34" charset="0"/>
                <a:sym typeface="Symbol" pitchFamily="18" charset="2"/>
              </a:rPr>
              <a:t>PinCode</a:t>
            </a:r>
            <a:r>
              <a:rPr lang="en-US" altLang="en-US" sz="2100" b="1">
                <a:solidFill>
                  <a:srgbClr val="002060"/>
                </a:solidFill>
                <a:latin typeface="Helvetica" pitchFamily="34" charset="0"/>
                <a:sym typeface="Symbol" pitchFamily="18" charset="2"/>
              </a:rPr>
              <a:t>;  </a:t>
            </a:r>
            <a:r>
              <a:rPr lang="en-US" altLang="en-US" sz="2100" b="1" err="1">
                <a:solidFill>
                  <a:srgbClr val="002060"/>
                </a:solidFill>
                <a:latin typeface="Helvetica" pitchFamily="34" charset="0"/>
                <a:sym typeface="Symbol" pitchFamily="18" charset="2"/>
              </a:rPr>
              <a:t>PinCode</a:t>
            </a:r>
            <a:r>
              <a:rPr lang="en-US" altLang="en-US" sz="2100" b="1">
                <a:solidFill>
                  <a:srgbClr val="002060"/>
                </a:solidFill>
                <a:latin typeface="Helvetica" pitchFamily="34" charset="0"/>
                <a:sym typeface="Symbol" pitchFamily="18" charset="2"/>
              </a:rPr>
              <a:t>  City; </a:t>
            </a:r>
          </a:p>
          <a:p>
            <a:pPr lvl="1">
              <a:lnSpc>
                <a:spcPct val="135000"/>
              </a:lnSpc>
            </a:pPr>
            <a:r>
              <a:rPr lang="en-US" altLang="en-US" sz="2100" b="1">
                <a:solidFill>
                  <a:srgbClr val="002060"/>
                </a:solidFill>
                <a:latin typeface="Helvetica" pitchFamily="34" charset="0"/>
                <a:sym typeface="Symbol" pitchFamily="18" charset="2"/>
              </a:rPr>
              <a:t>City  </a:t>
            </a:r>
            <a:r>
              <a:rPr lang="en-US" altLang="en-US" sz="2100" b="1" err="1">
                <a:solidFill>
                  <a:srgbClr val="002060"/>
                </a:solidFill>
                <a:latin typeface="Helvetica" pitchFamily="34" charset="0"/>
                <a:sym typeface="Symbol" pitchFamily="18" charset="2"/>
              </a:rPr>
              <a:t>STD_Code</a:t>
            </a:r>
            <a:r>
              <a:rPr lang="en-US" altLang="en-US" sz="2100" b="1">
                <a:solidFill>
                  <a:srgbClr val="002060"/>
                </a:solidFill>
                <a:latin typeface="Helvetica" pitchFamily="34" charset="0"/>
                <a:sym typeface="Symbol" pitchFamily="18" charset="2"/>
              </a:rPr>
              <a:t>;  </a:t>
            </a:r>
            <a:r>
              <a:rPr lang="en-US" sz="2100" b="1" err="1">
                <a:solidFill>
                  <a:srgbClr val="002060"/>
                </a:solidFill>
                <a:latin typeface="Helvetica" pitchFamily="34" charset="0"/>
              </a:rPr>
              <a:t>STD_Code</a:t>
            </a:r>
            <a:r>
              <a:rPr lang="en-US" sz="2100" b="1">
                <a:solidFill>
                  <a:srgbClr val="002060"/>
                </a:solidFill>
                <a:latin typeface="Helvetica" pitchFamily="34" charset="0"/>
              </a:rPr>
              <a:t> </a:t>
            </a:r>
            <a:r>
              <a:rPr lang="en-US" sz="2100" b="1" i="1">
                <a:solidFill>
                  <a:srgbClr val="002060"/>
                </a:solidFill>
                <a:latin typeface="Helvetica" pitchFamily="34" charset="0"/>
                <a:sym typeface="Symbol"/>
              </a:rPr>
              <a:t></a:t>
            </a:r>
            <a:r>
              <a:rPr lang="en-US" sz="2100" b="1" i="1">
                <a:solidFill>
                  <a:srgbClr val="002060"/>
                </a:solidFill>
                <a:latin typeface="Helvetica" pitchFamily="34" charset="0"/>
              </a:rPr>
              <a:t> City</a:t>
            </a:r>
            <a:endParaRPr lang="en-US" sz="2100" b="1">
              <a:solidFill>
                <a:srgbClr val="FF0000"/>
              </a:solidFill>
              <a:latin typeface="Helvetica" pitchFamily="34" charset="0"/>
              <a:sym typeface="Symbol" pitchFamily="18" charset="2"/>
            </a:endParaRPr>
          </a:p>
          <a:p>
            <a:pPr>
              <a:lnSpc>
                <a:spcPct val="114000"/>
              </a:lnSpc>
            </a:pPr>
            <a:endParaRPr lang="en-US" sz="1800" b="1">
              <a:sym typeface="Symbol" pitchFamily="18" charset="2"/>
            </a:endParaRPr>
          </a:p>
          <a:p>
            <a:pPr>
              <a:lnSpc>
                <a:spcPct val="114000"/>
              </a:lnSpc>
            </a:pPr>
            <a:r>
              <a:rPr lang="en-US" sz="2000" b="1">
                <a:solidFill>
                  <a:srgbClr val="C00000"/>
                </a:solidFill>
                <a:sym typeface="Symbol" pitchFamily="18" charset="2"/>
              </a:rPr>
              <a:t>Whether these Functional Dependency  Hold ?</a:t>
            </a:r>
            <a:endParaRPr lang="en-US" sz="1600" b="1">
              <a:solidFill>
                <a:srgbClr val="C00000"/>
              </a:solidFill>
              <a:sym typeface="Symbol" pitchFamily="18" charset="2"/>
            </a:endParaRPr>
          </a:p>
          <a:p>
            <a:pPr lvl="1">
              <a:lnSpc>
                <a:spcPct val="135000"/>
              </a:lnSpc>
            </a:pPr>
            <a:r>
              <a:rPr lang="en-US" sz="2100" b="1">
                <a:solidFill>
                  <a:srgbClr val="002060"/>
                </a:solidFill>
                <a:latin typeface="Helvetica" pitchFamily="34" charset="0"/>
                <a:sym typeface="Symbol" pitchFamily="18" charset="2"/>
              </a:rPr>
              <a:t>Deptno</a:t>
            </a:r>
            <a:r>
              <a:rPr lang="en-US" altLang="en-US" sz="2100" b="1">
                <a:solidFill>
                  <a:srgbClr val="002060"/>
                </a:solidFill>
                <a:latin typeface="Helvetica" pitchFamily="34" charset="0"/>
                <a:sym typeface="Symbol" pitchFamily="18" charset="2"/>
              </a:rPr>
              <a:t>  </a:t>
            </a:r>
            <a:r>
              <a:rPr lang="en-US" altLang="en-US" sz="2100" b="1" err="1">
                <a:solidFill>
                  <a:srgbClr val="002060"/>
                </a:solidFill>
                <a:latin typeface="Helvetica" pitchFamily="34" charset="0"/>
                <a:sym typeface="Symbol" pitchFamily="18" charset="2"/>
              </a:rPr>
              <a:t>Ename</a:t>
            </a:r>
            <a:r>
              <a:rPr lang="en-US" altLang="en-US" sz="2100" b="1">
                <a:solidFill>
                  <a:srgbClr val="002060"/>
                </a:solidFill>
                <a:latin typeface="Helvetica" pitchFamily="34" charset="0"/>
                <a:sym typeface="Symbol" pitchFamily="18" charset="2"/>
              </a:rPr>
              <a:t>; </a:t>
            </a:r>
            <a:r>
              <a:rPr lang="en-US" sz="2100" b="1">
                <a:solidFill>
                  <a:srgbClr val="002060"/>
                </a:solidFill>
                <a:latin typeface="Helvetica" pitchFamily="34" charset="0"/>
                <a:sym typeface="Symbol" pitchFamily="18" charset="2"/>
              </a:rPr>
              <a:t>Deptno</a:t>
            </a:r>
            <a:r>
              <a:rPr lang="en-US" altLang="en-US" sz="2100" b="1">
                <a:solidFill>
                  <a:srgbClr val="002060"/>
                </a:solidFill>
                <a:latin typeface="Helvetica" pitchFamily="34" charset="0"/>
                <a:sym typeface="Symbol" pitchFamily="18" charset="2"/>
              </a:rPr>
              <a:t>  Sal;  Dname  Sal;</a:t>
            </a:r>
          </a:p>
          <a:p>
            <a:pPr lvl="1">
              <a:lnSpc>
                <a:spcPct val="135000"/>
              </a:lnSpc>
            </a:pPr>
            <a:r>
              <a:rPr lang="en-US" altLang="en-US" sz="2100" b="1">
                <a:solidFill>
                  <a:srgbClr val="002060"/>
                </a:solidFill>
                <a:latin typeface="Helvetica" pitchFamily="34" charset="0"/>
                <a:sym typeface="Symbol" pitchFamily="18" charset="2"/>
              </a:rPr>
              <a:t>City  Dname; City Deptno;  Phone_Number  </a:t>
            </a:r>
            <a:r>
              <a:rPr lang="en-US" altLang="en-US" sz="2100" b="1" err="1">
                <a:solidFill>
                  <a:srgbClr val="002060"/>
                </a:solidFill>
                <a:latin typeface="Helvetica" pitchFamily="34" charset="0"/>
                <a:sym typeface="Symbol" pitchFamily="18" charset="2"/>
              </a:rPr>
              <a:t>STD_Code</a:t>
            </a:r>
            <a:r>
              <a:rPr lang="en-US" altLang="en-US" sz="2100" b="1">
                <a:solidFill>
                  <a:srgbClr val="002060"/>
                </a:solidFill>
                <a:latin typeface="Helvetica" pitchFamily="34" charset="0"/>
                <a:sym typeface="Symbol" pitchFamily="18" charset="2"/>
              </a:rPr>
              <a:t>; </a:t>
            </a:r>
            <a:r>
              <a:rPr lang="en-US" altLang="en-US" sz="2100" b="1" err="1">
                <a:solidFill>
                  <a:srgbClr val="002060"/>
                </a:solidFill>
                <a:latin typeface="Helvetica" pitchFamily="34" charset="0"/>
                <a:sym typeface="Symbol" pitchFamily="18" charset="2"/>
              </a:rPr>
              <a:t>City</a:t>
            </a:r>
            <a:r>
              <a:rPr lang="en-US" sz="2100" b="1" err="1">
                <a:solidFill>
                  <a:srgbClr val="002060"/>
                </a:solidFill>
                <a:latin typeface="Helvetica" pitchFamily="34" charset="0"/>
                <a:sym typeface="Symbol"/>
              </a:rPr>
              <a:t>PhoneNumber</a:t>
            </a:r>
            <a:r>
              <a:rPr lang="en-US" sz="2100" b="1">
                <a:solidFill>
                  <a:srgbClr val="002060"/>
                </a:solidFill>
                <a:latin typeface="Helvetica" pitchFamily="34" charset="0"/>
                <a:sym typeface="Symbol"/>
              </a:rPr>
              <a:t> ; </a:t>
            </a:r>
            <a:r>
              <a:rPr lang="en-US" altLang="en-US" sz="2100" b="1" i="1">
                <a:solidFill>
                  <a:srgbClr val="002060"/>
                </a:solidFill>
                <a:latin typeface="Helvetica" pitchFamily="34" charset="0"/>
                <a:sym typeface="Symbol" pitchFamily="18" charset="2"/>
              </a:rPr>
              <a:t>  </a:t>
            </a:r>
            <a:r>
              <a:rPr lang="en-US" altLang="en-US" sz="2100" b="1" err="1">
                <a:solidFill>
                  <a:srgbClr val="FF0000"/>
                </a:solidFill>
                <a:latin typeface="Helvetica" pitchFamily="34" charset="0"/>
                <a:sym typeface="Symbol" pitchFamily="18" charset="2"/>
              </a:rPr>
              <a:t>PinCode</a:t>
            </a:r>
            <a:r>
              <a:rPr lang="en-US" altLang="en-US" sz="2100" b="1">
                <a:solidFill>
                  <a:srgbClr val="FF0000"/>
                </a:solidFill>
                <a:latin typeface="Helvetica" pitchFamily="34" charset="0"/>
                <a:sym typeface="Symbol" pitchFamily="18" charset="2"/>
              </a:rPr>
              <a:t> </a:t>
            </a:r>
            <a:r>
              <a:rPr lang="en-US" altLang="en-US" sz="2100" b="1" err="1">
                <a:solidFill>
                  <a:srgbClr val="FF0000"/>
                </a:solidFill>
                <a:latin typeface="Helvetica" pitchFamily="34" charset="0"/>
                <a:sym typeface="Symbol" pitchFamily="18" charset="2"/>
              </a:rPr>
              <a:t>STD_Code</a:t>
            </a:r>
            <a:r>
              <a:rPr lang="en-US" altLang="en-US" sz="2100" b="1">
                <a:solidFill>
                  <a:srgbClr val="FF0000"/>
                </a:solidFill>
                <a:latin typeface="Helvetica" pitchFamily="34" charset="0"/>
                <a:sym typeface="Symbol" pitchFamily="18" charset="2"/>
              </a:rPr>
              <a:t> </a:t>
            </a:r>
            <a:endParaRPr lang="en-US" sz="2100" b="1">
              <a:solidFill>
                <a:srgbClr val="002060"/>
              </a:solidFill>
              <a:latin typeface="Helvetica" pitchFamily="34" charset="0"/>
              <a:sym typeface="Symbol"/>
            </a:endParaRPr>
          </a:p>
          <a:p>
            <a:pPr lvl="1">
              <a:lnSpc>
                <a:spcPct val="135000"/>
              </a:lnSpc>
            </a:pPr>
            <a:r>
              <a:rPr lang="en-US" sz="2100" b="1">
                <a:solidFill>
                  <a:srgbClr val="002060"/>
                </a:solidFill>
                <a:latin typeface="Helvetica" pitchFamily="34" charset="0"/>
                <a:sym typeface="Symbol"/>
              </a:rPr>
              <a:t>	IS ( Empno , Name)</a:t>
            </a:r>
            <a:r>
              <a:rPr lang="en-US" altLang="en-US" sz="2100" b="1">
                <a:solidFill>
                  <a:srgbClr val="002060"/>
                </a:solidFill>
                <a:latin typeface="Helvetica" pitchFamily="34" charset="0"/>
                <a:sym typeface="Symbol" pitchFamily="18" charset="2"/>
              </a:rPr>
              <a:t>  Deptno  ;  </a:t>
            </a:r>
            <a:endParaRPr lang="en-US" sz="2100" b="1">
              <a:solidFill>
                <a:srgbClr val="002060"/>
              </a:solidFill>
              <a:latin typeface="Helvetica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33753F-6A00-49FC-B6CC-36EC7B94F5FF}"/>
              </a:ext>
            </a:extLst>
          </p:cNvPr>
          <p:cNvSpPr/>
          <p:nvPr/>
        </p:nvSpPr>
        <p:spPr>
          <a:xfrm>
            <a:off x="7440984" y="6047006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chemeClr val="tx2"/>
                </a:solidFill>
              </a:rPr>
              <a:t>*</a:t>
            </a:r>
            <a:r>
              <a:rPr lang="en-US" sz="1400" b="1">
                <a:solidFill>
                  <a:schemeClr val="tx2"/>
                </a:solidFill>
              </a:rPr>
              <a:t>Closure of FD</a:t>
            </a:r>
          </a:p>
        </p:txBody>
      </p:sp>
    </p:spTree>
    <p:extLst>
      <p:ext uri="{BB962C8B-B14F-4D97-AF65-F5344CB8AC3E}">
        <p14:creationId xmlns:p14="http://schemas.microsoft.com/office/powerpoint/2010/main" val="37435485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379730" y="1047115"/>
            <a:ext cx="8465820" cy="5186045"/>
          </a:xfrm>
        </p:spPr>
        <p:txBody>
          <a:bodyPr/>
          <a:lstStyle/>
          <a:p>
            <a:pPr marL="0" indent="0" algn="just">
              <a:buFont typeface="Monotype Sorts" charset="2"/>
              <a:buNone/>
              <a:defRPr/>
            </a:pPr>
            <a:r>
              <a:rPr lang="en-US" b="1">
                <a:solidFill>
                  <a:srgbClr val="663366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Full Functional dependency:</a:t>
            </a:r>
          </a:p>
          <a:p>
            <a:pPr>
              <a:buFont typeface="Wingdings" charset="0"/>
              <a:buChar char="n"/>
              <a:defRPr/>
            </a:pPr>
            <a:r>
              <a:rPr lang="en-US" sz="240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If A and B are attributes of a table, B is fully functionally dependent on A if B is functionally dependent on A, but </a:t>
            </a:r>
            <a:r>
              <a:rPr lang="en-US" sz="2400">
                <a:solidFill>
                  <a:srgbClr val="C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not on any proper subset</a:t>
            </a:r>
            <a:r>
              <a:rPr lang="en-US" sz="240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of </a:t>
            </a:r>
            <a:r>
              <a:rPr lang="en-US" sz="2400" b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A</a:t>
            </a:r>
            <a:r>
              <a:rPr lang="en-US" sz="240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.</a:t>
            </a:r>
          </a:p>
          <a:p>
            <a:pPr>
              <a:defRPr/>
            </a:pPr>
            <a:r>
              <a:rPr lang="en-US" sz="2400" b="1">
                <a:solidFill>
                  <a:schemeClr val="tx2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Example</a:t>
            </a:r>
            <a:br>
              <a:rPr lang="en-US" sz="240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</a:br>
            <a:r>
              <a:rPr lang="en-US" sz="240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Consider the example </a:t>
            </a:r>
            <a:r>
              <a:rPr lang="en-US" sz="2400" b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ITEMS(</a:t>
            </a:r>
            <a:r>
              <a:rPr lang="en-US" sz="2400" b="1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It_Name</a:t>
            </a:r>
            <a:r>
              <a:rPr lang="en-US" sz="2400" b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, </a:t>
            </a:r>
            <a:r>
              <a:rPr lang="en-US" sz="2400" b="1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Comp_Name</a:t>
            </a:r>
            <a:r>
              <a:rPr lang="en-US" sz="2400" b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, Price)</a:t>
            </a:r>
          </a:p>
          <a:p>
            <a:pPr>
              <a:buFont typeface="Wingdings" charset="0"/>
              <a:buChar char="n"/>
              <a:defRPr/>
            </a:pPr>
            <a:r>
              <a:rPr lang="en-US" sz="2000"/>
              <a:t>Consider Functional Dependency  </a:t>
            </a:r>
            <a:r>
              <a:rPr lang="en-US" sz="2000" b="1"/>
              <a:t>(It_Name, </a:t>
            </a:r>
            <a:r>
              <a:rPr lang="en-US" sz="2000" b="1" err="1"/>
              <a:t>Comp_Name</a:t>
            </a:r>
            <a:r>
              <a:rPr lang="en-US" sz="2000" b="1"/>
              <a:t>) </a:t>
            </a:r>
            <a:r>
              <a:rPr lang="en-US" altLang="en-US" b="1">
                <a:sym typeface="Symbol" pitchFamily="18" charset="2"/>
              </a:rPr>
              <a:t></a:t>
            </a:r>
            <a:r>
              <a:rPr lang="en-US" sz="2000" b="1"/>
              <a:t> </a:t>
            </a:r>
            <a:r>
              <a:rPr lang="en-US" altLang="en-US" sz="2000" b="1">
                <a:sym typeface="Symbol" pitchFamily="18" charset="2"/>
              </a:rPr>
              <a:t>Price </a:t>
            </a:r>
          </a:p>
          <a:p>
            <a:pPr>
              <a:buFont typeface="Wingdings" charset="0"/>
              <a:buChar char="n"/>
              <a:defRPr/>
            </a:pPr>
            <a:r>
              <a:rPr lang="en-US" altLang="en-US" sz="2000" b="1">
                <a:sym typeface="Symbol" pitchFamily="18" charset="2"/>
              </a:rPr>
              <a:t> Price </a:t>
            </a:r>
            <a:r>
              <a:rPr lang="en-US" altLang="en-US" sz="2000">
                <a:sym typeface="Symbol" pitchFamily="18" charset="2"/>
              </a:rPr>
              <a:t>is </a:t>
            </a:r>
            <a:r>
              <a:rPr lang="en-US" altLang="en-US" sz="2000" b="1">
                <a:sym typeface="Symbol" pitchFamily="18" charset="2"/>
              </a:rPr>
              <a:t>Fully Functionally dependent</a:t>
            </a:r>
            <a:r>
              <a:rPr lang="en-US" altLang="en-US" sz="2000">
                <a:sym typeface="Symbol" pitchFamily="18" charset="2"/>
              </a:rPr>
              <a:t> because-</a:t>
            </a:r>
          </a:p>
          <a:p>
            <a:pPr>
              <a:buFont typeface="Wingdings" charset="0"/>
              <a:buChar char="n"/>
              <a:defRPr/>
            </a:pPr>
            <a:endParaRPr lang="en-US" altLang="en-US" sz="2000">
              <a:sym typeface="Symbol" pitchFamily="18" charset="2"/>
            </a:endParaRPr>
          </a:p>
          <a:p>
            <a:pPr>
              <a:buFont typeface="Wingdings" charset="0"/>
              <a:buChar char="n"/>
              <a:defRPr/>
            </a:pPr>
            <a:r>
              <a:rPr lang="en-US" sz="2000"/>
              <a:t>It_Name </a:t>
            </a:r>
            <a:r>
              <a:rPr lang="en-US" sz="2000">
                <a:sym typeface="Symbol" pitchFamily="18" charset="2"/>
              </a:rPr>
              <a:t>          </a:t>
            </a:r>
            <a:r>
              <a:rPr lang="en-US" altLang="en-US" sz="2000">
                <a:sym typeface="Symbol" pitchFamily="18" charset="2"/>
              </a:rPr>
              <a:t>Price  </a:t>
            </a:r>
          </a:p>
          <a:p>
            <a:pPr>
              <a:buFont typeface="Wingdings" charset="0"/>
              <a:buChar char="n"/>
              <a:defRPr/>
            </a:pPr>
            <a:r>
              <a:rPr lang="en-US" sz="2000" err="1"/>
              <a:t>Comp_Name</a:t>
            </a:r>
            <a:r>
              <a:rPr lang="en-US" sz="2000"/>
              <a:t>) </a:t>
            </a:r>
            <a:r>
              <a:rPr lang="en-US" sz="2000">
                <a:sym typeface="Symbol" pitchFamily="18" charset="2"/>
              </a:rPr>
              <a:t>      </a:t>
            </a:r>
            <a:r>
              <a:rPr lang="en-US" sz="2000"/>
              <a:t>  </a:t>
            </a:r>
            <a:r>
              <a:rPr lang="en-US" altLang="en-US" sz="2000">
                <a:sym typeface="Symbol" pitchFamily="18" charset="2"/>
              </a:rPr>
              <a:t>Price </a:t>
            </a:r>
            <a:endParaRPr lang="en-US" sz="2000">
              <a:solidFill>
                <a:srgbClr val="663366"/>
              </a:solidFill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Functional Dependencies(Cont’d)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885989" y="4983806"/>
            <a:ext cx="6785571" cy="943317"/>
            <a:chOff x="1885989" y="4983806"/>
            <a:chExt cx="6785571" cy="943317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5989" y="5058882"/>
              <a:ext cx="494125" cy="4000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0114" y="5527038"/>
              <a:ext cx="494125" cy="4000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Right Brace 1"/>
            <p:cNvSpPr/>
            <p:nvPr/>
          </p:nvSpPr>
          <p:spPr bwMode="auto">
            <a:xfrm>
              <a:off x="3840480" y="5146657"/>
              <a:ext cx="259080" cy="624620"/>
            </a:xfrm>
            <a:prstGeom prst="rightBrac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4099560" y="4983806"/>
              <a:ext cx="4572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1800"/>
                <a:t>Price do not Functionally dependent on none of the proper subset of </a:t>
              </a:r>
            </a:p>
            <a:p>
              <a:r>
                <a:rPr lang="en-US" sz="1800"/>
                <a:t> (It_Name, </a:t>
              </a:r>
              <a:r>
                <a:rPr lang="en-US" sz="1800" err="1"/>
                <a:t>Comp_Name</a:t>
              </a:r>
              <a:r>
                <a:rPr lang="en-US" sz="180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87448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6"/>
          <p:cNvSpPr txBox="1">
            <a:spLocks/>
          </p:cNvSpPr>
          <p:nvPr/>
        </p:nvSpPr>
        <p:spPr>
          <a:xfrm>
            <a:off x="380365" y="998220"/>
            <a:ext cx="8383270" cy="486156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>
              <a:buFont typeface="Wingdings" charset="0"/>
              <a:buNone/>
              <a:defRPr/>
            </a:pPr>
            <a:r>
              <a:rPr lang="en-US" sz="2800" b="1" kern="0">
                <a:solidFill>
                  <a:srgbClr val="663366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Partial Functional Dependency:   </a:t>
            </a:r>
          </a:p>
          <a:p>
            <a:pPr>
              <a:buFont typeface="Wingdings" charset="0"/>
              <a:buChar char="n"/>
              <a:defRPr/>
            </a:pPr>
            <a:r>
              <a:rPr lang="en-US" sz="2400" ker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If A and B are attributes of a table, B is partially dependent on A if there is some attribute that can be removed from A and yet the dependency still holds.</a:t>
            </a:r>
          </a:p>
          <a:p>
            <a:pPr>
              <a:buFont typeface="Wingdings" charset="0"/>
              <a:buChar char="n"/>
              <a:defRPr/>
            </a:pPr>
            <a:r>
              <a:rPr lang="en-US" sz="2400" b="1">
                <a:solidFill>
                  <a:schemeClr val="tx2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Example</a:t>
            </a:r>
            <a:br>
              <a:rPr lang="en-US" sz="2400" ker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</a:br>
            <a:r>
              <a:rPr lang="en-US" sz="2400" ker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	</a:t>
            </a:r>
            <a:r>
              <a:rPr lang="en-US" sz="2400" b="1" kern="0">
                <a:solidFill>
                  <a:srgbClr val="002060"/>
                </a:solidFill>
                <a:latin typeface="Helvetica" pitchFamily="34" charset="0"/>
              </a:rPr>
              <a:t> (</a:t>
            </a:r>
            <a:r>
              <a:rPr lang="en-US" sz="2400" b="1" kern="0" err="1">
                <a:solidFill>
                  <a:srgbClr val="002060"/>
                </a:solidFill>
                <a:latin typeface="Helvetica" pitchFamily="34" charset="0"/>
              </a:rPr>
              <a:t>Empno</a:t>
            </a:r>
            <a:r>
              <a:rPr lang="en-US" sz="2400" b="1" kern="0">
                <a:solidFill>
                  <a:srgbClr val="002060"/>
                </a:solidFill>
                <a:latin typeface="Helvetica" pitchFamily="34" charset="0"/>
              </a:rPr>
              <a:t>,   Name)</a:t>
            </a:r>
            <a:r>
              <a:rPr lang="en-US" altLang="en-US" sz="2400" b="1" kern="0">
                <a:solidFill>
                  <a:srgbClr val="002060"/>
                </a:solidFill>
                <a:latin typeface="Helvetica" pitchFamily="34" charset="0"/>
                <a:sym typeface="Symbol" pitchFamily="18" charset="2"/>
              </a:rPr>
              <a:t>  Deptno , </a:t>
            </a:r>
            <a:r>
              <a:rPr lang="en-US" altLang="en-US" sz="2400" kern="0">
                <a:solidFill>
                  <a:srgbClr val="002060"/>
                </a:solidFill>
                <a:latin typeface="Helvetica" pitchFamily="34" charset="0"/>
                <a:sym typeface="Symbol" pitchFamily="18" charset="2"/>
              </a:rPr>
              <a:t>but </a:t>
            </a:r>
            <a:r>
              <a:rPr lang="en-US" sz="2400" ker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	</a:t>
            </a:r>
            <a:r>
              <a:rPr lang="en-US" altLang="en-US" sz="2400" b="1" i="1" kern="0">
                <a:solidFill>
                  <a:srgbClr val="002060"/>
                </a:solidFill>
                <a:latin typeface="Helvetica" pitchFamily="34" charset="0"/>
                <a:sym typeface="Monotype Sorts" charset="2"/>
              </a:rPr>
              <a:t> Empno </a:t>
            </a:r>
            <a:r>
              <a:rPr lang="en-US" altLang="en-US" sz="2400" b="1" i="1" kern="0">
                <a:solidFill>
                  <a:srgbClr val="002060"/>
                </a:solidFill>
                <a:latin typeface="Helvetica" pitchFamily="34" charset="0"/>
                <a:sym typeface="Symbol" pitchFamily="18" charset="2"/>
              </a:rPr>
              <a:t> </a:t>
            </a:r>
            <a:r>
              <a:rPr lang="en-US" altLang="en-US" sz="2400" b="1" i="1" kern="0">
                <a:solidFill>
                  <a:srgbClr val="002060"/>
                </a:solidFill>
                <a:latin typeface="Helvetica" pitchFamily="34" charset="0"/>
                <a:sym typeface="Monotype Sorts" charset="2"/>
              </a:rPr>
              <a:t>Deptno </a:t>
            </a:r>
          </a:p>
          <a:p>
            <a:pPr>
              <a:buFont typeface="Wingdings" charset="0"/>
              <a:buChar char="n"/>
              <a:defRPr/>
            </a:pPr>
            <a:r>
              <a:rPr lang="en-US" altLang="en-US" sz="2400" ker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  <a:sym typeface="Monotype Sorts" charset="2"/>
              </a:rPr>
              <a:t>Deptno is  also dependent on </a:t>
            </a:r>
            <a:r>
              <a:rPr lang="en-US" altLang="en-US" sz="2400" kern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  <a:sym typeface="Monotype Sorts" charset="2"/>
              </a:rPr>
              <a:t>Empno</a:t>
            </a:r>
            <a:r>
              <a:rPr lang="en-US" altLang="en-US" sz="2400" ker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  <a:sym typeface="Monotype Sorts" charset="2"/>
              </a:rPr>
              <a:t> which is subset of (</a:t>
            </a:r>
            <a:r>
              <a:rPr lang="en-US" altLang="en-US" sz="2400" kern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  <a:sym typeface="Monotype Sorts" charset="2"/>
              </a:rPr>
              <a:t>Empno,Name</a:t>
            </a:r>
            <a:r>
              <a:rPr lang="en-US" altLang="en-US" sz="2400" ker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  <a:sym typeface="Monotype Sorts" charset="2"/>
              </a:rPr>
              <a:t>) </a:t>
            </a:r>
          </a:p>
          <a:p>
            <a:pPr>
              <a:buFont typeface="Wingdings" charset="0"/>
              <a:buChar char="n"/>
              <a:defRPr/>
            </a:pPr>
            <a:r>
              <a:rPr lang="en-US" altLang="en-US" sz="2400" ker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  <a:sym typeface="Monotype Sorts" charset="2"/>
              </a:rPr>
              <a:t>Therefore </a:t>
            </a:r>
            <a:r>
              <a:rPr lang="en-US" altLang="en-US" sz="2400" b="1" ker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  <a:sym typeface="Monotype Sorts" charset="2"/>
              </a:rPr>
              <a:t>Deptno</a:t>
            </a:r>
            <a:r>
              <a:rPr lang="en-US" altLang="en-US" sz="2400" ker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  <a:sym typeface="Monotype Sorts" charset="2"/>
              </a:rPr>
              <a:t> is </a:t>
            </a:r>
            <a:r>
              <a:rPr lang="en-US" altLang="en-US" sz="2400" kern="0">
                <a:solidFill>
                  <a:srgbClr val="C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  <a:sym typeface="Monotype Sorts" charset="2"/>
              </a:rPr>
              <a:t>not fully dependent </a:t>
            </a:r>
            <a:r>
              <a:rPr lang="en-US" altLang="en-US" sz="2400" ker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  <a:sym typeface="Monotype Sorts" charset="2"/>
              </a:rPr>
              <a:t>on </a:t>
            </a:r>
            <a:r>
              <a:rPr lang="en-US" altLang="en-US" sz="2400" b="1" ker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  <a:sym typeface="Monotype Sorts" charset="2"/>
              </a:rPr>
              <a:t>(</a:t>
            </a:r>
            <a:r>
              <a:rPr lang="en-US" altLang="en-US" sz="2400" b="1" kern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  <a:sym typeface="Monotype Sorts" charset="2"/>
              </a:rPr>
              <a:t>Empno,Name</a:t>
            </a:r>
            <a:r>
              <a:rPr lang="en-US" altLang="en-US" sz="2400" b="1" ker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  <a:sym typeface="Monotype Sorts" charset="2"/>
              </a:rPr>
              <a:t>),</a:t>
            </a:r>
          </a:p>
          <a:p>
            <a:pPr>
              <a:buFont typeface="Wingdings" charset="0"/>
              <a:buChar char="n"/>
              <a:defRPr/>
            </a:pPr>
            <a:r>
              <a:rPr lang="en-US" altLang="en-US" sz="2400" ker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  <a:sym typeface="Monotype Sorts" charset="2"/>
              </a:rPr>
              <a:t>Means </a:t>
            </a:r>
            <a:r>
              <a:rPr lang="en-US" altLang="en-US" sz="2400" b="1" ker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  <a:sym typeface="Monotype Sorts" charset="2"/>
              </a:rPr>
              <a:t>Deptno </a:t>
            </a:r>
            <a:r>
              <a:rPr lang="en-US" altLang="en-US" sz="2400" ker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  <a:sym typeface="Monotype Sorts" charset="2"/>
              </a:rPr>
              <a:t>is </a:t>
            </a:r>
            <a:r>
              <a:rPr lang="en-US" altLang="en-US" sz="2400" b="1" ker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  <a:sym typeface="Monotype Sorts" charset="2"/>
              </a:rPr>
              <a:t>Partially Dependent </a:t>
            </a:r>
            <a:r>
              <a:rPr lang="en-US" altLang="en-US" sz="2400" ker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  <a:sym typeface="Monotype Sorts" charset="2"/>
              </a:rPr>
              <a:t>on  </a:t>
            </a:r>
            <a:r>
              <a:rPr lang="en-US" altLang="en-US" sz="2400" b="1" kern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  <a:sym typeface="Monotype Sorts" charset="2"/>
              </a:rPr>
              <a:t>(Empno, Name)</a:t>
            </a:r>
            <a:endParaRPr lang="en-US" sz="2400" b="1" kern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066800" y="0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defRPr>
            </a:lvl9pPr>
          </a:lstStyle>
          <a:p>
            <a:pPr>
              <a:defRPr/>
            </a:pPr>
            <a:r>
              <a:rPr lang="en-US" kern="0"/>
              <a:t>Functional Dependencies(Cont’d)</a:t>
            </a:r>
          </a:p>
        </p:txBody>
      </p:sp>
    </p:spTree>
    <p:extLst>
      <p:ext uri="{BB962C8B-B14F-4D97-AF65-F5344CB8AC3E}">
        <p14:creationId xmlns:p14="http://schemas.microsoft.com/office/powerpoint/2010/main" val="504885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Update Anomalies 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241300" y="1271588"/>
            <a:ext cx="8604250" cy="4903787"/>
          </a:xfrm>
        </p:spPr>
        <p:txBody>
          <a:bodyPr/>
          <a:lstStyle/>
          <a:p>
            <a:pPr algn="just"/>
            <a:r>
              <a:rPr lang="en-US" altLang="en-US" sz="2500" b="1">
                <a:latin typeface="Calibri" panose="020F0502020204030204" pitchFamily="34" charset="0"/>
                <a:cs typeface="Calibri" panose="020F0502020204030204" pitchFamily="34" charset="0"/>
              </a:rPr>
              <a:t>Insertion anomaly: </a:t>
            </a:r>
            <a:r>
              <a:rPr lang="en-US" altLang="en-US" sz="2500">
                <a:latin typeface="Calibri" panose="020F0502020204030204" pitchFamily="34" charset="0"/>
                <a:cs typeface="Calibri" panose="020F0502020204030204" pitchFamily="34" charset="0"/>
              </a:rPr>
              <a:t>It leads to a situation in which certain information cannot be inserted into a relation unless some other information is stored.</a:t>
            </a:r>
          </a:p>
          <a:p>
            <a:pPr algn="just"/>
            <a:r>
              <a:rPr lang="en-US" altLang="en-US" sz="25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500" b="1">
                <a:latin typeface="Calibri" panose="020F0502020204030204" pitchFamily="34" charset="0"/>
                <a:cs typeface="Calibri" panose="020F0502020204030204" pitchFamily="34" charset="0"/>
              </a:rPr>
              <a:t>Deletion anomaly: </a:t>
            </a:r>
            <a:r>
              <a:rPr lang="en-US" altLang="en-US" sz="2500">
                <a:latin typeface="Calibri" panose="020F0502020204030204" pitchFamily="34" charset="0"/>
                <a:cs typeface="Calibri" panose="020F0502020204030204" pitchFamily="34" charset="0"/>
              </a:rPr>
              <a:t>It leads to a situation in which deletion of data representing certain information results in losing data representing some other information that is associated with it</a:t>
            </a:r>
          </a:p>
          <a:p>
            <a:pPr algn="just"/>
            <a:r>
              <a:rPr lang="en-US" altLang="en-US" sz="2500" b="1">
                <a:latin typeface="Calibri" panose="020F0502020204030204" pitchFamily="34" charset="0"/>
                <a:cs typeface="Calibri" panose="020F0502020204030204" pitchFamily="34" charset="0"/>
              </a:rPr>
              <a:t>Modification Anomaly: </a:t>
            </a:r>
            <a:r>
              <a:rPr lang="en-US" altLang="en-US" sz="2500">
                <a:latin typeface="Calibri" panose="020F0502020204030204" pitchFamily="34" charset="0"/>
                <a:cs typeface="Calibri" panose="020F0502020204030204" pitchFamily="34" charset="0"/>
              </a:rPr>
              <a:t>It leads to a situation in which repeated data changed at one place results in inconsistency unless the same data are also changed at other places </a:t>
            </a:r>
          </a:p>
        </p:txBody>
      </p:sp>
    </p:spTree>
    <p:extLst>
      <p:ext uri="{BB962C8B-B14F-4D97-AF65-F5344CB8AC3E}">
        <p14:creationId xmlns:p14="http://schemas.microsoft.com/office/powerpoint/2010/main" val="28580809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815975" y="-351052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CA" altLang="en-US"/>
              <a:t>Transitive dependency</a:t>
            </a:r>
            <a:endParaRPr lang="en-US" altLang="en-US"/>
          </a:p>
        </p:txBody>
      </p:sp>
      <p:sp>
        <p:nvSpPr>
          <p:cNvPr id="32773" name="Freeform 66"/>
          <p:cNvSpPr>
            <a:spLocks/>
          </p:cNvSpPr>
          <p:nvPr/>
        </p:nvSpPr>
        <p:spPr bwMode="auto">
          <a:xfrm>
            <a:off x="1508125" y="2203450"/>
            <a:ext cx="1822450" cy="387350"/>
          </a:xfrm>
          <a:custGeom>
            <a:avLst/>
            <a:gdLst>
              <a:gd name="T0" fmla="*/ 0 w 4032"/>
              <a:gd name="T1" fmla="*/ 0 h 288"/>
              <a:gd name="T2" fmla="*/ 0 w 4032"/>
              <a:gd name="T3" fmla="*/ 2147483646 h 288"/>
              <a:gd name="T4" fmla="*/ 2147483646 w 4032"/>
              <a:gd name="T5" fmla="*/ 2147483646 h 288"/>
              <a:gd name="T6" fmla="*/ 2147483646 w 4032"/>
              <a:gd name="T7" fmla="*/ 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4032"/>
              <a:gd name="T13" fmla="*/ 0 h 288"/>
              <a:gd name="T14" fmla="*/ 4032 w 4032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32" h="288">
                <a:moveTo>
                  <a:pt x="0" y="0"/>
                </a:moveTo>
                <a:lnTo>
                  <a:pt x="0" y="288"/>
                </a:lnTo>
                <a:lnTo>
                  <a:pt x="4032" y="288"/>
                </a:lnTo>
                <a:lnTo>
                  <a:pt x="4032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4" name="Freeform 67"/>
          <p:cNvSpPr>
            <a:spLocks/>
          </p:cNvSpPr>
          <p:nvPr/>
        </p:nvSpPr>
        <p:spPr bwMode="auto">
          <a:xfrm flipV="1">
            <a:off x="4702175" y="1295400"/>
            <a:ext cx="2298700" cy="387350"/>
          </a:xfrm>
          <a:custGeom>
            <a:avLst/>
            <a:gdLst>
              <a:gd name="T0" fmla="*/ 0 w 4032"/>
              <a:gd name="T1" fmla="*/ 0 h 288"/>
              <a:gd name="T2" fmla="*/ 0 w 4032"/>
              <a:gd name="T3" fmla="*/ 2147483646 h 288"/>
              <a:gd name="T4" fmla="*/ 2147483646 w 4032"/>
              <a:gd name="T5" fmla="*/ 2147483646 h 288"/>
              <a:gd name="T6" fmla="*/ 2147483646 w 4032"/>
              <a:gd name="T7" fmla="*/ 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4032"/>
              <a:gd name="T13" fmla="*/ 0 h 288"/>
              <a:gd name="T14" fmla="*/ 4032 w 4032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32" h="288">
                <a:moveTo>
                  <a:pt x="0" y="0"/>
                </a:moveTo>
                <a:lnTo>
                  <a:pt x="0" y="288"/>
                </a:lnTo>
                <a:lnTo>
                  <a:pt x="4032" y="288"/>
                </a:lnTo>
                <a:lnTo>
                  <a:pt x="4032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5" name="Text Box 69"/>
          <p:cNvSpPr txBox="1">
            <a:spLocks noChangeArrowheads="1"/>
          </p:cNvSpPr>
          <p:nvPr/>
        </p:nvSpPr>
        <p:spPr bwMode="auto">
          <a:xfrm>
            <a:off x="892175" y="1752600"/>
            <a:ext cx="739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CA" altLang="en-US" sz="2400" u="sng">
                <a:latin typeface="Times New Roman" panose="02020603050405020304" pitchFamily="18" charset="0"/>
              </a:rPr>
              <a:t>EmpNum</a:t>
            </a:r>
            <a:r>
              <a:rPr kumimoji="0" lang="en-CA" altLang="en-US" sz="2400" noProof="1">
                <a:latin typeface="Times New Roman" panose="02020603050405020304" pitchFamily="18" charset="0"/>
              </a:rPr>
              <a:t> </a:t>
            </a:r>
            <a:r>
              <a:rPr kumimoji="0" lang="en-US" altLang="en-US" sz="2400">
                <a:latin typeface="Times New Roman" panose="02020603050405020304" pitchFamily="18" charset="0"/>
              </a:rPr>
              <a:t>  </a:t>
            </a:r>
            <a:r>
              <a:rPr kumimoji="0" lang="en-CA" altLang="en-US" sz="2400">
                <a:latin typeface="Times New Roman" panose="02020603050405020304" pitchFamily="18" charset="0"/>
              </a:rPr>
              <a:t>EmpEmail     </a:t>
            </a:r>
            <a:r>
              <a:rPr kumimoji="0" lang="en-CA" altLang="en-US" sz="2400" noProof="1">
                <a:latin typeface="Times New Roman" panose="02020603050405020304" pitchFamily="18" charset="0"/>
              </a:rPr>
              <a:t>DeptNum       </a:t>
            </a:r>
            <a:r>
              <a:rPr kumimoji="0" lang="en-CA" altLang="en-US" sz="2400">
                <a:latin typeface="Times New Roman" panose="02020603050405020304" pitchFamily="18" charset="0"/>
              </a:rPr>
              <a:t>DeptNname</a:t>
            </a:r>
            <a:endParaRPr kumimoji="0"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776" name="Rectangle 70"/>
          <p:cNvSpPr>
            <a:spLocks noChangeArrowheads="1"/>
          </p:cNvSpPr>
          <p:nvPr/>
        </p:nvSpPr>
        <p:spPr bwMode="auto">
          <a:xfrm>
            <a:off x="815975" y="1676400"/>
            <a:ext cx="1447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777" name="Rectangle 71"/>
          <p:cNvSpPr>
            <a:spLocks noChangeArrowheads="1"/>
          </p:cNvSpPr>
          <p:nvPr/>
        </p:nvSpPr>
        <p:spPr bwMode="auto">
          <a:xfrm>
            <a:off x="2263775" y="1676400"/>
            <a:ext cx="1600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778" name="Rectangle 72"/>
          <p:cNvSpPr>
            <a:spLocks noChangeArrowheads="1"/>
          </p:cNvSpPr>
          <p:nvPr/>
        </p:nvSpPr>
        <p:spPr bwMode="auto">
          <a:xfrm>
            <a:off x="3863975" y="1676400"/>
            <a:ext cx="1752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779" name="Rectangle 73"/>
          <p:cNvSpPr>
            <a:spLocks noChangeArrowheads="1"/>
          </p:cNvSpPr>
          <p:nvPr/>
        </p:nvSpPr>
        <p:spPr bwMode="auto">
          <a:xfrm>
            <a:off x="5616575" y="1676400"/>
            <a:ext cx="1981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780" name="Freeform 76"/>
          <p:cNvSpPr>
            <a:spLocks/>
          </p:cNvSpPr>
          <p:nvPr/>
        </p:nvSpPr>
        <p:spPr bwMode="auto">
          <a:xfrm>
            <a:off x="3330575" y="2209800"/>
            <a:ext cx="1143000" cy="381000"/>
          </a:xfrm>
          <a:custGeom>
            <a:avLst/>
            <a:gdLst>
              <a:gd name="T0" fmla="*/ 0 w 720"/>
              <a:gd name="T1" fmla="*/ 2147483646 h 240"/>
              <a:gd name="T2" fmla="*/ 2147483646 w 720"/>
              <a:gd name="T3" fmla="*/ 2147483646 h 240"/>
              <a:gd name="T4" fmla="*/ 2147483646 w 720"/>
              <a:gd name="T5" fmla="*/ 0 h 240"/>
              <a:gd name="T6" fmla="*/ 0 60000 65536"/>
              <a:gd name="T7" fmla="*/ 0 60000 65536"/>
              <a:gd name="T8" fmla="*/ 0 60000 65536"/>
              <a:gd name="T9" fmla="*/ 0 w 720"/>
              <a:gd name="T10" fmla="*/ 0 h 240"/>
              <a:gd name="T11" fmla="*/ 720 w 720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0" h="240">
                <a:moveTo>
                  <a:pt x="0" y="240"/>
                </a:moveTo>
                <a:lnTo>
                  <a:pt x="720" y="240"/>
                </a:lnTo>
                <a:lnTo>
                  <a:pt x="72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1" name="AutoShape 77"/>
          <p:cNvSpPr>
            <a:spLocks noChangeArrowheads="1"/>
          </p:cNvSpPr>
          <p:nvPr/>
        </p:nvSpPr>
        <p:spPr bwMode="auto">
          <a:xfrm rot="-821456">
            <a:off x="2286000" y="2971800"/>
            <a:ext cx="1143000" cy="685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782" name="Freeform 78"/>
          <p:cNvSpPr>
            <a:spLocks/>
          </p:cNvSpPr>
          <p:nvPr/>
        </p:nvSpPr>
        <p:spPr bwMode="auto">
          <a:xfrm>
            <a:off x="1835150" y="4489450"/>
            <a:ext cx="1822450" cy="387350"/>
          </a:xfrm>
          <a:custGeom>
            <a:avLst/>
            <a:gdLst>
              <a:gd name="T0" fmla="*/ 0 w 4032"/>
              <a:gd name="T1" fmla="*/ 0 h 288"/>
              <a:gd name="T2" fmla="*/ 0 w 4032"/>
              <a:gd name="T3" fmla="*/ 2147483646 h 288"/>
              <a:gd name="T4" fmla="*/ 2147483646 w 4032"/>
              <a:gd name="T5" fmla="*/ 2147483646 h 288"/>
              <a:gd name="T6" fmla="*/ 2147483646 w 4032"/>
              <a:gd name="T7" fmla="*/ 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4032"/>
              <a:gd name="T13" fmla="*/ 0 h 288"/>
              <a:gd name="T14" fmla="*/ 4032 w 4032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32" h="288">
                <a:moveTo>
                  <a:pt x="0" y="0"/>
                </a:moveTo>
                <a:lnTo>
                  <a:pt x="0" y="288"/>
                </a:lnTo>
                <a:lnTo>
                  <a:pt x="4032" y="288"/>
                </a:lnTo>
                <a:lnTo>
                  <a:pt x="4032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3" name="Freeform 79"/>
          <p:cNvSpPr>
            <a:spLocks/>
          </p:cNvSpPr>
          <p:nvPr/>
        </p:nvSpPr>
        <p:spPr bwMode="auto">
          <a:xfrm flipV="1">
            <a:off x="5029200" y="3581400"/>
            <a:ext cx="2298700" cy="387350"/>
          </a:xfrm>
          <a:custGeom>
            <a:avLst/>
            <a:gdLst>
              <a:gd name="T0" fmla="*/ 0 w 4032"/>
              <a:gd name="T1" fmla="*/ 0 h 288"/>
              <a:gd name="T2" fmla="*/ 0 w 4032"/>
              <a:gd name="T3" fmla="*/ 2147483646 h 288"/>
              <a:gd name="T4" fmla="*/ 2147483646 w 4032"/>
              <a:gd name="T5" fmla="*/ 2147483646 h 288"/>
              <a:gd name="T6" fmla="*/ 2147483646 w 4032"/>
              <a:gd name="T7" fmla="*/ 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4032"/>
              <a:gd name="T13" fmla="*/ 0 h 288"/>
              <a:gd name="T14" fmla="*/ 4032 w 4032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32" h="288">
                <a:moveTo>
                  <a:pt x="0" y="0"/>
                </a:moveTo>
                <a:lnTo>
                  <a:pt x="0" y="288"/>
                </a:lnTo>
                <a:lnTo>
                  <a:pt x="4032" y="288"/>
                </a:lnTo>
                <a:lnTo>
                  <a:pt x="4032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4" name="Text Box 80"/>
          <p:cNvSpPr txBox="1">
            <a:spLocks noChangeArrowheads="1"/>
          </p:cNvSpPr>
          <p:nvPr/>
        </p:nvSpPr>
        <p:spPr bwMode="auto">
          <a:xfrm>
            <a:off x="1219200" y="4038600"/>
            <a:ext cx="739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CA" altLang="en-US" sz="2400" u="sng">
                <a:latin typeface="Times New Roman" panose="02020603050405020304" pitchFamily="18" charset="0"/>
              </a:rPr>
              <a:t>EmpNum</a:t>
            </a:r>
            <a:r>
              <a:rPr kumimoji="0" lang="en-CA" altLang="en-US" sz="2400">
                <a:latin typeface="Times New Roman" panose="02020603050405020304" pitchFamily="18" charset="0"/>
              </a:rPr>
              <a:t>   </a:t>
            </a:r>
            <a:r>
              <a:rPr kumimoji="0" lang="en-CA" altLang="en-US" sz="2400" noProof="1">
                <a:latin typeface="Times New Roman" panose="02020603050405020304" pitchFamily="18" charset="0"/>
              </a:rPr>
              <a:t> </a:t>
            </a:r>
            <a:r>
              <a:rPr kumimoji="0" lang="en-CA" altLang="en-US" sz="2400">
                <a:latin typeface="Times New Roman" panose="02020603050405020304" pitchFamily="18" charset="0"/>
              </a:rPr>
              <a:t>EmpEmail     </a:t>
            </a:r>
            <a:r>
              <a:rPr kumimoji="0" lang="en-CA" altLang="en-US" sz="2400" noProof="1">
                <a:latin typeface="Times New Roman" panose="02020603050405020304" pitchFamily="18" charset="0"/>
              </a:rPr>
              <a:t>DeptNum       </a:t>
            </a:r>
            <a:r>
              <a:rPr kumimoji="0" lang="en-CA" altLang="en-US" sz="2400">
                <a:latin typeface="Times New Roman" panose="02020603050405020304" pitchFamily="18" charset="0"/>
              </a:rPr>
              <a:t>DeptNname</a:t>
            </a:r>
            <a:endParaRPr kumimoji="0"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785" name="Rectangle 81"/>
          <p:cNvSpPr>
            <a:spLocks noChangeArrowheads="1"/>
          </p:cNvSpPr>
          <p:nvPr/>
        </p:nvSpPr>
        <p:spPr bwMode="auto">
          <a:xfrm>
            <a:off x="1143000" y="3962400"/>
            <a:ext cx="1447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786" name="Rectangle 82"/>
          <p:cNvSpPr>
            <a:spLocks noChangeArrowheads="1"/>
          </p:cNvSpPr>
          <p:nvPr/>
        </p:nvSpPr>
        <p:spPr bwMode="auto">
          <a:xfrm>
            <a:off x="2590800" y="3962400"/>
            <a:ext cx="1600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787" name="Rectangle 83"/>
          <p:cNvSpPr>
            <a:spLocks noChangeArrowheads="1"/>
          </p:cNvSpPr>
          <p:nvPr/>
        </p:nvSpPr>
        <p:spPr bwMode="auto">
          <a:xfrm>
            <a:off x="4191000" y="3962400"/>
            <a:ext cx="1752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788" name="Rectangle 84"/>
          <p:cNvSpPr>
            <a:spLocks noChangeArrowheads="1"/>
          </p:cNvSpPr>
          <p:nvPr/>
        </p:nvSpPr>
        <p:spPr bwMode="auto">
          <a:xfrm>
            <a:off x="5943600" y="3962400"/>
            <a:ext cx="1981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789" name="Freeform 85"/>
          <p:cNvSpPr>
            <a:spLocks/>
          </p:cNvSpPr>
          <p:nvPr/>
        </p:nvSpPr>
        <p:spPr bwMode="auto">
          <a:xfrm>
            <a:off x="3657600" y="4495800"/>
            <a:ext cx="1143000" cy="381000"/>
          </a:xfrm>
          <a:custGeom>
            <a:avLst/>
            <a:gdLst>
              <a:gd name="T0" fmla="*/ 0 w 720"/>
              <a:gd name="T1" fmla="*/ 2147483646 h 240"/>
              <a:gd name="T2" fmla="*/ 2147483646 w 720"/>
              <a:gd name="T3" fmla="*/ 2147483646 h 240"/>
              <a:gd name="T4" fmla="*/ 2147483646 w 720"/>
              <a:gd name="T5" fmla="*/ 0 h 240"/>
              <a:gd name="T6" fmla="*/ 0 60000 65536"/>
              <a:gd name="T7" fmla="*/ 0 60000 65536"/>
              <a:gd name="T8" fmla="*/ 0 60000 65536"/>
              <a:gd name="T9" fmla="*/ 0 w 720"/>
              <a:gd name="T10" fmla="*/ 0 h 240"/>
              <a:gd name="T11" fmla="*/ 720 w 720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0" h="240">
                <a:moveTo>
                  <a:pt x="0" y="240"/>
                </a:moveTo>
                <a:lnTo>
                  <a:pt x="720" y="240"/>
                </a:lnTo>
                <a:lnTo>
                  <a:pt x="72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0" name="Freeform 86"/>
          <p:cNvSpPr>
            <a:spLocks/>
          </p:cNvSpPr>
          <p:nvPr/>
        </p:nvSpPr>
        <p:spPr bwMode="auto">
          <a:xfrm>
            <a:off x="4800600" y="4495800"/>
            <a:ext cx="2057400" cy="381000"/>
          </a:xfrm>
          <a:custGeom>
            <a:avLst/>
            <a:gdLst>
              <a:gd name="T0" fmla="*/ 0 w 720"/>
              <a:gd name="T1" fmla="*/ 2147483646 h 240"/>
              <a:gd name="T2" fmla="*/ 2147483646 w 720"/>
              <a:gd name="T3" fmla="*/ 2147483646 h 240"/>
              <a:gd name="T4" fmla="*/ 2147483646 w 720"/>
              <a:gd name="T5" fmla="*/ 0 h 240"/>
              <a:gd name="T6" fmla="*/ 0 60000 65536"/>
              <a:gd name="T7" fmla="*/ 0 60000 65536"/>
              <a:gd name="T8" fmla="*/ 0 60000 65536"/>
              <a:gd name="T9" fmla="*/ 0 w 720"/>
              <a:gd name="T10" fmla="*/ 0 h 240"/>
              <a:gd name="T11" fmla="*/ 720 w 720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0" h="240">
                <a:moveTo>
                  <a:pt x="0" y="240"/>
                </a:moveTo>
                <a:lnTo>
                  <a:pt x="720" y="240"/>
                </a:lnTo>
                <a:lnTo>
                  <a:pt x="72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1" name="Rectangle 87"/>
          <p:cNvSpPr>
            <a:spLocks noChangeArrowheads="1"/>
          </p:cNvSpPr>
          <p:nvPr/>
        </p:nvSpPr>
        <p:spPr bwMode="auto">
          <a:xfrm>
            <a:off x="723900" y="5274104"/>
            <a:ext cx="8153400" cy="126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CA" altLang="en-US" sz="2400" err="1">
                <a:latin typeface="Times New Roman" panose="02020603050405020304" pitchFamily="18" charset="0"/>
              </a:rPr>
              <a:t>DeptName</a:t>
            </a:r>
            <a:r>
              <a:rPr kumimoji="0" lang="en-CA" altLang="en-US" sz="2400">
                <a:latin typeface="Times New Roman" panose="02020603050405020304" pitchFamily="18" charset="0"/>
              </a:rPr>
              <a:t> is </a:t>
            </a:r>
            <a:r>
              <a:rPr kumimoji="0" lang="en-CA" altLang="en-US" sz="2400" i="1">
                <a:latin typeface="Times New Roman" panose="02020603050405020304" pitchFamily="18" charset="0"/>
              </a:rPr>
              <a:t>transitively dependent</a:t>
            </a:r>
            <a:r>
              <a:rPr kumimoji="0" lang="en-CA" altLang="en-US" sz="2400">
                <a:latin typeface="Times New Roman" panose="02020603050405020304" pitchFamily="18" charset="0"/>
              </a:rPr>
              <a:t> on </a:t>
            </a:r>
            <a:r>
              <a:rPr kumimoji="0" lang="en-CA" altLang="en-US" sz="2400" err="1">
                <a:latin typeface="Times New Roman" panose="02020603050405020304" pitchFamily="18" charset="0"/>
              </a:rPr>
              <a:t>EmpNum</a:t>
            </a:r>
            <a:r>
              <a:rPr kumimoji="0" lang="en-CA" altLang="en-US" sz="2400">
                <a:latin typeface="Times New Roman" panose="02020603050405020304" pitchFamily="18" charset="0"/>
              </a:rPr>
              <a:t> via </a:t>
            </a:r>
            <a:r>
              <a:rPr kumimoji="0" lang="en-CA" altLang="en-US" sz="2400" err="1">
                <a:latin typeface="Times New Roman" panose="02020603050405020304" pitchFamily="18" charset="0"/>
              </a:rPr>
              <a:t>DeptNum</a:t>
            </a:r>
            <a:endParaRPr kumimoji="0" lang="en-CA" altLang="en-US" sz="2400">
              <a:latin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CA" altLang="en-US" sz="2700" b="1" err="1">
                <a:latin typeface="Times New Roman" panose="02020603050405020304" pitchFamily="18" charset="0"/>
              </a:rPr>
              <a:t>EmpNum</a:t>
            </a:r>
            <a:r>
              <a:rPr kumimoji="0" lang="en-CA" altLang="en-US" sz="2700" b="1">
                <a:latin typeface="Times New Roman" panose="02020603050405020304" pitchFamily="18" charset="0"/>
              </a:rPr>
              <a:t> </a:t>
            </a:r>
            <a:r>
              <a:rPr kumimoji="0" lang="en-CA" altLang="en-US" sz="2700" b="1" noProof="1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kumimoji="0" lang="en-CA" altLang="en-US" sz="2700" b="1" noProof="1">
                <a:latin typeface="Times New Roman" panose="02020603050405020304" pitchFamily="18" charset="0"/>
              </a:rPr>
              <a:t> DeptN</a:t>
            </a:r>
            <a:r>
              <a:rPr kumimoji="0" lang="en-CA" altLang="en-US" sz="2700" b="1" err="1">
                <a:latin typeface="Times New Roman" panose="02020603050405020304" pitchFamily="18" charset="0"/>
              </a:rPr>
              <a:t>ame</a:t>
            </a:r>
            <a:endParaRPr kumimoji="0" lang="en-US" altLang="en-US" sz="2700" b="1">
              <a:latin typeface="Times New Roman" panose="02020603050405020304" pitchFamily="18" charset="0"/>
            </a:endParaRPr>
          </a:p>
        </p:txBody>
      </p:sp>
      <p:sp>
        <p:nvSpPr>
          <p:cNvPr id="32792" name="Rectangle 88"/>
          <p:cNvSpPr>
            <a:spLocks noChangeArrowheads="1"/>
          </p:cNvSpPr>
          <p:nvPr/>
        </p:nvSpPr>
        <p:spPr bwMode="auto">
          <a:xfrm>
            <a:off x="262408" y="1130469"/>
            <a:ext cx="3583032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CA" altLang="en-US" sz="2700" b="1" err="1">
                <a:latin typeface="Times New Roman" panose="02020603050405020304" pitchFamily="18" charset="0"/>
              </a:rPr>
              <a:t>EmpNum</a:t>
            </a:r>
            <a:r>
              <a:rPr kumimoji="0" lang="en-CA" altLang="en-US" sz="2700" b="1">
                <a:latin typeface="Times New Roman" panose="02020603050405020304" pitchFamily="18" charset="0"/>
              </a:rPr>
              <a:t> </a:t>
            </a:r>
            <a:r>
              <a:rPr kumimoji="0" lang="en-CA" altLang="en-US" sz="2700" b="1" noProof="1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kumimoji="0" lang="en-CA" altLang="en-US" sz="2700" b="1" noProof="1">
                <a:latin typeface="Times New Roman" panose="02020603050405020304" pitchFamily="18" charset="0"/>
              </a:rPr>
              <a:t> DeptNum</a:t>
            </a:r>
            <a:endParaRPr kumimoji="0" lang="en-US" altLang="en-US" sz="2700" b="1">
              <a:latin typeface="Times New Roman" panose="02020603050405020304" pitchFamily="18" charset="0"/>
            </a:endParaRPr>
          </a:p>
        </p:txBody>
      </p:sp>
      <p:sp>
        <p:nvSpPr>
          <p:cNvPr id="32793" name="Rectangle 89"/>
          <p:cNvSpPr>
            <a:spLocks noChangeArrowheads="1"/>
          </p:cNvSpPr>
          <p:nvPr/>
        </p:nvSpPr>
        <p:spPr bwMode="auto">
          <a:xfrm>
            <a:off x="5067300" y="2557463"/>
            <a:ext cx="3717684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CA" altLang="en-US" sz="2700" b="1" err="1">
                <a:latin typeface="Times New Roman" panose="02020603050405020304" pitchFamily="18" charset="0"/>
              </a:rPr>
              <a:t>DeptNum</a:t>
            </a:r>
            <a:r>
              <a:rPr kumimoji="0" lang="en-CA" altLang="en-US" sz="2700" b="1">
                <a:latin typeface="Times New Roman" panose="02020603050405020304" pitchFamily="18" charset="0"/>
              </a:rPr>
              <a:t> </a:t>
            </a:r>
            <a:r>
              <a:rPr kumimoji="0" lang="en-CA" altLang="en-US" sz="2700" b="1" noProof="1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kumimoji="0" lang="en-CA" altLang="en-US" sz="2700" b="1" noProof="1">
                <a:latin typeface="Times New Roman" panose="02020603050405020304" pitchFamily="18" charset="0"/>
              </a:rPr>
              <a:t> DeptN</a:t>
            </a:r>
            <a:r>
              <a:rPr kumimoji="0" lang="en-CA" altLang="en-US" sz="2700" b="1" err="1">
                <a:latin typeface="Times New Roman" panose="02020603050405020304" pitchFamily="18" charset="0"/>
              </a:rPr>
              <a:t>ame</a:t>
            </a:r>
            <a:endParaRPr kumimoji="0" lang="en-US" altLang="en-US" sz="2700" b="1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441631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93788"/>
            <a:ext cx="9144000" cy="4903787"/>
          </a:xfrm>
        </p:spPr>
        <p:txBody>
          <a:bodyPr/>
          <a:lstStyle/>
          <a:p>
            <a:pPr algn="just">
              <a:defRPr/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Normalization is the process of modifying a relation schema based on its Functional Dependencies and primary keys so that it </a:t>
            </a:r>
            <a:r>
              <a:rPr lang="en-US" sz="2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meets certain rules 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called </a:t>
            </a:r>
            <a:r>
              <a:rPr lang="en-US" sz="2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normal forms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>
              <a:defRPr/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It is conducted by </a:t>
            </a:r>
            <a:r>
              <a:rPr lang="en-US" sz="2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evaluating a relation schema 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to check whether it satisfies particular rules and if not, then </a:t>
            </a:r>
            <a:r>
              <a:rPr lang="en-US" sz="2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decomposing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 the schema into  set of smaller relation schemas that do not violate those rules</a:t>
            </a:r>
          </a:p>
          <a:p>
            <a:pPr algn="just">
              <a:defRPr/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Normalization can be considered as fundamental to the modelling and design of a relational database</a:t>
            </a:r>
          </a:p>
          <a:p>
            <a:pPr algn="just">
              <a:defRPr/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Main purpose is to </a:t>
            </a:r>
            <a:r>
              <a:rPr lang="en-US" sz="2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eliminate data redundancy 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avoid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 data </a:t>
            </a:r>
            <a:r>
              <a:rPr lang="en-US" sz="2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update anomalies</a:t>
            </a:r>
          </a:p>
          <a:p>
            <a:pPr marL="0" indent="0" algn="just">
              <a:buFont typeface="Monotype Sorts" charset="2"/>
              <a:buNone/>
              <a:defRPr/>
            </a:pPr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1560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Normalization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0" y="1093788"/>
            <a:ext cx="9144000" cy="4903787"/>
          </a:xfrm>
        </p:spPr>
        <p:txBody>
          <a:bodyPr/>
          <a:lstStyle/>
          <a:p>
            <a:pPr algn="just"/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A relation is said to be in  a particular normal form if it satisfies certain specified constraints</a:t>
            </a:r>
          </a:p>
          <a:p>
            <a:pPr algn="just"/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Each of the normal form is stricter than its predecessors</a:t>
            </a:r>
          </a:p>
          <a:p>
            <a:pPr algn="just"/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The normal forms are used to ensure that </a:t>
            </a:r>
            <a:r>
              <a:rPr lang="en-US" altLang="en-US" sz="2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various types of anomalies and inconsistencies are removed 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from the database</a:t>
            </a:r>
          </a:p>
          <a:p>
            <a:pPr algn="just"/>
            <a:endParaRPr lang="en-US" alt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alt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0509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idx="1"/>
          </p:nvPr>
        </p:nvSpPr>
        <p:spPr>
          <a:xfrm>
            <a:off x="152400" y="1192213"/>
            <a:ext cx="8839200" cy="5334000"/>
          </a:xfrm>
        </p:spPr>
        <p:txBody>
          <a:bodyPr/>
          <a:lstStyle/>
          <a:p>
            <a:pPr marL="0" indent="0" algn="just">
              <a:buFont typeface="Monotype Sorts" charset="2"/>
              <a:buNone/>
              <a:defRPr/>
            </a:pPr>
            <a:r>
              <a:rPr lang="en-US" altLang="en-US" sz="2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533400" indent="-533400" algn="just">
              <a:defRPr/>
            </a:pPr>
            <a:r>
              <a:rPr lang="en-US" altLang="en-US" sz="2800">
                <a:latin typeface="Calibri" panose="020F0502020204030204" pitchFamily="34" charset="0"/>
                <a:cs typeface="Calibri" panose="020F0502020204030204" pitchFamily="34" charset="0"/>
              </a:rPr>
              <a:t>A properly normalized database should have the following characteristics</a:t>
            </a:r>
          </a:p>
          <a:p>
            <a:pPr marL="1023938" lvl="1" indent="-457200" algn="just">
              <a:defRPr/>
            </a:pPr>
            <a:r>
              <a:rPr lang="en-US" altLang="en-US" sz="2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Atomic values 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in each fields</a:t>
            </a:r>
          </a:p>
          <a:p>
            <a:pPr marL="1023938" lvl="1" indent="-457200" algn="just">
              <a:defRPr/>
            </a:pP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Absence of </a:t>
            </a:r>
            <a:r>
              <a:rPr lang="en-US" altLang="en-US" sz="2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redundancy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023938" lvl="1" indent="-457200" algn="just">
              <a:defRPr/>
            </a:pP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Minimal use of </a:t>
            </a:r>
            <a:r>
              <a:rPr lang="en-US" altLang="en-US" sz="2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null 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values.</a:t>
            </a:r>
          </a:p>
          <a:p>
            <a:pPr marL="1023938" lvl="1" indent="-457200" algn="just">
              <a:defRPr/>
            </a:pP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Minimal </a:t>
            </a:r>
            <a:r>
              <a:rPr lang="en-US" altLang="en-US" sz="2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loss of information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4400">
                <a:solidFill>
                  <a:srgbClr val="CC0000"/>
                </a:solidFill>
                <a:latin typeface="Arial-BoldMT"/>
              </a:rPr>
              <a:t>Normalization </a:t>
            </a:r>
          </a:p>
        </p:txBody>
      </p:sp>
    </p:spTree>
    <p:extLst>
      <p:ext uri="{BB962C8B-B14F-4D97-AF65-F5344CB8AC3E}">
        <p14:creationId xmlns:p14="http://schemas.microsoft.com/office/powerpoint/2010/main" val="2379938878"/>
      </p:ext>
    </p:extLst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1143000"/>
            <a:ext cx="8839200" cy="5334000"/>
          </a:xfrm>
        </p:spPr>
        <p:txBody>
          <a:bodyPr/>
          <a:lstStyle/>
          <a:p>
            <a:pPr marL="533400" indent="-533400" algn="just"/>
            <a:r>
              <a:rPr lang="en-US" altLang="en-US" sz="2800">
                <a:latin typeface="Calibri" panose="020F0502020204030204" pitchFamily="34" charset="0"/>
                <a:ea typeface="Arial Unicode MS" panose="020B0604020202020204" pitchFamily="34" charset="-128"/>
                <a:cs typeface="Calibri" panose="020F0502020204030204" pitchFamily="34" charset="0"/>
              </a:rPr>
              <a:t>Levels of normalization based on the amount of redundancy in the database.</a:t>
            </a:r>
          </a:p>
          <a:p>
            <a:pPr marL="533400" indent="-533400" algn="just"/>
            <a:r>
              <a:rPr lang="en-US" altLang="en-US" sz="2800">
                <a:latin typeface="Calibri" panose="020F0502020204030204" pitchFamily="34" charset="0"/>
                <a:ea typeface="Arial Unicode MS" panose="020B0604020202020204" pitchFamily="34" charset="-128"/>
                <a:cs typeface="Calibri" panose="020F0502020204030204" pitchFamily="34" charset="0"/>
              </a:rPr>
              <a:t>Various levels of normalization are:</a:t>
            </a:r>
          </a:p>
          <a:p>
            <a:pPr marL="1023938" lvl="1" indent="-457200" algn="just"/>
            <a:r>
              <a:rPr lang="en-US" altLang="en-US" sz="2000">
                <a:latin typeface="Calibri" panose="020F0502020204030204" pitchFamily="34" charset="0"/>
                <a:cs typeface="Calibri" panose="020F0502020204030204" pitchFamily="34" charset="0"/>
              </a:rPr>
              <a:t>First Normal Form (1NF)</a:t>
            </a:r>
          </a:p>
          <a:p>
            <a:pPr marL="1023938" lvl="1" indent="-457200" algn="just"/>
            <a:r>
              <a:rPr lang="en-US" altLang="en-US" sz="2000">
                <a:latin typeface="Calibri" panose="020F0502020204030204" pitchFamily="34" charset="0"/>
                <a:cs typeface="Calibri" panose="020F0502020204030204" pitchFamily="34" charset="0"/>
              </a:rPr>
              <a:t>Second Normal Form (2NF)</a:t>
            </a:r>
          </a:p>
          <a:p>
            <a:pPr marL="1023938" lvl="1" indent="-457200" algn="just"/>
            <a:r>
              <a:rPr lang="en-US" altLang="en-US" sz="2000">
                <a:latin typeface="Calibri" panose="020F0502020204030204" pitchFamily="34" charset="0"/>
                <a:cs typeface="Calibri" panose="020F0502020204030204" pitchFamily="34" charset="0"/>
              </a:rPr>
              <a:t>Third Normal Form (3NF)</a:t>
            </a:r>
          </a:p>
          <a:p>
            <a:pPr marL="1023938" lvl="1" indent="-457200" algn="just"/>
            <a:r>
              <a:rPr lang="en-US" altLang="en-US" sz="2000">
                <a:latin typeface="Calibri" panose="020F0502020204030204" pitchFamily="34" charset="0"/>
                <a:cs typeface="Calibri" panose="020F0502020204030204" pitchFamily="34" charset="0"/>
              </a:rPr>
              <a:t>Boyce-</a:t>
            </a:r>
            <a:r>
              <a:rPr lang="en-US" altLang="en-US" sz="2000" err="1">
                <a:latin typeface="Calibri" panose="020F0502020204030204" pitchFamily="34" charset="0"/>
                <a:cs typeface="Calibri" panose="020F0502020204030204" pitchFamily="34" charset="0"/>
              </a:rPr>
              <a:t>Codd</a:t>
            </a:r>
            <a:r>
              <a:rPr lang="en-US" altLang="en-US" sz="2000">
                <a:latin typeface="Calibri" panose="020F0502020204030204" pitchFamily="34" charset="0"/>
                <a:cs typeface="Calibri" panose="020F0502020204030204" pitchFamily="34" charset="0"/>
              </a:rPr>
              <a:t> Normal Form (BCNF)</a:t>
            </a:r>
          </a:p>
          <a:p>
            <a:pPr marL="1023938" lvl="1" indent="-457200" algn="just"/>
            <a:r>
              <a:rPr lang="en-US" altLang="en-US" sz="2000">
                <a:latin typeface="Calibri" panose="020F0502020204030204" pitchFamily="34" charset="0"/>
                <a:cs typeface="Calibri" panose="020F0502020204030204" pitchFamily="34" charset="0"/>
              </a:rPr>
              <a:t>Fourth Normal Form (4NF)</a:t>
            </a:r>
          </a:p>
          <a:p>
            <a:pPr marL="1023938" lvl="1" indent="-457200" algn="just"/>
            <a:r>
              <a:rPr lang="en-US" altLang="en-US" sz="2000">
                <a:latin typeface="Calibri" panose="020F0502020204030204" pitchFamily="34" charset="0"/>
                <a:cs typeface="Calibri" panose="020F0502020204030204" pitchFamily="34" charset="0"/>
              </a:rPr>
              <a:t>Fifth Normal Form (5NF)</a:t>
            </a:r>
          </a:p>
          <a:p>
            <a:pPr marL="1023938" lvl="1" indent="-457200" algn="just"/>
            <a:r>
              <a:rPr lang="en-US" altLang="en-US" sz="2000">
                <a:latin typeface="Calibri" panose="020F0502020204030204" pitchFamily="34" charset="0"/>
                <a:cs typeface="Calibri" panose="020F0502020204030204" pitchFamily="34" charset="0"/>
              </a:rPr>
              <a:t>Domain Key Normal Form (DKNF) 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4400">
                <a:solidFill>
                  <a:srgbClr val="CC0000"/>
                </a:solidFill>
                <a:latin typeface="Arial-BoldMT"/>
              </a:rPr>
              <a:t>Levels of Normalization </a:t>
            </a:r>
          </a:p>
        </p:txBody>
      </p:sp>
      <p:sp>
        <p:nvSpPr>
          <p:cNvPr id="37892" name="AutoShape 4"/>
          <p:cNvSpPr>
            <a:spLocks noChangeArrowheads="1"/>
          </p:cNvSpPr>
          <p:nvPr/>
        </p:nvSpPr>
        <p:spPr bwMode="auto">
          <a:xfrm>
            <a:off x="5867400" y="2667000"/>
            <a:ext cx="457200" cy="2667000"/>
          </a:xfrm>
          <a:prstGeom prst="downArrow">
            <a:avLst>
              <a:gd name="adj1" fmla="val 49167"/>
              <a:gd name="adj2" fmla="val 120826"/>
            </a:avLst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olidFill>
                  <a:schemeClr val="bg1"/>
                </a:solidFill>
              </a:rPr>
              <a:t>Redundancy</a:t>
            </a:r>
          </a:p>
        </p:txBody>
      </p:sp>
      <p:sp>
        <p:nvSpPr>
          <p:cNvPr id="37893" name="AutoShape 5"/>
          <p:cNvSpPr>
            <a:spLocks noChangeArrowheads="1"/>
          </p:cNvSpPr>
          <p:nvPr/>
        </p:nvSpPr>
        <p:spPr bwMode="auto">
          <a:xfrm flipV="1">
            <a:off x="6553200" y="2667000"/>
            <a:ext cx="457200" cy="2667000"/>
          </a:xfrm>
          <a:prstGeom prst="downArrow">
            <a:avLst>
              <a:gd name="adj1" fmla="val 49167"/>
              <a:gd name="adj2" fmla="val 120826"/>
            </a:avLst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olidFill>
                  <a:schemeClr val="bg1"/>
                </a:solidFill>
              </a:rPr>
              <a:t>Number of Tables</a:t>
            </a: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609600" y="5654675"/>
            <a:ext cx="8001000" cy="369888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databases should be 3NF or BCNF in order to avoid the database anomalies.</a:t>
            </a:r>
            <a:r>
              <a:rPr kumimoji="0" lang="en-US" altLang="en-US" sz="180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7895" name="AutoShape 7"/>
          <p:cNvSpPr>
            <a:spLocks noChangeArrowheads="1"/>
          </p:cNvSpPr>
          <p:nvPr/>
        </p:nvSpPr>
        <p:spPr bwMode="auto">
          <a:xfrm flipV="1">
            <a:off x="7315200" y="2667000"/>
            <a:ext cx="457200" cy="2667000"/>
          </a:xfrm>
          <a:prstGeom prst="downArrow">
            <a:avLst>
              <a:gd name="adj1" fmla="val 49167"/>
              <a:gd name="adj2" fmla="val 120826"/>
            </a:avLst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olidFill>
                  <a:schemeClr val="bg1"/>
                </a:solidFill>
              </a:rPr>
              <a:t>Complexity</a:t>
            </a:r>
          </a:p>
        </p:txBody>
      </p:sp>
    </p:spTree>
    <p:extLst>
      <p:ext uri="{BB962C8B-B14F-4D97-AF65-F5344CB8AC3E}">
        <p14:creationId xmlns:p14="http://schemas.microsoft.com/office/powerpoint/2010/main" val="3863531561"/>
      </p:ext>
    </p:extLst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-504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First Normal Form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863" y="700088"/>
            <a:ext cx="8858250" cy="5194300"/>
          </a:xfrm>
        </p:spPr>
        <p:txBody>
          <a:bodyPr/>
          <a:lstStyle/>
          <a:p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A relational schema R is in </a:t>
            </a:r>
            <a:r>
              <a:rPr lang="en-US" altLang="en-US" sz="2400" b="1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 normal form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 if the domains of all attributes of R are </a:t>
            </a:r>
            <a:r>
              <a:rPr lang="en-US" altLang="en-US" sz="2400" b="1">
                <a:latin typeface="Calibri" panose="020F0502020204030204" pitchFamily="34" charset="0"/>
                <a:cs typeface="Calibri" panose="020F0502020204030204" pitchFamily="34" charset="0"/>
              </a:rPr>
              <a:t>atomic</a:t>
            </a:r>
          </a:p>
          <a:p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Domain is </a:t>
            </a:r>
            <a:r>
              <a:rPr lang="en-US" altLang="en-US" sz="2400" b="1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atomic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 if its elements are considered to be </a:t>
            </a:r>
            <a:r>
              <a:rPr lang="en-US" altLang="en-US" sz="240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indivisible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 units</a:t>
            </a:r>
          </a:p>
          <a:p>
            <a:pPr lvl="1"/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Examples of </a:t>
            </a:r>
            <a:r>
              <a:rPr lang="en-US" altLang="en-US" sz="2400" b="1">
                <a:latin typeface="Calibri" panose="020F0502020204030204" pitchFamily="34" charset="0"/>
                <a:cs typeface="Calibri" panose="020F0502020204030204" pitchFamily="34" charset="0"/>
              </a:rPr>
              <a:t>non-atomic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 domains:</a:t>
            </a:r>
          </a:p>
          <a:p>
            <a:pPr lvl="2" algn="just"/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Set of names, composite attributes</a:t>
            </a:r>
          </a:p>
          <a:p>
            <a:pPr lvl="2"/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Identification numbers like “</a:t>
            </a:r>
            <a:r>
              <a:rPr lang="en-US" altLang="en-US" sz="240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CS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101”  that can be broken up into parts-</a:t>
            </a:r>
            <a:r>
              <a:rPr lang="en-US" altLang="en-US" sz="240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Dept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 &amp; </a:t>
            </a:r>
            <a:r>
              <a:rPr lang="en-US" altLang="en-US" sz="2400" err="1">
                <a:latin typeface="Calibri" panose="020F0502020204030204" pitchFamily="34" charset="0"/>
                <a:cs typeface="Calibri" panose="020F0502020204030204" pitchFamily="34" charset="0"/>
              </a:rPr>
              <a:t>RollNo</a:t>
            </a:r>
            <a:endParaRPr lang="en-US" alt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sz="2400" b="1">
                <a:latin typeface="Calibri" panose="020F0502020204030204" pitchFamily="34" charset="0"/>
                <a:cs typeface="Calibri" panose="020F0502020204030204" pitchFamily="34" charset="0"/>
              </a:rPr>
              <a:t>Non-atomic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 values </a:t>
            </a:r>
            <a:r>
              <a:rPr lang="en-US" altLang="en-US" sz="240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complicate storage 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altLang="en-US" sz="240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encourage redundant (repeated) storage 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of data</a:t>
            </a:r>
          </a:p>
          <a:p>
            <a:pPr lvl="1"/>
            <a:r>
              <a:rPr lang="en-US" altLang="en-US" sz="200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Example:  </a:t>
            </a:r>
            <a:r>
              <a:rPr lang="en-US" altLang="en-US" sz="2000">
                <a:latin typeface="Calibri" panose="020F0502020204030204" pitchFamily="34" charset="0"/>
                <a:cs typeface="Calibri" panose="020F0502020204030204" pitchFamily="34" charset="0"/>
              </a:rPr>
              <a:t>Set of accounts stored with each customer, and set of owners stored with each account</a:t>
            </a:r>
          </a:p>
        </p:txBody>
      </p:sp>
    </p:spTree>
    <p:extLst>
      <p:ext uri="{BB962C8B-B14F-4D97-AF65-F5344CB8AC3E}">
        <p14:creationId xmlns:p14="http://schemas.microsoft.com/office/powerpoint/2010/main" val="23214813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047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First Normal Form (Cont’d)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478" y="1093787"/>
            <a:ext cx="8802806" cy="4092361"/>
          </a:xfrm>
        </p:spPr>
        <p:txBody>
          <a:bodyPr/>
          <a:lstStyle/>
          <a:p>
            <a:pPr algn="just"/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Atomicity is actually a property of how the elements of the domain are used.</a:t>
            </a:r>
          </a:p>
          <a:p>
            <a:pPr lvl="1" algn="just"/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Example: Strings would normally be considered indivisible </a:t>
            </a:r>
          </a:p>
          <a:p>
            <a:pPr lvl="1" algn="just"/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Suppose that students are given roll numbers which are strings of the form </a:t>
            </a:r>
            <a:r>
              <a:rPr lang="en-US" altLang="en-US" sz="2400" i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CS</a:t>
            </a:r>
            <a:r>
              <a:rPr lang="en-US" altLang="en-US" sz="2400" i="1">
                <a:latin typeface="Calibri" panose="020F0502020204030204" pitchFamily="34" charset="0"/>
                <a:cs typeface="Calibri" panose="020F0502020204030204" pitchFamily="34" charset="0"/>
              </a:rPr>
              <a:t>0012 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or </a:t>
            </a:r>
            <a:r>
              <a:rPr lang="en-US" altLang="en-US" sz="2400" i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EE</a:t>
            </a:r>
            <a:r>
              <a:rPr lang="en-US" altLang="en-US" sz="2400" i="1">
                <a:latin typeface="Calibri" panose="020F0502020204030204" pitchFamily="34" charset="0"/>
                <a:cs typeface="Calibri" panose="020F0502020204030204" pitchFamily="34" charset="0"/>
              </a:rPr>
              <a:t>1127</a:t>
            </a:r>
          </a:p>
          <a:p>
            <a:pPr lvl="2" algn="just"/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If the first two characters are extracted to find the department, the domain of roll numbers is not atomic.</a:t>
            </a:r>
          </a:p>
          <a:p>
            <a:pPr lvl="1" algn="just"/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Doing so is a bad idea: leads to </a:t>
            </a:r>
            <a:r>
              <a:rPr lang="en-US" altLang="en-US" sz="240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encoding of information in application program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 rather than in the database.</a:t>
            </a:r>
          </a:p>
        </p:txBody>
      </p:sp>
    </p:spTree>
    <p:extLst>
      <p:ext uri="{BB962C8B-B14F-4D97-AF65-F5344CB8AC3E}">
        <p14:creationId xmlns:p14="http://schemas.microsoft.com/office/powerpoint/2010/main" val="38445506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Example</a:t>
            </a:r>
          </a:p>
        </p:txBody>
      </p:sp>
      <p:pic>
        <p:nvPicPr>
          <p:cNvPr id="44035" name="Picture 2" descr="Unnormalized Table Exampl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19188" y="1573965"/>
            <a:ext cx="7096125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3308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1NF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 algn="just">
              <a:buFontTx/>
              <a:buAutoNum type="arabicPeriod"/>
              <a:defRPr/>
            </a:pPr>
            <a:r>
              <a:rPr lang="en-US" altLang="en-US" sz="2800">
                <a:latin typeface="Arial Unicode MS" panose="020B0604020202020204" pitchFamily="34" charset="-128"/>
                <a:cs typeface="Times New Roman" panose="02020603050405020304" pitchFamily="18" charset="0"/>
              </a:rPr>
              <a:t>Place all items that appear in the repeating group in a new table</a:t>
            </a:r>
          </a:p>
          <a:p>
            <a:pPr marL="609600" indent="-609600" algn="just">
              <a:buFontTx/>
              <a:buAutoNum type="arabicPeriod"/>
              <a:defRPr/>
            </a:pPr>
            <a:r>
              <a:rPr lang="en-US" altLang="en-US" sz="2800">
                <a:latin typeface="Arial Unicode MS" panose="020B0604020202020204" pitchFamily="34" charset="-128"/>
                <a:cs typeface="Times New Roman" panose="02020603050405020304" pitchFamily="18" charset="0"/>
              </a:rPr>
              <a:t>Designate a primary key for each new table produced. </a:t>
            </a:r>
          </a:p>
          <a:p>
            <a:pPr marL="609600" indent="-609600" algn="just">
              <a:buFontTx/>
              <a:buAutoNum type="arabicPeriod"/>
              <a:defRPr/>
            </a:pPr>
            <a:r>
              <a:rPr lang="en-US" altLang="en-US" sz="2800">
                <a:latin typeface="Arial Unicode MS" panose="020B0604020202020204" pitchFamily="34" charset="-128"/>
                <a:cs typeface="Times New Roman" panose="02020603050405020304" pitchFamily="18" charset="0"/>
              </a:rPr>
              <a:t>Duplicate in the new table the primary key of the table from which the repeating group was extracted or vice versa. </a:t>
            </a:r>
            <a:endParaRPr lang="en-US" altLang="en-US" sz="2800">
              <a:solidFill>
                <a:srgbClr val="CC0000"/>
              </a:solidFill>
              <a:latin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>
              <a:defRPr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0487151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1NF Decomposition</a:t>
            </a:r>
          </a:p>
        </p:txBody>
      </p:sp>
      <p:pic>
        <p:nvPicPr>
          <p:cNvPr id="46083" name="Picture 2" descr="1st Normal Form Exampl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146175"/>
            <a:ext cx="9144000" cy="466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917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Combine Schemas?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9784" y="991809"/>
            <a:ext cx="7661275" cy="4903787"/>
          </a:xfrm>
        </p:spPr>
        <p:txBody>
          <a:bodyPr/>
          <a:lstStyle/>
          <a:p>
            <a:r>
              <a:rPr lang="en-US" altLang="en-US"/>
              <a:t>Suppose we combine </a:t>
            </a:r>
            <a:r>
              <a:rPr lang="en-US" altLang="en-US" i="1"/>
              <a:t>instructor</a:t>
            </a:r>
            <a:r>
              <a:rPr lang="en-US" altLang="en-US"/>
              <a:t> and </a:t>
            </a:r>
            <a:r>
              <a:rPr lang="en-US" altLang="en-US" i="1"/>
              <a:t>department </a:t>
            </a:r>
            <a:r>
              <a:rPr lang="en-US" altLang="en-US"/>
              <a:t>into </a:t>
            </a:r>
            <a:r>
              <a:rPr lang="en-US" altLang="en-US" b="1" i="1" err="1"/>
              <a:t>inst_dept</a:t>
            </a:r>
            <a:endParaRPr lang="en-US" altLang="en-US" b="1" i="1"/>
          </a:p>
          <a:p>
            <a:pPr lvl="1"/>
            <a:r>
              <a:rPr lang="en-US" altLang="en-US" err="1"/>
              <a:t>Inst_dept</a:t>
            </a:r>
            <a:r>
              <a:rPr lang="en-US" altLang="en-US"/>
              <a:t>(</a:t>
            </a:r>
            <a:r>
              <a:rPr lang="en-US" altLang="en-US" err="1"/>
              <a:t>ID,Name,Salary,Dept_Name,Building,Budget</a:t>
            </a:r>
            <a:r>
              <a:rPr lang="en-US" altLang="en-US"/>
              <a:t>)</a:t>
            </a:r>
          </a:p>
          <a:p>
            <a:pPr lvl="1"/>
            <a:r>
              <a:rPr lang="en-US" altLang="en-US" sz="1600" i="1"/>
              <a:t>(Do not misunderstand as relationship set </a:t>
            </a:r>
            <a:r>
              <a:rPr lang="en-US" altLang="en-US" sz="1600" b="1" i="1" err="1"/>
              <a:t>inst_dept</a:t>
            </a:r>
            <a:r>
              <a:rPr lang="en-US" altLang="en-US" i="1"/>
              <a:t>)</a:t>
            </a:r>
          </a:p>
          <a:p>
            <a:r>
              <a:rPr lang="en-US" altLang="en-US"/>
              <a:t>Result is possible </a:t>
            </a:r>
            <a:r>
              <a:rPr lang="en-US" altLang="en-US" b="1"/>
              <a:t>repetition of information</a:t>
            </a:r>
          </a:p>
        </p:txBody>
      </p:sp>
      <p:pic>
        <p:nvPicPr>
          <p:cNvPr id="15364" name="Picture 5" descr="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850" y="2523107"/>
            <a:ext cx="6084165" cy="3372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719010" y="6160330"/>
            <a:ext cx="198163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500"/>
              <a:t>Redundancy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0075"/>
            <a:ext cx="7924800" cy="4572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Closure of a Set of Functional Dependencies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773" y="1427163"/>
            <a:ext cx="8725286" cy="4724400"/>
          </a:xfrm>
        </p:spPr>
        <p:txBody>
          <a:bodyPr/>
          <a:lstStyle/>
          <a:p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Given a set </a:t>
            </a:r>
            <a:r>
              <a:rPr lang="en-US" altLang="en-US" sz="2400" b="1" i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  of functional dependencies, there are certain </a:t>
            </a:r>
            <a:r>
              <a:rPr lang="en-US" altLang="en-US" sz="2400" b="1">
                <a:latin typeface="Calibri" panose="020F0502020204030204" pitchFamily="34" charset="0"/>
                <a:cs typeface="Calibri" panose="020F0502020204030204" pitchFamily="34" charset="0"/>
              </a:rPr>
              <a:t>other functional dependencies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 that are </a:t>
            </a:r>
            <a:r>
              <a:rPr lang="en-US" altLang="en-US" sz="2400" b="1">
                <a:latin typeface="Calibri" panose="020F0502020204030204" pitchFamily="34" charset="0"/>
                <a:cs typeface="Calibri" panose="020F0502020204030204" pitchFamily="34" charset="0"/>
              </a:rPr>
              <a:t>logically implied by </a:t>
            </a:r>
            <a:r>
              <a:rPr lang="en-US" altLang="en-US" sz="2400" b="1" i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altLang="en-US" sz="2400" b="1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/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For example:  If  </a:t>
            </a:r>
            <a:r>
              <a:rPr lang="en-US" altLang="en-US" sz="2400" i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</a:t>
            </a:r>
            <a:r>
              <a:rPr lang="en-US" altLang="en-US" sz="2400" i="1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B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and  </a:t>
            </a:r>
            <a:r>
              <a:rPr lang="en-US" altLang="en-US" sz="2400" i="1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B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</a:t>
            </a:r>
            <a:r>
              <a:rPr lang="en-US" altLang="en-US" sz="2400" i="1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C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,  then we can infer that </a:t>
            </a:r>
            <a:r>
              <a:rPr lang="en-US" altLang="en-US" sz="2400" i="1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A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</a:t>
            </a:r>
            <a:r>
              <a:rPr lang="en-US" altLang="en-US" sz="2400" i="1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C</a:t>
            </a:r>
            <a:endParaRPr lang="en-US" alt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The set of </a:t>
            </a:r>
            <a:r>
              <a:rPr lang="en-US" altLang="en-US" sz="2400" b="1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 functional dependencies logically implied by </a:t>
            </a:r>
            <a:r>
              <a:rPr lang="en-US" altLang="en-US" sz="2400" i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 is the </a:t>
            </a:r>
            <a:r>
              <a:rPr lang="en-US" altLang="en-US" sz="2400" b="1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closure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US" altLang="en-US" sz="2400" b="1" i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We denote the </a:t>
            </a:r>
            <a:r>
              <a:rPr lang="en-US" altLang="en-US" sz="2400" b="1" i="1">
                <a:latin typeface="Calibri" panose="020F0502020204030204" pitchFamily="34" charset="0"/>
                <a:cs typeface="Calibri" panose="020F0502020204030204" pitchFamily="34" charset="0"/>
              </a:rPr>
              <a:t>closure </a:t>
            </a:r>
            <a:r>
              <a:rPr lang="en-US" altLang="en-US" sz="2400" b="1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altLang="en-US" sz="2400" b="1" i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altLang="en-US" sz="2400" b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by </a:t>
            </a:r>
            <a:r>
              <a:rPr lang="en-US" altLang="en-US" sz="2400" b="1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altLang="en-US" sz="2400" b="1" i="1" baseline="3000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altLang="en-US" sz="2400" i="1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altLang="en-US" sz="2400" b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altLang="en-US" sz="2400" b="1" baseline="3000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altLang="en-US" sz="2400" b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is a superset of </a:t>
            </a:r>
            <a:r>
              <a:rPr lang="en-US" altLang="en-US" sz="2400" b="1" i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.          </a:t>
            </a:r>
            <a:r>
              <a:rPr lang="en-US" altLang="en-US" sz="2400" b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altLang="en-US" sz="2400" b="1" baseline="3000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altLang="en-US" sz="2400" b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zh-CN" altLang="en-US" sz="2800" b="1"/>
              <a:t>⊃</a:t>
            </a:r>
            <a:r>
              <a:rPr lang="zh-CN" altLang="en-US" sz="2400"/>
              <a:t> </a:t>
            </a:r>
            <a:r>
              <a:rPr lang="en-US" altLang="zh-CN" sz="2400" b="1" i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endParaRPr lang="en-US" altLang="en-US" sz="2400" b="1" i="1">
              <a:latin typeface="Calibri" panose="020F0502020204030204" pitchFamily="34" charset="0"/>
              <a:cs typeface="Calibri" panose="020F0502020204030204" pitchFamily="34" charset="0"/>
              <a:sym typeface="Greek Symbols" pitchFamily="18" charset="2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58D5234E-3864-405F-81AF-C8D9115E7CF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5782318"/>
                  </p:ext>
                </p:extLst>
              </p:nvPr>
            </p:nvGraphicFramePr>
            <p:xfrm>
              <a:off x="6038375" y="4090219"/>
              <a:ext cx="2619330" cy="1964498"/>
            </p:xfrm>
            <a:graphic>
              <a:graphicData uri="http://schemas.microsoft.com/office/powerpoint/2016/slidezoom">
                <pslz:sldZm>
                  <pslz:sldZmObj sldId="469" cId="3743548562">
                    <pslz:zmPr id="{0605FB47-E170-48B8-83E1-D7EE16658316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619330" cy="196449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Slide Zoom 2">
                <a:extLst>
                  <a:ext uri="{FF2B5EF4-FFF2-40B4-BE49-F238E27FC236}">
                    <a16:creationId xmlns:a16="http://schemas.microsoft.com/office/drawing/2014/main" id="{58D5234E-3864-405F-81AF-C8D9115E7CF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38375" y="4090219"/>
                <a:ext cx="2619330" cy="196449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08434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0075"/>
            <a:ext cx="7924800" cy="4572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Closure of a Set of Functional Dependencies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238" y="1477963"/>
            <a:ext cx="8024812" cy="4714875"/>
          </a:xfrm>
        </p:spPr>
        <p:txBody>
          <a:bodyPr/>
          <a:lstStyle/>
          <a:p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We can find F</a:t>
            </a:r>
            <a:r>
              <a:rPr lang="en-US" altLang="en-US" sz="2400" i="1" baseline="30000">
                <a:latin typeface="Calibri" panose="020F0502020204030204" pitchFamily="34" charset="0"/>
                <a:cs typeface="Calibri" panose="020F0502020204030204" pitchFamily="34" charset="0"/>
              </a:rPr>
              <a:t>+, 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 the closure of F, by repeatedly applying </a:t>
            </a:r>
            <a:b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2400" b="1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Armstrong’s Axioms:</a:t>
            </a:r>
          </a:p>
          <a:p>
            <a:pPr lvl="1"/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altLang="en-US" sz="2400" i="1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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 , then  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</a:t>
            </a:r>
            <a:r>
              <a:rPr lang="en-US" altLang="en-US" sz="2400" i="1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                      </a:t>
            </a:r>
            <a:r>
              <a:rPr lang="en-US" altLang="en-US" sz="2400" b="1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(</a:t>
            </a:r>
            <a:r>
              <a:rPr lang="en-US" altLang="en-US" sz="2400" b="1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reflexivity</a:t>
            </a:r>
            <a:r>
              <a:rPr lang="en-US" altLang="en-US" sz="2400" b="1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)</a:t>
            </a:r>
            <a:endParaRPr lang="en-US" altLang="en-US" sz="2400">
              <a:latin typeface="Calibri" panose="020F0502020204030204" pitchFamily="34" charset="0"/>
              <a:cs typeface="Calibri" panose="020F0502020204030204" pitchFamily="34" charset="0"/>
              <a:sym typeface="Symbol" panose="05050102010706020507" pitchFamily="18" charset="2"/>
            </a:endParaRPr>
          </a:p>
          <a:p>
            <a:pPr lvl="1"/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if  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</a:t>
            </a:r>
            <a:r>
              <a:rPr lang="en-US" altLang="en-US" sz="2400" i="1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, 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then 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 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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</a:t>
            </a:r>
            <a:r>
              <a:rPr lang="en-US" altLang="en-US" sz="2400" i="1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               </a:t>
            </a:r>
            <a:r>
              <a:rPr lang="en-US" altLang="en-US" sz="2400" b="1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(</a:t>
            </a:r>
            <a:r>
              <a:rPr lang="en-US" altLang="en-US" sz="2400" b="1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augmentation</a:t>
            </a:r>
            <a:r>
              <a:rPr lang="en-US" altLang="en-US" sz="2400" b="1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)</a:t>
            </a:r>
            <a:endParaRPr lang="en-US" altLang="en-US" sz="2400">
              <a:latin typeface="Calibri" panose="020F0502020204030204" pitchFamily="34" charset="0"/>
              <a:cs typeface="Calibri" panose="020F0502020204030204" pitchFamily="34" charset="0"/>
              <a:sym typeface="Symbol" panose="05050102010706020507" pitchFamily="18" charset="2"/>
            </a:endParaRPr>
          </a:p>
          <a:p>
            <a:pPr lvl="1"/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if  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</a:t>
            </a:r>
            <a:r>
              <a:rPr lang="en-US" altLang="en-US" sz="2400" i="1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, 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and </a:t>
            </a:r>
            <a:r>
              <a:rPr lang="en-US" altLang="en-US" sz="2400" i="1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 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 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, then 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 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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  </a:t>
            </a:r>
            <a:r>
              <a:rPr lang="en-US" altLang="en-US" sz="2400" b="1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(</a:t>
            </a:r>
            <a:r>
              <a:rPr lang="en-US" altLang="en-US" sz="2400" b="1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transitivity</a:t>
            </a:r>
            <a:r>
              <a:rPr lang="en-US" altLang="en-US" sz="2400" b="1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)</a:t>
            </a:r>
          </a:p>
          <a:p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These rules are </a:t>
            </a:r>
          </a:p>
          <a:p>
            <a:pPr lvl="1"/>
            <a:r>
              <a:rPr lang="en-US" altLang="en-US" sz="2400" b="1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sound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(generate only functional dependencies that actually hold),  and </a:t>
            </a:r>
          </a:p>
          <a:p>
            <a:pPr lvl="1"/>
            <a:r>
              <a:rPr lang="en-US" altLang="en-US" sz="2400" b="1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complete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(generate all functional dependencies that hold). </a:t>
            </a:r>
          </a:p>
        </p:txBody>
      </p:sp>
    </p:spTree>
    <p:extLst>
      <p:ext uri="{BB962C8B-B14F-4D97-AF65-F5344CB8AC3E}">
        <p14:creationId xmlns:p14="http://schemas.microsoft.com/office/powerpoint/2010/main" val="18881266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863600" y="4857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Closure of Functional Dependencies (Cont.)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5660" y="1489075"/>
            <a:ext cx="8695140" cy="4515940"/>
          </a:xfrm>
        </p:spPr>
        <p:txBody>
          <a:bodyPr/>
          <a:lstStyle/>
          <a:p>
            <a:pPr algn="just"/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Additional rules:</a:t>
            </a:r>
          </a:p>
          <a:p>
            <a:pPr lvl="1" algn="just"/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If </a:t>
            </a:r>
            <a:r>
              <a:rPr lang="en-US" altLang="en-US" sz="2400" b="1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 </a:t>
            </a:r>
            <a:r>
              <a:rPr lang="en-US" altLang="en-US" sz="2400" b="1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</a:t>
            </a:r>
            <a:r>
              <a:rPr lang="en-US" altLang="en-US" sz="2400" b="1" i="1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 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holds</a:t>
            </a:r>
            <a:r>
              <a:rPr lang="en-US" altLang="en-US" sz="2400" i="1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a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nd </a:t>
            </a:r>
            <a:r>
              <a:rPr lang="en-US" altLang="en-US" sz="2400" i="1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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holds,  then </a:t>
            </a:r>
            <a:r>
              <a:rPr lang="en-US" altLang="en-US" sz="2400" b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 </a:t>
            </a:r>
            <a:r>
              <a:rPr lang="en-US" altLang="en-US" sz="2400" b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</a:t>
            </a:r>
            <a:r>
              <a:rPr lang="en-US" altLang="en-US" sz="2400" b="1" i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 </a:t>
            </a:r>
            <a:r>
              <a:rPr lang="en-US" altLang="en-US" sz="2400" b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</a:t>
            </a:r>
            <a:r>
              <a:rPr lang="en-US" altLang="en-US" sz="2400" b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holds </a:t>
            </a:r>
            <a:r>
              <a:rPr lang="en-US" altLang="en-US" sz="2400" b="1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(</a:t>
            </a:r>
            <a:r>
              <a:rPr lang="en-US" altLang="en-US" sz="2400" b="1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union</a:t>
            </a:r>
            <a:r>
              <a:rPr lang="en-US" altLang="en-US" sz="2400" b="1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)</a:t>
            </a:r>
            <a:endParaRPr lang="en-US" altLang="en-US" sz="2400">
              <a:latin typeface="Calibri" panose="020F0502020204030204" pitchFamily="34" charset="0"/>
              <a:cs typeface="Calibri" panose="020F0502020204030204" pitchFamily="34" charset="0"/>
              <a:sym typeface="Greek Symbols" pitchFamily="18" charset="2"/>
            </a:endParaRPr>
          </a:p>
          <a:p>
            <a:pPr lvl="1" algn="just"/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If </a:t>
            </a:r>
            <a:r>
              <a:rPr lang="en-US" altLang="en-US" sz="2400" b="1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 </a:t>
            </a:r>
            <a:r>
              <a:rPr lang="en-US" altLang="en-US" sz="2400" b="1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</a:t>
            </a:r>
            <a:r>
              <a:rPr lang="en-US" altLang="en-US" sz="2400" b="1" i="1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 </a:t>
            </a:r>
            <a:r>
              <a:rPr lang="en-US" altLang="en-US" sz="2400" b="1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</a:t>
            </a:r>
            <a:r>
              <a:rPr lang="en-US" altLang="en-US" sz="2400" b="1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holds, then </a:t>
            </a:r>
            <a:r>
              <a:rPr lang="en-US" altLang="en-US" sz="2400" b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 </a:t>
            </a:r>
            <a:r>
              <a:rPr lang="en-US" altLang="en-US" sz="2400" b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</a:t>
            </a:r>
            <a:r>
              <a:rPr lang="en-US" altLang="en-US" sz="2400" b="1" i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</a:t>
            </a:r>
            <a:r>
              <a:rPr lang="en-US" altLang="en-US" sz="2400" i="1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 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holds and </a:t>
            </a:r>
            <a:r>
              <a:rPr lang="en-US" altLang="en-US" sz="2400" b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</a:t>
            </a:r>
            <a:r>
              <a:rPr lang="en-US" altLang="en-US" sz="2400" b="1" i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400" b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2400" b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</a:t>
            </a:r>
            <a:r>
              <a:rPr lang="en-US" altLang="en-US" sz="2400" b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</a:t>
            </a:r>
            <a:r>
              <a:rPr lang="en-US" altLang="en-US" sz="2400" b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holds </a:t>
            </a:r>
            <a:r>
              <a:rPr lang="en-US" altLang="en-US" sz="2400" b="1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(</a:t>
            </a:r>
            <a:r>
              <a:rPr lang="en-US" altLang="en-US" sz="2400" b="1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decomposition</a:t>
            </a:r>
            <a:r>
              <a:rPr lang="en-US" altLang="en-US" sz="2400" b="1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)</a:t>
            </a:r>
            <a:endParaRPr lang="en-US" altLang="en-US" sz="2400">
              <a:latin typeface="Calibri" panose="020F0502020204030204" pitchFamily="34" charset="0"/>
              <a:cs typeface="Calibri" panose="020F0502020204030204" pitchFamily="34" charset="0"/>
              <a:sym typeface="Monotype Sorts" charset="2"/>
            </a:endParaRPr>
          </a:p>
          <a:p>
            <a:pPr lvl="1" algn="just"/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If </a:t>
            </a:r>
            <a:r>
              <a:rPr lang="en-US" altLang="en-US" sz="2400" b="1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 </a:t>
            </a:r>
            <a:r>
              <a:rPr lang="en-US" altLang="en-US" sz="2400" b="1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</a:t>
            </a:r>
            <a:r>
              <a:rPr lang="en-US" altLang="en-US" sz="2400" b="1" i="1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  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holds</a:t>
            </a:r>
            <a:r>
              <a:rPr lang="en-US" altLang="en-US" sz="2400" i="1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a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nd </a:t>
            </a:r>
            <a:r>
              <a:rPr lang="en-US" altLang="en-US" sz="2400" b="1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</a:t>
            </a:r>
            <a:r>
              <a:rPr lang="en-US" altLang="en-US" sz="2400" b="1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</a:t>
            </a:r>
            <a:r>
              <a:rPr lang="en-US" altLang="en-US" sz="2400" b="1" i="1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 </a:t>
            </a:r>
            <a:r>
              <a:rPr lang="en-US" altLang="en-US" sz="2400" b="1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2400" b="1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</a:t>
            </a:r>
            <a:r>
              <a:rPr lang="en-US" altLang="en-US" sz="2400" b="1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</a:t>
            </a:r>
            <a:r>
              <a:rPr lang="en-US" altLang="en-US" sz="2400" b="1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holds, then </a:t>
            </a:r>
            <a:r>
              <a:rPr lang="en-US" altLang="en-US" sz="2400" b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 </a:t>
            </a:r>
            <a:r>
              <a:rPr lang="en-US" altLang="en-US" sz="2400" b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</a:t>
            </a:r>
            <a:r>
              <a:rPr lang="en-US" altLang="en-US" sz="2400" b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2400" b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</a:t>
            </a:r>
            <a:r>
              <a:rPr lang="en-US" altLang="en-US" sz="2400" b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</a:t>
            </a:r>
            <a:r>
              <a:rPr lang="en-US" altLang="en-US" sz="2400" b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holds</a:t>
            </a:r>
            <a:r>
              <a:rPr lang="en-US" altLang="en-US" sz="2400" b="1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(</a:t>
            </a:r>
            <a:r>
              <a:rPr lang="en-US" altLang="en-US" sz="2400" b="1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pseudotransitivity</a:t>
            </a:r>
            <a:r>
              <a:rPr lang="en-US" altLang="en-US" sz="2400" b="1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)</a:t>
            </a:r>
            <a:endParaRPr lang="en-US" altLang="en-US" sz="2400">
              <a:latin typeface="Calibri" panose="020F0502020204030204" pitchFamily="34" charset="0"/>
              <a:cs typeface="Calibri" panose="020F0502020204030204" pitchFamily="34" charset="0"/>
              <a:sym typeface="Greek Symbols" pitchFamily="18" charset="2"/>
            </a:endParaRPr>
          </a:p>
          <a:p>
            <a:pPr lvl="1" algn="just">
              <a:buFont typeface="Monotype Sorts" charset="2"/>
              <a:buNone/>
            </a:pP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The above rules can be inferred from Armstrong’s axioms.</a:t>
            </a:r>
          </a:p>
          <a:p>
            <a:pPr lvl="1" algn="just">
              <a:buFont typeface="Monotype Sorts" charset="2"/>
              <a:buNone/>
            </a:pPr>
            <a:endParaRPr lang="en-US" altLang="en-US" sz="2400">
              <a:latin typeface="Calibri" panose="020F0502020204030204" pitchFamily="34" charset="0"/>
              <a:cs typeface="Calibri" panose="020F0502020204030204" pitchFamily="34" charset="0"/>
              <a:sym typeface="Greek Symbols" pitchFamily="18" charset="2"/>
            </a:endParaRPr>
          </a:p>
          <a:p>
            <a:pPr lvl="1" algn="just">
              <a:buFont typeface="Monotype Sorts" charset="2"/>
              <a:buNone/>
            </a:pPr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* For Proof, see notes section.</a:t>
            </a:r>
          </a:p>
        </p:txBody>
      </p:sp>
    </p:spTree>
    <p:extLst>
      <p:ext uri="{BB962C8B-B14F-4D97-AF65-F5344CB8AC3E}">
        <p14:creationId xmlns:p14="http://schemas.microsoft.com/office/powerpoint/2010/main" val="36918657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9714" y="847630"/>
            <a:ext cx="8743866" cy="5838826"/>
          </a:xfrm>
        </p:spPr>
        <p:txBody>
          <a:bodyPr/>
          <a:lstStyle/>
          <a:p>
            <a:pPr>
              <a:tabLst>
                <a:tab pos="803275" algn="l"/>
              </a:tabLst>
            </a:pPr>
            <a:r>
              <a:rPr lang="en-US" altLang="en-US" sz="2400" i="1">
                <a:latin typeface="Calibri" panose="020F0502020204030204" pitchFamily="34" charset="0"/>
                <a:cs typeface="Calibri" panose="020F0502020204030204" pitchFamily="34" charset="0"/>
              </a:rPr>
              <a:t>R = (A, B, C, G, H, I)</a:t>
            </a:r>
            <a:br>
              <a:rPr lang="en-US" altLang="en-US" sz="2400" i="1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2400" i="1">
                <a:latin typeface="Calibri" panose="020F0502020204030204" pitchFamily="34" charset="0"/>
                <a:cs typeface="Calibri" panose="020F0502020204030204" pitchFamily="34" charset="0"/>
              </a:rPr>
              <a:t>F = </a:t>
            </a:r>
            <a:r>
              <a:rPr lang="en-US" altLang="en-US" sz="24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altLang="en-US" sz="2400" i="1">
                <a:latin typeface="Calibri" panose="020F0502020204030204" pitchFamily="34" charset="0"/>
                <a:cs typeface="Calibri" panose="020F0502020204030204" pitchFamily="34" charset="0"/>
                <a:sym typeface="Iconic Symbols Ext" pitchFamily="2" charset="2"/>
              </a:rPr>
              <a:t>A 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</a:t>
            </a:r>
            <a:r>
              <a:rPr lang="en-US" altLang="en-US" sz="2400" i="1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B</a:t>
            </a:r>
            <a:br>
              <a:rPr lang="en-US" altLang="en-US" sz="2400" i="1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</a:br>
            <a:r>
              <a:rPr lang="en-US" altLang="en-US" sz="2400" i="1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	   </a:t>
            </a:r>
            <a:r>
              <a:rPr lang="en-US" altLang="en-US" sz="2400" i="1">
                <a:latin typeface="Calibri" panose="020F0502020204030204" pitchFamily="34" charset="0"/>
                <a:cs typeface="Calibri" panose="020F0502020204030204" pitchFamily="34" charset="0"/>
                <a:sym typeface="Iconic Symbols Ext" pitchFamily="2" charset="2"/>
              </a:rPr>
              <a:t>A 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</a:t>
            </a:r>
            <a:r>
              <a:rPr lang="en-US" altLang="en-US" sz="2400" i="1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C</a:t>
            </a:r>
            <a:br>
              <a:rPr lang="en-US" altLang="en-US" sz="2400" i="1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</a:br>
            <a:r>
              <a:rPr lang="en-US" altLang="en-US" sz="2400" i="1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	</a:t>
            </a:r>
            <a:r>
              <a:rPr lang="en-US" altLang="en-US" sz="2400" i="1">
                <a:latin typeface="Calibri" panose="020F0502020204030204" pitchFamily="34" charset="0"/>
                <a:cs typeface="Calibri" panose="020F0502020204030204" pitchFamily="34" charset="0"/>
                <a:sym typeface="Iconic Symbols Ext" pitchFamily="2" charset="2"/>
              </a:rPr>
              <a:t>CG 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</a:t>
            </a:r>
            <a:r>
              <a:rPr lang="en-US" altLang="en-US" sz="2400" i="1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H</a:t>
            </a:r>
            <a:br>
              <a:rPr lang="en-US" altLang="en-US" sz="2400" i="1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</a:br>
            <a:r>
              <a:rPr lang="en-US" altLang="en-US" sz="2400" i="1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	</a:t>
            </a:r>
            <a:r>
              <a:rPr lang="en-US" altLang="en-US" sz="2400" i="1">
                <a:latin typeface="Calibri" panose="020F0502020204030204" pitchFamily="34" charset="0"/>
                <a:cs typeface="Calibri" panose="020F0502020204030204" pitchFamily="34" charset="0"/>
                <a:sym typeface="Iconic Symbols Ext" pitchFamily="2" charset="2"/>
              </a:rPr>
              <a:t>CG 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</a:t>
            </a:r>
            <a:r>
              <a:rPr lang="en-US" altLang="en-US" sz="2400" i="1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I</a:t>
            </a:r>
            <a:br>
              <a:rPr lang="en-US" altLang="en-US" sz="2400" i="1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</a:br>
            <a:r>
              <a:rPr lang="en-US" altLang="en-US" sz="2400" i="1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	   </a:t>
            </a:r>
            <a:r>
              <a:rPr lang="en-US" altLang="en-US" sz="2400" i="1">
                <a:latin typeface="Calibri" panose="020F0502020204030204" pitchFamily="34" charset="0"/>
                <a:cs typeface="Calibri" panose="020F0502020204030204" pitchFamily="34" charset="0"/>
                <a:sym typeface="Iconic Symbols Ext" pitchFamily="2" charset="2"/>
              </a:rPr>
              <a:t>B 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</a:t>
            </a:r>
            <a:r>
              <a:rPr lang="en-US" altLang="en-US" sz="2400" i="1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H </a:t>
            </a:r>
            <a:r>
              <a:rPr lang="en-US" altLang="en-US" sz="24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}</a:t>
            </a:r>
            <a:endParaRPr lang="en-US" altLang="en-US" sz="240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  <a:sym typeface="MS LineDraw" pitchFamily="49" charset="2"/>
            </a:endParaRPr>
          </a:p>
          <a:p>
            <a:pPr>
              <a:tabLst>
                <a:tab pos="803275" algn="l"/>
              </a:tabLst>
            </a:pP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  <a:sym typeface="MS LineDraw" pitchFamily="49" charset="2"/>
              </a:rPr>
              <a:t>some members of </a:t>
            </a:r>
            <a:r>
              <a:rPr lang="en-US" altLang="en-US" sz="2400" i="1">
                <a:latin typeface="Calibri" panose="020F0502020204030204" pitchFamily="34" charset="0"/>
                <a:cs typeface="Calibri" panose="020F0502020204030204" pitchFamily="34" charset="0"/>
                <a:sym typeface="MS LineDraw" pitchFamily="49" charset="2"/>
              </a:rPr>
              <a:t>F</a:t>
            </a:r>
            <a:r>
              <a:rPr lang="en-US" altLang="en-US" sz="2400" baseline="30000">
                <a:latin typeface="Calibri" panose="020F0502020204030204" pitchFamily="34" charset="0"/>
                <a:cs typeface="Calibri" panose="020F0502020204030204" pitchFamily="34" charset="0"/>
                <a:sym typeface="MS LineDraw" pitchFamily="49" charset="2"/>
              </a:rPr>
              <a:t>+</a:t>
            </a:r>
            <a:endParaRPr lang="en-US" altLang="en-US" sz="2400">
              <a:latin typeface="Calibri" panose="020F0502020204030204" pitchFamily="34" charset="0"/>
              <a:cs typeface="Calibri" panose="020F0502020204030204" pitchFamily="34" charset="0"/>
              <a:sym typeface="MS LineDraw" pitchFamily="49" charset="2"/>
            </a:endParaRPr>
          </a:p>
          <a:p>
            <a:pPr lvl="1">
              <a:tabLst>
                <a:tab pos="803275" algn="l"/>
              </a:tabLst>
            </a:pPr>
            <a:r>
              <a:rPr lang="en-US" altLang="en-US" sz="2400" i="1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A 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</a:t>
            </a:r>
            <a:r>
              <a:rPr lang="en-US" altLang="en-US" sz="2400" i="1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H        </a:t>
            </a:r>
          </a:p>
          <a:p>
            <a:pPr lvl="2">
              <a:tabLst>
                <a:tab pos="803275" algn="l"/>
              </a:tabLst>
            </a:pP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by transitivity from </a:t>
            </a:r>
            <a:r>
              <a:rPr lang="en-US" altLang="en-US" sz="2400" i="1">
                <a:latin typeface="Calibri" panose="020F0502020204030204" pitchFamily="34" charset="0"/>
                <a:cs typeface="Calibri" panose="020F0502020204030204" pitchFamily="34" charset="0"/>
                <a:sym typeface="Iconic Symbols Ext" pitchFamily="2" charset="2"/>
              </a:rPr>
              <a:t>A 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</a:t>
            </a:r>
            <a:r>
              <a:rPr lang="en-US" altLang="en-US" sz="2400" i="1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B and </a:t>
            </a:r>
            <a:r>
              <a:rPr lang="en-US" altLang="en-US" sz="2400" i="1">
                <a:latin typeface="Calibri" panose="020F0502020204030204" pitchFamily="34" charset="0"/>
                <a:cs typeface="Calibri" panose="020F0502020204030204" pitchFamily="34" charset="0"/>
                <a:sym typeface="Iconic Symbols Ext" pitchFamily="2" charset="2"/>
              </a:rPr>
              <a:t>B 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</a:t>
            </a:r>
            <a:r>
              <a:rPr lang="en-US" altLang="en-US" sz="2400" i="1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H</a:t>
            </a:r>
          </a:p>
          <a:p>
            <a:pPr lvl="1">
              <a:tabLst>
                <a:tab pos="803275" algn="l"/>
              </a:tabLst>
            </a:pPr>
            <a:r>
              <a:rPr lang="en-US" altLang="en-US" sz="2400" i="1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AG 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</a:t>
            </a:r>
            <a:r>
              <a:rPr lang="en-US" altLang="en-US" sz="2400" i="1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I       </a:t>
            </a:r>
            <a:endParaRPr lang="en-US" altLang="en-US" sz="2400">
              <a:latin typeface="Calibri" panose="020F0502020204030204" pitchFamily="34" charset="0"/>
              <a:cs typeface="Calibri" panose="020F0502020204030204" pitchFamily="34" charset="0"/>
              <a:sym typeface="Monotype Sorts" charset="2"/>
            </a:endParaRPr>
          </a:p>
          <a:p>
            <a:pPr lvl="2">
              <a:tabLst>
                <a:tab pos="803275" algn="l"/>
              </a:tabLst>
            </a:pP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Since </a:t>
            </a:r>
            <a:r>
              <a:rPr lang="en-US" altLang="en-US" sz="2400" i="1">
                <a:latin typeface="Calibri" panose="020F0502020204030204" pitchFamily="34" charset="0"/>
                <a:cs typeface="Calibri" panose="020F0502020204030204" pitchFamily="34" charset="0"/>
                <a:sym typeface="Iconic Symbols Ext" pitchFamily="2" charset="2"/>
              </a:rPr>
              <a:t>A 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</a:t>
            </a:r>
            <a:r>
              <a:rPr lang="en-US" altLang="en-US" sz="2400" i="1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C   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and </a:t>
            </a:r>
            <a:r>
              <a:rPr lang="en-US" altLang="en-US" sz="2400" i="1">
                <a:latin typeface="Calibri" panose="020F0502020204030204" pitchFamily="34" charset="0"/>
                <a:cs typeface="Calibri" panose="020F0502020204030204" pitchFamily="34" charset="0"/>
                <a:sym typeface="Iconic Symbols Ext" pitchFamily="2" charset="2"/>
              </a:rPr>
              <a:t>CG 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</a:t>
            </a:r>
            <a:r>
              <a:rPr lang="en-US" altLang="en-US" sz="2400" i="1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I  ( pseudotransitivity )</a:t>
            </a:r>
          </a:p>
          <a:p>
            <a:pPr lvl="1">
              <a:tabLst>
                <a:tab pos="803275" algn="l"/>
              </a:tabLst>
            </a:pPr>
            <a:r>
              <a:rPr lang="en-US" altLang="en-US" sz="2400" i="1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CG 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</a:t>
            </a:r>
            <a:r>
              <a:rPr lang="en-US" altLang="en-US" sz="2400" i="1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HI     </a:t>
            </a:r>
            <a:endParaRPr lang="en-US" altLang="en-US" sz="2400">
              <a:latin typeface="Calibri" panose="020F0502020204030204" pitchFamily="34" charset="0"/>
              <a:cs typeface="Calibri" panose="020F0502020204030204" pitchFamily="34" charset="0"/>
              <a:sym typeface="Monotype Sorts" charset="2"/>
            </a:endParaRPr>
          </a:p>
          <a:p>
            <a:pPr lvl="2">
              <a:tabLst>
                <a:tab pos="803275" algn="l"/>
              </a:tabLst>
            </a:pPr>
            <a:r>
              <a:rPr lang="en-US" altLang="en-US" sz="2400" i="1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Since </a:t>
            </a:r>
            <a:r>
              <a:rPr lang="en-US" altLang="en-US" sz="2400" i="1">
                <a:latin typeface="Calibri" panose="020F0502020204030204" pitchFamily="34" charset="0"/>
                <a:cs typeface="Calibri" panose="020F0502020204030204" pitchFamily="34" charset="0"/>
                <a:sym typeface="Iconic Symbols Ext" pitchFamily="2" charset="2"/>
              </a:rPr>
              <a:t>CG 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</a:t>
            </a:r>
            <a:r>
              <a:rPr lang="en-US" altLang="en-US" sz="2400" i="1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H and </a:t>
            </a:r>
            <a:r>
              <a:rPr lang="en-US" altLang="en-US" sz="2400" i="1">
                <a:latin typeface="Calibri" panose="020F0502020204030204" pitchFamily="34" charset="0"/>
                <a:cs typeface="Calibri" panose="020F0502020204030204" pitchFamily="34" charset="0"/>
                <a:sym typeface="Iconic Symbols Ext" pitchFamily="2" charset="2"/>
              </a:rPr>
              <a:t>CG 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I   (Union rule)</a:t>
            </a:r>
            <a:endParaRPr lang="en-US" altLang="en-US" sz="2400">
              <a:latin typeface="Calibri" panose="020F0502020204030204" pitchFamily="34" charset="0"/>
              <a:cs typeface="Calibri" panose="020F0502020204030204" pitchFamily="34" charset="0"/>
              <a:sym typeface="Monotype Sorts" charset="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87388" y="847630"/>
            <a:ext cx="4080681" cy="2086725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</a:pPr>
            <a:r>
              <a:rPr lang="en-US" altLang="en-US" sz="1800"/>
              <a:t>if </a:t>
            </a:r>
            <a:r>
              <a:rPr lang="en-US" altLang="en-US" sz="1800" b="1" i="1">
                <a:sym typeface="Symbol" pitchFamily="18" charset="2"/>
              </a:rPr>
              <a:t></a:t>
            </a:r>
            <a:r>
              <a:rPr lang="en-US" altLang="en-US" sz="1800" b="1">
                <a:sym typeface="Symbol" pitchFamily="18" charset="2"/>
              </a:rPr>
              <a:t>  , then  </a:t>
            </a:r>
            <a:r>
              <a:rPr lang="en-US" altLang="en-US" sz="1800" b="1">
                <a:sym typeface="Monotype Sorts" charset="2"/>
              </a:rPr>
              <a:t> </a:t>
            </a:r>
            <a:r>
              <a:rPr lang="en-US" altLang="en-US" sz="1800" b="1" i="1">
                <a:sym typeface="Symbol" pitchFamily="18" charset="2"/>
              </a:rPr>
              <a:t>                      </a:t>
            </a:r>
            <a:r>
              <a:rPr lang="en-US" altLang="en-US" sz="1800" b="1">
                <a:sym typeface="Symbol" pitchFamily="18" charset="2"/>
              </a:rPr>
              <a:t>(</a:t>
            </a:r>
            <a:r>
              <a:rPr lang="en-US" altLang="en-US" sz="1800" b="1">
                <a:solidFill>
                  <a:srgbClr val="000099"/>
                </a:solidFill>
                <a:sym typeface="Symbol" pitchFamily="18" charset="2"/>
              </a:rPr>
              <a:t>reflexivity</a:t>
            </a:r>
            <a:r>
              <a:rPr lang="en-US" altLang="en-US" sz="1800" b="1">
                <a:sym typeface="Symbol" pitchFamily="18" charset="2"/>
              </a:rPr>
              <a:t>)</a:t>
            </a:r>
            <a:endParaRPr lang="en-US" altLang="en-US" sz="1800">
              <a:sym typeface="Symbol" pitchFamily="18" charset="2"/>
            </a:endParaRPr>
          </a:p>
          <a:p>
            <a:pPr lvl="1">
              <a:lnSpc>
                <a:spcPct val="120000"/>
              </a:lnSpc>
            </a:pPr>
            <a:r>
              <a:rPr lang="en-US" altLang="en-US" sz="1800">
                <a:sym typeface="Symbol" pitchFamily="18" charset="2"/>
              </a:rPr>
              <a:t>if </a:t>
            </a:r>
            <a:r>
              <a:rPr lang="en-US" altLang="en-US" sz="1800" b="1">
                <a:sym typeface="Symbol" pitchFamily="18" charset="2"/>
              </a:rPr>
              <a:t> </a:t>
            </a:r>
            <a:r>
              <a:rPr lang="en-US" altLang="en-US" sz="1800" b="1">
                <a:sym typeface="Monotype Sorts" charset="2"/>
              </a:rPr>
              <a:t> </a:t>
            </a:r>
            <a:r>
              <a:rPr lang="en-US" altLang="en-US" sz="1800" b="1" i="1">
                <a:sym typeface="Symbol" pitchFamily="18" charset="2"/>
              </a:rPr>
              <a:t>, </a:t>
            </a:r>
            <a:r>
              <a:rPr lang="en-US" altLang="en-US" sz="1800" b="1">
                <a:sym typeface="Symbol" pitchFamily="18" charset="2"/>
              </a:rPr>
              <a:t>then </a:t>
            </a:r>
            <a:r>
              <a:rPr lang="en-US" altLang="en-US" sz="1800" b="1">
                <a:sym typeface="Greek Symbols" pitchFamily="18" charset="2"/>
              </a:rPr>
              <a:t> </a:t>
            </a:r>
            <a:r>
              <a:rPr lang="en-US" altLang="en-US" sz="1800" b="1">
                <a:sym typeface="Symbol" pitchFamily="18" charset="2"/>
              </a:rPr>
              <a:t> </a:t>
            </a:r>
            <a:r>
              <a:rPr lang="en-US" altLang="en-US" sz="1800" b="1">
                <a:sym typeface="Monotype Sorts" charset="2"/>
              </a:rPr>
              <a:t> </a:t>
            </a:r>
            <a:r>
              <a:rPr lang="en-US" altLang="en-US" sz="1800" b="1">
                <a:sym typeface="Symbol" pitchFamily="18" charset="2"/>
              </a:rPr>
              <a:t> </a:t>
            </a:r>
            <a:r>
              <a:rPr lang="en-US" altLang="en-US" sz="1800" b="1">
                <a:sym typeface="Monotype Sorts" charset="2"/>
              </a:rPr>
              <a:t> </a:t>
            </a:r>
            <a:r>
              <a:rPr lang="en-US" altLang="en-US" sz="1800" b="1" i="1">
                <a:sym typeface="Symbol" pitchFamily="18" charset="2"/>
              </a:rPr>
              <a:t>               </a:t>
            </a:r>
            <a:r>
              <a:rPr lang="en-US" altLang="en-US" sz="1800" b="1">
                <a:sym typeface="Symbol" pitchFamily="18" charset="2"/>
              </a:rPr>
              <a:t>(</a:t>
            </a:r>
            <a:r>
              <a:rPr lang="en-US" altLang="en-US" sz="1800" b="1">
                <a:solidFill>
                  <a:srgbClr val="000099"/>
                </a:solidFill>
                <a:sym typeface="Symbol" pitchFamily="18" charset="2"/>
              </a:rPr>
              <a:t>augmentation</a:t>
            </a:r>
            <a:r>
              <a:rPr lang="en-US" altLang="en-US" sz="1800" b="1">
                <a:sym typeface="Symbol" pitchFamily="18" charset="2"/>
              </a:rPr>
              <a:t>)</a:t>
            </a:r>
            <a:endParaRPr lang="en-US" altLang="en-US" sz="1800">
              <a:sym typeface="Symbol" pitchFamily="18" charset="2"/>
            </a:endParaRPr>
          </a:p>
          <a:p>
            <a:pPr lvl="1">
              <a:lnSpc>
                <a:spcPct val="120000"/>
              </a:lnSpc>
            </a:pPr>
            <a:r>
              <a:rPr lang="en-US" altLang="en-US" sz="1800">
                <a:sym typeface="Symbol" pitchFamily="18" charset="2"/>
              </a:rPr>
              <a:t>if </a:t>
            </a:r>
            <a:r>
              <a:rPr lang="en-US" altLang="en-US" sz="1800" b="1">
                <a:sym typeface="Symbol" pitchFamily="18" charset="2"/>
              </a:rPr>
              <a:t> </a:t>
            </a:r>
            <a:r>
              <a:rPr lang="en-US" altLang="en-US" sz="1800" b="1">
                <a:sym typeface="Monotype Sorts" charset="2"/>
              </a:rPr>
              <a:t> </a:t>
            </a:r>
            <a:r>
              <a:rPr lang="en-US" altLang="en-US" sz="1800" b="1" i="1">
                <a:sym typeface="Symbol" pitchFamily="18" charset="2"/>
              </a:rPr>
              <a:t>, </a:t>
            </a:r>
            <a:r>
              <a:rPr lang="en-US" altLang="en-US" sz="1800" b="1">
                <a:sym typeface="Symbol" pitchFamily="18" charset="2"/>
              </a:rPr>
              <a:t>and </a:t>
            </a:r>
            <a:r>
              <a:rPr lang="en-US" altLang="en-US" sz="1800" b="1" i="1">
                <a:sym typeface="Symbol" pitchFamily="18" charset="2"/>
              </a:rPr>
              <a:t> </a:t>
            </a:r>
            <a:r>
              <a:rPr lang="en-US" altLang="en-US" sz="1800" b="1">
                <a:sym typeface="Symbol" pitchFamily="18" charset="2"/>
              </a:rPr>
              <a:t> </a:t>
            </a:r>
            <a:r>
              <a:rPr lang="en-US" altLang="en-US" sz="1800" b="1">
                <a:sym typeface="Monotype Sorts" charset="2"/>
              </a:rPr>
              <a:t>, then </a:t>
            </a:r>
            <a:r>
              <a:rPr lang="en-US" altLang="en-US" sz="1800" b="1">
                <a:sym typeface="Symbol" pitchFamily="18" charset="2"/>
              </a:rPr>
              <a:t> </a:t>
            </a:r>
            <a:r>
              <a:rPr lang="en-US" altLang="en-US" sz="1800" b="1">
                <a:sym typeface="Monotype Sorts" charset="2"/>
              </a:rPr>
              <a:t> </a:t>
            </a:r>
            <a:r>
              <a:rPr lang="en-US" altLang="en-US" sz="1800" b="1">
                <a:sym typeface="Symbol" pitchFamily="18" charset="2"/>
              </a:rPr>
              <a:t> </a:t>
            </a:r>
            <a:r>
              <a:rPr lang="en-US" altLang="en-US" sz="1800" b="1">
                <a:sym typeface="Greek Symbols" pitchFamily="18" charset="2"/>
              </a:rPr>
              <a:t> </a:t>
            </a:r>
            <a:r>
              <a:rPr lang="en-US" altLang="en-US" sz="1800">
                <a:sym typeface="Greek Symbols" pitchFamily="18" charset="2"/>
              </a:rPr>
              <a:t>  </a:t>
            </a:r>
            <a:r>
              <a:rPr lang="en-US" altLang="en-US" sz="1800" b="1">
                <a:sym typeface="Greek Symbols" pitchFamily="18" charset="2"/>
              </a:rPr>
              <a:t>(</a:t>
            </a:r>
            <a:r>
              <a:rPr lang="en-US" altLang="en-US" sz="1800" b="1">
                <a:solidFill>
                  <a:srgbClr val="000099"/>
                </a:solidFill>
                <a:sym typeface="Greek Symbols" pitchFamily="18" charset="2"/>
              </a:rPr>
              <a:t>transitivity</a:t>
            </a:r>
            <a:r>
              <a:rPr lang="en-US" altLang="en-US" sz="1800" b="1">
                <a:sym typeface="Greek Symbols" pitchFamily="18" charset="2"/>
              </a:rPr>
              <a:t>)</a:t>
            </a:r>
          </a:p>
        </p:txBody>
      </p:sp>
      <p:sp>
        <p:nvSpPr>
          <p:cNvPr id="2" name="Rectangle 1"/>
          <p:cNvSpPr/>
          <p:nvPr/>
        </p:nvSpPr>
        <p:spPr>
          <a:xfrm>
            <a:off x="104932" y="0"/>
            <a:ext cx="87631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en-US" sz="2100">
                <a:solidFill>
                  <a:srgbClr val="C00000"/>
                </a:solidFill>
              </a:rPr>
              <a:t>Example: </a:t>
            </a:r>
            <a:r>
              <a:rPr lang="en-US" altLang="en-US" sz="1900" b="1"/>
              <a:t>Finding some logically implied functional dependencies using Armstrong Axioms</a:t>
            </a:r>
            <a:endParaRPr lang="en-US" sz="1900" b="1"/>
          </a:p>
        </p:txBody>
      </p:sp>
    </p:spTree>
    <p:extLst>
      <p:ext uri="{BB962C8B-B14F-4D97-AF65-F5344CB8AC3E}">
        <p14:creationId xmlns:p14="http://schemas.microsoft.com/office/powerpoint/2010/main" val="277735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443" grpId="0" build="p" bldLvl="3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Procedure for Computing F</a:t>
            </a:r>
            <a:r>
              <a:rPr lang="en-US" altLang="en-US" baseline="30000"/>
              <a:t>+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0650" y="874713"/>
            <a:ext cx="9023350" cy="4903787"/>
          </a:xfrm>
        </p:spPr>
        <p:txBody>
          <a:bodyPr/>
          <a:lstStyle/>
          <a:p>
            <a:r>
              <a:rPr lang="en-US" altLang="en-US" sz="2500">
                <a:latin typeface="Calibri" panose="020F0502020204030204" pitchFamily="34" charset="0"/>
                <a:cs typeface="Calibri" panose="020F0502020204030204" pitchFamily="34" charset="0"/>
              </a:rPr>
              <a:t>To compute the closure of a set of functional dependencies </a:t>
            </a:r>
            <a:r>
              <a:rPr lang="en-US" altLang="en-US" sz="2500" b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altLang="en-US" sz="250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lang="en-US" altLang="en-US" sz="250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altLang="en-US" sz="2500" i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sz="2500" i="1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en-US" sz="2500" b="1" i="1">
                <a:latin typeface="Calibri" panose="020F0502020204030204" pitchFamily="34" charset="0"/>
                <a:cs typeface="Calibri" panose="020F0502020204030204" pitchFamily="34" charset="0"/>
              </a:rPr>
              <a:t>F </a:t>
            </a:r>
            <a:r>
              <a:rPr lang="en-US" altLang="en-US" sz="2500" b="1" baseline="3000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altLang="en-US" sz="2500" b="1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altLang="en-US" sz="2500" b="1" i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br>
              <a:rPr lang="en-US" altLang="en-US" sz="250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2500" b="1">
                <a:latin typeface="Calibri" panose="020F0502020204030204" pitchFamily="34" charset="0"/>
                <a:cs typeface="Calibri" panose="020F0502020204030204" pitchFamily="34" charset="0"/>
              </a:rPr>
              <a:t>repeat</a:t>
            </a:r>
            <a:br>
              <a:rPr lang="en-US" altLang="en-US" sz="250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250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en-US" sz="2500" b="1">
                <a:latin typeface="Calibri" panose="020F0502020204030204" pitchFamily="34" charset="0"/>
                <a:cs typeface="Calibri" panose="020F0502020204030204" pitchFamily="34" charset="0"/>
              </a:rPr>
              <a:t>for each</a:t>
            </a:r>
            <a:r>
              <a:rPr lang="en-US" altLang="en-US" sz="2500">
                <a:latin typeface="Calibri" panose="020F0502020204030204" pitchFamily="34" charset="0"/>
                <a:cs typeface="Calibri" panose="020F0502020204030204" pitchFamily="34" charset="0"/>
              </a:rPr>
              <a:t> functional dependency </a:t>
            </a:r>
            <a:r>
              <a:rPr lang="en-US" altLang="en-US" sz="2500" b="1" i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altLang="en-US" sz="250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altLang="en-US" sz="2500" b="1" i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altLang="en-US" sz="2500" b="1" baseline="3000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br>
              <a:rPr lang="en-US" altLang="en-US" sz="2500" baseline="3000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2500" baseline="3000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en-US" sz="2500">
                <a:latin typeface="Calibri" panose="020F0502020204030204" pitchFamily="34" charset="0"/>
                <a:cs typeface="Calibri" panose="020F0502020204030204" pitchFamily="34" charset="0"/>
              </a:rPr>
              <a:t>       apply </a:t>
            </a:r>
            <a:r>
              <a:rPr lang="en-US" altLang="en-US" sz="250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reflexivity</a:t>
            </a:r>
            <a:r>
              <a:rPr lang="en-US" altLang="en-US" sz="250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en-US" sz="250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augmentation</a:t>
            </a:r>
            <a:r>
              <a:rPr lang="en-US" altLang="en-US" sz="2500">
                <a:latin typeface="Calibri" panose="020F0502020204030204" pitchFamily="34" charset="0"/>
                <a:cs typeface="Calibri" panose="020F0502020204030204" pitchFamily="34" charset="0"/>
              </a:rPr>
              <a:t> rules on </a:t>
            </a:r>
            <a:r>
              <a:rPr lang="en-US" altLang="en-US" sz="2500" b="1" i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br>
              <a:rPr lang="en-US" altLang="en-US" sz="2500" i="1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2500" i="1">
                <a:latin typeface="Calibri" panose="020F0502020204030204" pitchFamily="34" charset="0"/>
                <a:cs typeface="Calibri" panose="020F0502020204030204" pitchFamily="34" charset="0"/>
              </a:rPr>
              <a:t>	       </a:t>
            </a:r>
            <a:r>
              <a:rPr lang="en-US" altLang="en-US" sz="2500">
                <a:latin typeface="Calibri" panose="020F0502020204030204" pitchFamily="34" charset="0"/>
                <a:cs typeface="Calibri" panose="020F0502020204030204" pitchFamily="34" charset="0"/>
              </a:rPr>
              <a:t>add the resulting functional dependencies to </a:t>
            </a:r>
            <a:r>
              <a:rPr lang="en-US" altLang="en-US" sz="2500" b="1" i="1">
                <a:latin typeface="Calibri" panose="020F0502020204030204" pitchFamily="34" charset="0"/>
                <a:cs typeface="Calibri" panose="020F0502020204030204" pitchFamily="34" charset="0"/>
              </a:rPr>
              <a:t>F </a:t>
            </a:r>
            <a:r>
              <a:rPr lang="en-US" altLang="en-US" sz="2500" b="1" baseline="3000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br>
              <a:rPr lang="en-US" altLang="en-US" sz="2500" baseline="3000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2500" baseline="3000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en-US" sz="2500" b="1">
                <a:latin typeface="Calibri" panose="020F0502020204030204" pitchFamily="34" charset="0"/>
                <a:cs typeface="Calibri" panose="020F0502020204030204" pitchFamily="34" charset="0"/>
              </a:rPr>
              <a:t>for each </a:t>
            </a:r>
            <a:r>
              <a:rPr lang="en-US" altLang="en-US" sz="2500">
                <a:latin typeface="Calibri" panose="020F0502020204030204" pitchFamily="34" charset="0"/>
                <a:cs typeface="Calibri" panose="020F0502020204030204" pitchFamily="34" charset="0"/>
              </a:rPr>
              <a:t>pair of functional dependencies </a:t>
            </a:r>
            <a:r>
              <a:rPr lang="en-US" altLang="en-US" sz="2500" b="1" i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altLang="en-US" sz="2500" b="1" baseline="-2500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n-US" altLang="en-US" sz="250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altLang="en-US" sz="2500" b="1" i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altLang="en-US" sz="2500" b="1" baseline="-2500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en-US" sz="250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altLang="en-US" sz="2500" b="1" i="1">
                <a:latin typeface="Calibri" panose="020F0502020204030204" pitchFamily="34" charset="0"/>
                <a:cs typeface="Calibri" panose="020F0502020204030204" pitchFamily="34" charset="0"/>
              </a:rPr>
              <a:t>F </a:t>
            </a:r>
            <a:r>
              <a:rPr lang="en-US" altLang="en-US" sz="2500" b="1" baseline="3000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br>
              <a:rPr lang="en-US" altLang="en-US" sz="2500" baseline="3000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2500" baseline="3000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en-US" sz="250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US" altLang="en-US" sz="2500" b="1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en-US" altLang="en-US" sz="25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500" b="1" i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altLang="en-US" sz="2500" b="1" baseline="-2500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en-US" sz="250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en-US" sz="2500" b="1" i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altLang="en-US" sz="2500" b="1" baseline="-2500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en-US" sz="2500">
                <a:latin typeface="Calibri" panose="020F0502020204030204" pitchFamily="34" charset="0"/>
                <a:cs typeface="Calibri" panose="020F0502020204030204" pitchFamily="34" charset="0"/>
              </a:rPr>
              <a:t> can be </a:t>
            </a:r>
            <a:r>
              <a:rPr lang="en-US" altLang="en-US" sz="250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combined using transitivity</a:t>
            </a:r>
            <a:br>
              <a:rPr lang="en-US" altLang="en-US" sz="250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2500">
                <a:latin typeface="Calibri" panose="020F0502020204030204" pitchFamily="34" charset="0"/>
                <a:cs typeface="Calibri" panose="020F0502020204030204" pitchFamily="34" charset="0"/>
              </a:rPr>
              <a:t>		 </a:t>
            </a:r>
            <a:r>
              <a:rPr lang="en-US" altLang="en-US" sz="2500" b="1"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en-US" altLang="en-US" sz="2500">
                <a:latin typeface="Calibri" panose="020F0502020204030204" pitchFamily="34" charset="0"/>
                <a:cs typeface="Calibri" panose="020F0502020204030204" pitchFamily="34" charset="0"/>
              </a:rPr>
              <a:t> add the resulting functional dependency to </a:t>
            </a:r>
            <a:r>
              <a:rPr lang="en-US" altLang="en-US" sz="2500" b="1" i="1">
                <a:latin typeface="Calibri" panose="020F0502020204030204" pitchFamily="34" charset="0"/>
                <a:cs typeface="Calibri" panose="020F0502020204030204" pitchFamily="34" charset="0"/>
              </a:rPr>
              <a:t>F </a:t>
            </a:r>
            <a:r>
              <a:rPr lang="en-US" altLang="en-US" sz="2500" b="1" baseline="3000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br>
              <a:rPr lang="en-US" altLang="en-US" sz="2500" baseline="3000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2500" b="1">
                <a:latin typeface="Calibri" panose="020F0502020204030204" pitchFamily="34" charset="0"/>
                <a:cs typeface="Calibri" panose="020F0502020204030204" pitchFamily="34" charset="0"/>
              </a:rPr>
              <a:t>until </a:t>
            </a:r>
            <a:r>
              <a:rPr lang="en-US" altLang="en-US" sz="2500" b="1" i="1">
                <a:latin typeface="Calibri" panose="020F0502020204030204" pitchFamily="34" charset="0"/>
                <a:cs typeface="Calibri" panose="020F0502020204030204" pitchFamily="34" charset="0"/>
              </a:rPr>
              <a:t>F </a:t>
            </a:r>
            <a:r>
              <a:rPr lang="en-US" altLang="en-US" sz="2500" b="1" baseline="3000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altLang="en-US" sz="2500" b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500">
                <a:latin typeface="Calibri" panose="020F0502020204030204" pitchFamily="34" charset="0"/>
                <a:cs typeface="Calibri" panose="020F0502020204030204" pitchFamily="34" charset="0"/>
              </a:rPr>
              <a:t>does not change any further</a:t>
            </a:r>
          </a:p>
          <a:p>
            <a:pPr>
              <a:buFont typeface="Monotype Sorts" charset="2"/>
              <a:buNone/>
            </a:pPr>
            <a:endParaRPr lang="en-US" altLang="en-US" sz="25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Monotype Sorts" charset="2"/>
              <a:buNone/>
            </a:pPr>
            <a:r>
              <a:rPr lang="en-US" altLang="en-US" sz="2500" b="1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endParaRPr lang="en-US" altLang="en-US" sz="2500" baseline="30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919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Closure of Attribute Sets</a:t>
            </a:r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7153" y="727075"/>
            <a:ext cx="8709025" cy="1553158"/>
          </a:xfrm>
        </p:spPr>
        <p:txBody>
          <a:bodyPr/>
          <a:lstStyle/>
          <a:p>
            <a:pPr algn="just"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n-US" altLang="en-US" sz="2500">
                <a:latin typeface="Calibri" panose="020F0502020204030204" pitchFamily="34" charset="0"/>
                <a:cs typeface="Calibri" panose="020F0502020204030204" pitchFamily="34" charset="0"/>
              </a:rPr>
              <a:t>Given a set of attributes </a:t>
            </a:r>
            <a:r>
              <a:rPr lang="en-US" altLang="en-US" sz="2500" b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a</a:t>
            </a:r>
            <a:r>
              <a:rPr lang="en-US" altLang="en-US" sz="25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,</a:t>
            </a:r>
            <a:r>
              <a:rPr lang="en-US" altLang="en-US" sz="2500">
                <a:latin typeface="Calibri" panose="020F0502020204030204" pitchFamily="34" charset="0"/>
                <a:cs typeface="Calibri" panose="020F0502020204030204" pitchFamily="34" charset="0"/>
              </a:rPr>
              <a:t> define the </a:t>
            </a:r>
            <a:r>
              <a:rPr lang="en-US" altLang="en-US" sz="2500" b="1" i="1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closure</a:t>
            </a:r>
            <a:r>
              <a:rPr lang="en-US" altLang="en-US" sz="2500" i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50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altLang="en-US" sz="25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a </a:t>
            </a:r>
            <a:r>
              <a:rPr lang="en-US" altLang="en-US" sz="2500" b="1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under</a:t>
            </a:r>
            <a:r>
              <a:rPr lang="en-US" altLang="en-US" sz="25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</a:t>
            </a:r>
            <a:r>
              <a:rPr lang="en-US" altLang="en-US" sz="2500" b="1" i="1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F</a:t>
            </a:r>
            <a:r>
              <a:rPr lang="en-US" altLang="en-US" sz="25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(denoted by </a:t>
            </a:r>
            <a:r>
              <a:rPr lang="en-US" altLang="en-US" sz="2500" b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a</a:t>
            </a:r>
            <a:r>
              <a:rPr lang="en-US" altLang="en-US" sz="2500" b="1" baseline="3000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+</a:t>
            </a:r>
            <a:r>
              <a:rPr lang="en-US" altLang="en-US" sz="25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) as the set of attributes that are functionally determined by a under </a:t>
            </a:r>
            <a:r>
              <a:rPr lang="en-US" altLang="en-US" sz="2500" b="1" i="1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F</a:t>
            </a:r>
          </a:p>
          <a:p>
            <a:pPr marL="0" indent="0">
              <a:buNone/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br>
              <a:rPr lang="en-US" altLang="en-US" sz="2500" i="1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</a:br>
            <a:endParaRPr lang="en-US" altLang="en-US" sz="2500" i="1">
              <a:latin typeface="Calibri" panose="020F0502020204030204" pitchFamily="34" charset="0"/>
              <a:cs typeface="Calibri" panose="020F0502020204030204" pitchFamily="34" charset="0"/>
              <a:sym typeface="Greek Symbols" pitchFamily="18" charset="2"/>
            </a:endParaRPr>
          </a:p>
          <a:p>
            <a:pPr>
              <a:buFont typeface="Monotype Sorts" charset="2"/>
              <a:buNone/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n-US" altLang="en-US" sz="2500" i="1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     	</a:t>
            </a:r>
            <a:endParaRPr lang="en-US" altLang="en-US" sz="2500" b="1">
              <a:latin typeface="Calibri" panose="020F0502020204030204" pitchFamily="34" charset="0"/>
              <a:cs typeface="Calibri" panose="020F0502020204030204" pitchFamily="34" charset="0"/>
              <a:sym typeface="Greek Symbols" pitchFamily="18" charset="2"/>
            </a:endParaRPr>
          </a:p>
          <a:p>
            <a:pPr>
              <a:buFont typeface="Monotype Sorts" charset="2"/>
              <a:buNone/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n-US" altLang="en-US" sz="2500" b="1">
              <a:latin typeface="Calibri" panose="020F0502020204030204" pitchFamily="34" charset="0"/>
              <a:cs typeface="Calibri" panose="020F0502020204030204" pitchFamily="34" charset="0"/>
              <a:sym typeface="Greek Symbols" pitchFamily="18" charset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9381" y="2280233"/>
            <a:ext cx="7882759" cy="429348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n-US" altLang="en-US" sz="2500">
                <a:latin typeface="Times New Roman" pitchFamily="18" charset="0"/>
                <a:cs typeface="Times New Roman" pitchFamily="18" charset="0"/>
                <a:sym typeface="Greek Symbols" pitchFamily="18" charset="2"/>
              </a:rPr>
              <a:t>Algorithm to</a:t>
            </a:r>
            <a:r>
              <a:rPr lang="en-US" altLang="en-US" sz="25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Greek Symbols" pitchFamily="18" charset="2"/>
              </a:rPr>
              <a:t> compute a</a:t>
            </a:r>
            <a:r>
              <a:rPr lang="en-US" altLang="en-US" sz="2500" b="1" baseline="300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Greek Symbols" pitchFamily="18" charset="2"/>
              </a:rPr>
              <a:t>+</a:t>
            </a:r>
            <a:r>
              <a:rPr lang="en-US" altLang="en-US" sz="25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Greek Symbols" pitchFamily="18" charset="2"/>
              </a:rPr>
              <a:t>, </a:t>
            </a:r>
            <a:r>
              <a:rPr lang="en-US" altLang="en-US" sz="2500">
                <a:latin typeface="Times New Roman" pitchFamily="18" charset="0"/>
                <a:cs typeface="Times New Roman" pitchFamily="18" charset="0"/>
                <a:sym typeface="Greek Symbols" pitchFamily="18" charset="2"/>
              </a:rPr>
              <a:t>the </a:t>
            </a:r>
            <a:r>
              <a:rPr lang="en-US" altLang="en-US" sz="25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Greek Symbols" pitchFamily="18" charset="2"/>
              </a:rPr>
              <a:t>closure</a:t>
            </a:r>
            <a:r>
              <a:rPr lang="en-US" altLang="en-US" sz="2500">
                <a:latin typeface="Times New Roman" pitchFamily="18" charset="0"/>
                <a:cs typeface="Times New Roman" pitchFamily="18" charset="0"/>
                <a:sym typeface="Greek Symbols" pitchFamily="18" charset="2"/>
              </a:rPr>
              <a:t> of </a:t>
            </a:r>
            <a:r>
              <a:rPr lang="en-US" altLang="en-US" sz="25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Greek Symbols" pitchFamily="18" charset="2"/>
              </a:rPr>
              <a:t>a</a:t>
            </a:r>
            <a:r>
              <a:rPr lang="en-US" altLang="en-US" sz="2500">
                <a:latin typeface="Times New Roman" pitchFamily="18" charset="0"/>
                <a:cs typeface="Times New Roman" pitchFamily="18" charset="0"/>
                <a:sym typeface="Greek Symbols" pitchFamily="18" charset="2"/>
              </a:rPr>
              <a:t> under </a:t>
            </a:r>
            <a:r>
              <a:rPr lang="en-US" altLang="en-US" sz="2500" b="1" i="1">
                <a:latin typeface="Times New Roman" pitchFamily="18" charset="0"/>
                <a:cs typeface="Times New Roman" pitchFamily="18" charset="0"/>
                <a:sym typeface="Greek Symbols" pitchFamily="18" charset="2"/>
              </a:rPr>
              <a:t>F</a:t>
            </a:r>
            <a:br>
              <a:rPr lang="en-US" altLang="en-US" sz="2400" i="1">
                <a:latin typeface="Times New Roman" pitchFamily="18" charset="0"/>
                <a:cs typeface="Times New Roman" pitchFamily="18" charset="0"/>
                <a:sym typeface="Greek Symbols" pitchFamily="18" charset="2"/>
              </a:rPr>
            </a:br>
            <a:endParaRPr lang="en-US" altLang="en-US" sz="2400" i="1">
              <a:latin typeface="Times New Roman" pitchFamily="18" charset="0"/>
              <a:cs typeface="Times New Roman" pitchFamily="18" charset="0"/>
              <a:sym typeface="Greek Symbols" pitchFamily="18" charset="2"/>
            </a:endParaRPr>
          </a:p>
          <a:p>
            <a:pPr>
              <a:lnSpc>
                <a:spcPct val="150000"/>
              </a:lnSpc>
              <a:buFont typeface="Monotype Sorts" charset="2"/>
              <a:buNone/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n-US" altLang="en-US" sz="2400" i="1">
                <a:latin typeface="Times New Roman" pitchFamily="18" charset="0"/>
                <a:cs typeface="Times New Roman" pitchFamily="18" charset="0"/>
                <a:sym typeface="Greek Symbols" pitchFamily="18" charset="2"/>
              </a:rPr>
              <a:t>      	</a:t>
            </a:r>
            <a:r>
              <a:rPr lang="en-US" altLang="en-US" sz="2500" b="1" i="1">
                <a:latin typeface="Times New Roman" pitchFamily="18" charset="0"/>
                <a:cs typeface="Times New Roman" pitchFamily="18" charset="0"/>
                <a:sym typeface="Greek Symbols" pitchFamily="18" charset="2"/>
              </a:rPr>
              <a:t>result </a:t>
            </a:r>
            <a:r>
              <a:rPr lang="en-US" altLang="en-US" sz="2500" b="1">
                <a:latin typeface="Times New Roman" pitchFamily="18" charset="0"/>
                <a:cs typeface="Times New Roman" pitchFamily="18" charset="0"/>
                <a:sym typeface="Greek Symbols" pitchFamily="18" charset="2"/>
              </a:rPr>
              <a:t>:= a;</a:t>
            </a:r>
            <a:br>
              <a:rPr lang="en-US" altLang="en-US" sz="2500" b="1">
                <a:latin typeface="Times New Roman" pitchFamily="18" charset="0"/>
                <a:cs typeface="Times New Roman" pitchFamily="18" charset="0"/>
                <a:sym typeface="Greek Symbols" pitchFamily="18" charset="2"/>
              </a:rPr>
            </a:br>
            <a:r>
              <a:rPr lang="en-US" altLang="en-US" sz="2500">
                <a:latin typeface="Times New Roman" pitchFamily="18" charset="0"/>
                <a:cs typeface="Times New Roman" pitchFamily="18" charset="0"/>
                <a:sym typeface="Greek Symbols" pitchFamily="18" charset="2"/>
              </a:rPr>
              <a:t>	</a:t>
            </a:r>
            <a:r>
              <a:rPr lang="en-US" altLang="en-US" sz="2500" b="1">
                <a:latin typeface="Times New Roman" pitchFamily="18" charset="0"/>
                <a:cs typeface="Times New Roman" pitchFamily="18" charset="0"/>
                <a:sym typeface="Greek Symbols" pitchFamily="18" charset="2"/>
              </a:rPr>
              <a:t>while</a:t>
            </a:r>
            <a:r>
              <a:rPr lang="en-US" altLang="en-US" sz="2500">
                <a:latin typeface="Times New Roman" pitchFamily="18" charset="0"/>
                <a:cs typeface="Times New Roman" pitchFamily="18" charset="0"/>
                <a:sym typeface="Greek Symbols" pitchFamily="18" charset="2"/>
              </a:rPr>
              <a:t> (changes to </a:t>
            </a:r>
            <a:r>
              <a:rPr lang="en-US" altLang="en-US" sz="2500" i="1">
                <a:latin typeface="Times New Roman" pitchFamily="18" charset="0"/>
                <a:cs typeface="Times New Roman" pitchFamily="18" charset="0"/>
                <a:sym typeface="Greek Symbols" pitchFamily="18" charset="2"/>
              </a:rPr>
              <a:t>result</a:t>
            </a:r>
            <a:r>
              <a:rPr lang="en-US" altLang="en-US" sz="2500">
                <a:latin typeface="Times New Roman" pitchFamily="18" charset="0"/>
                <a:cs typeface="Times New Roman" pitchFamily="18" charset="0"/>
                <a:sym typeface="Greek Symbols" pitchFamily="18" charset="2"/>
              </a:rPr>
              <a:t>) </a:t>
            </a:r>
            <a:r>
              <a:rPr lang="en-US" altLang="en-US" sz="2500" b="1">
                <a:latin typeface="Times New Roman" pitchFamily="18" charset="0"/>
                <a:cs typeface="Times New Roman" pitchFamily="18" charset="0"/>
                <a:sym typeface="Greek Symbols" pitchFamily="18" charset="2"/>
              </a:rPr>
              <a:t>do</a:t>
            </a:r>
            <a:br>
              <a:rPr lang="en-US" altLang="en-US" sz="2500" b="1">
                <a:latin typeface="Times New Roman" pitchFamily="18" charset="0"/>
                <a:cs typeface="Times New Roman" pitchFamily="18" charset="0"/>
                <a:sym typeface="Greek Symbols" pitchFamily="18" charset="2"/>
              </a:rPr>
            </a:br>
            <a:r>
              <a:rPr lang="en-US" altLang="en-US" sz="2500" b="1">
                <a:latin typeface="Times New Roman" pitchFamily="18" charset="0"/>
                <a:cs typeface="Times New Roman" pitchFamily="18" charset="0"/>
                <a:sym typeface="Greek Symbols" pitchFamily="18" charset="2"/>
              </a:rPr>
              <a:t>		for each </a:t>
            </a:r>
            <a:r>
              <a:rPr lang="en-US" altLang="en-US" sz="25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</a:t>
            </a:r>
            <a:r>
              <a:rPr lang="en-US" altLang="en-US" sz="2500" b="1" i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Greek Symbols" pitchFamily="18" charset="2"/>
              </a:rPr>
              <a:t> </a:t>
            </a:r>
            <a:r>
              <a:rPr lang="en-US" altLang="en-US" sz="25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en-US" sz="25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Monotype Sorts" charset="2"/>
              </a:rPr>
              <a:t> </a:t>
            </a:r>
            <a:r>
              <a:rPr lang="en-US" altLang="en-US" sz="25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</a:t>
            </a:r>
            <a:r>
              <a:rPr lang="en-US" altLang="en-US" sz="25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Greek Symbols" pitchFamily="18" charset="2"/>
              </a:rPr>
              <a:t> </a:t>
            </a:r>
            <a:r>
              <a:rPr lang="en-US" altLang="en-US" sz="2500" b="1">
                <a:latin typeface="Times New Roman" pitchFamily="18" charset="0"/>
                <a:cs typeface="Times New Roman" pitchFamily="18" charset="0"/>
                <a:sym typeface="Greek Symbols" pitchFamily="18" charset="2"/>
              </a:rPr>
              <a:t>in</a:t>
            </a:r>
            <a:r>
              <a:rPr lang="en-US" altLang="en-US" sz="2500" i="1">
                <a:latin typeface="Times New Roman" pitchFamily="18" charset="0"/>
                <a:cs typeface="Times New Roman" pitchFamily="18" charset="0"/>
                <a:sym typeface="Greek Symbols" pitchFamily="18" charset="2"/>
              </a:rPr>
              <a:t> </a:t>
            </a:r>
            <a:r>
              <a:rPr lang="en-US" altLang="en-US" sz="2500" b="1" i="1">
                <a:latin typeface="Times New Roman" pitchFamily="18" charset="0"/>
                <a:cs typeface="Times New Roman" pitchFamily="18" charset="0"/>
                <a:sym typeface="Greek Symbols" pitchFamily="18" charset="2"/>
              </a:rPr>
              <a:t>F</a:t>
            </a:r>
            <a:r>
              <a:rPr lang="en-US" altLang="en-US" sz="2500" b="1">
                <a:latin typeface="Times New Roman" pitchFamily="18" charset="0"/>
                <a:cs typeface="Times New Roman" pitchFamily="18" charset="0"/>
                <a:sym typeface="Greek Symbols" pitchFamily="18" charset="2"/>
              </a:rPr>
              <a:t> do</a:t>
            </a:r>
            <a:br>
              <a:rPr lang="en-US" altLang="en-US" sz="2500" b="1">
                <a:latin typeface="Times New Roman" pitchFamily="18" charset="0"/>
                <a:cs typeface="Times New Roman" pitchFamily="18" charset="0"/>
                <a:sym typeface="Greek Symbols" pitchFamily="18" charset="2"/>
              </a:rPr>
            </a:br>
            <a:r>
              <a:rPr lang="en-US" altLang="en-US" sz="2500" b="1">
                <a:latin typeface="Times New Roman" pitchFamily="18" charset="0"/>
                <a:cs typeface="Times New Roman" pitchFamily="18" charset="0"/>
                <a:sym typeface="Greek Symbols" pitchFamily="18" charset="2"/>
              </a:rPr>
              <a:t>			begin</a:t>
            </a:r>
            <a:br>
              <a:rPr lang="en-US" altLang="en-US" sz="2500" b="1">
                <a:latin typeface="Times New Roman" pitchFamily="18" charset="0"/>
                <a:cs typeface="Times New Roman" pitchFamily="18" charset="0"/>
                <a:sym typeface="Greek Symbols" pitchFamily="18" charset="2"/>
              </a:rPr>
            </a:br>
            <a:r>
              <a:rPr lang="en-US" altLang="en-US" sz="2500" b="1">
                <a:latin typeface="Times New Roman" pitchFamily="18" charset="0"/>
                <a:cs typeface="Times New Roman" pitchFamily="18" charset="0"/>
                <a:sym typeface="Greek Symbols" pitchFamily="18" charset="2"/>
              </a:rPr>
              <a:t>				if </a:t>
            </a:r>
            <a:r>
              <a:rPr lang="en-US" altLang="en-US" sz="25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</a:t>
            </a:r>
            <a:r>
              <a:rPr lang="en-US" altLang="en-US" sz="2500" b="1" i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Greek Symbols" pitchFamily="18" charset="2"/>
              </a:rPr>
              <a:t> </a:t>
            </a:r>
            <a:r>
              <a:rPr lang="en-US" altLang="en-US" sz="25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 </a:t>
            </a:r>
            <a:r>
              <a:rPr lang="en-US" altLang="en-US" sz="2500" b="1" i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result</a:t>
            </a:r>
            <a:r>
              <a:rPr lang="en-US" altLang="en-US" sz="25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en-US" altLang="en-US" sz="25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then</a:t>
            </a:r>
            <a:r>
              <a:rPr lang="en-US" altLang="en-US" sz="25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en-US" sz="2500" i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en-US" sz="2500" b="1" i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result </a:t>
            </a:r>
            <a:r>
              <a:rPr lang="en-US" altLang="en-US" sz="25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:= </a:t>
            </a:r>
            <a:r>
              <a:rPr lang="en-US" altLang="en-US" sz="2500" b="1" i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result </a:t>
            </a:r>
            <a:r>
              <a:rPr lang="en-US" altLang="en-US" sz="25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</a:t>
            </a:r>
            <a:r>
              <a:rPr lang="en-US" altLang="en-US" sz="25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Greek Symbols" pitchFamily="18" charset="2"/>
              </a:rPr>
              <a:t> </a:t>
            </a:r>
            <a:r>
              <a:rPr lang="en-US" altLang="en-US" sz="25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</a:t>
            </a:r>
            <a:r>
              <a:rPr lang="en-US" altLang="en-US" sz="25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Greek Symbols" pitchFamily="18" charset="2"/>
              </a:rPr>
              <a:t> </a:t>
            </a:r>
            <a:br>
              <a:rPr lang="en-US" altLang="en-US" sz="2500">
                <a:latin typeface="Times New Roman" pitchFamily="18" charset="0"/>
                <a:cs typeface="Times New Roman" pitchFamily="18" charset="0"/>
                <a:sym typeface="Greek Symbols" pitchFamily="18" charset="2"/>
              </a:rPr>
            </a:br>
            <a:r>
              <a:rPr lang="en-US" altLang="en-US" sz="2500">
                <a:latin typeface="Times New Roman" pitchFamily="18" charset="0"/>
                <a:cs typeface="Times New Roman" pitchFamily="18" charset="0"/>
                <a:sym typeface="Greek Symbols" pitchFamily="18" charset="2"/>
              </a:rPr>
              <a:t>			</a:t>
            </a:r>
            <a:r>
              <a:rPr lang="en-US" altLang="en-US" sz="2500" b="1">
                <a:latin typeface="Times New Roman" pitchFamily="18" charset="0"/>
                <a:cs typeface="Times New Roman" pitchFamily="18" charset="0"/>
                <a:sym typeface="Greek Symbols" pitchFamily="18" charset="2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910042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587" grpId="0" uiExpand="1" build="p" autoUpdateAnimBg="0"/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2241" y="-160421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/>
              <a:t>Example for Attribute Set Closure</a:t>
            </a:r>
          </a:p>
        </p:txBody>
      </p:sp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2241" y="836637"/>
            <a:ext cx="7586279" cy="5548312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  <a:defRPr/>
            </a:pPr>
            <a:r>
              <a:rPr lang="en-US" i="1"/>
              <a:t>R = (A, B, C, G, H, I)</a:t>
            </a:r>
          </a:p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  <a:defRPr/>
            </a:pPr>
            <a:r>
              <a:rPr lang="en-US" i="1"/>
              <a:t>F =</a:t>
            </a:r>
            <a:r>
              <a:rPr lang="en-US" i="1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{ </a:t>
            </a:r>
            <a:r>
              <a:rPr lang="en-US" i="1">
                <a:sym typeface="Iconic Symbols Ext" pitchFamily="2" charset="2"/>
              </a:rPr>
              <a:t>A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Monotype Sorts" charset="2"/>
              </a:rPr>
              <a:t>B </a:t>
            </a:r>
            <a:br>
              <a:rPr lang="en-US" i="1">
                <a:sym typeface="Monotype Sorts" charset="2"/>
              </a:rPr>
            </a:br>
            <a:r>
              <a:rPr lang="en-US" i="1">
                <a:sym typeface="Monotype Sorts" charset="2"/>
              </a:rPr>
              <a:t>	 </a:t>
            </a:r>
            <a:r>
              <a:rPr lang="en-US" i="1">
                <a:sym typeface="Iconic Symbols Ext" pitchFamily="2" charset="2"/>
              </a:rPr>
              <a:t>A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Monotype Sorts" charset="2"/>
              </a:rPr>
              <a:t>C </a:t>
            </a:r>
            <a:br>
              <a:rPr lang="en-US" i="1">
                <a:sym typeface="Monotype Sorts" charset="2"/>
              </a:rPr>
            </a:br>
            <a:r>
              <a:rPr lang="en-US" i="1">
                <a:sym typeface="Monotype Sorts" charset="2"/>
              </a:rPr>
              <a:t>	 </a:t>
            </a:r>
            <a:r>
              <a:rPr lang="en-US" i="1">
                <a:sym typeface="Iconic Symbols Ext" pitchFamily="2" charset="2"/>
              </a:rPr>
              <a:t>CG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Monotype Sorts" charset="2"/>
              </a:rPr>
              <a:t>H</a:t>
            </a:r>
            <a:br>
              <a:rPr lang="en-US" i="1">
                <a:sym typeface="Monotype Sorts" charset="2"/>
              </a:rPr>
            </a:br>
            <a:r>
              <a:rPr lang="en-US" i="1">
                <a:sym typeface="Monotype Sorts" charset="2"/>
              </a:rPr>
              <a:t>	 </a:t>
            </a:r>
            <a:r>
              <a:rPr lang="en-US" i="1">
                <a:sym typeface="Iconic Symbols Ext" pitchFamily="2" charset="2"/>
              </a:rPr>
              <a:t>CG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Monotype Sorts" charset="2"/>
              </a:rPr>
              <a:t>I</a:t>
            </a:r>
            <a:br>
              <a:rPr lang="en-US" i="1">
                <a:sym typeface="Monotype Sorts" charset="2"/>
              </a:rPr>
            </a:br>
            <a:r>
              <a:rPr lang="en-US" i="1">
                <a:sym typeface="Monotype Sorts" charset="2"/>
              </a:rPr>
              <a:t>	 </a:t>
            </a:r>
            <a:r>
              <a:rPr lang="en-US" i="1">
                <a:sym typeface="Iconic Symbols Ext" pitchFamily="2" charset="2"/>
              </a:rPr>
              <a:t>B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Monotype Sorts" charset="2"/>
              </a:rPr>
              <a:t>H  </a:t>
            </a:r>
            <a:r>
              <a:rPr lang="en-US">
                <a:solidFill>
                  <a:srgbClr val="FF0000"/>
                </a:solidFill>
                <a:sym typeface="Monotype Sorts" charset="2"/>
              </a:rPr>
              <a:t>}    </a:t>
            </a:r>
            <a:r>
              <a:rPr lang="en-US">
                <a:sym typeface="Monotype Sorts" charset="2"/>
              </a:rPr>
              <a:t>Find AG</a:t>
            </a:r>
            <a:r>
              <a:rPr lang="en-US" baseline="30000">
                <a:sym typeface="Monotype Sorts" charset="2"/>
              </a:rPr>
              <a:t>+</a:t>
            </a:r>
            <a:endParaRPr lang="en-US">
              <a:sym typeface="MS LineDraw" pitchFamily="49" charset="2"/>
            </a:endParaRPr>
          </a:p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  <a:defRPr/>
            </a:pPr>
            <a:r>
              <a:rPr lang="en-US">
                <a:sym typeface="MS LineDraw" pitchFamily="49" charset="2"/>
              </a:rPr>
              <a:t>(</a:t>
            </a:r>
            <a:r>
              <a:rPr lang="en-US" i="1">
                <a:solidFill>
                  <a:schemeClr val="tx2"/>
                </a:solidFill>
                <a:sym typeface="MS LineDraw" pitchFamily="49" charset="2"/>
              </a:rPr>
              <a:t>AG</a:t>
            </a:r>
            <a:r>
              <a:rPr lang="en-US" i="1">
                <a:sym typeface="MS LineDraw" pitchFamily="49" charset="2"/>
              </a:rPr>
              <a:t>)</a:t>
            </a:r>
            <a:r>
              <a:rPr lang="en-US" baseline="30000">
                <a:sym typeface="MS LineDraw" pitchFamily="49" charset="2"/>
              </a:rPr>
              <a:t>+</a:t>
            </a:r>
            <a:endParaRPr lang="en-US">
              <a:sym typeface="MS LineDraw" pitchFamily="49" charset="2"/>
            </a:endParaRPr>
          </a:p>
          <a:p>
            <a:pPr marL="457200" lvl="1" indent="0">
              <a:lnSpc>
                <a:spcPct val="90000"/>
              </a:lnSpc>
              <a:buNone/>
              <a:tabLst>
                <a:tab pos="803275" algn="l"/>
                <a:tab pos="2633663" algn="l"/>
                <a:tab pos="3140075" algn="l"/>
              </a:tabLst>
              <a:defRPr/>
            </a:pPr>
            <a:r>
              <a:rPr lang="en-US" i="1">
                <a:sym typeface="MS LineDraw" pitchFamily="49" charset="2"/>
              </a:rPr>
              <a:t>	</a:t>
            </a:r>
            <a:r>
              <a:rPr lang="en-US">
                <a:sym typeface="MS LineDraw" pitchFamily="49" charset="2"/>
              </a:rPr>
              <a:t>1</a:t>
            </a:r>
            <a:r>
              <a:rPr lang="en-US" i="1">
                <a:sym typeface="MS LineDraw" pitchFamily="49" charset="2"/>
              </a:rPr>
              <a:t>.  result = AG</a:t>
            </a:r>
          </a:p>
          <a:p>
            <a:pPr marL="1104900" lvl="2" indent="-304800">
              <a:lnSpc>
                <a:spcPct val="90000"/>
              </a:lnSpc>
              <a:buFont typeface="Monotype Sorts" charset="2"/>
              <a:buNone/>
              <a:tabLst>
                <a:tab pos="803275" algn="l"/>
                <a:tab pos="2633663" algn="l"/>
                <a:tab pos="3140075" algn="l"/>
              </a:tabLst>
              <a:defRPr/>
            </a:pPr>
            <a:r>
              <a:rPr lang="en-US">
                <a:sym typeface="MS LineDraw" pitchFamily="49" charset="2"/>
              </a:rPr>
              <a:t>2.	</a:t>
            </a:r>
            <a:r>
              <a:rPr lang="en-US" i="1">
                <a:sym typeface="MS LineDraw" pitchFamily="49" charset="2"/>
              </a:rPr>
              <a:t>result = ABCG	(A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Monotype Sorts" charset="2"/>
              </a:rPr>
              <a:t>C </a:t>
            </a:r>
            <a:r>
              <a:rPr lang="en-US">
                <a:sym typeface="Monotype Sorts" charset="2"/>
              </a:rPr>
              <a:t>and </a:t>
            </a:r>
            <a:r>
              <a:rPr lang="en-US" i="1">
                <a:sym typeface="Monotype Sorts" charset="2"/>
              </a:rPr>
              <a:t>A </a:t>
            </a:r>
            <a:r>
              <a:rPr lang="en-US">
                <a:sym typeface="Symbol" pitchFamily="18" charset="2"/>
              </a:rPr>
              <a:t></a:t>
            </a:r>
            <a:r>
              <a:rPr lang="en-US" i="1">
                <a:sym typeface="Symbol" pitchFamily="18" charset="2"/>
              </a:rPr>
              <a:t> B)</a:t>
            </a:r>
            <a:endParaRPr lang="en-US">
              <a:sym typeface="Symbol" pitchFamily="18" charset="2"/>
            </a:endParaRPr>
          </a:p>
          <a:p>
            <a:pPr marL="1104900" lvl="2" indent="-304800">
              <a:lnSpc>
                <a:spcPct val="90000"/>
              </a:lnSpc>
              <a:buFont typeface="Monotype Sorts" charset="2"/>
              <a:buNone/>
              <a:tabLst>
                <a:tab pos="803275" algn="l"/>
                <a:tab pos="2633663" algn="l"/>
                <a:tab pos="3140075" algn="l"/>
              </a:tabLst>
              <a:defRPr/>
            </a:pPr>
            <a:r>
              <a:rPr lang="en-US">
                <a:sym typeface="Symbol" pitchFamily="18" charset="2"/>
              </a:rPr>
              <a:t>3.	</a:t>
            </a:r>
            <a:r>
              <a:rPr lang="en-US" i="1">
                <a:sym typeface="MS LineDraw" pitchFamily="49" charset="2"/>
              </a:rPr>
              <a:t>result = ABCG</a:t>
            </a:r>
            <a:r>
              <a:rPr lang="en-US" i="1">
                <a:sym typeface="Monotype Sorts" charset="2"/>
              </a:rPr>
              <a:t>H	(CG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Monotype Sorts" charset="2"/>
              </a:rPr>
              <a:t>H</a:t>
            </a:r>
            <a:r>
              <a:rPr lang="en-US">
                <a:sym typeface="Monotype Sorts" charset="2"/>
              </a:rPr>
              <a:t> and </a:t>
            </a:r>
            <a:r>
              <a:rPr lang="en-US" i="1">
                <a:sym typeface="Monotype Sorts" charset="2"/>
              </a:rPr>
              <a:t>CG </a:t>
            </a:r>
            <a:r>
              <a:rPr lang="en-US">
                <a:sym typeface="Symbol" pitchFamily="18" charset="2"/>
              </a:rPr>
              <a:t> </a:t>
            </a:r>
            <a:r>
              <a:rPr lang="en-US" i="1">
                <a:sym typeface="Symbol" pitchFamily="18" charset="2"/>
              </a:rPr>
              <a:t>AGBC)</a:t>
            </a:r>
          </a:p>
          <a:p>
            <a:pPr marL="1104900" lvl="2" indent="-304800">
              <a:lnSpc>
                <a:spcPct val="90000"/>
              </a:lnSpc>
              <a:buFont typeface="Monotype Sorts" charset="2"/>
              <a:buNone/>
              <a:tabLst>
                <a:tab pos="803275" algn="l"/>
                <a:tab pos="2633663" algn="l"/>
                <a:tab pos="3140075" algn="l"/>
              </a:tabLst>
              <a:defRPr/>
            </a:pPr>
            <a:r>
              <a:rPr lang="en-US">
                <a:sym typeface="Symbol" pitchFamily="18" charset="2"/>
              </a:rPr>
              <a:t>4.	</a:t>
            </a:r>
            <a:r>
              <a:rPr lang="en-US" i="1">
                <a:sym typeface="MS LineDraw" pitchFamily="49" charset="2"/>
              </a:rPr>
              <a:t>result = ABCG</a:t>
            </a:r>
            <a:r>
              <a:rPr lang="en-US" i="1">
                <a:sym typeface="Monotype Sorts" charset="2"/>
              </a:rPr>
              <a:t>HI	(CG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Monotype Sorts" charset="2"/>
              </a:rPr>
              <a:t>I</a:t>
            </a:r>
            <a:r>
              <a:rPr lang="en-US">
                <a:sym typeface="Monotype Sorts" charset="2"/>
              </a:rPr>
              <a:t> and </a:t>
            </a:r>
            <a:r>
              <a:rPr lang="en-US" i="1">
                <a:sym typeface="Monotype Sorts" charset="2"/>
              </a:rPr>
              <a:t>CG </a:t>
            </a:r>
            <a:r>
              <a:rPr lang="en-US">
                <a:sym typeface="Symbol" pitchFamily="18" charset="2"/>
              </a:rPr>
              <a:t> </a:t>
            </a:r>
            <a:r>
              <a:rPr lang="en-US" i="1">
                <a:sym typeface="Symbol" pitchFamily="18" charset="2"/>
              </a:rPr>
              <a:t>AGBCH)</a:t>
            </a:r>
          </a:p>
          <a:p>
            <a:pPr marL="1163638" lvl="2" indent="-304800">
              <a:lnSpc>
                <a:spcPct val="90000"/>
              </a:lnSpc>
              <a:buFont typeface="Monotype Sorts" charset="2"/>
              <a:buAutoNum type="arabicPeriod"/>
              <a:tabLst>
                <a:tab pos="803275" algn="l"/>
                <a:tab pos="2633663" algn="l"/>
                <a:tab pos="3140075" algn="l"/>
              </a:tabLst>
              <a:defRPr/>
            </a:pPr>
            <a:endParaRPr lang="en-US">
              <a:sym typeface="Symbol" pitchFamily="18" charset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3FC448-3A92-45DF-9DB2-95057A254E80}"/>
              </a:ext>
            </a:extLst>
          </p:cNvPr>
          <p:cNvSpPr txBox="1"/>
          <p:nvPr/>
        </p:nvSpPr>
        <p:spPr>
          <a:xfrm>
            <a:off x="5401994" y="4192172"/>
            <a:ext cx="3742006" cy="217020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n-US" altLang="en-US" sz="1100">
                <a:latin typeface="Times New Roman" pitchFamily="18" charset="0"/>
                <a:cs typeface="Times New Roman" pitchFamily="18" charset="0"/>
                <a:sym typeface="Greek Symbols" pitchFamily="18" charset="2"/>
              </a:rPr>
              <a:t>Algorithm to</a:t>
            </a:r>
            <a:r>
              <a:rPr lang="en-US" altLang="en-US" sz="11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Greek Symbols" pitchFamily="18" charset="2"/>
              </a:rPr>
              <a:t> compute a</a:t>
            </a:r>
            <a:r>
              <a:rPr lang="en-US" altLang="en-US" sz="1100" b="1" baseline="300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Greek Symbols" pitchFamily="18" charset="2"/>
              </a:rPr>
              <a:t>+</a:t>
            </a:r>
            <a:r>
              <a:rPr lang="en-US" altLang="en-US" sz="11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Greek Symbols" pitchFamily="18" charset="2"/>
              </a:rPr>
              <a:t>, </a:t>
            </a:r>
            <a:r>
              <a:rPr lang="en-US" altLang="en-US" sz="1100">
                <a:latin typeface="Times New Roman" pitchFamily="18" charset="0"/>
                <a:cs typeface="Times New Roman" pitchFamily="18" charset="0"/>
                <a:sym typeface="Greek Symbols" pitchFamily="18" charset="2"/>
              </a:rPr>
              <a:t>the </a:t>
            </a:r>
            <a:r>
              <a:rPr lang="en-US" altLang="en-US" sz="11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Greek Symbols" pitchFamily="18" charset="2"/>
              </a:rPr>
              <a:t>closure</a:t>
            </a:r>
            <a:r>
              <a:rPr lang="en-US" altLang="en-US" sz="1100">
                <a:latin typeface="Times New Roman" pitchFamily="18" charset="0"/>
                <a:cs typeface="Times New Roman" pitchFamily="18" charset="0"/>
                <a:sym typeface="Greek Symbols" pitchFamily="18" charset="2"/>
              </a:rPr>
              <a:t> of </a:t>
            </a:r>
            <a:r>
              <a:rPr lang="en-US" altLang="en-US" sz="11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Greek Symbols" pitchFamily="18" charset="2"/>
              </a:rPr>
              <a:t>a</a:t>
            </a:r>
            <a:r>
              <a:rPr lang="en-US" altLang="en-US" sz="1100">
                <a:latin typeface="Times New Roman" pitchFamily="18" charset="0"/>
                <a:cs typeface="Times New Roman" pitchFamily="18" charset="0"/>
                <a:sym typeface="Greek Symbols" pitchFamily="18" charset="2"/>
              </a:rPr>
              <a:t> under </a:t>
            </a:r>
            <a:r>
              <a:rPr lang="en-US" altLang="en-US" sz="1100" b="1" i="1">
                <a:latin typeface="Times New Roman" pitchFamily="18" charset="0"/>
                <a:cs typeface="Times New Roman" pitchFamily="18" charset="0"/>
                <a:sym typeface="Greek Symbols" pitchFamily="18" charset="2"/>
              </a:rPr>
              <a:t>F</a:t>
            </a:r>
            <a:br>
              <a:rPr lang="en-US" altLang="en-US" sz="1050" i="1">
                <a:latin typeface="Times New Roman" pitchFamily="18" charset="0"/>
                <a:cs typeface="Times New Roman" pitchFamily="18" charset="0"/>
                <a:sym typeface="Greek Symbols" pitchFamily="18" charset="2"/>
              </a:rPr>
            </a:br>
            <a:endParaRPr lang="en-US" altLang="en-US" sz="1050" i="1">
              <a:latin typeface="Times New Roman" pitchFamily="18" charset="0"/>
              <a:cs typeface="Times New Roman" pitchFamily="18" charset="0"/>
              <a:sym typeface="Greek Symbols" pitchFamily="18" charset="2"/>
            </a:endParaRPr>
          </a:p>
          <a:p>
            <a:pPr>
              <a:lnSpc>
                <a:spcPct val="150000"/>
              </a:lnSpc>
              <a:buFont typeface="Monotype Sorts" charset="2"/>
              <a:buNone/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n-US" altLang="en-US" sz="1050" i="1">
                <a:latin typeface="Times New Roman" pitchFamily="18" charset="0"/>
                <a:cs typeface="Times New Roman" pitchFamily="18" charset="0"/>
                <a:sym typeface="Greek Symbols" pitchFamily="18" charset="2"/>
              </a:rPr>
              <a:t>      	</a:t>
            </a:r>
            <a:r>
              <a:rPr lang="en-US" altLang="en-US" sz="1100" b="1" i="1">
                <a:latin typeface="Times New Roman" pitchFamily="18" charset="0"/>
                <a:cs typeface="Times New Roman" pitchFamily="18" charset="0"/>
                <a:sym typeface="Greek Symbols" pitchFamily="18" charset="2"/>
              </a:rPr>
              <a:t>result </a:t>
            </a:r>
            <a:r>
              <a:rPr lang="en-US" altLang="en-US" sz="1100" b="1">
                <a:latin typeface="Times New Roman" pitchFamily="18" charset="0"/>
                <a:cs typeface="Times New Roman" pitchFamily="18" charset="0"/>
                <a:sym typeface="Greek Symbols" pitchFamily="18" charset="2"/>
              </a:rPr>
              <a:t>:= a;</a:t>
            </a:r>
            <a:br>
              <a:rPr lang="en-US" altLang="en-US" sz="1100" b="1">
                <a:latin typeface="Times New Roman" pitchFamily="18" charset="0"/>
                <a:cs typeface="Times New Roman" pitchFamily="18" charset="0"/>
                <a:sym typeface="Greek Symbols" pitchFamily="18" charset="2"/>
              </a:rPr>
            </a:br>
            <a:r>
              <a:rPr lang="en-US" altLang="en-US" sz="1100">
                <a:latin typeface="Times New Roman" pitchFamily="18" charset="0"/>
                <a:cs typeface="Times New Roman" pitchFamily="18" charset="0"/>
                <a:sym typeface="Greek Symbols" pitchFamily="18" charset="2"/>
              </a:rPr>
              <a:t>	</a:t>
            </a:r>
            <a:r>
              <a:rPr lang="en-US" altLang="en-US" sz="1100" b="1">
                <a:latin typeface="Times New Roman" pitchFamily="18" charset="0"/>
                <a:cs typeface="Times New Roman" pitchFamily="18" charset="0"/>
                <a:sym typeface="Greek Symbols" pitchFamily="18" charset="2"/>
              </a:rPr>
              <a:t>while</a:t>
            </a:r>
            <a:r>
              <a:rPr lang="en-US" altLang="en-US" sz="1100">
                <a:latin typeface="Times New Roman" pitchFamily="18" charset="0"/>
                <a:cs typeface="Times New Roman" pitchFamily="18" charset="0"/>
                <a:sym typeface="Greek Symbols" pitchFamily="18" charset="2"/>
              </a:rPr>
              <a:t> (changes to </a:t>
            </a:r>
            <a:r>
              <a:rPr lang="en-US" altLang="en-US" sz="1100" i="1">
                <a:latin typeface="Times New Roman" pitchFamily="18" charset="0"/>
                <a:cs typeface="Times New Roman" pitchFamily="18" charset="0"/>
                <a:sym typeface="Greek Symbols" pitchFamily="18" charset="2"/>
              </a:rPr>
              <a:t>result</a:t>
            </a:r>
            <a:r>
              <a:rPr lang="en-US" altLang="en-US" sz="1100">
                <a:latin typeface="Times New Roman" pitchFamily="18" charset="0"/>
                <a:cs typeface="Times New Roman" pitchFamily="18" charset="0"/>
                <a:sym typeface="Greek Symbols" pitchFamily="18" charset="2"/>
              </a:rPr>
              <a:t>) </a:t>
            </a:r>
            <a:r>
              <a:rPr lang="en-US" altLang="en-US" sz="1100" b="1">
                <a:latin typeface="Times New Roman" pitchFamily="18" charset="0"/>
                <a:cs typeface="Times New Roman" pitchFamily="18" charset="0"/>
                <a:sym typeface="Greek Symbols" pitchFamily="18" charset="2"/>
              </a:rPr>
              <a:t>do</a:t>
            </a:r>
            <a:br>
              <a:rPr lang="en-US" altLang="en-US" sz="1100" b="1">
                <a:latin typeface="Times New Roman" pitchFamily="18" charset="0"/>
                <a:cs typeface="Times New Roman" pitchFamily="18" charset="0"/>
                <a:sym typeface="Greek Symbols" pitchFamily="18" charset="2"/>
              </a:rPr>
            </a:br>
            <a:r>
              <a:rPr lang="en-US" altLang="en-US" sz="1100" b="1">
                <a:latin typeface="Times New Roman" pitchFamily="18" charset="0"/>
                <a:cs typeface="Times New Roman" pitchFamily="18" charset="0"/>
                <a:sym typeface="Greek Symbols" pitchFamily="18" charset="2"/>
              </a:rPr>
              <a:t>		for each </a:t>
            </a:r>
            <a:r>
              <a:rPr lang="en-US" altLang="en-US" sz="11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</a:t>
            </a:r>
            <a:r>
              <a:rPr lang="en-US" altLang="en-US" sz="1100" b="1" i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Greek Symbols" pitchFamily="18" charset="2"/>
              </a:rPr>
              <a:t> </a:t>
            </a:r>
            <a:r>
              <a:rPr lang="en-US" altLang="en-US" sz="11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en-US" sz="11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Monotype Sorts" charset="2"/>
              </a:rPr>
              <a:t> </a:t>
            </a:r>
            <a:r>
              <a:rPr lang="en-US" altLang="en-US" sz="11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</a:t>
            </a:r>
            <a:r>
              <a:rPr lang="en-US" altLang="en-US" sz="11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Greek Symbols" pitchFamily="18" charset="2"/>
              </a:rPr>
              <a:t> </a:t>
            </a:r>
            <a:r>
              <a:rPr lang="en-US" altLang="en-US" sz="1100" b="1">
                <a:latin typeface="Times New Roman" pitchFamily="18" charset="0"/>
                <a:cs typeface="Times New Roman" pitchFamily="18" charset="0"/>
                <a:sym typeface="Greek Symbols" pitchFamily="18" charset="2"/>
              </a:rPr>
              <a:t>in</a:t>
            </a:r>
            <a:r>
              <a:rPr lang="en-US" altLang="en-US" sz="1100" i="1">
                <a:latin typeface="Times New Roman" pitchFamily="18" charset="0"/>
                <a:cs typeface="Times New Roman" pitchFamily="18" charset="0"/>
                <a:sym typeface="Greek Symbols" pitchFamily="18" charset="2"/>
              </a:rPr>
              <a:t> </a:t>
            </a:r>
            <a:r>
              <a:rPr lang="en-US" altLang="en-US" sz="1100" b="1" i="1">
                <a:latin typeface="Times New Roman" pitchFamily="18" charset="0"/>
                <a:cs typeface="Times New Roman" pitchFamily="18" charset="0"/>
                <a:sym typeface="Greek Symbols" pitchFamily="18" charset="2"/>
              </a:rPr>
              <a:t>F</a:t>
            </a:r>
            <a:r>
              <a:rPr lang="en-US" altLang="en-US" sz="1100" b="1">
                <a:latin typeface="Times New Roman" pitchFamily="18" charset="0"/>
                <a:cs typeface="Times New Roman" pitchFamily="18" charset="0"/>
                <a:sym typeface="Greek Symbols" pitchFamily="18" charset="2"/>
              </a:rPr>
              <a:t> do</a:t>
            </a:r>
            <a:br>
              <a:rPr lang="en-US" altLang="en-US" sz="1100" b="1">
                <a:latin typeface="Times New Roman" pitchFamily="18" charset="0"/>
                <a:cs typeface="Times New Roman" pitchFamily="18" charset="0"/>
                <a:sym typeface="Greek Symbols" pitchFamily="18" charset="2"/>
              </a:rPr>
            </a:br>
            <a:r>
              <a:rPr lang="en-US" altLang="en-US" sz="1100" b="1">
                <a:latin typeface="Times New Roman" pitchFamily="18" charset="0"/>
                <a:cs typeface="Times New Roman" pitchFamily="18" charset="0"/>
                <a:sym typeface="Greek Symbols" pitchFamily="18" charset="2"/>
              </a:rPr>
              <a:t>			begin</a:t>
            </a:r>
            <a:br>
              <a:rPr lang="en-US" altLang="en-US" sz="1100" b="1">
                <a:latin typeface="Times New Roman" pitchFamily="18" charset="0"/>
                <a:cs typeface="Times New Roman" pitchFamily="18" charset="0"/>
                <a:sym typeface="Greek Symbols" pitchFamily="18" charset="2"/>
              </a:rPr>
            </a:br>
            <a:r>
              <a:rPr lang="en-US" altLang="en-US" sz="1100" b="1">
                <a:latin typeface="Times New Roman" pitchFamily="18" charset="0"/>
                <a:cs typeface="Times New Roman" pitchFamily="18" charset="0"/>
                <a:sym typeface="Greek Symbols" pitchFamily="18" charset="2"/>
              </a:rPr>
              <a:t>				if </a:t>
            </a:r>
            <a:r>
              <a:rPr lang="en-US" altLang="en-US" sz="11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</a:t>
            </a:r>
            <a:r>
              <a:rPr lang="en-US" altLang="en-US" sz="1100" b="1" i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Greek Symbols" pitchFamily="18" charset="2"/>
              </a:rPr>
              <a:t> </a:t>
            </a:r>
            <a:r>
              <a:rPr lang="en-US" altLang="en-US" sz="11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 </a:t>
            </a:r>
            <a:r>
              <a:rPr lang="en-US" altLang="en-US" sz="1100" b="1" i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result</a:t>
            </a:r>
            <a:r>
              <a:rPr lang="en-US" altLang="en-US" sz="11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en-US" altLang="en-US" sz="11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then</a:t>
            </a:r>
            <a:r>
              <a:rPr lang="en-US" altLang="en-US" sz="11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en-US" sz="1100" i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en-US" sz="1100" b="1" i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result </a:t>
            </a:r>
            <a:r>
              <a:rPr lang="en-US" altLang="en-US" sz="11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:= </a:t>
            </a:r>
            <a:r>
              <a:rPr lang="en-US" altLang="en-US" sz="1100" b="1" i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result </a:t>
            </a:r>
            <a:r>
              <a:rPr lang="en-US" altLang="en-US" sz="11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</a:t>
            </a:r>
            <a:r>
              <a:rPr lang="en-US" altLang="en-US" sz="11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Greek Symbols" pitchFamily="18" charset="2"/>
              </a:rPr>
              <a:t> </a:t>
            </a:r>
            <a:r>
              <a:rPr lang="en-US" altLang="en-US" sz="11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</a:t>
            </a:r>
            <a:r>
              <a:rPr lang="en-US" altLang="en-US" sz="11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Greek Symbols" pitchFamily="18" charset="2"/>
              </a:rPr>
              <a:t> </a:t>
            </a:r>
            <a:br>
              <a:rPr lang="en-US" altLang="en-US" sz="1100">
                <a:latin typeface="Times New Roman" pitchFamily="18" charset="0"/>
                <a:cs typeface="Times New Roman" pitchFamily="18" charset="0"/>
                <a:sym typeface="Greek Symbols" pitchFamily="18" charset="2"/>
              </a:rPr>
            </a:br>
            <a:r>
              <a:rPr lang="en-US" altLang="en-US" sz="1100">
                <a:latin typeface="Times New Roman" pitchFamily="18" charset="0"/>
                <a:cs typeface="Times New Roman" pitchFamily="18" charset="0"/>
                <a:sym typeface="Greek Symbols" pitchFamily="18" charset="2"/>
              </a:rPr>
              <a:t>			</a:t>
            </a:r>
            <a:r>
              <a:rPr lang="en-US" altLang="en-US" sz="1100" b="1">
                <a:latin typeface="Times New Roman" pitchFamily="18" charset="0"/>
                <a:cs typeface="Times New Roman" pitchFamily="18" charset="0"/>
                <a:sym typeface="Greek Symbols" pitchFamily="18" charset="2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73986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792" y="346840"/>
            <a:ext cx="7661275" cy="6463862"/>
          </a:xfrm>
          <a:ln>
            <a:solidFill>
              <a:schemeClr val="tx2"/>
            </a:solidFill>
          </a:ln>
        </p:spPr>
        <p:txBody>
          <a:bodyPr/>
          <a:lstStyle/>
          <a:p>
            <a:pPr marL="800100" lvl="1" indent="-342900">
              <a:lnSpc>
                <a:spcPct val="90000"/>
              </a:lnSpc>
              <a:buFont typeface="Monotype Sorts" charset="2"/>
              <a:buAutoNum type="arabicPeriod"/>
              <a:tabLst>
                <a:tab pos="803275" algn="l"/>
                <a:tab pos="2633663" algn="l"/>
                <a:tab pos="3140075" algn="l"/>
              </a:tabLst>
              <a:defRPr/>
            </a:pPr>
            <a:r>
              <a:rPr lang="en-US" i="1">
                <a:sym typeface="MS LineDraw" pitchFamily="49" charset="2"/>
              </a:rPr>
              <a:t>result = AG</a:t>
            </a:r>
          </a:p>
          <a:p>
            <a:pPr marL="800100" lvl="1" indent="-342900">
              <a:lnSpc>
                <a:spcPct val="90000"/>
              </a:lnSpc>
              <a:buFont typeface="Monotype Sorts" charset="2"/>
              <a:buAutoNum type="arabicPeriod"/>
              <a:tabLst>
                <a:tab pos="803275" algn="l"/>
                <a:tab pos="2633663" algn="l"/>
                <a:tab pos="3140075" algn="l"/>
              </a:tabLst>
              <a:defRPr/>
            </a:pPr>
            <a:r>
              <a:rPr lang="en-US" i="1">
                <a:sym typeface="MS LineDraw" pitchFamily="49" charset="2"/>
              </a:rPr>
              <a:t>While loop       (1</a:t>
            </a:r>
            <a:r>
              <a:rPr lang="en-US" i="1" baseline="30000">
                <a:sym typeface="MS LineDraw" pitchFamily="49" charset="2"/>
              </a:rPr>
              <a:t>st</a:t>
            </a:r>
            <a:r>
              <a:rPr lang="en-US" i="1">
                <a:sym typeface="MS LineDraw" pitchFamily="49" charset="2"/>
              </a:rPr>
              <a:t> While loop)</a:t>
            </a:r>
          </a:p>
          <a:p>
            <a:pPr marL="800100" lvl="1" indent="-342900">
              <a:lnSpc>
                <a:spcPct val="90000"/>
              </a:lnSpc>
              <a:buFont typeface="Monotype Sorts" charset="2"/>
              <a:buAutoNum type="arabicPeriod"/>
              <a:tabLst>
                <a:tab pos="803275" algn="l"/>
                <a:tab pos="2633663" algn="l"/>
                <a:tab pos="3140075" algn="l"/>
              </a:tabLst>
              <a:defRPr/>
            </a:pPr>
            <a:r>
              <a:rPr lang="en-US" i="1">
                <a:sym typeface="MS LineDraw" pitchFamily="49" charset="2"/>
              </a:rPr>
              <a:t>For Loop</a:t>
            </a:r>
            <a:endParaRPr lang="en-US">
              <a:sym typeface="MS LineDraw" pitchFamily="49" charset="2"/>
            </a:endParaRPr>
          </a:p>
          <a:p>
            <a:pPr marL="1104900" lvl="2" indent="-304800">
              <a:lnSpc>
                <a:spcPct val="90000"/>
              </a:lnSpc>
              <a:buNone/>
              <a:tabLst>
                <a:tab pos="803275" algn="l"/>
                <a:tab pos="2633663" algn="l"/>
                <a:tab pos="3140075" algn="l"/>
              </a:tabLst>
              <a:defRPr/>
            </a:pPr>
            <a:r>
              <a:rPr lang="en-US">
                <a:sym typeface="MS LineDraw" pitchFamily="49" charset="2"/>
              </a:rPr>
              <a:t>	1. take </a:t>
            </a:r>
            <a:r>
              <a:rPr lang="en-US" b="1" i="1">
                <a:sym typeface="Iconic Symbols Ext" pitchFamily="2" charset="2"/>
              </a:rPr>
              <a:t>A </a:t>
            </a:r>
            <a:r>
              <a:rPr lang="en-US" b="1">
                <a:sym typeface="Symbol" pitchFamily="18" charset="2"/>
              </a:rPr>
              <a:t></a:t>
            </a:r>
            <a:r>
              <a:rPr lang="en-US" b="1">
                <a:sym typeface="Monotype Sorts" charset="2"/>
              </a:rPr>
              <a:t> </a:t>
            </a:r>
            <a:r>
              <a:rPr lang="en-US" b="1" i="1">
                <a:sym typeface="Monotype Sorts" charset="2"/>
              </a:rPr>
              <a:t>B </a:t>
            </a:r>
          </a:p>
          <a:p>
            <a:pPr marL="1447800" lvl="3" indent="-304800">
              <a:lnSpc>
                <a:spcPct val="90000"/>
              </a:lnSpc>
              <a:buNone/>
              <a:tabLst>
                <a:tab pos="803275" algn="l"/>
                <a:tab pos="2633663" algn="l"/>
                <a:tab pos="3140075" algn="l"/>
              </a:tabLst>
              <a:defRPr/>
            </a:pPr>
            <a:r>
              <a:rPr lang="en-US" i="1">
                <a:sym typeface="Monotype Sorts" charset="2"/>
              </a:rPr>
              <a:t>	A </a:t>
            </a:r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  result</a:t>
            </a:r>
            <a:endParaRPr lang="en-US">
              <a:solidFill>
                <a:schemeClr val="tx1">
                  <a:lumMod val="95000"/>
                  <a:lumOff val="5000"/>
                </a:schemeClr>
              </a:solidFill>
              <a:sym typeface="MS LineDraw" pitchFamily="49" charset="2"/>
            </a:endParaRPr>
          </a:p>
          <a:p>
            <a:pPr marL="1447800" lvl="3" indent="-304800">
              <a:lnSpc>
                <a:spcPct val="90000"/>
              </a:lnSpc>
              <a:buNone/>
              <a:tabLst>
                <a:tab pos="803275" algn="l"/>
                <a:tab pos="2633663" algn="l"/>
                <a:tab pos="3140075" algn="l"/>
              </a:tabLst>
              <a:defRPr/>
            </a:pPr>
            <a:r>
              <a:rPr lang="en-US">
                <a:sym typeface="MS LineDraw" pitchFamily="49" charset="2"/>
              </a:rPr>
              <a:t>     </a:t>
            </a:r>
            <a:r>
              <a:rPr lang="en-US" i="1">
                <a:sym typeface="MS LineDraw" pitchFamily="49" charset="2"/>
              </a:rPr>
              <a:t>result = </a:t>
            </a:r>
            <a:r>
              <a:rPr lang="en-US">
                <a:sym typeface="MS LineDraw" pitchFamily="49" charset="2"/>
              </a:rPr>
              <a:t> </a:t>
            </a:r>
            <a:r>
              <a:rPr lang="en-US" i="1">
                <a:sym typeface="MS LineDraw" pitchFamily="49" charset="2"/>
              </a:rPr>
              <a:t>result </a:t>
            </a:r>
            <a:r>
              <a:rPr lang="en-US" altLang="en-US" b="1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</a:t>
            </a:r>
            <a:r>
              <a:rPr lang="en-US" altLang="en-US">
                <a:solidFill>
                  <a:schemeClr val="tx2"/>
                </a:solidFill>
                <a:sym typeface="Symbol" pitchFamily="18" charset="2"/>
              </a:rPr>
              <a:t>  </a:t>
            </a:r>
            <a:r>
              <a:rPr lang="en-US" i="1">
                <a:sym typeface="MS LineDraw" pitchFamily="49" charset="2"/>
              </a:rPr>
              <a:t>B  ={ AGB}</a:t>
            </a:r>
          </a:p>
          <a:p>
            <a:pPr marL="1104900" lvl="2" indent="-304800">
              <a:lnSpc>
                <a:spcPct val="90000"/>
              </a:lnSpc>
              <a:buNone/>
              <a:tabLst>
                <a:tab pos="803275" algn="l"/>
                <a:tab pos="2633663" algn="l"/>
                <a:tab pos="3140075" algn="l"/>
              </a:tabLst>
              <a:defRPr/>
            </a:pPr>
            <a:r>
              <a:rPr lang="en-US">
                <a:sym typeface="Symbol" pitchFamily="18" charset="2"/>
              </a:rPr>
              <a:t>	2. take </a:t>
            </a:r>
            <a:r>
              <a:rPr lang="en-US" b="1" i="1">
                <a:sym typeface="Iconic Symbols Ext" pitchFamily="2" charset="2"/>
              </a:rPr>
              <a:t>A </a:t>
            </a:r>
            <a:r>
              <a:rPr lang="en-US" b="1">
                <a:sym typeface="Symbol" pitchFamily="18" charset="2"/>
              </a:rPr>
              <a:t></a:t>
            </a:r>
            <a:r>
              <a:rPr lang="en-US" b="1">
                <a:sym typeface="Monotype Sorts" charset="2"/>
              </a:rPr>
              <a:t> </a:t>
            </a:r>
            <a:r>
              <a:rPr lang="en-US" b="1" i="1">
                <a:sym typeface="Monotype Sorts" charset="2"/>
              </a:rPr>
              <a:t>C </a:t>
            </a:r>
            <a:br>
              <a:rPr lang="en-US" i="1">
                <a:sym typeface="Monotype Sorts" charset="2"/>
              </a:rPr>
            </a:br>
            <a:r>
              <a:rPr lang="en-US" i="1">
                <a:sym typeface="Monotype Sorts" charset="2"/>
              </a:rPr>
              <a:t>	 A </a:t>
            </a:r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  result</a:t>
            </a:r>
            <a:endParaRPr lang="en-US">
              <a:sym typeface="Symbol" pitchFamily="18" charset="2"/>
            </a:endParaRPr>
          </a:p>
          <a:p>
            <a:pPr marL="1543050" lvl="4" indent="0">
              <a:buNone/>
            </a:pPr>
            <a:r>
              <a:rPr lang="en-US" i="1">
                <a:sym typeface="MS LineDraw" pitchFamily="49" charset="2"/>
              </a:rPr>
              <a:t>result = </a:t>
            </a:r>
            <a:r>
              <a:rPr lang="en-US">
                <a:sym typeface="MS LineDraw" pitchFamily="49" charset="2"/>
              </a:rPr>
              <a:t> </a:t>
            </a:r>
            <a:r>
              <a:rPr lang="en-US" i="1">
                <a:sym typeface="MS LineDraw" pitchFamily="49" charset="2"/>
              </a:rPr>
              <a:t>result </a:t>
            </a:r>
            <a:r>
              <a:rPr lang="en-US" altLang="en-US" b="1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</a:t>
            </a:r>
            <a:r>
              <a:rPr lang="en-US" altLang="en-US">
                <a:solidFill>
                  <a:schemeClr val="tx2"/>
                </a:solidFill>
                <a:sym typeface="Symbol" pitchFamily="18" charset="2"/>
              </a:rPr>
              <a:t>  </a:t>
            </a:r>
            <a:r>
              <a:rPr lang="en-US" i="1">
                <a:sym typeface="MS LineDraw" pitchFamily="49" charset="2"/>
              </a:rPr>
              <a:t>C  ={ AGBC}</a:t>
            </a:r>
          </a:p>
          <a:p>
            <a:pPr marL="857250" lvl="2" indent="0">
              <a:buNone/>
            </a:pPr>
            <a:r>
              <a:rPr lang="en-US"/>
              <a:t>3. Take </a:t>
            </a:r>
            <a:r>
              <a:rPr lang="en-US" b="1" i="1">
                <a:sym typeface="Iconic Symbols Ext" pitchFamily="2" charset="2"/>
              </a:rPr>
              <a:t>CG </a:t>
            </a:r>
            <a:r>
              <a:rPr lang="en-US" b="1">
                <a:sym typeface="Symbol" pitchFamily="18" charset="2"/>
              </a:rPr>
              <a:t></a:t>
            </a:r>
            <a:r>
              <a:rPr lang="en-US" b="1">
                <a:sym typeface="Monotype Sorts" charset="2"/>
              </a:rPr>
              <a:t> </a:t>
            </a:r>
            <a:r>
              <a:rPr lang="en-US" b="1" i="1">
                <a:sym typeface="Monotype Sorts" charset="2"/>
              </a:rPr>
              <a:t>H</a:t>
            </a:r>
            <a:br>
              <a:rPr lang="en-US" i="1">
                <a:sym typeface="Monotype Sorts" charset="2"/>
              </a:rPr>
            </a:br>
            <a:r>
              <a:rPr lang="en-US" i="1">
                <a:sym typeface="Monotype Sorts" charset="2"/>
              </a:rPr>
              <a:t>	           CG </a:t>
            </a:r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  result</a:t>
            </a:r>
          </a:p>
          <a:p>
            <a:pPr marL="857250" lvl="2" indent="0">
              <a:buNone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	           </a:t>
            </a:r>
            <a:r>
              <a:rPr lang="en-US" i="1">
                <a:sym typeface="MS LineDraw" pitchFamily="49" charset="2"/>
              </a:rPr>
              <a:t>result = </a:t>
            </a:r>
            <a:r>
              <a:rPr lang="en-US">
                <a:sym typeface="MS LineDraw" pitchFamily="49" charset="2"/>
              </a:rPr>
              <a:t> </a:t>
            </a:r>
            <a:r>
              <a:rPr lang="en-US" i="1">
                <a:sym typeface="MS LineDraw" pitchFamily="49" charset="2"/>
              </a:rPr>
              <a:t>result </a:t>
            </a:r>
            <a:r>
              <a:rPr lang="en-US" altLang="en-US" b="1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</a:t>
            </a:r>
            <a:r>
              <a:rPr lang="en-US" altLang="en-US">
                <a:solidFill>
                  <a:schemeClr val="tx2"/>
                </a:solidFill>
                <a:sym typeface="Symbol" pitchFamily="18" charset="2"/>
              </a:rPr>
              <a:t>  </a:t>
            </a:r>
            <a:r>
              <a:rPr lang="en-US" i="1">
                <a:sym typeface="MS LineDraw" pitchFamily="49" charset="2"/>
              </a:rPr>
              <a:t>H  ={ AGBCH}</a:t>
            </a:r>
          </a:p>
          <a:p>
            <a:pPr marL="857250" lvl="2" indent="0">
              <a:buNone/>
            </a:pPr>
            <a:r>
              <a:rPr lang="en-US"/>
              <a:t>4. Take </a:t>
            </a:r>
            <a:r>
              <a:rPr lang="en-US" b="1" i="1">
                <a:sym typeface="Iconic Symbols Ext" pitchFamily="2" charset="2"/>
              </a:rPr>
              <a:t>CG </a:t>
            </a:r>
            <a:r>
              <a:rPr lang="en-US" b="1">
                <a:sym typeface="Symbol" pitchFamily="18" charset="2"/>
              </a:rPr>
              <a:t></a:t>
            </a:r>
            <a:r>
              <a:rPr lang="en-US" b="1">
                <a:sym typeface="Monotype Sorts" charset="2"/>
              </a:rPr>
              <a:t> </a:t>
            </a:r>
            <a:r>
              <a:rPr lang="en-US" b="1" i="1">
                <a:sym typeface="Monotype Sorts" charset="2"/>
              </a:rPr>
              <a:t>I</a:t>
            </a:r>
            <a:br>
              <a:rPr lang="en-US" i="1">
                <a:sym typeface="Monotype Sorts" charset="2"/>
              </a:rPr>
            </a:br>
            <a:r>
              <a:rPr lang="en-US"/>
              <a:t>            </a:t>
            </a:r>
            <a:r>
              <a:rPr lang="en-US" i="1">
                <a:sym typeface="Monotype Sorts" charset="2"/>
              </a:rPr>
              <a:t>CG </a:t>
            </a:r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  result</a:t>
            </a:r>
          </a:p>
          <a:p>
            <a:pPr marL="857250" lvl="2" indent="0">
              <a:buNone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	           </a:t>
            </a:r>
            <a:r>
              <a:rPr lang="en-US" i="1">
                <a:sym typeface="MS LineDraw" pitchFamily="49" charset="2"/>
              </a:rPr>
              <a:t>result = </a:t>
            </a:r>
            <a:r>
              <a:rPr lang="en-US">
                <a:sym typeface="MS LineDraw" pitchFamily="49" charset="2"/>
              </a:rPr>
              <a:t> </a:t>
            </a:r>
            <a:r>
              <a:rPr lang="en-US" i="1">
                <a:sym typeface="MS LineDraw" pitchFamily="49" charset="2"/>
              </a:rPr>
              <a:t>result </a:t>
            </a:r>
            <a:r>
              <a:rPr lang="en-US" altLang="en-US" b="1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</a:t>
            </a:r>
            <a:r>
              <a:rPr lang="en-US" altLang="en-US">
                <a:solidFill>
                  <a:schemeClr val="tx2"/>
                </a:solidFill>
                <a:sym typeface="Symbol" pitchFamily="18" charset="2"/>
              </a:rPr>
              <a:t>  </a:t>
            </a:r>
            <a:r>
              <a:rPr lang="en-US" i="1">
                <a:sym typeface="MS LineDraw" pitchFamily="49" charset="2"/>
              </a:rPr>
              <a:t>I  ={ AGBCHI}</a:t>
            </a:r>
          </a:p>
          <a:p>
            <a:pPr marL="857250" lvl="2" indent="0">
              <a:buNone/>
            </a:pPr>
            <a:r>
              <a:rPr lang="en-US" i="1">
                <a:sym typeface="MS LineDraw" pitchFamily="49" charset="2"/>
              </a:rPr>
              <a:t>5. Take </a:t>
            </a:r>
            <a:r>
              <a:rPr lang="en-US" b="1" i="1">
                <a:sym typeface="Iconic Symbols Ext" pitchFamily="2" charset="2"/>
              </a:rPr>
              <a:t>B </a:t>
            </a:r>
            <a:r>
              <a:rPr lang="en-US" b="1">
                <a:sym typeface="Symbol" pitchFamily="18" charset="2"/>
              </a:rPr>
              <a:t></a:t>
            </a:r>
            <a:r>
              <a:rPr lang="en-US" b="1">
                <a:sym typeface="Monotype Sorts" charset="2"/>
              </a:rPr>
              <a:t> </a:t>
            </a:r>
            <a:r>
              <a:rPr lang="en-US" b="1" i="1">
                <a:sym typeface="Monotype Sorts" charset="2"/>
              </a:rPr>
              <a:t>H</a:t>
            </a:r>
          </a:p>
          <a:p>
            <a:pPr marL="857250" lvl="2" indent="0">
              <a:buNone/>
            </a:pPr>
            <a:r>
              <a:rPr lang="en-US" i="1">
                <a:sym typeface="Monotype Sorts" charset="2"/>
              </a:rPr>
              <a:t>	           B </a:t>
            </a:r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  result</a:t>
            </a:r>
            <a:endParaRPr lang="en-US" i="1">
              <a:sym typeface="Monotype Sorts" charset="2"/>
            </a:endParaRPr>
          </a:p>
          <a:p>
            <a:pPr marL="857250" lvl="2" indent="0">
              <a:buNone/>
            </a:pPr>
            <a:r>
              <a:rPr lang="en-US"/>
              <a:t>	           </a:t>
            </a:r>
            <a:r>
              <a:rPr lang="en-US" i="1">
                <a:sym typeface="MS LineDraw" pitchFamily="49" charset="2"/>
              </a:rPr>
              <a:t>result = </a:t>
            </a:r>
            <a:r>
              <a:rPr lang="en-US">
                <a:sym typeface="MS LineDraw" pitchFamily="49" charset="2"/>
              </a:rPr>
              <a:t> </a:t>
            </a:r>
            <a:r>
              <a:rPr lang="en-US" i="1">
                <a:sym typeface="MS LineDraw" pitchFamily="49" charset="2"/>
              </a:rPr>
              <a:t>result </a:t>
            </a:r>
            <a:r>
              <a:rPr lang="en-US" altLang="en-US" b="1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</a:t>
            </a:r>
            <a:r>
              <a:rPr lang="en-US" altLang="en-US">
                <a:solidFill>
                  <a:schemeClr val="tx2"/>
                </a:solidFill>
                <a:sym typeface="Symbol" pitchFamily="18" charset="2"/>
              </a:rPr>
              <a:t>  </a:t>
            </a:r>
            <a:r>
              <a:rPr lang="en-US" altLang="en-US" i="1">
                <a:sym typeface="MS LineDraw" pitchFamily="49" charset="2"/>
              </a:rPr>
              <a:t>H</a:t>
            </a:r>
            <a:r>
              <a:rPr lang="en-US" i="1">
                <a:sym typeface="MS LineDraw" pitchFamily="49" charset="2"/>
              </a:rPr>
              <a:t>  ={ AGBCHI}</a:t>
            </a:r>
          </a:p>
          <a:p>
            <a:pPr marL="857250" lvl="2" indent="0">
              <a:buNone/>
            </a:pPr>
            <a:r>
              <a:rPr lang="en-US" i="1">
                <a:sym typeface="MS LineDraw" pitchFamily="49" charset="2"/>
              </a:rPr>
              <a:t>End of For Loop</a:t>
            </a:r>
          </a:p>
          <a:p>
            <a:pPr marL="857250" lvl="2" indent="0">
              <a:buNone/>
            </a:pP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626069" y="-13533"/>
            <a:ext cx="540756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100" b="1">
                <a:solidFill>
                  <a:schemeClr val="tx2"/>
                </a:solidFill>
              </a:rPr>
              <a:t>Step-by-step approach to Find AG</a:t>
            </a:r>
            <a:r>
              <a:rPr lang="en-US" sz="2100" b="1" baseline="30000">
                <a:solidFill>
                  <a:schemeClr val="tx2"/>
                </a:solidFill>
              </a:rPr>
              <a:t>+</a:t>
            </a:r>
            <a:endParaRPr lang="en-US" sz="2100" b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9197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2162" y="394026"/>
            <a:ext cx="7866992" cy="643560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  <a:defRPr/>
            </a:pPr>
            <a:r>
              <a:rPr lang="en-US" sz="1800" i="1">
                <a:sym typeface="MS LineDraw" pitchFamily="49" charset="2"/>
              </a:rPr>
              <a:t>At the end of 1</a:t>
            </a:r>
            <a:r>
              <a:rPr lang="en-US" sz="1800" i="1" baseline="30000">
                <a:sym typeface="MS LineDraw" pitchFamily="49" charset="2"/>
              </a:rPr>
              <a:t>st</a:t>
            </a:r>
            <a:r>
              <a:rPr lang="en-US" sz="1800" i="1">
                <a:sym typeface="MS LineDraw" pitchFamily="49" charset="2"/>
              </a:rPr>
              <a:t> While loop result= { AGBCHI}</a:t>
            </a:r>
          </a:p>
          <a:p>
            <a:pPr lvl="1"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  <a:defRPr/>
            </a:pPr>
            <a:r>
              <a:rPr lang="en-US" sz="1800" i="1">
                <a:sym typeface="MS LineDraw" pitchFamily="49" charset="2"/>
              </a:rPr>
              <a:t>So when 2</a:t>
            </a:r>
            <a:r>
              <a:rPr lang="en-US" sz="1800" i="1" baseline="30000">
                <a:sym typeface="MS LineDraw" pitchFamily="49" charset="2"/>
              </a:rPr>
              <a:t>nd</a:t>
            </a:r>
            <a:r>
              <a:rPr lang="en-US" sz="1800" i="1">
                <a:sym typeface="MS LineDraw" pitchFamily="49" charset="2"/>
              </a:rPr>
              <a:t> While loop starts  result= { AGBCHI}</a:t>
            </a:r>
          </a:p>
          <a:p>
            <a:pPr lvl="1"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  <a:defRPr/>
            </a:pPr>
            <a:endParaRPr lang="en-US" sz="1800" i="1">
              <a:sym typeface="MS LineDraw" pitchFamily="49" charset="2"/>
            </a:endParaRPr>
          </a:p>
          <a:p>
            <a:pPr marL="800100" lvl="1" indent="-342900">
              <a:lnSpc>
                <a:spcPct val="90000"/>
              </a:lnSpc>
              <a:buFont typeface="Monotype Sorts" charset="2"/>
              <a:buAutoNum type="arabicPeriod"/>
              <a:tabLst>
                <a:tab pos="803275" algn="l"/>
                <a:tab pos="2633663" algn="l"/>
                <a:tab pos="3140075" algn="l"/>
              </a:tabLst>
              <a:defRPr/>
            </a:pPr>
            <a:r>
              <a:rPr lang="en-US" sz="1800" i="1">
                <a:sym typeface="MS LineDraw" pitchFamily="49" charset="2"/>
              </a:rPr>
              <a:t>While loop       (2</a:t>
            </a:r>
            <a:r>
              <a:rPr lang="en-US" sz="1800" i="1" baseline="30000">
                <a:sym typeface="MS LineDraw" pitchFamily="49" charset="2"/>
              </a:rPr>
              <a:t>nd</a:t>
            </a:r>
            <a:r>
              <a:rPr lang="en-US" sz="1800" i="1">
                <a:sym typeface="MS LineDraw" pitchFamily="49" charset="2"/>
              </a:rPr>
              <a:t>  While loop)</a:t>
            </a:r>
          </a:p>
          <a:p>
            <a:pPr marL="800100" lvl="1" indent="-342900">
              <a:lnSpc>
                <a:spcPct val="90000"/>
              </a:lnSpc>
              <a:buFont typeface="Monotype Sorts" charset="2"/>
              <a:buAutoNum type="arabicPeriod"/>
              <a:tabLst>
                <a:tab pos="803275" algn="l"/>
                <a:tab pos="2633663" algn="l"/>
                <a:tab pos="3140075" algn="l"/>
              </a:tabLst>
              <a:defRPr/>
            </a:pPr>
            <a:r>
              <a:rPr lang="en-US" sz="1800" i="1">
                <a:sym typeface="MS LineDraw" pitchFamily="49" charset="2"/>
              </a:rPr>
              <a:t>For Loop</a:t>
            </a:r>
            <a:endParaRPr lang="en-US" sz="1800">
              <a:sym typeface="MS LineDraw" pitchFamily="49" charset="2"/>
            </a:endParaRPr>
          </a:p>
          <a:p>
            <a:pPr marL="1104900" lvl="2" indent="-304800">
              <a:lnSpc>
                <a:spcPct val="90000"/>
              </a:lnSpc>
              <a:buNone/>
              <a:tabLst>
                <a:tab pos="803275" algn="l"/>
                <a:tab pos="2633663" algn="l"/>
                <a:tab pos="3140075" algn="l"/>
              </a:tabLst>
              <a:defRPr/>
            </a:pPr>
            <a:r>
              <a:rPr lang="en-US" sz="1800">
                <a:sym typeface="MS LineDraw" pitchFamily="49" charset="2"/>
              </a:rPr>
              <a:t>	1. take </a:t>
            </a:r>
            <a:r>
              <a:rPr lang="en-US" sz="1800" b="1" i="1">
                <a:sym typeface="Iconic Symbols Ext" pitchFamily="2" charset="2"/>
              </a:rPr>
              <a:t>A </a:t>
            </a:r>
            <a:r>
              <a:rPr lang="en-US" sz="1800" b="1">
                <a:sym typeface="Symbol" pitchFamily="18" charset="2"/>
              </a:rPr>
              <a:t></a:t>
            </a:r>
            <a:r>
              <a:rPr lang="en-US" sz="1800" b="1">
                <a:sym typeface="Monotype Sorts" charset="2"/>
              </a:rPr>
              <a:t> </a:t>
            </a:r>
            <a:r>
              <a:rPr lang="en-US" sz="1800" b="1" i="1">
                <a:sym typeface="Monotype Sorts" charset="2"/>
              </a:rPr>
              <a:t>B </a:t>
            </a:r>
          </a:p>
          <a:p>
            <a:pPr marL="1447800" lvl="3" indent="-304800">
              <a:lnSpc>
                <a:spcPct val="90000"/>
              </a:lnSpc>
              <a:buNone/>
              <a:tabLst>
                <a:tab pos="803275" algn="l"/>
                <a:tab pos="2633663" algn="l"/>
                <a:tab pos="3140075" algn="l"/>
              </a:tabLst>
              <a:defRPr/>
            </a:pPr>
            <a:r>
              <a:rPr lang="en-US" sz="1800" i="1">
                <a:sym typeface="Monotype Sorts" charset="2"/>
              </a:rPr>
              <a:t>	A </a:t>
            </a:r>
            <a:r>
              <a:rPr lang="en-US" altLang="en-US" sz="180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  result</a:t>
            </a:r>
            <a:endParaRPr lang="en-US" altLang="en-US" sz="1800">
              <a:solidFill>
                <a:schemeClr val="tx1">
                  <a:lumMod val="95000"/>
                  <a:lumOff val="5000"/>
                </a:schemeClr>
              </a:solidFill>
              <a:sym typeface="MS LineDraw" pitchFamily="49" charset="2"/>
            </a:endParaRPr>
          </a:p>
          <a:p>
            <a:pPr marL="1447800" lvl="3" indent="-304800">
              <a:lnSpc>
                <a:spcPct val="90000"/>
              </a:lnSpc>
              <a:buNone/>
              <a:tabLst>
                <a:tab pos="803275" algn="l"/>
                <a:tab pos="2633663" algn="l"/>
                <a:tab pos="3140075" algn="l"/>
              </a:tabLst>
              <a:defRPr/>
            </a:pPr>
            <a:r>
              <a:rPr lang="en-US" sz="1800" i="1">
                <a:solidFill>
                  <a:schemeClr val="tx1">
                    <a:lumMod val="95000"/>
                    <a:lumOff val="5000"/>
                  </a:schemeClr>
                </a:solidFill>
                <a:sym typeface="MS LineDraw" pitchFamily="49" charset="2"/>
              </a:rPr>
              <a:t>	</a:t>
            </a:r>
            <a:r>
              <a:rPr lang="en-US" sz="1800" i="1">
                <a:sym typeface="MS LineDraw" pitchFamily="49" charset="2"/>
              </a:rPr>
              <a:t>result = </a:t>
            </a:r>
            <a:r>
              <a:rPr lang="en-US" sz="1800">
                <a:sym typeface="MS LineDraw" pitchFamily="49" charset="2"/>
              </a:rPr>
              <a:t> </a:t>
            </a:r>
            <a:r>
              <a:rPr lang="en-US" sz="1800" i="1">
                <a:sym typeface="MS LineDraw" pitchFamily="49" charset="2"/>
              </a:rPr>
              <a:t>result </a:t>
            </a:r>
            <a:r>
              <a:rPr lang="en-US" altLang="en-US" sz="1800" b="1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</a:t>
            </a:r>
            <a:r>
              <a:rPr lang="en-US" altLang="en-US" sz="1800">
                <a:solidFill>
                  <a:schemeClr val="tx2"/>
                </a:solidFill>
                <a:sym typeface="Symbol" pitchFamily="18" charset="2"/>
              </a:rPr>
              <a:t>  </a:t>
            </a:r>
            <a:r>
              <a:rPr lang="en-US" sz="1800" i="1">
                <a:sym typeface="MS LineDraw" pitchFamily="49" charset="2"/>
              </a:rPr>
              <a:t>B  =={ AGBCHI}</a:t>
            </a:r>
          </a:p>
          <a:p>
            <a:pPr marL="1104900" lvl="2" indent="-304800">
              <a:lnSpc>
                <a:spcPct val="90000"/>
              </a:lnSpc>
              <a:buNone/>
              <a:tabLst>
                <a:tab pos="803275" algn="l"/>
                <a:tab pos="2633663" algn="l"/>
                <a:tab pos="3140075" algn="l"/>
              </a:tabLst>
              <a:defRPr/>
            </a:pPr>
            <a:r>
              <a:rPr lang="en-US" sz="1800">
                <a:sym typeface="Symbol" pitchFamily="18" charset="2"/>
              </a:rPr>
              <a:t>	2. take </a:t>
            </a:r>
            <a:r>
              <a:rPr lang="en-US" sz="1800" b="1" i="1">
                <a:sym typeface="Iconic Symbols Ext" pitchFamily="2" charset="2"/>
              </a:rPr>
              <a:t>A </a:t>
            </a:r>
            <a:r>
              <a:rPr lang="en-US" sz="1800" b="1">
                <a:sym typeface="Symbol" pitchFamily="18" charset="2"/>
              </a:rPr>
              <a:t></a:t>
            </a:r>
            <a:r>
              <a:rPr lang="en-US" sz="1800" b="1">
                <a:sym typeface="Monotype Sorts" charset="2"/>
              </a:rPr>
              <a:t> </a:t>
            </a:r>
            <a:r>
              <a:rPr lang="en-US" sz="1800" b="1" i="1">
                <a:sym typeface="Monotype Sorts" charset="2"/>
              </a:rPr>
              <a:t>C </a:t>
            </a:r>
            <a:br>
              <a:rPr lang="en-US" sz="1800" i="1">
                <a:sym typeface="Monotype Sorts" charset="2"/>
              </a:rPr>
            </a:br>
            <a:r>
              <a:rPr lang="en-US" sz="1800" i="1">
                <a:sym typeface="Monotype Sorts" charset="2"/>
              </a:rPr>
              <a:t>      A </a:t>
            </a:r>
            <a:r>
              <a:rPr lang="en-US" altLang="en-US" sz="180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  result</a:t>
            </a:r>
            <a:endParaRPr lang="en-US" altLang="en-US" sz="1800">
              <a:sym typeface="Symbol" pitchFamily="18" charset="2"/>
            </a:endParaRPr>
          </a:p>
          <a:p>
            <a:pPr marL="1104900" lvl="2" indent="-304800">
              <a:lnSpc>
                <a:spcPct val="90000"/>
              </a:lnSpc>
              <a:buNone/>
              <a:tabLst>
                <a:tab pos="803275" algn="l"/>
                <a:tab pos="2633663" algn="l"/>
                <a:tab pos="3140075" algn="l"/>
              </a:tabLst>
              <a:defRPr/>
            </a:pPr>
            <a:r>
              <a:rPr lang="en-US" sz="1800" i="1">
                <a:sym typeface="Symbol" pitchFamily="18" charset="2"/>
              </a:rPr>
              <a:t>		      </a:t>
            </a:r>
            <a:r>
              <a:rPr lang="en-US" sz="1800" i="1">
                <a:sym typeface="MS LineDraw" pitchFamily="49" charset="2"/>
              </a:rPr>
              <a:t>result = </a:t>
            </a:r>
            <a:r>
              <a:rPr lang="en-US" sz="1800">
                <a:sym typeface="MS LineDraw" pitchFamily="49" charset="2"/>
              </a:rPr>
              <a:t> </a:t>
            </a:r>
            <a:r>
              <a:rPr lang="en-US" sz="1800" i="1">
                <a:sym typeface="MS LineDraw" pitchFamily="49" charset="2"/>
              </a:rPr>
              <a:t>result </a:t>
            </a:r>
            <a:r>
              <a:rPr lang="en-US" altLang="en-US" sz="1800" b="1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</a:t>
            </a:r>
            <a:r>
              <a:rPr lang="en-US" altLang="en-US" sz="1800">
                <a:solidFill>
                  <a:schemeClr val="tx2"/>
                </a:solidFill>
                <a:sym typeface="Symbol" pitchFamily="18" charset="2"/>
              </a:rPr>
              <a:t>  </a:t>
            </a:r>
            <a:r>
              <a:rPr lang="en-US" sz="1800" i="1">
                <a:sym typeface="MS LineDraw" pitchFamily="49" charset="2"/>
              </a:rPr>
              <a:t>C  =={ AGBCHI}</a:t>
            </a:r>
          </a:p>
          <a:p>
            <a:pPr marL="857250" lvl="2" indent="0">
              <a:buNone/>
            </a:pPr>
            <a:r>
              <a:rPr lang="en-US" sz="1800"/>
              <a:t>3. Take </a:t>
            </a:r>
            <a:r>
              <a:rPr lang="en-US" sz="1800" b="1" i="1">
                <a:sym typeface="Iconic Symbols Ext" pitchFamily="2" charset="2"/>
              </a:rPr>
              <a:t>CG </a:t>
            </a:r>
            <a:r>
              <a:rPr lang="en-US" sz="1800" b="1">
                <a:sym typeface="Symbol" pitchFamily="18" charset="2"/>
              </a:rPr>
              <a:t></a:t>
            </a:r>
            <a:r>
              <a:rPr lang="en-US" sz="1800" b="1">
                <a:sym typeface="Monotype Sorts" charset="2"/>
              </a:rPr>
              <a:t> </a:t>
            </a:r>
            <a:r>
              <a:rPr lang="en-US" sz="1800" b="1" i="1">
                <a:sym typeface="Monotype Sorts" charset="2"/>
              </a:rPr>
              <a:t>H</a:t>
            </a:r>
            <a:br>
              <a:rPr lang="en-US" sz="1800" i="1">
                <a:sym typeface="Monotype Sorts" charset="2"/>
              </a:rPr>
            </a:br>
            <a:r>
              <a:rPr lang="en-US" sz="1800" i="1">
                <a:sym typeface="Monotype Sorts" charset="2"/>
              </a:rPr>
              <a:t>	           CG </a:t>
            </a:r>
            <a:r>
              <a:rPr lang="en-US" altLang="en-US" sz="180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  result</a:t>
            </a:r>
          </a:p>
          <a:p>
            <a:pPr marL="857250" lvl="2" indent="0">
              <a:buNone/>
            </a:pPr>
            <a:r>
              <a:rPr lang="en-US" sz="180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	           </a:t>
            </a:r>
            <a:r>
              <a:rPr lang="en-US" sz="1800" i="1">
                <a:sym typeface="MS LineDraw" pitchFamily="49" charset="2"/>
              </a:rPr>
              <a:t>result = </a:t>
            </a:r>
            <a:r>
              <a:rPr lang="en-US" sz="1800">
                <a:sym typeface="MS LineDraw" pitchFamily="49" charset="2"/>
              </a:rPr>
              <a:t> </a:t>
            </a:r>
            <a:r>
              <a:rPr lang="en-US" sz="1800" i="1">
                <a:sym typeface="MS LineDraw" pitchFamily="49" charset="2"/>
              </a:rPr>
              <a:t>result </a:t>
            </a:r>
            <a:r>
              <a:rPr lang="en-US" altLang="en-US" sz="1800" b="1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</a:t>
            </a:r>
            <a:r>
              <a:rPr lang="en-US" altLang="en-US" sz="1800">
                <a:solidFill>
                  <a:schemeClr val="tx2"/>
                </a:solidFill>
                <a:sym typeface="Symbol" pitchFamily="18" charset="2"/>
              </a:rPr>
              <a:t>  </a:t>
            </a:r>
            <a:r>
              <a:rPr lang="en-US" sz="1800" i="1">
                <a:sym typeface="MS LineDraw" pitchFamily="49" charset="2"/>
              </a:rPr>
              <a:t>H  ={ AGBCHI}</a:t>
            </a:r>
          </a:p>
          <a:p>
            <a:pPr marL="857250" lvl="2" indent="0">
              <a:buNone/>
            </a:pPr>
            <a:r>
              <a:rPr lang="en-US" sz="1800"/>
              <a:t>4. Take </a:t>
            </a:r>
            <a:r>
              <a:rPr lang="en-US" sz="1800" b="1" i="1">
                <a:sym typeface="Iconic Symbols Ext" pitchFamily="2" charset="2"/>
              </a:rPr>
              <a:t>CG </a:t>
            </a:r>
            <a:r>
              <a:rPr lang="en-US" sz="1800" b="1">
                <a:sym typeface="Symbol" pitchFamily="18" charset="2"/>
              </a:rPr>
              <a:t></a:t>
            </a:r>
            <a:r>
              <a:rPr lang="en-US" sz="1800" b="1">
                <a:sym typeface="Monotype Sorts" charset="2"/>
              </a:rPr>
              <a:t> </a:t>
            </a:r>
            <a:r>
              <a:rPr lang="en-US" sz="1800" b="1" i="1">
                <a:sym typeface="Monotype Sorts" charset="2"/>
              </a:rPr>
              <a:t>I</a:t>
            </a:r>
            <a:br>
              <a:rPr lang="en-US" sz="1800" i="1">
                <a:sym typeface="Monotype Sorts" charset="2"/>
              </a:rPr>
            </a:br>
            <a:r>
              <a:rPr lang="en-US" sz="1800"/>
              <a:t>            </a:t>
            </a:r>
            <a:r>
              <a:rPr lang="en-US" sz="1800" i="1">
                <a:sym typeface="Monotype Sorts" charset="2"/>
              </a:rPr>
              <a:t>CG </a:t>
            </a:r>
            <a:r>
              <a:rPr lang="en-US" altLang="en-US" sz="180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  result</a:t>
            </a:r>
          </a:p>
          <a:p>
            <a:pPr marL="857250" lvl="2" indent="0">
              <a:buNone/>
            </a:pPr>
            <a:r>
              <a:rPr lang="en-US" sz="180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	           </a:t>
            </a:r>
            <a:r>
              <a:rPr lang="en-US" sz="1800" i="1">
                <a:sym typeface="MS LineDraw" pitchFamily="49" charset="2"/>
              </a:rPr>
              <a:t>result = </a:t>
            </a:r>
            <a:r>
              <a:rPr lang="en-US" sz="1800">
                <a:sym typeface="MS LineDraw" pitchFamily="49" charset="2"/>
              </a:rPr>
              <a:t> </a:t>
            </a:r>
            <a:r>
              <a:rPr lang="en-US" sz="1800" i="1">
                <a:sym typeface="MS LineDraw" pitchFamily="49" charset="2"/>
              </a:rPr>
              <a:t>result </a:t>
            </a:r>
            <a:r>
              <a:rPr lang="en-US" altLang="en-US" sz="1800" b="1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</a:t>
            </a:r>
            <a:r>
              <a:rPr lang="en-US" altLang="en-US" sz="1800">
                <a:solidFill>
                  <a:schemeClr val="tx2"/>
                </a:solidFill>
                <a:sym typeface="Symbol" pitchFamily="18" charset="2"/>
              </a:rPr>
              <a:t>  </a:t>
            </a:r>
            <a:r>
              <a:rPr lang="en-US" sz="1800" i="1">
                <a:sym typeface="MS LineDraw" pitchFamily="49" charset="2"/>
              </a:rPr>
              <a:t>I  ={ AGBCHI}</a:t>
            </a:r>
          </a:p>
          <a:p>
            <a:pPr marL="857250" lvl="2" indent="0">
              <a:buNone/>
            </a:pPr>
            <a:r>
              <a:rPr lang="en-US" sz="1800" i="1">
                <a:sym typeface="MS LineDraw" pitchFamily="49" charset="2"/>
              </a:rPr>
              <a:t>5. Take </a:t>
            </a:r>
            <a:r>
              <a:rPr lang="en-US" sz="1800" b="1" i="1">
                <a:sym typeface="Iconic Symbols Ext" pitchFamily="2" charset="2"/>
              </a:rPr>
              <a:t>B </a:t>
            </a:r>
            <a:r>
              <a:rPr lang="en-US" sz="1800" b="1">
                <a:sym typeface="Symbol" pitchFamily="18" charset="2"/>
              </a:rPr>
              <a:t></a:t>
            </a:r>
            <a:r>
              <a:rPr lang="en-US" sz="1800" b="1">
                <a:sym typeface="Monotype Sorts" charset="2"/>
              </a:rPr>
              <a:t> </a:t>
            </a:r>
            <a:r>
              <a:rPr lang="en-US" sz="1800" b="1" i="1">
                <a:sym typeface="Monotype Sorts" charset="2"/>
              </a:rPr>
              <a:t>H</a:t>
            </a:r>
          </a:p>
          <a:p>
            <a:pPr marL="857250" lvl="2" indent="0">
              <a:buNone/>
            </a:pPr>
            <a:r>
              <a:rPr lang="en-US" sz="1800" i="1">
                <a:sym typeface="Monotype Sorts" charset="2"/>
              </a:rPr>
              <a:t>	           B </a:t>
            </a:r>
            <a:r>
              <a:rPr lang="en-US" altLang="en-US" sz="1800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  result</a:t>
            </a:r>
            <a:endParaRPr lang="en-US" sz="1800" i="1">
              <a:sym typeface="Monotype Sorts" charset="2"/>
            </a:endParaRPr>
          </a:p>
          <a:p>
            <a:pPr marL="857250" lvl="2" indent="0">
              <a:buNone/>
            </a:pPr>
            <a:r>
              <a:rPr lang="en-US" sz="1800"/>
              <a:t>	           </a:t>
            </a:r>
            <a:r>
              <a:rPr lang="en-US" sz="1800" i="1">
                <a:sym typeface="MS LineDraw" pitchFamily="49" charset="2"/>
              </a:rPr>
              <a:t>result = </a:t>
            </a:r>
            <a:r>
              <a:rPr lang="en-US" sz="1800">
                <a:sym typeface="MS LineDraw" pitchFamily="49" charset="2"/>
              </a:rPr>
              <a:t> </a:t>
            </a:r>
            <a:r>
              <a:rPr lang="en-US" sz="1800" i="1">
                <a:sym typeface="MS LineDraw" pitchFamily="49" charset="2"/>
              </a:rPr>
              <a:t>result </a:t>
            </a:r>
            <a:r>
              <a:rPr lang="en-US" altLang="en-US" sz="1800" b="1">
                <a:solidFill>
                  <a:schemeClr val="tx1">
                    <a:lumMod val="95000"/>
                    <a:lumOff val="5000"/>
                  </a:schemeClr>
                </a:solidFill>
                <a:sym typeface="Symbol" pitchFamily="18" charset="2"/>
              </a:rPr>
              <a:t></a:t>
            </a:r>
            <a:r>
              <a:rPr lang="en-US" altLang="en-US" sz="1800">
                <a:solidFill>
                  <a:schemeClr val="tx2"/>
                </a:solidFill>
                <a:sym typeface="Symbol" pitchFamily="18" charset="2"/>
              </a:rPr>
              <a:t>  </a:t>
            </a:r>
            <a:r>
              <a:rPr lang="en-US" altLang="en-US" sz="1800" i="1">
                <a:sym typeface="MS LineDraw" pitchFamily="49" charset="2"/>
              </a:rPr>
              <a:t>H</a:t>
            </a:r>
            <a:r>
              <a:rPr lang="en-US" sz="1800" i="1">
                <a:sym typeface="MS LineDraw" pitchFamily="49" charset="2"/>
              </a:rPr>
              <a:t>  ={ AGBCHI}</a:t>
            </a:r>
          </a:p>
          <a:p>
            <a:pPr marL="857250" lvl="2" indent="0">
              <a:buNone/>
            </a:pPr>
            <a:r>
              <a:rPr lang="en-US" sz="1800" i="1">
                <a:sym typeface="MS LineDraw" pitchFamily="49" charset="2"/>
              </a:rPr>
              <a:t>End of For Loop</a:t>
            </a:r>
          </a:p>
          <a:p>
            <a:pPr marL="857250" lvl="2" indent="0">
              <a:buNone/>
            </a:pPr>
            <a:endParaRPr lang="en-US" sz="1800" i="1">
              <a:sym typeface="MS LineDraw" pitchFamily="49" charset="2"/>
            </a:endParaRPr>
          </a:p>
          <a:p>
            <a:pPr marL="857250" lvl="2" indent="0">
              <a:buNone/>
            </a:pPr>
            <a:r>
              <a:rPr lang="en-US" sz="1800" b="1" i="1">
                <a:sym typeface="MS LineDraw" pitchFamily="49" charset="2"/>
              </a:rPr>
              <a:t>Result from While loop 1 and While loop 2 are same</a:t>
            </a:r>
            <a:r>
              <a:rPr lang="en-US" sz="1800" i="1">
                <a:sym typeface="MS LineDraw" pitchFamily="49" charset="2"/>
              </a:rPr>
              <a:t> , there is </a:t>
            </a:r>
            <a:r>
              <a:rPr lang="en-US" sz="1800" b="1" i="1">
                <a:solidFill>
                  <a:schemeClr val="accent3">
                    <a:lumMod val="25000"/>
                  </a:schemeClr>
                </a:solidFill>
                <a:sym typeface="MS LineDraw" pitchFamily="49" charset="2"/>
              </a:rPr>
              <a:t>no change in result </a:t>
            </a:r>
            <a:r>
              <a:rPr lang="en-US" sz="1800" i="1">
                <a:sym typeface="MS LineDraw" pitchFamily="49" charset="2"/>
              </a:rPr>
              <a:t>, therefore </a:t>
            </a:r>
            <a:r>
              <a:rPr lang="en-US" sz="1800" b="1" i="1">
                <a:solidFill>
                  <a:schemeClr val="tx2"/>
                </a:solidFill>
                <a:sym typeface="MS LineDraw" pitchFamily="49" charset="2"/>
              </a:rPr>
              <a:t>exit While loop</a:t>
            </a:r>
          </a:p>
        </p:txBody>
      </p:sp>
      <p:sp>
        <p:nvSpPr>
          <p:cNvPr id="3" name="Rectangle 2"/>
          <p:cNvSpPr/>
          <p:nvPr/>
        </p:nvSpPr>
        <p:spPr>
          <a:xfrm>
            <a:off x="3626069" y="-13533"/>
            <a:ext cx="540756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100" b="1">
                <a:solidFill>
                  <a:schemeClr val="tx2"/>
                </a:solidFill>
              </a:rPr>
              <a:t>….Step-by-step approach to Find AG</a:t>
            </a:r>
            <a:r>
              <a:rPr lang="en-US" sz="2100" b="1" baseline="30000">
                <a:solidFill>
                  <a:schemeClr val="tx2"/>
                </a:solidFill>
              </a:rPr>
              <a:t>+</a:t>
            </a:r>
            <a:r>
              <a:rPr lang="en-US" sz="2100" b="1">
                <a:solidFill>
                  <a:schemeClr val="tx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08074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4388" y="999196"/>
            <a:ext cx="7661275" cy="2185440"/>
          </a:xfrm>
        </p:spPr>
        <p:txBody>
          <a:bodyPr/>
          <a:lstStyle/>
          <a:p>
            <a:pPr>
              <a:lnSpc>
                <a:spcPct val="90000"/>
              </a:lnSpc>
              <a:buFont typeface="+mj-lt"/>
              <a:buAutoNum type="arabicPeriod"/>
              <a:tabLst>
                <a:tab pos="803275" algn="l"/>
                <a:tab pos="2633663" algn="l"/>
                <a:tab pos="3140075" algn="l"/>
              </a:tabLst>
              <a:defRPr/>
            </a:pPr>
            <a:r>
              <a:rPr lang="en-US" sz="2000" i="1"/>
              <a:t>R (A, B, C, D)</a:t>
            </a:r>
          </a:p>
          <a:p>
            <a:pPr marL="0" indent="0">
              <a:lnSpc>
                <a:spcPct val="90000"/>
              </a:lnSpc>
              <a:buNone/>
              <a:tabLst>
                <a:tab pos="803275" algn="l"/>
                <a:tab pos="2633663" algn="l"/>
                <a:tab pos="3140075" algn="l"/>
              </a:tabLst>
              <a:defRPr/>
            </a:pPr>
            <a:r>
              <a:rPr lang="en-US" sz="2000" i="1"/>
              <a:t>	F =</a:t>
            </a:r>
            <a:r>
              <a:rPr lang="en-US" sz="2000" i="1">
                <a:solidFill>
                  <a:srgbClr val="FF0000"/>
                </a:solidFill>
              </a:rPr>
              <a:t> </a:t>
            </a:r>
            <a:r>
              <a:rPr lang="en-US" sz="2000">
                <a:solidFill>
                  <a:srgbClr val="FF0000"/>
                </a:solidFill>
              </a:rPr>
              <a:t>{ </a:t>
            </a:r>
            <a:r>
              <a:rPr lang="en-US" sz="2000" i="1">
                <a:sym typeface="Iconic Symbols Ext" pitchFamily="2" charset="2"/>
              </a:rPr>
              <a:t>A </a:t>
            </a:r>
            <a:r>
              <a:rPr lang="en-US" sz="2000">
                <a:sym typeface="Symbol" pitchFamily="18" charset="2"/>
              </a:rPr>
              <a:t></a:t>
            </a:r>
            <a:r>
              <a:rPr lang="en-US" sz="2000">
                <a:sym typeface="Monotype Sorts" charset="2"/>
              </a:rPr>
              <a:t> </a:t>
            </a:r>
            <a:r>
              <a:rPr lang="en-US" sz="2000" i="1">
                <a:sym typeface="Monotype Sorts" charset="2"/>
              </a:rPr>
              <a:t>B  , </a:t>
            </a:r>
            <a:r>
              <a:rPr lang="en-US" sz="2000" i="1">
                <a:sym typeface="Iconic Symbols Ext" pitchFamily="2" charset="2"/>
              </a:rPr>
              <a:t>B </a:t>
            </a:r>
            <a:r>
              <a:rPr lang="en-US" sz="2000">
                <a:sym typeface="Symbol" pitchFamily="18" charset="2"/>
              </a:rPr>
              <a:t></a:t>
            </a:r>
            <a:r>
              <a:rPr lang="en-US" sz="2000">
                <a:sym typeface="Monotype Sorts" charset="2"/>
              </a:rPr>
              <a:t> </a:t>
            </a:r>
            <a:r>
              <a:rPr lang="en-US" sz="2000" i="1">
                <a:sym typeface="Monotype Sorts" charset="2"/>
              </a:rPr>
              <a:t>C ,	 </a:t>
            </a:r>
            <a:r>
              <a:rPr lang="en-US" sz="2000" i="1">
                <a:sym typeface="Iconic Symbols Ext" pitchFamily="2" charset="2"/>
              </a:rPr>
              <a:t>B </a:t>
            </a:r>
            <a:r>
              <a:rPr lang="en-US" sz="2000">
                <a:sym typeface="Symbol" pitchFamily="18" charset="2"/>
              </a:rPr>
              <a:t></a:t>
            </a:r>
            <a:r>
              <a:rPr lang="en-US" sz="2000">
                <a:sym typeface="Monotype Sorts" charset="2"/>
              </a:rPr>
              <a:t> D</a:t>
            </a:r>
            <a:r>
              <a:rPr lang="en-US" sz="2000" i="1">
                <a:sym typeface="Monotype Sorts" charset="2"/>
              </a:rPr>
              <a:t>  </a:t>
            </a:r>
            <a:r>
              <a:rPr lang="en-US" sz="2000">
                <a:solidFill>
                  <a:srgbClr val="FF0000"/>
                </a:solidFill>
                <a:sym typeface="Monotype Sorts" charset="2"/>
              </a:rPr>
              <a:t>} , Find A</a:t>
            </a:r>
            <a:r>
              <a:rPr lang="en-US" sz="2000" baseline="30000">
                <a:solidFill>
                  <a:srgbClr val="FF0000"/>
                </a:solidFill>
                <a:sym typeface="Monotype Sorts" charset="2"/>
              </a:rPr>
              <a:t>+ </a:t>
            </a:r>
            <a:r>
              <a:rPr lang="en-US" sz="2000">
                <a:solidFill>
                  <a:srgbClr val="FF0000"/>
                </a:solidFill>
                <a:sym typeface="Monotype Sorts" charset="2"/>
              </a:rPr>
              <a:t>, B</a:t>
            </a:r>
            <a:r>
              <a:rPr lang="en-US" sz="2000" baseline="30000">
                <a:solidFill>
                  <a:srgbClr val="FF0000"/>
                </a:solidFill>
                <a:sym typeface="Monotype Sorts" charset="2"/>
              </a:rPr>
              <a:t>+</a:t>
            </a:r>
            <a:endParaRPr lang="en-US" sz="2000"/>
          </a:p>
          <a:p>
            <a:endParaRPr lang="en-US" sz="2000"/>
          </a:p>
          <a:p>
            <a:pPr>
              <a:buFont typeface="+mj-lt"/>
              <a:buAutoNum type="arabicPeriod" startAt="2"/>
            </a:pPr>
            <a:r>
              <a:rPr lang="en-US" sz="2000" i="1"/>
              <a:t>R (A,B,C,D)</a:t>
            </a:r>
          </a:p>
          <a:p>
            <a:pPr marL="0" indent="0">
              <a:buNone/>
            </a:pPr>
            <a:r>
              <a:rPr lang="en-US" sz="2000" i="1"/>
              <a:t>	F =</a:t>
            </a:r>
            <a:r>
              <a:rPr lang="en-US" sz="2000" i="1">
                <a:solidFill>
                  <a:srgbClr val="FF0000"/>
                </a:solidFill>
              </a:rPr>
              <a:t> </a:t>
            </a:r>
            <a:r>
              <a:rPr lang="en-US" sz="2000">
                <a:solidFill>
                  <a:srgbClr val="FF0000"/>
                </a:solidFill>
              </a:rPr>
              <a:t>{</a:t>
            </a:r>
            <a:r>
              <a:rPr lang="en-US" sz="2000" i="1">
                <a:sym typeface="Monotype Sorts" charset="2"/>
              </a:rPr>
              <a:t>C</a:t>
            </a:r>
            <a:r>
              <a:rPr lang="en-US" sz="2000">
                <a:sym typeface="Symbol" pitchFamily="18" charset="2"/>
              </a:rPr>
              <a:t></a:t>
            </a:r>
            <a:r>
              <a:rPr lang="en-US" sz="2000">
                <a:sym typeface="Monotype Sorts" charset="2"/>
              </a:rPr>
              <a:t> D</a:t>
            </a:r>
            <a:r>
              <a:rPr lang="en-US" sz="2000" i="1">
                <a:sym typeface="Monotype Sorts" charset="2"/>
              </a:rPr>
              <a:t> , </a:t>
            </a:r>
            <a:r>
              <a:rPr lang="en-US" sz="2000" i="1">
                <a:sym typeface="Iconic Symbols Ext" pitchFamily="2" charset="2"/>
              </a:rPr>
              <a:t>A </a:t>
            </a:r>
            <a:r>
              <a:rPr lang="en-US" sz="2000">
                <a:sym typeface="Symbol" pitchFamily="18" charset="2"/>
              </a:rPr>
              <a:t></a:t>
            </a:r>
            <a:r>
              <a:rPr lang="en-US" sz="2000">
                <a:sym typeface="Monotype Sorts" charset="2"/>
              </a:rPr>
              <a:t> </a:t>
            </a:r>
            <a:r>
              <a:rPr lang="en-US" sz="2000" i="1">
                <a:sym typeface="Monotype Sorts" charset="2"/>
              </a:rPr>
              <a:t>B  , </a:t>
            </a:r>
            <a:r>
              <a:rPr lang="en-US" sz="2000" i="1">
                <a:sym typeface="Iconic Symbols Ext" pitchFamily="2" charset="2"/>
              </a:rPr>
              <a:t>B </a:t>
            </a:r>
            <a:r>
              <a:rPr lang="en-US" sz="2000">
                <a:sym typeface="Symbol" pitchFamily="18" charset="2"/>
              </a:rPr>
              <a:t></a:t>
            </a:r>
            <a:r>
              <a:rPr lang="en-US" sz="2000">
                <a:sym typeface="Monotype Sorts" charset="2"/>
              </a:rPr>
              <a:t> </a:t>
            </a:r>
            <a:r>
              <a:rPr lang="en-US" sz="2000" i="1">
                <a:sym typeface="Monotype Sorts" charset="2"/>
              </a:rPr>
              <a:t>C </a:t>
            </a:r>
            <a:r>
              <a:rPr lang="en-US" sz="2000">
                <a:solidFill>
                  <a:srgbClr val="FF0000"/>
                </a:solidFill>
                <a:sym typeface="Monotype Sorts" charset="2"/>
              </a:rPr>
              <a:t>}  Find A</a:t>
            </a:r>
            <a:r>
              <a:rPr lang="en-US" sz="2000" baseline="30000">
                <a:solidFill>
                  <a:srgbClr val="FF0000"/>
                </a:solidFill>
                <a:sym typeface="Monotype Sorts" charset="2"/>
              </a:rPr>
              <a:t>+ </a:t>
            </a:r>
            <a:r>
              <a:rPr lang="en-US" sz="2000">
                <a:solidFill>
                  <a:srgbClr val="FF0000"/>
                </a:solidFill>
                <a:sym typeface="Monotype Sorts" charset="2"/>
              </a:rPr>
              <a:t>, C</a:t>
            </a:r>
            <a:r>
              <a:rPr lang="en-US" sz="2000" baseline="30000">
                <a:solidFill>
                  <a:srgbClr val="FF0000"/>
                </a:solidFill>
                <a:sym typeface="Monotype Sorts" charset="2"/>
              </a:rPr>
              <a:t>+</a:t>
            </a:r>
            <a:endParaRPr lang="en-US" sz="2000"/>
          </a:p>
        </p:txBody>
      </p:sp>
      <p:sp>
        <p:nvSpPr>
          <p:cNvPr id="4" name="TextBox 3"/>
          <p:cNvSpPr txBox="1"/>
          <p:nvPr/>
        </p:nvSpPr>
        <p:spPr>
          <a:xfrm>
            <a:off x="1078315" y="3859077"/>
            <a:ext cx="413804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/>
              <a:t>1.</a:t>
            </a:r>
          </a:p>
          <a:p>
            <a:pPr lvl="1"/>
            <a:r>
              <a:rPr lang="en-US" sz="2100" spc="300"/>
              <a:t>A</a:t>
            </a:r>
            <a:r>
              <a:rPr lang="en-US" sz="2100" spc="300" baseline="30000"/>
              <a:t>+</a:t>
            </a:r>
            <a:r>
              <a:rPr lang="en-US" sz="2100" spc="300"/>
              <a:t>={A,B,C,D}</a:t>
            </a:r>
          </a:p>
          <a:p>
            <a:pPr lvl="1"/>
            <a:r>
              <a:rPr lang="en-US" sz="2100" spc="300"/>
              <a:t>B</a:t>
            </a:r>
            <a:r>
              <a:rPr lang="en-US" sz="2100" spc="300" baseline="30000"/>
              <a:t>+</a:t>
            </a:r>
            <a:r>
              <a:rPr lang="en-US" sz="2100" spc="300"/>
              <a:t>= { B, C, D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8314" y="5226015"/>
            <a:ext cx="413804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/>
              <a:t>2.</a:t>
            </a:r>
          </a:p>
          <a:p>
            <a:pPr lvl="1"/>
            <a:r>
              <a:rPr lang="en-US" sz="2100" spc="300"/>
              <a:t>A</a:t>
            </a:r>
            <a:r>
              <a:rPr lang="en-US" sz="2100" spc="300" baseline="30000"/>
              <a:t>+</a:t>
            </a:r>
            <a:r>
              <a:rPr lang="en-US" sz="2100" spc="300"/>
              <a:t>={A,B,C,D}</a:t>
            </a:r>
          </a:p>
          <a:p>
            <a:pPr lvl="1"/>
            <a:r>
              <a:rPr lang="en-US" sz="2100" spc="300"/>
              <a:t>C</a:t>
            </a:r>
            <a:r>
              <a:rPr lang="en-US" sz="2100" spc="300" baseline="30000"/>
              <a:t>+</a:t>
            </a:r>
            <a:r>
              <a:rPr lang="en-US" sz="2100" spc="300"/>
              <a:t>= {C, D }</a:t>
            </a:r>
          </a:p>
        </p:txBody>
      </p:sp>
    </p:spTree>
    <p:extLst>
      <p:ext uri="{BB962C8B-B14F-4D97-AF65-F5344CB8AC3E}">
        <p14:creationId xmlns:p14="http://schemas.microsoft.com/office/powerpoint/2010/main" val="12006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Combined Schema Without Repetition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025" y="1093788"/>
            <a:ext cx="7561263" cy="4903787"/>
          </a:xfrm>
        </p:spPr>
        <p:txBody>
          <a:bodyPr/>
          <a:lstStyle/>
          <a:p>
            <a:r>
              <a:rPr lang="en-US" altLang="en-US" sz="2000"/>
              <a:t>Consider </a:t>
            </a:r>
            <a:r>
              <a:rPr lang="en-US" altLang="en-US" sz="2000">
                <a:solidFill>
                  <a:srgbClr val="FF0000"/>
                </a:solidFill>
              </a:rPr>
              <a:t>combining relations </a:t>
            </a:r>
          </a:p>
          <a:p>
            <a:pPr lvl="2">
              <a:lnSpc>
                <a:spcPct val="150000"/>
              </a:lnSpc>
            </a:pPr>
            <a:r>
              <a:rPr lang="en-US" altLang="en-US" sz="2000" b="1" i="1"/>
              <a:t>sec_class (sec_id, building, room_number)</a:t>
            </a:r>
            <a:r>
              <a:rPr lang="en-US" altLang="en-US" sz="2000"/>
              <a:t> and </a:t>
            </a:r>
          </a:p>
          <a:p>
            <a:pPr lvl="2">
              <a:lnSpc>
                <a:spcPct val="150000"/>
              </a:lnSpc>
            </a:pPr>
            <a:r>
              <a:rPr lang="en-US" altLang="en-US" sz="2000" b="1" i="1"/>
              <a:t>Section (course_id, sec_id, semester, year) </a:t>
            </a:r>
          </a:p>
          <a:p>
            <a:pPr lvl="1">
              <a:buFont typeface="Monotype Sorts" charset="2"/>
              <a:buNone/>
            </a:pPr>
            <a:r>
              <a:rPr lang="en-US" altLang="en-US" sz="2000"/>
              <a:t>into one relation</a:t>
            </a:r>
          </a:p>
          <a:p>
            <a:pPr lvl="2">
              <a:lnSpc>
                <a:spcPct val="150000"/>
              </a:lnSpc>
            </a:pPr>
            <a:r>
              <a:rPr lang="en-US" altLang="en-US" sz="2000" b="1" i="1"/>
              <a:t>Section (course_id, sec_id, semester, year, </a:t>
            </a:r>
            <a:br>
              <a:rPr lang="en-US" altLang="en-US" sz="2000" b="1" i="1"/>
            </a:br>
            <a:r>
              <a:rPr lang="en-US" altLang="en-US" sz="2000" b="1" i="1"/>
              <a:t>               		building, room_number)</a:t>
            </a:r>
            <a:endParaRPr lang="en-US" altLang="en-US" sz="2000" b="1"/>
          </a:p>
          <a:p>
            <a:endParaRPr lang="en-US" altLang="en-US" sz="2000">
              <a:solidFill>
                <a:srgbClr val="FF0000"/>
              </a:solidFill>
            </a:endParaRPr>
          </a:p>
          <a:p>
            <a:r>
              <a:rPr lang="en-US" altLang="en-US" sz="2000">
                <a:solidFill>
                  <a:srgbClr val="FF0000"/>
                </a:solidFill>
              </a:rPr>
              <a:t>No repetition in this case  - This is a Special case. It is not TRUE always.</a:t>
            </a:r>
          </a:p>
          <a:p>
            <a:endParaRPr lang="en-US" altLang="en-US" sz="2000">
              <a:solidFill>
                <a:srgbClr val="FF0000"/>
              </a:solidFill>
            </a:endParaRPr>
          </a:p>
          <a:p>
            <a:r>
              <a:rPr lang="en-US" altLang="en-US" sz="2000">
                <a:solidFill>
                  <a:srgbClr val="FF0000"/>
                </a:solidFill>
              </a:rPr>
              <a:t>Combining Relation may result into Redundancy.</a:t>
            </a:r>
          </a:p>
          <a:p>
            <a:endParaRPr lang="en-US" altLang="en-US" sz="20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00" y="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Uses of Attribute Closure</a:t>
            </a:r>
          </a:p>
        </p:txBody>
      </p:sp>
      <p:sp>
        <p:nvSpPr>
          <p:cNvPr id="7116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976" y="758473"/>
            <a:ext cx="8694549" cy="4903787"/>
          </a:xfrm>
        </p:spPr>
        <p:txBody>
          <a:bodyPr/>
          <a:lstStyle/>
          <a:p>
            <a:pPr algn="just">
              <a:buFont typeface="Monotype Sorts" charset="2"/>
              <a:buNone/>
            </a:pP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There are several uses of the attribute closure algorithm: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en-US" sz="2400" b="1">
                <a:latin typeface="Calibri" panose="020F0502020204030204" pitchFamily="34" charset="0"/>
                <a:cs typeface="Calibri" panose="020F0502020204030204" pitchFamily="34" charset="0"/>
              </a:rPr>
              <a:t>Testing for superkey:</a:t>
            </a:r>
          </a:p>
          <a:p>
            <a:pPr lvl="1" algn="just"/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To test if </a:t>
            </a:r>
            <a:r>
              <a:rPr lang="en-US" altLang="en-US" sz="2400" b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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is a superkey, we compute </a:t>
            </a:r>
            <a:r>
              <a:rPr lang="en-US" altLang="en-US" sz="2400" b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</a:t>
            </a:r>
            <a:r>
              <a:rPr lang="en-US" altLang="en-US" sz="2400" b="1" baseline="3000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+</a:t>
            </a:r>
            <a:r>
              <a:rPr lang="en-US" altLang="en-US" sz="2400" baseline="3000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,</a:t>
            </a:r>
            <a:r>
              <a:rPr lang="en-US" altLang="en-US" sz="240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and check if </a:t>
            </a:r>
            <a:r>
              <a:rPr lang="en-US" altLang="en-US" sz="2400" b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</a:t>
            </a:r>
            <a:r>
              <a:rPr lang="en-US" altLang="en-US" sz="2400" b="1" baseline="3000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+</a:t>
            </a:r>
            <a:r>
              <a:rPr lang="en-US" altLang="en-US" sz="2400" baseline="3000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contains all attributes of </a:t>
            </a:r>
            <a:r>
              <a:rPr lang="en-US" altLang="en-US" sz="2400" i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R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. </a:t>
            </a:r>
            <a:r>
              <a:rPr lang="en-US" altLang="en-US" sz="2400" err="1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i.e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400" b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 </a:t>
            </a:r>
            <a:r>
              <a:rPr lang="en-US" altLang="en-US" sz="240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 </a:t>
            </a:r>
            <a:r>
              <a:rPr lang="en-US" altLang="en-US" sz="2400" b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R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en-US" sz="2400" b="1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Testing functional dependencies</a:t>
            </a:r>
          </a:p>
          <a:p>
            <a:pPr lvl="1" algn="just"/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To </a:t>
            </a:r>
            <a:r>
              <a:rPr lang="en-US" altLang="en-US" sz="240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check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if a functional dependency </a:t>
            </a:r>
            <a:r>
              <a:rPr lang="en-US" altLang="en-US" sz="2400" b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   </a:t>
            </a:r>
            <a:r>
              <a:rPr lang="en-US" altLang="en-US" sz="240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holds 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(</a:t>
            </a:r>
            <a:r>
              <a:rPr lang="en-US" altLang="en-US" sz="200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or, in other words, is it in </a:t>
            </a:r>
            <a:r>
              <a:rPr lang="en-US" altLang="en-US" sz="2000" i="1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F</a:t>
            </a:r>
            <a:r>
              <a:rPr lang="en-US" altLang="en-US" sz="2000" baseline="3000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+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), just </a:t>
            </a:r>
            <a:r>
              <a:rPr lang="en-US" altLang="en-US" sz="2400" b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check if   </a:t>
            </a:r>
            <a:r>
              <a:rPr lang="en-US" altLang="en-US" sz="2400" b="1" baseline="3000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+</a:t>
            </a:r>
            <a:r>
              <a:rPr lang="en-US" altLang="en-US" sz="2400" b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. </a:t>
            </a:r>
          </a:p>
          <a:p>
            <a:pPr lvl="1" algn="just"/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That is, we compute </a:t>
            </a:r>
            <a:r>
              <a:rPr lang="en-US" altLang="en-US" sz="2400" b="1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</a:t>
            </a:r>
            <a:r>
              <a:rPr lang="en-US" altLang="en-US" sz="2400" b="1" baseline="3000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+ 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by using attribute closure, and then check if it contains . </a:t>
            </a:r>
          </a:p>
          <a:p>
            <a:pPr lvl="1" algn="just"/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Is a simple and cheap test, and very useful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en-US" sz="2400" b="1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Computing closure of F     i.e. </a:t>
            </a:r>
            <a:r>
              <a:rPr lang="en-US" altLang="en-US" sz="2400" b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F</a:t>
            </a:r>
            <a:r>
              <a:rPr lang="en-US" altLang="en-US" sz="2400" b="1" baseline="3000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+</a:t>
            </a:r>
            <a:endParaRPr lang="en-US" altLang="en-US" sz="2400" b="1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  <a:sym typeface="Symbol" panose="05050102010706020507" pitchFamily="18" charset="2"/>
            </a:endParaRPr>
          </a:p>
          <a:p>
            <a:pPr lvl="1" algn="just"/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For </a:t>
            </a:r>
            <a:r>
              <a:rPr lang="en-US" altLang="en-US" sz="240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each </a:t>
            </a:r>
            <a:r>
              <a:rPr lang="en-US" altLang="en-US" sz="2400" b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  </a:t>
            </a:r>
            <a:r>
              <a:rPr lang="en-US" altLang="en-US" sz="2400" b="1" i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R</a:t>
            </a:r>
            <a:r>
              <a:rPr lang="en-US" altLang="en-US" sz="2400" i="1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, 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we find the closure </a:t>
            </a:r>
            <a:r>
              <a:rPr lang="en-US" altLang="en-US" sz="2400" b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</a:t>
            </a:r>
            <a:r>
              <a:rPr lang="en-US" altLang="en-US" sz="2400" b="1" baseline="3000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+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, and for </a:t>
            </a:r>
            <a:r>
              <a:rPr lang="en-US" altLang="en-US" sz="240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each </a:t>
            </a:r>
            <a:r>
              <a:rPr lang="en-US" altLang="en-US" sz="2400" b="1" i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S</a:t>
            </a:r>
            <a:r>
              <a:rPr lang="en-US" altLang="en-US" sz="2400" b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 </a:t>
            </a:r>
            <a:r>
              <a:rPr lang="en-US" altLang="en-US" sz="2400" b="1" baseline="3000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+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, we output a functional dependency </a:t>
            </a:r>
            <a:r>
              <a:rPr lang="en-US" altLang="en-US" sz="2400" b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  </a:t>
            </a:r>
            <a:r>
              <a:rPr lang="en-US" altLang="en-US" sz="2400" b="1" i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S.</a:t>
            </a:r>
            <a:endParaRPr lang="en-US" altLang="en-US" sz="2400" b="1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82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683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77261" y="-1294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/>
              <a:t>1. Example </a:t>
            </a:r>
            <a:r>
              <a:rPr lang="en-US" altLang="en-US" sz="2800">
                <a:latin typeface="Calibri" panose="020F0502020204030204" pitchFamily="34" charset="0"/>
                <a:cs typeface="Calibri" panose="020F0502020204030204" pitchFamily="34" charset="0"/>
              </a:rPr>
              <a:t>Testing for superkey &amp; Candidate Key:</a:t>
            </a:r>
            <a:endParaRPr lang="en-US" sz="2800"/>
          </a:p>
        </p:txBody>
      </p:sp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2721" y="842690"/>
            <a:ext cx="7586279" cy="5548312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  <a:defRPr/>
            </a:pPr>
            <a:r>
              <a:rPr lang="en-US" sz="2100" i="1">
                <a:latin typeface="Calibri" panose="020F0502020204030204" pitchFamily="34" charset="0"/>
                <a:cs typeface="Calibri" panose="020F0502020204030204" pitchFamily="34" charset="0"/>
              </a:rPr>
              <a:t>R = (A, B, C, G, H, I)</a:t>
            </a:r>
          </a:p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  <a:defRPr/>
            </a:pPr>
            <a:r>
              <a:rPr lang="en-US" sz="2100" i="1">
                <a:latin typeface="Calibri" panose="020F0502020204030204" pitchFamily="34" charset="0"/>
                <a:cs typeface="Calibri" panose="020F0502020204030204" pitchFamily="34" charset="0"/>
              </a:rPr>
              <a:t>F =</a:t>
            </a:r>
            <a:r>
              <a:rPr lang="en-US" sz="2100" i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 </a:t>
            </a:r>
            <a:r>
              <a:rPr lang="en-US" sz="2100" i="1">
                <a:latin typeface="Calibri" panose="020F0502020204030204" pitchFamily="34" charset="0"/>
                <a:cs typeface="Calibri" panose="020F0502020204030204" pitchFamily="34" charset="0"/>
                <a:sym typeface="Iconic Symbols Ext" pitchFamily="2" charset="2"/>
              </a:rPr>
              <a:t>A </a:t>
            </a:r>
            <a:r>
              <a:rPr lang="en-US" sz="21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</a:t>
            </a:r>
            <a:r>
              <a:rPr lang="en-US" sz="210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</a:t>
            </a:r>
            <a:r>
              <a:rPr lang="en-US" sz="2100" i="1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B </a:t>
            </a:r>
            <a:br>
              <a:rPr lang="en-US" sz="2100" i="1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</a:br>
            <a:r>
              <a:rPr lang="en-US" sz="2100" i="1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	 </a:t>
            </a:r>
            <a:r>
              <a:rPr lang="en-US" sz="2100" i="1">
                <a:latin typeface="Calibri" panose="020F0502020204030204" pitchFamily="34" charset="0"/>
                <a:cs typeface="Calibri" panose="020F0502020204030204" pitchFamily="34" charset="0"/>
                <a:sym typeface="Iconic Symbols Ext" pitchFamily="2" charset="2"/>
              </a:rPr>
              <a:t>A </a:t>
            </a:r>
            <a:r>
              <a:rPr lang="en-US" sz="21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</a:t>
            </a:r>
            <a:r>
              <a:rPr lang="en-US" sz="210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</a:t>
            </a:r>
            <a:r>
              <a:rPr lang="en-US" sz="2100" i="1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C </a:t>
            </a:r>
            <a:br>
              <a:rPr lang="en-US" sz="2100" i="1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</a:br>
            <a:r>
              <a:rPr lang="en-US" sz="2100" i="1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	 </a:t>
            </a:r>
            <a:r>
              <a:rPr lang="en-US" sz="2100" i="1">
                <a:latin typeface="Calibri" panose="020F0502020204030204" pitchFamily="34" charset="0"/>
                <a:cs typeface="Calibri" panose="020F0502020204030204" pitchFamily="34" charset="0"/>
                <a:sym typeface="Iconic Symbols Ext" pitchFamily="2" charset="2"/>
              </a:rPr>
              <a:t>CG </a:t>
            </a:r>
            <a:r>
              <a:rPr lang="en-US" sz="21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</a:t>
            </a:r>
            <a:r>
              <a:rPr lang="en-US" sz="210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</a:t>
            </a:r>
            <a:r>
              <a:rPr lang="en-US" sz="2100" i="1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H</a:t>
            </a:r>
            <a:br>
              <a:rPr lang="en-US" sz="2100" i="1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</a:br>
            <a:r>
              <a:rPr lang="en-US" sz="2100" i="1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	 </a:t>
            </a:r>
            <a:r>
              <a:rPr lang="en-US" sz="2100" i="1">
                <a:latin typeface="Calibri" panose="020F0502020204030204" pitchFamily="34" charset="0"/>
                <a:cs typeface="Calibri" panose="020F0502020204030204" pitchFamily="34" charset="0"/>
                <a:sym typeface="Iconic Symbols Ext" pitchFamily="2" charset="2"/>
              </a:rPr>
              <a:t>CG </a:t>
            </a:r>
            <a:r>
              <a:rPr lang="en-US" sz="21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</a:t>
            </a:r>
            <a:r>
              <a:rPr lang="en-US" sz="210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</a:t>
            </a:r>
            <a:r>
              <a:rPr lang="en-US" sz="2100" i="1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I</a:t>
            </a:r>
            <a:br>
              <a:rPr lang="en-US" sz="2100" i="1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</a:br>
            <a:r>
              <a:rPr lang="en-US" sz="2100" i="1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	 </a:t>
            </a:r>
            <a:r>
              <a:rPr lang="en-US" sz="2100" i="1">
                <a:latin typeface="Calibri" panose="020F0502020204030204" pitchFamily="34" charset="0"/>
                <a:cs typeface="Calibri" panose="020F0502020204030204" pitchFamily="34" charset="0"/>
                <a:sym typeface="Iconic Symbols Ext" pitchFamily="2" charset="2"/>
              </a:rPr>
              <a:t>B </a:t>
            </a:r>
            <a:r>
              <a:rPr lang="en-US" sz="21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</a:t>
            </a:r>
            <a:r>
              <a:rPr lang="en-US" sz="210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</a:t>
            </a:r>
            <a:r>
              <a:rPr lang="en-US" sz="2100" i="1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H  </a:t>
            </a:r>
            <a:r>
              <a:rPr lang="en-US" sz="21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} </a:t>
            </a:r>
          </a:p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  <a:defRPr/>
            </a:pPr>
            <a:r>
              <a:rPr lang="en-US" sz="2100" b="1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Is AG </a:t>
            </a:r>
            <a:r>
              <a:rPr lang="en-US" sz="210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a</a:t>
            </a:r>
            <a:r>
              <a:rPr lang="en-US" sz="2100" b="1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</a:t>
            </a:r>
            <a:r>
              <a:rPr lang="en-US" sz="210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Super Key ? </a:t>
            </a:r>
            <a:r>
              <a:rPr lang="en-US" sz="2100" b="1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*</a:t>
            </a:r>
          </a:p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  <a:defRPr/>
            </a:pPr>
            <a:r>
              <a:rPr lang="en-US" sz="2100" b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Is </a:t>
            </a:r>
            <a:r>
              <a:rPr lang="en-US" sz="2100" b="1" i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AG</a:t>
            </a:r>
            <a:r>
              <a:rPr lang="en-US" sz="2100" b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</a:t>
            </a:r>
            <a:r>
              <a:rPr lang="en-US" sz="21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</a:t>
            </a:r>
            <a:r>
              <a:rPr lang="en-US" sz="2100" b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</a:t>
            </a:r>
            <a:r>
              <a:rPr lang="en-US" sz="21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candidate key</a:t>
            </a:r>
            <a:r>
              <a:rPr lang="en-US" sz="2100" b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? </a:t>
            </a:r>
            <a:r>
              <a:rPr lang="en-US" sz="21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*  </a:t>
            </a:r>
          </a:p>
          <a:p>
            <a:pPr marL="1104900" lvl="2" indent="-304800">
              <a:lnSpc>
                <a:spcPct val="90000"/>
              </a:lnSpc>
              <a:buClr>
                <a:srgbClr val="002060"/>
              </a:buClr>
              <a:buFont typeface="Monotype Sorts" charset="2"/>
              <a:buAutoNum type="arabicPeriod"/>
              <a:tabLst>
                <a:tab pos="803275" algn="l"/>
                <a:tab pos="2633663" algn="l"/>
                <a:tab pos="3140075" algn="l"/>
              </a:tabLst>
              <a:defRPr/>
            </a:pPr>
            <a:r>
              <a:rPr lang="en-US" sz="21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Is AG a super key?</a:t>
            </a:r>
          </a:p>
          <a:p>
            <a:pPr marL="1506538" lvl="3" indent="-304800">
              <a:lnSpc>
                <a:spcPct val="90000"/>
              </a:lnSpc>
              <a:buFont typeface="Monotype Sorts" charset="2"/>
              <a:buAutoNum type="arabicPeriod"/>
              <a:tabLst>
                <a:tab pos="803275" algn="l"/>
                <a:tab pos="2633663" algn="l"/>
                <a:tab pos="3140075" algn="l"/>
              </a:tabLst>
              <a:defRPr/>
            </a:pPr>
            <a:r>
              <a:rPr lang="en-US" sz="21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Does </a:t>
            </a:r>
            <a:r>
              <a:rPr lang="en-US" sz="2100" i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AG </a:t>
            </a:r>
            <a:r>
              <a:rPr lang="en-US" sz="21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</a:t>
            </a:r>
            <a:r>
              <a:rPr lang="en-US" sz="210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</a:t>
            </a:r>
            <a:r>
              <a:rPr lang="en-US" sz="2100" i="1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R ? == </a:t>
            </a:r>
            <a:r>
              <a:rPr lang="en-US" sz="210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Is (AG)</a:t>
            </a:r>
            <a:r>
              <a:rPr lang="en-US" sz="2100" baseline="3000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+ </a:t>
            </a:r>
            <a:r>
              <a:rPr lang="en-US" sz="21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 R</a:t>
            </a:r>
            <a:endParaRPr lang="en-US" sz="2100" i="1">
              <a:latin typeface="Calibri" panose="020F0502020204030204" pitchFamily="34" charset="0"/>
              <a:cs typeface="Calibri" panose="020F0502020204030204" pitchFamily="34" charset="0"/>
              <a:sym typeface="Monotype Sorts" charset="2"/>
            </a:endParaRPr>
          </a:p>
          <a:p>
            <a:pPr marL="1104900" lvl="2" indent="-304800">
              <a:lnSpc>
                <a:spcPct val="90000"/>
              </a:lnSpc>
              <a:buClr>
                <a:schemeClr val="bg1">
                  <a:lumMod val="25000"/>
                </a:schemeClr>
              </a:buClr>
              <a:buFont typeface="Monotype Sorts" charset="2"/>
              <a:buAutoNum type="arabicPeriod"/>
              <a:tabLst>
                <a:tab pos="803275" algn="l"/>
                <a:tab pos="2633663" algn="l"/>
                <a:tab pos="3140075" algn="l"/>
              </a:tabLst>
              <a:defRPr/>
            </a:pPr>
            <a:r>
              <a:rPr lang="en-US" sz="210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Is any subset of AG a super key?</a:t>
            </a:r>
          </a:p>
          <a:p>
            <a:pPr marL="1506538" lvl="3" indent="-304800">
              <a:lnSpc>
                <a:spcPct val="90000"/>
              </a:lnSpc>
              <a:buFont typeface="Monotype Sorts" charset="2"/>
              <a:buAutoNum type="arabicPeriod"/>
              <a:tabLst>
                <a:tab pos="803275" algn="l"/>
                <a:tab pos="2633663" algn="l"/>
                <a:tab pos="3140075" algn="l"/>
              </a:tabLst>
              <a:defRPr/>
            </a:pPr>
            <a:r>
              <a:rPr lang="en-US" sz="210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Does </a:t>
            </a:r>
            <a:r>
              <a:rPr lang="en-US" sz="2100" i="1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A</a:t>
            </a:r>
            <a:r>
              <a:rPr lang="en-US" sz="210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</a:t>
            </a:r>
            <a:r>
              <a:rPr lang="en-US" sz="21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</a:t>
            </a:r>
            <a:r>
              <a:rPr lang="en-US" sz="210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</a:t>
            </a:r>
            <a:r>
              <a:rPr lang="en-US" sz="2100" i="1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R</a:t>
            </a:r>
            <a:r>
              <a:rPr lang="en-US" sz="210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? </a:t>
            </a:r>
            <a:r>
              <a:rPr lang="en-US" sz="2100" i="1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== </a:t>
            </a:r>
            <a:r>
              <a:rPr lang="en-US" sz="210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Is (A)</a:t>
            </a:r>
            <a:r>
              <a:rPr lang="en-US" sz="2100" baseline="3000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+ </a:t>
            </a:r>
            <a:r>
              <a:rPr lang="en-US" sz="21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contains R</a:t>
            </a:r>
            <a:endParaRPr lang="en-US" sz="2100">
              <a:latin typeface="Calibri" panose="020F0502020204030204" pitchFamily="34" charset="0"/>
              <a:cs typeface="Calibri" panose="020F0502020204030204" pitchFamily="34" charset="0"/>
              <a:sym typeface="Monotype Sorts" charset="2"/>
            </a:endParaRPr>
          </a:p>
          <a:p>
            <a:pPr marL="1506538" lvl="3" indent="-304800">
              <a:lnSpc>
                <a:spcPct val="90000"/>
              </a:lnSpc>
              <a:buFont typeface="Monotype Sorts" charset="2"/>
              <a:buAutoNum type="arabicPeriod"/>
              <a:tabLst>
                <a:tab pos="803275" algn="l"/>
                <a:tab pos="2633663" algn="l"/>
                <a:tab pos="3140075" algn="l"/>
              </a:tabLst>
              <a:defRPr/>
            </a:pPr>
            <a:r>
              <a:rPr lang="en-US" sz="210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Does </a:t>
            </a:r>
            <a:r>
              <a:rPr lang="en-US" sz="2100" i="1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G</a:t>
            </a:r>
            <a:r>
              <a:rPr lang="en-US" sz="210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</a:t>
            </a:r>
            <a:r>
              <a:rPr lang="en-US" sz="21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</a:t>
            </a:r>
            <a:r>
              <a:rPr lang="en-US" sz="210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</a:t>
            </a:r>
            <a:r>
              <a:rPr lang="en-US" sz="2100" i="1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R</a:t>
            </a:r>
            <a:r>
              <a:rPr lang="en-US" sz="210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? == Is (G)</a:t>
            </a:r>
            <a:r>
              <a:rPr lang="en-US" sz="2100" baseline="3000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+ </a:t>
            </a:r>
            <a:r>
              <a:rPr lang="en-US" sz="21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contains R</a:t>
            </a:r>
          </a:p>
          <a:p>
            <a:pPr marL="420688" indent="-304800"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  <a:defRPr/>
            </a:pPr>
            <a:r>
              <a:rPr lang="en-US" sz="21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Is </a:t>
            </a:r>
            <a:r>
              <a:rPr lang="en-US" sz="2100" b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</a:t>
            </a:r>
            <a:r>
              <a:rPr lang="en-US" sz="21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is super key? </a:t>
            </a:r>
          </a:p>
          <a:p>
            <a:pPr marL="115888" indent="0">
              <a:lnSpc>
                <a:spcPct val="90000"/>
              </a:lnSpc>
              <a:buFont typeface="Monotype Sorts" charset="2"/>
              <a:buNone/>
              <a:tabLst>
                <a:tab pos="803275" algn="l"/>
                <a:tab pos="2633663" algn="l"/>
                <a:tab pos="3140075" algn="l"/>
              </a:tabLst>
              <a:defRPr/>
            </a:pPr>
            <a:r>
              <a:rPr lang="en-US" sz="2100" i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* See </a:t>
            </a:r>
            <a:r>
              <a:rPr lang="en-US" sz="2100" b="1" i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  <a:hlinkClick r:id="rId3" action="ppaction://hlinksldjump"/>
              </a:rPr>
              <a:t>slide 21 </a:t>
            </a:r>
            <a:r>
              <a:rPr lang="en-US" sz="2100" i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for  testing – is the super key is also candidate key ?</a:t>
            </a:r>
            <a:endParaRPr lang="en-US" sz="210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 marL="1163638" lvl="2" indent="-304800">
              <a:lnSpc>
                <a:spcPct val="90000"/>
              </a:lnSpc>
              <a:buFont typeface="Monotype Sorts" charset="2"/>
              <a:buAutoNum type="arabicPeriod"/>
              <a:tabLst>
                <a:tab pos="803275" algn="l"/>
                <a:tab pos="2633663" algn="l"/>
                <a:tab pos="3140075" algn="l"/>
              </a:tabLst>
              <a:defRPr/>
            </a:pPr>
            <a:endParaRPr lang="en-US" sz="210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70480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6C8477-0689-4202-8767-C7A4A9461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147" y="800100"/>
            <a:ext cx="7586279" cy="4447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  <a:defRPr/>
            </a:pPr>
            <a:r>
              <a:rPr lang="en-US" sz="2100" i="1" kern="0">
                <a:latin typeface="Calibri" panose="020F0502020204030204" pitchFamily="34" charset="0"/>
                <a:cs typeface="Calibri" panose="020F0502020204030204" pitchFamily="34" charset="0"/>
              </a:rPr>
              <a:t>R = (A, B, C, G, H, I)</a:t>
            </a:r>
          </a:p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  <a:defRPr/>
            </a:pPr>
            <a:r>
              <a:rPr lang="en-US" sz="2100" i="1" kern="0">
                <a:latin typeface="Calibri" panose="020F0502020204030204" pitchFamily="34" charset="0"/>
                <a:cs typeface="Calibri" panose="020F0502020204030204" pitchFamily="34" charset="0"/>
              </a:rPr>
              <a:t>F =</a:t>
            </a:r>
            <a:r>
              <a:rPr lang="en-US" sz="2100" i="1" ker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00" ker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 </a:t>
            </a:r>
            <a:r>
              <a:rPr lang="en-US" sz="2100" i="1" kern="0">
                <a:latin typeface="Calibri" panose="020F0502020204030204" pitchFamily="34" charset="0"/>
                <a:cs typeface="Calibri" panose="020F0502020204030204" pitchFamily="34" charset="0"/>
                <a:sym typeface="Iconic Symbols Ext" pitchFamily="2" charset="2"/>
              </a:rPr>
              <a:t>A </a:t>
            </a:r>
            <a:r>
              <a:rPr lang="en-US" sz="2100" kern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</a:t>
            </a:r>
            <a:r>
              <a:rPr lang="en-US" sz="2100" kern="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</a:t>
            </a:r>
            <a:r>
              <a:rPr lang="en-US" sz="2100" i="1" kern="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B </a:t>
            </a:r>
            <a:br>
              <a:rPr lang="en-US" sz="2100" i="1" kern="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</a:br>
            <a:r>
              <a:rPr lang="en-US" sz="2100" i="1" kern="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	 </a:t>
            </a:r>
            <a:r>
              <a:rPr lang="en-US" sz="2100" i="1" kern="0">
                <a:latin typeface="Calibri" panose="020F0502020204030204" pitchFamily="34" charset="0"/>
                <a:cs typeface="Calibri" panose="020F0502020204030204" pitchFamily="34" charset="0"/>
                <a:sym typeface="Iconic Symbols Ext" pitchFamily="2" charset="2"/>
              </a:rPr>
              <a:t>A </a:t>
            </a:r>
            <a:r>
              <a:rPr lang="en-US" sz="2100" kern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</a:t>
            </a:r>
            <a:r>
              <a:rPr lang="en-US" sz="2100" kern="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</a:t>
            </a:r>
            <a:r>
              <a:rPr lang="en-US" sz="2100" i="1" kern="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C </a:t>
            </a:r>
            <a:br>
              <a:rPr lang="en-US" sz="2100" i="1" kern="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</a:br>
            <a:r>
              <a:rPr lang="en-US" sz="2100" i="1" kern="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	 </a:t>
            </a:r>
            <a:r>
              <a:rPr lang="en-US" sz="2100" i="1" kern="0">
                <a:latin typeface="Calibri" panose="020F0502020204030204" pitchFamily="34" charset="0"/>
                <a:cs typeface="Calibri" panose="020F0502020204030204" pitchFamily="34" charset="0"/>
                <a:sym typeface="Iconic Symbols Ext" pitchFamily="2" charset="2"/>
              </a:rPr>
              <a:t>CG </a:t>
            </a:r>
            <a:r>
              <a:rPr lang="en-US" sz="2100" kern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</a:t>
            </a:r>
            <a:r>
              <a:rPr lang="en-US" sz="2100" kern="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</a:t>
            </a:r>
            <a:r>
              <a:rPr lang="en-US" sz="2100" i="1" kern="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H</a:t>
            </a:r>
            <a:br>
              <a:rPr lang="en-US" sz="2100" i="1" kern="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</a:br>
            <a:r>
              <a:rPr lang="en-US" sz="2100" i="1" kern="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	 </a:t>
            </a:r>
            <a:r>
              <a:rPr lang="en-US" sz="2100" i="1" kern="0">
                <a:latin typeface="Calibri" panose="020F0502020204030204" pitchFamily="34" charset="0"/>
                <a:cs typeface="Calibri" panose="020F0502020204030204" pitchFamily="34" charset="0"/>
                <a:sym typeface="Iconic Symbols Ext" pitchFamily="2" charset="2"/>
              </a:rPr>
              <a:t>CG </a:t>
            </a:r>
            <a:r>
              <a:rPr lang="en-US" sz="2100" kern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</a:t>
            </a:r>
            <a:r>
              <a:rPr lang="en-US" sz="2100" kern="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</a:t>
            </a:r>
            <a:r>
              <a:rPr lang="en-US" sz="2100" i="1" kern="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I</a:t>
            </a:r>
            <a:br>
              <a:rPr lang="en-US" sz="2100" i="1" kern="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</a:br>
            <a:r>
              <a:rPr lang="en-US" sz="2100" i="1" kern="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	 </a:t>
            </a:r>
            <a:r>
              <a:rPr lang="en-US" sz="2100" i="1" kern="0">
                <a:latin typeface="Calibri" panose="020F0502020204030204" pitchFamily="34" charset="0"/>
                <a:cs typeface="Calibri" panose="020F0502020204030204" pitchFamily="34" charset="0"/>
                <a:sym typeface="Iconic Symbols Ext" pitchFamily="2" charset="2"/>
              </a:rPr>
              <a:t>B </a:t>
            </a:r>
            <a:r>
              <a:rPr lang="en-US" sz="2100" kern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</a:t>
            </a:r>
            <a:r>
              <a:rPr lang="en-US" sz="2100" kern="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</a:t>
            </a:r>
            <a:r>
              <a:rPr lang="en-US" sz="2100" i="1" kern="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H </a:t>
            </a:r>
          </a:p>
          <a:p>
            <a:pPr marL="0" indent="0">
              <a:lnSpc>
                <a:spcPct val="90000"/>
              </a:lnSpc>
              <a:buNone/>
              <a:tabLst>
                <a:tab pos="803275" algn="l"/>
                <a:tab pos="2633663" algn="l"/>
                <a:tab pos="3140075" algn="l"/>
              </a:tabLst>
              <a:defRPr/>
            </a:pPr>
            <a:r>
              <a:rPr lang="en-US" sz="2100" i="1" kern="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            </a:t>
            </a:r>
            <a:r>
              <a:rPr lang="en-US" sz="2100" i="1" ker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Iconic Symbols Ext" pitchFamily="2" charset="2"/>
              </a:rPr>
              <a:t>C </a:t>
            </a:r>
            <a:r>
              <a:rPr lang="en-US" sz="2100" ker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</a:t>
            </a:r>
            <a:r>
              <a:rPr lang="en-US" sz="2100" ker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</a:t>
            </a:r>
            <a:r>
              <a:rPr lang="en-US" sz="2100" i="1" ker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Iconic Symbols Ext" pitchFamily="2" charset="2"/>
              </a:rPr>
              <a:t>G</a:t>
            </a:r>
            <a:br>
              <a:rPr lang="en-US" sz="2100" i="1" ker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</a:br>
            <a:endParaRPr lang="en-US" sz="2100" i="1" kern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  <a:sym typeface="Monotype Sorts" charset="2"/>
            </a:endParaRPr>
          </a:p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  <a:defRPr/>
            </a:pPr>
            <a:r>
              <a:rPr lang="en-US" sz="2100" i="1" kern="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</a:t>
            </a:r>
            <a:r>
              <a:rPr lang="en-US" sz="2100" ker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} </a:t>
            </a:r>
          </a:p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  <a:defRPr/>
            </a:pPr>
            <a:r>
              <a:rPr lang="en-US" sz="2100" b="1" kern="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Is AB </a:t>
            </a:r>
            <a:r>
              <a:rPr lang="en-US" sz="2100" kern="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a</a:t>
            </a:r>
            <a:r>
              <a:rPr lang="en-US" sz="2100" b="1" kern="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</a:t>
            </a:r>
            <a:r>
              <a:rPr lang="en-US" sz="2100" kern="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Super Key ? </a:t>
            </a:r>
            <a:r>
              <a:rPr lang="en-US" sz="2100" b="1" kern="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*</a:t>
            </a:r>
          </a:p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  <a:defRPr/>
            </a:pPr>
            <a:r>
              <a:rPr lang="en-US" sz="2100" b="1" kern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Is </a:t>
            </a:r>
            <a:r>
              <a:rPr lang="en-US" sz="2100" b="1" i="1" kern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AB</a:t>
            </a:r>
            <a:r>
              <a:rPr lang="en-US" sz="2100" b="1" kern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</a:t>
            </a:r>
            <a:r>
              <a:rPr lang="en-US" sz="2100" kern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</a:t>
            </a:r>
            <a:r>
              <a:rPr lang="en-US" sz="2100" b="1" kern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</a:t>
            </a:r>
            <a:r>
              <a:rPr lang="en-US" sz="2100" kern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candidate key</a:t>
            </a:r>
            <a:r>
              <a:rPr lang="en-US" sz="2100" b="1" kern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? </a:t>
            </a:r>
            <a:r>
              <a:rPr lang="en-US" sz="2100" kern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*  </a:t>
            </a:r>
          </a:p>
          <a:p>
            <a:pPr marL="1163638" lvl="2" indent="-304800">
              <a:lnSpc>
                <a:spcPct val="90000"/>
              </a:lnSpc>
              <a:buFont typeface="Monotype Sorts" charset="2"/>
              <a:buAutoNum type="arabicPeriod"/>
              <a:tabLst>
                <a:tab pos="803275" algn="l"/>
                <a:tab pos="2633663" algn="l"/>
                <a:tab pos="3140075" algn="l"/>
              </a:tabLst>
              <a:defRPr/>
            </a:pPr>
            <a:endParaRPr lang="en-US" sz="2100" kern="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5E08C4-BFA8-4286-9A57-FF362E97E5AF}"/>
              </a:ext>
            </a:extLst>
          </p:cNvPr>
          <p:cNvSpPr/>
          <p:nvPr/>
        </p:nvSpPr>
        <p:spPr>
          <a:xfrm>
            <a:off x="3802874" y="116473"/>
            <a:ext cx="13828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I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677125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496" y="1379800"/>
            <a:ext cx="8790095" cy="4903787"/>
          </a:xfrm>
        </p:spPr>
        <p:txBody>
          <a:bodyPr/>
          <a:lstStyle/>
          <a:p>
            <a:pPr>
              <a:lnSpc>
                <a:spcPct val="120000"/>
              </a:lnSpc>
              <a:tabLst>
                <a:tab pos="803275" algn="l"/>
                <a:tab pos="2633663" algn="l"/>
                <a:tab pos="3140075" algn="l"/>
              </a:tabLst>
              <a:defRPr/>
            </a:pPr>
            <a:r>
              <a:rPr lang="en-US" sz="2800">
                <a:latin typeface="Calibri" panose="020F0502020204030204" pitchFamily="34" charset="0"/>
                <a:cs typeface="Calibri" panose="020F0502020204030204" pitchFamily="34" charset="0"/>
                <a:sym typeface="MS LineDraw" pitchFamily="49" charset="2"/>
              </a:rPr>
              <a:t>Find </a:t>
            </a:r>
            <a:r>
              <a:rPr lang="en-US" sz="2800" b="1">
                <a:latin typeface="Calibri" panose="020F0502020204030204" pitchFamily="34" charset="0"/>
                <a:cs typeface="Calibri" panose="020F0502020204030204" pitchFamily="34" charset="0"/>
                <a:sym typeface="MS LineDraw" pitchFamily="49" charset="2"/>
              </a:rPr>
              <a:t>AG</a:t>
            </a:r>
            <a:r>
              <a:rPr lang="en-US" sz="2800" b="1" baseline="30000">
                <a:latin typeface="Calibri" panose="020F0502020204030204" pitchFamily="34" charset="0"/>
                <a:cs typeface="Calibri" panose="020F0502020204030204" pitchFamily="34" charset="0"/>
                <a:sym typeface="MS LineDraw" pitchFamily="49" charset="2"/>
              </a:rPr>
              <a:t>+</a:t>
            </a:r>
          </a:p>
          <a:p>
            <a:pPr>
              <a:lnSpc>
                <a:spcPct val="120000"/>
              </a:lnSpc>
              <a:tabLst>
                <a:tab pos="803275" algn="l"/>
                <a:tab pos="2633663" algn="l"/>
                <a:tab pos="3140075" algn="l"/>
              </a:tabLst>
              <a:defRPr/>
            </a:pPr>
            <a:r>
              <a:rPr lang="en-US" sz="2800">
                <a:solidFill>
                  <a:schemeClr val="bg1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MS LineDraw" pitchFamily="49" charset="2"/>
              </a:rPr>
              <a:t>From </a:t>
            </a:r>
            <a:r>
              <a:rPr lang="en-US" sz="2800">
                <a:solidFill>
                  <a:schemeClr val="bg1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MS LineDraw" pitchFamily="49" charset="2"/>
                <a:hlinkClick r:id="rId3" action="ppaction://hlinksldjump"/>
              </a:rPr>
              <a:t>slide 50 </a:t>
            </a:r>
            <a:r>
              <a:rPr lang="en-US" sz="2800">
                <a:solidFill>
                  <a:schemeClr val="bg1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MS LineDraw" pitchFamily="49" charset="2"/>
              </a:rPr>
              <a:t>we know </a:t>
            </a:r>
            <a:r>
              <a:rPr lang="en-US" sz="2800">
                <a:latin typeface="Calibri" panose="020F0502020204030204" pitchFamily="34" charset="0"/>
                <a:cs typeface="Calibri" panose="020F0502020204030204" pitchFamily="34" charset="0"/>
                <a:sym typeface="MS LineDraw" pitchFamily="49" charset="2"/>
              </a:rPr>
              <a:t>AG</a:t>
            </a:r>
            <a:r>
              <a:rPr lang="en-US" sz="2800" baseline="30000">
                <a:solidFill>
                  <a:schemeClr val="bg1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MS LineDraw" pitchFamily="49" charset="2"/>
              </a:rPr>
              <a:t>+ </a:t>
            </a:r>
            <a:r>
              <a:rPr lang="en-US" sz="2800">
                <a:solidFill>
                  <a:schemeClr val="bg1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MS LineDraw" pitchFamily="49" charset="2"/>
              </a:rPr>
              <a:t>is   </a:t>
            </a:r>
            <a:r>
              <a:rPr lang="en-US" sz="2800" b="1">
                <a:latin typeface="Calibri" panose="020F0502020204030204" pitchFamily="34" charset="0"/>
                <a:cs typeface="Calibri" panose="020F0502020204030204" pitchFamily="34" charset="0"/>
                <a:sym typeface="MS LineDraw" pitchFamily="49" charset="2"/>
              </a:rPr>
              <a:t>AG</a:t>
            </a:r>
            <a:r>
              <a:rPr lang="en-US" sz="2800" b="1" baseline="30000">
                <a:latin typeface="Calibri" panose="020F0502020204030204" pitchFamily="34" charset="0"/>
                <a:cs typeface="Calibri" panose="020F0502020204030204" pitchFamily="34" charset="0"/>
                <a:sym typeface="MS LineDraw" pitchFamily="49" charset="2"/>
              </a:rPr>
              <a:t>+</a:t>
            </a:r>
            <a:r>
              <a:rPr lang="en-US" sz="2800" b="1">
                <a:latin typeface="Calibri" panose="020F0502020204030204" pitchFamily="34" charset="0"/>
                <a:cs typeface="Calibri" panose="020F0502020204030204" pitchFamily="34" charset="0"/>
                <a:sym typeface="MS LineDraw" pitchFamily="49" charset="2"/>
              </a:rPr>
              <a:t> = {</a:t>
            </a:r>
            <a:r>
              <a:rPr lang="en-US" sz="2800" b="1" i="1">
                <a:latin typeface="Calibri" panose="020F0502020204030204" pitchFamily="34" charset="0"/>
                <a:cs typeface="Calibri" panose="020F0502020204030204" pitchFamily="34" charset="0"/>
                <a:sym typeface="MS LineDraw" pitchFamily="49" charset="2"/>
              </a:rPr>
              <a:t>ABCG</a:t>
            </a:r>
            <a:r>
              <a:rPr lang="en-US" sz="2800" b="1" i="1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HI }</a:t>
            </a:r>
          </a:p>
          <a:p>
            <a:pPr marL="342900" lvl="3" indent="-342900"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lang="en-US" sz="25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i.e. R </a:t>
            </a:r>
            <a:r>
              <a:rPr lang="en-US" altLang="en-US" sz="250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 </a:t>
            </a:r>
            <a:r>
              <a:rPr lang="en-US" sz="250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(AG)</a:t>
            </a:r>
            <a:r>
              <a:rPr lang="en-US" sz="2500" baseline="3000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+ </a:t>
            </a:r>
            <a:endParaRPr lang="en-US" sz="2500" i="1">
              <a:latin typeface="Calibri" panose="020F0502020204030204" pitchFamily="34" charset="0"/>
              <a:cs typeface="Calibri" panose="020F0502020204030204" pitchFamily="34" charset="0"/>
              <a:sym typeface="Monotype Sorts" charset="2"/>
            </a:endParaRPr>
          </a:p>
          <a:p>
            <a:pPr lvl="1"/>
            <a:r>
              <a:rPr lang="en-US" sz="2500">
                <a:latin typeface="Calibri" panose="020F0502020204030204" pitchFamily="34" charset="0"/>
                <a:cs typeface="Calibri" panose="020F0502020204030204" pitchFamily="34" charset="0"/>
              </a:rPr>
              <a:t>Means R ={A,B,C,G,H,I }, all attributes of R Contained in </a:t>
            </a:r>
            <a:r>
              <a:rPr lang="en-US" sz="2500" b="1">
                <a:latin typeface="Calibri" panose="020F0502020204030204" pitchFamily="34" charset="0"/>
                <a:cs typeface="Calibri" panose="020F0502020204030204" pitchFamily="34" charset="0"/>
              </a:rPr>
              <a:t>AG</a:t>
            </a:r>
            <a:r>
              <a:rPr lang="en-US" sz="2500" b="1" baseline="3000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</a:p>
          <a:p>
            <a:r>
              <a:rPr lang="en-US" sz="2500">
                <a:latin typeface="Calibri" panose="020F0502020204030204" pitchFamily="34" charset="0"/>
                <a:cs typeface="Calibri" panose="020F0502020204030204" pitchFamily="34" charset="0"/>
              </a:rPr>
              <a:t>Therefore </a:t>
            </a:r>
            <a:r>
              <a:rPr lang="en-US" sz="2800" b="1">
                <a:latin typeface="Calibri" panose="020F0502020204030204" pitchFamily="34" charset="0"/>
                <a:cs typeface="Calibri" panose="020F0502020204030204" pitchFamily="34" charset="0"/>
              </a:rPr>
              <a:t>AG</a:t>
            </a:r>
            <a:r>
              <a:rPr lang="en-US" sz="2800" b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 R</a:t>
            </a:r>
          </a:p>
          <a:p>
            <a:r>
              <a:rPr lang="en-US" sz="25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Therefore </a:t>
            </a:r>
            <a:r>
              <a:rPr lang="en-US" sz="2800" b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AG is Super key</a:t>
            </a:r>
          </a:p>
          <a:p>
            <a:endParaRPr lang="en-US" sz="2500" b="1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endParaRPr lang="en-US" sz="250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endParaRPr lang="en-US" sz="250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endParaRPr lang="en-US" sz="250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endParaRPr lang="en-US" sz="25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97707" y="4349505"/>
            <a:ext cx="4074695" cy="222414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>
              <a:spcBef>
                <a:spcPts val="500"/>
              </a:spcBef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b="1" i="1" kern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Reference</a:t>
            </a:r>
            <a:r>
              <a:rPr lang="en-US" altLang="en-US" i="1" kern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: slide 21</a:t>
            </a:r>
          </a:p>
          <a:p>
            <a:pPr algn="just">
              <a:spcBef>
                <a:spcPts val="500"/>
              </a:spcBef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i="1" kern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K</a:t>
            </a:r>
            <a:r>
              <a:rPr lang="en-US" altLang="en-US" kern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is a </a:t>
            </a:r>
            <a:r>
              <a:rPr lang="en-US" altLang="en-US" ker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super key</a:t>
            </a:r>
            <a:r>
              <a:rPr lang="en-US" altLang="en-US" kern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for relation schema </a:t>
            </a:r>
            <a:r>
              <a:rPr lang="en-US" altLang="en-US" i="1" kern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R</a:t>
            </a:r>
            <a:r>
              <a:rPr lang="en-US" altLang="en-US" kern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if and only if </a:t>
            </a:r>
            <a:r>
              <a:rPr lang="en-US" altLang="en-US" i="1" kern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K </a:t>
            </a:r>
            <a:r>
              <a:rPr lang="en-US" altLang="en-US" kern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</a:t>
            </a:r>
            <a:r>
              <a:rPr lang="en-US" altLang="en-US" kern="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</a:t>
            </a:r>
            <a:r>
              <a:rPr lang="en-US" altLang="en-US" i="1" kern="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R</a:t>
            </a:r>
            <a:endParaRPr lang="en-US" altLang="en-US" kern="0">
              <a:latin typeface="Calibri" panose="020F0502020204030204" pitchFamily="34" charset="0"/>
              <a:cs typeface="Calibri" panose="020F0502020204030204" pitchFamily="34" charset="0"/>
              <a:sym typeface="Monotype Sorts" charset="2"/>
            </a:endParaRPr>
          </a:p>
          <a:p>
            <a:pPr algn="just">
              <a:spcBef>
                <a:spcPts val="500"/>
              </a:spcBef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i="1" kern="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K</a:t>
            </a:r>
            <a:r>
              <a:rPr lang="en-US" altLang="en-US" kern="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is a </a:t>
            </a:r>
            <a:r>
              <a:rPr lang="en-US" altLang="en-US" ker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candidate key (minimal Super Key) </a:t>
            </a:r>
            <a:r>
              <a:rPr lang="en-US" altLang="en-US" kern="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for </a:t>
            </a:r>
            <a:r>
              <a:rPr lang="en-US" altLang="en-US" i="1" kern="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R</a:t>
            </a:r>
            <a:r>
              <a:rPr lang="en-US" altLang="en-US" kern="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if and only if </a:t>
            </a:r>
          </a:p>
          <a:p>
            <a:pPr lvl="1" algn="just">
              <a:spcBef>
                <a:spcPts val="500"/>
              </a:spcBef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i="1" kern="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K </a:t>
            </a:r>
            <a:r>
              <a:rPr lang="en-US" altLang="en-US" kern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</a:t>
            </a:r>
            <a:r>
              <a:rPr lang="en-US" altLang="en-US" kern="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</a:t>
            </a:r>
            <a:r>
              <a:rPr lang="en-US" altLang="en-US" i="1" kern="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R (means K is Super key)</a:t>
            </a:r>
            <a:r>
              <a:rPr lang="en-US" altLang="en-US" kern="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, and</a:t>
            </a:r>
          </a:p>
          <a:p>
            <a:pPr lvl="1" algn="just">
              <a:spcBef>
                <a:spcPts val="500"/>
              </a:spcBef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kern="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for no </a:t>
            </a:r>
            <a:r>
              <a:rPr lang="en-US" altLang="en-US" kern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  </a:t>
            </a:r>
            <a:r>
              <a:rPr lang="en-US" altLang="en-US" i="1" kern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K, </a:t>
            </a:r>
            <a:r>
              <a:rPr lang="en-US" altLang="en-US" kern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 </a:t>
            </a:r>
            <a:r>
              <a:rPr lang="en-US" altLang="en-US" kern="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</a:t>
            </a:r>
            <a:r>
              <a:rPr lang="en-US" altLang="en-US" i="1" kern="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R</a:t>
            </a:r>
          </a:p>
          <a:p>
            <a:pPr algn="just">
              <a:spcBef>
                <a:spcPts val="500"/>
              </a:spcBef>
              <a:buFont typeface="Monotype Sorts" charset="2"/>
              <a:buNone/>
              <a:tabLst>
                <a:tab pos="1250950" algn="l"/>
                <a:tab pos="2173288" algn="l"/>
                <a:tab pos="3378200" algn="l"/>
              </a:tabLst>
            </a:pPr>
            <a:endParaRPr lang="en-US" altLang="en-US" i="1" kern="0">
              <a:latin typeface="Calibri" panose="020F0502020204030204" pitchFamily="34" charset="0"/>
              <a:cs typeface="Calibri" panose="020F0502020204030204" pitchFamily="34" charset="0"/>
              <a:sym typeface="Monotype Sorts" charset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3580" y="705012"/>
            <a:ext cx="29272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US" sz="2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</a:t>
            </a:r>
            <a:r>
              <a:rPr lang="en-US" sz="2800">
                <a:latin typeface="Calibri" panose="020F0502020204030204" pitchFamily="34" charset="0"/>
                <a:cs typeface="Calibri" panose="020F0502020204030204" pitchFamily="34" charset="0"/>
              </a:rPr>
              <a:t> is Super Key?</a:t>
            </a:r>
          </a:p>
        </p:txBody>
      </p:sp>
      <p:sp>
        <p:nvSpPr>
          <p:cNvPr id="6" name="Rectangle 5"/>
          <p:cNvSpPr/>
          <p:nvPr/>
        </p:nvSpPr>
        <p:spPr>
          <a:xfrm>
            <a:off x="1310170" y="137946"/>
            <a:ext cx="778042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100" b="1">
                <a:solidFill>
                  <a:schemeClr val="tx2"/>
                </a:solidFill>
              </a:rPr>
              <a:t>Step-by-step approach to Check AG is Super Key</a:t>
            </a:r>
          </a:p>
        </p:txBody>
      </p:sp>
    </p:spTree>
    <p:extLst>
      <p:ext uri="{BB962C8B-B14F-4D97-AF65-F5344CB8AC3E}">
        <p14:creationId xmlns:p14="http://schemas.microsoft.com/office/powerpoint/2010/main" val="36079850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0880" y="1637949"/>
            <a:ext cx="8883119" cy="314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5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We know AG is </a:t>
            </a:r>
            <a:r>
              <a:rPr lang="en-US" sz="250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Super key</a:t>
            </a:r>
            <a:r>
              <a:rPr lang="en-US" sz="25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.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500">
                <a:latin typeface="Calibri" panose="020F0502020204030204" pitchFamily="34" charset="0"/>
                <a:cs typeface="Calibri" panose="020F0502020204030204" pitchFamily="34" charset="0"/>
              </a:rPr>
              <a:t>Check further, is there </a:t>
            </a:r>
            <a:r>
              <a:rPr lang="en-US" sz="250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any subset of AG is Super Key?</a:t>
            </a:r>
            <a:endParaRPr lang="en-US" sz="240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500">
                <a:latin typeface="Calibri" panose="020F0502020204030204" pitchFamily="34" charset="0"/>
                <a:cs typeface="Calibri" panose="020F0502020204030204" pitchFamily="34" charset="0"/>
              </a:rPr>
              <a:t>Subsets of AG are A &amp; G</a:t>
            </a:r>
          </a:p>
          <a:p>
            <a:pPr>
              <a:lnSpc>
                <a:spcPct val="120000"/>
              </a:lnSpc>
            </a:pPr>
            <a:r>
              <a:rPr lang="en-US" sz="2500">
                <a:latin typeface="Calibri" panose="020F0502020204030204" pitchFamily="34" charset="0"/>
                <a:cs typeface="Calibri" panose="020F0502020204030204" pitchFamily="34" charset="0"/>
              </a:rPr>
              <a:t>Check is </a:t>
            </a:r>
            <a:r>
              <a:rPr lang="en-US" sz="250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50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 R  </a:t>
            </a:r>
            <a:r>
              <a:rPr lang="en-US" sz="25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or </a:t>
            </a:r>
            <a:r>
              <a:rPr lang="en-US" sz="250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G  R </a:t>
            </a:r>
            <a:r>
              <a:rPr lang="en-US" sz="2500" b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? </a:t>
            </a:r>
          </a:p>
          <a:p>
            <a:pPr lvl="1"/>
            <a:r>
              <a:rPr lang="en-US" sz="23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If any one subset is Super Key then </a:t>
            </a:r>
            <a:r>
              <a:rPr lang="en-US" sz="230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AG is not Candidate key</a:t>
            </a:r>
            <a:r>
              <a:rPr lang="en-US" sz="23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but only super key.</a:t>
            </a:r>
          </a:p>
          <a:p>
            <a:pPr lvl="1">
              <a:lnSpc>
                <a:spcPct val="120000"/>
              </a:lnSpc>
            </a:pPr>
            <a:r>
              <a:rPr lang="en-US" sz="23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If none of subsets are Super key then </a:t>
            </a:r>
            <a:r>
              <a:rPr lang="en-US" sz="230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AG is Candidate Key</a:t>
            </a:r>
            <a:r>
              <a:rPr lang="en-US" sz="23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-300790" y="-62045"/>
            <a:ext cx="778042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100" b="1">
                <a:solidFill>
                  <a:schemeClr val="tx2"/>
                </a:solidFill>
              </a:rPr>
              <a:t>Step-by-step approach to Check AG is Candidate Key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552072" y="324877"/>
            <a:ext cx="3449052" cy="181148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>
              <a:spcBef>
                <a:spcPts val="500"/>
              </a:spcBef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400" b="1" i="1" kern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Reference</a:t>
            </a:r>
            <a:r>
              <a:rPr lang="en-US" altLang="en-US" sz="1400" i="1" kern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: slide 21</a:t>
            </a:r>
          </a:p>
          <a:p>
            <a:pPr algn="just">
              <a:spcBef>
                <a:spcPts val="500"/>
              </a:spcBef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400" i="1" kern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K</a:t>
            </a:r>
            <a:r>
              <a:rPr lang="en-US" altLang="en-US" sz="1400" kern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is a </a:t>
            </a:r>
            <a:r>
              <a:rPr lang="en-US" altLang="en-US" sz="1400" ker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super key</a:t>
            </a:r>
            <a:r>
              <a:rPr lang="en-US" altLang="en-US" sz="1400" kern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for relation schema </a:t>
            </a:r>
            <a:r>
              <a:rPr lang="en-US" altLang="en-US" sz="1400" i="1" kern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R</a:t>
            </a:r>
            <a:r>
              <a:rPr lang="en-US" altLang="en-US" sz="1400" kern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if and only if </a:t>
            </a:r>
            <a:r>
              <a:rPr lang="en-US" altLang="en-US" sz="1400" i="1" kern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K </a:t>
            </a:r>
            <a:r>
              <a:rPr lang="en-US" altLang="en-US" sz="1400" kern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1400" kern="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</a:t>
            </a:r>
            <a:r>
              <a:rPr lang="en-US" altLang="en-US" sz="1400" i="1" kern="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R</a:t>
            </a:r>
            <a:endParaRPr lang="en-US" altLang="en-US" sz="1400" kern="0">
              <a:latin typeface="Calibri" panose="020F0502020204030204" pitchFamily="34" charset="0"/>
              <a:cs typeface="Calibri" panose="020F0502020204030204" pitchFamily="34" charset="0"/>
              <a:sym typeface="Monotype Sorts" charset="2"/>
            </a:endParaRPr>
          </a:p>
          <a:p>
            <a:pPr algn="just">
              <a:spcBef>
                <a:spcPts val="500"/>
              </a:spcBef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400" i="1" kern="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K</a:t>
            </a:r>
            <a:r>
              <a:rPr lang="en-US" altLang="en-US" sz="1400" kern="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is a </a:t>
            </a:r>
            <a:r>
              <a:rPr lang="en-US" altLang="en-US" sz="1400" ker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candidate key (minimal Super Key) </a:t>
            </a:r>
            <a:r>
              <a:rPr lang="en-US" altLang="en-US" sz="1400" kern="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for </a:t>
            </a:r>
            <a:r>
              <a:rPr lang="en-US" altLang="en-US" sz="1400" i="1" kern="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R</a:t>
            </a:r>
            <a:r>
              <a:rPr lang="en-US" altLang="en-US" sz="1400" kern="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if and only if </a:t>
            </a:r>
          </a:p>
          <a:p>
            <a:pPr lvl="1" algn="just">
              <a:spcBef>
                <a:spcPts val="500"/>
              </a:spcBef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400" i="1" kern="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K </a:t>
            </a:r>
            <a:r>
              <a:rPr lang="en-US" altLang="en-US" sz="1400" kern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1400" kern="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</a:t>
            </a:r>
            <a:r>
              <a:rPr lang="en-US" altLang="en-US" sz="1400" i="1" kern="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R (means K is Super key)</a:t>
            </a:r>
            <a:r>
              <a:rPr lang="en-US" altLang="en-US" sz="1400" kern="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, and</a:t>
            </a:r>
          </a:p>
          <a:p>
            <a:pPr lvl="1" algn="just">
              <a:spcBef>
                <a:spcPts val="500"/>
              </a:spcBef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400" kern="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for no </a:t>
            </a:r>
            <a:r>
              <a:rPr lang="en-US" altLang="en-US" sz="1400" kern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  </a:t>
            </a:r>
            <a:r>
              <a:rPr lang="en-US" altLang="en-US" sz="1400" i="1" kern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K, </a:t>
            </a:r>
            <a:r>
              <a:rPr lang="en-US" altLang="en-US" sz="1400" kern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 </a:t>
            </a:r>
            <a:r>
              <a:rPr lang="en-US" altLang="en-US" sz="1400" kern="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</a:t>
            </a:r>
            <a:r>
              <a:rPr lang="en-US" altLang="en-US" sz="1400" i="1" kern="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R</a:t>
            </a:r>
          </a:p>
          <a:p>
            <a:pPr algn="just">
              <a:spcBef>
                <a:spcPts val="500"/>
              </a:spcBef>
              <a:buFont typeface="Monotype Sorts" charset="2"/>
              <a:buNone/>
              <a:tabLst>
                <a:tab pos="1250950" algn="l"/>
                <a:tab pos="2173288" algn="l"/>
                <a:tab pos="3378200" algn="l"/>
              </a:tabLst>
            </a:pPr>
            <a:endParaRPr lang="en-US" altLang="en-US" sz="1400" i="1" kern="0">
              <a:latin typeface="Calibri" panose="020F0502020204030204" pitchFamily="34" charset="0"/>
              <a:cs typeface="Calibri" panose="020F0502020204030204" pitchFamily="34" charset="0"/>
              <a:sym typeface="Monotype Sorts" charset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881" y="755257"/>
            <a:ext cx="34087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IS </a:t>
            </a:r>
            <a:r>
              <a:rPr lang="en-US" sz="2800" b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AG</a:t>
            </a:r>
            <a:r>
              <a:rPr lang="en-US" sz="2800" b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Candidate key ?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4940220"/>
            <a:ext cx="198323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Find </a:t>
            </a:r>
            <a:r>
              <a:rPr lang="en-US" sz="2500" b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500" b="1" baseline="30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25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&amp; </a:t>
            </a:r>
            <a:r>
              <a:rPr lang="en-US" sz="2500" b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500" b="1" baseline="30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25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2060970" y="4898749"/>
            <a:ext cx="6401240" cy="984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b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100" b="1" baseline="3000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2100" b="1">
                <a:latin typeface="Calibri" panose="020F0502020204030204" pitchFamily="34" charset="0"/>
                <a:cs typeface="Calibri" panose="020F0502020204030204" pitchFamily="34" charset="0"/>
              </a:rPr>
              <a:t> ={ </a:t>
            </a:r>
            <a:r>
              <a:rPr lang="en-US" sz="2100">
                <a:latin typeface="Calibri" panose="020F0502020204030204" pitchFamily="34" charset="0"/>
                <a:cs typeface="Calibri" panose="020F0502020204030204" pitchFamily="34" charset="0"/>
              </a:rPr>
              <a:t>A,B,C,H </a:t>
            </a:r>
            <a:r>
              <a:rPr lang="en-US" sz="2100" b="1">
                <a:latin typeface="Calibri" panose="020F0502020204030204" pitchFamily="34" charset="0"/>
                <a:cs typeface="Calibri" panose="020F0502020204030204" pitchFamily="34" charset="0"/>
              </a:rPr>
              <a:t>}  A</a:t>
            </a:r>
            <a:r>
              <a:rPr lang="en-US" sz="2000" b="1">
                <a:latin typeface="Calibri" panose="020F0502020204030204" pitchFamily="34" charset="0"/>
                <a:cs typeface="Calibri" panose="020F0502020204030204" pitchFamily="34" charset="0"/>
              </a:rPr>
              <a:t>           </a:t>
            </a:r>
            <a:r>
              <a:rPr lang="en-US" sz="2100" b="1">
                <a:latin typeface="Calibri" panose="020F0502020204030204" pitchFamily="34" charset="0"/>
                <a:cs typeface="Calibri" panose="020F0502020204030204" pitchFamily="34" charset="0"/>
              </a:rPr>
              <a:t>R   , </a:t>
            </a:r>
            <a:r>
              <a:rPr lang="en-US" sz="2100">
                <a:latin typeface="Calibri" panose="020F0502020204030204" pitchFamily="34" charset="0"/>
                <a:cs typeface="Calibri" panose="020F0502020204030204" pitchFamily="34" charset="0"/>
              </a:rPr>
              <a:t>Therefore</a:t>
            </a:r>
            <a:r>
              <a:rPr lang="en-US" sz="2100" b="1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10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sz="2100" b="1">
                <a:latin typeface="Calibri" panose="020F0502020204030204" pitchFamily="34" charset="0"/>
                <a:cs typeface="Calibri" panose="020F0502020204030204" pitchFamily="34" charset="0"/>
              </a:rPr>
              <a:t> Not Super Key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000" b="1" baseline="3000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2000" b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2000" b="1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00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000" b="1"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  <a:r>
              <a:rPr lang="en-US" sz="2100" b="1">
                <a:latin typeface="Calibri" panose="020F0502020204030204" pitchFamily="34" charset="0"/>
                <a:cs typeface="Calibri" panose="020F0502020204030204" pitchFamily="34" charset="0"/>
              </a:rPr>
              <a:t> G            R  , </a:t>
            </a:r>
            <a:r>
              <a:rPr lang="en-US" sz="2100">
                <a:latin typeface="Calibri" panose="020F0502020204030204" pitchFamily="34" charset="0"/>
                <a:cs typeface="Calibri" panose="020F0502020204030204" pitchFamily="34" charset="0"/>
              </a:rPr>
              <a:t>Therefore</a:t>
            </a:r>
            <a:r>
              <a:rPr lang="en-US" sz="2100" b="1">
                <a:latin typeface="Calibri" panose="020F0502020204030204" pitchFamily="34" charset="0"/>
                <a:cs typeface="Calibri" panose="020F0502020204030204" pitchFamily="34" charset="0"/>
              </a:rPr>
              <a:t> G </a:t>
            </a:r>
            <a:r>
              <a:rPr lang="en-US" sz="210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sz="2100" b="1">
                <a:latin typeface="Calibri" panose="020F0502020204030204" pitchFamily="34" charset="0"/>
                <a:cs typeface="Calibri" panose="020F0502020204030204" pitchFamily="34" charset="0"/>
              </a:rPr>
              <a:t> Not Super Key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100" b="1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875" y="4889308"/>
            <a:ext cx="494125" cy="400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653" y="5444981"/>
            <a:ext cx="494125" cy="400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454864" y="5922202"/>
            <a:ext cx="781682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None of subsets of AG are  Super Keys –</a:t>
            </a:r>
          </a:p>
          <a:p>
            <a:r>
              <a:rPr lang="en-US" sz="25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         Therefore  </a:t>
            </a:r>
            <a:r>
              <a:rPr lang="en-US" sz="2500" b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AG is  Candidate Key (Minimal Super Key)</a:t>
            </a:r>
            <a:endParaRPr lang="en-US" sz="2500" b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783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/>
      <p:bldP spid="9" grpId="0"/>
      <p:bldP spid="1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78" y="-141889"/>
            <a:ext cx="8584124" cy="6096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sz="2800">
                <a:sym typeface="Symbol" pitchFamily="18" charset="2"/>
              </a:rPr>
              <a:t>2.Example for Testing functional dependencies</a:t>
            </a:r>
            <a:endParaRPr lang="en-US" sz="2800"/>
          </a:p>
        </p:txBody>
      </p:sp>
      <p:grpSp>
        <p:nvGrpSpPr>
          <p:cNvPr id="9" name="Group 8"/>
          <p:cNvGrpSpPr/>
          <p:nvPr/>
        </p:nvGrpSpPr>
        <p:grpSpPr>
          <a:xfrm>
            <a:off x="827132" y="1483904"/>
            <a:ext cx="7709337" cy="3194721"/>
            <a:chOff x="807704" y="1483905"/>
            <a:chExt cx="7709337" cy="3194721"/>
          </a:xfrm>
        </p:grpSpPr>
        <p:sp>
          <p:nvSpPr>
            <p:cNvPr id="3" name="Rectangle 2"/>
            <p:cNvSpPr/>
            <p:nvPr/>
          </p:nvSpPr>
          <p:spPr>
            <a:xfrm>
              <a:off x="807704" y="1483905"/>
              <a:ext cx="7709337" cy="31947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tabLst>
                  <a:tab pos="803275" algn="l"/>
                  <a:tab pos="2633663" algn="l"/>
                  <a:tab pos="3140075" algn="l"/>
                </a:tabLst>
                <a:defRPr/>
              </a:pPr>
              <a:r>
                <a:rPr lang="en-US" sz="1800" i="1"/>
                <a:t>R = ( A, B, C, G, H, I )</a:t>
              </a:r>
            </a:p>
            <a:p>
              <a:pPr>
                <a:lnSpc>
                  <a:spcPct val="120000"/>
                </a:lnSpc>
                <a:tabLst>
                  <a:tab pos="803275" algn="l"/>
                  <a:tab pos="2633663" algn="l"/>
                  <a:tab pos="3140075" algn="l"/>
                </a:tabLst>
                <a:defRPr/>
              </a:pPr>
              <a:r>
                <a:rPr lang="en-US" sz="1800" i="1"/>
                <a:t>	</a:t>
              </a:r>
              <a:r>
                <a:rPr lang="en-US" sz="1800" b="1" i="1"/>
                <a:t>F =</a:t>
              </a:r>
              <a:r>
                <a:rPr lang="en-US" sz="1800" b="1" i="1">
                  <a:solidFill>
                    <a:srgbClr val="FF0000"/>
                  </a:solidFill>
                </a:rPr>
                <a:t> </a:t>
              </a:r>
              <a:r>
                <a:rPr lang="en-US" sz="1800" b="1">
                  <a:solidFill>
                    <a:srgbClr val="FF0000"/>
                  </a:solidFill>
                </a:rPr>
                <a:t>{     </a:t>
              </a:r>
              <a:r>
                <a:rPr lang="en-US" sz="1800" b="1" i="1">
                  <a:sym typeface="Iconic Symbols Ext" pitchFamily="2" charset="2"/>
                </a:rPr>
                <a:t>A </a:t>
              </a:r>
              <a:r>
                <a:rPr lang="en-US" sz="1800" b="1">
                  <a:sym typeface="Symbol" pitchFamily="18" charset="2"/>
                </a:rPr>
                <a:t></a:t>
              </a:r>
              <a:r>
                <a:rPr lang="en-US" sz="1800" b="1">
                  <a:sym typeface="Monotype Sorts" charset="2"/>
                </a:rPr>
                <a:t> </a:t>
              </a:r>
              <a:r>
                <a:rPr lang="en-US" sz="1800" b="1" i="1">
                  <a:sym typeface="Monotype Sorts" charset="2"/>
                </a:rPr>
                <a:t>B  , </a:t>
              </a:r>
              <a:r>
                <a:rPr lang="en-US" sz="1800" b="1" i="1">
                  <a:sym typeface="Iconic Symbols Ext" pitchFamily="2" charset="2"/>
                </a:rPr>
                <a:t>A </a:t>
              </a:r>
              <a:r>
                <a:rPr lang="en-US" sz="1800" b="1">
                  <a:sym typeface="Symbol" pitchFamily="18" charset="2"/>
                </a:rPr>
                <a:t></a:t>
              </a:r>
              <a:r>
                <a:rPr lang="en-US" sz="1800" b="1">
                  <a:sym typeface="Monotype Sorts" charset="2"/>
                </a:rPr>
                <a:t> </a:t>
              </a:r>
              <a:r>
                <a:rPr lang="en-US" sz="1800" b="1" i="1">
                  <a:sym typeface="Monotype Sorts" charset="2"/>
                </a:rPr>
                <a:t>C  , </a:t>
              </a:r>
              <a:r>
                <a:rPr lang="en-US" sz="1800" b="1" i="1">
                  <a:sym typeface="Iconic Symbols Ext" pitchFamily="2" charset="2"/>
                </a:rPr>
                <a:t>CG </a:t>
              </a:r>
              <a:r>
                <a:rPr lang="en-US" sz="1800" b="1">
                  <a:sym typeface="Symbol" pitchFamily="18" charset="2"/>
                </a:rPr>
                <a:t></a:t>
              </a:r>
              <a:r>
                <a:rPr lang="en-US" sz="1800" b="1">
                  <a:sym typeface="Monotype Sorts" charset="2"/>
                </a:rPr>
                <a:t> </a:t>
              </a:r>
              <a:r>
                <a:rPr lang="en-US" sz="1800" b="1" i="1">
                  <a:sym typeface="Monotype Sorts" charset="2"/>
                </a:rPr>
                <a:t>H , </a:t>
              </a:r>
              <a:r>
                <a:rPr lang="en-US" sz="1800" b="1" i="1">
                  <a:sym typeface="Iconic Symbols Ext" pitchFamily="2" charset="2"/>
                </a:rPr>
                <a:t>CG </a:t>
              </a:r>
              <a:r>
                <a:rPr lang="en-US" sz="1800" b="1">
                  <a:sym typeface="Symbol" pitchFamily="18" charset="2"/>
                </a:rPr>
                <a:t></a:t>
              </a:r>
              <a:r>
                <a:rPr lang="en-US" sz="1800" b="1">
                  <a:sym typeface="Monotype Sorts" charset="2"/>
                </a:rPr>
                <a:t> </a:t>
              </a:r>
              <a:r>
                <a:rPr lang="en-US" sz="1800" b="1" i="1">
                  <a:sym typeface="Monotype Sorts" charset="2"/>
                </a:rPr>
                <a:t>I , </a:t>
              </a:r>
              <a:r>
                <a:rPr lang="en-US" sz="1800" b="1" i="1">
                  <a:sym typeface="Iconic Symbols Ext" pitchFamily="2" charset="2"/>
                </a:rPr>
                <a:t>B </a:t>
              </a:r>
              <a:r>
                <a:rPr lang="en-US" sz="1800" b="1">
                  <a:sym typeface="Symbol" pitchFamily="18" charset="2"/>
                </a:rPr>
                <a:t></a:t>
              </a:r>
              <a:r>
                <a:rPr lang="en-US" sz="1800" b="1">
                  <a:sym typeface="Monotype Sorts" charset="2"/>
                </a:rPr>
                <a:t> </a:t>
              </a:r>
              <a:r>
                <a:rPr lang="en-US" sz="1800" b="1" i="1">
                  <a:sym typeface="Monotype Sorts" charset="2"/>
                </a:rPr>
                <a:t>H  </a:t>
              </a:r>
              <a:r>
                <a:rPr lang="en-US" sz="1800" b="1">
                  <a:solidFill>
                    <a:srgbClr val="FF0000"/>
                  </a:solidFill>
                  <a:sym typeface="Monotype Sorts" charset="2"/>
                </a:rPr>
                <a:t>}</a:t>
              </a:r>
            </a:p>
            <a:p>
              <a:pPr>
                <a:lnSpc>
                  <a:spcPct val="120000"/>
                </a:lnSpc>
                <a:tabLst>
                  <a:tab pos="803275" algn="l"/>
                  <a:tab pos="2633663" algn="l"/>
                  <a:tab pos="3140075" algn="l"/>
                </a:tabLst>
                <a:defRPr/>
              </a:pPr>
              <a:r>
                <a:rPr lang="en-US" sz="1800" b="1">
                  <a:sym typeface="Monotype Sorts" charset="2"/>
                </a:rPr>
                <a:t>Is</a:t>
              </a:r>
              <a:r>
                <a:rPr lang="en-US" sz="1800" b="1">
                  <a:solidFill>
                    <a:srgbClr val="C00000"/>
                  </a:solidFill>
                  <a:sym typeface="Monotype Sorts" charset="2"/>
                </a:rPr>
                <a:t>  CG</a:t>
              </a:r>
              <a:r>
                <a:rPr lang="en-US" sz="1800" b="1">
                  <a:solidFill>
                    <a:srgbClr val="C00000"/>
                  </a:solidFill>
                  <a:sym typeface="Symbol" pitchFamily="18" charset="2"/>
                </a:rPr>
                <a:t>  A </a:t>
              </a:r>
              <a:r>
                <a:rPr lang="en-US" sz="1800" b="1">
                  <a:sym typeface="Symbol" pitchFamily="18" charset="2"/>
                </a:rPr>
                <a:t>functional dependency holds ?</a:t>
              </a:r>
            </a:p>
            <a:p>
              <a:pPr>
                <a:lnSpc>
                  <a:spcPct val="120000"/>
                </a:lnSpc>
                <a:tabLst>
                  <a:tab pos="803275" algn="l"/>
                  <a:tab pos="2633663" algn="l"/>
                  <a:tab pos="3140075" algn="l"/>
                </a:tabLst>
                <a:defRPr/>
              </a:pPr>
              <a:r>
                <a:rPr lang="en-US" sz="1800" b="1"/>
                <a:t>Solution:</a:t>
              </a:r>
            </a:p>
            <a:p>
              <a:pPr marL="285750" indent="-285750">
                <a:lnSpc>
                  <a:spcPct val="120000"/>
                </a:lnSpc>
                <a:buFont typeface="Arial" pitchFamily="34" charset="0"/>
                <a:buChar char="•"/>
                <a:tabLst>
                  <a:tab pos="803275" algn="l"/>
                  <a:tab pos="2633663" algn="l"/>
                  <a:tab pos="3140075" algn="l"/>
                </a:tabLst>
                <a:defRPr/>
              </a:pPr>
              <a:r>
                <a:rPr lang="en-US" sz="1800"/>
                <a:t> Find </a:t>
              </a:r>
              <a:r>
                <a:rPr lang="en-US" sz="1800" b="1"/>
                <a:t>CG</a:t>
              </a:r>
              <a:r>
                <a:rPr lang="en-US" sz="1800" b="1" baseline="30000"/>
                <a:t>+</a:t>
              </a:r>
            </a:p>
            <a:p>
              <a:pPr marL="285750" indent="-285750">
                <a:lnSpc>
                  <a:spcPct val="120000"/>
                </a:lnSpc>
                <a:buFont typeface="Arial" pitchFamily="34" charset="0"/>
                <a:buChar char="•"/>
                <a:tabLst>
                  <a:tab pos="803275" algn="l"/>
                  <a:tab pos="2633663" algn="l"/>
                  <a:tab pos="3140075" algn="l"/>
                </a:tabLst>
                <a:defRPr/>
              </a:pPr>
              <a:r>
                <a:rPr lang="en-US" sz="1800"/>
                <a:t>IF  </a:t>
              </a:r>
              <a:r>
                <a:rPr lang="en-US" sz="1800" b="1"/>
                <a:t>A </a:t>
              </a:r>
              <a:r>
                <a:rPr lang="en-US" sz="2400" b="1"/>
                <a:t>∈ </a:t>
              </a:r>
              <a:r>
                <a:rPr lang="en-US" sz="1800" b="1"/>
                <a:t>CG</a:t>
              </a:r>
              <a:r>
                <a:rPr lang="en-US" sz="1800" b="1" baseline="30000"/>
                <a:t>+  </a:t>
              </a:r>
              <a:r>
                <a:rPr lang="en-US" sz="1800"/>
                <a:t>Then </a:t>
              </a:r>
            </a:p>
            <a:p>
              <a:pPr lvl="1">
                <a:lnSpc>
                  <a:spcPct val="120000"/>
                </a:lnSpc>
                <a:tabLst>
                  <a:tab pos="803275" algn="l"/>
                  <a:tab pos="2633663" algn="l"/>
                  <a:tab pos="3140075" algn="l"/>
                </a:tabLst>
                <a:defRPr/>
              </a:pPr>
              <a:r>
                <a:rPr lang="en-US" sz="1800">
                  <a:sym typeface="Monotype Sorts" charset="2"/>
                </a:rPr>
                <a:t>   </a:t>
              </a:r>
              <a:r>
                <a:rPr lang="en-US" sz="1800">
                  <a:solidFill>
                    <a:srgbClr val="C00000"/>
                  </a:solidFill>
                  <a:sym typeface="Monotype Sorts" charset="2"/>
                </a:rPr>
                <a:t>CG</a:t>
              </a:r>
              <a:r>
                <a:rPr lang="en-US" sz="1800">
                  <a:solidFill>
                    <a:srgbClr val="C00000"/>
                  </a:solidFill>
                  <a:sym typeface="Symbol" pitchFamily="18" charset="2"/>
                </a:rPr>
                <a:t> </a:t>
              </a:r>
              <a:r>
                <a:rPr lang="en-US" sz="1800" b="1">
                  <a:solidFill>
                    <a:srgbClr val="C00000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rgbClr val="C00000"/>
                  </a:solidFill>
                  <a:sym typeface="Symbol" pitchFamily="18" charset="2"/>
                </a:rPr>
                <a:t> A  holds</a:t>
              </a:r>
            </a:p>
            <a:p>
              <a:pPr>
                <a:lnSpc>
                  <a:spcPct val="120000"/>
                </a:lnSpc>
                <a:tabLst>
                  <a:tab pos="803275" algn="l"/>
                  <a:tab pos="2633663" algn="l"/>
                  <a:tab pos="3140075" algn="l"/>
                </a:tabLst>
                <a:defRPr/>
              </a:pPr>
              <a:r>
                <a:rPr lang="en-US" sz="1800">
                  <a:sym typeface="Symbol" pitchFamily="18" charset="2"/>
                </a:rPr>
                <a:t>     ELSE </a:t>
              </a:r>
            </a:p>
            <a:p>
              <a:pPr lvl="1">
                <a:lnSpc>
                  <a:spcPct val="120000"/>
                </a:lnSpc>
                <a:tabLst>
                  <a:tab pos="803275" algn="l"/>
                  <a:tab pos="2633663" algn="l"/>
                  <a:tab pos="3140075" algn="l"/>
                </a:tabLst>
                <a:defRPr/>
              </a:pPr>
              <a:r>
                <a:rPr lang="en-US" sz="1800">
                  <a:solidFill>
                    <a:srgbClr val="C00000"/>
                  </a:solidFill>
                  <a:sym typeface="Monotype Sorts" charset="2"/>
                </a:rPr>
                <a:t>     CG  </a:t>
              </a:r>
              <a:r>
                <a:rPr lang="en-US" sz="1800">
                  <a:solidFill>
                    <a:srgbClr val="C00000"/>
                  </a:solidFill>
                  <a:sym typeface="Symbol" pitchFamily="18" charset="2"/>
                </a:rPr>
                <a:t>     A  </a:t>
              </a:r>
              <a:r>
                <a:rPr lang="en-US" sz="1800">
                  <a:sym typeface="Symbol" pitchFamily="18" charset="2"/>
                </a:rPr>
                <a:t>(means functional dependency do not hold) </a:t>
              </a:r>
              <a:endParaRPr lang="en-US" sz="1800"/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1095" y="4336225"/>
              <a:ext cx="361950" cy="257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" name="Rectangle 4"/>
          <p:cNvSpPr/>
          <p:nvPr/>
        </p:nvSpPr>
        <p:spPr>
          <a:xfrm>
            <a:off x="807704" y="4678626"/>
            <a:ext cx="2724849" cy="1600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800" b="1">
                <a:solidFill>
                  <a:schemeClr val="tx2"/>
                </a:solidFill>
              </a:rPr>
              <a:t>Exercise:</a:t>
            </a:r>
          </a:p>
          <a:p>
            <a:r>
              <a:rPr lang="en-US" sz="1800"/>
              <a:t>    </a:t>
            </a:r>
            <a:r>
              <a:rPr lang="en-US" sz="1800" b="1"/>
              <a:t>Is  </a:t>
            </a:r>
            <a:r>
              <a:rPr lang="en-US" sz="1800" b="1">
                <a:sym typeface="Monotype Sorts" charset="2"/>
              </a:rPr>
              <a:t>AC</a:t>
            </a:r>
            <a:r>
              <a:rPr lang="en-US" sz="1800" b="1">
                <a:sym typeface="Symbol" pitchFamily="18" charset="2"/>
              </a:rPr>
              <a:t>  H    holds  ?</a:t>
            </a:r>
          </a:p>
          <a:p>
            <a:r>
              <a:rPr lang="en-US" sz="1800" b="1">
                <a:sym typeface="Symbol" pitchFamily="18" charset="2"/>
              </a:rPr>
              <a:t>    Is  AG  I      holds ?</a:t>
            </a:r>
          </a:p>
          <a:p>
            <a:r>
              <a:rPr lang="en-US" sz="1800" b="1">
                <a:sym typeface="Symbol" pitchFamily="18" charset="2"/>
              </a:rPr>
              <a:t>    Is  AI   G     holds ?</a:t>
            </a:r>
          </a:p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67559" y="539342"/>
            <a:ext cx="8403019" cy="738664"/>
            <a:chOff x="807703" y="422899"/>
            <a:chExt cx="7516489" cy="738664"/>
          </a:xfrm>
        </p:grpSpPr>
        <p:sp>
          <p:nvSpPr>
            <p:cNvPr id="6" name="Rectangle 5"/>
            <p:cNvSpPr/>
            <p:nvPr/>
          </p:nvSpPr>
          <p:spPr>
            <a:xfrm>
              <a:off x="807703" y="422899"/>
              <a:ext cx="7516489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>
                <a:defRPr/>
              </a:pPr>
              <a:r>
                <a:rPr lang="en-US" sz="2100" b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To check if a functional dependency    holds (or, in other words, is it in </a:t>
              </a:r>
              <a:r>
                <a:rPr lang="en-US" sz="21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F</a:t>
              </a:r>
              <a:r>
                <a:rPr lang="en-US" sz="2100" b="1" baseline="3000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+</a:t>
              </a:r>
              <a:r>
                <a:rPr lang="en-US" sz="2100" b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), just check if   </a:t>
              </a:r>
              <a:r>
                <a:rPr lang="en-US" sz="2100" b="1" baseline="3000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+</a:t>
              </a:r>
              <a:r>
                <a:rPr lang="en-US" sz="2100" b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. If       </a:t>
              </a:r>
              <a:r>
                <a:rPr lang="en-US" sz="2100" b="1" baseline="3000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+ </a:t>
              </a:r>
              <a:r>
                <a:rPr lang="en-US" sz="2100" b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 then         </a:t>
              </a:r>
            </a:p>
          </p:txBody>
        </p:sp>
        <p:pic>
          <p:nvPicPr>
            <p:cNvPr id="208898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0982" y="826576"/>
              <a:ext cx="285750" cy="323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4693" y="859913"/>
              <a:ext cx="361950" cy="257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319327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r>
              <a:rPr lang="pt-BR"/>
              <a:t>Consider a Schema    </a:t>
            </a:r>
            <a:r>
              <a:rPr lang="pt-BR" sz="2000"/>
              <a:t>R = (A, B, C, D, E)</a:t>
            </a:r>
          </a:p>
          <a:p>
            <a:endParaRPr lang="pt-BR"/>
          </a:p>
          <a:p>
            <a:r>
              <a:rPr lang="pt-BR"/>
              <a:t>FDs  </a:t>
            </a:r>
            <a:r>
              <a:rPr lang="pt-BR" sz="2000"/>
              <a:t>F = {A →B, B →C, C →A, AB →E, BD →A}</a:t>
            </a:r>
          </a:p>
          <a:p>
            <a:endParaRPr lang="en-US"/>
          </a:p>
          <a:p>
            <a:r>
              <a:rPr lang="en-US" sz="2000"/>
              <a:t>IS AC </a:t>
            </a:r>
            <a:r>
              <a:rPr lang="pt-BR" sz="2000"/>
              <a:t>→B holds ?</a:t>
            </a:r>
          </a:p>
          <a:p>
            <a:r>
              <a:rPr lang="pt-BR" sz="2000"/>
              <a:t>IS C → E holds ?</a:t>
            </a:r>
          </a:p>
          <a:p>
            <a:r>
              <a:rPr lang="pt-BR" sz="2000"/>
              <a:t>IS AE → D holds ?</a:t>
            </a:r>
          </a:p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A22B28-1DF8-4D88-97A2-6C23EE8C2596}"/>
              </a:ext>
            </a:extLst>
          </p:cNvPr>
          <p:cNvSpPr/>
          <p:nvPr/>
        </p:nvSpPr>
        <p:spPr>
          <a:xfrm>
            <a:off x="4107720" y="2947302"/>
            <a:ext cx="699230" cy="1420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>
                <a:solidFill>
                  <a:schemeClr val="tx2"/>
                </a:solidFill>
              </a:rPr>
              <a:t>YES</a:t>
            </a:r>
          </a:p>
          <a:p>
            <a:pPr>
              <a:lnSpc>
                <a:spcPct val="150000"/>
              </a:lnSpc>
            </a:pPr>
            <a:r>
              <a:rPr lang="en-US" sz="2000" b="1">
                <a:solidFill>
                  <a:schemeClr val="tx2"/>
                </a:solidFill>
              </a:rPr>
              <a:t>YES</a:t>
            </a:r>
          </a:p>
          <a:p>
            <a:pPr>
              <a:lnSpc>
                <a:spcPct val="150000"/>
              </a:lnSpc>
            </a:pPr>
            <a:r>
              <a:rPr lang="en-US" sz="2000" b="1">
                <a:solidFill>
                  <a:schemeClr val="tx2"/>
                </a:solidFill>
              </a:rPr>
              <a:t>NO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28465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584" y="-123643"/>
            <a:ext cx="8077200" cy="6096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sz="2800">
                <a:sym typeface="Symbol" pitchFamily="18" charset="2"/>
              </a:rPr>
              <a:t>3. Example for Computing F+</a:t>
            </a:r>
            <a:endParaRPr lang="en-US" sz="2800"/>
          </a:p>
        </p:txBody>
      </p:sp>
      <p:sp>
        <p:nvSpPr>
          <p:cNvPr id="3" name="Rectangle 2"/>
          <p:cNvSpPr/>
          <p:nvPr/>
        </p:nvSpPr>
        <p:spPr>
          <a:xfrm>
            <a:off x="457200" y="465103"/>
            <a:ext cx="824536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en-US" sz="21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For each </a:t>
            </a:r>
            <a:r>
              <a:rPr lang="en-US" sz="21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  </a:t>
            </a:r>
            <a:r>
              <a:rPr lang="en-US" sz="21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</a:t>
            </a:r>
            <a:r>
              <a:rPr lang="en-US" sz="21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</a:t>
            </a:r>
            <a:r>
              <a:rPr lang="en-US" sz="21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we find the closure </a:t>
            </a:r>
            <a:r>
              <a:rPr lang="en-US" sz="2100" b="1" spc="3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</a:t>
            </a:r>
            <a:r>
              <a:rPr lang="en-US" sz="2100" b="1" spc="3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</a:t>
            </a:r>
            <a:r>
              <a:rPr lang="en-US" sz="21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and for each </a:t>
            </a:r>
            <a:r>
              <a:rPr lang="en-US" sz="2100" b="1" i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</a:t>
            </a:r>
            <a:r>
              <a:rPr lang="en-US" sz="21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 </a:t>
            </a:r>
            <a:r>
              <a:rPr lang="en-US" sz="2100" b="1" baseline="3000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</a:t>
            </a:r>
            <a:r>
              <a:rPr lang="en-US" sz="21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we output a functional dependency </a:t>
            </a:r>
            <a:r>
              <a:rPr lang="en-US" sz="21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  </a:t>
            </a:r>
            <a:r>
              <a:rPr lang="en-US" sz="2100" b="1" i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</a:t>
            </a:r>
            <a:r>
              <a:rPr lang="en-US" sz="21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 </a:t>
            </a:r>
          </a:p>
        </p:txBody>
      </p:sp>
      <p:sp>
        <p:nvSpPr>
          <p:cNvPr id="4" name="Rectangle 3"/>
          <p:cNvSpPr/>
          <p:nvPr/>
        </p:nvSpPr>
        <p:spPr>
          <a:xfrm>
            <a:off x="630618" y="1161557"/>
            <a:ext cx="7914291" cy="5766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  <a:defRPr/>
            </a:pPr>
            <a:r>
              <a:rPr lang="en-US" sz="1900" i="1">
                <a:latin typeface="Times New Roman" pitchFamily="18" charset="0"/>
                <a:cs typeface="Times New Roman" pitchFamily="18" charset="0"/>
              </a:rPr>
              <a:t>R = (A, B, C)</a:t>
            </a:r>
          </a:p>
          <a:p>
            <a:pPr marL="0" indent="0">
              <a:lnSpc>
                <a:spcPct val="90000"/>
              </a:lnSpc>
              <a:buNone/>
              <a:tabLst>
                <a:tab pos="803275" algn="l"/>
                <a:tab pos="2633663" algn="l"/>
                <a:tab pos="3140075" algn="l"/>
              </a:tabLst>
              <a:defRPr/>
            </a:pPr>
            <a:r>
              <a:rPr lang="en-US" sz="1900" i="1">
                <a:latin typeface="Times New Roman" pitchFamily="18" charset="0"/>
                <a:cs typeface="Times New Roman" pitchFamily="18" charset="0"/>
              </a:rPr>
              <a:t>	F =</a:t>
            </a:r>
            <a:r>
              <a:rPr lang="en-US" sz="19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en-US" sz="1900" i="1">
                <a:latin typeface="Times New Roman" pitchFamily="18" charset="0"/>
                <a:cs typeface="Times New Roman" pitchFamily="18" charset="0"/>
                <a:sym typeface="Iconic Symbols Ext" pitchFamily="2" charset="2"/>
              </a:rPr>
              <a:t>A </a:t>
            </a:r>
            <a:r>
              <a:rPr lang="en-US" sz="19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sz="1900">
                <a:latin typeface="Times New Roman" pitchFamily="18" charset="0"/>
                <a:cs typeface="Times New Roman" pitchFamily="18" charset="0"/>
                <a:sym typeface="Monotype Sorts" charset="2"/>
              </a:rPr>
              <a:t> </a:t>
            </a:r>
            <a:r>
              <a:rPr lang="en-US" sz="1900" i="1">
                <a:latin typeface="Times New Roman" pitchFamily="18" charset="0"/>
                <a:cs typeface="Times New Roman" pitchFamily="18" charset="0"/>
                <a:sym typeface="Monotype Sorts" charset="2"/>
              </a:rPr>
              <a:t>B  , </a:t>
            </a:r>
            <a:r>
              <a:rPr lang="en-US" sz="1900" i="1">
                <a:latin typeface="Times New Roman" pitchFamily="18" charset="0"/>
                <a:cs typeface="Times New Roman" pitchFamily="18" charset="0"/>
                <a:sym typeface="Iconic Symbols Ext" pitchFamily="2" charset="2"/>
              </a:rPr>
              <a:t>B </a:t>
            </a:r>
            <a:r>
              <a:rPr lang="en-US" sz="19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sz="1900">
                <a:latin typeface="Times New Roman" pitchFamily="18" charset="0"/>
                <a:cs typeface="Times New Roman" pitchFamily="18" charset="0"/>
                <a:sym typeface="Monotype Sorts" charset="2"/>
              </a:rPr>
              <a:t> </a:t>
            </a:r>
            <a:r>
              <a:rPr lang="en-US" sz="1900" i="1">
                <a:latin typeface="Times New Roman" pitchFamily="18" charset="0"/>
                <a:cs typeface="Times New Roman" pitchFamily="18" charset="0"/>
                <a:sym typeface="Monotype Sorts" charset="2"/>
              </a:rPr>
              <a:t>C </a:t>
            </a:r>
            <a:r>
              <a:rPr lang="en-US" sz="19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Monotype Sorts" charset="2"/>
              </a:rPr>
              <a:t>}</a:t>
            </a:r>
          </a:p>
          <a:p>
            <a:pPr marL="0" indent="0">
              <a:lnSpc>
                <a:spcPct val="90000"/>
              </a:lnSpc>
              <a:buNone/>
              <a:tabLst>
                <a:tab pos="803275" algn="l"/>
                <a:tab pos="2633663" algn="l"/>
                <a:tab pos="3140075" algn="l"/>
              </a:tabLst>
              <a:defRPr/>
            </a:pPr>
            <a:endParaRPr lang="en-US" sz="1200" i="1">
              <a:latin typeface="Times New Roman" pitchFamily="18" charset="0"/>
              <a:cs typeface="Times New Roman" pitchFamily="18" charset="0"/>
              <a:sym typeface="Monotype Sorts" charset="2"/>
            </a:endParaRPr>
          </a:p>
          <a:p>
            <a:pPr marL="0" indent="0">
              <a:lnSpc>
                <a:spcPct val="90000"/>
              </a:lnSpc>
              <a:buNone/>
              <a:tabLst>
                <a:tab pos="803275" algn="l"/>
                <a:tab pos="2633663" algn="l"/>
                <a:tab pos="3140075" algn="l"/>
              </a:tabLst>
              <a:defRPr/>
            </a:pPr>
            <a:r>
              <a:rPr lang="en-US" sz="1900">
                <a:latin typeface="Times New Roman" pitchFamily="18" charset="0"/>
                <a:cs typeface="Times New Roman" pitchFamily="18" charset="0"/>
                <a:sym typeface="Monotype Sorts" charset="2"/>
              </a:rPr>
              <a:t>All the subsets of R are –</a:t>
            </a:r>
            <a:r>
              <a:rPr lang="en-US" sz="1900" spc="50">
                <a:latin typeface="Times New Roman" pitchFamily="18" charset="0"/>
                <a:cs typeface="Times New Roman" pitchFamily="18" charset="0"/>
                <a:sym typeface="Monotype Sorts" charset="2"/>
              </a:rPr>
              <a:t>A,B,C,AB,AC,BC,ABC</a:t>
            </a:r>
          </a:p>
          <a:p>
            <a:pPr marL="0" indent="0">
              <a:lnSpc>
                <a:spcPct val="90000"/>
              </a:lnSpc>
              <a:buNone/>
              <a:tabLst>
                <a:tab pos="803275" algn="l"/>
                <a:tab pos="2633663" algn="l"/>
                <a:tab pos="3140075" algn="l"/>
              </a:tabLst>
              <a:defRPr/>
            </a:pPr>
            <a:endParaRPr lang="en-US" sz="200">
              <a:latin typeface="Times New Roman" pitchFamily="18" charset="0"/>
              <a:cs typeface="Times New Roman" pitchFamily="18" charset="0"/>
              <a:sym typeface="Monotype Sorts" charset="2"/>
            </a:endParaRPr>
          </a:p>
          <a:p>
            <a:pPr marL="0" indent="0">
              <a:lnSpc>
                <a:spcPct val="120000"/>
              </a:lnSpc>
              <a:buNone/>
              <a:tabLst>
                <a:tab pos="803275" algn="l"/>
                <a:tab pos="2633663" algn="l"/>
                <a:tab pos="3140075" algn="l"/>
              </a:tabLst>
              <a:defRPr/>
            </a:pPr>
            <a:r>
              <a:rPr lang="en-US" sz="1900" b="1">
                <a:latin typeface="Times New Roman" pitchFamily="18" charset="0"/>
                <a:cs typeface="Times New Roman" pitchFamily="18" charset="0"/>
                <a:sym typeface="Monotype Sorts" charset="2"/>
              </a:rPr>
              <a:t>Take</a:t>
            </a:r>
            <a:r>
              <a:rPr lang="en-US" sz="1900">
                <a:latin typeface="Times New Roman" pitchFamily="18" charset="0"/>
                <a:cs typeface="Times New Roman" pitchFamily="18" charset="0"/>
                <a:sym typeface="Monotype Sorts" charset="2"/>
              </a:rPr>
              <a:t> one subset from above </a:t>
            </a:r>
            <a:r>
              <a:rPr lang="en-US" sz="1900" b="1">
                <a:latin typeface="Times New Roman" pitchFamily="18" charset="0"/>
                <a:cs typeface="Times New Roman" pitchFamily="18" charset="0"/>
                <a:sym typeface="Monotype Sorts" charset="2"/>
              </a:rPr>
              <a:t>set say -A </a:t>
            </a:r>
            <a:r>
              <a:rPr lang="en-US" sz="1900">
                <a:latin typeface="Times New Roman" pitchFamily="18" charset="0"/>
                <a:cs typeface="Times New Roman" pitchFamily="18" charset="0"/>
                <a:sym typeface="Monotype Sorts" charset="2"/>
              </a:rPr>
              <a:t>and  </a:t>
            </a:r>
            <a:r>
              <a:rPr lang="en-US" sz="1900" b="1">
                <a:latin typeface="Times New Roman" pitchFamily="18" charset="0"/>
                <a:cs typeface="Times New Roman" pitchFamily="18" charset="0"/>
                <a:sym typeface="Monotype Sorts" charset="2"/>
              </a:rPr>
              <a:t>find A</a:t>
            </a:r>
            <a:r>
              <a:rPr lang="en-US" sz="1900" b="1" baseline="30000">
                <a:latin typeface="Times New Roman" pitchFamily="18" charset="0"/>
                <a:cs typeface="Times New Roman" pitchFamily="18" charset="0"/>
                <a:sym typeface="Monotype Sorts" charset="2"/>
              </a:rPr>
              <a:t>+</a:t>
            </a:r>
            <a:endParaRPr lang="en-US" sz="1900" b="1" i="1" baseline="30000">
              <a:latin typeface="Times New Roman" pitchFamily="18" charset="0"/>
              <a:cs typeface="Times New Roman" pitchFamily="18" charset="0"/>
              <a:sym typeface="Monotype Sorts" charset="2"/>
            </a:endParaRPr>
          </a:p>
          <a:p>
            <a:pPr>
              <a:lnSpc>
                <a:spcPct val="120000"/>
              </a:lnSpc>
              <a:tabLst>
                <a:tab pos="803275" algn="l"/>
                <a:tab pos="2633663" algn="l"/>
                <a:tab pos="3140075" algn="l"/>
              </a:tabLst>
              <a:defRPr/>
            </a:pPr>
            <a:r>
              <a:rPr lang="en-US" sz="1900" b="1">
                <a:latin typeface="Times New Roman" pitchFamily="18" charset="0"/>
                <a:cs typeface="Times New Roman" pitchFamily="18" charset="0"/>
                <a:sym typeface="Monotype Sorts" charset="2"/>
              </a:rPr>
              <a:t>A</a:t>
            </a:r>
            <a:r>
              <a:rPr lang="en-US" sz="1900" b="1" baseline="30000">
                <a:latin typeface="Times New Roman" pitchFamily="18" charset="0"/>
                <a:cs typeface="Times New Roman" pitchFamily="18" charset="0"/>
                <a:sym typeface="Monotype Sorts" charset="2"/>
              </a:rPr>
              <a:t>+</a:t>
            </a:r>
            <a:r>
              <a:rPr lang="en-US" sz="1900" b="1">
                <a:latin typeface="Times New Roman" pitchFamily="18" charset="0"/>
                <a:cs typeface="Times New Roman" pitchFamily="18" charset="0"/>
                <a:sym typeface="Monotype Sorts" charset="2"/>
              </a:rPr>
              <a:t> ={A ,B,C}</a:t>
            </a:r>
          </a:p>
          <a:p>
            <a:pPr marL="0" indent="0">
              <a:lnSpc>
                <a:spcPct val="120000"/>
              </a:lnSpc>
              <a:buNone/>
              <a:tabLst>
                <a:tab pos="803275" algn="l"/>
                <a:tab pos="2633663" algn="l"/>
                <a:tab pos="3140075" algn="l"/>
              </a:tabLst>
              <a:defRPr/>
            </a:pPr>
            <a:r>
              <a:rPr lang="en-US" sz="1900" i="1">
                <a:latin typeface="Times New Roman" pitchFamily="18" charset="0"/>
                <a:cs typeface="Times New Roman" pitchFamily="18" charset="0"/>
                <a:sym typeface="Monotype Sorts" charset="2"/>
              </a:rPr>
              <a:t>	</a:t>
            </a:r>
            <a:r>
              <a:rPr lang="en-US" sz="1900" b="1" i="1">
                <a:latin typeface="Times New Roman" pitchFamily="18" charset="0"/>
                <a:cs typeface="Times New Roman" pitchFamily="18" charset="0"/>
                <a:sym typeface="Monotype Sorts" charset="2"/>
              </a:rPr>
              <a:t>Subsets of A</a:t>
            </a:r>
            <a:r>
              <a:rPr lang="en-US" sz="1900" b="1" i="1" baseline="30000">
                <a:latin typeface="Times New Roman" pitchFamily="18" charset="0"/>
                <a:cs typeface="Times New Roman" pitchFamily="18" charset="0"/>
                <a:sym typeface="Monotype Sorts" charset="2"/>
              </a:rPr>
              <a:t>+ </a:t>
            </a:r>
            <a:r>
              <a:rPr lang="en-US" sz="1900" b="1" i="1">
                <a:latin typeface="Times New Roman" pitchFamily="18" charset="0"/>
                <a:cs typeface="Times New Roman" pitchFamily="18" charset="0"/>
                <a:sym typeface="Monotype Sorts" charset="2"/>
              </a:rPr>
              <a:t> </a:t>
            </a:r>
            <a:r>
              <a:rPr lang="en-US" sz="1900" i="1">
                <a:latin typeface="Times New Roman" pitchFamily="18" charset="0"/>
                <a:cs typeface="Times New Roman" pitchFamily="18" charset="0"/>
                <a:sym typeface="Monotype Sorts" charset="2"/>
              </a:rPr>
              <a:t>are  - </a:t>
            </a:r>
            <a:r>
              <a:rPr lang="en-US" sz="1900" spc="50">
                <a:latin typeface="Times New Roman" pitchFamily="18" charset="0"/>
                <a:cs typeface="Times New Roman" pitchFamily="18" charset="0"/>
                <a:sym typeface="Monotype Sorts" charset="2"/>
              </a:rPr>
              <a:t>A,B,C,AB,AC,BC,ABC</a:t>
            </a:r>
          </a:p>
          <a:p>
            <a:pPr marL="0" indent="0">
              <a:lnSpc>
                <a:spcPct val="120000"/>
              </a:lnSpc>
              <a:buNone/>
              <a:tabLst>
                <a:tab pos="803275" algn="l"/>
                <a:tab pos="2633663" algn="l"/>
                <a:tab pos="3140075" algn="l"/>
              </a:tabLst>
              <a:defRPr/>
            </a:pPr>
            <a:r>
              <a:rPr lang="en-US" sz="1900">
                <a:latin typeface="Times New Roman" pitchFamily="18" charset="0"/>
                <a:cs typeface="Times New Roman" pitchFamily="18" charset="0"/>
              </a:rPr>
              <a:t>	Therefore following functional dependencies hold</a:t>
            </a:r>
          </a:p>
          <a:p>
            <a:pPr marL="0" indent="0">
              <a:lnSpc>
                <a:spcPct val="120000"/>
              </a:lnSpc>
              <a:buNone/>
              <a:tabLst>
                <a:tab pos="803275" algn="l"/>
                <a:tab pos="2633663" algn="l"/>
                <a:tab pos="3140075" algn="l"/>
              </a:tabLst>
              <a:defRPr/>
            </a:pPr>
            <a:r>
              <a:rPr lang="en-US" sz="190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1900" b="1" i="1">
                <a:latin typeface="Times New Roman" pitchFamily="18" charset="0"/>
                <a:cs typeface="Times New Roman" pitchFamily="18" charset="0"/>
                <a:sym typeface="Iconic Symbols Ext" pitchFamily="2" charset="2"/>
              </a:rPr>
              <a:t>A </a:t>
            </a:r>
            <a:r>
              <a:rPr lang="en-US" sz="19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sz="1900" b="1">
                <a:latin typeface="Times New Roman" pitchFamily="18" charset="0"/>
                <a:cs typeface="Times New Roman" pitchFamily="18" charset="0"/>
                <a:sym typeface="Monotype Sorts" charset="2"/>
              </a:rPr>
              <a:t> </a:t>
            </a:r>
            <a:r>
              <a:rPr lang="en-US" sz="1900" b="1" i="1">
                <a:latin typeface="Times New Roman" pitchFamily="18" charset="0"/>
                <a:cs typeface="Times New Roman" pitchFamily="18" charset="0"/>
                <a:sym typeface="Monotype Sorts" charset="2"/>
              </a:rPr>
              <a:t>B  , </a:t>
            </a:r>
            <a:r>
              <a:rPr lang="en-US" sz="1900" b="1" i="1">
                <a:latin typeface="Times New Roman" pitchFamily="18" charset="0"/>
                <a:cs typeface="Times New Roman" pitchFamily="18" charset="0"/>
                <a:sym typeface="Iconic Symbols Ext" pitchFamily="2" charset="2"/>
              </a:rPr>
              <a:t>A </a:t>
            </a:r>
            <a:r>
              <a:rPr lang="en-US" sz="19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sz="1900" b="1">
                <a:latin typeface="Times New Roman" pitchFamily="18" charset="0"/>
                <a:cs typeface="Times New Roman" pitchFamily="18" charset="0"/>
                <a:sym typeface="Monotype Sorts" charset="2"/>
              </a:rPr>
              <a:t> </a:t>
            </a:r>
            <a:r>
              <a:rPr lang="en-US" sz="1900" b="1" i="1">
                <a:latin typeface="Times New Roman" pitchFamily="18" charset="0"/>
                <a:cs typeface="Times New Roman" pitchFamily="18" charset="0"/>
                <a:sym typeface="Monotype Sorts" charset="2"/>
              </a:rPr>
              <a:t>C , </a:t>
            </a:r>
            <a:r>
              <a:rPr lang="en-US" sz="1900" b="1" i="1">
                <a:latin typeface="Times New Roman" pitchFamily="18" charset="0"/>
                <a:cs typeface="Times New Roman" pitchFamily="18" charset="0"/>
                <a:sym typeface="Iconic Symbols Ext" pitchFamily="2" charset="2"/>
              </a:rPr>
              <a:t>A </a:t>
            </a:r>
            <a:r>
              <a:rPr lang="en-US" sz="19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sz="1900" b="1">
                <a:latin typeface="Times New Roman" pitchFamily="18" charset="0"/>
                <a:cs typeface="Times New Roman" pitchFamily="18" charset="0"/>
                <a:sym typeface="Monotype Sorts" charset="2"/>
              </a:rPr>
              <a:t> AB,</a:t>
            </a:r>
            <a:r>
              <a:rPr lang="en-US" sz="1900" b="1" i="1">
                <a:latin typeface="Times New Roman" pitchFamily="18" charset="0"/>
                <a:cs typeface="Times New Roman" pitchFamily="18" charset="0"/>
                <a:sym typeface="Iconic Symbols Ext" pitchFamily="2" charset="2"/>
              </a:rPr>
              <a:t> A </a:t>
            </a:r>
            <a:r>
              <a:rPr lang="en-US" sz="19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sz="1900" b="1">
                <a:latin typeface="Times New Roman" pitchFamily="18" charset="0"/>
                <a:cs typeface="Times New Roman" pitchFamily="18" charset="0"/>
                <a:sym typeface="Monotype Sorts" charset="2"/>
              </a:rPr>
              <a:t> AC,</a:t>
            </a:r>
            <a:r>
              <a:rPr lang="en-US" sz="1900" b="1" i="1">
                <a:latin typeface="Times New Roman" pitchFamily="18" charset="0"/>
                <a:cs typeface="Times New Roman" pitchFamily="18" charset="0"/>
                <a:sym typeface="Iconic Symbols Ext" pitchFamily="2" charset="2"/>
              </a:rPr>
              <a:t> A </a:t>
            </a:r>
            <a:r>
              <a:rPr lang="en-US" sz="19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sz="1900" b="1">
                <a:latin typeface="Times New Roman" pitchFamily="18" charset="0"/>
                <a:cs typeface="Times New Roman" pitchFamily="18" charset="0"/>
                <a:sym typeface="Monotype Sorts" charset="2"/>
              </a:rPr>
              <a:t> BC,</a:t>
            </a:r>
            <a:r>
              <a:rPr lang="en-US" sz="1900" b="1" i="1">
                <a:latin typeface="Times New Roman" pitchFamily="18" charset="0"/>
                <a:cs typeface="Times New Roman" pitchFamily="18" charset="0"/>
                <a:sym typeface="Iconic Symbols Ext" pitchFamily="2" charset="2"/>
              </a:rPr>
              <a:t> A </a:t>
            </a:r>
            <a:r>
              <a:rPr lang="en-US" sz="19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sz="1900" b="1">
                <a:latin typeface="Times New Roman" pitchFamily="18" charset="0"/>
                <a:cs typeface="Times New Roman" pitchFamily="18" charset="0"/>
                <a:sym typeface="Monotype Sorts" charset="2"/>
              </a:rPr>
              <a:t> ABC.     </a:t>
            </a:r>
            <a:r>
              <a:rPr lang="en-US" sz="21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----</a:t>
            </a:r>
            <a:r>
              <a:rPr lang="en-US" sz="2100" b="1">
                <a:solidFill>
                  <a:srgbClr val="FF0000"/>
                </a:solidFill>
                <a:latin typeface="Batang"/>
                <a:ea typeface="Batang"/>
                <a:cs typeface="Times New Roman" pitchFamily="18" charset="0"/>
              </a:rPr>
              <a:t>⑴</a:t>
            </a:r>
            <a:r>
              <a:rPr lang="en-US" sz="1900">
                <a:latin typeface="Times New Roman" pitchFamily="18" charset="0"/>
                <a:cs typeface="Times New Roman" pitchFamily="18" charset="0"/>
              </a:rPr>
              <a:t>Similarly , </a:t>
            </a:r>
            <a:r>
              <a:rPr lang="en-US" sz="1900" b="1">
                <a:latin typeface="Times New Roman" pitchFamily="18" charset="0"/>
                <a:cs typeface="Times New Roman" pitchFamily="18" charset="0"/>
              </a:rPr>
              <a:t>take next subset say B </a:t>
            </a:r>
            <a:r>
              <a:rPr lang="en-US" sz="190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1900" b="1">
                <a:latin typeface="Times New Roman" pitchFamily="18" charset="0"/>
                <a:cs typeface="Times New Roman" pitchFamily="18" charset="0"/>
              </a:rPr>
              <a:t>Find B</a:t>
            </a:r>
            <a:r>
              <a:rPr lang="en-US" sz="1900" b="1" baseline="30000">
                <a:latin typeface="Times New Roman" pitchFamily="18" charset="0"/>
                <a:cs typeface="Times New Roman" pitchFamily="18" charset="0"/>
              </a:rPr>
              <a:t>+</a:t>
            </a:r>
          </a:p>
          <a:p>
            <a:pPr marL="0" indent="0">
              <a:lnSpc>
                <a:spcPct val="120000"/>
              </a:lnSpc>
              <a:buNone/>
              <a:tabLst>
                <a:tab pos="803275" algn="l"/>
                <a:tab pos="2633663" algn="l"/>
                <a:tab pos="3140075" algn="l"/>
              </a:tabLst>
              <a:defRPr/>
            </a:pPr>
            <a:r>
              <a:rPr lang="en-US" sz="1900" b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900" b="1" baseline="3000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1900" b="1">
                <a:latin typeface="Times New Roman" pitchFamily="18" charset="0"/>
                <a:cs typeface="Times New Roman" pitchFamily="18" charset="0"/>
              </a:rPr>
              <a:t>={B,C}</a:t>
            </a:r>
          </a:p>
          <a:p>
            <a:pPr marL="0" indent="0">
              <a:lnSpc>
                <a:spcPct val="120000"/>
              </a:lnSpc>
              <a:buNone/>
              <a:tabLst>
                <a:tab pos="803275" algn="l"/>
                <a:tab pos="2633663" algn="l"/>
                <a:tab pos="3140075" algn="l"/>
              </a:tabLst>
              <a:defRPr/>
            </a:pPr>
            <a:r>
              <a:rPr lang="en-US" sz="1900" i="1">
                <a:latin typeface="Times New Roman" pitchFamily="18" charset="0"/>
                <a:cs typeface="Times New Roman" pitchFamily="18" charset="0"/>
                <a:sym typeface="Monotype Sorts" charset="2"/>
              </a:rPr>
              <a:t>	</a:t>
            </a:r>
            <a:r>
              <a:rPr lang="en-US" sz="1900" b="1" i="1">
                <a:latin typeface="Times New Roman" pitchFamily="18" charset="0"/>
                <a:cs typeface="Times New Roman" pitchFamily="18" charset="0"/>
                <a:sym typeface="Monotype Sorts" charset="2"/>
              </a:rPr>
              <a:t>Subsets of B</a:t>
            </a:r>
            <a:r>
              <a:rPr lang="en-US" sz="1900" b="1" i="1" baseline="30000">
                <a:latin typeface="Times New Roman" pitchFamily="18" charset="0"/>
                <a:cs typeface="Times New Roman" pitchFamily="18" charset="0"/>
                <a:sym typeface="Monotype Sorts" charset="2"/>
              </a:rPr>
              <a:t>+ </a:t>
            </a:r>
            <a:r>
              <a:rPr lang="en-US" sz="1900" b="1" i="1">
                <a:latin typeface="Times New Roman" pitchFamily="18" charset="0"/>
                <a:cs typeface="Times New Roman" pitchFamily="18" charset="0"/>
                <a:sym typeface="Monotype Sorts" charset="2"/>
              </a:rPr>
              <a:t> </a:t>
            </a:r>
            <a:r>
              <a:rPr lang="en-US" sz="1900" i="1">
                <a:latin typeface="Times New Roman" pitchFamily="18" charset="0"/>
                <a:cs typeface="Times New Roman" pitchFamily="18" charset="0"/>
                <a:sym typeface="Monotype Sorts" charset="2"/>
              </a:rPr>
              <a:t>are  - </a:t>
            </a:r>
            <a:r>
              <a:rPr lang="en-US" sz="1900" spc="50">
                <a:latin typeface="Times New Roman" pitchFamily="18" charset="0"/>
                <a:cs typeface="Times New Roman" pitchFamily="18" charset="0"/>
                <a:sym typeface="Monotype Sorts" charset="2"/>
              </a:rPr>
              <a:t>B,C,BC</a:t>
            </a:r>
          </a:p>
          <a:p>
            <a:pPr>
              <a:lnSpc>
                <a:spcPct val="120000"/>
              </a:lnSpc>
              <a:tabLst>
                <a:tab pos="803275" algn="l"/>
                <a:tab pos="2633663" algn="l"/>
                <a:tab pos="3140075" algn="l"/>
              </a:tabLst>
              <a:defRPr/>
            </a:pPr>
            <a:r>
              <a:rPr lang="en-US" sz="1900">
                <a:latin typeface="Times New Roman" pitchFamily="18" charset="0"/>
                <a:cs typeface="Times New Roman" pitchFamily="18" charset="0"/>
              </a:rPr>
              <a:t>	Therefore following functional dependencies hold</a:t>
            </a:r>
          </a:p>
          <a:p>
            <a:pPr>
              <a:lnSpc>
                <a:spcPct val="120000"/>
              </a:lnSpc>
              <a:tabLst>
                <a:tab pos="803275" algn="l"/>
                <a:tab pos="2633663" algn="l"/>
                <a:tab pos="3140075" algn="l"/>
              </a:tabLst>
              <a:defRPr/>
            </a:pPr>
            <a:r>
              <a:rPr lang="en-US" sz="190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900" b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9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C ,B BC	</a:t>
            </a:r>
            <a:r>
              <a:rPr lang="en-US" sz="21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----</a:t>
            </a:r>
            <a:r>
              <a:rPr lang="en-US" sz="2100" b="1">
                <a:solidFill>
                  <a:srgbClr val="FF0000"/>
                </a:solidFill>
                <a:latin typeface="Batang"/>
                <a:ea typeface="Batang"/>
                <a:cs typeface="Times New Roman" pitchFamily="18" charset="0"/>
              </a:rPr>
              <a:t>⑵</a:t>
            </a:r>
            <a:r>
              <a:rPr lang="en-US" sz="19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</a:p>
          <a:p>
            <a:pPr marL="0" indent="0">
              <a:lnSpc>
                <a:spcPct val="120000"/>
              </a:lnSpc>
              <a:buNone/>
              <a:tabLst>
                <a:tab pos="803275" algn="l"/>
                <a:tab pos="2633663" algn="l"/>
                <a:tab pos="3140075" algn="l"/>
              </a:tabLst>
              <a:defRPr/>
            </a:pPr>
            <a:r>
              <a:rPr lang="en-US" sz="19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Take subset C , Find C</a:t>
            </a:r>
            <a:r>
              <a:rPr lang="en-US" sz="1900" b="1" baseline="30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</a:t>
            </a:r>
            <a:endParaRPr lang="en-US" sz="1900" b="1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0" indent="0">
              <a:lnSpc>
                <a:spcPct val="120000"/>
              </a:lnSpc>
              <a:buNone/>
              <a:tabLst>
                <a:tab pos="803275" algn="l"/>
                <a:tab pos="2633663" algn="l"/>
                <a:tab pos="3140075" algn="l"/>
              </a:tabLst>
              <a:defRPr/>
            </a:pPr>
            <a:r>
              <a:rPr lang="en-US" sz="19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en-US" sz="1900" b="1" baseline="30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</a:t>
            </a:r>
            <a:r>
              <a:rPr lang="en-US" sz="19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={ C}</a:t>
            </a:r>
          </a:p>
          <a:p>
            <a:pPr>
              <a:lnSpc>
                <a:spcPct val="120000"/>
              </a:lnSpc>
              <a:tabLst>
                <a:tab pos="803275" algn="l"/>
                <a:tab pos="2633663" algn="l"/>
                <a:tab pos="3140075" algn="l"/>
              </a:tabLst>
              <a:defRPr/>
            </a:pPr>
            <a:r>
              <a:rPr lang="en-US" sz="1900">
                <a:latin typeface="Times New Roman" pitchFamily="18" charset="0"/>
                <a:cs typeface="Times New Roman" pitchFamily="18" charset="0"/>
              </a:rPr>
              <a:t>	 Therefore </a:t>
            </a:r>
            <a:r>
              <a:rPr lang="en-US" sz="1900" b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9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C (similarly A A and B B holds )</a:t>
            </a:r>
            <a:r>
              <a:rPr lang="en-US" sz="1900">
                <a:latin typeface="Times New Roman" pitchFamily="18" charset="0"/>
                <a:cs typeface="Times New Roman" pitchFamily="18" charset="0"/>
              </a:rPr>
              <a:t> holds  </a:t>
            </a:r>
            <a:r>
              <a:rPr lang="en-US" sz="21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----</a:t>
            </a:r>
            <a:r>
              <a:rPr lang="en-US" sz="2100" b="1">
                <a:solidFill>
                  <a:srgbClr val="FF0000"/>
                </a:solidFill>
                <a:latin typeface="Batang"/>
                <a:ea typeface="Batang"/>
                <a:cs typeface="Times New Roman" pitchFamily="18" charset="0"/>
              </a:rPr>
              <a:t>⑶</a:t>
            </a:r>
            <a:endParaRPr lang="en-US" sz="2100">
              <a:latin typeface="Times New Roman" pitchFamily="18" charset="0"/>
              <a:cs typeface="Times New Roman" pitchFamily="18" charset="0"/>
              <a:sym typeface="Monotype Sorts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452686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83" y="0"/>
            <a:ext cx="8077200" cy="609600"/>
          </a:xfrm>
        </p:spPr>
        <p:txBody>
          <a:bodyPr/>
          <a:lstStyle/>
          <a:p>
            <a:pPr algn="r"/>
            <a:r>
              <a:rPr lang="en-US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….Example for Computing </a:t>
            </a:r>
            <a:r>
              <a:rPr lang="en-US" i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</a:t>
            </a:r>
            <a:r>
              <a:rPr lang="en-US" i="1" baseline="300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2607" y="711462"/>
            <a:ext cx="8560675" cy="5549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4000"/>
              </a:lnSpc>
              <a:tabLst>
                <a:tab pos="803275" algn="l"/>
                <a:tab pos="2633663" algn="l"/>
                <a:tab pos="3140075" algn="l"/>
              </a:tabLst>
              <a:defRPr/>
            </a:pPr>
            <a:r>
              <a:rPr lang="en-US" sz="19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Take AB</a:t>
            </a:r>
          </a:p>
          <a:p>
            <a:pPr lvl="0">
              <a:lnSpc>
                <a:spcPct val="124000"/>
              </a:lnSpc>
              <a:tabLst>
                <a:tab pos="803275" algn="l"/>
                <a:tab pos="2633663" algn="l"/>
                <a:tab pos="3140075" algn="l"/>
              </a:tabLst>
              <a:defRPr/>
            </a:pPr>
            <a:r>
              <a:rPr lang="en-US" sz="19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  <a:r>
              <a:rPr lang="en-US" sz="1900" b="1" spc="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AB</a:t>
            </a:r>
            <a:r>
              <a:rPr lang="en-US" sz="1900" b="1" spc="300" baseline="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</a:t>
            </a:r>
            <a:r>
              <a:rPr lang="en-US" sz="1900" b="1" spc="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{A,B,C} </a:t>
            </a:r>
          </a:p>
          <a:p>
            <a:pPr lvl="0">
              <a:lnSpc>
                <a:spcPct val="124000"/>
              </a:lnSpc>
              <a:tabLst>
                <a:tab pos="803275" algn="l"/>
                <a:tab pos="2633663" algn="l"/>
                <a:tab pos="3140075" algn="l"/>
              </a:tabLst>
              <a:defRPr/>
            </a:pPr>
            <a:r>
              <a:rPr lang="en-US" sz="19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Subsets of AB+  are  - </a:t>
            </a:r>
            <a:r>
              <a:rPr lang="en-US" sz="1900" spc="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A,B,C,AB,AC,BC,ABC</a:t>
            </a:r>
          </a:p>
          <a:p>
            <a:pPr lvl="0">
              <a:lnSpc>
                <a:spcPct val="124000"/>
              </a:lnSpc>
              <a:tabLst>
                <a:tab pos="803275" algn="l"/>
                <a:tab pos="2633663" algn="l"/>
                <a:tab pos="3140075" algn="l"/>
              </a:tabLst>
              <a:defRPr/>
            </a:pPr>
            <a:r>
              <a:rPr lang="en-US" sz="19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Therefore following functional dependencies hold</a:t>
            </a:r>
          </a:p>
          <a:p>
            <a:pPr lvl="0">
              <a:lnSpc>
                <a:spcPct val="124000"/>
              </a:lnSpc>
              <a:tabLst>
                <a:tab pos="803275" algn="l"/>
                <a:tab pos="2633663" algn="l"/>
                <a:tab pos="3140075" algn="l"/>
              </a:tabLst>
              <a:defRPr/>
            </a:pPr>
            <a:r>
              <a:rPr lang="en-US" sz="19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19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 </a:t>
            </a:r>
            <a:r>
              <a:rPr lang="en-US" sz="19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sz="19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B  , AB </a:t>
            </a:r>
            <a:r>
              <a:rPr lang="en-US" sz="19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sz="19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C , A B</a:t>
            </a:r>
            <a:r>
              <a:rPr lang="en-US" sz="19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sz="19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AB, AB </a:t>
            </a:r>
            <a:r>
              <a:rPr lang="en-US" sz="19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sz="19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AC, A B</a:t>
            </a:r>
            <a:r>
              <a:rPr lang="en-US" sz="19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sz="19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BC, AB </a:t>
            </a:r>
            <a:r>
              <a:rPr lang="en-US" sz="19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sz="19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ABC</a:t>
            </a:r>
            <a:r>
              <a:rPr lang="en-US" sz="19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----</a:t>
            </a:r>
            <a:r>
              <a:rPr lang="en-US" sz="2000" b="1">
                <a:solidFill>
                  <a:srgbClr val="FF0000"/>
                </a:solidFill>
                <a:latin typeface="Batang"/>
                <a:ea typeface="Batang"/>
                <a:cs typeface="Times New Roman" pitchFamily="18" charset="0"/>
              </a:rPr>
              <a:t>⑷</a:t>
            </a:r>
            <a:endParaRPr lang="en-US" sz="19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24000"/>
              </a:lnSpc>
              <a:tabLst>
                <a:tab pos="803275" algn="l"/>
                <a:tab pos="2633663" algn="l"/>
                <a:tab pos="3140075" algn="l"/>
              </a:tabLst>
              <a:defRPr/>
            </a:pPr>
            <a:r>
              <a:rPr lang="en-US" sz="19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Take BC</a:t>
            </a:r>
          </a:p>
          <a:p>
            <a:pPr lvl="0">
              <a:lnSpc>
                <a:spcPct val="124000"/>
              </a:lnSpc>
              <a:tabLst>
                <a:tab pos="803275" algn="l"/>
                <a:tab pos="2633663" algn="l"/>
                <a:tab pos="3140075" algn="l"/>
              </a:tabLst>
              <a:defRPr/>
            </a:pPr>
            <a:r>
              <a:rPr lang="en-US" sz="19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900" b="1" spc="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BC</a:t>
            </a:r>
            <a:r>
              <a:rPr lang="en-US" sz="1900" b="1" spc="300" baseline="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1900" b="1" spc="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={ B,C}</a:t>
            </a:r>
          </a:p>
          <a:p>
            <a:pPr lvl="0">
              <a:lnSpc>
                <a:spcPct val="124000"/>
              </a:lnSpc>
              <a:tabLst>
                <a:tab pos="803275" algn="l"/>
                <a:tab pos="2633663" algn="l"/>
                <a:tab pos="3140075" algn="l"/>
              </a:tabLst>
              <a:defRPr/>
            </a:pPr>
            <a:r>
              <a:rPr lang="en-US" sz="19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Subsets of  BC+  are  - </a:t>
            </a:r>
            <a:r>
              <a:rPr lang="en-US" sz="1900" spc="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B,C,BC</a:t>
            </a:r>
          </a:p>
          <a:p>
            <a:pPr>
              <a:lnSpc>
                <a:spcPct val="124000"/>
              </a:lnSpc>
              <a:tabLst>
                <a:tab pos="803275" algn="l"/>
                <a:tab pos="2633663" algn="l"/>
                <a:tab pos="3140075" algn="l"/>
              </a:tabLst>
              <a:defRPr/>
            </a:pPr>
            <a:r>
              <a:rPr lang="en-US" sz="19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Therefore following functional dependencies hold</a:t>
            </a:r>
          </a:p>
          <a:p>
            <a:pPr lvl="0">
              <a:lnSpc>
                <a:spcPct val="124000"/>
              </a:lnSpc>
              <a:tabLst>
                <a:tab pos="803275" algn="l"/>
                <a:tab pos="2633663" algn="l"/>
                <a:tab pos="3140075" algn="l"/>
              </a:tabLst>
              <a:defRPr/>
            </a:pPr>
            <a:r>
              <a:rPr lang="en-US" sz="190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900" b="1">
                <a:latin typeface="Times New Roman" pitchFamily="18" charset="0"/>
                <a:cs typeface="Times New Roman" pitchFamily="18" charset="0"/>
              </a:rPr>
              <a:t>BC</a:t>
            </a:r>
            <a:r>
              <a:rPr lang="en-US" sz="19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B,BC C,BC BC </a:t>
            </a:r>
            <a:r>
              <a:rPr lang="en-US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---- </a:t>
            </a:r>
            <a:r>
              <a:rPr lang="en-US" sz="2000" b="1">
                <a:solidFill>
                  <a:srgbClr val="FF0000"/>
                </a:solidFill>
                <a:latin typeface="Batang"/>
                <a:ea typeface="Batang"/>
                <a:cs typeface="Times New Roman" pitchFamily="18" charset="0"/>
              </a:rPr>
              <a:t>⑸</a:t>
            </a:r>
            <a:endParaRPr lang="en-US" sz="1900" b="1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124000"/>
              </a:lnSpc>
              <a:tabLst>
                <a:tab pos="803275" algn="l"/>
                <a:tab pos="2633663" algn="l"/>
                <a:tab pos="3140075" algn="l"/>
              </a:tabLst>
              <a:defRPr/>
            </a:pPr>
            <a:r>
              <a:rPr lang="en-US" sz="19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Take AC</a:t>
            </a:r>
          </a:p>
          <a:p>
            <a:pPr lvl="0">
              <a:lnSpc>
                <a:spcPct val="124000"/>
              </a:lnSpc>
              <a:tabLst>
                <a:tab pos="803275" algn="l"/>
                <a:tab pos="2633663" algn="l"/>
                <a:tab pos="3140075" algn="l"/>
              </a:tabLst>
              <a:defRPr/>
            </a:pPr>
            <a:r>
              <a:rPr lang="en-US" sz="190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900" b="1" spc="300">
                <a:latin typeface="Times New Roman" pitchFamily="18" charset="0"/>
                <a:cs typeface="Times New Roman" pitchFamily="18" charset="0"/>
              </a:rPr>
              <a:t>AC</a:t>
            </a:r>
            <a:r>
              <a:rPr lang="en-US" sz="1900" b="1" spc="300" baseline="3000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1900" b="1" spc="300">
                <a:latin typeface="Times New Roman" pitchFamily="18" charset="0"/>
                <a:cs typeface="Times New Roman" pitchFamily="18" charset="0"/>
              </a:rPr>
              <a:t>= {A,B,C}</a:t>
            </a:r>
          </a:p>
          <a:p>
            <a:pPr lvl="0">
              <a:lnSpc>
                <a:spcPct val="124000"/>
              </a:lnSpc>
              <a:tabLst>
                <a:tab pos="803275" algn="l"/>
                <a:tab pos="2633663" algn="l"/>
                <a:tab pos="3140075" algn="l"/>
              </a:tabLst>
              <a:defRPr/>
            </a:pPr>
            <a:r>
              <a:rPr lang="en-US" sz="19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Subsets of AC</a:t>
            </a:r>
            <a:r>
              <a:rPr lang="en-US" sz="1900" baseline="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19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are  - </a:t>
            </a:r>
            <a:r>
              <a:rPr lang="en-US" sz="1900" spc="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A,B,C,AB,AC,BC,ABC</a:t>
            </a:r>
          </a:p>
          <a:p>
            <a:pPr lvl="0">
              <a:lnSpc>
                <a:spcPct val="124000"/>
              </a:lnSpc>
              <a:tabLst>
                <a:tab pos="803275" algn="l"/>
                <a:tab pos="2633663" algn="l"/>
                <a:tab pos="3140075" algn="l"/>
              </a:tabLst>
              <a:defRPr/>
            </a:pPr>
            <a:r>
              <a:rPr lang="en-US" sz="19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Therefore following functional dependencies hold</a:t>
            </a:r>
          </a:p>
          <a:p>
            <a:pPr lvl="0">
              <a:lnSpc>
                <a:spcPct val="124000"/>
              </a:lnSpc>
              <a:tabLst>
                <a:tab pos="803275" algn="l"/>
                <a:tab pos="2633663" algn="l"/>
                <a:tab pos="3140075" algn="l"/>
              </a:tabLst>
              <a:defRPr/>
            </a:pPr>
            <a:r>
              <a:rPr lang="en-US" sz="19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19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 </a:t>
            </a:r>
            <a:r>
              <a:rPr lang="en-US" sz="19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sz="19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B  , AC </a:t>
            </a:r>
            <a:r>
              <a:rPr lang="en-US" sz="19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sz="19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C , AC</a:t>
            </a:r>
            <a:r>
              <a:rPr lang="en-US" sz="19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sz="19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AB, AC </a:t>
            </a:r>
            <a:r>
              <a:rPr lang="en-US" sz="19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sz="19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AC, AC</a:t>
            </a:r>
            <a:r>
              <a:rPr lang="en-US" sz="19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sz="19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BC, AC </a:t>
            </a:r>
            <a:r>
              <a:rPr lang="en-US" sz="19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sz="19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ABC</a:t>
            </a:r>
            <a:r>
              <a:rPr lang="en-US" sz="19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19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----</a:t>
            </a:r>
            <a:r>
              <a:rPr lang="en-US" sz="2000" b="1">
                <a:solidFill>
                  <a:srgbClr val="FF0000"/>
                </a:solidFill>
                <a:latin typeface="Batang"/>
                <a:ea typeface="Batang"/>
                <a:cs typeface="Times New Roman" pitchFamily="18" charset="0"/>
              </a:rPr>
              <a:t>⑹</a:t>
            </a:r>
            <a:endParaRPr lang="en-US" sz="2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5240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9186" y="650925"/>
            <a:ext cx="8828690" cy="559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tabLst>
                <a:tab pos="803275" algn="l"/>
                <a:tab pos="2633663" algn="l"/>
                <a:tab pos="3140075" algn="l"/>
              </a:tabLst>
              <a:defRPr/>
            </a:pPr>
            <a:r>
              <a:rPr lang="en-US" sz="19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Take ABC</a:t>
            </a:r>
          </a:p>
          <a:p>
            <a:pPr lvl="1">
              <a:lnSpc>
                <a:spcPct val="120000"/>
              </a:lnSpc>
              <a:tabLst>
                <a:tab pos="803275" algn="l"/>
                <a:tab pos="2633663" algn="l"/>
                <a:tab pos="3140075" algn="l"/>
              </a:tabLst>
              <a:defRPr/>
            </a:pPr>
            <a:r>
              <a:rPr lang="en-US" sz="19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ABC+={</a:t>
            </a:r>
            <a:r>
              <a:rPr lang="en-US" sz="1900" b="1" spc="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A,B,C}</a:t>
            </a:r>
          </a:p>
          <a:p>
            <a:pPr lvl="1">
              <a:lnSpc>
                <a:spcPct val="120000"/>
              </a:lnSpc>
              <a:tabLst>
                <a:tab pos="803275" algn="l"/>
                <a:tab pos="2633663" algn="l"/>
                <a:tab pos="3140075" algn="l"/>
              </a:tabLst>
              <a:defRPr/>
            </a:pPr>
            <a:r>
              <a:rPr lang="en-US" sz="19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Subsets of ABC</a:t>
            </a:r>
            <a:r>
              <a:rPr lang="en-US" sz="1900" baseline="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19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are  - </a:t>
            </a:r>
            <a:r>
              <a:rPr lang="en-US" sz="1900" spc="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A,B,C,AB,AC,BC,ABC</a:t>
            </a:r>
          </a:p>
          <a:p>
            <a:pPr lvl="1">
              <a:lnSpc>
                <a:spcPct val="120000"/>
              </a:lnSpc>
              <a:tabLst>
                <a:tab pos="803275" algn="l"/>
                <a:tab pos="2633663" algn="l"/>
                <a:tab pos="3140075" algn="l"/>
              </a:tabLst>
              <a:defRPr/>
            </a:pPr>
            <a:r>
              <a:rPr lang="en-US" sz="19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Therefore following functional dependencies hold</a:t>
            </a:r>
          </a:p>
          <a:p>
            <a:pPr lvl="0">
              <a:lnSpc>
                <a:spcPct val="120000"/>
              </a:lnSpc>
              <a:tabLst>
                <a:tab pos="803275" algn="l"/>
                <a:tab pos="2633663" algn="l"/>
                <a:tab pos="3140075" algn="l"/>
              </a:tabLst>
              <a:defRPr/>
            </a:pPr>
            <a:r>
              <a:rPr lang="en-US" sz="19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ABC </a:t>
            </a:r>
            <a:r>
              <a:rPr lang="en-US" sz="19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sz="19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B  , ABC </a:t>
            </a:r>
            <a:r>
              <a:rPr lang="en-US" sz="19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sz="19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C , ABC</a:t>
            </a:r>
            <a:r>
              <a:rPr lang="en-US" sz="19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sz="19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AB, ABC </a:t>
            </a:r>
            <a:r>
              <a:rPr lang="en-US" sz="19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sz="19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AC, ABC</a:t>
            </a:r>
            <a:r>
              <a:rPr lang="en-US" sz="19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sz="19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BC, ABC </a:t>
            </a:r>
            <a:r>
              <a:rPr lang="en-US" sz="19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sz="19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ABC</a:t>
            </a:r>
            <a:r>
              <a:rPr lang="en-US" sz="19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  </a:t>
            </a:r>
            <a:r>
              <a:rPr lang="en-US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----</a:t>
            </a:r>
            <a:r>
              <a:rPr lang="en-US" sz="2000" b="1">
                <a:solidFill>
                  <a:srgbClr val="FF0000"/>
                </a:solidFill>
                <a:latin typeface="Batang"/>
                <a:ea typeface="Batang"/>
                <a:cs typeface="Times New Roman" pitchFamily="18" charset="0"/>
              </a:rPr>
              <a:t>⑺</a:t>
            </a:r>
            <a:endParaRPr lang="en-US" sz="19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20000"/>
              </a:lnSpc>
              <a:tabLst>
                <a:tab pos="803275" algn="l"/>
                <a:tab pos="2633663" algn="l"/>
                <a:tab pos="3140075" algn="l"/>
              </a:tabLst>
              <a:defRPr/>
            </a:pPr>
            <a:endParaRPr lang="en-US" sz="19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20000"/>
              </a:lnSpc>
              <a:tabLst>
                <a:tab pos="803275" algn="l"/>
                <a:tab pos="2633663" algn="l"/>
                <a:tab pos="3140075" algn="l"/>
              </a:tabLst>
              <a:defRPr/>
            </a:pPr>
            <a:endParaRPr lang="en-US" sz="19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20000"/>
              </a:lnSpc>
              <a:tabLst>
                <a:tab pos="803275" algn="l"/>
                <a:tab pos="2633663" algn="l"/>
                <a:tab pos="3140075" algn="l"/>
              </a:tabLst>
              <a:defRPr/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000" b="1" spc="300">
                <a:solidFill>
                  <a:srgbClr val="FF0000"/>
                </a:solidFill>
                <a:latin typeface="Times New Roman" pitchFamily="18" charset="0"/>
                <a:ea typeface="Batang"/>
                <a:cs typeface="Times New Roman" pitchFamily="18" charset="0"/>
              </a:rPr>
              <a:t>⑴ ⑵ ⑶ ⑷ ⑸ ⑹ ⑺</a:t>
            </a:r>
          </a:p>
          <a:p>
            <a:pPr lvl="0">
              <a:lnSpc>
                <a:spcPct val="120000"/>
              </a:lnSpc>
              <a:tabLst>
                <a:tab pos="803275" algn="l"/>
                <a:tab pos="2633663" algn="l"/>
                <a:tab pos="3140075" algn="l"/>
              </a:tabLst>
              <a:defRPr/>
            </a:pPr>
            <a:r>
              <a:rPr lang="en-US" sz="2000">
                <a:latin typeface="Times New Roman" pitchFamily="18" charset="0"/>
                <a:ea typeface="Batang"/>
                <a:cs typeface="Times New Roman" pitchFamily="18" charset="0"/>
              </a:rPr>
              <a:t>       by eliminating duplicates we can get all functional dependencies set</a:t>
            </a:r>
          </a:p>
          <a:p>
            <a:pPr lvl="0">
              <a:lnSpc>
                <a:spcPct val="120000"/>
              </a:lnSpc>
              <a:tabLst>
                <a:tab pos="803275" algn="l"/>
                <a:tab pos="2633663" algn="l"/>
                <a:tab pos="3140075" algn="l"/>
              </a:tabLst>
              <a:defRPr/>
            </a:pPr>
            <a:endParaRPr lang="en-US" sz="1900">
              <a:latin typeface="Times New Roman" pitchFamily="18" charset="0"/>
              <a:ea typeface="Batang"/>
              <a:cs typeface="Times New Roman" pitchFamily="18" charset="0"/>
            </a:endParaRPr>
          </a:p>
          <a:p>
            <a:pPr lvl="0">
              <a:lnSpc>
                <a:spcPct val="120000"/>
              </a:lnSpc>
              <a:tabLst>
                <a:tab pos="803275" algn="l"/>
                <a:tab pos="2633663" algn="l"/>
                <a:tab pos="3140075" algn="l"/>
              </a:tabLst>
              <a:defRPr/>
            </a:pPr>
            <a:r>
              <a:rPr lang="en-US" sz="2000" b="1">
                <a:latin typeface="Times New Roman" pitchFamily="18" charset="0"/>
                <a:ea typeface="Batang"/>
                <a:cs typeface="Times New Roman" pitchFamily="18" charset="0"/>
              </a:rPr>
              <a:t>    </a:t>
            </a:r>
            <a:r>
              <a:rPr lang="en-US" sz="2400" b="1">
                <a:latin typeface="Times New Roman" pitchFamily="18" charset="0"/>
                <a:ea typeface="Batang"/>
                <a:cs typeface="Times New Roman" pitchFamily="18" charset="0"/>
              </a:rPr>
              <a:t>F</a:t>
            </a:r>
            <a:r>
              <a:rPr lang="en-US" sz="2400" b="1" baseline="30000">
                <a:latin typeface="Times New Roman" pitchFamily="18" charset="0"/>
                <a:ea typeface="Batang"/>
                <a:cs typeface="Times New Roman" pitchFamily="18" charset="0"/>
              </a:rPr>
              <a:t>+</a:t>
            </a:r>
            <a:r>
              <a:rPr lang="en-US" sz="2000" b="1">
                <a:latin typeface="Times New Roman" pitchFamily="18" charset="0"/>
                <a:ea typeface="Batang"/>
                <a:cs typeface="Times New Roman" pitchFamily="18" charset="0"/>
              </a:rPr>
              <a:t> </a:t>
            </a:r>
            <a:r>
              <a:rPr lang="en-US" sz="1900">
                <a:latin typeface="Times New Roman" pitchFamily="18" charset="0"/>
                <a:ea typeface="Batang"/>
                <a:cs typeface="Times New Roman" pitchFamily="18" charset="0"/>
              </a:rPr>
              <a:t>= </a:t>
            </a:r>
            <a:r>
              <a:rPr lang="en-US" sz="2400" b="1">
                <a:solidFill>
                  <a:srgbClr val="C00000"/>
                </a:solidFill>
                <a:latin typeface="Times New Roman" pitchFamily="18" charset="0"/>
                <a:ea typeface="Batang"/>
                <a:cs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  <a:ea typeface="Batang"/>
                <a:cs typeface="Times New Roman" pitchFamily="18" charset="0"/>
              </a:rPr>
              <a:t> </a:t>
            </a:r>
            <a:r>
              <a:rPr lang="en-US" sz="1900" b="1" i="1">
                <a:latin typeface="Times New Roman" pitchFamily="18" charset="0"/>
                <a:cs typeface="Times New Roman" pitchFamily="18" charset="0"/>
                <a:sym typeface="Iconic Symbols Ext" pitchFamily="2" charset="2"/>
              </a:rPr>
              <a:t>A </a:t>
            </a:r>
            <a:r>
              <a:rPr lang="en-US" sz="19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sz="1900" b="1">
                <a:latin typeface="Times New Roman" pitchFamily="18" charset="0"/>
                <a:cs typeface="Times New Roman" pitchFamily="18" charset="0"/>
                <a:sym typeface="Monotype Sorts" charset="2"/>
              </a:rPr>
              <a:t> </a:t>
            </a:r>
            <a:r>
              <a:rPr lang="en-US" sz="1900" b="1" i="1">
                <a:latin typeface="Times New Roman" pitchFamily="18" charset="0"/>
                <a:cs typeface="Times New Roman" pitchFamily="18" charset="0"/>
                <a:sym typeface="Monotype Sorts" charset="2"/>
              </a:rPr>
              <a:t>A,</a:t>
            </a:r>
            <a:r>
              <a:rPr lang="en-US" sz="1900" b="1" i="1">
                <a:latin typeface="Times New Roman" pitchFamily="18" charset="0"/>
                <a:cs typeface="Times New Roman" pitchFamily="18" charset="0"/>
                <a:sym typeface="Iconic Symbols Ext" pitchFamily="2" charset="2"/>
              </a:rPr>
              <a:t> B </a:t>
            </a:r>
            <a:r>
              <a:rPr lang="en-US" sz="19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sz="1900" b="1">
                <a:latin typeface="Times New Roman" pitchFamily="18" charset="0"/>
                <a:cs typeface="Times New Roman" pitchFamily="18" charset="0"/>
                <a:sym typeface="Monotype Sorts" charset="2"/>
              </a:rPr>
              <a:t> </a:t>
            </a:r>
            <a:r>
              <a:rPr lang="en-US" sz="1900" b="1" i="1">
                <a:latin typeface="Times New Roman" pitchFamily="18" charset="0"/>
                <a:cs typeface="Times New Roman" pitchFamily="18" charset="0"/>
                <a:sym typeface="Monotype Sorts" charset="2"/>
              </a:rPr>
              <a:t>B ,</a:t>
            </a:r>
            <a:r>
              <a:rPr lang="en-US" sz="1900" b="1" i="1">
                <a:latin typeface="Times New Roman" pitchFamily="18" charset="0"/>
                <a:cs typeface="Times New Roman" pitchFamily="18" charset="0"/>
                <a:sym typeface="Iconic Symbols Ext" pitchFamily="2" charset="2"/>
              </a:rPr>
              <a:t> C </a:t>
            </a:r>
            <a:r>
              <a:rPr lang="en-US" sz="19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sz="1900" b="1">
                <a:latin typeface="Times New Roman" pitchFamily="18" charset="0"/>
                <a:cs typeface="Times New Roman" pitchFamily="18" charset="0"/>
                <a:sym typeface="Monotype Sorts" charset="2"/>
              </a:rPr>
              <a:t> </a:t>
            </a:r>
            <a:r>
              <a:rPr lang="en-US" sz="1900" b="1" i="1">
                <a:latin typeface="Times New Roman" pitchFamily="18" charset="0"/>
                <a:cs typeface="Times New Roman" pitchFamily="18" charset="0"/>
                <a:sym typeface="Monotype Sorts" charset="2"/>
              </a:rPr>
              <a:t>C, </a:t>
            </a:r>
            <a:r>
              <a:rPr lang="en-US" sz="1900" b="1" i="1">
                <a:latin typeface="Times New Roman" pitchFamily="18" charset="0"/>
                <a:cs typeface="Times New Roman" pitchFamily="18" charset="0"/>
                <a:sym typeface="Iconic Symbols Ext" pitchFamily="2" charset="2"/>
              </a:rPr>
              <a:t>A </a:t>
            </a:r>
            <a:r>
              <a:rPr lang="en-US" sz="19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sz="1900" b="1">
                <a:latin typeface="Times New Roman" pitchFamily="18" charset="0"/>
                <a:cs typeface="Times New Roman" pitchFamily="18" charset="0"/>
                <a:sym typeface="Monotype Sorts" charset="2"/>
              </a:rPr>
              <a:t> </a:t>
            </a:r>
            <a:r>
              <a:rPr lang="en-US" sz="1900" b="1" i="1">
                <a:latin typeface="Times New Roman" pitchFamily="18" charset="0"/>
                <a:cs typeface="Times New Roman" pitchFamily="18" charset="0"/>
                <a:sym typeface="Monotype Sorts" charset="2"/>
              </a:rPr>
              <a:t>B  , </a:t>
            </a:r>
            <a:r>
              <a:rPr lang="en-US" sz="1900" b="1" i="1">
                <a:latin typeface="Times New Roman" pitchFamily="18" charset="0"/>
                <a:cs typeface="Times New Roman" pitchFamily="18" charset="0"/>
                <a:sym typeface="Iconic Symbols Ext" pitchFamily="2" charset="2"/>
              </a:rPr>
              <a:t>A </a:t>
            </a:r>
            <a:r>
              <a:rPr lang="en-US" sz="19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sz="1900" b="1">
                <a:latin typeface="Times New Roman" pitchFamily="18" charset="0"/>
                <a:cs typeface="Times New Roman" pitchFamily="18" charset="0"/>
                <a:sym typeface="Monotype Sorts" charset="2"/>
              </a:rPr>
              <a:t> </a:t>
            </a:r>
            <a:r>
              <a:rPr lang="en-US" sz="1900" b="1" i="1">
                <a:latin typeface="Times New Roman" pitchFamily="18" charset="0"/>
                <a:cs typeface="Times New Roman" pitchFamily="18" charset="0"/>
                <a:sym typeface="Monotype Sorts" charset="2"/>
              </a:rPr>
              <a:t>C , </a:t>
            </a:r>
            <a:r>
              <a:rPr lang="en-US" sz="1900" b="1" i="1">
                <a:latin typeface="Times New Roman" pitchFamily="18" charset="0"/>
                <a:cs typeface="Times New Roman" pitchFamily="18" charset="0"/>
                <a:sym typeface="Iconic Symbols Ext" pitchFamily="2" charset="2"/>
              </a:rPr>
              <a:t>A </a:t>
            </a:r>
            <a:r>
              <a:rPr lang="en-US" sz="19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sz="1900" b="1">
                <a:latin typeface="Times New Roman" pitchFamily="18" charset="0"/>
                <a:cs typeface="Times New Roman" pitchFamily="18" charset="0"/>
                <a:sym typeface="Monotype Sorts" charset="2"/>
              </a:rPr>
              <a:t> AB,</a:t>
            </a:r>
            <a:r>
              <a:rPr lang="en-US" sz="1900" b="1" i="1">
                <a:latin typeface="Times New Roman" pitchFamily="18" charset="0"/>
                <a:cs typeface="Times New Roman" pitchFamily="18" charset="0"/>
                <a:sym typeface="Iconic Symbols Ext" pitchFamily="2" charset="2"/>
              </a:rPr>
              <a:t> A </a:t>
            </a:r>
            <a:r>
              <a:rPr lang="en-US" sz="19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sz="1900" b="1">
                <a:latin typeface="Times New Roman" pitchFamily="18" charset="0"/>
                <a:cs typeface="Times New Roman" pitchFamily="18" charset="0"/>
                <a:sym typeface="Monotype Sorts" charset="2"/>
              </a:rPr>
              <a:t> AC,</a:t>
            </a:r>
            <a:r>
              <a:rPr lang="en-US" sz="1900" b="1" i="1">
                <a:latin typeface="Times New Roman" pitchFamily="18" charset="0"/>
                <a:cs typeface="Times New Roman" pitchFamily="18" charset="0"/>
                <a:sym typeface="Iconic Symbols Ext" pitchFamily="2" charset="2"/>
              </a:rPr>
              <a:t> A </a:t>
            </a:r>
            <a:r>
              <a:rPr lang="en-US" sz="19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sz="1900" b="1">
                <a:latin typeface="Times New Roman" pitchFamily="18" charset="0"/>
                <a:cs typeface="Times New Roman" pitchFamily="18" charset="0"/>
                <a:sym typeface="Monotype Sorts" charset="2"/>
              </a:rPr>
              <a:t> BC,</a:t>
            </a:r>
            <a:r>
              <a:rPr lang="en-US" sz="1900" b="1" i="1">
                <a:latin typeface="Times New Roman" pitchFamily="18" charset="0"/>
                <a:cs typeface="Times New Roman" pitchFamily="18" charset="0"/>
                <a:sym typeface="Iconic Symbols Ext" pitchFamily="2" charset="2"/>
              </a:rPr>
              <a:t> 		   A </a:t>
            </a:r>
            <a:r>
              <a:rPr lang="en-US" sz="19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sz="1900" b="1">
                <a:latin typeface="Times New Roman" pitchFamily="18" charset="0"/>
                <a:cs typeface="Times New Roman" pitchFamily="18" charset="0"/>
                <a:sym typeface="Monotype Sorts" charset="2"/>
              </a:rPr>
              <a:t> ABC, </a:t>
            </a:r>
            <a:r>
              <a:rPr lang="en-US" sz="1900" b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9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C ,B BC, </a:t>
            </a:r>
            <a:r>
              <a:rPr lang="en-US" sz="19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 </a:t>
            </a:r>
            <a:r>
              <a:rPr lang="en-US" sz="19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sz="19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B  , AB </a:t>
            </a:r>
            <a:r>
              <a:rPr lang="en-US" sz="19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sz="19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C , A B</a:t>
            </a:r>
            <a:r>
              <a:rPr lang="en-US" sz="19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sz="19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AB, AB </a:t>
            </a:r>
            <a:r>
              <a:rPr lang="en-US" sz="19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sz="19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AC, 		   A B</a:t>
            </a:r>
            <a:r>
              <a:rPr lang="en-US" sz="19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sz="19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BC, AB </a:t>
            </a:r>
            <a:r>
              <a:rPr lang="en-US" sz="19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sz="19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ABC</a:t>
            </a:r>
            <a:r>
              <a:rPr lang="en-US" sz="19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sz="19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 </a:t>
            </a:r>
            <a:r>
              <a:rPr lang="en-US" sz="19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sz="19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B  , AC </a:t>
            </a:r>
            <a:r>
              <a:rPr lang="en-US" sz="19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sz="19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C , AC</a:t>
            </a:r>
            <a:r>
              <a:rPr lang="en-US" sz="19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sz="19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AB, AC </a:t>
            </a:r>
            <a:r>
              <a:rPr lang="en-US" sz="19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sz="19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AC, 	   	   AC</a:t>
            </a:r>
            <a:r>
              <a:rPr lang="en-US" sz="19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sz="19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BC, AC </a:t>
            </a:r>
            <a:r>
              <a:rPr lang="en-US" sz="19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sz="19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ABC, ABC </a:t>
            </a:r>
            <a:r>
              <a:rPr lang="en-US" sz="19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sz="19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B  , ABC </a:t>
            </a:r>
            <a:r>
              <a:rPr lang="en-US" sz="19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sz="19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C , ABC</a:t>
            </a:r>
            <a:r>
              <a:rPr lang="en-US" sz="19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sz="19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AB, ABC </a:t>
            </a:r>
            <a:r>
              <a:rPr lang="en-US" sz="19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sz="19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AC, 	   ABC</a:t>
            </a:r>
            <a:r>
              <a:rPr lang="en-US" sz="19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sz="19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BC, ABC </a:t>
            </a:r>
            <a:r>
              <a:rPr lang="en-US" sz="19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sz="19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ABC  </a:t>
            </a:r>
            <a:r>
              <a:rPr lang="en-US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US" sz="240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693683" y="0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defRPr>
            </a:lvl9pPr>
          </a:lstStyle>
          <a:p>
            <a:pPr algn="r"/>
            <a:r>
              <a:rPr lang="en-US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….Example for Computing </a:t>
            </a:r>
            <a:r>
              <a:rPr lang="en-US" i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</a:t>
            </a:r>
            <a:r>
              <a:rPr lang="en-US" i="1" baseline="300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</a:t>
            </a:r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166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What About Smaller Schemas?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893050" cy="51784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100"/>
              <a:t>Suppose we had started with </a:t>
            </a:r>
            <a:r>
              <a:rPr lang="en-US" altLang="en-US" sz="2100" b="1" i="1" err="1">
                <a:solidFill>
                  <a:srgbClr val="FF0000"/>
                </a:solidFill>
              </a:rPr>
              <a:t>inst_dept</a:t>
            </a:r>
            <a:r>
              <a:rPr lang="en-US" altLang="en-US" sz="2100" b="1" i="1">
                <a:solidFill>
                  <a:srgbClr val="FF0000"/>
                </a:solidFill>
              </a:rPr>
              <a:t>.</a:t>
            </a:r>
            <a:r>
              <a:rPr lang="en-US" altLang="en-US" sz="2100" i="1"/>
              <a:t>  </a:t>
            </a:r>
            <a:r>
              <a:rPr lang="en-US" altLang="en-US" sz="2100"/>
              <a:t>How would we know to split up (</a:t>
            </a:r>
            <a:r>
              <a:rPr lang="en-US" altLang="en-US" sz="2100" b="1">
                <a:solidFill>
                  <a:srgbClr val="000099"/>
                </a:solidFill>
              </a:rPr>
              <a:t>decompose</a:t>
            </a:r>
            <a:r>
              <a:rPr lang="en-US" altLang="en-US" sz="2100"/>
              <a:t>) it into </a:t>
            </a:r>
            <a:r>
              <a:rPr lang="en-US" altLang="en-US" sz="2100" b="1" i="1"/>
              <a:t>instructor </a:t>
            </a:r>
            <a:r>
              <a:rPr lang="en-US" altLang="en-US" sz="2100" b="1"/>
              <a:t> and </a:t>
            </a:r>
            <a:r>
              <a:rPr lang="en-US" altLang="en-US" sz="2100" b="1" i="1"/>
              <a:t>department</a:t>
            </a:r>
            <a:r>
              <a:rPr lang="en-US" altLang="en-US" sz="2100"/>
              <a:t>?</a:t>
            </a:r>
          </a:p>
          <a:p>
            <a:pPr lvl="1">
              <a:lnSpc>
                <a:spcPct val="150000"/>
              </a:lnSpc>
            </a:pPr>
            <a:r>
              <a:rPr lang="en-US" altLang="en-US" sz="2100" b="1">
                <a:solidFill>
                  <a:schemeClr val="bg1">
                    <a:lumMod val="25000"/>
                  </a:schemeClr>
                </a:solidFill>
              </a:rPr>
              <a:t>Not all decompositions are good</a:t>
            </a:r>
            <a:r>
              <a:rPr lang="en-US" altLang="en-US" sz="2100"/>
              <a:t>.  Suppose we decompose</a:t>
            </a:r>
            <a:br>
              <a:rPr lang="en-US" altLang="en-US" sz="2100"/>
            </a:br>
            <a:r>
              <a:rPr lang="en-US" altLang="en-US" sz="2100">
                <a:solidFill>
                  <a:srgbClr val="FF0000"/>
                </a:solidFill>
              </a:rPr>
              <a:t>      </a:t>
            </a:r>
            <a:r>
              <a:rPr lang="en-US" altLang="en-US" sz="2100" i="1">
                <a:solidFill>
                  <a:schemeClr val="bg1">
                    <a:lumMod val="25000"/>
                  </a:schemeClr>
                </a:solidFill>
              </a:rPr>
              <a:t>employee(</a:t>
            </a:r>
            <a:r>
              <a:rPr lang="en-US" altLang="en-US" sz="2100" i="1">
                <a:solidFill>
                  <a:srgbClr val="FF0000"/>
                </a:solidFill>
              </a:rPr>
              <a:t>ID, name, street, city, salary)</a:t>
            </a:r>
            <a:r>
              <a:rPr lang="en-US" altLang="en-US" sz="2100">
                <a:solidFill>
                  <a:srgbClr val="FF0000"/>
                </a:solidFill>
              </a:rPr>
              <a:t> </a:t>
            </a:r>
            <a:r>
              <a:rPr lang="en-US" altLang="en-US" sz="2100"/>
              <a:t>into</a:t>
            </a:r>
          </a:p>
          <a:p>
            <a:pPr lvl="2">
              <a:lnSpc>
                <a:spcPct val="120000"/>
              </a:lnSpc>
              <a:buFont typeface="Monotype Sorts" charset="2"/>
              <a:buNone/>
            </a:pPr>
            <a:r>
              <a:rPr lang="en-US" altLang="en-US" sz="2100">
                <a:solidFill>
                  <a:srgbClr val="FF0000"/>
                </a:solidFill>
              </a:rPr>
              <a:t>	</a:t>
            </a:r>
            <a:r>
              <a:rPr lang="en-US" altLang="en-US" sz="2100" i="1">
                <a:solidFill>
                  <a:srgbClr val="000099"/>
                </a:solidFill>
              </a:rPr>
              <a:t>employee1</a:t>
            </a:r>
            <a:r>
              <a:rPr lang="en-US" altLang="en-US" sz="2100">
                <a:solidFill>
                  <a:srgbClr val="000099"/>
                </a:solidFill>
              </a:rPr>
              <a:t> </a:t>
            </a:r>
            <a:r>
              <a:rPr lang="en-US" altLang="en-US" sz="2100">
                <a:solidFill>
                  <a:srgbClr val="FF0000"/>
                </a:solidFill>
              </a:rPr>
              <a:t>(</a:t>
            </a:r>
            <a:r>
              <a:rPr lang="en-US" altLang="en-US" sz="2100" i="1">
                <a:solidFill>
                  <a:srgbClr val="FF0000"/>
                </a:solidFill>
              </a:rPr>
              <a:t>ID</a:t>
            </a:r>
            <a:r>
              <a:rPr lang="en-US" altLang="en-US" sz="2100">
                <a:solidFill>
                  <a:srgbClr val="FF0000"/>
                </a:solidFill>
              </a:rPr>
              <a:t>, </a:t>
            </a:r>
            <a:r>
              <a:rPr lang="en-US" altLang="en-US" sz="2100" i="1">
                <a:solidFill>
                  <a:srgbClr val="FF0000"/>
                </a:solidFill>
              </a:rPr>
              <a:t>name</a:t>
            </a:r>
            <a:r>
              <a:rPr lang="en-US" altLang="en-US" sz="2100">
                <a:solidFill>
                  <a:srgbClr val="FF0000"/>
                </a:solidFill>
              </a:rPr>
              <a:t>)    </a:t>
            </a:r>
            <a:r>
              <a:rPr lang="en-US" altLang="en-US" sz="2100"/>
              <a:t>and</a:t>
            </a:r>
          </a:p>
          <a:p>
            <a:pPr lvl="2">
              <a:lnSpc>
                <a:spcPct val="120000"/>
              </a:lnSpc>
              <a:buFont typeface="Monotype Sorts" charset="2"/>
              <a:buNone/>
            </a:pPr>
            <a:r>
              <a:rPr lang="en-US" altLang="en-US" sz="2100">
                <a:solidFill>
                  <a:srgbClr val="FF0000"/>
                </a:solidFill>
              </a:rPr>
              <a:t>	</a:t>
            </a:r>
            <a:r>
              <a:rPr lang="en-US" altLang="en-US" sz="2100" i="1">
                <a:solidFill>
                  <a:srgbClr val="000099"/>
                </a:solidFill>
              </a:rPr>
              <a:t>employee2</a:t>
            </a:r>
            <a:r>
              <a:rPr lang="en-US" altLang="en-US" sz="2100">
                <a:solidFill>
                  <a:srgbClr val="FF0000"/>
                </a:solidFill>
              </a:rPr>
              <a:t> (</a:t>
            </a:r>
            <a:r>
              <a:rPr lang="en-US" altLang="en-US" sz="2100" i="1">
                <a:solidFill>
                  <a:srgbClr val="FF0000"/>
                </a:solidFill>
              </a:rPr>
              <a:t>name</a:t>
            </a:r>
            <a:r>
              <a:rPr lang="en-US" altLang="en-US" sz="2100">
                <a:solidFill>
                  <a:srgbClr val="FF0000"/>
                </a:solidFill>
              </a:rPr>
              <a:t>, </a:t>
            </a:r>
            <a:r>
              <a:rPr lang="en-US" altLang="en-US" sz="2100" i="1">
                <a:solidFill>
                  <a:srgbClr val="FF0000"/>
                </a:solidFill>
              </a:rPr>
              <a:t>street, city, salary</a:t>
            </a:r>
            <a:r>
              <a:rPr lang="en-US" altLang="en-US" sz="210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en-US" sz="2100"/>
              <a:t>The next slide shows how we lose information -- we cannot reconstruct the original </a:t>
            </a:r>
            <a:r>
              <a:rPr lang="en-US" altLang="en-US" sz="2100" i="1"/>
              <a:t>employee</a:t>
            </a:r>
            <a:r>
              <a:rPr lang="en-US" altLang="en-US" sz="2100"/>
              <a:t> relation -- and so, this is a </a:t>
            </a:r>
            <a:r>
              <a:rPr lang="en-US" altLang="en-US" sz="2100" b="1">
                <a:solidFill>
                  <a:srgbClr val="000099"/>
                </a:solidFill>
              </a:rPr>
              <a:t>lossy decomposition</a:t>
            </a:r>
            <a:r>
              <a:rPr lang="en-US" altLang="en-US" sz="2100"/>
              <a:t>.</a:t>
            </a:r>
          </a:p>
          <a:p>
            <a:pPr lvl="1">
              <a:lnSpc>
                <a:spcPct val="120000"/>
              </a:lnSpc>
              <a:buFont typeface="Monotype Sorts" charset="2"/>
              <a:buNone/>
            </a:pPr>
            <a:endParaRPr lang="en-US" altLang="en-US" sz="2100" i="1"/>
          </a:p>
          <a:p>
            <a:pPr lvl="1">
              <a:lnSpc>
                <a:spcPct val="120000"/>
              </a:lnSpc>
              <a:buFont typeface="Monotype Sorts" charset="2"/>
              <a:buNone/>
            </a:pPr>
            <a:endParaRPr lang="en-US" altLang="en-US" sz="21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806" y="904569"/>
            <a:ext cx="8599744" cy="5269686"/>
          </a:xfrm>
        </p:spPr>
        <p:txBody>
          <a:bodyPr/>
          <a:lstStyle/>
          <a:p>
            <a:endParaRPr lang="en-US" sz="2100"/>
          </a:p>
          <a:p>
            <a:r>
              <a:rPr lang="en-US" sz="2100"/>
              <a:t>Consider a relation </a:t>
            </a:r>
          </a:p>
          <a:p>
            <a:pPr lvl="1"/>
            <a:r>
              <a:rPr lang="en-US" sz="2100" err="1"/>
              <a:t>gradeInfo</a:t>
            </a:r>
            <a:r>
              <a:rPr lang="en-US" sz="2100"/>
              <a:t> (</a:t>
            </a:r>
            <a:r>
              <a:rPr lang="en-US" sz="2100" err="1"/>
              <a:t>rollNo</a:t>
            </a:r>
            <a:r>
              <a:rPr lang="en-US" sz="2100"/>
              <a:t>, </a:t>
            </a:r>
            <a:r>
              <a:rPr lang="en-US" sz="2100" err="1"/>
              <a:t>studName</a:t>
            </a:r>
            <a:r>
              <a:rPr lang="en-US" sz="2100"/>
              <a:t>, course, grade)</a:t>
            </a:r>
          </a:p>
          <a:p>
            <a:endParaRPr lang="en-US" sz="2100"/>
          </a:p>
          <a:p>
            <a:r>
              <a:rPr lang="en-US" sz="2100"/>
              <a:t>Suppose the following FD</a:t>
            </a:r>
            <a:r>
              <a:rPr lang="en-US" sz="2100" baseline="30000"/>
              <a:t>s </a:t>
            </a:r>
            <a:r>
              <a:rPr lang="en-US" sz="2100"/>
              <a:t>hold:</a:t>
            </a:r>
          </a:p>
          <a:p>
            <a:pPr lvl="1"/>
            <a:r>
              <a:rPr lang="en-US" sz="2100"/>
              <a:t>{</a:t>
            </a:r>
            <a:r>
              <a:rPr lang="en-US" sz="2100" err="1"/>
              <a:t>rollNo</a:t>
            </a:r>
            <a:r>
              <a:rPr lang="en-US" sz="2100"/>
              <a:t>, course} →{grade}; </a:t>
            </a:r>
          </a:p>
          <a:p>
            <a:pPr lvl="1"/>
            <a:r>
              <a:rPr lang="en-US" sz="2100"/>
              <a:t>{</a:t>
            </a:r>
            <a:r>
              <a:rPr lang="en-US" sz="2100" err="1"/>
              <a:t>studName</a:t>
            </a:r>
            <a:r>
              <a:rPr lang="en-US" sz="2100"/>
              <a:t>, course} →{grade} ;  </a:t>
            </a:r>
          </a:p>
          <a:p>
            <a:pPr lvl="1"/>
            <a:r>
              <a:rPr lang="en-US" sz="2100"/>
              <a:t>{</a:t>
            </a:r>
            <a:r>
              <a:rPr lang="en-US" sz="2100" err="1"/>
              <a:t>rollNo</a:t>
            </a:r>
            <a:r>
              <a:rPr lang="en-US" sz="2100"/>
              <a:t>}→{</a:t>
            </a:r>
            <a:r>
              <a:rPr lang="en-US" sz="2100" err="1"/>
              <a:t>studName</a:t>
            </a:r>
            <a:r>
              <a:rPr lang="en-US" sz="2100"/>
              <a:t>};</a:t>
            </a:r>
          </a:p>
          <a:p>
            <a:pPr lvl="1"/>
            <a:r>
              <a:rPr lang="en-US" sz="2100"/>
              <a:t>{</a:t>
            </a:r>
            <a:r>
              <a:rPr lang="en-US" sz="2100" err="1"/>
              <a:t>studName</a:t>
            </a:r>
            <a:r>
              <a:rPr lang="en-US" sz="2100"/>
              <a:t>}→{</a:t>
            </a:r>
            <a:r>
              <a:rPr lang="en-US" sz="2100" err="1"/>
              <a:t>rollNo</a:t>
            </a:r>
            <a:r>
              <a:rPr lang="en-US" sz="2100"/>
              <a:t>} </a:t>
            </a:r>
          </a:p>
          <a:p>
            <a:endParaRPr lang="en-US" sz="2100"/>
          </a:p>
          <a:p>
            <a:r>
              <a:rPr lang="en-US" sz="2100"/>
              <a:t>Is this a candidate Key (</a:t>
            </a:r>
            <a:r>
              <a:rPr lang="en-US" sz="2100" err="1"/>
              <a:t>studName</a:t>
            </a:r>
            <a:r>
              <a:rPr lang="en-US" sz="2100"/>
              <a:t>, course) ?</a:t>
            </a:r>
          </a:p>
        </p:txBody>
      </p:sp>
    </p:spTree>
    <p:extLst>
      <p:ext uri="{BB962C8B-B14F-4D97-AF65-F5344CB8AC3E}">
        <p14:creationId xmlns:p14="http://schemas.microsoft.com/office/powerpoint/2010/main" val="306788674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Canonical Cover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8188" y="1004888"/>
            <a:ext cx="7836186" cy="4903787"/>
          </a:xfrm>
        </p:spPr>
        <p:txBody>
          <a:bodyPr/>
          <a:lstStyle/>
          <a:p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</a:rPr>
              <a:t>Sets of functional dependencies may have redundant dependencies that can be inferred from the others</a:t>
            </a:r>
          </a:p>
          <a:p>
            <a:pPr lvl="1"/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</a:rPr>
              <a:t>For example:  </a:t>
            </a:r>
            <a:r>
              <a:rPr lang="en-US" altLang="en-US" sz="2100" i="1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</a:t>
            </a:r>
            <a:r>
              <a:rPr lang="en-US" altLang="en-US" sz="2100" i="1">
                <a:latin typeface="Calibri" panose="020F0502020204030204" pitchFamily="34" charset="0"/>
                <a:cs typeface="Calibri" panose="020F0502020204030204" pitchFamily="34" charset="0"/>
              </a:rPr>
              <a:t> C</a:t>
            </a:r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</a:rPr>
              <a:t> is redundant in:   {</a:t>
            </a:r>
            <a:r>
              <a:rPr lang="en-US" altLang="en-US" sz="2100" i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</a:t>
            </a:r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100" i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</a:rPr>
              <a:t>,   </a:t>
            </a:r>
            <a:r>
              <a:rPr lang="en-US" altLang="en-US" sz="2100" i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</a:t>
            </a:r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100" i="1">
                <a:latin typeface="Calibri" panose="020F0502020204030204" pitchFamily="34" charset="0"/>
                <a:cs typeface="Calibri" panose="020F0502020204030204" pitchFamily="34" charset="0"/>
              </a:rPr>
              <a:t>C, A</a:t>
            </a:r>
            <a:r>
              <a:rPr lang="en-US" altLang="en-US" sz="2100" i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C</a:t>
            </a:r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lvl="1"/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</a:rPr>
              <a:t>Parts of a functional dependency may be redundant</a:t>
            </a:r>
          </a:p>
          <a:p>
            <a:pPr lvl="2"/>
            <a:r>
              <a:rPr lang="en-US" altLang="en-US" sz="2100" b="1">
                <a:latin typeface="Calibri" panose="020F0502020204030204" pitchFamily="34" charset="0"/>
                <a:cs typeface="Calibri" panose="020F0502020204030204" pitchFamily="34" charset="0"/>
              </a:rPr>
              <a:t>E.g</a:t>
            </a:r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</a:rPr>
              <a:t>.: on </a:t>
            </a:r>
            <a:r>
              <a:rPr lang="en-US" altLang="en-US" sz="21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RHS</a:t>
            </a:r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</a:rPr>
              <a:t>:   {</a:t>
            </a:r>
            <a:r>
              <a:rPr lang="en-US" altLang="en-US" sz="2100" i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</a:t>
            </a:r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100" i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</a:rPr>
              <a:t>,   </a:t>
            </a:r>
            <a:r>
              <a:rPr lang="en-US" altLang="en-US" sz="2100" i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</a:t>
            </a:r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100" i="1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</a:rPr>
              <a:t>,   </a:t>
            </a:r>
            <a:r>
              <a:rPr lang="en-US" altLang="en-US" sz="2100" i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</a:t>
            </a:r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100" i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CD</a:t>
            </a:r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</a:rPr>
              <a:t>}  can be simplified to </a:t>
            </a:r>
            <a:b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</a:rPr>
              <a:t>                         {</a:t>
            </a:r>
            <a:r>
              <a:rPr lang="en-US" altLang="en-US" sz="2100" i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</a:t>
            </a:r>
            <a:r>
              <a:rPr lang="en-US" altLang="en-US" sz="2100" i="1">
                <a:latin typeface="Calibri" panose="020F0502020204030204" pitchFamily="34" charset="0"/>
                <a:cs typeface="Calibri" panose="020F0502020204030204" pitchFamily="34" charset="0"/>
              </a:rPr>
              <a:t> B</a:t>
            </a:r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</a:rPr>
              <a:t>,   </a:t>
            </a:r>
            <a:r>
              <a:rPr lang="en-US" altLang="en-US" sz="2100" i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</a:t>
            </a:r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100" i="1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</a:rPr>
              <a:t>,   </a:t>
            </a:r>
            <a:r>
              <a:rPr lang="en-US" altLang="en-US" sz="2100" i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</a:t>
            </a:r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100" i="1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</a:p>
          <a:p>
            <a:pPr lvl="2"/>
            <a:r>
              <a:rPr lang="en-US" altLang="en-US" sz="2100" b="1">
                <a:latin typeface="Calibri" panose="020F0502020204030204" pitchFamily="34" charset="0"/>
                <a:cs typeface="Calibri" panose="020F0502020204030204" pitchFamily="34" charset="0"/>
              </a:rPr>
              <a:t>E.g</a:t>
            </a:r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</a:rPr>
              <a:t>.: on </a:t>
            </a:r>
            <a:r>
              <a:rPr lang="en-US" altLang="en-US" sz="21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LHS</a:t>
            </a:r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</a:rPr>
              <a:t>:    {A </a:t>
            </a:r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</a:t>
            </a:r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100" i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</a:rPr>
              <a:t>,   </a:t>
            </a:r>
            <a:r>
              <a:rPr lang="en-US" altLang="en-US" sz="2100" i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</a:t>
            </a:r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100" i="1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</a:rPr>
              <a:t>,   </a:t>
            </a:r>
            <a:r>
              <a:rPr lang="en-US" altLang="en-US" sz="2100" i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</a:t>
            </a:r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</a:t>
            </a:r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100" i="1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</a:rPr>
              <a:t>}  can be simplified to </a:t>
            </a:r>
            <a:b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</a:rPr>
              <a:t>                         {A </a:t>
            </a:r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</a:t>
            </a:r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100" i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</a:rPr>
              <a:t>,   </a:t>
            </a:r>
            <a:r>
              <a:rPr lang="en-US" altLang="en-US" sz="2100" i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</a:t>
            </a:r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100" i="1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</a:rPr>
              <a:t>,   </a:t>
            </a:r>
            <a:r>
              <a:rPr lang="en-US" altLang="en-US" sz="2100" i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</a:t>
            </a:r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100" i="1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</a:p>
          <a:p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</a:rPr>
              <a:t>Intuitively, a canonical cover of F is a </a:t>
            </a:r>
            <a:r>
              <a:rPr lang="en-US" altLang="en-US" sz="21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altLang="en-US" sz="2100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minimal</a:t>
            </a:r>
            <a:r>
              <a:rPr lang="en-US" altLang="en-US" sz="21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 set of functional dependencies equivalent to </a:t>
            </a:r>
            <a:r>
              <a:rPr lang="en-US" altLang="en-US" sz="2100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sz="2100" b="1">
                <a:latin typeface="Calibri" panose="020F0502020204030204" pitchFamily="34" charset="0"/>
                <a:cs typeface="Calibri" panose="020F0502020204030204" pitchFamily="34" charset="0"/>
              </a:rPr>
              <a:t>having no redundant dependencies </a:t>
            </a:r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</a:rPr>
              <a:t>or redundant parts of dependencies </a:t>
            </a:r>
          </a:p>
        </p:txBody>
      </p:sp>
    </p:spTree>
    <p:extLst>
      <p:ext uri="{BB962C8B-B14F-4D97-AF65-F5344CB8AC3E}">
        <p14:creationId xmlns:p14="http://schemas.microsoft.com/office/powerpoint/2010/main" val="374990349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49" y="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/>
              <a:t>Extraneous Attributes</a:t>
            </a:r>
          </a:p>
        </p:txBody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698" y="1948428"/>
            <a:ext cx="8750103" cy="4683353"/>
          </a:xfrm>
        </p:spPr>
        <p:txBody>
          <a:bodyPr/>
          <a:lstStyle/>
          <a:p>
            <a:pPr marL="0" indent="0" algn="ctr">
              <a:lnSpc>
                <a:spcPct val="120000"/>
              </a:lnSpc>
              <a:buNone/>
              <a:defRPr/>
            </a:pPr>
            <a:r>
              <a:rPr lang="en-US" sz="2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Formal Definition for </a:t>
            </a:r>
            <a:r>
              <a:rPr lang="en-US" sz="2800" b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extraneous Attributes</a:t>
            </a:r>
            <a:r>
              <a:rPr lang="en-US" sz="2500" b="1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.</a:t>
            </a:r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sz="2500">
                <a:latin typeface="Calibri" panose="020F0502020204030204" pitchFamily="34" charset="0"/>
                <a:cs typeface="Calibri" panose="020F0502020204030204" pitchFamily="34" charset="0"/>
              </a:rPr>
              <a:t> Consider a set </a:t>
            </a:r>
            <a:r>
              <a:rPr lang="en-US" sz="2500" i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500">
                <a:latin typeface="Calibri" panose="020F0502020204030204" pitchFamily="34" charset="0"/>
                <a:cs typeface="Calibri" panose="020F0502020204030204" pitchFamily="34" charset="0"/>
              </a:rPr>
              <a:t> of functional dependencies and the functional dependency </a:t>
            </a:r>
            <a:r>
              <a:rPr lang="en-US" sz="25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 </a:t>
            </a:r>
            <a:r>
              <a:rPr lang="en-US" sz="250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</a:t>
            </a:r>
            <a:r>
              <a:rPr lang="en-US" sz="25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 </a:t>
            </a:r>
            <a:r>
              <a:rPr lang="en-US" sz="25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in </a:t>
            </a:r>
            <a:r>
              <a:rPr lang="en-US" sz="2500" i="1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F</a:t>
            </a:r>
            <a:r>
              <a:rPr lang="en-US" sz="25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.</a:t>
            </a:r>
          </a:p>
          <a:p>
            <a:pPr lvl="1">
              <a:lnSpc>
                <a:spcPct val="120000"/>
              </a:lnSpc>
              <a:defRPr/>
            </a:pPr>
            <a:r>
              <a:rPr lang="en-US" sz="250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Attribute A is </a:t>
            </a:r>
            <a:r>
              <a:rPr lang="en-US" sz="2500" b="1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extraneous</a:t>
            </a:r>
            <a:r>
              <a:rPr lang="en-US" sz="25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</a:t>
            </a:r>
            <a:r>
              <a:rPr lang="en-US" sz="250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in </a:t>
            </a:r>
            <a:r>
              <a:rPr lang="en-US" sz="2500" b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</a:t>
            </a:r>
            <a:r>
              <a:rPr lang="en-US" sz="25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if </a:t>
            </a:r>
            <a:r>
              <a:rPr lang="en-US" sz="2500" i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A</a:t>
            </a:r>
            <a:r>
              <a:rPr lang="en-US" sz="2500" i="1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</a:t>
            </a:r>
            <a:r>
              <a:rPr lang="en-US" sz="25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 </a:t>
            </a:r>
            <a:r>
              <a:rPr lang="en-US" sz="2500" b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</a:t>
            </a:r>
            <a:r>
              <a:rPr lang="en-US" sz="25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(an attribute A on the left side of </a:t>
            </a:r>
            <a:r>
              <a:rPr lang="en-US" sz="25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 </a:t>
            </a:r>
            <a:r>
              <a:rPr lang="en-US" sz="250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</a:t>
            </a:r>
            <a:r>
              <a:rPr lang="en-US" sz="25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)</a:t>
            </a:r>
            <a:br>
              <a:rPr lang="en-US" sz="25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</a:br>
            <a:r>
              <a:rPr lang="en-US" sz="25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  and </a:t>
            </a:r>
            <a:r>
              <a:rPr lang="en-US" sz="2500" i="1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F</a:t>
            </a:r>
            <a:r>
              <a:rPr lang="en-US" sz="25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logically implies </a:t>
            </a:r>
            <a:r>
              <a:rPr lang="en-US" sz="2500" b="1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(</a:t>
            </a:r>
            <a:r>
              <a:rPr lang="en-US" sz="2500" b="1" i="1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F</a:t>
            </a:r>
            <a:r>
              <a:rPr lang="en-US" sz="2500" b="1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– </a:t>
            </a:r>
            <a:r>
              <a:rPr lang="en-US" sz="2500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{</a:t>
            </a:r>
            <a:r>
              <a:rPr lang="en-US" sz="2500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</a:t>
            </a:r>
            <a:r>
              <a:rPr lang="en-US" sz="2500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</a:t>
            </a:r>
            <a:r>
              <a:rPr lang="en-US" sz="2500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</a:t>
            </a:r>
            <a:r>
              <a:rPr lang="en-US" sz="2500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</a:t>
            </a:r>
            <a:r>
              <a:rPr lang="en-US" sz="2500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</a:t>
            </a:r>
            <a:r>
              <a:rPr lang="en-US" sz="2500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}</a:t>
            </a:r>
            <a:r>
              <a:rPr lang="en-US" sz="2500" b="1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) </a:t>
            </a:r>
            <a:r>
              <a:rPr lang="en-US" sz="2500" b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 {</a:t>
            </a:r>
            <a:r>
              <a:rPr lang="en-US" sz="2500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(</a:t>
            </a:r>
            <a:r>
              <a:rPr lang="en-US" sz="2500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 – </a:t>
            </a:r>
            <a:r>
              <a:rPr lang="en-US" sz="2500" b="1" i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A</a:t>
            </a:r>
            <a:r>
              <a:rPr lang="en-US" sz="2500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) </a:t>
            </a:r>
            <a:r>
              <a:rPr lang="en-US" sz="2500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</a:t>
            </a:r>
            <a:r>
              <a:rPr lang="en-US" sz="2500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</a:t>
            </a:r>
            <a:r>
              <a:rPr lang="en-US" sz="2500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</a:t>
            </a:r>
            <a:r>
              <a:rPr lang="en-US" sz="2500" b="1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}.</a:t>
            </a:r>
          </a:p>
          <a:p>
            <a:pPr lvl="1">
              <a:lnSpc>
                <a:spcPct val="120000"/>
              </a:lnSpc>
              <a:defRPr/>
            </a:pPr>
            <a:r>
              <a:rPr lang="en-US" sz="25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Attribute </a:t>
            </a:r>
            <a:r>
              <a:rPr lang="en-US" sz="2500" i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A</a:t>
            </a:r>
            <a:r>
              <a:rPr lang="en-US" sz="25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is </a:t>
            </a:r>
            <a:r>
              <a:rPr lang="en-US" sz="2500" b="1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extraneous</a:t>
            </a:r>
            <a:r>
              <a:rPr lang="en-US" sz="25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in </a:t>
            </a:r>
            <a:r>
              <a:rPr lang="en-US" sz="2500" b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</a:t>
            </a:r>
            <a:r>
              <a:rPr lang="en-US" sz="25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if </a:t>
            </a:r>
            <a:r>
              <a:rPr lang="en-US" sz="2500" i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A</a:t>
            </a:r>
            <a:r>
              <a:rPr lang="en-US" sz="25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</a:t>
            </a:r>
            <a:r>
              <a:rPr lang="en-US" sz="25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 </a:t>
            </a:r>
            <a:r>
              <a:rPr lang="en-US" sz="2500" b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</a:t>
            </a:r>
            <a:r>
              <a:rPr lang="en-US" sz="25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(an attribute A on the right side of </a:t>
            </a:r>
            <a:r>
              <a:rPr lang="en-US" sz="25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 </a:t>
            </a:r>
            <a:r>
              <a:rPr lang="en-US" sz="250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</a:t>
            </a:r>
            <a:r>
              <a:rPr lang="en-US" sz="25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) </a:t>
            </a:r>
            <a:r>
              <a:rPr lang="en-US" sz="25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 and the set of functional dependencies </a:t>
            </a:r>
            <a:br>
              <a:rPr lang="en-US" sz="25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</a:br>
            <a:r>
              <a:rPr lang="en-US" sz="25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 </a:t>
            </a:r>
            <a:r>
              <a:rPr lang="en-US" sz="2500" b="1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(</a:t>
            </a:r>
            <a:r>
              <a:rPr lang="en-US" sz="2500" b="1" i="1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F</a:t>
            </a:r>
            <a:r>
              <a:rPr lang="en-US" sz="2500" b="1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 – </a:t>
            </a:r>
            <a:r>
              <a:rPr lang="en-US" sz="2500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{</a:t>
            </a:r>
            <a:r>
              <a:rPr lang="en-US" sz="2500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</a:t>
            </a:r>
            <a:r>
              <a:rPr lang="en-US" sz="2500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</a:t>
            </a:r>
            <a:r>
              <a:rPr lang="en-US" sz="2500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</a:t>
            </a:r>
            <a:r>
              <a:rPr lang="en-US" sz="2500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</a:t>
            </a:r>
            <a:r>
              <a:rPr lang="en-US" sz="2500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</a:t>
            </a:r>
            <a:r>
              <a:rPr lang="en-US" sz="2500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}</a:t>
            </a:r>
            <a:r>
              <a:rPr lang="en-US" sz="2500" b="1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) </a:t>
            </a:r>
            <a:r>
              <a:rPr lang="en-US" sz="2500" b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 {</a:t>
            </a:r>
            <a:r>
              <a:rPr lang="en-US" sz="2500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</a:t>
            </a:r>
            <a:r>
              <a:rPr lang="en-US" sz="2500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</a:t>
            </a:r>
            <a:r>
              <a:rPr lang="en-US" sz="2500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</a:t>
            </a:r>
            <a:r>
              <a:rPr lang="en-US" sz="2500" b="1" i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(</a:t>
            </a:r>
            <a:r>
              <a:rPr lang="en-US" sz="2500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</a:t>
            </a:r>
            <a:r>
              <a:rPr lang="en-US" sz="2500" b="1" i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</a:t>
            </a:r>
            <a:r>
              <a:rPr lang="en-US" sz="2500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– </a:t>
            </a:r>
            <a:r>
              <a:rPr lang="en-US" sz="2500" b="1" i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A</a:t>
            </a:r>
            <a:r>
              <a:rPr lang="en-US" sz="2500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)</a:t>
            </a:r>
            <a:r>
              <a:rPr lang="en-US" sz="2500" b="1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} </a:t>
            </a:r>
            <a:r>
              <a:rPr lang="en-US" sz="25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logically implies </a:t>
            </a:r>
            <a:r>
              <a:rPr lang="en-US" sz="2500" i="1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F.</a:t>
            </a:r>
          </a:p>
          <a:p>
            <a:pPr marL="457200" lvl="1" indent="0">
              <a:lnSpc>
                <a:spcPct val="120000"/>
              </a:lnSpc>
              <a:buFont typeface="Monotype Sorts" charset="2"/>
              <a:buNone/>
              <a:defRPr/>
            </a:pPr>
            <a:endParaRPr lang="en-US" sz="2500" i="1">
              <a:latin typeface="Calibri" panose="020F0502020204030204" pitchFamily="34" charset="0"/>
              <a:cs typeface="Calibri" panose="020F0502020204030204" pitchFamily="34" charset="0"/>
              <a:sym typeface="Greek Symbols" pitchFamily="18" charset="2"/>
            </a:endParaRPr>
          </a:p>
          <a:p>
            <a:pPr>
              <a:lnSpc>
                <a:spcPct val="120000"/>
              </a:lnSpc>
              <a:defRPr/>
            </a:pPr>
            <a:endParaRPr lang="en-US" sz="2500" i="1">
              <a:latin typeface="Calibri" panose="020F0502020204030204" pitchFamily="34" charset="0"/>
              <a:cs typeface="Calibri" panose="020F0502020204030204" pitchFamily="34" charset="0"/>
              <a:sym typeface="Greek Symbols" pitchFamily="18" charset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8347" y="609600"/>
            <a:ext cx="7784807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en-US" altLang="en-US" sz="270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 attribute of a functional dependency is said to be </a:t>
            </a:r>
            <a:r>
              <a:rPr kumimoji="1" lang="en-US" altLang="en-US" sz="2700" b="1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extraneous</a:t>
            </a:r>
            <a:r>
              <a:rPr kumimoji="1" lang="en-US" altLang="en-US" sz="270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if we can remove it without changing the closure of the set of functional dependencies</a:t>
            </a:r>
            <a:r>
              <a:rPr lang="en-US" altLang="en-US">
                <a:solidFill>
                  <a:schemeClr val="bg1">
                    <a:lumMod val="1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693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5779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23950" y="66675"/>
            <a:ext cx="7685088" cy="609600"/>
          </a:xfrm>
        </p:spPr>
        <p:txBody>
          <a:bodyPr/>
          <a:lstStyle/>
          <a:p>
            <a:pPr>
              <a:defRPr/>
            </a:pPr>
            <a:r>
              <a:rPr lang="en-US"/>
              <a:t>Testing if an Attribute is Extraneous</a:t>
            </a:r>
          </a:p>
        </p:txBody>
      </p:sp>
      <p:sp>
        <p:nvSpPr>
          <p:cNvPr id="71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890588"/>
            <a:ext cx="7994650" cy="5383603"/>
          </a:xfrm>
        </p:spPr>
        <p:txBody>
          <a:bodyPr/>
          <a:lstStyle/>
          <a:p>
            <a:pPr marL="381000" indent="-381000">
              <a:defRPr/>
            </a:pPr>
            <a:r>
              <a:rPr lang="en-US" sz="2300">
                <a:latin typeface="Calibri" panose="020F0502020204030204" pitchFamily="34" charset="0"/>
                <a:cs typeface="Calibri" panose="020F0502020204030204" pitchFamily="34" charset="0"/>
              </a:rPr>
              <a:t>Consider a set </a:t>
            </a:r>
            <a:r>
              <a:rPr lang="en-US" sz="2300" b="1" i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300">
                <a:latin typeface="Calibri" panose="020F0502020204030204" pitchFamily="34" charset="0"/>
                <a:cs typeface="Calibri" panose="020F0502020204030204" pitchFamily="34" charset="0"/>
              </a:rPr>
              <a:t> of functional dependencies and the functional dependency </a:t>
            </a:r>
            <a:r>
              <a:rPr lang="en-US" sz="2300" b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 </a:t>
            </a:r>
            <a:r>
              <a:rPr lang="en-US" sz="2300" b="1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</a:t>
            </a:r>
            <a:r>
              <a:rPr lang="en-US" sz="2300" b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 </a:t>
            </a:r>
            <a:r>
              <a:rPr lang="en-US" sz="23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in </a:t>
            </a:r>
            <a:r>
              <a:rPr lang="en-US" sz="2300" b="1" i="1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F</a:t>
            </a:r>
            <a:r>
              <a:rPr lang="en-US" sz="23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.</a:t>
            </a:r>
          </a:p>
          <a:p>
            <a:pPr marL="381000" indent="-381000">
              <a:defRPr/>
            </a:pPr>
            <a:endParaRPr lang="en-US" sz="1100">
              <a:latin typeface="Calibri" panose="020F0502020204030204" pitchFamily="34" charset="0"/>
              <a:cs typeface="Calibri" panose="020F0502020204030204" pitchFamily="34" charset="0"/>
              <a:sym typeface="Greek Symbols" pitchFamily="18" charset="2"/>
            </a:endParaRPr>
          </a:p>
          <a:p>
            <a:pPr marL="381000" indent="-381000">
              <a:defRPr/>
            </a:pPr>
            <a:r>
              <a:rPr lang="en-US" sz="2300" b="1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To test if attribute </a:t>
            </a:r>
            <a:r>
              <a:rPr lang="en-US" sz="2300" b="1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A </a:t>
            </a:r>
            <a:r>
              <a:rPr lang="en-US" sz="2300" b="1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 </a:t>
            </a:r>
            <a:r>
              <a:rPr lang="en-US" sz="2300" b="1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is extraneous </a:t>
            </a:r>
            <a:r>
              <a:rPr lang="en-US" sz="2300" b="1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in</a:t>
            </a:r>
            <a:r>
              <a:rPr lang="en-US" sz="2300" b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</a:t>
            </a:r>
            <a:r>
              <a:rPr lang="en-US" sz="2300" b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</a:t>
            </a:r>
            <a:r>
              <a:rPr lang="en-US" sz="2300" b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</a:t>
            </a:r>
            <a:r>
              <a:rPr lang="en-US" sz="2000" b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(Left extraneous)</a:t>
            </a:r>
          </a:p>
          <a:p>
            <a:pPr marL="800100" lvl="1" indent="-342900">
              <a:buFont typeface="Monotype Sorts" charset="2"/>
              <a:buAutoNum type="arabicPeriod"/>
              <a:defRPr/>
            </a:pPr>
            <a:r>
              <a:rPr lang="en-US" sz="23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compute </a:t>
            </a:r>
            <a:r>
              <a:rPr lang="en-US" sz="2300" b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({</a:t>
            </a:r>
            <a:r>
              <a:rPr lang="en-US" sz="2300" b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} </a:t>
            </a:r>
            <a:r>
              <a:rPr lang="en-US" sz="2300" b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– A</a:t>
            </a:r>
            <a:r>
              <a:rPr lang="en-US" sz="2300" b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  <a:r>
              <a:rPr lang="en-US" sz="2300" b="1" baseline="300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</a:t>
            </a:r>
            <a:r>
              <a:rPr lang="en-US" sz="2300" b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</a:t>
            </a:r>
            <a:r>
              <a:rPr lang="en-US" sz="23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using the dependencies in </a:t>
            </a:r>
            <a:r>
              <a:rPr lang="en-US" sz="2300" i="1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F</a:t>
            </a:r>
            <a:r>
              <a:rPr lang="en-US" sz="23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</a:t>
            </a:r>
            <a:endParaRPr lang="en-US" sz="230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 marL="800100" lvl="1" indent="-342900">
              <a:buFont typeface="Monotype Sorts" charset="2"/>
              <a:buAutoNum type="arabicPeriod"/>
              <a:defRPr/>
            </a:pPr>
            <a:r>
              <a:rPr lang="en-US" sz="23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check that </a:t>
            </a:r>
            <a:r>
              <a:rPr lang="en-US" sz="2300" b="1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({</a:t>
            </a:r>
            <a:r>
              <a:rPr lang="en-US" sz="2300" b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} </a:t>
            </a:r>
            <a:r>
              <a:rPr lang="en-US" sz="2300" b="1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– A</a:t>
            </a:r>
            <a:r>
              <a:rPr lang="en-US" sz="2300" b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  <a:r>
              <a:rPr lang="en-US" sz="2300" b="1" baseline="300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</a:t>
            </a:r>
            <a:r>
              <a:rPr lang="en-US" sz="2300" b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contains </a:t>
            </a:r>
            <a:r>
              <a:rPr lang="en-US" sz="23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; if it does, </a:t>
            </a:r>
            <a:r>
              <a:rPr lang="en-US" sz="2300" b="1" i="1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A</a:t>
            </a:r>
            <a:r>
              <a:rPr lang="en-US" sz="23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is </a:t>
            </a:r>
            <a:r>
              <a:rPr lang="en-US" sz="230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extraneous</a:t>
            </a:r>
            <a:r>
              <a:rPr lang="en-US" sz="23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</a:t>
            </a:r>
            <a:r>
              <a:rPr lang="en-US" sz="230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in</a:t>
            </a:r>
            <a:r>
              <a:rPr lang="en-US" sz="23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</a:t>
            </a:r>
            <a:r>
              <a:rPr lang="en-US" sz="2300" b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</a:t>
            </a:r>
            <a:r>
              <a:rPr lang="en-US" sz="23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</a:t>
            </a:r>
          </a:p>
          <a:p>
            <a:pPr marL="457200" lvl="1" indent="0">
              <a:buNone/>
              <a:defRPr/>
            </a:pPr>
            <a:endParaRPr lang="en-US" sz="1200">
              <a:latin typeface="Calibri" panose="020F0502020204030204" pitchFamily="34" charset="0"/>
              <a:cs typeface="Calibri" panose="020F0502020204030204" pitchFamily="34" charset="0"/>
              <a:sym typeface="Greek Symbols" pitchFamily="18" charset="2"/>
            </a:endParaRPr>
          </a:p>
          <a:p>
            <a:pPr marL="381000" indent="-381000">
              <a:defRPr/>
            </a:pPr>
            <a:r>
              <a:rPr lang="en-US" sz="2300" b="1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To test if attribute </a:t>
            </a:r>
            <a:r>
              <a:rPr lang="en-US" sz="2300" b="1" i="1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A</a:t>
            </a:r>
            <a:r>
              <a:rPr lang="en-US" sz="2300" b="1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</a:t>
            </a:r>
            <a:r>
              <a:rPr lang="en-US" sz="2300" b="1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 </a:t>
            </a:r>
            <a:r>
              <a:rPr lang="en-US" sz="2300" b="1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 is extraneous </a:t>
            </a:r>
            <a:r>
              <a:rPr lang="en-US" sz="2300" b="1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in </a:t>
            </a:r>
            <a:r>
              <a:rPr lang="en-US" sz="2300" b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</a:t>
            </a:r>
            <a:r>
              <a:rPr lang="en-US" sz="2300" b="1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</a:t>
            </a:r>
            <a:r>
              <a:rPr lang="en-US" sz="2000" b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(Right extraneous)</a:t>
            </a:r>
            <a:endParaRPr lang="en-US" sz="2400" b="1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  <a:sym typeface="Monotype Sorts" charset="2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Monotype Sorts" charset="2"/>
              <a:buAutoNum type="arabicPeriod"/>
              <a:defRPr/>
            </a:pPr>
            <a:r>
              <a:rPr lang="en-US" sz="23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compute </a:t>
            </a:r>
            <a:r>
              <a:rPr lang="en-US" sz="2300" b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</a:t>
            </a:r>
            <a:r>
              <a:rPr lang="en-US" sz="2300" b="1" baseline="300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+</a:t>
            </a:r>
            <a:r>
              <a:rPr lang="en-US" sz="2300" baseline="300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</a:t>
            </a:r>
            <a:r>
              <a:rPr lang="en-US" sz="23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using only the dependencies in </a:t>
            </a:r>
            <a:r>
              <a:rPr lang="en-US" sz="2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F</a:t>
            </a:r>
            <a:r>
              <a:rPr lang="el-GR" sz="2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΄</a:t>
            </a:r>
            <a:r>
              <a:rPr lang="en-US" sz="2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</a:t>
            </a:r>
            <a:br>
              <a:rPr lang="en-US" sz="23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</a:br>
            <a:r>
              <a:rPr lang="en-US" sz="28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       </a:t>
            </a:r>
            <a:r>
              <a:rPr lang="en-US" sz="2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</a:t>
            </a:r>
            <a:r>
              <a:rPr lang="en-US" sz="2800" b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F</a:t>
            </a:r>
            <a:r>
              <a:rPr lang="el-GR" sz="2800" b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΄</a:t>
            </a:r>
            <a:r>
              <a:rPr lang="en-US" sz="2800" b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</a:t>
            </a:r>
            <a:r>
              <a:rPr lang="en-US" sz="2800" b="1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= (</a:t>
            </a:r>
            <a:r>
              <a:rPr lang="en-US" sz="2800" b="1" i="1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F</a:t>
            </a:r>
            <a:r>
              <a:rPr lang="en-US" sz="2800" b="1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 – {</a:t>
            </a:r>
            <a:r>
              <a:rPr lang="en-US" sz="2800" b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</a:t>
            </a:r>
            <a:r>
              <a:rPr lang="en-US" sz="2800" b="1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</a:t>
            </a:r>
            <a:r>
              <a:rPr lang="en-US" sz="2800" b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</a:t>
            </a:r>
            <a:r>
              <a:rPr lang="en-US" sz="2800" b="1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</a:t>
            </a:r>
            <a:r>
              <a:rPr lang="en-US" sz="2800" b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</a:t>
            </a:r>
            <a:r>
              <a:rPr lang="en-US" sz="2800" b="1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}) </a:t>
            </a:r>
            <a:r>
              <a:rPr lang="en-US" sz="2800" b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 {</a:t>
            </a:r>
            <a:r>
              <a:rPr lang="en-US" sz="2800" b="1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</a:t>
            </a:r>
            <a:r>
              <a:rPr lang="en-US" sz="2800" b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</a:t>
            </a:r>
            <a:r>
              <a:rPr lang="en-US" sz="2800" b="1" i="1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(</a:t>
            </a:r>
            <a:r>
              <a:rPr lang="en-US" sz="2800" b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</a:t>
            </a:r>
            <a:r>
              <a:rPr lang="en-US" sz="2800" b="1" i="1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</a:t>
            </a:r>
            <a:r>
              <a:rPr lang="en-US" sz="2800" b="1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– </a:t>
            </a:r>
            <a:r>
              <a:rPr lang="en-US" sz="2800" b="1" i="1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A</a:t>
            </a:r>
            <a:r>
              <a:rPr lang="en-US" sz="2800" b="1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)}, </a:t>
            </a:r>
          </a:p>
          <a:p>
            <a:pPr marL="800100" lvl="1" indent="-342900">
              <a:buFont typeface="Monotype Sorts" charset="2"/>
              <a:buAutoNum type="arabicPeriod"/>
              <a:defRPr/>
            </a:pPr>
            <a:r>
              <a:rPr lang="en-US" sz="23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check that </a:t>
            </a:r>
            <a:r>
              <a:rPr lang="en-US" sz="2300" b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</a:t>
            </a:r>
            <a:r>
              <a:rPr lang="en-US" sz="2300" b="1" baseline="300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+ </a:t>
            </a:r>
            <a:r>
              <a:rPr lang="en-US" sz="2300" b="1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contains </a:t>
            </a:r>
            <a:r>
              <a:rPr lang="en-US" sz="2300" b="1" i="1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A</a:t>
            </a:r>
            <a:r>
              <a:rPr lang="en-US" sz="2300" i="1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; </a:t>
            </a:r>
            <a:r>
              <a:rPr lang="en-US" sz="23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if it does</a:t>
            </a:r>
            <a:r>
              <a:rPr lang="en-US" sz="2300" i="1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, </a:t>
            </a:r>
            <a:r>
              <a:rPr lang="en-US" sz="2300" b="1" i="1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A</a:t>
            </a:r>
            <a:r>
              <a:rPr lang="en-US" sz="2300" i="1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</a:t>
            </a:r>
            <a:r>
              <a:rPr lang="en-US" sz="23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is </a:t>
            </a:r>
            <a:r>
              <a:rPr lang="en-US" sz="230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extraneous</a:t>
            </a:r>
            <a:r>
              <a:rPr lang="en-US" sz="23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in </a:t>
            </a:r>
            <a:r>
              <a:rPr lang="en-US" sz="23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</a:t>
            </a:r>
            <a:r>
              <a:rPr lang="en-US" sz="23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8220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827" grpId="0" build="p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-222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/>
              <a:t>Canonical Cover</a:t>
            </a:r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2300" y="1390722"/>
            <a:ext cx="8223250" cy="3532969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sz="25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A </a:t>
            </a:r>
            <a:r>
              <a:rPr lang="en-US" sz="2500" b="1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canonical cover</a:t>
            </a:r>
            <a:r>
              <a:rPr lang="en-US" sz="2500" i="1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</a:t>
            </a:r>
            <a:r>
              <a:rPr lang="en-US" sz="25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for </a:t>
            </a:r>
            <a:r>
              <a:rPr lang="en-US" sz="2500" b="1" i="1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F</a:t>
            </a:r>
            <a:r>
              <a:rPr lang="en-US" sz="25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is a set of dependencies </a:t>
            </a:r>
            <a:r>
              <a:rPr lang="en-US" sz="2500" b="1" i="1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F</a:t>
            </a:r>
            <a:r>
              <a:rPr lang="en-US" sz="2500" b="1" i="1" baseline="-250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c</a:t>
            </a:r>
            <a:r>
              <a:rPr lang="en-US" sz="2500" i="1" baseline="-250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</a:t>
            </a:r>
            <a:r>
              <a:rPr lang="en-US" sz="25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such that </a:t>
            </a:r>
          </a:p>
          <a:p>
            <a:pPr lvl="1">
              <a:lnSpc>
                <a:spcPct val="120000"/>
              </a:lnSpc>
              <a:defRPr/>
            </a:pPr>
            <a:r>
              <a:rPr lang="en-US" sz="2500" b="1" i="1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F</a:t>
            </a:r>
            <a:r>
              <a:rPr lang="en-US" sz="25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logically implies all dependencies in </a:t>
            </a:r>
            <a:r>
              <a:rPr lang="en-US" sz="2500" b="1" i="1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F</a:t>
            </a:r>
            <a:r>
              <a:rPr lang="en-US" sz="2500" b="1" i="1" baseline="-250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c</a:t>
            </a:r>
            <a:r>
              <a:rPr lang="en-US" sz="2500" i="1" baseline="-250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,</a:t>
            </a:r>
            <a:r>
              <a:rPr lang="en-US" sz="25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and </a:t>
            </a:r>
          </a:p>
          <a:p>
            <a:pPr lvl="1">
              <a:lnSpc>
                <a:spcPct val="120000"/>
              </a:lnSpc>
              <a:defRPr/>
            </a:pPr>
            <a:r>
              <a:rPr lang="en-US" sz="2500" b="1" i="1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F</a:t>
            </a:r>
            <a:r>
              <a:rPr lang="en-US" sz="2500" b="1" i="1" baseline="-250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c</a:t>
            </a:r>
            <a:r>
              <a:rPr lang="en-US" sz="2500" baseline="-250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</a:t>
            </a:r>
            <a:r>
              <a:rPr lang="en-US" sz="25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logically implies all dependencies in </a:t>
            </a:r>
            <a:r>
              <a:rPr lang="en-US" sz="2500" b="1" i="1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F</a:t>
            </a:r>
            <a:r>
              <a:rPr lang="en-US" sz="2500" i="1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,</a:t>
            </a:r>
            <a:r>
              <a:rPr lang="en-US" sz="25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and</a:t>
            </a:r>
          </a:p>
          <a:p>
            <a:pPr lvl="1">
              <a:lnSpc>
                <a:spcPct val="120000"/>
              </a:lnSpc>
              <a:defRPr/>
            </a:pPr>
            <a:r>
              <a:rPr lang="en-US" sz="2500" b="1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No</a:t>
            </a:r>
            <a:r>
              <a:rPr lang="en-US" sz="25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functional dependency in </a:t>
            </a:r>
            <a:r>
              <a:rPr lang="en-US" sz="2500" b="1" i="1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F</a:t>
            </a:r>
            <a:r>
              <a:rPr lang="en-US" sz="2500" b="1" i="1" baseline="-250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c</a:t>
            </a:r>
            <a:r>
              <a:rPr lang="en-US" sz="25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contains an </a:t>
            </a:r>
            <a:r>
              <a:rPr lang="en-US" sz="2500" b="1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extraneous</a:t>
            </a:r>
            <a:r>
              <a:rPr lang="en-US" sz="25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</a:t>
            </a:r>
            <a:r>
              <a:rPr lang="en-US" sz="2500" b="1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attribute</a:t>
            </a:r>
            <a:r>
              <a:rPr lang="en-US" sz="25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, and</a:t>
            </a:r>
          </a:p>
          <a:p>
            <a:pPr lvl="1">
              <a:lnSpc>
                <a:spcPct val="120000"/>
              </a:lnSpc>
              <a:defRPr/>
            </a:pPr>
            <a:r>
              <a:rPr lang="en-US" sz="25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Each </a:t>
            </a:r>
            <a:r>
              <a:rPr lang="en-US" sz="25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left side </a:t>
            </a:r>
            <a:r>
              <a:rPr lang="en-US" sz="25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of functional dependency in </a:t>
            </a:r>
            <a:r>
              <a:rPr lang="en-US" sz="2500" b="1" i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F</a:t>
            </a:r>
            <a:r>
              <a:rPr lang="en-US" sz="2500" b="1" i="1" baseline="-25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c</a:t>
            </a:r>
            <a:r>
              <a:rPr lang="en-US" sz="2500" i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</a:t>
            </a:r>
            <a:r>
              <a:rPr lang="en-US" sz="25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is unique</a:t>
            </a:r>
            <a:r>
              <a:rPr lang="en-US" sz="25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sz="2500">
              <a:latin typeface="Calibri" panose="020F0502020204030204" pitchFamily="34" charset="0"/>
              <a:cs typeface="Calibri" panose="020F0502020204030204" pitchFamily="34" charset="0"/>
              <a:sym typeface="Greek Symbols" pitchFamily="18" charset="2"/>
            </a:endParaRPr>
          </a:p>
          <a:p>
            <a:pPr>
              <a:lnSpc>
                <a:spcPct val="120000"/>
              </a:lnSpc>
              <a:defRPr/>
            </a:pPr>
            <a:endParaRPr lang="en-US" sz="25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328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875" grpId="0" build="p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074287" y="1227718"/>
            <a:ext cx="7465326" cy="44025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Canonical Cover: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727075"/>
            <a:ext cx="8077200" cy="5538814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30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23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 a canonical cover </a:t>
            </a:r>
            <a:r>
              <a:rPr lang="en-US" sz="230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2300" i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30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lnSpc>
                <a:spcPct val="114000"/>
              </a:lnSpc>
              <a:spcAft>
                <a:spcPts val="100"/>
              </a:spcAft>
              <a:defRPr/>
            </a:pPr>
            <a:r>
              <a:rPr lang="en-US" sz="2300" b="1" i="1">
                <a:solidFill>
                  <a:schemeClr val="accent3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300" b="1" i="1" baseline="-25000">
                <a:solidFill>
                  <a:schemeClr val="accent3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300" b="1" i="1">
                <a:solidFill>
                  <a:schemeClr val="accent3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b="1">
                <a:solidFill>
                  <a:schemeClr val="accent3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300" b="1" i="1">
                <a:solidFill>
                  <a:schemeClr val="accent3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br>
              <a:rPr lang="en-US" sz="2300" b="1">
                <a:solidFill>
                  <a:schemeClr val="accent3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300" b="1">
                <a:solidFill>
                  <a:schemeClr val="accent3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repeat</a:t>
            </a:r>
            <a:br>
              <a:rPr lang="en-US" sz="2300" b="1">
                <a:solidFill>
                  <a:schemeClr val="accent3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300" b="1">
                <a:solidFill>
                  <a:schemeClr val="accent3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300">
                <a:solidFill>
                  <a:schemeClr val="accent3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the </a:t>
            </a:r>
            <a:r>
              <a:rPr lang="en-US" sz="23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union rule</a:t>
            </a:r>
            <a:r>
              <a:rPr lang="en-US" sz="2300">
                <a:solidFill>
                  <a:schemeClr val="accent3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replace any dependencies in </a:t>
            </a:r>
            <a:r>
              <a:rPr lang="en-US" sz="2300" i="1">
                <a:solidFill>
                  <a:schemeClr val="accent3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F</a:t>
            </a:r>
            <a:r>
              <a:rPr lang="en-US" sz="2300" i="1" baseline="-25000">
                <a:solidFill>
                  <a:schemeClr val="accent3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c</a:t>
            </a:r>
            <a:br>
              <a:rPr lang="en-US" sz="2300" i="1">
                <a:solidFill>
                  <a:schemeClr val="accent3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300" i="1">
                <a:solidFill>
                  <a:schemeClr val="accent3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2300" i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</a:t>
            </a:r>
            <a:r>
              <a:rPr lang="en-US" sz="2300" baseline="-25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1</a:t>
            </a:r>
            <a:r>
              <a:rPr lang="en-US" sz="23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</a:t>
            </a:r>
            <a:r>
              <a:rPr lang="en-US" sz="23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</a:t>
            </a:r>
            <a:r>
              <a:rPr lang="en-US" sz="23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</a:t>
            </a:r>
            <a:r>
              <a:rPr lang="en-US" sz="23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</a:t>
            </a:r>
            <a:r>
              <a:rPr lang="en-US" sz="2300" baseline="-25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1</a:t>
            </a:r>
            <a:r>
              <a:rPr lang="en-US" sz="23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</a:t>
            </a:r>
            <a:r>
              <a:rPr lang="en-US" sz="2300">
                <a:solidFill>
                  <a:schemeClr val="accent3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and </a:t>
            </a:r>
            <a:r>
              <a:rPr lang="en-US" sz="23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</a:t>
            </a:r>
            <a:r>
              <a:rPr lang="en-US" sz="2300" baseline="-25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1</a:t>
            </a:r>
            <a:r>
              <a:rPr lang="en-US" sz="23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</a:t>
            </a:r>
            <a:r>
              <a:rPr lang="en-US" sz="23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</a:t>
            </a:r>
            <a:r>
              <a:rPr lang="en-US" sz="23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</a:t>
            </a:r>
            <a:r>
              <a:rPr lang="en-US" sz="23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</a:t>
            </a:r>
            <a:r>
              <a:rPr lang="en-US" sz="2300" baseline="-25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2</a:t>
            </a:r>
            <a:r>
              <a:rPr lang="en-US" sz="23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</a:t>
            </a:r>
            <a:r>
              <a:rPr lang="en-US" sz="2300">
                <a:solidFill>
                  <a:schemeClr val="accent3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with </a:t>
            </a:r>
            <a:r>
              <a:rPr lang="en-US" sz="23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</a:t>
            </a:r>
            <a:r>
              <a:rPr lang="en-US" sz="2300" baseline="-25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1</a:t>
            </a:r>
            <a:r>
              <a:rPr lang="en-US" sz="23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</a:t>
            </a:r>
            <a:r>
              <a:rPr lang="en-US" sz="23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</a:t>
            </a:r>
            <a:r>
              <a:rPr lang="en-US" sz="23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</a:t>
            </a:r>
            <a:r>
              <a:rPr lang="en-US" sz="23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</a:t>
            </a:r>
            <a:r>
              <a:rPr lang="en-US" sz="2300" baseline="-25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1</a:t>
            </a:r>
            <a:r>
              <a:rPr lang="en-US" sz="23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</a:t>
            </a:r>
            <a:r>
              <a:rPr lang="en-US" sz="23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</a:t>
            </a:r>
            <a:r>
              <a:rPr lang="en-US" sz="2300" baseline="-25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2</a:t>
            </a:r>
            <a:r>
              <a:rPr lang="en-US" sz="23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</a:t>
            </a:r>
            <a:br>
              <a:rPr lang="en-US" sz="2300">
                <a:solidFill>
                  <a:schemeClr val="accent3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</a:br>
            <a:r>
              <a:rPr lang="en-US" sz="2300">
                <a:solidFill>
                  <a:schemeClr val="accent3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	 </a:t>
            </a:r>
            <a:r>
              <a:rPr lang="en-US" sz="23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Find a functional dependency </a:t>
            </a:r>
            <a:r>
              <a:rPr lang="en-US" sz="23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</a:t>
            </a:r>
            <a:r>
              <a:rPr lang="en-US" sz="23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</a:t>
            </a:r>
            <a:r>
              <a:rPr lang="en-US" sz="23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</a:t>
            </a:r>
            <a:r>
              <a:rPr lang="en-US" sz="23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</a:t>
            </a:r>
            <a:r>
              <a:rPr lang="en-US" sz="23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</a:t>
            </a:r>
            <a:r>
              <a:rPr lang="en-US" sz="23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</a:t>
            </a:r>
            <a:r>
              <a:rPr lang="en-US" sz="230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2300" i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F</a:t>
            </a:r>
            <a:r>
              <a:rPr lang="en-US" sz="2300" i="1" baseline="-25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c</a:t>
            </a:r>
            <a:r>
              <a:rPr lang="en-US" sz="2300" i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with an </a:t>
            </a:r>
            <a:br>
              <a:rPr lang="en-US" sz="23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</a:br>
            <a:r>
              <a:rPr lang="en-US" sz="23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		        extraneous attribute either in </a:t>
            </a:r>
            <a:r>
              <a:rPr lang="en-US" sz="23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</a:t>
            </a:r>
            <a:r>
              <a:rPr lang="en-US" sz="23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or in </a:t>
            </a:r>
            <a:r>
              <a:rPr lang="en-US" sz="23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</a:t>
            </a:r>
            <a:r>
              <a:rPr lang="en-US" sz="230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</a:t>
            </a:r>
            <a:br>
              <a:rPr lang="en-US" sz="23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</a:b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             /* Note: test for extraneous attributes done </a:t>
            </a:r>
            <a:r>
              <a:rPr lang="en-US" sz="2000" b="1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using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</a:t>
            </a:r>
            <a:r>
              <a:rPr lang="en-US" sz="2000" b="1" i="1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F</a:t>
            </a:r>
            <a:r>
              <a:rPr lang="en-US" sz="2000" b="1" i="1" baseline="-250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c</a:t>
            </a:r>
            <a:r>
              <a:rPr lang="en-US" sz="2000" i="1" baseline="-250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,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not F */</a:t>
            </a:r>
            <a:br>
              <a:rPr lang="en-US" sz="20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</a:br>
            <a:r>
              <a:rPr lang="en-US" sz="2300">
                <a:solidFill>
                  <a:schemeClr val="accent3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	If an </a:t>
            </a:r>
            <a:r>
              <a:rPr lang="en-US" sz="2300" b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extraneous</a:t>
            </a:r>
            <a:r>
              <a:rPr lang="en-US" sz="23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attribute </a:t>
            </a:r>
            <a:r>
              <a:rPr lang="en-US" sz="2300">
                <a:solidFill>
                  <a:schemeClr val="accent3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is found, </a:t>
            </a:r>
            <a:r>
              <a:rPr lang="en-US" sz="2300" b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delete</a:t>
            </a:r>
            <a:r>
              <a:rPr lang="en-US" sz="23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it from </a:t>
            </a:r>
            <a:r>
              <a:rPr lang="en-US" sz="23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</a:t>
            </a:r>
            <a:r>
              <a:rPr lang="en-US" sz="23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</a:t>
            </a:r>
            <a:r>
              <a:rPr lang="en-US" sz="23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</a:t>
            </a:r>
            <a:r>
              <a:rPr lang="en-US" sz="23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</a:t>
            </a:r>
            <a:r>
              <a:rPr lang="en-US" sz="23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</a:t>
            </a:r>
            <a:r>
              <a:rPr lang="en-US" sz="2300" i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</a:t>
            </a:r>
            <a:br>
              <a:rPr lang="en-US" sz="23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</a:br>
            <a:r>
              <a:rPr lang="en-US" sz="2300" b="1">
                <a:solidFill>
                  <a:schemeClr val="accent3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until </a:t>
            </a:r>
            <a:r>
              <a:rPr lang="en-US" sz="2300" i="1">
                <a:solidFill>
                  <a:schemeClr val="accent3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F</a:t>
            </a:r>
            <a:r>
              <a:rPr lang="en-US" sz="2300">
                <a:solidFill>
                  <a:schemeClr val="accent3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does not change</a:t>
            </a:r>
          </a:p>
          <a:p>
            <a:pPr>
              <a:lnSpc>
                <a:spcPct val="114000"/>
              </a:lnSpc>
              <a:defRPr/>
            </a:pPr>
            <a:r>
              <a:rPr lang="en-US" sz="2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Note: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Union rule may become applicable after some extraneous attributes have been deleted, so it has to be re-applied</a:t>
            </a:r>
          </a:p>
          <a:p>
            <a:pPr>
              <a:lnSpc>
                <a:spcPct val="114000"/>
              </a:lnSpc>
            </a:pPr>
            <a:endParaRPr lang="en-US" sz="23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8462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r>
              <a:rPr lang="pt-BR"/>
              <a:t>Consider a Schema    </a:t>
            </a:r>
            <a:r>
              <a:rPr lang="pt-BR" sz="2000"/>
              <a:t>R = (A, B, C, D, E)</a:t>
            </a:r>
          </a:p>
          <a:p>
            <a:endParaRPr lang="pt-BR"/>
          </a:p>
          <a:p>
            <a:r>
              <a:rPr lang="pt-BR"/>
              <a:t>FDs  </a:t>
            </a:r>
            <a:r>
              <a:rPr lang="pt-BR" sz="2000"/>
              <a:t>F = {A →B, B →C, C →A, AB →E, BD →A}</a:t>
            </a:r>
          </a:p>
          <a:p>
            <a:endParaRPr lang="en-US"/>
          </a:p>
          <a:p>
            <a:r>
              <a:rPr lang="en-US" sz="2000"/>
              <a:t>IS AC </a:t>
            </a:r>
            <a:r>
              <a:rPr lang="pt-BR" sz="2000"/>
              <a:t>→B holds ?</a:t>
            </a:r>
          </a:p>
          <a:p>
            <a:r>
              <a:rPr lang="pt-BR" sz="2000"/>
              <a:t>IS C → E holds ?</a:t>
            </a:r>
          </a:p>
          <a:p>
            <a:r>
              <a:rPr lang="pt-BR" sz="2000"/>
              <a:t>IS AE → D holds ?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9609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68350" y="966567"/>
            <a:ext cx="7661275" cy="5298460"/>
          </a:xfrm>
          <a:ln>
            <a:solidFill>
              <a:schemeClr val="tx2"/>
            </a:solidFill>
          </a:ln>
        </p:spPr>
        <p:txBody>
          <a:bodyPr/>
          <a:lstStyle/>
          <a:p>
            <a:r>
              <a:rPr lang="pt-BR" sz="2100" err="1"/>
              <a:t>Consider</a:t>
            </a:r>
            <a:r>
              <a:rPr lang="pt-BR" sz="2100"/>
              <a:t> a </a:t>
            </a:r>
            <a:r>
              <a:rPr lang="pt-BR" sz="2100" err="1"/>
              <a:t>Schema</a:t>
            </a:r>
            <a:r>
              <a:rPr lang="pt-BR" sz="2100"/>
              <a:t>    R = (A, B, C, D, E)</a:t>
            </a:r>
          </a:p>
          <a:p>
            <a:endParaRPr lang="pt-BR" sz="1200"/>
          </a:p>
          <a:p>
            <a:r>
              <a:rPr lang="pt-BR" sz="2100" err="1"/>
              <a:t>FDs</a:t>
            </a:r>
            <a:r>
              <a:rPr lang="pt-BR" sz="2100"/>
              <a:t>  F = { A →BCD, BC →DE, B →D, D →A }</a:t>
            </a:r>
            <a:endParaRPr lang="pt-BR" sz="2100">
              <a:cs typeface="Helvetica"/>
            </a:endParaRPr>
          </a:p>
          <a:p>
            <a:r>
              <a:rPr lang="pt-BR" sz="2100"/>
              <a:t>Remove </a:t>
            </a:r>
            <a:r>
              <a:rPr lang="pt-BR" sz="2100" err="1"/>
              <a:t>extroneos</a:t>
            </a:r>
            <a:r>
              <a:rPr lang="pt-BR" sz="2100"/>
              <a:t> </a:t>
            </a:r>
            <a:r>
              <a:rPr lang="pt-BR" sz="2100" err="1"/>
              <a:t>attributes</a:t>
            </a:r>
            <a:r>
              <a:rPr lang="pt-BR" sz="2100"/>
              <a:t> </a:t>
            </a:r>
            <a:r>
              <a:rPr lang="pt-BR" sz="2100" err="1"/>
              <a:t>from</a:t>
            </a:r>
            <a:r>
              <a:rPr lang="pt-BR" sz="2100"/>
              <a:t> </a:t>
            </a:r>
            <a:r>
              <a:rPr lang="pt-BR" sz="2100" err="1"/>
              <a:t>both</a:t>
            </a:r>
            <a:r>
              <a:rPr lang="pt-BR" sz="2100"/>
              <a:t> </a:t>
            </a:r>
            <a:r>
              <a:rPr lang="pt-BR" sz="2100" err="1"/>
              <a:t>sides</a:t>
            </a:r>
            <a:r>
              <a:rPr lang="pt-BR" sz="2100"/>
              <a:t>.</a:t>
            </a:r>
            <a:endParaRPr lang="pt-BR" sz="2100">
              <a:cs typeface="Helvetica"/>
            </a:endParaRPr>
          </a:p>
          <a:p>
            <a:r>
              <a:rPr lang="pt-BR" sz="2100"/>
              <a:t>A → BCD , </a:t>
            </a:r>
            <a:endParaRPr lang="pt-BR" sz="2100">
              <a:cs typeface="Helvetica"/>
            </a:endParaRPr>
          </a:p>
          <a:p>
            <a:r>
              <a:rPr lang="pt-BR" sz="2100"/>
              <a:t>BC →DE</a:t>
            </a:r>
            <a:endParaRPr lang="pt-BR" sz="2100">
              <a:cs typeface="Helvetica"/>
            </a:endParaRPr>
          </a:p>
          <a:p>
            <a:pPr marL="0" indent="0">
              <a:buNone/>
            </a:pPr>
            <a:endParaRPr lang="pt-BR" sz="2100"/>
          </a:p>
          <a:p>
            <a:endParaRPr lang="en-US" sz="2100"/>
          </a:p>
        </p:txBody>
      </p:sp>
      <p:sp>
        <p:nvSpPr>
          <p:cNvPr id="5" name="Rectangle 4"/>
          <p:cNvSpPr/>
          <p:nvPr/>
        </p:nvSpPr>
        <p:spPr>
          <a:xfrm>
            <a:off x="2846439" y="2571708"/>
            <a:ext cx="5583186" cy="3693319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381000" indent="-381000">
              <a:defRPr/>
            </a:pPr>
            <a:r>
              <a:rPr lang="en-US" sz="1800" b="1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To test if attribute </a:t>
            </a:r>
            <a:r>
              <a:rPr lang="en-US" sz="1800" b="1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A </a:t>
            </a:r>
            <a:r>
              <a:rPr lang="en-US" sz="1800" b="1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 </a:t>
            </a:r>
            <a:r>
              <a:rPr lang="en-US" sz="1800" b="1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is extraneous </a:t>
            </a:r>
            <a:r>
              <a:rPr lang="en-US" sz="1800" b="1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in</a:t>
            </a:r>
            <a:r>
              <a:rPr lang="en-US" sz="1800" b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</a:t>
            </a:r>
            <a:r>
              <a:rPr lang="en-US" sz="1800" b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</a:t>
            </a:r>
            <a:r>
              <a:rPr lang="en-US" sz="1800" b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(Left extraneous)</a:t>
            </a:r>
          </a:p>
          <a:p>
            <a:pPr marL="800100" lvl="1" indent="-342900">
              <a:buFont typeface="Monotype Sorts" charset="2"/>
              <a:buAutoNum type="arabicPeriod"/>
              <a:defRPr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compute </a:t>
            </a:r>
            <a:r>
              <a:rPr lang="en-US" sz="1800" b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({</a:t>
            </a:r>
            <a:r>
              <a:rPr lang="en-US" sz="1800" b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} </a:t>
            </a:r>
            <a:r>
              <a:rPr lang="en-US" sz="1800" b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– A</a:t>
            </a:r>
            <a:r>
              <a:rPr lang="en-US" sz="1800" b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  <a:r>
              <a:rPr lang="en-US" sz="1800" b="1" baseline="300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</a:t>
            </a:r>
            <a:r>
              <a:rPr lang="en-US" sz="1800" b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using the dependencies in </a:t>
            </a:r>
            <a:r>
              <a:rPr lang="en-US" sz="1800" i="1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F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</a:t>
            </a:r>
            <a:endParaRPr lang="en-US" sz="180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 marL="800100" lvl="1" indent="-342900">
              <a:buFont typeface="Monotype Sorts" charset="2"/>
              <a:buAutoNum type="arabicPeriod"/>
              <a:defRPr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check that </a:t>
            </a:r>
            <a:r>
              <a:rPr lang="en-US" sz="1800" b="1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({</a:t>
            </a:r>
            <a:r>
              <a:rPr lang="en-US" sz="1800" b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} </a:t>
            </a:r>
            <a:r>
              <a:rPr lang="en-US" sz="1800" b="1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– A</a:t>
            </a:r>
            <a:r>
              <a:rPr lang="en-US" sz="1800" b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  <a:r>
              <a:rPr lang="en-US" sz="1800" b="1" baseline="300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</a:t>
            </a:r>
            <a:r>
              <a:rPr lang="en-US" sz="1800" b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contains 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; if it does, </a:t>
            </a:r>
            <a:r>
              <a:rPr lang="en-US" sz="1800" i="1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A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is extraneous 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in</a:t>
            </a:r>
            <a:r>
              <a:rPr lang="en-US"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</a:t>
            </a:r>
            <a:r>
              <a:rPr lang="en-US"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</a:t>
            </a:r>
          </a:p>
          <a:p>
            <a:pPr lvl="1">
              <a:defRPr/>
            </a:pPr>
            <a:endParaRPr lang="en-US" sz="1800">
              <a:latin typeface="Calibri" panose="020F0502020204030204" pitchFamily="34" charset="0"/>
              <a:cs typeface="Calibri" panose="020F0502020204030204" pitchFamily="34" charset="0"/>
              <a:sym typeface="Greek Symbols" pitchFamily="18" charset="2"/>
            </a:endParaRPr>
          </a:p>
          <a:p>
            <a:pPr marL="381000" indent="-381000">
              <a:defRPr/>
            </a:pPr>
            <a:r>
              <a:rPr lang="en-US" sz="1800" b="1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To test if attribute </a:t>
            </a:r>
            <a:r>
              <a:rPr lang="en-US" sz="1800" b="1" i="1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A</a:t>
            </a:r>
            <a:r>
              <a:rPr lang="en-US" sz="1800" b="1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</a:t>
            </a:r>
            <a:r>
              <a:rPr lang="en-US" sz="1800" b="1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 </a:t>
            </a:r>
            <a:r>
              <a:rPr lang="en-US" sz="1800" b="1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 is extraneous </a:t>
            </a:r>
            <a:r>
              <a:rPr lang="en-US" sz="1800" b="1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in </a:t>
            </a:r>
            <a:r>
              <a:rPr lang="en-US" sz="1800" b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</a:t>
            </a:r>
            <a:r>
              <a:rPr lang="en-US" sz="1800" b="1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</a:t>
            </a:r>
            <a:r>
              <a:rPr lang="en-US" sz="1800" b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(Right extraneous)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Monotype Sorts" charset="2"/>
              <a:buAutoNum type="arabicPeriod"/>
              <a:defRPr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compute </a:t>
            </a:r>
            <a:r>
              <a:rPr lang="en-US" sz="1800" b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</a:t>
            </a:r>
            <a:r>
              <a:rPr lang="en-US" sz="1800" b="1" baseline="300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+</a:t>
            </a:r>
            <a:r>
              <a:rPr lang="en-US" sz="1800" baseline="300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using only the dependencies in </a:t>
            </a:r>
            <a:r>
              <a:rPr lang="en-US"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F</a:t>
            </a:r>
            <a:r>
              <a:rPr lang="el-GR"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΄</a:t>
            </a:r>
            <a:r>
              <a:rPr lang="en-US"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</a:t>
            </a:r>
            <a:br>
              <a:rPr lang="en-US" sz="18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</a:b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       </a:t>
            </a:r>
            <a:r>
              <a:rPr lang="en-US"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F</a:t>
            </a:r>
            <a:r>
              <a:rPr lang="el-GR"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΄</a:t>
            </a:r>
            <a:r>
              <a:rPr lang="en-US"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= (</a:t>
            </a:r>
            <a:r>
              <a:rPr lang="en-US" sz="1800" i="1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F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 – {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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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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}) 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 {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</a:t>
            </a:r>
            <a:r>
              <a:rPr lang="en-US" sz="1800" i="1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(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</a:t>
            </a:r>
            <a:r>
              <a:rPr lang="en-US" sz="1800" i="1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– </a:t>
            </a:r>
            <a:r>
              <a:rPr lang="en-US" sz="1800" i="1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A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)}, </a:t>
            </a:r>
          </a:p>
          <a:p>
            <a:pPr marL="800100" lvl="1" indent="-342900">
              <a:buFont typeface="Monotype Sorts" charset="2"/>
              <a:buAutoNum type="arabicPeriod"/>
              <a:defRPr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check that </a:t>
            </a:r>
            <a:r>
              <a:rPr lang="en-US" sz="1800" b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</a:t>
            </a:r>
            <a:r>
              <a:rPr lang="en-US" sz="1800" b="1" baseline="300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+ </a:t>
            </a:r>
            <a:r>
              <a:rPr lang="en-US" sz="1800" b="1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contains </a:t>
            </a:r>
            <a:r>
              <a:rPr lang="en-US" sz="1800" b="1" i="1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A</a:t>
            </a:r>
            <a:r>
              <a:rPr lang="en-US" sz="1800" i="1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; 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if it does</a:t>
            </a:r>
            <a:r>
              <a:rPr lang="en-US" sz="1800" i="1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, A 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is extraneous in 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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9687923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609600"/>
          </a:xfrm>
        </p:spPr>
        <p:txBody>
          <a:bodyPr/>
          <a:lstStyle/>
          <a:p>
            <a:r>
              <a:rPr lang="en-US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116" y="840568"/>
            <a:ext cx="5725856" cy="2001106"/>
          </a:xfrm>
          <a:ln>
            <a:solidFill>
              <a:schemeClr val="tx2"/>
            </a:solidFill>
          </a:ln>
        </p:spPr>
        <p:txBody>
          <a:bodyPr/>
          <a:lstStyle/>
          <a:p>
            <a:r>
              <a:rPr lang="pt-BR" sz="2100"/>
              <a:t>Consider a Schema    R = (A, B, C)</a:t>
            </a:r>
          </a:p>
          <a:p>
            <a:endParaRPr lang="pt-BR" sz="1200"/>
          </a:p>
          <a:p>
            <a:r>
              <a:rPr lang="pt-BR" sz="2100"/>
              <a:t>FDs  F = { A →BC, B →C, A→B, AB →C }</a:t>
            </a:r>
          </a:p>
          <a:p>
            <a:r>
              <a:rPr lang="pt-BR" sz="2100"/>
              <a:t>Find Cannonical cover.</a:t>
            </a:r>
          </a:p>
          <a:p>
            <a:endParaRPr lang="en-US" sz="2100"/>
          </a:p>
        </p:txBody>
      </p:sp>
      <p:sp>
        <p:nvSpPr>
          <p:cNvPr id="5" name="Rectangle 4"/>
          <p:cNvSpPr/>
          <p:nvPr/>
        </p:nvSpPr>
        <p:spPr>
          <a:xfrm>
            <a:off x="42864" y="2955167"/>
            <a:ext cx="5852159" cy="3693319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381000" indent="-381000">
              <a:defRPr/>
            </a:pPr>
            <a:r>
              <a:rPr lang="en-US" sz="1800" b="1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To test if attribute </a:t>
            </a:r>
            <a:r>
              <a:rPr lang="en-US" sz="1800" b="1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A </a:t>
            </a:r>
            <a:r>
              <a:rPr lang="en-US" sz="1800" b="1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 </a:t>
            </a:r>
            <a:r>
              <a:rPr lang="en-US" sz="1800" b="1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is extraneous </a:t>
            </a:r>
            <a:r>
              <a:rPr lang="en-US" sz="1800" b="1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in</a:t>
            </a:r>
            <a:r>
              <a:rPr lang="en-US" sz="1800" b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</a:t>
            </a:r>
            <a:r>
              <a:rPr lang="en-US" sz="1800" b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</a:t>
            </a:r>
            <a:r>
              <a:rPr lang="en-US" sz="1800" b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(Left extraneous)</a:t>
            </a:r>
          </a:p>
          <a:p>
            <a:pPr marL="800100" lvl="1" indent="-342900">
              <a:buFont typeface="Monotype Sorts" charset="2"/>
              <a:buAutoNum type="arabicPeriod"/>
              <a:defRPr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compute </a:t>
            </a:r>
            <a:r>
              <a:rPr lang="en-US" sz="1800" b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({</a:t>
            </a:r>
            <a:r>
              <a:rPr lang="en-US" sz="1800" b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} </a:t>
            </a:r>
            <a:r>
              <a:rPr lang="en-US" sz="1800" b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– A</a:t>
            </a:r>
            <a:r>
              <a:rPr lang="en-US" sz="1800" b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  <a:r>
              <a:rPr lang="en-US" sz="1800" b="1" baseline="300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</a:t>
            </a:r>
            <a:r>
              <a:rPr lang="en-US" sz="1800" b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using the dependencies in </a:t>
            </a:r>
            <a:r>
              <a:rPr lang="en-US" sz="1800" i="1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F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</a:t>
            </a:r>
            <a:endParaRPr lang="en-US" sz="180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 marL="800100" lvl="1" indent="-342900">
              <a:buFont typeface="Monotype Sorts" charset="2"/>
              <a:buAutoNum type="arabicPeriod"/>
              <a:defRPr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check that </a:t>
            </a:r>
            <a:r>
              <a:rPr lang="en-US" sz="1800" b="1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({</a:t>
            </a:r>
            <a:r>
              <a:rPr lang="en-US" sz="1800" b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} </a:t>
            </a:r>
            <a:r>
              <a:rPr lang="en-US" sz="1800" b="1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– A</a:t>
            </a:r>
            <a:r>
              <a:rPr lang="en-US" sz="1800" b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  <a:r>
              <a:rPr lang="en-US" sz="1800" b="1" baseline="300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</a:t>
            </a:r>
            <a:r>
              <a:rPr lang="en-US" sz="1800" b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contains 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; if it does, </a:t>
            </a:r>
            <a:r>
              <a:rPr lang="en-US" sz="1800" i="1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A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is extraneous 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in</a:t>
            </a:r>
            <a:r>
              <a:rPr lang="en-US"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</a:t>
            </a:r>
            <a:r>
              <a:rPr lang="en-US"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</a:t>
            </a:r>
          </a:p>
          <a:p>
            <a:pPr lvl="1">
              <a:defRPr/>
            </a:pPr>
            <a:endParaRPr lang="en-US" sz="1800">
              <a:latin typeface="Calibri" panose="020F0502020204030204" pitchFamily="34" charset="0"/>
              <a:cs typeface="Calibri" panose="020F0502020204030204" pitchFamily="34" charset="0"/>
              <a:sym typeface="Greek Symbols" pitchFamily="18" charset="2"/>
            </a:endParaRPr>
          </a:p>
          <a:p>
            <a:pPr marL="381000" indent="-381000">
              <a:defRPr/>
            </a:pPr>
            <a:r>
              <a:rPr lang="en-US" sz="1800" b="1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To test if attribute </a:t>
            </a:r>
            <a:r>
              <a:rPr lang="en-US" sz="1800" b="1" i="1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A</a:t>
            </a:r>
            <a:r>
              <a:rPr lang="en-US" sz="1800" b="1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</a:t>
            </a:r>
            <a:r>
              <a:rPr lang="en-US" sz="1800" b="1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 </a:t>
            </a:r>
            <a:r>
              <a:rPr lang="en-US" sz="1800" b="1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 is extraneous </a:t>
            </a:r>
            <a:r>
              <a:rPr lang="en-US" sz="1800" b="1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in </a:t>
            </a:r>
            <a:r>
              <a:rPr lang="en-US" sz="1800" b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</a:t>
            </a:r>
            <a:r>
              <a:rPr lang="en-US" sz="1800" b="1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</a:t>
            </a:r>
            <a:r>
              <a:rPr lang="en-US" sz="1800" b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(Right extraneous)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Monotype Sorts" charset="2"/>
              <a:buAutoNum type="arabicPeriod"/>
              <a:defRPr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compute </a:t>
            </a:r>
            <a:r>
              <a:rPr lang="en-US" sz="1800" b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</a:t>
            </a:r>
            <a:r>
              <a:rPr lang="en-US" sz="1800" b="1" baseline="300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+</a:t>
            </a:r>
            <a:r>
              <a:rPr lang="en-US" sz="1800" baseline="300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using only the dependencies in </a:t>
            </a:r>
            <a:r>
              <a:rPr lang="en-US"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F</a:t>
            </a:r>
            <a:r>
              <a:rPr lang="el-GR"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΄</a:t>
            </a:r>
            <a:r>
              <a:rPr lang="en-US"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</a:t>
            </a:r>
            <a:br>
              <a:rPr lang="en-US" sz="18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</a:b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       </a:t>
            </a:r>
            <a:r>
              <a:rPr lang="en-US"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F</a:t>
            </a:r>
            <a:r>
              <a:rPr lang="el-GR"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΄</a:t>
            </a:r>
            <a:r>
              <a:rPr lang="en-US"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= (</a:t>
            </a:r>
            <a:r>
              <a:rPr lang="en-US" sz="1800" i="1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F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 – {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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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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}) 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 {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</a:t>
            </a:r>
            <a:r>
              <a:rPr lang="en-US" sz="1800" i="1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(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</a:t>
            </a:r>
            <a:r>
              <a:rPr lang="en-US" sz="1800" i="1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– </a:t>
            </a:r>
            <a:r>
              <a:rPr lang="en-US" sz="1800" i="1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A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)}, </a:t>
            </a:r>
          </a:p>
          <a:p>
            <a:pPr marL="800100" lvl="1" indent="-342900">
              <a:buFont typeface="Monotype Sorts" charset="2"/>
              <a:buAutoNum type="arabicPeriod"/>
              <a:defRPr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check that </a:t>
            </a:r>
            <a:r>
              <a:rPr lang="en-US" sz="1800" b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</a:t>
            </a:r>
            <a:r>
              <a:rPr lang="en-US" sz="1800" b="1" baseline="300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+ </a:t>
            </a:r>
            <a:r>
              <a:rPr lang="en-US" sz="1800" b="1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contains </a:t>
            </a:r>
            <a:r>
              <a:rPr lang="en-US" sz="1800" b="1" i="1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A</a:t>
            </a:r>
            <a:r>
              <a:rPr lang="en-US" sz="1800" i="1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; 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if it does</a:t>
            </a:r>
            <a:r>
              <a:rPr lang="en-US" sz="1800" i="1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, A 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is extraneous in 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</a:t>
            </a:r>
            <a:endParaRPr lang="en-US" sz="1800"/>
          </a:p>
        </p:txBody>
      </p:sp>
      <p:sp>
        <p:nvSpPr>
          <p:cNvPr id="6" name="Rectangle 5"/>
          <p:cNvSpPr/>
          <p:nvPr/>
        </p:nvSpPr>
        <p:spPr>
          <a:xfrm>
            <a:off x="6020972" y="504037"/>
            <a:ext cx="3024554" cy="6074355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Aft>
                <a:spcPts val="100"/>
              </a:spcAft>
              <a:defRPr/>
            </a:pPr>
            <a:r>
              <a:rPr lang="en-US" sz="1800" b="1" i="1">
                <a:solidFill>
                  <a:schemeClr val="accent3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1800" b="1" i="1" baseline="-25000">
                <a:solidFill>
                  <a:schemeClr val="accent3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800" b="1" i="1">
                <a:solidFill>
                  <a:schemeClr val="accent3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>
                <a:solidFill>
                  <a:schemeClr val="accent3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1800" b="1" i="1">
                <a:solidFill>
                  <a:schemeClr val="accent3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br>
              <a:rPr lang="en-US" sz="1800" b="1">
                <a:solidFill>
                  <a:schemeClr val="accent3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b="1">
                <a:solidFill>
                  <a:schemeClr val="accent3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repeat</a:t>
            </a:r>
            <a:br>
              <a:rPr lang="en-US" sz="1800" b="1">
                <a:solidFill>
                  <a:schemeClr val="accent3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b="1">
                <a:solidFill>
                  <a:schemeClr val="accent3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800">
                <a:solidFill>
                  <a:schemeClr val="accent3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the </a:t>
            </a:r>
            <a:r>
              <a:rPr lang="en-US"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union rule</a:t>
            </a:r>
            <a:r>
              <a:rPr lang="en-US" sz="1800">
                <a:solidFill>
                  <a:schemeClr val="accent3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replace any dependencies in </a:t>
            </a:r>
            <a:r>
              <a:rPr lang="en-US" sz="1800" i="1">
                <a:solidFill>
                  <a:schemeClr val="accent3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F</a:t>
            </a:r>
            <a:r>
              <a:rPr lang="en-US" sz="1800" i="1" baseline="-25000">
                <a:solidFill>
                  <a:schemeClr val="accent3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c</a:t>
            </a:r>
            <a:br>
              <a:rPr lang="en-US" sz="1800" i="1">
                <a:solidFill>
                  <a:schemeClr val="accent3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i="1">
                <a:solidFill>
                  <a:schemeClr val="accent3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1800" i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</a:t>
            </a:r>
            <a:r>
              <a:rPr lang="en-US" sz="1800" baseline="-25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1</a:t>
            </a:r>
            <a:r>
              <a:rPr lang="en-US"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</a:t>
            </a:r>
            <a:r>
              <a:rPr lang="en-US"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</a:t>
            </a:r>
            <a:r>
              <a:rPr lang="en-US"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</a:t>
            </a:r>
            <a:r>
              <a:rPr lang="en-US"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</a:t>
            </a:r>
            <a:r>
              <a:rPr lang="en-US" sz="1800" baseline="-25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1</a:t>
            </a:r>
            <a:r>
              <a:rPr lang="en-US"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</a:t>
            </a:r>
            <a:r>
              <a:rPr lang="en-US" sz="1800">
                <a:solidFill>
                  <a:schemeClr val="accent3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and </a:t>
            </a:r>
            <a:r>
              <a:rPr lang="en-US"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</a:t>
            </a:r>
            <a:r>
              <a:rPr lang="en-US" sz="1800" baseline="-25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1</a:t>
            </a:r>
            <a:r>
              <a:rPr lang="en-US"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</a:t>
            </a:r>
            <a:r>
              <a:rPr lang="en-US"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</a:t>
            </a:r>
            <a:r>
              <a:rPr lang="en-US"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</a:t>
            </a:r>
            <a:r>
              <a:rPr lang="en-US"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</a:t>
            </a:r>
            <a:r>
              <a:rPr lang="en-US" sz="1800" baseline="-25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2</a:t>
            </a:r>
            <a:r>
              <a:rPr lang="en-US"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</a:t>
            </a:r>
            <a:r>
              <a:rPr lang="en-US" sz="1800">
                <a:solidFill>
                  <a:schemeClr val="accent3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with </a:t>
            </a:r>
            <a:r>
              <a:rPr lang="en-US"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</a:t>
            </a:r>
            <a:r>
              <a:rPr lang="en-US" sz="1800" baseline="-25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1</a:t>
            </a:r>
            <a:r>
              <a:rPr lang="en-US"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</a:t>
            </a:r>
            <a:r>
              <a:rPr lang="en-US"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</a:t>
            </a:r>
            <a:r>
              <a:rPr lang="en-US"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</a:t>
            </a:r>
            <a:r>
              <a:rPr lang="en-US"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</a:t>
            </a:r>
            <a:r>
              <a:rPr lang="en-US" sz="1800" baseline="-25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1</a:t>
            </a:r>
            <a:r>
              <a:rPr lang="en-US"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</a:t>
            </a:r>
            <a:r>
              <a:rPr lang="en-US"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</a:t>
            </a:r>
            <a:r>
              <a:rPr lang="en-US" sz="1800" baseline="-25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2</a:t>
            </a:r>
            <a:r>
              <a:rPr lang="en-US"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</a:t>
            </a:r>
            <a:br>
              <a:rPr lang="en-US" sz="1800">
                <a:solidFill>
                  <a:schemeClr val="accent3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</a:br>
            <a:r>
              <a:rPr lang="en-US" sz="1800">
                <a:solidFill>
                  <a:schemeClr val="accent3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	 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Find a functional dependency </a:t>
            </a:r>
            <a:r>
              <a:rPr lang="en-US"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</a:t>
            </a:r>
            <a:r>
              <a:rPr lang="en-US"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</a:t>
            </a:r>
            <a:r>
              <a:rPr lang="en-US"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</a:t>
            </a:r>
            <a:r>
              <a:rPr lang="en-US"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</a:t>
            </a:r>
            <a:r>
              <a:rPr lang="en-US"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</a:t>
            </a:r>
            <a:r>
              <a:rPr lang="en-US"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1800" i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F</a:t>
            </a:r>
            <a:r>
              <a:rPr lang="en-US" sz="1800" i="1" baseline="-25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c</a:t>
            </a:r>
            <a:r>
              <a:rPr lang="en-US" sz="1800" i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with an </a:t>
            </a:r>
            <a:br>
              <a:rPr lang="en-US" sz="18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</a:b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       extraneous attribute either in </a:t>
            </a:r>
            <a:r>
              <a:rPr lang="en-US"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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or in </a:t>
            </a:r>
            <a:r>
              <a:rPr lang="en-US"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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</a:t>
            </a:r>
            <a:br>
              <a:rPr lang="en-US" sz="18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</a:b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             /* Note: test for extraneous attributes done </a:t>
            </a:r>
            <a:r>
              <a:rPr lang="en-US" sz="1800" b="1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using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</a:t>
            </a:r>
            <a:r>
              <a:rPr lang="en-US" sz="1800" b="1" i="1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F</a:t>
            </a:r>
            <a:r>
              <a:rPr lang="en-US" sz="1800" b="1" i="1" baseline="-250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c</a:t>
            </a:r>
            <a:r>
              <a:rPr lang="en-US" sz="1800" i="1" baseline="-250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,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not F */</a:t>
            </a:r>
            <a:br>
              <a:rPr lang="en-US" sz="18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</a:br>
            <a:r>
              <a:rPr lang="en-US" sz="1800">
                <a:solidFill>
                  <a:schemeClr val="accent3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	If an </a:t>
            </a:r>
            <a:r>
              <a:rPr lang="en-US"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extraneous attribute </a:t>
            </a:r>
            <a:r>
              <a:rPr lang="en-US" sz="1800">
                <a:solidFill>
                  <a:schemeClr val="accent3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is found, </a:t>
            </a:r>
            <a:r>
              <a:rPr lang="en-US"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delete it from </a:t>
            </a:r>
            <a:r>
              <a:rPr lang="en-US"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</a:t>
            </a:r>
            <a:r>
              <a:rPr lang="en-US"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</a:t>
            </a:r>
            <a:r>
              <a:rPr lang="en-US"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</a:t>
            </a:r>
            <a:r>
              <a:rPr lang="en-US"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</a:t>
            </a:r>
            <a:r>
              <a:rPr lang="en-US"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</a:t>
            </a:r>
            <a:r>
              <a:rPr lang="en-US" sz="1800" i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</a:t>
            </a:r>
            <a:br>
              <a:rPr lang="en-US"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</a:br>
            <a:r>
              <a:rPr lang="en-US" sz="1800" b="1">
                <a:solidFill>
                  <a:schemeClr val="accent3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until </a:t>
            </a:r>
            <a:r>
              <a:rPr lang="en-US" sz="1800" i="1">
                <a:solidFill>
                  <a:schemeClr val="accent3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F</a:t>
            </a:r>
            <a:r>
              <a:rPr lang="en-US" sz="1800">
                <a:solidFill>
                  <a:schemeClr val="accent3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does not change</a:t>
            </a:r>
          </a:p>
        </p:txBody>
      </p:sp>
    </p:spTree>
    <p:extLst>
      <p:ext uri="{BB962C8B-B14F-4D97-AF65-F5344CB8AC3E}">
        <p14:creationId xmlns:p14="http://schemas.microsoft.com/office/powerpoint/2010/main" val="326704187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430432" y="129245"/>
            <a:ext cx="8277225" cy="457200"/>
          </a:xfrm>
        </p:spPr>
        <p:txBody>
          <a:bodyPr/>
          <a:lstStyle/>
          <a:p>
            <a:pPr>
              <a:defRPr/>
            </a:pPr>
            <a:r>
              <a:rPr lang="en-US"/>
              <a:t>Computing a Canonical Cover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1096" y="791941"/>
            <a:ext cx="8329686" cy="5797550"/>
          </a:xfrm>
        </p:spPr>
        <p:txBody>
          <a:bodyPr/>
          <a:lstStyle/>
          <a:p>
            <a:pPr>
              <a:tabLst>
                <a:tab pos="684213" algn="l"/>
                <a:tab pos="2917825" algn="l"/>
              </a:tabLst>
            </a:pPr>
            <a:r>
              <a:rPr lang="en-US" altLang="en-US" sz="1600" i="1"/>
              <a:t>R </a:t>
            </a:r>
            <a:r>
              <a:rPr lang="en-US" altLang="en-US" sz="1600"/>
              <a:t>= (</a:t>
            </a:r>
            <a:r>
              <a:rPr lang="en-US" altLang="en-US" sz="1600" i="1"/>
              <a:t>A, B, C)</a:t>
            </a:r>
            <a:br>
              <a:rPr lang="en-US" altLang="en-US" sz="1600" i="1"/>
            </a:br>
            <a:r>
              <a:rPr lang="en-US" altLang="en-US" sz="1600" i="1"/>
              <a:t>F = {A </a:t>
            </a:r>
            <a:r>
              <a:rPr lang="en-US" altLang="en-US" sz="1600">
                <a:sym typeface="Symbol" pitchFamily="18" charset="2"/>
              </a:rPr>
              <a:t></a:t>
            </a:r>
            <a:r>
              <a:rPr lang="en-US" altLang="en-US" sz="1600">
                <a:sym typeface="Monotype Sorts" charset="2"/>
              </a:rPr>
              <a:t> </a:t>
            </a:r>
            <a:r>
              <a:rPr lang="en-US" altLang="en-US" sz="1600" i="1">
                <a:sym typeface="Monotype Sorts" charset="2"/>
              </a:rPr>
              <a:t>BC, </a:t>
            </a:r>
            <a:br>
              <a:rPr lang="en-US" altLang="en-US" sz="1600" i="1">
                <a:sym typeface="Monotype Sorts" charset="2"/>
              </a:rPr>
            </a:br>
            <a:r>
              <a:rPr lang="en-US" altLang="en-US" sz="1600" i="1">
                <a:sym typeface="Monotype Sorts" charset="2"/>
              </a:rPr>
              <a:t>	  B </a:t>
            </a:r>
            <a:r>
              <a:rPr lang="en-US" altLang="en-US" sz="1600">
                <a:sym typeface="Symbol" pitchFamily="18" charset="2"/>
              </a:rPr>
              <a:t></a:t>
            </a:r>
            <a:r>
              <a:rPr lang="en-US" altLang="en-US" sz="1600">
                <a:sym typeface="Monotype Sorts" charset="2"/>
              </a:rPr>
              <a:t> </a:t>
            </a:r>
            <a:r>
              <a:rPr lang="en-US" altLang="en-US" sz="1600" i="1">
                <a:sym typeface="Monotype Sorts" charset="2"/>
              </a:rPr>
              <a:t>C, </a:t>
            </a:r>
            <a:br>
              <a:rPr lang="en-US" altLang="en-US" sz="1600" i="1">
                <a:sym typeface="Monotype Sorts" charset="2"/>
              </a:rPr>
            </a:br>
            <a:r>
              <a:rPr lang="en-US" altLang="en-US" sz="1600" i="1">
                <a:sym typeface="Monotype Sorts" charset="2"/>
              </a:rPr>
              <a:t>	  A </a:t>
            </a:r>
            <a:r>
              <a:rPr lang="en-US" altLang="en-US" sz="1600">
                <a:sym typeface="Symbol" pitchFamily="18" charset="2"/>
              </a:rPr>
              <a:t></a:t>
            </a:r>
            <a:r>
              <a:rPr lang="en-US" altLang="en-US" sz="1600">
                <a:sym typeface="Monotype Sorts" charset="2"/>
              </a:rPr>
              <a:t> </a:t>
            </a:r>
            <a:r>
              <a:rPr lang="en-US" altLang="en-US" sz="1600" i="1">
                <a:sym typeface="Monotype Sorts" charset="2"/>
              </a:rPr>
              <a:t>B, </a:t>
            </a:r>
            <a:br>
              <a:rPr lang="en-US" altLang="en-US" sz="1600">
                <a:sym typeface="Monotype Sorts" charset="2"/>
              </a:rPr>
            </a:br>
            <a:r>
              <a:rPr lang="en-US" altLang="en-US" sz="1600">
                <a:sym typeface="Monotype Sorts" charset="2"/>
              </a:rPr>
              <a:t>	</a:t>
            </a:r>
            <a:r>
              <a:rPr lang="en-US" altLang="en-US" sz="1600" i="1">
                <a:sym typeface="Monotype Sorts" charset="2"/>
              </a:rPr>
              <a:t>AB</a:t>
            </a:r>
            <a:r>
              <a:rPr lang="en-US" altLang="en-US" sz="1600">
                <a:sym typeface="Monotype Sorts" charset="2"/>
              </a:rPr>
              <a:t> </a:t>
            </a:r>
            <a:r>
              <a:rPr lang="en-US" altLang="en-US" sz="1600">
                <a:sym typeface="Symbol" pitchFamily="18" charset="2"/>
              </a:rPr>
              <a:t></a:t>
            </a:r>
            <a:r>
              <a:rPr lang="en-US" altLang="en-US" sz="1600">
                <a:sym typeface="Monotype Sorts" charset="2"/>
              </a:rPr>
              <a:t> </a:t>
            </a:r>
            <a:r>
              <a:rPr lang="en-US" altLang="en-US" sz="1600" i="1">
                <a:sym typeface="Monotype Sorts" charset="2"/>
              </a:rPr>
              <a:t>C</a:t>
            </a:r>
            <a:r>
              <a:rPr lang="en-US" altLang="en-US" sz="1600">
                <a:sym typeface="Monotype Sorts" charset="2"/>
              </a:rPr>
              <a:t>}</a:t>
            </a:r>
          </a:p>
          <a:p>
            <a:pPr>
              <a:tabLst>
                <a:tab pos="684213" algn="l"/>
                <a:tab pos="2917825" algn="l"/>
              </a:tabLst>
            </a:pPr>
            <a:r>
              <a:rPr lang="en-US" altLang="en-US" sz="1600">
                <a:sym typeface="Monotype Sorts" charset="2"/>
              </a:rPr>
              <a:t>Combine </a:t>
            </a:r>
            <a:r>
              <a:rPr lang="en-US" altLang="en-US" sz="1600" i="1">
                <a:sym typeface="Monotype Sorts" charset="2"/>
              </a:rPr>
              <a:t>A </a:t>
            </a:r>
            <a:r>
              <a:rPr lang="en-US" altLang="en-US" sz="1600">
                <a:sym typeface="Symbol" pitchFamily="18" charset="2"/>
              </a:rPr>
              <a:t></a:t>
            </a:r>
            <a:r>
              <a:rPr lang="en-US" altLang="en-US" sz="1600">
                <a:sym typeface="Monotype Sorts" charset="2"/>
              </a:rPr>
              <a:t> </a:t>
            </a:r>
            <a:r>
              <a:rPr lang="en-US" altLang="en-US" sz="1600" i="1">
                <a:sym typeface="Monotype Sorts" charset="2"/>
              </a:rPr>
              <a:t>BC </a:t>
            </a:r>
            <a:r>
              <a:rPr lang="en-US" altLang="en-US" sz="1600">
                <a:sym typeface="Monotype Sorts" charset="2"/>
              </a:rPr>
              <a:t>and </a:t>
            </a:r>
            <a:r>
              <a:rPr lang="en-US" altLang="en-US" sz="1600" i="1">
                <a:sym typeface="Monotype Sorts" charset="2"/>
              </a:rPr>
              <a:t>A </a:t>
            </a:r>
            <a:r>
              <a:rPr lang="en-US" altLang="en-US" sz="1600">
                <a:sym typeface="Symbol" pitchFamily="18" charset="2"/>
              </a:rPr>
              <a:t></a:t>
            </a:r>
            <a:r>
              <a:rPr lang="en-US" altLang="en-US" sz="1600">
                <a:sym typeface="Monotype Sorts" charset="2"/>
              </a:rPr>
              <a:t> </a:t>
            </a:r>
            <a:r>
              <a:rPr lang="en-US" altLang="en-US" sz="1600" i="1">
                <a:sym typeface="Monotype Sorts" charset="2"/>
              </a:rPr>
              <a:t>B </a:t>
            </a:r>
            <a:r>
              <a:rPr lang="en-US" altLang="en-US" sz="1600">
                <a:sym typeface="Monotype Sorts" charset="2"/>
              </a:rPr>
              <a:t>into </a:t>
            </a:r>
            <a:r>
              <a:rPr lang="en-US" altLang="en-US" sz="1600" i="1">
                <a:sym typeface="Monotype Sorts" charset="2"/>
              </a:rPr>
              <a:t>A </a:t>
            </a:r>
            <a:r>
              <a:rPr lang="en-US" altLang="en-US" sz="1600">
                <a:sym typeface="Symbol" pitchFamily="18" charset="2"/>
              </a:rPr>
              <a:t></a:t>
            </a:r>
            <a:r>
              <a:rPr lang="en-US" altLang="en-US" sz="1600">
                <a:sym typeface="Monotype Sorts" charset="2"/>
              </a:rPr>
              <a:t> </a:t>
            </a:r>
            <a:r>
              <a:rPr lang="en-US" altLang="en-US" sz="1600" i="1">
                <a:sym typeface="Monotype Sorts" charset="2"/>
              </a:rPr>
              <a:t>BC 	       </a:t>
            </a:r>
            <a:r>
              <a:rPr lang="en-US" altLang="en-US" sz="1400" b="1">
                <a:solidFill>
                  <a:srgbClr val="000000"/>
                </a:solidFill>
                <a:sym typeface="Monotype Sorts" charset="2"/>
              </a:rPr>
              <a:t>Applying UNION Rule</a:t>
            </a:r>
            <a:r>
              <a:rPr lang="en-US" altLang="en-US" sz="1600">
                <a:solidFill>
                  <a:srgbClr val="000000"/>
                </a:solidFill>
                <a:sym typeface="Monotype Sorts" charset="2"/>
              </a:rPr>
              <a:t>.</a:t>
            </a:r>
            <a:endParaRPr lang="en-US" altLang="en-US" sz="1600" i="1">
              <a:sym typeface="Monotype Sorts" charset="2"/>
            </a:endParaRPr>
          </a:p>
          <a:p>
            <a:pPr lvl="1">
              <a:tabLst>
                <a:tab pos="684213" algn="l"/>
                <a:tab pos="2917825" algn="l"/>
              </a:tabLst>
            </a:pPr>
            <a:r>
              <a:rPr lang="en-US" altLang="en-US" sz="1600">
                <a:sym typeface="Monotype Sorts" charset="2"/>
              </a:rPr>
              <a:t>Set is now </a:t>
            </a:r>
            <a:r>
              <a:rPr lang="en-US" altLang="en-US" sz="1600" i="1"/>
              <a:t>{A </a:t>
            </a:r>
            <a:r>
              <a:rPr lang="en-US" altLang="en-US" sz="1600">
                <a:sym typeface="Symbol" pitchFamily="18" charset="2"/>
              </a:rPr>
              <a:t></a:t>
            </a:r>
            <a:r>
              <a:rPr lang="en-US" altLang="en-US" sz="1600">
                <a:sym typeface="Monotype Sorts" charset="2"/>
              </a:rPr>
              <a:t> </a:t>
            </a:r>
            <a:r>
              <a:rPr lang="en-US" altLang="en-US" sz="1600" i="1">
                <a:sym typeface="Monotype Sorts" charset="2"/>
              </a:rPr>
              <a:t>BC, B </a:t>
            </a:r>
            <a:r>
              <a:rPr lang="en-US" altLang="en-US" sz="1600">
                <a:sym typeface="Symbol" pitchFamily="18" charset="2"/>
              </a:rPr>
              <a:t></a:t>
            </a:r>
            <a:r>
              <a:rPr lang="en-US" altLang="en-US" sz="1600">
                <a:sym typeface="Monotype Sorts" charset="2"/>
              </a:rPr>
              <a:t> </a:t>
            </a:r>
            <a:r>
              <a:rPr lang="en-US" altLang="en-US" sz="1600" i="1">
                <a:sym typeface="Monotype Sorts" charset="2"/>
              </a:rPr>
              <a:t>C, AB</a:t>
            </a:r>
            <a:r>
              <a:rPr lang="en-US" altLang="en-US" sz="1600">
                <a:sym typeface="Monotype Sorts" charset="2"/>
              </a:rPr>
              <a:t> </a:t>
            </a:r>
            <a:r>
              <a:rPr lang="en-US" altLang="en-US" sz="1600">
                <a:sym typeface="Symbol" pitchFamily="18" charset="2"/>
              </a:rPr>
              <a:t></a:t>
            </a:r>
            <a:r>
              <a:rPr lang="en-US" altLang="en-US" sz="1600">
                <a:sym typeface="Monotype Sorts" charset="2"/>
              </a:rPr>
              <a:t> </a:t>
            </a:r>
            <a:r>
              <a:rPr lang="en-US" altLang="en-US" sz="1600" i="1">
                <a:sym typeface="Monotype Sorts" charset="2"/>
              </a:rPr>
              <a:t>C</a:t>
            </a:r>
            <a:r>
              <a:rPr lang="en-US" altLang="en-US" sz="1600">
                <a:sym typeface="Monotype Sorts" charset="2"/>
              </a:rPr>
              <a:t>}</a:t>
            </a:r>
          </a:p>
          <a:p>
            <a:pPr>
              <a:tabLst>
                <a:tab pos="684213" algn="l"/>
                <a:tab pos="2917825" algn="l"/>
              </a:tabLst>
            </a:pPr>
            <a:r>
              <a:rPr lang="en-US" altLang="en-US" sz="1600" b="1" i="1">
                <a:sym typeface="Monotype Sorts" charset="2"/>
              </a:rPr>
              <a:t>A</a:t>
            </a:r>
            <a:r>
              <a:rPr lang="en-US" altLang="en-US" sz="1600" b="1">
                <a:sym typeface="Monotype Sorts" charset="2"/>
              </a:rPr>
              <a:t> is extraneous </a:t>
            </a:r>
            <a:r>
              <a:rPr lang="en-US" altLang="en-US" sz="1600">
                <a:sym typeface="Monotype Sorts" charset="2"/>
              </a:rPr>
              <a:t>in </a:t>
            </a:r>
            <a:r>
              <a:rPr lang="en-US" altLang="en-US" sz="1600" i="1">
                <a:solidFill>
                  <a:srgbClr val="C00000"/>
                </a:solidFill>
                <a:sym typeface="Monotype Sorts" charset="2"/>
              </a:rPr>
              <a:t>AB</a:t>
            </a:r>
            <a:r>
              <a:rPr lang="en-US" altLang="en-US" sz="1600">
                <a:solidFill>
                  <a:srgbClr val="C00000"/>
                </a:solidFill>
                <a:sym typeface="Monotype Sorts" charset="2"/>
              </a:rPr>
              <a:t> </a:t>
            </a:r>
            <a:r>
              <a:rPr lang="en-US" altLang="en-US" sz="1600">
                <a:solidFill>
                  <a:srgbClr val="C00000"/>
                </a:solidFill>
                <a:sym typeface="Symbol" pitchFamily="18" charset="2"/>
              </a:rPr>
              <a:t></a:t>
            </a:r>
            <a:r>
              <a:rPr lang="en-US" altLang="en-US" sz="1600">
                <a:solidFill>
                  <a:srgbClr val="C00000"/>
                </a:solidFill>
                <a:sym typeface="Monotype Sorts" charset="2"/>
              </a:rPr>
              <a:t> </a:t>
            </a:r>
            <a:r>
              <a:rPr lang="en-US" altLang="en-US" sz="1600" i="1">
                <a:solidFill>
                  <a:srgbClr val="C00000"/>
                </a:solidFill>
                <a:sym typeface="Monotype Sorts" charset="2"/>
              </a:rPr>
              <a:t>C                                     </a:t>
            </a:r>
            <a:r>
              <a:rPr lang="en-US" altLang="en-US" sz="1600" b="1">
                <a:sym typeface="Monotype Sorts" charset="2"/>
              </a:rPr>
              <a:t>Checking Left extraneous</a:t>
            </a:r>
            <a:endParaRPr lang="en-US" altLang="en-US" sz="1600" b="1" i="1">
              <a:sym typeface="Monotype Sorts" charset="2"/>
            </a:endParaRPr>
          </a:p>
          <a:p>
            <a:pPr lvl="1">
              <a:tabLst>
                <a:tab pos="684213" algn="l"/>
                <a:tab pos="2917825" algn="l"/>
              </a:tabLst>
            </a:pPr>
            <a:r>
              <a:rPr lang="en-US" altLang="en-US" sz="1600">
                <a:sym typeface="Monotype Sorts" charset="2"/>
              </a:rPr>
              <a:t>Check if the result of deleting A from  </a:t>
            </a:r>
            <a:r>
              <a:rPr lang="en-US" altLang="en-US" sz="1600" i="1">
                <a:sym typeface="Monotype Sorts" charset="2"/>
              </a:rPr>
              <a:t>AB</a:t>
            </a:r>
            <a:r>
              <a:rPr lang="en-US" altLang="en-US" sz="1600">
                <a:sym typeface="Monotype Sorts" charset="2"/>
              </a:rPr>
              <a:t> </a:t>
            </a:r>
            <a:r>
              <a:rPr lang="en-US" altLang="en-US" sz="1600">
                <a:sym typeface="Symbol" pitchFamily="18" charset="2"/>
              </a:rPr>
              <a:t></a:t>
            </a:r>
            <a:r>
              <a:rPr lang="en-US" altLang="en-US" sz="1600">
                <a:sym typeface="Monotype Sorts" charset="2"/>
              </a:rPr>
              <a:t> </a:t>
            </a:r>
            <a:r>
              <a:rPr lang="en-US" altLang="en-US" sz="1600" i="1">
                <a:sym typeface="Monotype Sorts" charset="2"/>
              </a:rPr>
              <a:t>C  </a:t>
            </a:r>
            <a:r>
              <a:rPr lang="en-US" altLang="en-US" sz="1600">
                <a:sym typeface="Monotype Sorts" charset="2"/>
              </a:rPr>
              <a:t>is implied by the other dependencies</a:t>
            </a:r>
          </a:p>
          <a:p>
            <a:pPr lvl="2">
              <a:tabLst>
                <a:tab pos="684213" algn="l"/>
                <a:tab pos="2917825" algn="l"/>
              </a:tabLst>
            </a:pPr>
            <a:r>
              <a:rPr lang="en-US" altLang="en-US" sz="1600">
                <a:sym typeface="Monotype Sorts" charset="2"/>
              </a:rPr>
              <a:t>Yes: in fact,  </a:t>
            </a:r>
            <a:r>
              <a:rPr lang="en-US" altLang="en-US" sz="1600" i="1">
                <a:solidFill>
                  <a:srgbClr val="C00000"/>
                </a:solidFill>
                <a:sym typeface="Monotype Sorts" charset="2"/>
              </a:rPr>
              <a:t>B</a:t>
            </a:r>
            <a:r>
              <a:rPr lang="en-US" altLang="en-US" sz="1600">
                <a:solidFill>
                  <a:srgbClr val="C00000"/>
                </a:solidFill>
                <a:sym typeface="Monotype Sorts" charset="2"/>
              </a:rPr>
              <a:t> </a:t>
            </a:r>
            <a:r>
              <a:rPr lang="en-US" altLang="en-US" sz="1600">
                <a:solidFill>
                  <a:srgbClr val="C00000"/>
                </a:solidFill>
                <a:sym typeface="Symbol" pitchFamily="18" charset="2"/>
              </a:rPr>
              <a:t></a:t>
            </a:r>
            <a:r>
              <a:rPr lang="en-US" altLang="en-US" sz="1600">
                <a:solidFill>
                  <a:srgbClr val="C00000"/>
                </a:solidFill>
                <a:sym typeface="Monotype Sorts" charset="2"/>
              </a:rPr>
              <a:t> </a:t>
            </a:r>
            <a:r>
              <a:rPr lang="en-US" altLang="en-US" sz="1600" i="1">
                <a:solidFill>
                  <a:srgbClr val="C00000"/>
                </a:solidFill>
                <a:sym typeface="Monotype Sorts" charset="2"/>
              </a:rPr>
              <a:t>C </a:t>
            </a:r>
            <a:r>
              <a:rPr lang="en-US" altLang="en-US" sz="1600">
                <a:sym typeface="Monotype Sorts" charset="2"/>
              </a:rPr>
              <a:t>is already present!       </a:t>
            </a:r>
          </a:p>
          <a:p>
            <a:pPr lvl="1">
              <a:tabLst>
                <a:tab pos="684213" algn="l"/>
                <a:tab pos="2917825" algn="l"/>
              </a:tabLst>
            </a:pPr>
            <a:r>
              <a:rPr lang="en-US" altLang="en-US" sz="1600">
                <a:sym typeface="Monotype Sorts" charset="2"/>
              </a:rPr>
              <a:t>Set is now </a:t>
            </a:r>
            <a:r>
              <a:rPr lang="en-US" altLang="en-US" sz="1600" b="1"/>
              <a:t>{</a:t>
            </a:r>
            <a:r>
              <a:rPr lang="en-US" altLang="en-US" sz="1600" b="1" i="1"/>
              <a:t>A </a:t>
            </a:r>
            <a:r>
              <a:rPr lang="en-US" altLang="en-US" sz="1600" b="1">
                <a:sym typeface="Symbol" pitchFamily="18" charset="2"/>
              </a:rPr>
              <a:t></a:t>
            </a:r>
            <a:r>
              <a:rPr lang="en-US" altLang="en-US" sz="1600" b="1">
                <a:sym typeface="Monotype Sorts" charset="2"/>
              </a:rPr>
              <a:t> </a:t>
            </a:r>
            <a:r>
              <a:rPr lang="en-US" altLang="en-US" sz="1600" b="1" i="1">
                <a:sym typeface="Monotype Sorts" charset="2"/>
              </a:rPr>
              <a:t>BC, B </a:t>
            </a:r>
            <a:r>
              <a:rPr lang="en-US" altLang="en-US" sz="1600" b="1">
                <a:sym typeface="Symbol" pitchFamily="18" charset="2"/>
              </a:rPr>
              <a:t></a:t>
            </a:r>
            <a:r>
              <a:rPr lang="en-US" altLang="en-US" sz="1600" b="1">
                <a:sym typeface="Monotype Sorts" charset="2"/>
              </a:rPr>
              <a:t> </a:t>
            </a:r>
            <a:r>
              <a:rPr lang="en-US" altLang="en-US" sz="1600" b="1" i="1">
                <a:sym typeface="Monotype Sorts" charset="2"/>
              </a:rPr>
              <a:t>C</a:t>
            </a:r>
            <a:r>
              <a:rPr lang="en-US" altLang="en-US" sz="1600" b="1">
                <a:sym typeface="Monotype Sorts" charset="2"/>
              </a:rPr>
              <a:t>}</a:t>
            </a:r>
            <a:endParaRPr lang="en-US" altLang="en-US" sz="1600" b="1" i="1">
              <a:sym typeface="Monotype Sorts" charset="2"/>
            </a:endParaRPr>
          </a:p>
          <a:p>
            <a:pPr>
              <a:tabLst>
                <a:tab pos="684213" algn="l"/>
                <a:tab pos="2917825" algn="l"/>
              </a:tabLst>
            </a:pPr>
            <a:r>
              <a:rPr lang="en-US" altLang="en-US" sz="1600" b="1" i="1">
                <a:sym typeface="Monotype Sorts" charset="2"/>
              </a:rPr>
              <a:t>C</a:t>
            </a:r>
            <a:r>
              <a:rPr lang="en-US" altLang="en-US" sz="1600" b="1">
                <a:sym typeface="Monotype Sorts" charset="2"/>
              </a:rPr>
              <a:t> is extraneous </a:t>
            </a:r>
            <a:r>
              <a:rPr lang="en-US" altLang="en-US" sz="1600">
                <a:sym typeface="Monotype Sorts" charset="2"/>
              </a:rPr>
              <a:t>in </a:t>
            </a:r>
            <a:r>
              <a:rPr lang="en-US" altLang="en-US" sz="1600" i="1">
                <a:solidFill>
                  <a:srgbClr val="C00000"/>
                </a:solidFill>
                <a:sym typeface="Monotype Sorts" charset="2"/>
              </a:rPr>
              <a:t>A</a:t>
            </a:r>
            <a:r>
              <a:rPr lang="en-US" altLang="en-US" sz="1600">
                <a:solidFill>
                  <a:srgbClr val="C00000"/>
                </a:solidFill>
                <a:sym typeface="Monotype Sorts" charset="2"/>
              </a:rPr>
              <a:t> </a:t>
            </a:r>
            <a:r>
              <a:rPr lang="en-US" altLang="en-US" sz="1600">
                <a:solidFill>
                  <a:srgbClr val="C00000"/>
                </a:solidFill>
                <a:sym typeface="Symbol" pitchFamily="18" charset="2"/>
              </a:rPr>
              <a:t></a:t>
            </a:r>
            <a:r>
              <a:rPr lang="en-US" altLang="en-US" sz="1600">
                <a:solidFill>
                  <a:srgbClr val="C00000"/>
                </a:solidFill>
                <a:sym typeface="Monotype Sorts" charset="2"/>
              </a:rPr>
              <a:t> </a:t>
            </a:r>
            <a:r>
              <a:rPr lang="en-US" altLang="en-US" sz="1600" i="1">
                <a:solidFill>
                  <a:srgbClr val="C00000"/>
                </a:solidFill>
                <a:sym typeface="Monotype Sorts" charset="2"/>
              </a:rPr>
              <a:t>BC</a:t>
            </a:r>
            <a:r>
              <a:rPr lang="en-US" altLang="en-US" sz="1600">
                <a:solidFill>
                  <a:srgbClr val="C00000"/>
                </a:solidFill>
                <a:sym typeface="Monotype Sorts" charset="2"/>
              </a:rPr>
              <a:t> </a:t>
            </a:r>
            <a:r>
              <a:rPr lang="en-US" altLang="en-US" sz="1600">
                <a:sym typeface="Monotype Sorts" charset="2"/>
              </a:rPr>
              <a:t>			     </a:t>
            </a:r>
            <a:r>
              <a:rPr lang="en-US" altLang="en-US" sz="1600" b="1">
                <a:sym typeface="Monotype Sorts" charset="2"/>
              </a:rPr>
              <a:t>Checking Right extraneous</a:t>
            </a:r>
          </a:p>
          <a:p>
            <a:pPr lvl="1">
              <a:tabLst>
                <a:tab pos="684213" algn="l"/>
                <a:tab pos="2917825" algn="l"/>
              </a:tabLst>
            </a:pPr>
            <a:r>
              <a:rPr lang="en-US" altLang="en-US" sz="1600">
                <a:sym typeface="Monotype Sorts" charset="2"/>
              </a:rPr>
              <a:t>Check if </a:t>
            </a:r>
            <a:r>
              <a:rPr lang="en-US" altLang="en-US" sz="1600" i="1">
                <a:sym typeface="Monotype Sorts" charset="2"/>
              </a:rPr>
              <a:t>A </a:t>
            </a:r>
            <a:r>
              <a:rPr lang="en-US" altLang="en-US" sz="1600">
                <a:sym typeface="Symbol" pitchFamily="18" charset="2"/>
              </a:rPr>
              <a:t></a:t>
            </a:r>
            <a:r>
              <a:rPr lang="en-US" altLang="en-US" sz="1600">
                <a:sym typeface="Monotype Sorts" charset="2"/>
              </a:rPr>
              <a:t> </a:t>
            </a:r>
            <a:r>
              <a:rPr lang="en-US" altLang="en-US" sz="1600" i="1">
                <a:sym typeface="Monotype Sorts" charset="2"/>
              </a:rPr>
              <a:t>C</a:t>
            </a:r>
            <a:r>
              <a:rPr lang="en-US" altLang="en-US" sz="1600">
                <a:sym typeface="Monotype Sorts" charset="2"/>
              </a:rPr>
              <a:t> is logically implied by </a:t>
            </a:r>
            <a:r>
              <a:rPr lang="en-US" altLang="en-US" sz="1600" i="1">
                <a:sym typeface="Monotype Sorts" charset="2"/>
              </a:rPr>
              <a:t>A </a:t>
            </a:r>
            <a:r>
              <a:rPr lang="en-US" altLang="en-US" sz="1600">
                <a:sym typeface="Symbol" pitchFamily="18" charset="2"/>
              </a:rPr>
              <a:t></a:t>
            </a:r>
            <a:r>
              <a:rPr lang="en-US" altLang="en-US" sz="1600">
                <a:sym typeface="Monotype Sorts" charset="2"/>
              </a:rPr>
              <a:t> </a:t>
            </a:r>
            <a:r>
              <a:rPr lang="en-US" altLang="en-US" sz="1600" i="1">
                <a:sym typeface="Monotype Sorts" charset="2"/>
              </a:rPr>
              <a:t>B </a:t>
            </a:r>
            <a:r>
              <a:rPr lang="en-US" altLang="en-US" sz="1600">
                <a:sym typeface="Monotype Sorts" charset="2"/>
              </a:rPr>
              <a:t>and the other dependencies</a:t>
            </a:r>
          </a:p>
          <a:p>
            <a:pPr lvl="2">
              <a:tabLst>
                <a:tab pos="684213" algn="l"/>
                <a:tab pos="2917825" algn="l"/>
              </a:tabLst>
            </a:pPr>
            <a:r>
              <a:rPr lang="en-US" altLang="en-US" sz="1600">
                <a:sym typeface="Monotype Sorts" charset="2"/>
              </a:rPr>
              <a:t>Yes</a:t>
            </a:r>
            <a:r>
              <a:rPr lang="en-US" altLang="en-US" sz="1600" i="1">
                <a:sym typeface="Monotype Sorts" charset="2"/>
              </a:rPr>
              <a:t>: </a:t>
            </a:r>
            <a:r>
              <a:rPr lang="en-US" altLang="en-US" sz="1600">
                <a:sym typeface="Monotype Sorts" charset="2"/>
              </a:rPr>
              <a:t>using transitivity on </a:t>
            </a:r>
            <a:r>
              <a:rPr lang="en-US" altLang="en-US" sz="1600" i="1">
                <a:sym typeface="Monotype Sorts" charset="2"/>
              </a:rPr>
              <a:t>A </a:t>
            </a:r>
            <a:r>
              <a:rPr lang="en-US" altLang="en-US" sz="1600">
                <a:sym typeface="Symbol" pitchFamily="18" charset="2"/>
              </a:rPr>
              <a:t></a:t>
            </a:r>
            <a:r>
              <a:rPr lang="en-US" altLang="en-US" sz="1600">
                <a:sym typeface="Monotype Sorts" charset="2"/>
              </a:rPr>
              <a:t> </a:t>
            </a:r>
            <a:r>
              <a:rPr lang="en-US" altLang="en-US" sz="1600" i="1">
                <a:sym typeface="Monotype Sorts" charset="2"/>
              </a:rPr>
              <a:t>B  and B </a:t>
            </a:r>
            <a:r>
              <a:rPr lang="en-US" altLang="en-US" sz="1600">
                <a:sym typeface="Symbol" pitchFamily="18" charset="2"/>
              </a:rPr>
              <a:t></a:t>
            </a:r>
            <a:r>
              <a:rPr lang="en-US" altLang="en-US" sz="1600">
                <a:sym typeface="Monotype Sorts" charset="2"/>
              </a:rPr>
              <a:t> C. </a:t>
            </a:r>
          </a:p>
          <a:p>
            <a:pPr lvl="3">
              <a:tabLst>
                <a:tab pos="684213" algn="l"/>
                <a:tab pos="2917825" algn="l"/>
              </a:tabLst>
            </a:pPr>
            <a:r>
              <a:rPr lang="en-US" altLang="en-US" sz="1600">
                <a:sym typeface="Monotype Sorts" charset="2"/>
              </a:rPr>
              <a:t>Can use attribute closure of </a:t>
            </a:r>
            <a:r>
              <a:rPr lang="en-US" altLang="en-US" sz="1600" i="1">
                <a:sym typeface="Monotype Sorts" charset="2"/>
              </a:rPr>
              <a:t>A</a:t>
            </a:r>
            <a:r>
              <a:rPr lang="en-US" altLang="en-US" sz="1600">
                <a:sym typeface="Monotype Sorts" charset="2"/>
              </a:rPr>
              <a:t> in more complex cases</a:t>
            </a:r>
          </a:p>
          <a:p>
            <a:pPr>
              <a:tabLst>
                <a:tab pos="684213" algn="l"/>
                <a:tab pos="2917825" algn="l"/>
              </a:tabLst>
            </a:pPr>
            <a:r>
              <a:rPr lang="en-US" altLang="en-US" sz="1600">
                <a:sym typeface="Monotype Sorts" charset="2"/>
              </a:rPr>
              <a:t>The canonical cover is: </a:t>
            </a:r>
          </a:p>
          <a:p>
            <a:pPr marL="0" indent="0">
              <a:buNone/>
              <a:tabLst>
                <a:tab pos="684213" algn="l"/>
                <a:tab pos="2917825" algn="l"/>
              </a:tabLst>
            </a:pPr>
            <a:r>
              <a:rPr lang="en-US" altLang="en-US" sz="1600" b="1">
                <a:sym typeface="Monotype Sorts" charset="2"/>
              </a:rPr>
              <a:t>		</a:t>
            </a:r>
            <a:r>
              <a:rPr lang="en-US" altLang="en-US" b="1">
                <a:sym typeface="Monotype Sorts" charset="2"/>
              </a:rPr>
              <a:t>F</a:t>
            </a:r>
            <a:r>
              <a:rPr lang="en-US" altLang="en-US" b="1" baseline="-25000">
                <a:sym typeface="Monotype Sorts" charset="2"/>
              </a:rPr>
              <a:t>c</a:t>
            </a:r>
            <a:r>
              <a:rPr lang="en-US" altLang="en-US" b="1">
                <a:sym typeface="Monotype Sorts" charset="2"/>
              </a:rPr>
              <a:t>= { </a:t>
            </a:r>
            <a:r>
              <a:rPr lang="en-US" altLang="en-US" b="1" i="1">
                <a:sym typeface="Monotype Sorts" charset="2"/>
              </a:rPr>
              <a:t>A </a:t>
            </a:r>
            <a:r>
              <a:rPr lang="en-US" altLang="en-US" b="1">
                <a:sym typeface="Symbol" pitchFamily="18" charset="2"/>
              </a:rPr>
              <a:t></a:t>
            </a:r>
            <a:r>
              <a:rPr lang="en-US" altLang="en-US" b="1">
                <a:sym typeface="Monotype Sorts" charset="2"/>
              </a:rPr>
              <a:t> </a:t>
            </a:r>
            <a:r>
              <a:rPr lang="en-US" altLang="en-US" b="1" i="1">
                <a:sym typeface="Monotype Sorts" charset="2"/>
              </a:rPr>
              <a:t>B ,  B </a:t>
            </a:r>
            <a:r>
              <a:rPr lang="en-US" altLang="en-US" b="1">
                <a:sym typeface="Symbol" pitchFamily="18" charset="2"/>
              </a:rPr>
              <a:t></a:t>
            </a:r>
            <a:r>
              <a:rPr lang="en-US" altLang="en-US" b="1">
                <a:sym typeface="Monotype Sorts" charset="2"/>
              </a:rPr>
              <a:t> </a:t>
            </a:r>
            <a:r>
              <a:rPr lang="en-US" altLang="en-US" b="1" i="1">
                <a:sym typeface="Monotype Sorts" charset="2"/>
              </a:rPr>
              <a:t>C </a:t>
            </a:r>
            <a:r>
              <a:rPr lang="en-US" altLang="en-US" b="1">
                <a:sym typeface="Monotype Sorts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2531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6288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/>
              <a:t>A Lossy Decomposition</a:t>
            </a:r>
          </a:p>
        </p:txBody>
      </p:sp>
      <p:pic>
        <p:nvPicPr>
          <p:cNvPr id="18435" name="Picture 5" descr="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93" y="838853"/>
            <a:ext cx="6798599" cy="554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277174" y="4235181"/>
            <a:ext cx="3370881" cy="2150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300"/>
              <a:t>Not All Decompositions are Good, </a:t>
            </a:r>
          </a:p>
          <a:p>
            <a:pPr>
              <a:lnSpc>
                <a:spcPct val="150000"/>
              </a:lnSpc>
            </a:pPr>
            <a:r>
              <a:rPr lang="en-US" altLang="en-US" sz="2300"/>
              <a:t>Only Lossless Decomposition is Good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98450" y="826867"/>
            <a:ext cx="7661275" cy="4903788"/>
          </a:xfrm>
          <a:ln>
            <a:noFill/>
          </a:ln>
        </p:spPr>
        <p:txBody>
          <a:bodyPr/>
          <a:lstStyle/>
          <a:p>
            <a:r>
              <a:rPr lang="pt-BR" sz="2100"/>
              <a:t>Consider a Schema    R = (A, B, C, D, E)</a:t>
            </a:r>
          </a:p>
          <a:p>
            <a:endParaRPr lang="pt-BR" sz="1200"/>
          </a:p>
          <a:p>
            <a:r>
              <a:rPr lang="pt-BR" sz="2100"/>
              <a:t>FDs  F = { A →CD, BC →DE, B →D, D →A }</a:t>
            </a:r>
          </a:p>
          <a:p>
            <a:endParaRPr lang="pt-BR" sz="2100"/>
          </a:p>
          <a:p>
            <a:r>
              <a:rPr lang="pt-BR" sz="2100"/>
              <a:t>Find Cannonical cover.</a:t>
            </a:r>
          </a:p>
          <a:p>
            <a:endParaRPr lang="en-US" sz="2100"/>
          </a:p>
        </p:txBody>
      </p:sp>
      <p:sp>
        <p:nvSpPr>
          <p:cNvPr id="5" name="Rectangle 4"/>
          <p:cNvSpPr/>
          <p:nvPr/>
        </p:nvSpPr>
        <p:spPr>
          <a:xfrm>
            <a:off x="0" y="2955167"/>
            <a:ext cx="5852159" cy="3693319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381000" indent="-381000">
              <a:defRPr/>
            </a:pPr>
            <a:r>
              <a:rPr lang="en-US" sz="1800" b="1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To test if attribute </a:t>
            </a:r>
            <a:r>
              <a:rPr lang="en-US" sz="1800" b="1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A </a:t>
            </a:r>
            <a:r>
              <a:rPr lang="en-US" sz="1800" b="1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 </a:t>
            </a:r>
            <a:r>
              <a:rPr lang="en-US" sz="1800" b="1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is extraneous </a:t>
            </a:r>
            <a:r>
              <a:rPr lang="en-US" sz="1800" b="1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in</a:t>
            </a:r>
            <a:r>
              <a:rPr lang="en-US" sz="1800" b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</a:t>
            </a:r>
            <a:r>
              <a:rPr lang="en-US" sz="1800" b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</a:t>
            </a:r>
            <a:r>
              <a:rPr lang="en-US" sz="1800" b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(Left extraneous)</a:t>
            </a:r>
          </a:p>
          <a:p>
            <a:pPr marL="800100" lvl="1" indent="-342900">
              <a:buFont typeface="Monotype Sorts" charset="2"/>
              <a:buAutoNum type="arabicPeriod"/>
              <a:defRPr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compute </a:t>
            </a:r>
            <a:r>
              <a:rPr lang="en-US" sz="1800" b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({</a:t>
            </a:r>
            <a:r>
              <a:rPr lang="en-US" sz="1800" b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} </a:t>
            </a:r>
            <a:r>
              <a:rPr lang="en-US" sz="1800" b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– A</a:t>
            </a:r>
            <a:r>
              <a:rPr lang="en-US" sz="1800" b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  <a:r>
              <a:rPr lang="en-US" sz="1800" b="1" baseline="300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</a:t>
            </a:r>
            <a:r>
              <a:rPr lang="en-US" sz="1800" b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using the dependencies in </a:t>
            </a:r>
            <a:r>
              <a:rPr lang="en-US" sz="1800" i="1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F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</a:t>
            </a:r>
            <a:endParaRPr lang="en-US" sz="180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 marL="800100" lvl="1" indent="-342900">
              <a:buFont typeface="Monotype Sorts" charset="2"/>
              <a:buAutoNum type="arabicPeriod"/>
              <a:defRPr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check that </a:t>
            </a:r>
            <a:r>
              <a:rPr lang="en-US" sz="1800" b="1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({</a:t>
            </a:r>
            <a:r>
              <a:rPr lang="en-US" sz="1800" b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} </a:t>
            </a:r>
            <a:r>
              <a:rPr lang="en-US" sz="1800" b="1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– A</a:t>
            </a:r>
            <a:r>
              <a:rPr lang="en-US" sz="1800" b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  <a:r>
              <a:rPr lang="en-US" sz="1800" b="1" baseline="300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</a:t>
            </a:r>
            <a:r>
              <a:rPr lang="en-US" sz="1800" b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contains 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; if it does, </a:t>
            </a:r>
            <a:r>
              <a:rPr lang="en-US" sz="1800" i="1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A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is extraneous 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in</a:t>
            </a:r>
            <a:r>
              <a:rPr lang="en-US"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</a:t>
            </a:r>
            <a:r>
              <a:rPr lang="en-US"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</a:t>
            </a:r>
          </a:p>
          <a:p>
            <a:pPr lvl="1">
              <a:defRPr/>
            </a:pPr>
            <a:endParaRPr lang="en-US" sz="1800">
              <a:latin typeface="Calibri" panose="020F0502020204030204" pitchFamily="34" charset="0"/>
              <a:cs typeface="Calibri" panose="020F0502020204030204" pitchFamily="34" charset="0"/>
              <a:sym typeface="Greek Symbols" pitchFamily="18" charset="2"/>
            </a:endParaRPr>
          </a:p>
          <a:p>
            <a:pPr marL="381000" indent="-381000">
              <a:defRPr/>
            </a:pPr>
            <a:r>
              <a:rPr lang="en-US" sz="1800" b="1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To test if attribute </a:t>
            </a:r>
            <a:r>
              <a:rPr lang="en-US" sz="1800" b="1" i="1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A</a:t>
            </a:r>
            <a:r>
              <a:rPr lang="en-US" sz="1800" b="1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</a:t>
            </a:r>
            <a:r>
              <a:rPr lang="en-US" sz="1800" b="1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 </a:t>
            </a:r>
            <a:r>
              <a:rPr lang="en-US" sz="1800" b="1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 is extraneous </a:t>
            </a:r>
            <a:r>
              <a:rPr lang="en-US" sz="1800" b="1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in </a:t>
            </a:r>
            <a:r>
              <a:rPr lang="en-US" sz="1800" b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</a:t>
            </a:r>
            <a:r>
              <a:rPr lang="en-US" sz="1800" b="1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</a:t>
            </a:r>
            <a:r>
              <a:rPr lang="en-US" sz="1800" b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(Right extraneous)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Monotype Sorts" charset="2"/>
              <a:buAutoNum type="arabicPeriod"/>
              <a:defRPr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compute </a:t>
            </a:r>
            <a:r>
              <a:rPr lang="en-US" sz="1800" b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</a:t>
            </a:r>
            <a:r>
              <a:rPr lang="en-US" sz="1800" b="1" baseline="300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+</a:t>
            </a:r>
            <a:r>
              <a:rPr lang="en-US" sz="1800" baseline="300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using only the dependencies in </a:t>
            </a:r>
            <a:r>
              <a:rPr lang="en-US"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F</a:t>
            </a:r>
            <a:r>
              <a:rPr lang="el-GR"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΄</a:t>
            </a:r>
            <a:r>
              <a:rPr lang="en-US"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</a:t>
            </a:r>
            <a:br>
              <a:rPr lang="en-US" sz="18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</a:b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       </a:t>
            </a:r>
            <a:r>
              <a:rPr lang="en-US"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F</a:t>
            </a:r>
            <a:r>
              <a:rPr lang="el-GR"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΄</a:t>
            </a:r>
            <a:r>
              <a:rPr lang="en-US"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= (</a:t>
            </a:r>
            <a:r>
              <a:rPr lang="en-US" sz="1800" i="1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F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 – {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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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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}) 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 {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</a:t>
            </a:r>
            <a:r>
              <a:rPr lang="en-US" sz="1800" i="1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(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</a:t>
            </a:r>
            <a:r>
              <a:rPr lang="en-US" sz="1800" i="1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– </a:t>
            </a:r>
            <a:r>
              <a:rPr lang="en-US" sz="1800" i="1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A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)}, </a:t>
            </a:r>
          </a:p>
          <a:p>
            <a:pPr marL="800100" lvl="1" indent="-342900">
              <a:buFont typeface="Monotype Sorts" charset="2"/>
              <a:buAutoNum type="arabicPeriod"/>
              <a:defRPr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check that </a:t>
            </a:r>
            <a:r>
              <a:rPr lang="en-US" sz="1800" b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</a:t>
            </a:r>
            <a:r>
              <a:rPr lang="en-US" sz="1800" b="1" baseline="300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+ </a:t>
            </a:r>
            <a:r>
              <a:rPr lang="en-US" sz="1800" b="1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contains </a:t>
            </a:r>
            <a:r>
              <a:rPr lang="en-US" sz="1800" b="1" i="1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A</a:t>
            </a:r>
            <a:r>
              <a:rPr lang="en-US" sz="1800" i="1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; 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if it does</a:t>
            </a:r>
            <a:r>
              <a:rPr lang="en-US" sz="1800" i="1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, A 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is extraneous in 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</a:t>
            </a:r>
            <a:endParaRPr lang="en-US" sz="1800"/>
          </a:p>
        </p:txBody>
      </p:sp>
      <p:sp>
        <p:nvSpPr>
          <p:cNvPr id="6" name="Rectangle 5"/>
          <p:cNvSpPr/>
          <p:nvPr/>
        </p:nvSpPr>
        <p:spPr>
          <a:xfrm>
            <a:off x="6133514" y="504037"/>
            <a:ext cx="2912012" cy="6074355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Aft>
                <a:spcPts val="100"/>
              </a:spcAft>
              <a:defRPr/>
            </a:pPr>
            <a:r>
              <a:rPr lang="en-US" sz="1800" b="1" i="1">
                <a:solidFill>
                  <a:schemeClr val="accent3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1800" b="1" i="1" baseline="-25000">
                <a:solidFill>
                  <a:schemeClr val="accent3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800" b="1" i="1">
                <a:solidFill>
                  <a:schemeClr val="accent3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>
                <a:solidFill>
                  <a:schemeClr val="accent3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1800" b="1" i="1">
                <a:solidFill>
                  <a:schemeClr val="accent3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br>
              <a:rPr lang="en-US" sz="1800" b="1">
                <a:solidFill>
                  <a:schemeClr val="accent3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b="1">
                <a:solidFill>
                  <a:schemeClr val="accent3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repeat</a:t>
            </a:r>
            <a:br>
              <a:rPr lang="en-US" sz="1800" b="1">
                <a:solidFill>
                  <a:schemeClr val="accent3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b="1">
                <a:solidFill>
                  <a:schemeClr val="accent3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800">
                <a:solidFill>
                  <a:schemeClr val="accent3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the </a:t>
            </a:r>
            <a:r>
              <a:rPr lang="en-US"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union rule</a:t>
            </a:r>
            <a:r>
              <a:rPr lang="en-US" sz="1800">
                <a:solidFill>
                  <a:schemeClr val="accent3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replace any dependencies in </a:t>
            </a:r>
            <a:r>
              <a:rPr lang="en-US" sz="1800" i="1">
                <a:solidFill>
                  <a:schemeClr val="accent3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F</a:t>
            </a:r>
            <a:r>
              <a:rPr lang="en-US" sz="1800" i="1" baseline="-25000">
                <a:solidFill>
                  <a:schemeClr val="accent3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c</a:t>
            </a:r>
            <a:br>
              <a:rPr lang="en-US" sz="1800" i="1">
                <a:solidFill>
                  <a:schemeClr val="accent3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i="1">
                <a:solidFill>
                  <a:schemeClr val="accent3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1800" i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</a:t>
            </a:r>
            <a:r>
              <a:rPr lang="en-US" sz="1800" baseline="-25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1</a:t>
            </a:r>
            <a:r>
              <a:rPr lang="en-US"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</a:t>
            </a:r>
            <a:r>
              <a:rPr lang="en-US"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</a:t>
            </a:r>
            <a:r>
              <a:rPr lang="en-US"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</a:t>
            </a:r>
            <a:r>
              <a:rPr lang="en-US"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</a:t>
            </a:r>
            <a:r>
              <a:rPr lang="en-US" sz="1800" baseline="-25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1</a:t>
            </a:r>
            <a:r>
              <a:rPr lang="en-US"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</a:t>
            </a:r>
            <a:r>
              <a:rPr lang="en-US" sz="1800">
                <a:solidFill>
                  <a:schemeClr val="accent3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and </a:t>
            </a:r>
            <a:r>
              <a:rPr lang="en-US"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</a:t>
            </a:r>
            <a:r>
              <a:rPr lang="en-US" sz="1800" baseline="-25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1</a:t>
            </a:r>
            <a:r>
              <a:rPr lang="en-US"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</a:t>
            </a:r>
            <a:r>
              <a:rPr lang="en-US"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</a:t>
            </a:r>
            <a:r>
              <a:rPr lang="en-US"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</a:t>
            </a:r>
            <a:r>
              <a:rPr lang="en-US"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</a:t>
            </a:r>
            <a:r>
              <a:rPr lang="en-US" sz="1800" baseline="-25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2</a:t>
            </a:r>
            <a:r>
              <a:rPr lang="en-US"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</a:t>
            </a:r>
            <a:r>
              <a:rPr lang="en-US" sz="1800">
                <a:solidFill>
                  <a:schemeClr val="accent3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with </a:t>
            </a:r>
            <a:r>
              <a:rPr lang="en-US"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</a:t>
            </a:r>
            <a:r>
              <a:rPr lang="en-US" sz="1800" baseline="-25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1</a:t>
            </a:r>
            <a:r>
              <a:rPr lang="en-US"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</a:t>
            </a:r>
            <a:r>
              <a:rPr lang="en-US"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</a:t>
            </a:r>
            <a:r>
              <a:rPr lang="en-US"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</a:t>
            </a:r>
            <a:r>
              <a:rPr lang="en-US"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</a:t>
            </a:r>
            <a:r>
              <a:rPr lang="en-US" sz="1800" baseline="-25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1</a:t>
            </a:r>
            <a:r>
              <a:rPr lang="en-US"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</a:t>
            </a:r>
            <a:r>
              <a:rPr lang="en-US"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</a:t>
            </a:r>
            <a:r>
              <a:rPr lang="en-US" sz="1800" baseline="-25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2</a:t>
            </a:r>
            <a:r>
              <a:rPr lang="en-US"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</a:t>
            </a:r>
            <a:br>
              <a:rPr lang="en-US" sz="1800">
                <a:solidFill>
                  <a:schemeClr val="accent3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</a:br>
            <a:r>
              <a:rPr lang="en-US" sz="1800">
                <a:solidFill>
                  <a:schemeClr val="accent3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	 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Find a functional dependency </a:t>
            </a:r>
            <a:r>
              <a:rPr lang="en-US"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</a:t>
            </a:r>
            <a:r>
              <a:rPr lang="en-US"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</a:t>
            </a:r>
            <a:r>
              <a:rPr lang="en-US"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</a:t>
            </a:r>
            <a:r>
              <a:rPr lang="en-US"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</a:t>
            </a:r>
            <a:r>
              <a:rPr lang="en-US"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</a:t>
            </a:r>
            <a:r>
              <a:rPr lang="en-US"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1800" i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F</a:t>
            </a:r>
            <a:r>
              <a:rPr lang="en-US" sz="1800" i="1" baseline="-25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c</a:t>
            </a:r>
            <a:r>
              <a:rPr lang="en-US" sz="1800" i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with an </a:t>
            </a:r>
            <a:br>
              <a:rPr lang="en-US" sz="18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</a:b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       extraneous attribute either in </a:t>
            </a:r>
            <a:r>
              <a:rPr lang="en-US"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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or in </a:t>
            </a:r>
            <a:r>
              <a:rPr lang="en-US"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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</a:t>
            </a:r>
            <a:br>
              <a:rPr lang="en-US" sz="18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</a:b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             /* Note: test for extraneous attributes done </a:t>
            </a:r>
            <a:r>
              <a:rPr lang="en-US" sz="1800" b="1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using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</a:t>
            </a:r>
            <a:r>
              <a:rPr lang="en-US" sz="1800" b="1" i="1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F</a:t>
            </a:r>
            <a:r>
              <a:rPr lang="en-US" sz="1800" b="1" i="1" baseline="-250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c</a:t>
            </a:r>
            <a:r>
              <a:rPr lang="en-US" sz="1800" i="1" baseline="-250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,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not F */</a:t>
            </a:r>
            <a:br>
              <a:rPr lang="en-US" sz="1800"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</a:br>
            <a:r>
              <a:rPr lang="en-US" sz="1800">
                <a:solidFill>
                  <a:schemeClr val="accent3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	If an </a:t>
            </a:r>
            <a:r>
              <a:rPr lang="en-US"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extraneous attribute </a:t>
            </a:r>
            <a:r>
              <a:rPr lang="en-US" sz="1800">
                <a:solidFill>
                  <a:schemeClr val="accent3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is found, </a:t>
            </a:r>
            <a:r>
              <a:rPr lang="en-US"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delete it from </a:t>
            </a:r>
            <a:r>
              <a:rPr lang="en-US"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</a:t>
            </a:r>
            <a:r>
              <a:rPr lang="en-US"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</a:t>
            </a:r>
            <a:r>
              <a:rPr lang="en-US"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</a:t>
            </a:r>
            <a:r>
              <a:rPr lang="en-US"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</a:t>
            </a:r>
            <a:r>
              <a:rPr lang="en-US"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</a:t>
            </a:r>
            <a:r>
              <a:rPr lang="en-US" sz="1800" i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</a:t>
            </a:r>
            <a:br>
              <a:rPr lang="en-US"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</a:br>
            <a:r>
              <a:rPr lang="en-US" sz="1800" b="1">
                <a:solidFill>
                  <a:schemeClr val="accent3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until </a:t>
            </a:r>
            <a:r>
              <a:rPr lang="en-US" sz="1800" i="1">
                <a:solidFill>
                  <a:schemeClr val="accent3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F</a:t>
            </a:r>
            <a:r>
              <a:rPr lang="en-US" sz="1800">
                <a:solidFill>
                  <a:schemeClr val="accent3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Greek Symbols" pitchFamily="18" charset="2"/>
              </a:rPr>
              <a:t> does not change</a:t>
            </a:r>
          </a:p>
        </p:txBody>
      </p:sp>
    </p:spTree>
    <p:extLst>
      <p:ext uri="{BB962C8B-B14F-4D97-AF65-F5344CB8AC3E}">
        <p14:creationId xmlns:p14="http://schemas.microsoft.com/office/powerpoint/2010/main" val="384605184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Lossless-join Decomposition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3088" y="1093789"/>
            <a:ext cx="8283575" cy="4760912"/>
          </a:xfrm>
        </p:spPr>
        <p:txBody>
          <a:bodyPr/>
          <a:lstStyle/>
          <a:p>
            <a:pPr>
              <a:tabLst>
                <a:tab pos="2292350" algn="l"/>
                <a:tab pos="2976563" algn="l"/>
              </a:tabLst>
            </a:pPr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</a:rPr>
              <a:t>For the case of</a:t>
            </a:r>
            <a:r>
              <a:rPr lang="en-US" altLang="en-US" sz="2100" i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100" b="1">
                <a:latin typeface="Calibri" panose="020F0502020204030204" pitchFamily="34" charset="0"/>
                <a:cs typeface="Calibri" panose="020F0502020204030204" pitchFamily="34" charset="0"/>
              </a:rPr>
              <a:t>R = (R</a:t>
            </a:r>
            <a:r>
              <a:rPr lang="en-US" altLang="en-US" sz="2100" b="1" baseline="-2500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en-US" sz="2100" b="1">
                <a:latin typeface="Calibri" panose="020F0502020204030204" pitchFamily="34" charset="0"/>
                <a:cs typeface="Calibri" panose="020F0502020204030204" pitchFamily="34" charset="0"/>
              </a:rPr>
              <a:t>, R</a:t>
            </a:r>
            <a:r>
              <a:rPr lang="en-US" altLang="en-US" sz="2100" b="1" baseline="-2500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en-US" sz="2100" b="1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en-US" sz="2100" i="1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</a:rPr>
              <a:t> we require that for all possible relations </a:t>
            </a:r>
            <a:r>
              <a:rPr lang="en-US" altLang="en-US" sz="2100" i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</a:rPr>
              <a:t> on schema </a:t>
            </a:r>
            <a:r>
              <a:rPr lang="en-US" altLang="en-US" sz="2100" i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  <a:p>
            <a:pPr>
              <a:spcAft>
                <a:spcPts val="600"/>
              </a:spcAft>
              <a:buFont typeface="Monotype Sorts" charset="2"/>
              <a:buNone/>
              <a:tabLst>
                <a:tab pos="2292350" algn="l"/>
                <a:tab pos="2976563" algn="l"/>
              </a:tabLst>
            </a:pPr>
            <a:r>
              <a:rPr lang="en-US" altLang="en-US" sz="2100" baseline="-2500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altLang="en-US" sz="2100" b="1" i="1" spc="10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altLang="en-US" sz="2100" i="1" spc="10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altLang="en-US" sz="2100" b="1" spc="1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</a:t>
            </a:r>
            <a:r>
              <a:rPr lang="en-US" altLang="en-US" sz="2100" b="1" i="1" spc="100" baseline="-250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R1</a:t>
            </a:r>
            <a:r>
              <a:rPr lang="en-US" altLang="en-US" sz="2100" b="1" spc="100" baseline="-250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</a:t>
            </a:r>
            <a:r>
              <a:rPr lang="en-US" altLang="en-US" sz="2100" spc="1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</a:t>
            </a:r>
            <a:r>
              <a:rPr lang="en-US" altLang="en-US" sz="2100" i="1" spc="1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 </a:t>
            </a:r>
            <a:r>
              <a:rPr lang="en-US" altLang="en-US" sz="2100" spc="1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 </a:t>
            </a:r>
            <a:r>
              <a:rPr lang="en-US" altLang="en-US" sz="2100" b="1" spc="1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  </a:t>
            </a:r>
            <a:r>
              <a:rPr lang="en-US" altLang="en-US" sz="2100" spc="1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</a:t>
            </a:r>
            <a:r>
              <a:rPr lang="en-US" altLang="en-US" sz="2100" b="1" spc="1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</a:t>
            </a:r>
            <a:r>
              <a:rPr lang="en-US" altLang="en-US" sz="2100" b="1" i="1" spc="100" baseline="-250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R2</a:t>
            </a:r>
            <a:r>
              <a:rPr lang="en-US" altLang="en-US" sz="2100" b="1" spc="100" baseline="-250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</a:t>
            </a:r>
            <a:r>
              <a:rPr lang="en-US" altLang="en-US" sz="2100" spc="1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</a:t>
            </a:r>
            <a:r>
              <a:rPr lang="en-US" altLang="en-US" sz="2100" i="1" spc="1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 </a:t>
            </a:r>
            <a:r>
              <a:rPr lang="en-US" altLang="en-US" sz="2100" spc="1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 </a:t>
            </a:r>
          </a:p>
          <a:p>
            <a:pPr>
              <a:tabLst>
                <a:tab pos="2292350" algn="l"/>
                <a:tab pos="2976563" algn="l"/>
              </a:tabLst>
            </a:pPr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</a:rPr>
              <a:t>A decomposition of </a:t>
            </a:r>
            <a:r>
              <a:rPr lang="en-US" altLang="en-US" sz="2100" i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</a:rPr>
              <a:t> into </a:t>
            </a:r>
            <a:r>
              <a:rPr kumimoji="0" lang="en-US" altLang="en-US" sz="2100" i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0" lang="en-US" altLang="en-US" sz="2100" baseline="-2500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kumimoji="0" lang="en-US" altLang="en-US" sz="210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kumimoji="0" lang="en-US" altLang="en-US" sz="2100" i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0" lang="en-US" altLang="en-US" sz="2100" baseline="-2500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kumimoji="0" lang="en-US" altLang="en-US" sz="2100">
                <a:latin typeface="Calibri" panose="020F0502020204030204" pitchFamily="34" charset="0"/>
                <a:cs typeface="Calibri" panose="020F0502020204030204" pitchFamily="34" charset="0"/>
              </a:rPr>
              <a:t> is lossless join if at</a:t>
            </a:r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</a:rPr>
              <a:t> least one of the following dependencies is in </a:t>
            </a:r>
            <a:r>
              <a:rPr lang="en-US" altLang="en-US" sz="2100" i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altLang="en-US" sz="2100" baseline="3000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3">
              <a:tabLst>
                <a:tab pos="2292350" algn="l"/>
                <a:tab pos="2976563" algn="l"/>
              </a:tabLst>
            </a:pPr>
            <a:r>
              <a:rPr lang="en-US" altLang="en-US" sz="2100" b="1" i="1" spc="30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altLang="en-US" sz="2100" b="1" spc="300" baseline="-2500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en-US" sz="2100" b="1" spc="3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100" b="1" spc="3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 </a:t>
            </a:r>
            <a:r>
              <a:rPr lang="en-US" altLang="en-US" sz="2100" b="1" i="1" spc="30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altLang="en-US" sz="2100" b="1" spc="300" baseline="-2500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en-US" sz="2100" b="1" spc="3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100" b="1" spc="3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</a:t>
            </a:r>
            <a:r>
              <a:rPr lang="en-US" altLang="en-US" sz="2100" b="1" spc="30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</a:t>
            </a:r>
            <a:r>
              <a:rPr lang="en-US" altLang="en-US" sz="2100" b="1" i="1" spc="30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altLang="en-US" sz="2100" b="1" spc="300" baseline="-2500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 lvl="3">
              <a:tabLst>
                <a:tab pos="2292350" algn="l"/>
                <a:tab pos="2976563" algn="l"/>
              </a:tabLst>
            </a:pPr>
            <a:r>
              <a:rPr lang="en-US" altLang="en-US" sz="2100" b="1" i="1" spc="30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altLang="en-US" sz="2100" b="1" spc="300" baseline="-2500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en-US" sz="2100" b="1" spc="3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100" b="1" spc="3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 </a:t>
            </a:r>
            <a:r>
              <a:rPr lang="en-US" altLang="en-US" sz="2100" b="1" i="1" spc="30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altLang="en-US" sz="2100" b="1" spc="300" baseline="-2500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en-US" sz="2100" b="1" spc="3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100" b="1" spc="3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</a:t>
            </a:r>
            <a:r>
              <a:rPr lang="en-US" altLang="en-US" sz="2100" b="1" spc="30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</a:t>
            </a:r>
            <a:r>
              <a:rPr lang="en-US" altLang="en-US" sz="2100" b="1" i="1" spc="30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altLang="en-US" sz="2100" b="1" spc="300" baseline="-2500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altLang="en-US" sz="2100" b="1" spc="3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tabLst>
                <a:tab pos="2292350" algn="l"/>
                <a:tab pos="2976563" algn="l"/>
              </a:tabLst>
            </a:pPr>
            <a:endParaRPr lang="en-US" altLang="en-US" sz="210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>
              <a:tabLst>
                <a:tab pos="2292350" algn="l"/>
                <a:tab pos="2976563" algn="l"/>
              </a:tabLst>
            </a:pPr>
            <a:endParaRPr lang="en-US" altLang="en-US" sz="210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>
              <a:tabLst>
                <a:tab pos="2292350" algn="l"/>
                <a:tab pos="2976563" algn="l"/>
              </a:tabLst>
            </a:pPr>
            <a:endParaRPr lang="en-US" altLang="en-US" sz="210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>
              <a:tabLst>
                <a:tab pos="2292350" algn="l"/>
                <a:tab pos="2976563" algn="l"/>
              </a:tabLst>
            </a:pPr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The above functional dependencies are a sufficient condition for lossless join decomposition; the dependencies are a necessary condition only if all constraints are functional dependencies</a:t>
            </a:r>
          </a:p>
        </p:txBody>
      </p:sp>
      <p:sp>
        <p:nvSpPr>
          <p:cNvPr id="53252" name="Freeform 4"/>
          <p:cNvSpPr>
            <a:spLocks/>
          </p:cNvSpPr>
          <p:nvPr/>
        </p:nvSpPr>
        <p:spPr bwMode="auto">
          <a:xfrm>
            <a:off x="4267565" y="1991234"/>
            <a:ext cx="263243" cy="142875"/>
          </a:xfrm>
          <a:custGeom>
            <a:avLst/>
            <a:gdLst>
              <a:gd name="T0" fmla="*/ 0 w 182"/>
              <a:gd name="T1" fmla="*/ 0 h 182"/>
              <a:gd name="T2" fmla="*/ 0 w 182"/>
              <a:gd name="T3" fmla="*/ 2147483647 h 182"/>
              <a:gd name="T4" fmla="*/ 2147483647 w 182"/>
              <a:gd name="T5" fmla="*/ 0 h 182"/>
              <a:gd name="T6" fmla="*/ 2147483647 w 182"/>
              <a:gd name="T7" fmla="*/ 2147483647 h 182"/>
              <a:gd name="T8" fmla="*/ 0 w 182"/>
              <a:gd name="T9" fmla="*/ 0 h 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2" h="182">
                <a:moveTo>
                  <a:pt x="0" y="0"/>
                </a:moveTo>
                <a:lnTo>
                  <a:pt x="0" y="182"/>
                </a:lnTo>
                <a:lnTo>
                  <a:pt x="182" y="0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</a:extLst>
        </p:spPr>
        <p:txBody>
          <a:bodyPr/>
          <a:lstStyle/>
          <a:p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03126" y="4082685"/>
            <a:ext cx="7630510" cy="707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>
              <a:tabLst>
                <a:tab pos="2292350" algn="l"/>
                <a:tab pos="2976563" algn="l"/>
              </a:tabLst>
            </a:pPr>
            <a:r>
              <a:rPr lang="en-US" altLang="en-US" sz="2000" b="1">
                <a:solidFill>
                  <a:schemeClr val="tx2"/>
                </a:solidFill>
                <a:sym typeface="Symbol" pitchFamily="18" charset="2"/>
              </a:rPr>
              <a:t>This implies </a:t>
            </a:r>
            <a:r>
              <a:rPr lang="en-US" altLang="en-US" sz="2000" b="1">
                <a:solidFill>
                  <a:schemeClr val="accent4">
                    <a:lumMod val="95000"/>
                    <a:lumOff val="5000"/>
                  </a:schemeClr>
                </a:solidFill>
                <a:sym typeface="Symbol" pitchFamily="18" charset="2"/>
              </a:rPr>
              <a:t>common attribute </a:t>
            </a:r>
            <a:r>
              <a:rPr lang="en-US" altLang="en-US" sz="2000" b="1">
                <a:solidFill>
                  <a:schemeClr val="tx2"/>
                </a:solidFill>
                <a:sym typeface="Symbol" pitchFamily="18" charset="2"/>
              </a:rPr>
              <a:t>of R1 and R2  must be super key of </a:t>
            </a:r>
            <a:r>
              <a:rPr lang="en-US" altLang="en-US" sz="2000" b="1">
                <a:solidFill>
                  <a:srgbClr val="0070C0"/>
                </a:solidFill>
                <a:sym typeface="Symbol" pitchFamily="18" charset="2"/>
              </a:rPr>
              <a:t>R</a:t>
            </a:r>
            <a:r>
              <a:rPr lang="en-US" altLang="en-US" sz="2000" b="1" baseline="-25000">
                <a:solidFill>
                  <a:srgbClr val="0070C0"/>
                </a:solidFill>
                <a:sym typeface="Symbol" pitchFamily="18" charset="2"/>
              </a:rPr>
              <a:t>1</a:t>
            </a:r>
            <a:r>
              <a:rPr lang="en-US" altLang="en-US" sz="2000" b="1">
                <a:solidFill>
                  <a:schemeClr val="tx2"/>
                </a:solidFill>
                <a:sym typeface="Symbol" pitchFamily="18" charset="2"/>
              </a:rPr>
              <a:t>  or  </a:t>
            </a:r>
            <a:r>
              <a:rPr lang="en-US" altLang="en-US" sz="2000" b="1">
                <a:solidFill>
                  <a:srgbClr val="002060"/>
                </a:solidFill>
                <a:sym typeface="Symbol" pitchFamily="18" charset="2"/>
              </a:rPr>
              <a:t>R</a:t>
            </a:r>
            <a:r>
              <a:rPr lang="en-US" altLang="en-US" sz="2000" b="1" baseline="-25000">
                <a:solidFill>
                  <a:srgbClr val="002060"/>
                </a:solidFill>
                <a:sym typeface="Symbol" pitchFamily="18" charset="2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0447102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Example</a:t>
            </a:r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202487" cy="4651375"/>
          </a:xfrm>
        </p:spPr>
        <p:txBody>
          <a:bodyPr/>
          <a:lstStyle/>
          <a:p>
            <a:pPr>
              <a:tabLst>
                <a:tab pos="2054225" algn="l"/>
              </a:tabLst>
            </a:pPr>
            <a:r>
              <a:rPr lang="en-US" altLang="en-US" i="1"/>
              <a:t>R = (A, B, C)</a:t>
            </a:r>
            <a:br>
              <a:rPr lang="en-US" altLang="en-US" i="1"/>
            </a:br>
            <a:r>
              <a:rPr lang="en-US" altLang="en-US" i="1"/>
              <a:t>F = {A </a:t>
            </a:r>
            <a:r>
              <a:rPr lang="en-US" altLang="en-US">
                <a:sym typeface="Symbol" pitchFamily="18" charset="2"/>
              </a:rPr>
              <a:t></a:t>
            </a:r>
            <a:r>
              <a:rPr lang="en-US" altLang="en-US">
                <a:sym typeface="Monotype Sorts" charset="2"/>
              </a:rPr>
              <a:t> </a:t>
            </a:r>
            <a:r>
              <a:rPr lang="en-US" altLang="en-US" i="1">
                <a:sym typeface="Monotype Sorts" charset="2"/>
              </a:rPr>
              <a:t>B, B </a:t>
            </a:r>
            <a:r>
              <a:rPr lang="en-US" altLang="en-US">
                <a:sym typeface="Symbol" pitchFamily="18" charset="2"/>
              </a:rPr>
              <a:t></a:t>
            </a:r>
            <a:r>
              <a:rPr lang="en-US" altLang="en-US">
                <a:sym typeface="Monotype Sorts" charset="2"/>
              </a:rPr>
              <a:t> </a:t>
            </a:r>
            <a:r>
              <a:rPr lang="en-US" altLang="en-US" i="1">
                <a:sym typeface="Monotype Sorts" charset="2"/>
              </a:rPr>
              <a:t>C)</a:t>
            </a:r>
          </a:p>
          <a:p>
            <a:pPr lvl="1">
              <a:tabLst>
                <a:tab pos="2054225" algn="l"/>
              </a:tabLst>
            </a:pPr>
            <a:r>
              <a:rPr lang="en-US" altLang="en-US">
                <a:sym typeface="Monotype Sorts" charset="2"/>
              </a:rPr>
              <a:t>Can be decomposed in two different ways</a:t>
            </a:r>
          </a:p>
          <a:p>
            <a:pPr>
              <a:tabLst>
                <a:tab pos="2054225" algn="l"/>
              </a:tabLst>
            </a:pPr>
            <a:r>
              <a:rPr lang="en-US" altLang="en-US" b="1" i="1">
                <a:sym typeface="Monotype Sorts" charset="2"/>
              </a:rPr>
              <a:t>R</a:t>
            </a:r>
            <a:r>
              <a:rPr lang="en-US" altLang="en-US" b="1" baseline="-25000">
                <a:sym typeface="Monotype Sorts" charset="2"/>
              </a:rPr>
              <a:t>1</a:t>
            </a:r>
            <a:r>
              <a:rPr lang="en-US" altLang="en-US" b="1" i="1">
                <a:sym typeface="Monotype Sorts" charset="2"/>
              </a:rPr>
              <a:t> = (A, B),   R</a:t>
            </a:r>
            <a:r>
              <a:rPr lang="en-US" altLang="en-US" b="1" baseline="-25000">
                <a:sym typeface="Monotype Sorts" charset="2"/>
              </a:rPr>
              <a:t>2</a:t>
            </a:r>
            <a:r>
              <a:rPr lang="en-US" altLang="en-US" b="1" i="1">
                <a:sym typeface="Monotype Sorts" charset="2"/>
              </a:rPr>
              <a:t> = (B, C)</a:t>
            </a:r>
          </a:p>
          <a:p>
            <a:pPr lvl="1">
              <a:tabLst>
                <a:tab pos="2054225" algn="l"/>
              </a:tabLst>
            </a:pPr>
            <a:r>
              <a:rPr lang="en-US" altLang="en-US">
                <a:solidFill>
                  <a:srgbClr val="C00000"/>
                </a:solidFill>
                <a:sym typeface="Monotype Sorts" charset="2"/>
              </a:rPr>
              <a:t>Lossless-join decomposition</a:t>
            </a:r>
            <a:r>
              <a:rPr lang="en-US" altLang="en-US">
                <a:sym typeface="Monotype Sorts" charset="2"/>
              </a:rPr>
              <a:t>:</a:t>
            </a:r>
          </a:p>
          <a:p>
            <a:pPr lvl="1">
              <a:buNone/>
              <a:tabLst>
                <a:tab pos="2054225" algn="l"/>
              </a:tabLst>
            </a:pPr>
            <a:r>
              <a:rPr lang="en-US" altLang="en-US">
                <a:sym typeface="Monotype Sorts" charset="2"/>
              </a:rPr>
              <a:t>		 </a:t>
            </a:r>
            <a:r>
              <a:rPr lang="en-US" altLang="en-US" b="1" i="1">
                <a:sym typeface="Monotype Sorts" charset="2"/>
              </a:rPr>
              <a:t>R</a:t>
            </a:r>
            <a:r>
              <a:rPr lang="en-US" altLang="en-US" b="1" baseline="-25000">
                <a:sym typeface="Monotype Sorts" charset="2"/>
              </a:rPr>
              <a:t>1  </a:t>
            </a:r>
            <a:r>
              <a:rPr lang="en-US" altLang="en-US" b="1">
                <a:sym typeface="Symbol" pitchFamily="18" charset="2"/>
              </a:rPr>
              <a:t> </a:t>
            </a:r>
            <a:r>
              <a:rPr lang="en-US" altLang="en-US" b="1" i="1">
                <a:sym typeface="Monotype Sorts" charset="2"/>
              </a:rPr>
              <a:t>R</a:t>
            </a:r>
            <a:r>
              <a:rPr lang="en-US" altLang="en-US" b="1" baseline="-25000">
                <a:sym typeface="Monotype Sorts" charset="2"/>
              </a:rPr>
              <a:t>2</a:t>
            </a:r>
            <a:r>
              <a:rPr lang="en-US" altLang="en-US" b="1" i="1">
                <a:sym typeface="Monotype Sorts" charset="2"/>
              </a:rPr>
              <a:t> = </a:t>
            </a:r>
            <a:r>
              <a:rPr lang="en-US" altLang="en-US" b="1">
                <a:sym typeface="Monotype Sorts" charset="2"/>
              </a:rPr>
              <a:t>{</a:t>
            </a:r>
            <a:r>
              <a:rPr lang="en-US" altLang="en-US" b="1" i="1">
                <a:sym typeface="Monotype Sorts" charset="2"/>
              </a:rPr>
              <a:t>B</a:t>
            </a:r>
            <a:r>
              <a:rPr lang="en-US" altLang="en-US" b="1">
                <a:sym typeface="Monotype Sorts" charset="2"/>
              </a:rPr>
              <a:t>}</a:t>
            </a:r>
            <a:r>
              <a:rPr lang="en-US" altLang="en-US" b="1" i="1">
                <a:sym typeface="Monotype Sorts" charset="2"/>
              </a:rPr>
              <a:t> </a:t>
            </a:r>
            <a:r>
              <a:rPr lang="en-US" altLang="en-US" b="1">
                <a:sym typeface="Monotype Sorts" charset="2"/>
              </a:rPr>
              <a:t>and </a:t>
            </a:r>
            <a:r>
              <a:rPr lang="en-US" altLang="en-US" b="1" i="1">
                <a:sym typeface="Monotype Sorts" charset="2"/>
              </a:rPr>
              <a:t>B </a:t>
            </a:r>
            <a:r>
              <a:rPr lang="en-US" altLang="en-US" b="1">
                <a:sym typeface="Symbol" pitchFamily="18" charset="2"/>
              </a:rPr>
              <a:t></a:t>
            </a:r>
            <a:r>
              <a:rPr lang="en-US" altLang="en-US" b="1">
                <a:sym typeface="Monotype Sorts" charset="2"/>
              </a:rPr>
              <a:t> </a:t>
            </a:r>
            <a:r>
              <a:rPr lang="en-US" altLang="en-US" b="1" i="1">
                <a:sym typeface="Monotype Sorts" charset="2"/>
              </a:rPr>
              <a:t>BC  i.e. </a:t>
            </a:r>
            <a:r>
              <a:rPr lang="en-US" altLang="en-US" b="1" i="1">
                <a:solidFill>
                  <a:srgbClr val="C00000"/>
                </a:solidFill>
                <a:sym typeface="Monotype Sorts" charset="2"/>
              </a:rPr>
              <a:t>B </a:t>
            </a:r>
            <a:r>
              <a:rPr lang="en-US" altLang="en-US" b="1">
                <a:solidFill>
                  <a:srgbClr val="C00000"/>
                </a:solidFill>
                <a:sym typeface="Symbol" pitchFamily="18" charset="2"/>
              </a:rPr>
              <a:t></a:t>
            </a:r>
            <a:r>
              <a:rPr lang="en-US" altLang="en-US" b="1">
                <a:solidFill>
                  <a:srgbClr val="C00000"/>
                </a:solidFill>
                <a:sym typeface="Monotype Sorts" charset="2"/>
              </a:rPr>
              <a:t> R</a:t>
            </a:r>
            <a:r>
              <a:rPr lang="en-US" altLang="en-US" b="1" baseline="-25000">
                <a:solidFill>
                  <a:srgbClr val="C00000"/>
                </a:solidFill>
                <a:sym typeface="Monotype Sorts" charset="2"/>
              </a:rPr>
              <a:t>2</a:t>
            </a:r>
            <a:endParaRPr lang="en-US" altLang="en-US" b="1" i="1">
              <a:solidFill>
                <a:srgbClr val="C00000"/>
              </a:solidFill>
              <a:sym typeface="Monotype Sorts" charset="2"/>
            </a:endParaRPr>
          </a:p>
          <a:p>
            <a:pPr lvl="1">
              <a:tabLst>
                <a:tab pos="2054225" algn="l"/>
              </a:tabLst>
            </a:pPr>
            <a:r>
              <a:rPr lang="en-US" altLang="en-US">
                <a:sym typeface="Monotype Sorts" charset="2"/>
              </a:rPr>
              <a:t>Dependency preserving</a:t>
            </a:r>
          </a:p>
          <a:p>
            <a:pPr>
              <a:tabLst>
                <a:tab pos="2054225" algn="l"/>
              </a:tabLst>
            </a:pPr>
            <a:r>
              <a:rPr lang="en-US" altLang="en-US" b="1" i="1">
                <a:sym typeface="Monotype Sorts" charset="2"/>
              </a:rPr>
              <a:t>R</a:t>
            </a:r>
            <a:r>
              <a:rPr lang="en-US" altLang="en-US" b="1" i="1" baseline="-25000">
                <a:sym typeface="Monotype Sorts" charset="2"/>
              </a:rPr>
              <a:t>1 </a:t>
            </a:r>
            <a:r>
              <a:rPr lang="en-US" altLang="en-US" b="1" i="1">
                <a:sym typeface="Monotype Sorts" charset="2"/>
              </a:rPr>
              <a:t>= (A, B),   R</a:t>
            </a:r>
            <a:r>
              <a:rPr lang="en-US" altLang="en-US" b="1" baseline="-25000">
                <a:sym typeface="Monotype Sorts" charset="2"/>
              </a:rPr>
              <a:t>2</a:t>
            </a:r>
            <a:r>
              <a:rPr lang="en-US" altLang="en-US" b="1" i="1">
                <a:sym typeface="Monotype Sorts" charset="2"/>
              </a:rPr>
              <a:t> = (A, C)</a:t>
            </a:r>
          </a:p>
          <a:p>
            <a:pPr lvl="1">
              <a:tabLst>
                <a:tab pos="2054225" algn="l"/>
              </a:tabLst>
            </a:pPr>
            <a:r>
              <a:rPr lang="en-US" altLang="en-US">
                <a:solidFill>
                  <a:srgbClr val="C00000"/>
                </a:solidFill>
                <a:sym typeface="Monotype Sorts" charset="2"/>
              </a:rPr>
              <a:t>Lossless-join decomposition:</a:t>
            </a:r>
          </a:p>
          <a:p>
            <a:pPr lvl="1">
              <a:buNone/>
              <a:tabLst>
                <a:tab pos="2054225" algn="l"/>
              </a:tabLst>
            </a:pPr>
            <a:r>
              <a:rPr lang="en-US" altLang="en-US">
                <a:sym typeface="Monotype Sorts" charset="2"/>
              </a:rPr>
              <a:t>		 </a:t>
            </a:r>
            <a:r>
              <a:rPr lang="en-US" altLang="en-US" b="1" i="1">
                <a:sym typeface="Monotype Sorts" charset="2"/>
              </a:rPr>
              <a:t>R</a:t>
            </a:r>
            <a:r>
              <a:rPr lang="en-US" altLang="en-US" b="1" baseline="-25000">
                <a:sym typeface="Monotype Sorts" charset="2"/>
              </a:rPr>
              <a:t>1  </a:t>
            </a:r>
            <a:r>
              <a:rPr lang="en-US" altLang="en-US" b="1">
                <a:sym typeface="Symbol" pitchFamily="18" charset="2"/>
              </a:rPr>
              <a:t> </a:t>
            </a:r>
            <a:r>
              <a:rPr lang="en-US" altLang="en-US" b="1" i="1">
                <a:sym typeface="Monotype Sorts" charset="2"/>
              </a:rPr>
              <a:t>R</a:t>
            </a:r>
            <a:r>
              <a:rPr lang="en-US" altLang="en-US" b="1" baseline="-25000">
                <a:sym typeface="Monotype Sorts" charset="2"/>
              </a:rPr>
              <a:t>2</a:t>
            </a:r>
            <a:r>
              <a:rPr lang="en-US" altLang="en-US" b="1" i="1">
                <a:sym typeface="Monotype Sorts" charset="2"/>
              </a:rPr>
              <a:t> =</a:t>
            </a:r>
            <a:r>
              <a:rPr lang="en-US" altLang="en-US" b="1">
                <a:sym typeface="Monotype Sorts" charset="2"/>
              </a:rPr>
              <a:t> {</a:t>
            </a:r>
            <a:r>
              <a:rPr lang="en-US" altLang="en-US" b="1" i="1">
                <a:sym typeface="Monotype Sorts" charset="2"/>
              </a:rPr>
              <a:t>A</a:t>
            </a:r>
            <a:r>
              <a:rPr lang="en-US" altLang="en-US" b="1">
                <a:sym typeface="Monotype Sorts" charset="2"/>
              </a:rPr>
              <a:t>}</a:t>
            </a:r>
            <a:r>
              <a:rPr lang="en-US" altLang="en-US" b="1" i="1">
                <a:sym typeface="Monotype Sorts" charset="2"/>
              </a:rPr>
              <a:t> </a:t>
            </a:r>
            <a:r>
              <a:rPr lang="en-US" altLang="en-US" b="1">
                <a:sym typeface="Monotype Sorts" charset="2"/>
              </a:rPr>
              <a:t>and </a:t>
            </a:r>
            <a:r>
              <a:rPr lang="en-US" altLang="en-US" b="1" i="1">
                <a:sym typeface="Monotype Sorts" charset="2"/>
              </a:rPr>
              <a:t>A </a:t>
            </a:r>
            <a:r>
              <a:rPr lang="en-US" altLang="en-US" b="1">
                <a:sym typeface="Symbol" pitchFamily="18" charset="2"/>
              </a:rPr>
              <a:t></a:t>
            </a:r>
            <a:r>
              <a:rPr lang="en-US" altLang="en-US" b="1">
                <a:sym typeface="Monotype Sorts" charset="2"/>
              </a:rPr>
              <a:t> A</a:t>
            </a:r>
            <a:r>
              <a:rPr lang="en-US" altLang="en-US" b="1" i="1">
                <a:sym typeface="Monotype Sorts" charset="2"/>
              </a:rPr>
              <a:t>B i.e. </a:t>
            </a:r>
            <a:r>
              <a:rPr lang="en-US" altLang="en-US" b="1" i="1">
                <a:solidFill>
                  <a:srgbClr val="C00000"/>
                </a:solidFill>
                <a:sym typeface="Monotype Sorts" charset="2"/>
              </a:rPr>
              <a:t>A </a:t>
            </a:r>
            <a:r>
              <a:rPr lang="en-US" altLang="en-US" b="1">
                <a:solidFill>
                  <a:srgbClr val="C00000"/>
                </a:solidFill>
                <a:sym typeface="Symbol" pitchFamily="18" charset="2"/>
              </a:rPr>
              <a:t></a:t>
            </a:r>
            <a:r>
              <a:rPr lang="en-US" altLang="en-US" b="1">
                <a:solidFill>
                  <a:srgbClr val="C00000"/>
                </a:solidFill>
                <a:sym typeface="Monotype Sorts" charset="2"/>
              </a:rPr>
              <a:t> R</a:t>
            </a:r>
            <a:r>
              <a:rPr lang="en-US" altLang="en-US" b="1" baseline="-25000">
                <a:solidFill>
                  <a:srgbClr val="C00000"/>
                </a:solidFill>
                <a:sym typeface="Monotype Sorts" charset="2"/>
              </a:rPr>
              <a:t>1</a:t>
            </a:r>
            <a:endParaRPr lang="en-US" altLang="en-US" b="1" i="1">
              <a:sym typeface="Monotype Sorts" charset="2"/>
            </a:endParaRPr>
          </a:p>
          <a:p>
            <a:pPr lvl="1">
              <a:tabLst>
                <a:tab pos="2054225" algn="l"/>
              </a:tabLst>
            </a:pPr>
            <a:r>
              <a:rPr lang="en-US" altLang="en-US">
                <a:sym typeface="Monotype Sorts" charset="2"/>
              </a:rPr>
              <a:t>Not dependency preserving </a:t>
            </a:r>
            <a:br>
              <a:rPr lang="en-US" altLang="en-US">
                <a:sym typeface="Monotype Sorts" charset="2"/>
              </a:rPr>
            </a:br>
            <a:r>
              <a:rPr lang="en-US" altLang="en-US">
                <a:sym typeface="Monotype Sorts" charset="2"/>
              </a:rPr>
              <a:t>(cannot check </a:t>
            </a:r>
            <a:r>
              <a:rPr lang="en-US" altLang="en-US" i="1">
                <a:sym typeface="Monotype Sorts" charset="2"/>
              </a:rPr>
              <a:t>B </a:t>
            </a:r>
            <a:r>
              <a:rPr lang="en-US" altLang="en-US">
                <a:sym typeface="Symbol" pitchFamily="18" charset="2"/>
              </a:rPr>
              <a:t></a:t>
            </a:r>
            <a:r>
              <a:rPr lang="en-US" altLang="en-US">
                <a:sym typeface="Monotype Sorts" charset="2"/>
              </a:rPr>
              <a:t> </a:t>
            </a:r>
            <a:r>
              <a:rPr lang="en-US" altLang="en-US" i="1">
                <a:sym typeface="Monotype Sorts" charset="2"/>
              </a:rPr>
              <a:t>C </a:t>
            </a:r>
            <a:r>
              <a:rPr lang="en-US" altLang="en-US">
                <a:sym typeface="Monotype Sorts" charset="2"/>
              </a:rPr>
              <a:t>without computing </a:t>
            </a:r>
            <a:r>
              <a:rPr lang="en-US" altLang="en-US" i="1">
                <a:sym typeface="Monotype Sorts" charset="2"/>
              </a:rPr>
              <a:t>R</a:t>
            </a:r>
            <a:r>
              <a:rPr lang="en-US" altLang="en-US" i="1" baseline="-25000">
                <a:sym typeface="Monotype Sorts" charset="2"/>
              </a:rPr>
              <a:t>1 </a:t>
            </a:r>
            <a:r>
              <a:rPr lang="en-US" altLang="en-US">
                <a:sym typeface="Monotype Sorts" charset="2"/>
              </a:rPr>
              <a:t>    </a:t>
            </a:r>
            <a:r>
              <a:rPr lang="en-US" altLang="en-US" i="1">
                <a:sym typeface="Monotype Sorts" charset="2"/>
              </a:rPr>
              <a:t>R</a:t>
            </a:r>
            <a:r>
              <a:rPr lang="en-US" altLang="en-US" baseline="-25000">
                <a:sym typeface="Monotype Sorts" charset="2"/>
              </a:rPr>
              <a:t>2</a:t>
            </a:r>
            <a:r>
              <a:rPr lang="en-US" altLang="en-US">
                <a:sym typeface="Monotype Sorts" charset="2"/>
              </a:rPr>
              <a:t>)</a:t>
            </a:r>
          </a:p>
        </p:txBody>
      </p:sp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00" y="4946650"/>
            <a:ext cx="336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414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6019" grpId="0" build="p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212725"/>
            <a:ext cx="7993062" cy="441325"/>
          </a:xfrm>
        </p:spPr>
        <p:txBody>
          <a:bodyPr/>
          <a:lstStyle/>
          <a:p>
            <a:pPr>
              <a:defRPr/>
            </a:pPr>
            <a:r>
              <a:rPr lang="en-US"/>
              <a:t>Dependency Preservation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456487" cy="4716462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5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en-US" sz="2500">
                <a:latin typeface="Calibri" panose="020F0502020204030204" pitchFamily="34" charset="0"/>
                <a:cs typeface="Calibri" panose="020F0502020204030204" pitchFamily="34" charset="0"/>
              </a:rPr>
              <a:t>Let </a:t>
            </a:r>
            <a:r>
              <a:rPr lang="en-US" altLang="en-US" sz="2500" i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altLang="en-US" sz="2500" i="1" baseline="-2500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2500" i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500">
                <a:latin typeface="Calibri" panose="020F0502020204030204" pitchFamily="34" charset="0"/>
                <a:cs typeface="Calibri" panose="020F0502020204030204" pitchFamily="34" charset="0"/>
              </a:rPr>
              <a:t>be the set of dependencies </a:t>
            </a:r>
            <a:r>
              <a:rPr lang="en-US" altLang="en-US" sz="2500" i="1">
                <a:latin typeface="Calibri" panose="020F0502020204030204" pitchFamily="34" charset="0"/>
                <a:cs typeface="Calibri" panose="020F0502020204030204" pitchFamily="34" charset="0"/>
              </a:rPr>
              <a:t>F </a:t>
            </a:r>
            <a:r>
              <a:rPr lang="en-US" altLang="en-US" sz="2500" i="1" baseline="3000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altLang="en-US" sz="2500">
                <a:latin typeface="Calibri" panose="020F0502020204030204" pitchFamily="34" charset="0"/>
                <a:cs typeface="Calibri" panose="020F0502020204030204" pitchFamily="34" charset="0"/>
              </a:rPr>
              <a:t> that </a:t>
            </a:r>
            <a:r>
              <a:rPr lang="en-US" altLang="en-US" sz="25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include only attributes </a:t>
            </a:r>
            <a:r>
              <a:rPr lang="en-US" altLang="en-US" sz="250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altLang="en-US" sz="2500" i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altLang="en-US" sz="2500" i="1" baseline="-2500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2500" i="1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lvl="2"/>
            <a:r>
              <a:rPr lang="en-US" altLang="en-US" sz="2500">
                <a:latin typeface="Calibri" panose="020F0502020204030204" pitchFamily="34" charset="0"/>
                <a:cs typeface="Calibri" panose="020F0502020204030204" pitchFamily="34" charset="0"/>
              </a:rPr>
              <a:t> A  decomposition is </a:t>
            </a:r>
            <a:r>
              <a:rPr lang="en-US" altLang="en-US" sz="2500" b="1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dependency preserving</a:t>
            </a:r>
            <a:r>
              <a:rPr lang="en-US" altLang="en-US" sz="2500">
                <a:latin typeface="Calibri" panose="020F0502020204030204" pitchFamily="34" charset="0"/>
                <a:cs typeface="Calibri" panose="020F0502020204030204" pitchFamily="34" charset="0"/>
              </a:rPr>
              <a:t>,  if</a:t>
            </a:r>
          </a:p>
          <a:p>
            <a:pPr lvl="2">
              <a:buFont typeface="Webdings" pitchFamily="18" charset="2"/>
              <a:buNone/>
            </a:pPr>
            <a:r>
              <a:rPr lang="en-US" altLang="en-US" sz="2500">
                <a:latin typeface="Calibri" panose="020F0502020204030204" pitchFamily="34" charset="0"/>
                <a:cs typeface="Calibri" panose="020F0502020204030204" pitchFamily="34" charset="0"/>
              </a:rPr>
              <a:t>         (</a:t>
            </a:r>
            <a:r>
              <a:rPr lang="en-US" altLang="en-US" sz="2500" i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altLang="en-US" sz="2500" baseline="-2500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en-US" sz="2500" i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5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</a:t>
            </a:r>
            <a:r>
              <a:rPr lang="en-US" altLang="en-US" sz="2500" i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F</a:t>
            </a:r>
            <a:r>
              <a:rPr lang="en-US" altLang="en-US" sz="2500" baseline="-250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 </a:t>
            </a:r>
            <a:r>
              <a:rPr lang="en-US" altLang="en-US" sz="25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</a:t>
            </a:r>
            <a:r>
              <a:rPr lang="en-US" altLang="en-US" sz="2500" i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…</a:t>
            </a:r>
            <a:r>
              <a:rPr lang="en-US" altLang="en-US" sz="25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</a:t>
            </a:r>
            <a:r>
              <a:rPr lang="en-US" altLang="en-US" sz="2500" i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</a:t>
            </a:r>
            <a:r>
              <a:rPr lang="en-US" altLang="en-US" sz="2500" i="1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F</a:t>
            </a:r>
            <a:r>
              <a:rPr lang="en-US" altLang="en-US" sz="2500" baseline="-2500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n</a:t>
            </a:r>
            <a:r>
              <a:rPr lang="en-US" altLang="en-US" sz="2500" baseline="-250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</a:t>
            </a:r>
            <a:r>
              <a:rPr lang="en-US" altLang="en-US" sz="25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  <a:r>
              <a:rPr lang="en-US" altLang="en-US" sz="2500" baseline="300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</a:t>
            </a:r>
            <a:r>
              <a:rPr lang="en-US" altLang="en-US" sz="25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</a:t>
            </a:r>
            <a:r>
              <a:rPr lang="en-US" altLang="en-US" sz="2500" i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F </a:t>
            </a:r>
            <a:r>
              <a:rPr lang="en-US" altLang="en-US" sz="2500" i="1" baseline="300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</a:t>
            </a:r>
          </a:p>
          <a:p>
            <a:pPr lvl="2"/>
            <a:r>
              <a:rPr lang="en-US" altLang="en-US" sz="2500">
                <a:latin typeface="Calibri" panose="020F0502020204030204" pitchFamily="34" charset="0"/>
                <a:cs typeface="Calibri" panose="020F0502020204030204" pitchFamily="34" charset="0"/>
              </a:rPr>
              <a:t>If it is not, then checking updates for violation of functional dependencies may require computing joins, which is expensive.</a:t>
            </a:r>
          </a:p>
        </p:txBody>
      </p:sp>
    </p:spTree>
    <p:extLst>
      <p:ext uri="{BB962C8B-B14F-4D97-AF65-F5344CB8AC3E}">
        <p14:creationId xmlns:p14="http://schemas.microsoft.com/office/powerpoint/2010/main" val="39129840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Decomposition: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727075"/>
            <a:ext cx="7661275" cy="5673725"/>
          </a:xfrm>
        </p:spPr>
        <p:txBody>
          <a:bodyPr/>
          <a:lstStyle/>
          <a:p>
            <a:pPr lvl="1" eaLnBrk="1" hangingPunct="1">
              <a:buFont typeface="Wingdings 2" charset="2"/>
              <a:buNone/>
            </a:pP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R(A,B,C,D,E)</a:t>
            </a:r>
          </a:p>
          <a:p>
            <a:pPr lvl="1" eaLnBrk="1" hangingPunct="1">
              <a:buFont typeface="Wingdings 2" charset="2"/>
              <a:buNone/>
            </a:pP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F = {AB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  <a:sym typeface="Wingdings" charset="2"/>
              </a:rPr>
              <a:t>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C, C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  <a:sym typeface="Wingdings" charset="2"/>
              </a:rPr>
              <a:t>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E, B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  <a:sym typeface="Wingdings" charset="2"/>
              </a:rPr>
              <a:t>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D, E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  <a:sym typeface="Wingdings" charset="2"/>
              </a:rPr>
              <a:t>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A}</a:t>
            </a:r>
          </a:p>
          <a:p>
            <a:pPr lvl="1" eaLnBrk="1" hangingPunct="1">
              <a:buFont typeface="Wingdings 2" charset="2"/>
              <a:buNone/>
            </a:pP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Assume R is Decomposed into R</a:t>
            </a:r>
            <a:r>
              <a:rPr lang="en-US" altLang="en-US" sz="2400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 and R</a:t>
            </a:r>
            <a:r>
              <a:rPr lang="en-US" altLang="en-US" sz="2400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 as below-</a:t>
            </a:r>
          </a:p>
          <a:p>
            <a:pPr lvl="1" eaLnBrk="1" hangingPunct="1"/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2400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(B,C,D)	R</a:t>
            </a:r>
            <a:r>
              <a:rPr lang="en-US" altLang="en-US" sz="2400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(A,C,E)</a:t>
            </a:r>
          </a:p>
          <a:p>
            <a:pPr lvl="1" eaLnBrk="1" hangingPunct="1">
              <a:buFont typeface="Wingdings 2" charset="2"/>
              <a:buNone/>
            </a:pP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Is this a Lossless Decomposition ?Check it.</a:t>
            </a:r>
          </a:p>
          <a:p>
            <a:pPr lvl="1" eaLnBrk="1" hangingPunct="1"/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2400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(B,E,D)	R</a:t>
            </a:r>
            <a:r>
              <a:rPr lang="en-US" altLang="en-US" sz="2400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(A,C,E)</a:t>
            </a:r>
          </a:p>
          <a:p>
            <a:pPr marL="0" lvl="1" indent="0">
              <a:buClr>
                <a:schemeClr val="tx2"/>
              </a:buClr>
              <a:buSzPct val="90000"/>
              <a:buNone/>
            </a:pP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      Is this a Lossless Decomposition ?Check it.</a:t>
            </a:r>
          </a:p>
          <a:p>
            <a:pPr lvl="1" eaLnBrk="1" hangingPunct="1"/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R1(A,B,E,C)	R2(D,E)</a:t>
            </a:r>
          </a:p>
          <a:p>
            <a:pPr marL="342900" lvl="2" indent="0">
              <a:buClr>
                <a:schemeClr val="tx2"/>
              </a:buClr>
              <a:buSzPct val="90000"/>
              <a:buNone/>
            </a:pP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Is this a Lossless Decomposition ?Check it.</a:t>
            </a:r>
          </a:p>
          <a:p>
            <a:pPr lvl="1" eaLnBrk="1" hangingPunct="1"/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R1(B,C,D)	R2(A,D,E)</a:t>
            </a:r>
          </a:p>
          <a:p>
            <a:pPr marL="342900" lvl="2" indent="0">
              <a:buClr>
                <a:schemeClr val="tx2"/>
              </a:buClr>
              <a:buSzPct val="90000"/>
              <a:buNone/>
            </a:pP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Is this a Lossless Decomposition ?Check it.</a:t>
            </a:r>
          </a:p>
          <a:p>
            <a:pPr marL="685800" lvl="2" indent="-342900">
              <a:buClr>
                <a:schemeClr val="tx2"/>
              </a:buClr>
              <a:buSzPct val="90000"/>
            </a:pPr>
            <a:endParaRPr lang="en-US" altLang="en-US" sz="2400">
              <a:latin typeface="Times New Roman" pitchFamily="18" charset="0"/>
              <a:cs typeface="Times New Roman" pitchFamily="18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9211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829825" y="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/>
              <a:t>Testing for Dependency Preservation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00050" y="604837"/>
            <a:ext cx="8401050" cy="5565228"/>
          </a:xfrm>
        </p:spPr>
        <p:txBody>
          <a:bodyPr/>
          <a:lstStyle/>
          <a:p>
            <a:pPr>
              <a:lnSpc>
                <a:spcPct val="112000"/>
              </a:lnSpc>
            </a:pPr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To check if a dependency </a:t>
            </a:r>
            <a:r>
              <a:rPr lang="en-US" altLang="en-US" sz="2100" b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   </a:t>
            </a:r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is </a:t>
            </a:r>
            <a:r>
              <a:rPr lang="en-US" altLang="en-US" sz="210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preserved</a:t>
            </a:r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in a decomposition of </a:t>
            </a:r>
            <a:r>
              <a:rPr lang="en-US" altLang="en-US" sz="2100" b="1" i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altLang="en-US" sz="2100" b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into </a:t>
            </a:r>
            <a:r>
              <a:rPr lang="en-US" altLang="en-US" sz="2100" b="1" i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altLang="en-US" sz="2100" b="1" baseline="-250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altLang="en-US" sz="2100" b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altLang="en-US" sz="2100" b="1" i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altLang="en-US" sz="2100" b="1" baseline="-250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altLang="en-US" sz="2100" b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…, </a:t>
            </a:r>
            <a:r>
              <a:rPr lang="en-US" altLang="en-US" sz="2100" b="1" i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altLang="en-US" sz="2100" b="1" baseline="-250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n</a:t>
            </a:r>
            <a:r>
              <a:rPr lang="en-US" altLang="en-US" sz="2100" b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</a:t>
            </a:r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we apply the following test (with attribute closure done with respect to </a:t>
            </a:r>
            <a:r>
              <a:rPr lang="en-US" altLang="en-US" sz="2100" i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F</a:t>
            </a:r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</a:p>
          <a:p>
            <a:pPr lvl="1"/>
            <a:endParaRPr lang="en-US" altLang="en-US" sz="210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 lvl="1"/>
            <a:endParaRPr lang="en-US" altLang="en-US" sz="210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 marL="457200" lvl="1" indent="0">
              <a:buNone/>
            </a:pPr>
            <a:endParaRPr lang="en-US" altLang="en-US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 marL="457200" lvl="1" indent="0">
              <a:buNone/>
            </a:pPr>
            <a:endParaRPr lang="en-US" altLang="en-US" sz="210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 marL="457200" lvl="1" indent="0">
              <a:buNone/>
            </a:pPr>
            <a:endParaRPr lang="en-US" altLang="en-US" sz="100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 marL="457200" lvl="1" indent="0">
              <a:buNone/>
            </a:pPr>
            <a:endParaRPr lang="en-US" altLang="en-US" sz="100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 marL="457200" lvl="1" indent="0">
              <a:buNone/>
            </a:pPr>
            <a:endParaRPr lang="en-US" altLang="en-US" sz="100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 lvl="1">
              <a:lnSpc>
                <a:spcPct val="112000"/>
              </a:lnSpc>
            </a:pPr>
            <a:r>
              <a:rPr lang="en-US" altLang="en-US" sz="25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If </a:t>
            </a:r>
            <a:r>
              <a:rPr lang="en-US" altLang="en-US" sz="2500" b="1" i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result</a:t>
            </a:r>
            <a:r>
              <a:rPr lang="en-US" altLang="en-US" sz="2500" b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contains all attributes in </a:t>
            </a:r>
            <a:r>
              <a:rPr lang="en-US" altLang="en-US" sz="25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then the functional dependency </a:t>
            </a:r>
            <a:r>
              <a:rPr lang="en-US" altLang="en-US" sz="2500" b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  </a:t>
            </a:r>
            <a:r>
              <a:rPr lang="en-US" altLang="en-US" sz="2500" b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is preserved</a:t>
            </a:r>
            <a:r>
              <a:rPr lang="en-US" altLang="en-US" sz="25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.</a:t>
            </a:r>
          </a:p>
          <a:p>
            <a:pPr>
              <a:lnSpc>
                <a:spcPct val="112000"/>
              </a:lnSpc>
            </a:pPr>
            <a:r>
              <a:rPr lang="en-US" altLang="en-US" sz="2100" b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We apply the test on all dependencies in </a:t>
            </a:r>
            <a:r>
              <a:rPr lang="en-US" altLang="en-US" sz="2100" b="1" i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F</a:t>
            </a:r>
            <a:r>
              <a:rPr lang="en-US" altLang="en-US" sz="2100" b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 to check if a decomposition is dependency preserving</a:t>
            </a:r>
          </a:p>
          <a:p>
            <a:pPr>
              <a:lnSpc>
                <a:spcPct val="112000"/>
              </a:lnSpc>
            </a:pPr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This procedure </a:t>
            </a:r>
            <a:r>
              <a:rPr lang="en-US" altLang="en-US" sz="2100" b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takes polynomial time</a:t>
            </a:r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instead of the exponential time required to compute </a:t>
            </a:r>
            <a:r>
              <a:rPr lang="en-US" altLang="en-US" sz="2100" b="1" i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F</a:t>
            </a:r>
            <a:r>
              <a:rPr lang="en-US" altLang="en-US" sz="2100" b="1" i="1" baseline="300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</a:t>
            </a:r>
            <a:r>
              <a:rPr lang="en-US" altLang="en-US" sz="2100" b="1" i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</a:t>
            </a:r>
            <a:r>
              <a:rPr lang="en-US" altLang="en-US" sz="2100" b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and</a:t>
            </a:r>
            <a:r>
              <a:rPr lang="en-US" altLang="en-US" sz="2100" b="1" i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</a:t>
            </a:r>
            <a:r>
              <a:rPr lang="en-US" altLang="en-US" sz="2100" b="1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en-US" sz="2100" b="1" i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altLang="en-US" sz="2100" b="1" baseline="-2500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en-US" sz="2100" b="1" i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100" b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</a:t>
            </a:r>
            <a:r>
              <a:rPr lang="en-US" altLang="en-US" sz="2100" b="1" i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F</a:t>
            </a:r>
            <a:r>
              <a:rPr lang="en-US" altLang="en-US" sz="2100" b="1" baseline="-250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altLang="en-US" sz="2100" b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</a:t>
            </a:r>
            <a:r>
              <a:rPr lang="en-US" altLang="en-US" sz="2100" b="1" i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… </a:t>
            </a:r>
            <a:r>
              <a:rPr lang="en-US" altLang="en-US" sz="2100" b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</a:t>
            </a:r>
            <a:r>
              <a:rPr lang="en-US" altLang="en-US" sz="2100" b="1" i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</a:t>
            </a:r>
            <a:r>
              <a:rPr lang="en-US" altLang="en-US" sz="2100" b="1" i="1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F</a:t>
            </a:r>
            <a:r>
              <a:rPr lang="en-US" altLang="en-US" sz="2100" b="1" baseline="-2500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n</a:t>
            </a:r>
            <a:r>
              <a:rPr lang="en-US" altLang="en-US" sz="2100" b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  <a:r>
              <a:rPr lang="en-US" altLang="en-US" sz="2100" b="1" baseline="300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</a:t>
            </a:r>
            <a:r>
              <a:rPr lang="en-US" altLang="en-US" sz="2100" b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80858" y="1781379"/>
            <a:ext cx="5975133" cy="23083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0" lvl="1">
              <a:lnSpc>
                <a:spcPct val="120000"/>
              </a:lnSpc>
            </a:pPr>
            <a:r>
              <a:rPr lang="en-US" altLang="en-US" sz="2400" i="1">
                <a:solidFill>
                  <a:srgbClr val="C00000"/>
                </a:solidFill>
              </a:rPr>
              <a:t>result </a:t>
            </a:r>
            <a:r>
              <a:rPr lang="en-US" altLang="en-US" sz="2400">
                <a:solidFill>
                  <a:srgbClr val="C00000"/>
                </a:solidFill>
              </a:rPr>
              <a:t>= </a:t>
            </a:r>
            <a:r>
              <a:rPr lang="en-US" altLang="en-US" sz="2400">
                <a:solidFill>
                  <a:srgbClr val="C00000"/>
                </a:solidFill>
                <a:sym typeface="Symbol" pitchFamily="18" charset="2"/>
              </a:rPr>
              <a:t></a:t>
            </a:r>
            <a:br>
              <a:rPr lang="en-US" altLang="en-US" sz="2400">
                <a:sym typeface="Symbol" pitchFamily="18" charset="2"/>
              </a:rPr>
            </a:br>
            <a:r>
              <a:rPr lang="en-US" altLang="en-US" sz="2400" b="1">
                <a:sym typeface="Symbol" pitchFamily="18" charset="2"/>
              </a:rPr>
              <a:t>while</a:t>
            </a:r>
            <a:r>
              <a:rPr lang="en-US" altLang="en-US" sz="2400">
                <a:sym typeface="Symbol" pitchFamily="18" charset="2"/>
              </a:rPr>
              <a:t> (changes to </a:t>
            </a:r>
            <a:r>
              <a:rPr lang="en-US" altLang="en-US" sz="2400" i="1">
                <a:sym typeface="Symbol" pitchFamily="18" charset="2"/>
              </a:rPr>
              <a:t>result</a:t>
            </a:r>
            <a:r>
              <a:rPr lang="en-US" altLang="en-US" sz="2400">
                <a:sym typeface="Symbol" pitchFamily="18" charset="2"/>
              </a:rPr>
              <a:t>) do</a:t>
            </a:r>
            <a:br>
              <a:rPr lang="en-US" altLang="en-US" sz="2400">
                <a:sym typeface="Symbol" pitchFamily="18" charset="2"/>
              </a:rPr>
            </a:br>
            <a:r>
              <a:rPr lang="en-US" altLang="en-US" sz="2400">
                <a:sym typeface="Symbol" pitchFamily="18" charset="2"/>
              </a:rPr>
              <a:t>	</a:t>
            </a:r>
            <a:r>
              <a:rPr lang="en-US" altLang="en-US" sz="2400" b="1">
                <a:sym typeface="Symbol" pitchFamily="18" charset="2"/>
              </a:rPr>
              <a:t>for each</a:t>
            </a:r>
            <a:r>
              <a:rPr lang="en-US" altLang="en-US" sz="2400">
                <a:sym typeface="Symbol" pitchFamily="18" charset="2"/>
              </a:rPr>
              <a:t> </a:t>
            </a:r>
            <a:r>
              <a:rPr lang="en-US" altLang="en-US" sz="2400" b="1" i="1" err="1">
                <a:solidFill>
                  <a:schemeClr val="accent3">
                    <a:lumMod val="25000"/>
                  </a:schemeClr>
                </a:solidFill>
                <a:sym typeface="Symbol" pitchFamily="18" charset="2"/>
              </a:rPr>
              <a:t>R</a:t>
            </a:r>
            <a:r>
              <a:rPr lang="en-US" altLang="en-US" sz="2400" b="1" i="1" baseline="-25000" err="1">
                <a:solidFill>
                  <a:schemeClr val="accent3">
                    <a:lumMod val="25000"/>
                  </a:schemeClr>
                </a:solidFill>
                <a:sym typeface="Symbol" pitchFamily="18" charset="2"/>
              </a:rPr>
              <a:t>i</a:t>
            </a:r>
            <a:r>
              <a:rPr lang="en-US" altLang="en-US" sz="2400" i="1">
                <a:sym typeface="Symbol" pitchFamily="18" charset="2"/>
              </a:rPr>
              <a:t> </a:t>
            </a:r>
            <a:r>
              <a:rPr lang="en-US" altLang="en-US" sz="2400">
                <a:sym typeface="Symbol" pitchFamily="18" charset="2"/>
              </a:rPr>
              <a:t>in the decomposition</a:t>
            </a:r>
            <a:br>
              <a:rPr lang="en-US" altLang="en-US" sz="2400">
                <a:sym typeface="Symbol" pitchFamily="18" charset="2"/>
              </a:rPr>
            </a:br>
            <a:r>
              <a:rPr lang="en-US" altLang="en-US" sz="2400">
                <a:sym typeface="Symbol" pitchFamily="18" charset="2"/>
              </a:rPr>
              <a:t>		</a:t>
            </a:r>
            <a:r>
              <a:rPr lang="en-US" altLang="en-US" sz="2400" b="1" i="1">
                <a:solidFill>
                  <a:schemeClr val="accent3">
                    <a:lumMod val="25000"/>
                  </a:schemeClr>
                </a:solidFill>
                <a:sym typeface="Symbol" pitchFamily="18" charset="2"/>
              </a:rPr>
              <a:t>t</a:t>
            </a:r>
            <a:r>
              <a:rPr lang="en-US" altLang="en-US" sz="2400" b="1">
                <a:solidFill>
                  <a:schemeClr val="accent3">
                    <a:lumMod val="25000"/>
                  </a:schemeClr>
                </a:solidFill>
                <a:sym typeface="Symbol" pitchFamily="18" charset="2"/>
              </a:rPr>
              <a:t> = (</a:t>
            </a:r>
            <a:r>
              <a:rPr lang="en-US" altLang="en-US" sz="2400" b="1" i="1">
                <a:solidFill>
                  <a:srgbClr val="C00000"/>
                </a:solidFill>
                <a:sym typeface="Symbol" pitchFamily="18" charset="2"/>
              </a:rPr>
              <a:t>result </a:t>
            </a:r>
            <a:r>
              <a:rPr lang="en-US" altLang="en-US" sz="2400" b="1">
                <a:solidFill>
                  <a:schemeClr val="accent3">
                    <a:lumMod val="25000"/>
                  </a:schemeClr>
                </a:solidFill>
                <a:sym typeface="Symbol" pitchFamily="18" charset="2"/>
              </a:rPr>
              <a:t> </a:t>
            </a:r>
            <a:r>
              <a:rPr lang="en-US" altLang="en-US" sz="2400" b="1" i="1" err="1">
                <a:solidFill>
                  <a:schemeClr val="accent3">
                    <a:lumMod val="25000"/>
                  </a:schemeClr>
                </a:solidFill>
                <a:sym typeface="Symbol" pitchFamily="18" charset="2"/>
              </a:rPr>
              <a:t>R</a:t>
            </a:r>
            <a:r>
              <a:rPr lang="en-US" altLang="en-US" sz="2400" b="1" i="1" baseline="-25000" err="1">
                <a:solidFill>
                  <a:schemeClr val="accent3">
                    <a:lumMod val="25000"/>
                  </a:schemeClr>
                </a:solidFill>
                <a:sym typeface="Symbol" pitchFamily="18" charset="2"/>
              </a:rPr>
              <a:t>i</a:t>
            </a:r>
            <a:r>
              <a:rPr lang="en-US" altLang="en-US" sz="2400" b="1">
                <a:solidFill>
                  <a:schemeClr val="accent3">
                    <a:lumMod val="25000"/>
                  </a:schemeClr>
                </a:solidFill>
                <a:sym typeface="Symbol" pitchFamily="18" charset="2"/>
              </a:rPr>
              <a:t>)</a:t>
            </a:r>
            <a:r>
              <a:rPr lang="en-US" altLang="en-US" sz="2400" b="1" baseline="30000">
                <a:solidFill>
                  <a:schemeClr val="accent3">
                    <a:lumMod val="25000"/>
                  </a:schemeClr>
                </a:solidFill>
                <a:sym typeface="Symbol" pitchFamily="18" charset="2"/>
              </a:rPr>
              <a:t>+ </a:t>
            </a:r>
            <a:r>
              <a:rPr lang="en-US" altLang="en-US" sz="2400" b="1">
                <a:solidFill>
                  <a:schemeClr val="accent3">
                    <a:lumMod val="25000"/>
                  </a:schemeClr>
                </a:solidFill>
                <a:sym typeface="Symbol" pitchFamily="18" charset="2"/>
              </a:rPr>
              <a:t> </a:t>
            </a:r>
            <a:r>
              <a:rPr lang="en-US" altLang="en-US" sz="2400" b="1" i="1" err="1">
                <a:solidFill>
                  <a:schemeClr val="accent3">
                    <a:lumMod val="25000"/>
                  </a:schemeClr>
                </a:solidFill>
                <a:sym typeface="Symbol" pitchFamily="18" charset="2"/>
              </a:rPr>
              <a:t>R</a:t>
            </a:r>
            <a:r>
              <a:rPr lang="en-US" altLang="en-US" sz="2400" b="1" i="1" baseline="-25000" err="1">
                <a:solidFill>
                  <a:schemeClr val="accent3">
                    <a:lumMod val="25000"/>
                  </a:schemeClr>
                </a:solidFill>
                <a:sym typeface="Symbol" pitchFamily="18" charset="2"/>
              </a:rPr>
              <a:t>i</a:t>
            </a:r>
            <a:br>
              <a:rPr lang="en-US" altLang="en-US" sz="2400" b="1" i="1" baseline="-25000">
                <a:solidFill>
                  <a:schemeClr val="accent3">
                    <a:lumMod val="25000"/>
                  </a:schemeClr>
                </a:solidFill>
                <a:sym typeface="Symbol" pitchFamily="18" charset="2"/>
              </a:rPr>
            </a:br>
            <a:r>
              <a:rPr lang="en-US" altLang="en-US" sz="2400" i="1" baseline="-25000">
                <a:sym typeface="Symbol" pitchFamily="18" charset="2"/>
              </a:rPr>
              <a:t>		</a:t>
            </a:r>
            <a:r>
              <a:rPr lang="en-US" altLang="en-US" sz="2400" b="1" i="1">
                <a:solidFill>
                  <a:srgbClr val="C00000"/>
                </a:solidFill>
                <a:sym typeface="Symbol" pitchFamily="18" charset="2"/>
              </a:rPr>
              <a:t>result </a:t>
            </a:r>
            <a:r>
              <a:rPr lang="en-US" altLang="en-US" sz="2400" b="1" i="1">
                <a:solidFill>
                  <a:srgbClr val="0066CC"/>
                </a:solidFill>
                <a:sym typeface="Symbol" pitchFamily="18" charset="2"/>
              </a:rPr>
              <a:t> =  </a:t>
            </a:r>
            <a:r>
              <a:rPr lang="en-US" altLang="en-US" sz="2400" b="1" i="1">
                <a:solidFill>
                  <a:srgbClr val="C00000"/>
                </a:solidFill>
                <a:sym typeface="Symbol" pitchFamily="18" charset="2"/>
              </a:rPr>
              <a:t>result</a:t>
            </a:r>
            <a:r>
              <a:rPr lang="en-US" altLang="en-US" sz="2400" b="1" i="1">
                <a:solidFill>
                  <a:srgbClr val="0066CC"/>
                </a:solidFill>
                <a:sym typeface="Symbol" pitchFamily="18" charset="2"/>
              </a:rPr>
              <a:t>  </a:t>
            </a:r>
            <a:r>
              <a:rPr lang="en-US" altLang="en-US" sz="2400" b="1">
                <a:solidFill>
                  <a:srgbClr val="0066CC"/>
                </a:solidFill>
                <a:sym typeface="Symbol" pitchFamily="18" charset="2"/>
              </a:rPr>
              <a:t> </a:t>
            </a:r>
            <a:r>
              <a:rPr lang="en-US" altLang="en-US" sz="2400" b="1" i="1">
                <a:solidFill>
                  <a:srgbClr val="0066CC"/>
                </a:solidFill>
                <a:sym typeface="Symbol" pitchFamily="18" charset="2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29227712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768350" y="216918"/>
            <a:ext cx="8077200" cy="6096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Dependency Preservation-Example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sz="quarter" idx="1"/>
          </p:nvPr>
        </p:nvSpPr>
        <p:spPr>
          <a:xfrm>
            <a:off x="441325" y="1076041"/>
            <a:ext cx="8404225" cy="4246586"/>
          </a:xfrm>
        </p:spPr>
        <p:txBody>
          <a:bodyPr/>
          <a:lstStyle/>
          <a:p>
            <a:pPr eaLnBrk="1" hangingPunct="1"/>
            <a:r>
              <a:rPr lang="en-US" altLang="en-US" sz="2800">
                <a:latin typeface="Times New Roman" pitchFamily="18" charset="0"/>
                <a:cs typeface="Times New Roman" pitchFamily="18" charset="0"/>
              </a:rPr>
              <a:t>Given the following:</a:t>
            </a:r>
          </a:p>
          <a:p>
            <a:pPr lvl="1" eaLnBrk="1" hangingPunct="1">
              <a:buFont typeface="Wingdings 2" charset="2"/>
              <a:buNone/>
            </a:pPr>
            <a:r>
              <a:rPr lang="en-US" altLang="en-US" sz="2800">
                <a:latin typeface="Times New Roman" pitchFamily="18" charset="0"/>
                <a:cs typeface="Times New Roman" pitchFamily="18" charset="0"/>
              </a:rPr>
              <a:t>R(A,B,C,D,E)</a:t>
            </a:r>
          </a:p>
          <a:p>
            <a:pPr lvl="1" eaLnBrk="1" hangingPunct="1">
              <a:buFont typeface="Wingdings 2" charset="2"/>
              <a:buNone/>
            </a:pPr>
            <a:r>
              <a:rPr lang="en-US" altLang="en-US" sz="2800">
                <a:latin typeface="Times New Roman" pitchFamily="18" charset="0"/>
                <a:cs typeface="Times New Roman" pitchFamily="18" charset="0"/>
              </a:rPr>
              <a:t>F = {AB</a:t>
            </a:r>
            <a:r>
              <a:rPr lang="en-US" altLang="en-US" sz="2800">
                <a:latin typeface="Times New Roman" pitchFamily="18" charset="0"/>
                <a:cs typeface="Times New Roman" pitchFamily="18" charset="0"/>
                <a:sym typeface="Wingdings" charset="2"/>
              </a:rPr>
              <a:t></a:t>
            </a:r>
            <a:r>
              <a:rPr lang="en-US" altLang="en-US" sz="2800">
                <a:latin typeface="Times New Roman" pitchFamily="18" charset="0"/>
                <a:cs typeface="Times New Roman" pitchFamily="18" charset="0"/>
              </a:rPr>
              <a:t>C, C</a:t>
            </a:r>
            <a:r>
              <a:rPr lang="en-US" altLang="en-US" sz="2800">
                <a:latin typeface="Times New Roman" pitchFamily="18" charset="0"/>
                <a:cs typeface="Times New Roman" pitchFamily="18" charset="0"/>
                <a:sym typeface="Wingdings" charset="2"/>
              </a:rPr>
              <a:t></a:t>
            </a:r>
            <a:r>
              <a:rPr lang="en-US" altLang="en-US" sz="2800">
                <a:latin typeface="Times New Roman" pitchFamily="18" charset="0"/>
                <a:cs typeface="Times New Roman" pitchFamily="18" charset="0"/>
              </a:rPr>
              <a:t>E, B</a:t>
            </a:r>
            <a:r>
              <a:rPr lang="en-US" altLang="en-US" sz="2800">
                <a:latin typeface="Times New Roman" pitchFamily="18" charset="0"/>
                <a:cs typeface="Times New Roman" pitchFamily="18" charset="0"/>
                <a:sym typeface="Wingdings" charset="2"/>
              </a:rPr>
              <a:t></a:t>
            </a:r>
            <a:r>
              <a:rPr lang="en-US" altLang="en-US" sz="2800">
                <a:latin typeface="Times New Roman" pitchFamily="18" charset="0"/>
                <a:cs typeface="Times New Roman" pitchFamily="18" charset="0"/>
              </a:rPr>
              <a:t>D, E</a:t>
            </a:r>
            <a:r>
              <a:rPr lang="en-US" altLang="en-US" sz="2800">
                <a:latin typeface="Times New Roman" pitchFamily="18" charset="0"/>
                <a:cs typeface="Times New Roman" pitchFamily="18" charset="0"/>
                <a:sym typeface="Wingdings" charset="2"/>
              </a:rPr>
              <a:t></a:t>
            </a:r>
            <a:r>
              <a:rPr lang="en-US" altLang="en-US" sz="2800">
                <a:latin typeface="Times New Roman" pitchFamily="18" charset="0"/>
                <a:cs typeface="Times New Roman" pitchFamily="18" charset="0"/>
              </a:rPr>
              <a:t>A}</a:t>
            </a:r>
          </a:p>
          <a:p>
            <a:pPr lvl="1" eaLnBrk="1" hangingPunct="1">
              <a:buFont typeface="Wingdings 2" charset="2"/>
              <a:buNone/>
            </a:pPr>
            <a:r>
              <a:rPr lang="en-US" altLang="en-US" sz="2800">
                <a:latin typeface="Times New Roman" pitchFamily="18" charset="0"/>
                <a:cs typeface="Times New Roman" pitchFamily="18" charset="0"/>
              </a:rPr>
              <a:t>Assume R is Decomposed into R</a:t>
            </a:r>
            <a:r>
              <a:rPr lang="en-US" altLang="en-US" sz="2800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en-US" sz="2800">
                <a:latin typeface="Times New Roman" pitchFamily="18" charset="0"/>
                <a:cs typeface="Times New Roman" pitchFamily="18" charset="0"/>
              </a:rPr>
              <a:t> and R</a:t>
            </a:r>
            <a:r>
              <a:rPr lang="en-US" altLang="en-US" sz="2800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 sz="2800">
                <a:latin typeface="Times New Roman" pitchFamily="18" charset="0"/>
                <a:cs typeface="Times New Roman" pitchFamily="18" charset="0"/>
              </a:rPr>
              <a:t> as below-</a:t>
            </a:r>
          </a:p>
          <a:p>
            <a:pPr lvl="1" eaLnBrk="1" hangingPunct="1">
              <a:buFont typeface="Wingdings 2" charset="2"/>
              <a:buNone/>
            </a:pPr>
            <a:r>
              <a:rPr lang="en-US" altLang="en-US" sz="280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2800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en-US" sz="2800">
                <a:latin typeface="Times New Roman" pitchFamily="18" charset="0"/>
                <a:cs typeface="Times New Roman" pitchFamily="18" charset="0"/>
              </a:rPr>
              <a:t>(B,C,D)	R</a:t>
            </a:r>
            <a:r>
              <a:rPr lang="en-US" altLang="en-US" sz="2800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 sz="2800">
                <a:latin typeface="Times New Roman" pitchFamily="18" charset="0"/>
                <a:cs typeface="Times New Roman" pitchFamily="18" charset="0"/>
              </a:rPr>
              <a:t>(A,C,E)</a:t>
            </a:r>
          </a:p>
          <a:p>
            <a:pPr eaLnBrk="1" hangingPunct="1"/>
            <a:endParaRPr lang="en-US" altLang="en-US" sz="280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altLang="en-US" sz="2800" b="1">
                <a:latin typeface="Times New Roman" pitchFamily="18" charset="0"/>
                <a:cs typeface="Times New Roman" pitchFamily="18" charset="0"/>
              </a:rPr>
              <a:t>Is this decomposition dependency preserving?</a:t>
            </a:r>
          </a:p>
        </p:txBody>
      </p:sp>
    </p:spTree>
    <p:extLst>
      <p:ext uri="{BB962C8B-B14F-4D97-AF65-F5344CB8AC3E}">
        <p14:creationId xmlns:p14="http://schemas.microsoft.com/office/powerpoint/2010/main" val="316998676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768350" y="-14588"/>
            <a:ext cx="8077200" cy="6096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Example continued…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95012"/>
            <a:ext cx="8229600" cy="1096962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eaLnBrk="1" hangingPunct="1">
              <a:buFont typeface="Wingdings 2" charset="2"/>
              <a:buNone/>
              <a:defRPr/>
            </a:pPr>
            <a:r>
              <a:rPr lang="en-US" altLang="en-US" sz="2400"/>
              <a:t>R(A,B,C,D,E)		F = {AB</a:t>
            </a:r>
            <a:r>
              <a:rPr lang="en-US" altLang="en-US" sz="2400">
                <a:sym typeface="Wingdings" charset="2"/>
              </a:rPr>
              <a:t></a:t>
            </a:r>
            <a:r>
              <a:rPr lang="en-US" altLang="en-US" sz="2400"/>
              <a:t>C, C</a:t>
            </a:r>
            <a:r>
              <a:rPr lang="en-US" altLang="en-US" sz="2400">
                <a:sym typeface="Wingdings" charset="2"/>
              </a:rPr>
              <a:t></a:t>
            </a:r>
            <a:r>
              <a:rPr lang="en-US" altLang="en-US" sz="2400"/>
              <a:t>E, B</a:t>
            </a:r>
            <a:r>
              <a:rPr lang="en-US" altLang="en-US" sz="2400">
                <a:sym typeface="Wingdings" charset="2"/>
              </a:rPr>
              <a:t></a:t>
            </a:r>
            <a:r>
              <a:rPr lang="en-US" altLang="en-US" sz="2400"/>
              <a:t>D, E</a:t>
            </a:r>
            <a:r>
              <a:rPr lang="en-US" altLang="en-US" sz="2400">
                <a:sym typeface="Wingdings" charset="2"/>
              </a:rPr>
              <a:t></a:t>
            </a:r>
            <a:r>
              <a:rPr lang="en-US" altLang="en-US" sz="2400"/>
              <a:t>A}</a:t>
            </a:r>
          </a:p>
          <a:p>
            <a:pPr eaLnBrk="1" hangingPunct="1">
              <a:buFont typeface="Wingdings 2" charset="2"/>
              <a:buNone/>
              <a:defRPr/>
            </a:pPr>
            <a:r>
              <a:rPr lang="en-US" altLang="en-US" sz="2400"/>
              <a:t>Decomposition:	R1(B,C,D)	R2(A,C,E)</a:t>
            </a:r>
          </a:p>
          <a:p>
            <a:pPr eaLnBrk="1" hangingPunct="1">
              <a:defRPr/>
            </a:pPr>
            <a:endParaRPr lang="en-US" altLang="en-US" sz="2400"/>
          </a:p>
        </p:txBody>
      </p:sp>
      <p:sp>
        <p:nvSpPr>
          <p:cNvPr id="22532" name="Content Placeholder 2"/>
          <p:cNvSpPr txBox="1">
            <a:spLocks/>
          </p:cNvSpPr>
          <p:nvPr/>
        </p:nvSpPr>
        <p:spPr bwMode="auto">
          <a:xfrm>
            <a:off x="298450" y="1691974"/>
            <a:ext cx="82296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400" b="1">
                <a:solidFill>
                  <a:schemeClr val="tx2"/>
                </a:solidFill>
              </a:rPr>
              <a:t>Is AB</a:t>
            </a:r>
            <a:r>
              <a:rPr lang="en-US" altLang="en-US" sz="2400" b="1">
                <a:solidFill>
                  <a:schemeClr val="tx2"/>
                </a:solidFill>
                <a:sym typeface="Wingdings" charset="2"/>
              </a:rPr>
              <a:t></a:t>
            </a:r>
            <a:r>
              <a:rPr lang="en-US" altLang="en-US" sz="2400" b="1">
                <a:solidFill>
                  <a:schemeClr val="tx2"/>
                </a:solidFill>
              </a:rPr>
              <a:t>C Preserved?....</a:t>
            </a:r>
            <a:endParaRPr lang="en-US" altLang="en-US" sz="2400" b="1">
              <a:solidFill>
                <a:schemeClr val="tx2"/>
              </a:solidFill>
              <a:latin typeface="Georgia" charset="0"/>
            </a:endParaRPr>
          </a:p>
          <a:p>
            <a:pPr eaLnBrk="1" hangingPunct="1"/>
            <a:r>
              <a:rPr lang="en-US" altLang="en-US" sz="3200">
                <a:solidFill>
                  <a:schemeClr val="accent3">
                    <a:lumMod val="50000"/>
                  </a:schemeClr>
                </a:solidFill>
                <a:latin typeface="Georgia" charset="0"/>
              </a:rPr>
              <a:t>Result</a:t>
            </a:r>
            <a:r>
              <a:rPr lang="en-US" altLang="en-US" sz="3200">
                <a:latin typeface="Georgia" charset="0"/>
              </a:rPr>
              <a:t>=AB</a:t>
            </a:r>
          </a:p>
          <a:p>
            <a:pPr eaLnBrk="1" hangingPunct="1"/>
            <a:r>
              <a:rPr lang="en-US" altLang="en-US" sz="3200">
                <a:latin typeface="Georgia" charset="0"/>
              </a:rPr>
              <a:t>For </a:t>
            </a:r>
            <a:r>
              <a:rPr lang="en-US" altLang="en-US" sz="3200">
                <a:solidFill>
                  <a:schemeClr val="accent3">
                    <a:lumMod val="50000"/>
                  </a:schemeClr>
                </a:solidFill>
                <a:latin typeface="Georgia" charset="0"/>
              </a:rPr>
              <a:t>Result</a:t>
            </a:r>
            <a:r>
              <a:rPr lang="en-US" altLang="en-US" sz="3200">
                <a:latin typeface="Georgia" charset="0"/>
              </a:rPr>
              <a:t> </a:t>
            </a:r>
            <a:r>
              <a:rPr lang="en-US" altLang="en-US" sz="3200">
                <a:latin typeface="Georgia" charset="0"/>
                <a:sym typeface="Symbol" charset="2"/>
              </a:rPr>
              <a:t></a:t>
            </a:r>
            <a:r>
              <a:rPr lang="en-US" altLang="en-US" sz="3200">
                <a:latin typeface="Georgia" charset="0"/>
              </a:rPr>
              <a:t> R1 = AB </a:t>
            </a:r>
            <a:r>
              <a:rPr lang="en-US" altLang="en-US" sz="3200">
                <a:latin typeface="Georgia" charset="0"/>
                <a:sym typeface="Symbol" charset="2"/>
              </a:rPr>
              <a:t></a:t>
            </a:r>
            <a:r>
              <a:rPr lang="en-US" altLang="en-US" sz="3200">
                <a:latin typeface="Georgia" charset="0"/>
              </a:rPr>
              <a:t> BCD = B</a:t>
            </a:r>
          </a:p>
          <a:p>
            <a:pPr eaLnBrk="1" hangingPunct="1"/>
            <a:r>
              <a:rPr lang="en-US" altLang="en-US" sz="3200">
                <a:latin typeface="Georgia" charset="0"/>
              </a:rPr>
              <a:t>	{B}</a:t>
            </a:r>
            <a:r>
              <a:rPr lang="en-US" altLang="en-US" sz="3200" baseline="30000">
                <a:latin typeface="Georgia" charset="0"/>
              </a:rPr>
              <a:t>+</a:t>
            </a:r>
            <a:r>
              <a:rPr lang="en-US" altLang="en-US" sz="3200">
                <a:latin typeface="Georgia" charset="0"/>
              </a:rPr>
              <a:t> = BD</a:t>
            </a:r>
          </a:p>
          <a:p>
            <a:pPr eaLnBrk="1" hangingPunct="1"/>
            <a:r>
              <a:rPr lang="en-US" altLang="en-US" sz="3200">
                <a:latin typeface="Georgia" charset="0"/>
              </a:rPr>
              <a:t>	{B}</a:t>
            </a:r>
            <a:r>
              <a:rPr lang="en-US" altLang="en-US" sz="3200" baseline="30000">
                <a:latin typeface="Georgia" charset="0"/>
              </a:rPr>
              <a:t>+</a:t>
            </a:r>
            <a:r>
              <a:rPr lang="en-US" altLang="en-US" sz="3200">
                <a:latin typeface="Georgia" charset="0"/>
              </a:rPr>
              <a:t> </a:t>
            </a:r>
            <a:r>
              <a:rPr lang="en-US" altLang="en-US" sz="3200">
                <a:latin typeface="Georgia" charset="0"/>
                <a:sym typeface="Symbol" charset="2"/>
              </a:rPr>
              <a:t></a:t>
            </a:r>
            <a:r>
              <a:rPr lang="en-US" altLang="en-US" sz="3200">
                <a:latin typeface="Georgia" charset="0"/>
              </a:rPr>
              <a:t> R1 = BD </a:t>
            </a:r>
            <a:r>
              <a:rPr lang="en-US" altLang="en-US" sz="3200">
                <a:latin typeface="Georgia" charset="0"/>
                <a:sym typeface="Symbol" charset="2"/>
              </a:rPr>
              <a:t></a:t>
            </a:r>
            <a:r>
              <a:rPr lang="en-US" altLang="en-US" sz="3200">
                <a:latin typeface="Georgia" charset="0"/>
              </a:rPr>
              <a:t> BCD = BD</a:t>
            </a:r>
          </a:p>
          <a:p>
            <a:pPr eaLnBrk="1" hangingPunct="1"/>
            <a:r>
              <a:rPr lang="en-US" altLang="en-US" sz="3200">
                <a:latin typeface="Georgia" charset="0"/>
              </a:rPr>
              <a:t>Update </a:t>
            </a:r>
            <a:r>
              <a:rPr lang="en-US" altLang="en-US" sz="3200">
                <a:solidFill>
                  <a:schemeClr val="accent3">
                    <a:lumMod val="50000"/>
                  </a:schemeClr>
                </a:solidFill>
                <a:latin typeface="Georgia" charset="0"/>
              </a:rPr>
              <a:t>Result</a:t>
            </a:r>
            <a:r>
              <a:rPr lang="en-US" altLang="en-US" sz="3200">
                <a:latin typeface="Georgia" charset="0"/>
              </a:rPr>
              <a:t> = AB </a:t>
            </a:r>
            <a:r>
              <a:rPr lang="en-US" altLang="en-US" sz="3200">
                <a:latin typeface="Georgia" charset="0"/>
                <a:sym typeface="Symbol" charset="2"/>
              </a:rPr>
              <a:t></a:t>
            </a:r>
            <a:r>
              <a:rPr lang="en-US" altLang="en-US" sz="3200">
                <a:latin typeface="Georgia" charset="0"/>
              </a:rPr>
              <a:t> BD = ABD, </a:t>
            </a:r>
          </a:p>
          <a:p>
            <a:pPr eaLnBrk="1" hangingPunct="1"/>
            <a:r>
              <a:rPr lang="en-US" altLang="en-US" sz="2800" b="1">
                <a:solidFill>
                  <a:srgbClr val="002060"/>
                </a:solidFill>
                <a:latin typeface="Georgia" charset="0"/>
              </a:rPr>
              <a:t>continue to next for loop</a:t>
            </a:r>
          </a:p>
          <a:p>
            <a:pPr eaLnBrk="1" hangingPunct="1">
              <a:spcBef>
                <a:spcPct val="20000"/>
              </a:spcBef>
            </a:pPr>
            <a:endParaRPr lang="en-US" altLang="en-US" sz="3200">
              <a:latin typeface="Georgia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68867" y="5049719"/>
            <a:ext cx="5975133" cy="17232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0" lvl="1">
              <a:lnSpc>
                <a:spcPct val="120000"/>
              </a:lnSpc>
            </a:pPr>
            <a:r>
              <a:rPr lang="en-US" altLang="en-US" sz="1800" i="1">
                <a:solidFill>
                  <a:srgbClr val="C00000"/>
                </a:solidFill>
              </a:rPr>
              <a:t>result </a:t>
            </a:r>
            <a:r>
              <a:rPr lang="en-US" altLang="en-US" sz="1800">
                <a:solidFill>
                  <a:srgbClr val="C00000"/>
                </a:solidFill>
              </a:rPr>
              <a:t>= </a:t>
            </a:r>
            <a:r>
              <a:rPr lang="en-US" altLang="en-US" sz="1800">
                <a:solidFill>
                  <a:srgbClr val="C00000"/>
                </a:solidFill>
                <a:sym typeface="Symbol" pitchFamily="18" charset="2"/>
              </a:rPr>
              <a:t></a:t>
            </a:r>
            <a:br>
              <a:rPr lang="en-US" altLang="en-US" sz="1800">
                <a:sym typeface="Symbol" pitchFamily="18" charset="2"/>
              </a:rPr>
            </a:br>
            <a:r>
              <a:rPr lang="en-US" altLang="en-US" sz="1800" b="1">
                <a:sym typeface="Symbol" pitchFamily="18" charset="2"/>
              </a:rPr>
              <a:t>while</a:t>
            </a:r>
            <a:r>
              <a:rPr lang="en-US" altLang="en-US" sz="1800">
                <a:sym typeface="Symbol" pitchFamily="18" charset="2"/>
              </a:rPr>
              <a:t> (changes to </a:t>
            </a:r>
            <a:r>
              <a:rPr lang="en-US" altLang="en-US" sz="1800" i="1">
                <a:sym typeface="Symbol" pitchFamily="18" charset="2"/>
              </a:rPr>
              <a:t>result</a:t>
            </a:r>
            <a:r>
              <a:rPr lang="en-US" altLang="en-US" sz="1800">
                <a:sym typeface="Symbol" pitchFamily="18" charset="2"/>
              </a:rPr>
              <a:t>) do</a:t>
            </a:r>
            <a:br>
              <a:rPr lang="en-US" altLang="en-US" sz="1800">
                <a:sym typeface="Symbol" pitchFamily="18" charset="2"/>
              </a:rPr>
            </a:br>
            <a:r>
              <a:rPr lang="en-US" altLang="en-US" sz="1800">
                <a:sym typeface="Symbol" pitchFamily="18" charset="2"/>
              </a:rPr>
              <a:t>	</a:t>
            </a:r>
            <a:r>
              <a:rPr lang="en-US" altLang="en-US" sz="1800" b="1">
                <a:sym typeface="Symbol" pitchFamily="18" charset="2"/>
              </a:rPr>
              <a:t>for each</a:t>
            </a:r>
            <a:r>
              <a:rPr lang="en-US" altLang="en-US" sz="1800">
                <a:sym typeface="Symbol" pitchFamily="18" charset="2"/>
              </a:rPr>
              <a:t> </a:t>
            </a:r>
            <a:r>
              <a:rPr lang="en-US" altLang="en-US" sz="1800" b="1" i="1" err="1">
                <a:solidFill>
                  <a:schemeClr val="accent3">
                    <a:lumMod val="25000"/>
                  </a:schemeClr>
                </a:solidFill>
                <a:sym typeface="Symbol" pitchFamily="18" charset="2"/>
              </a:rPr>
              <a:t>R</a:t>
            </a:r>
            <a:r>
              <a:rPr lang="en-US" altLang="en-US" sz="1800" b="1" i="1" baseline="-25000" err="1">
                <a:solidFill>
                  <a:schemeClr val="accent3">
                    <a:lumMod val="25000"/>
                  </a:schemeClr>
                </a:solidFill>
                <a:sym typeface="Symbol" pitchFamily="18" charset="2"/>
              </a:rPr>
              <a:t>i</a:t>
            </a:r>
            <a:r>
              <a:rPr lang="en-US" altLang="en-US" sz="1800" i="1">
                <a:sym typeface="Symbol" pitchFamily="18" charset="2"/>
              </a:rPr>
              <a:t> </a:t>
            </a:r>
            <a:r>
              <a:rPr lang="en-US" altLang="en-US" sz="1800">
                <a:sym typeface="Symbol" pitchFamily="18" charset="2"/>
              </a:rPr>
              <a:t>in the decomposition</a:t>
            </a:r>
            <a:br>
              <a:rPr lang="en-US" altLang="en-US" sz="1800">
                <a:sym typeface="Symbol" pitchFamily="18" charset="2"/>
              </a:rPr>
            </a:br>
            <a:r>
              <a:rPr lang="en-US" altLang="en-US" sz="1800">
                <a:sym typeface="Symbol" pitchFamily="18" charset="2"/>
              </a:rPr>
              <a:t>		</a:t>
            </a:r>
            <a:r>
              <a:rPr lang="en-US" altLang="en-US" sz="1800" b="1" i="1">
                <a:solidFill>
                  <a:schemeClr val="accent3">
                    <a:lumMod val="25000"/>
                  </a:schemeClr>
                </a:solidFill>
                <a:sym typeface="Symbol" pitchFamily="18" charset="2"/>
              </a:rPr>
              <a:t>t</a:t>
            </a:r>
            <a:r>
              <a:rPr lang="en-US" altLang="en-US" sz="1800" b="1">
                <a:solidFill>
                  <a:schemeClr val="accent3">
                    <a:lumMod val="25000"/>
                  </a:schemeClr>
                </a:solidFill>
                <a:sym typeface="Symbol" pitchFamily="18" charset="2"/>
              </a:rPr>
              <a:t> = (</a:t>
            </a:r>
            <a:r>
              <a:rPr lang="en-US" altLang="en-US" sz="1800" b="1" i="1">
                <a:solidFill>
                  <a:srgbClr val="C00000"/>
                </a:solidFill>
                <a:sym typeface="Symbol" pitchFamily="18" charset="2"/>
              </a:rPr>
              <a:t>result </a:t>
            </a:r>
            <a:r>
              <a:rPr lang="en-US" altLang="en-US" sz="1800" b="1">
                <a:solidFill>
                  <a:schemeClr val="accent3">
                    <a:lumMod val="25000"/>
                  </a:schemeClr>
                </a:solidFill>
                <a:sym typeface="Symbol" pitchFamily="18" charset="2"/>
              </a:rPr>
              <a:t> </a:t>
            </a:r>
            <a:r>
              <a:rPr lang="en-US" altLang="en-US" sz="1800" b="1" i="1" err="1">
                <a:solidFill>
                  <a:schemeClr val="accent3">
                    <a:lumMod val="25000"/>
                  </a:schemeClr>
                </a:solidFill>
                <a:sym typeface="Symbol" pitchFamily="18" charset="2"/>
              </a:rPr>
              <a:t>R</a:t>
            </a:r>
            <a:r>
              <a:rPr lang="en-US" altLang="en-US" sz="1800" b="1" i="1" baseline="-25000" err="1">
                <a:solidFill>
                  <a:schemeClr val="accent3">
                    <a:lumMod val="25000"/>
                  </a:schemeClr>
                </a:solidFill>
                <a:sym typeface="Symbol" pitchFamily="18" charset="2"/>
              </a:rPr>
              <a:t>i</a:t>
            </a:r>
            <a:r>
              <a:rPr lang="en-US" altLang="en-US" sz="1800" b="1">
                <a:solidFill>
                  <a:schemeClr val="accent3">
                    <a:lumMod val="25000"/>
                  </a:schemeClr>
                </a:solidFill>
                <a:sym typeface="Symbol" pitchFamily="18" charset="2"/>
              </a:rPr>
              <a:t>)</a:t>
            </a:r>
            <a:r>
              <a:rPr lang="en-US" altLang="en-US" sz="1800" b="1" baseline="30000">
                <a:solidFill>
                  <a:schemeClr val="accent3">
                    <a:lumMod val="25000"/>
                  </a:schemeClr>
                </a:solidFill>
                <a:sym typeface="Symbol" pitchFamily="18" charset="2"/>
              </a:rPr>
              <a:t>+ </a:t>
            </a:r>
            <a:r>
              <a:rPr lang="en-US" altLang="en-US" sz="1800" b="1">
                <a:solidFill>
                  <a:schemeClr val="accent3">
                    <a:lumMod val="25000"/>
                  </a:schemeClr>
                </a:solidFill>
                <a:sym typeface="Symbol" pitchFamily="18" charset="2"/>
              </a:rPr>
              <a:t> </a:t>
            </a:r>
            <a:r>
              <a:rPr lang="en-US" altLang="en-US" sz="1800" b="1" i="1" err="1">
                <a:solidFill>
                  <a:schemeClr val="accent3">
                    <a:lumMod val="25000"/>
                  </a:schemeClr>
                </a:solidFill>
                <a:sym typeface="Symbol" pitchFamily="18" charset="2"/>
              </a:rPr>
              <a:t>R</a:t>
            </a:r>
            <a:r>
              <a:rPr lang="en-US" altLang="en-US" sz="1800" b="1" i="1" baseline="-25000" err="1">
                <a:solidFill>
                  <a:schemeClr val="accent3">
                    <a:lumMod val="25000"/>
                  </a:schemeClr>
                </a:solidFill>
                <a:sym typeface="Symbol" pitchFamily="18" charset="2"/>
              </a:rPr>
              <a:t>i</a:t>
            </a:r>
            <a:br>
              <a:rPr lang="en-US" altLang="en-US" sz="1800" b="1" i="1" baseline="-25000">
                <a:solidFill>
                  <a:schemeClr val="accent3">
                    <a:lumMod val="25000"/>
                  </a:schemeClr>
                </a:solidFill>
                <a:sym typeface="Symbol" pitchFamily="18" charset="2"/>
              </a:rPr>
            </a:br>
            <a:r>
              <a:rPr lang="en-US" altLang="en-US" sz="1800" i="1" baseline="-25000">
                <a:sym typeface="Symbol" pitchFamily="18" charset="2"/>
              </a:rPr>
              <a:t>		</a:t>
            </a:r>
            <a:r>
              <a:rPr lang="en-US" altLang="en-US" sz="1800" b="1" i="1">
                <a:solidFill>
                  <a:srgbClr val="C00000"/>
                </a:solidFill>
                <a:sym typeface="Symbol" pitchFamily="18" charset="2"/>
              </a:rPr>
              <a:t>result </a:t>
            </a:r>
            <a:r>
              <a:rPr lang="en-US" altLang="en-US" sz="1800" b="1" i="1">
                <a:solidFill>
                  <a:srgbClr val="0066CC"/>
                </a:solidFill>
                <a:sym typeface="Symbol" pitchFamily="18" charset="2"/>
              </a:rPr>
              <a:t> =  </a:t>
            </a:r>
            <a:r>
              <a:rPr lang="en-US" altLang="en-US" sz="1800" b="1" i="1">
                <a:solidFill>
                  <a:srgbClr val="C00000"/>
                </a:solidFill>
                <a:sym typeface="Symbol" pitchFamily="18" charset="2"/>
              </a:rPr>
              <a:t>result</a:t>
            </a:r>
            <a:r>
              <a:rPr lang="en-US" altLang="en-US" sz="1800" b="1" i="1">
                <a:solidFill>
                  <a:srgbClr val="0066CC"/>
                </a:solidFill>
                <a:sym typeface="Symbol" pitchFamily="18" charset="2"/>
              </a:rPr>
              <a:t>  </a:t>
            </a:r>
            <a:r>
              <a:rPr lang="en-US" altLang="en-US" sz="1800" b="1">
                <a:solidFill>
                  <a:srgbClr val="0066CC"/>
                </a:solidFill>
                <a:sym typeface="Symbol" pitchFamily="18" charset="2"/>
              </a:rPr>
              <a:t> </a:t>
            </a:r>
            <a:r>
              <a:rPr lang="en-US" altLang="en-US" sz="1800" b="1" i="1">
                <a:solidFill>
                  <a:srgbClr val="0066CC"/>
                </a:solidFill>
                <a:sym typeface="Symbol" pitchFamily="18" charset="2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87087604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768350" y="31210"/>
            <a:ext cx="8077200" cy="6096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Example continued…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55207"/>
            <a:ext cx="8229600" cy="1096962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eaLnBrk="1" hangingPunct="1">
              <a:buFont typeface="Wingdings 2" charset="2"/>
              <a:buNone/>
              <a:defRPr/>
            </a:pPr>
            <a:r>
              <a:rPr lang="en-US" altLang="en-US" sz="2400"/>
              <a:t>R(A,B,C,D,E) 	F = {AB</a:t>
            </a:r>
            <a:r>
              <a:rPr lang="en-US" altLang="en-US" sz="2400">
                <a:sym typeface="Wingdings" charset="2"/>
              </a:rPr>
              <a:t></a:t>
            </a:r>
            <a:r>
              <a:rPr lang="en-US" altLang="en-US" sz="2400"/>
              <a:t>C, C</a:t>
            </a:r>
            <a:r>
              <a:rPr lang="en-US" altLang="en-US" sz="2400">
                <a:sym typeface="Wingdings" charset="2"/>
              </a:rPr>
              <a:t></a:t>
            </a:r>
            <a:r>
              <a:rPr lang="en-US" altLang="en-US" sz="2400"/>
              <a:t>E, B</a:t>
            </a:r>
            <a:r>
              <a:rPr lang="en-US" altLang="en-US" sz="2400">
                <a:sym typeface="Wingdings" charset="2"/>
              </a:rPr>
              <a:t></a:t>
            </a:r>
            <a:r>
              <a:rPr lang="en-US" altLang="en-US" sz="2400"/>
              <a:t>D, E</a:t>
            </a:r>
            <a:r>
              <a:rPr lang="en-US" altLang="en-US" sz="2400">
                <a:sym typeface="Wingdings" charset="2"/>
              </a:rPr>
              <a:t></a:t>
            </a:r>
            <a:r>
              <a:rPr lang="en-US" altLang="en-US" sz="2400"/>
              <a:t>A}</a:t>
            </a:r>
          </a:p>
          <a:p>
            <a:pPr eaLnBrk="1" hangingPunct="1">
              <a:buFont typeface="Wingdings 2" charset="2"/>
              <a:buNone/>
              <a:defRPr/>
            </a:pPr>
            <a:r>
              <a:rPr lang="en-US" altLang="en-US" sz="2400"/>
              <a:t>Decomposition:	R1(B,C,D)	R2(A,C,E)</a:t>
            </a:r>
          </a:p>
          <a:p>
            <a:pPr eaLnBrk="1" hangingPunct="1">
              <a:defRPr/>
            </a:pPr>
            <a:endParaRPr lang="en-US" altLang="en-US" sz="2400"/>
          </a:p>
        </p:txBody>
      </p:sp>
      <p:sp>
        <p:nvSpPr>
          <p:cNvPr id="23556" name="Content Placeholder 2"/>
          <p:cNvSpPr txBox="1">
            <a:spLocks/>
          </p:cNvSpPr>
          <p:nvPr/>
        </p:nvSpPr>
        <p:spPr bwMode="auto">
          <a:xfrm>
            <a:off x="0" y="2151783"/>
            <a:ext cx="8918414" cy="2878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3200">
                <a:solidFill>
                  <a:schemeClr val="accent3">
                    <a:lumMod val="50000"/>
                  </a:schemeClr>
                </a:solidFill>
                <a:latin typeface="Georgia" charset="0"/>
              </a:rPr>
              <a:t>Result</a:t>
            </a:r>
            <a:r>
              <a:rPr lang="en-US" altLang="en-US" sz="3200">
                <a:latin typeface="Georgia" charset="0"/>
              </a:rPr>
              <a:t>=ABD</a:t>
            </a:r>
          </a:p>
          <a:p>
            <a:pPr eaLnBrk="1" hangingPunct="1"/>
            <a:r>
              <a:rPr lang="en-US" altLang="en-US" sz="3200">
                <a:latin typeface="Georgia" charset="0"/>
              </a:rPr>
              <a:t>For </a:t>
            </a:r>
            <a:r>
              <a:rPr lang="en-US" altLang="en-US" sz="3200">
                <a:solidFill>
                  <a:schemeClr val="accent3">
                    <a:lumMod val="50000"/>
                  </a:schemeClr>
                </a:solidFill>
                <a:latin typeface="Georgia" charset="0"/>
              </a:rPr>
              <a:t>Result</a:t>
            </a:r>
            <a:r>
              <a:rPr lang="en-US" altLang="en-US" sz="3200">
                <a:latin typeface="Georgia" charset="0"/>
              </a:rPr>
              <a:t> </a:t>
            </a:r>
            <a:r>
              <a:rPr lang="en-US" altLang="en-US" sz="3200">
                <a:latin typeface="Georgia" charset="0"/>
                <a:sym typeface="Symbol" charset="2"/>
              </a:rPr>
              <a:t></a:t>
            </a:r>
            <a:r>
              <a:rPr lang="en-US" altLang="en-US" sz="3200">
                <a:latin typeface="Georgia" charset="0"/>
              </a:rPr>
              <a:t> R2 = ABD </a:t>
            </a:r>
            <a:r>
              <a:rPr lang="en-US" altLang="en-US" sz="3200">
                <a:latin typeface="Georgia" charset="0"/>
                <a:sym typeface="Symbol" charset="2"/>
              </a:rPr>
              <a:t></a:t>
            </a:r>
            <a:r>
              <a:rPr lang="en-US" altLang="en-US" sz="3200">
                <a:latin typeface="Georgia" charset="0"/>
              </a:rPr>
              <a:t> ACE = A</a:t>
            </a:r>
          </a:p>
          <a:p>
            <a:pPr eaLnBrk="1" hangingPunct="1"/>
            <a:r>
              <a:rPr lang="en-US" altLang="en-US" sz="3200">
                <a:latin typeface="Georgia" charset="0"/>
              </a:rPr>
              <a:t>	{A}</a:t>
            </a:r>
            <a:r>
              <a:rPr lang="en-US" altLang="en-US" sz="3200" baseline="30000">
                <a:latin typeface="Georgia" charset="0"/>
              </a:rPr>
              <a:t>+</a:t>
            </a:r>
            <a:r>
              <a:rPr lang="en-US" altLang="en-US" sz="3200">
                <a:latin typeface="Georgia" charset="0"/>
              </a:rPr>
              <a:t> = A</a:t>
            </a:r>
          </a:p>
          <a:p>
            <a:pPr eaLnBrk="1" hangingPunct="1"/>
            <a:r>
              <a:rPr lang="en-US" altLang="en-US" sz="3200">
                <a:latin typeface="Georgia" charset="0"/>
              </a:rPr>
              <a:t>	{A}</a:t>
            </a:r>
            <a:r>
              <a:rPr lang="en-US" altLang="en-US" sz="3200" baseline="30000">
                <a:latin typeface="Georgia" charset="0"/>
              </a:rPr>
              <a:t>+</a:t>
            </a:r>
            <a:r>
              <a:rPr lang="en-US" altLang="en-US" sz="3200">
                <a:latin typeface="Georgia" charset="0"/>
              </a:rPr>
              <a:t> </a:t>
            </a:r>
            <a:r>
              <a:rPr lang="en-US" altLang="en-US" sz="3200">
                <a:latin typeface="Georgia" charset="0"/>
                <a:sym typeface="Symbol" charset="2"/>
              </a:rPr>
              <a:t></a:t>
            </a:r>
            <a:r>
              <a:rPr lang="en-US" altLang="en-US" sz="3200">
                <a:latin typeface="Georgia" charset="0"/>
              </a:rPr>
              <a:t> R2 = A </a:t>
            </a:r>
            <a:r>
              <a:rPr lang="en-US" altLang="en-US" sz="3200">
                <a:latin typeface="Georgia" charset="0"/>
                <a:sym typeface="Symbol" charset="2"/>
              </a:rPr>
              <a:t></a:t>
            </a:r>
            <a:r>
              <a:rPr lang="en-US" altLang="en-US" sz="3200">
                <a:latin typeface="Georgia" charset="0"/>
              </a:rPr>
              <a:t> ACE = A</a:t>
            </a:r>
          </a:p>
          <a:p>
            <a:pPr eaLnBrk="1" hangingPunct="1"/>
            <a:r>
              <a:rPr lang="en-US" altLang="en-US" sz="3200">
                <a:latin typeface="Georgia" charset="0"/>
              </a:rPr>
              <a:t>Update </a:t>
            </a:r>
            <a:r>
              <a:rPr lang="en-US" altLang="en-US" sz="3200">
                <a:solidFill>
                  <a:schemeClr val="accent3">
                    <a:lumMod val="50000"/>
                  </a:schemeClr>
                </a:solidFill>
                <a:latin typeface="Georgia" charset="0"/>
              </a:rPr>
              <a:t>Result</a:t>
            </a:r>
            <a:r>
              <a:rPr lang="en-US" altLang="en-US" sz="3200">
                <a:latin typeface="Georgia" charset="0"/>
              </a:rPr>
              <a:t>, </a:t>
            </a:r>
            <a:r>
              <a:rPr lang="en-US" altLang="en-US" sz="3200">
                <a:solidFill>
                  <a:schemeClr val="accent3">
                    <a:lumMod val="50000"/>
                  </a:schemeClr>
                </a:solidFill>
                <a:latin typeface="Georgia" charset="0"/>
              </a:rPr>
              <a:t>Result </a:t>
            </a:r>
            <a:r>
              <a:rPr lang="en-US" altLang="en-US" sz="3200">
                <a:latin typeface="Georgia" charset="0"/>
              </a:rPr>
              <a:t>is still ABD </a:t>
            </a:r>
          </a:p>
          <a:p>
            <a:pPr eaLnBrk="1" hangingPunct="1"/>
            <a:r>
              <a:rPr lang="en-US" altLang="en-US" sz="3200">
                <a:latin typeface="Georgia" charset="0"/>
              </a:rPr>
              <a:t>Since </a:t>
            </a:r>
            <a:r>
              <a:rPr lang="en-US" altLang="en-US" sz="3200">
                <a:solidFill>
                  <a:schemeClr val="accent3">
                    <a:lumMod val="50000"/>
                  </a:schemeClr>
                </a:solidFill>
                <a:latin typeface="Georgia" charset="0"/>
              </a:rPr>
              <a:t>Result</a:t>
            </a:r>
            <a:r>
              <a:rPr lang="en-US" altLang="en-US" sz="3200">
                <a:latin typeface="Georgia" charset="0"/>
              </a:rPr>
              <a:t> changed, </a:t>
            </a:r>
          </a:p>
          <a:p>
            <a:pPr eaLnBrk="1" hangingPunct="1"/>
            <a:r>
              <a:rPr lang="en-US" altLang="en-US" sz="2400" b="1">
                <a:solidFill>
                  <a:schemeClr val="tx2"/>
                </a:solidFill>
                <a:latin typeface="Georgia" charset="0"/>
              </a:rPr>
              <a:t>continue to next while loop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06950" y="5126520"/>
            <a:ext cx="4785624" cy="17543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0" lvl="1">
              <a:lnSpc>
                <a:spcPct val="120000"/>
              </a:lnSpc>
            </a:pPr>
            <a:r>
              <a:rPr lang="en-US" altLang="en-US" sz="1800" i="1">
                <a:solidFill>
                  <a:srgbClr val="C00000"/>
                </a:solidFill>
              </a:rPr>
              <a:t>result </a:t>
            </a:r>
            <a:r>
              <a:rPr lang="en-US" altLang="en-US" sz="1800">
                <a:solidFill>
                  <a:srgbClr val="C00000"/>
                </a:solidFill>
              </a:rPr>
              <a:t>= </a:t>
            </a:r>
            <a:r>
              <a:rPr lang="en-US" altLang="en-US" sz="1800">
                <a:solidFill>
                  <a:srgbClr val="C00000"/>
                </a:solidFill>
                <a:sym typeface="Symbol" pitchFamily="18" charset="2"/>
              </a:rPr>
              <a:t></a:t>
            </a:r>
            <a:br>
              <a:rPr lang="en-US" altLang="en-US" sz="1800">
                <a:sym typeface="Symbol" pitchFamily="18" charset="2"/>
              </a:rPr>
            </a:br>
            <a:r>
              <a:rPr lang="en-US" altLang="en-US" sz="1800" b="1">
                <a:sym typeface="Symbol" pitchFamily="18" charset="2"/>
              </a:rPr>
              <a:t>while</a:t>
            </a:r>
            <a:r>
              <a:rPr lang="en-US" altLang="en-US" sz="1800">
                <a:sym typeface="Symbol" pitchFamily="18" charset="2"/>
              </a:rPr>
              <a:t> (changes to </a:t>
            </a:r>
            <a:r>
              <a:rPr lang="en-US" altLang="en-US" sz="1800" i="1">
                <a:sym typeface="Symbol" pitchFamily="18" charset="2"/>
              </a:rPr>
              <a:t>result</a:t>
            </a:r>
            <a:r>
              <a:rPr lang="en-US" altLang="en-US" sz="1800">
                <a:sym typeface="Symbol" pitchFamily="18" charset="2"/>
              </a:rPr>
              <a:t>) do</a:t>
            </a:r>
            <a:br>
              <a:rPr lang="en-US" altLang="en-US" sz="1800">
                <a:sym typeface="Symbol" pitchFamily="18" charset="2"/>
              </a:rPr>
            </a:br>
            <a:r>
              <a:rPr lang="en-US" altLang="en-US" sz="1800">
                <a:sym typeface="Symbol" pitchFamily="18" charset="2"/>
              </a:rPr>
              <a:t>	</a:t>
            </a:r>
            <a:r>
              <a:rPr lang="en-US" altLang="en-US" sz="1800" b="1">
                <a:sym typeface="Symbol" pitchFamily="18" charset="2"/>
              </a:rPr>
              <a:t>for each</a:t>
            </a:r>
            <a:r>
              <a:rPr lang="en-US" altLang="en-US" sz="1800">
                <a:sym typeface="Symbol" pitchFamily="18" charset="2"/>
              </a:rPr>
              <a:t> </a:t>
            </a:r>
            <a:r>
              <a:rPr lang="en-US" altLang="en-US" sz="1800" b="1" i="1" err="1">
                <a:solidFill>
                  <a:schemeClr val="accent3">
                    <a:lumMod val="25000"/>
                  </a:schemeClr>
                </a:solidFill>
                <a:sym typeface="Symbol" pitchFamily="18" charset="2"/>
              </a:rPr>
              <a:t>R</a:t>
            </a:r>
            <a:r>
              <a:rPr lang="en-US" altLang="en-US" sz="1800" b="1" i="1" baseline="-25000" err="1">
                <a:solidFill>
                  <a:schemeClr val="accent3">
                    <a:lumMod val="25000"/>
                  </a:schemeClr>
                </a:solidFill>
                <a:sym typeface="Symbol" pitchFamily="18" charset="2"/>
              </a:rPr>
              <a:t>i</a:t>
            </a:r>
            <a:r>
              <a:rPr lang="en-US" altLang="en-US" sz="1800" i="1">
                <a:sym typeface="Symbol" pitchFamily="18" charset="2"/>
              </a:rPr>
              <a:t> </a:t>
            </a:r>
            <a:r>
              <a:rPr lang="en-US" altLang="en-US" sz="1800">
                <a:sym typeface="Symbol" pitchFamily="18" charset="2"/>
              </a:rPr>
              <a:t>in the decomposition</a:t>
            </a:r>
            <a:br>
              <a:rPr lang="en-US" altLang="en-US" sz="1800">
                <a:sym typeface="Symbol" pitchFamily="18" charset="2"/>
              </a:rPr>
            </a:br>
            <a:r>
              <a:rPr lang="en-US" altLang="en-US" sz="1800">
                <a:sym typeface="Symbol" pitchFamily="18" charset="2"/>
              </a:rPr>
              <a:t>		</a:t>
            </a:r>
            <a:r>
              <a:rPr lang="en-US" altLang="en-US" sz="1800" b="1" i="1">
                <a:solidFill>
                  <a:schemeClr val="accent3">
                    <a:lumMod val="25000"/>
                  </a:schemeClr>
                </a:solidFill>
                <a:sym typeface="Symbol" pitchFamily="18" charset="2"/>
              </a:rPr>
              <a:t>t</a:t>
            </a:r>
            <a:r>
              <a:rPr lang="en-US" altLang="en-US" sz="1800" b="1">
                <a:solidFill>
                  <a:schemeClr val="accent3">
                    <a:lumMod val="25000"/>
                  </a:schemeClr>
                </a:solidFill>
                <a:sym typeface="Symbol" pitchFamily="18" charset="2"/>
              </a:rPr>
              <a:t> = (</a:t>
            </a:r>
            <a:r>
              <a:rPr lang="en-US" altLang="en-US" sz="1800" b="1" i="1">
                <a:solidFill>
                  <a:srgbClr val="C00000"/>
                </a:solidFill>
                <a:sym typeface="Symbol" pitchFamily="18" charset="2"/>
              </a:rPr>
              <a:t>result </a:t>
            </a:r>
            <a:r>
              <a:rPr lang="en-US" altLang="en-US" sz="1800" b="1">
                <a:solidFill>
                  <a:schemeClr val="accent3">
                    <a:lumMod val="25000"/>
                  </a:schemeClr>
                </a:solidFill>
                <a:sym typeface="Symbol" pitchFamily="18" charset="2"/>
              </a:rPr>
              <a:t> </a:t>
            </a:r>
            <a:r>
              <a:rPr lang="en-US" altLang="en-US" sz="1800" b="1" i="1" err="1">
                <a:solidFill>
                  <a:schemeClr val="accent3">
                    <a:lumMod val="25000"/>
                  </a:schemeClr>
                </a:solidFill>
                <a:sym typeface="Symbol" pitchFamily="18" charset="2"/>
              </a:rPr>
              <a:t>R</a:t>
            </a:r>
            <a:r>
              <a:rPr lang="en-US" altLang="en-US" sz="1800" b="1" i="1" baseline="-25000" err="1">
                <a:solidFill>
                  <a:schemeClr val="accent3">
                    <a:lumMod val="25000"/>
                  </a:schemeClr>
                </a:solidFill>
                <a:sym typeface="Symbol" pitchFamily="18" charset="2"/>
              </a:rPr>
              <a:t>i</a:t>
            </a:r>
            <a:r>
              <a:rPr lang="en-US" altLang="en-US" sz="1800" b="1">
                <a:solidFill>
                  <a:schemeClr val="accent3">
                    <a:lumMod val="25000"/>
                  </a:schemeClr>
                </a:solidFill>
                <a:sym typeface="Symbol" pitchFamily="18" charset="2"/>
              </a:rPr>
              <a:t>)</a:t>
            </a:r>
            <a:r>
              <a:rPr lang="en-US" altLang="en-US" sz="1800" b="1" baseline="30000">
                <a:solidFill>
                  <a:schemeClr val="accent3">
                    <a:lumMod val="25000"/>
                  </a:schemeClr>
                </a:solidFill>
                <a:sym typeface="Symbol" pitchFamily="18" charset="2"/>
              </a:rPr>
              <a:t>+ </a:t>
            </a:r>
            <a:r>
              <a:rPr lang="en-US" altLang="en-US" sz="1800" b="1">
                <a:solidFill>
                  <a:schemeClr val="accent3">
                    <a:lumMod val="25000"/>
                  </a:schemeClr>
                </a:solidFill>
                <a:sym typeface="Symbol" pitchFamily="18" charset="2"/>
              </a:rPr>
              <a:t> </a:t>
            </a:r>
            <a:r>
              <a:rPr lang="en-US" altLang="en-US" sz="1800" b="1" i="1" err="1">
                <a:solidFill>
                  <a:schemeClr val="accent3">
                    <a:lumMod val="25000"/>
                  </a:schemeClr>
                </a:solidFill>
                <a:sym typeface="Symbol" pitchFamily="18" charset="2"/>
              </a:rPr>
              <a:t>R</a:t>
            </a:r>
            <a:r>
              <a:rPr lang="en-US" altLang="en-US" sz="1800" b="1" i="1" baseline="-25000" err="1">
                <a:solidFill>
                  <a:schemeClr val="accent3">
                    <a:lumMod val="25000"/>
                  </a:schemeClr>
                </a:solidFill>
                <a:sym typeface="Symbol" pitchFamily="18" charset="2"/>
              </a:rPr>
              <a:t>i</a:t>
            </a:r>
            <a:br>
              <a:rPr lang="en-US" altLang="en-US" sz="1800" b="1" i="1" baseline="-25000">
                <a:solidFill>
                  <a:schemeClr val="accent3">
                    <a:lumMod val="25000"/>
                  </a:schemeClr>
                </a:solidFill>
                <a:sym typeface="Symbol" pitchFamily="18" charset="2"/>
              </a:rPr>
            </a:br>
            <a:r>
              <a:rPr lang="en-US" altLang="en-US" sz="1800" i="1" baseline="-25000">
                <a:sym typeface="Symbol" pitchFamily="18" charset="2"/>
              </a:rPr>
              <a:t>		</a:t>
            </a:r>
            <a:r>
              <a:rPr lang="en-US" altLang="en-US" sz="1800" b="1" i="1">
                <a:solidFill>
                  <a:srgbClr val="C00000"/>
                </a:solidFill>
                <a:sym typeface="Symbol" pitchFamily="18" charset="2"/>
              </a:rPr>
              <a:t>result </a:t>
            </a:r>
            <a:r>
              <a:rPr lang="en-US" altLang="en-US" sz="1800" b="1" i="1">
                <a:solidFill>
                  <a:srgbClr val="0066CC"/>
                </a:solidFill>
                <a:sym typeface="Symbol" pitchFamily="18" charset="2"/>
              </a:rPr>
              <a:t> =  </a:t>
            </a:r>
            <a:r>
              <a:rPr lang="en-US" altLang="en-US" sz="1800" b="1" i="1">
                <a:solidFill>
                  <a:srgbClr val="C00000"/>
                </a:solidFill>
                <a:sym typeface="Symbol" pitchFamily="18" charset="2"/>
              </a:rPr>
              <a:t>result</a:t>
            </a:r>
            <a:r>
              <a:rPr lang="en-US" altLang="en-US" sz="1800" b="1" i="1">
                <a:solidFill>
                  <a:srgbClr val="0066CC"/>
                </a:solidFill>
                <a:sym typeface="Symbol" pitchFamily="18" charset="2"/>
              </a:rPr>
              <a:t>  </a:t>
            </a:r>
            <a:r>
              <a:rPr lang="en-US" altLang="en-US" sz="1800" b="1">
                <a:solidFill>
                  <a:srgbClr val="0066CC"/>
                </a:solidFill>
                <a:sym typeface="Symbol" pitchFamily="18" charset="2"/>
              </a:rPr>
              <a:t> </a:t>
            </a:r>
            <a:r>
              <a:rPr lang="en-US" altLang="en-US" sz="1800" b="1" i="1">
                <a:solidFill>
                  <a:srgbClr val="0066CC"/>
                </a:solidFill>
                <a:sym typeface="Symbol" pitchFamily="18" charset="2"/>
              </a:rPr>
              <a:t>t</a:t>
            </a:r>
          </a:p>
        </p:txBody>
      </p:sp>
      <p:sp>
        <p:nvSpPr>
          <p:cNvPr id="2" name="Rectangle 1"/>
          <p:cNvSpPr/>
          <p:nvPr/>
        </p:nvSpPr>
        <p:spPr>
          <a:xfrm>
            <a:off x="1070293" y="1628563"/>
            <a:ext cx="38000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800" b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AB</a:t>
            </a:r>
            <a:r>
              <a:rPr lang="en-US" altLang="en-US" sz="2800" b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charset="2"/>
              </a:rPr>
              <a:t></a:t>
            </a:r>
            <a:r>
              <a:rPr lang="en-US" altLang="en-US" sz="2800" b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 Preserved? ……</a:t>
            </a:r>
          </a:p>
        </p:txBody>
      </p:sp>
    </p:spTree>
    <p:extLst>
      <p:ext uri="{BB962C8B-B14F-4D97-AF65-F5344CB8AC3E}">
        <p14:creationId xmlns:p14="http://schemas.microsoft.com/office/powerpoint/2010/main" val="403004609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768350" y="-83551"/>
            <a:ext cx="8077200" cy="6096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Example continued…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50863"/>
            <a:ext cx="8229600" cy="1096962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eaLnBrk="1" hangingPunct="1">
              <a:buFont typeface="Wingdings 2" charset="2"/>
              <a:buNone/>
              <a:defRPr/>
            </a:pPr>
            <a:r>
              <a:rPr lang="en-US" altLang="en-US" sz="2400"/>
              <a:t>R(A,B,C,D,E)	           F = {AB</a:t>
            </a:r>
            <a:r>
              <a:rPr lang="en-US" altLang="en-US" sz="2400">
                <a:sym typeface="Wingdings" charset="2"/>
              </a:rPr>
              <a:t></a:t>
            </a:r>
            <a:r>
              <a:rPr lang="en-US" altLang="en-US" sz="2400"/>
              <a:t>C, C</a:t>
            </a:r>
            <a:r>
              <a:rPr lang="en-US" altLang="en-US" sz="2400">
                <a:sym typeface="Wingdings" charset="2"/>
              </a:rPr>
              <a:t></a:t>
            </a:r>
            <a:r>
              <a:rPr lang="en-US" altLang="en-US" sz="2400"/>
              <a:t>E, B</a:t>
            </a:r>
            <a:r>
              <a:rPr lang="en-US" altLang="en-US" sz="2400">
                <a:sym typeface="Wingdings" charset="2"/>
              </a:rPr>
              <a:t></a:t>
            </a:r>
            <a:r>
              <a:rPr lang="en-US" altLang="en-US" sz="2400"/>
              <a:t>D, E</a:t>
            </a:r>
            <a:r>
              <a:rPr lang="en-US" altLang="en-US" sz="2400">
                <a:sym typeface="Wingdings" charset="2"/>
              </a:rPr>
              <a:t></a:t>
            </a:r>
            <a:r>
              <a:rPr lang="en-US" altLang="en-US" sz="2400"/>
              <a:t>A}</a:t>
            </a:r>
          </a:p>
          <a:p>
            <a:pPr eaLnBrk="1" hangingPunct="1">
              <a:buFont typeface="Wingdings 2" charset="2"/>
              <a:buNone/>
              <a:defRPr/>
            </a:pPr>
            <a:r>
              <a:rPr lang="en-US" altLang="en-US" sz="2400"/>
              <a:t>Decomposition:	R1(B,C,D)	R2(A,C,E)</a:t>
            </a:r>
          </a:p>
          <a:p>
            <a:pPr eaLnBrk="1" hangingPunct="1">
              <a:defRPr/>
            </a:pPr>
            <a:endParaRPr lang="en-US" altLang="en-US" sz="2400"/>
          </a:p>
        </p:txBody>
      </p:sp>
      <p:sp>
        <p:nvSpPr>
          <p:cNvPr id="24580" name="Content Placeholder 2"/>
          <p:cNvSpPr txBox="1">
            <a:spLocks/>
          </p:cNvSpPr>
          <p:nvPr/>
        </p:nvSpPr>
        <p:spPr bwMode="auto">
          <a:xfrm>
            <a:off x="0" y="2138363"/>
            <a:ext cx="9144000" cy="313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3200">
                <a:solidFill>
                  <a:schemeClr val="accent3">
                    <a:lumMod val="50000"/>
                  </a:schemeClr>
                </a:solidFill>
                <a:latin typeface="Georgia" charset="0"/>
              </a:rPr>
              <a:t>Result</a:t>
            </a:r>
            <a:r>
              <a:rPr lang="en-US" altLang="en-US" sz="3200">
                <a:latin typeface="Georgia" charset="0"/>
              </a:rPr>
              <a:t>=ABD</a:t>
            </a:r>
          </a:p>
          <a:p>
            <a:pPr eaLnBrk="1" hangingPunct="1"/>
            <a:r>
              <a:rPr lang="en-US" altLang="en-US" sz="3200">
                <a:latin typeface="Georgia" charset="0"/>
              </a:rPr>
              <a:t>For </a:t>
            </a:r>
            <a:r>
              <a:rPr lang="en-US" altLang="en-US" sz="3200">
                <a:solidFill>
                  <a:schemeClr val="accent3">
                    <a:lumMod val="50000"/>
                  </a:schemeClr>
                </a:solidFill>
                <a:latin typeface="Georgia" charset="0"/>
              </a:rPr>
              <a:t>Result </a:t>
            </a:r>
            <a:r>
              <a:rPr lang="en-US" altLang="en-US" sz="3200">
                <a:latin typeface="Georgia" charset="0"/>
                <a:sym typeface="Symbol" charset="2"/>
              </a:rPr>
              <a:t></a:t>
            </a:r>
            <a:r>
              <a:rPr lang="en-US" altLang="en-US" sz="3200">
                <a:latin typeface="Georgia" charset="0"/>
              </a:rPr>
              <a:t> R1 = ABD </a:t>
            </a:r>
            <a:r>
              <a:rPr lang="en-US" altLang="en-US" sz="3200">
                <a:latin typeface="Georgia" charset="0"/>
                <a:sym typeface="Symbol" charset="2"/>
              </a:rPr>
              <a:t></a:t>
            </a:r>
            <a:r>
              <a:rPr lang="en-US" altLang="en-US" sz="3200">
                <a:latin typeface="Georgia" charset="0"/>
              </a:rPr>
              <a:t> BCD = BD</a:t>
            </a:r>
          </a:p>
          <a:p>
            <a:pPr eaLnBrk="1" hangingPunct="1"/>
            <a:r>
              <a:rPr lang="en-US" altLang="en-US" sz="3200">
                <a:latin typeface="Georgia" charset="0"/>
              </a:rPr>
              <a:t>	{BD}</a:t>
            </a:r>
            <a:r>
              <a:rPr lang="en-US" altLang="en-US" sz="3200" baseline="30000">
                <a:latin typeface="Georgia" charset="0"/>
              </a:rPr>
              <a:t>+</a:t>
            </a:r>
            <a:r>
              <a:rPr lang="en-US" altLang="en-US" sz="3200">
                <a:latin typeface="Georgia" charset="0"/>
              </a:rPr>
              <a:t> = BD</a:t>
            </a:r>
          </a:p>
          <a:p>
            <a:pPr eaLnBrk="1" hangingPunct="1"/>
            <a:r>
              <a:rPr lang="en-US" altLang="en-US" sz="3200">
                <a:latin typeface="Georgia" charset="0"/>
              </a:rPr>
              <a:t>	{BD}</a:t>
            </a:r>
            <a:r>
              <a:rPr lang="en-US" altLang="en-US" sz="3200" baseline="30000">
                <a:latin typeface="Georgia" charset="0"/>
              </a:rPr>
              <a:t>+</a:t>
            </a:r>
            <a:r>
              <a:rPr lang="en-US" altLang="en-US" sz="3200">
                <a:latin typeface="Georgia" charset="0"/>
              </a:rPr>
              <a:t> </a:t>
            </a:r>
            <a:r>
              <a:rPr lang="en-US" altLang="en-US" sz="3200">
                <a:latin typeface="Georgia" charset="0"/>
                <a:sym typeface="Symbol" charset="2"/>
              </a:rPr>
              <a:t></a:t>
            </a:r>
            <a:r>
              <a:rPr lang="en-US" altLang="en-US" sz="3200">
                <a:latin typeface="Georgia" charset="0"/>
              </a:rPr>
              <a:t> R1 = BD </a:t>
            </a:r>
            <a:r>
              <a:rPr lang="en-US" altLang="en-US" sz="3200">
                <a:latin typeface="Georgia" charset="0"/>
                <a:sym typeface="Symbol" charset="2"/>
              </a:rPr>
              <a:t></a:t>
            </a:r>
            <a:r>
              <a:rPr lang="en-US" altLang="en-US" sz="3200">
                <a:latin typeface="Georgia" charset="0"/>
              </a:rPr>
              <a:t> BCD = BD</a:t>
            </a:r>
          </a:p>
          <a:p>
            <a:pPr eaLnBrk="1" hangingPunct="1"/>
            <a:r>
              <a:rPr lang="en-US" altLang="en-US" sz="3200">
                <a:latin typeface="Georgia" charset="0"/>
              </a:rPr>
              <a:t>Update </a:t>
            </a:r>
            <a:r>
              <a:rPr lang="en-US" altLang="en-US" sz="3200">
                <a:solidFill>
                  <a:schemeClr val="accent3">
                    <a:lumMod val="50000"/>
                  </a:schemeClr>
                </a:solidFill>
                <a:latin typeface="Georgia" charset="0"/>
              </a:rPr>
              <a:t>Result </a:t>
            </a:r>
            <a:r>
              <a:rPr lang="en-US" altLang="en-US" sz="3200">
                <a:latin typeface="Georgia" charset="0"/>
              </a:rPr>
              <a:t>= ABD </a:t>
            </a:r>
            <a:r>
              <a:rPr lang="en-US" altLang="en-US" sz="3200">
                <a:latin typeface="Georgia" charset="0"/>
                <a:sym typeface="Symbol" charset="2"/>
              </a:rPr>
              <a:t></a:t>
            </a:r>
            <a:r>
              <a:rPr lang="en-US" altLang="en-US" sz="3200">
                <a:latin typeface="Georgia" charset="0"/>
              </a:rPr>
              <a:t> BD = ABD, </a:t>
            </a:r>
          </a:p>
          <a:p>
            <a:pPr eaLnBrk="1" hangingPunct="1"/>
            <a:r>
              <a:rPr lang="en-US" altLang="en-US" sz="2800" b="1">
                <a:solidFill>
                  <a:srgbClr val="002060"/>
                </a:solidFill>
                <a:latin typeface="Georgia" charset="0"/>
              </a:rPr>
              <a:t>Continue to next for loop</a:t>
            </a:r>
          </a:p>
          <a:p>
            <a:pPr eaLnBrk="1" hangingPunct="1">
              <a:spcBef>
                <a:spcPct val="20000"/>
              </a:spcBef>
            </a:pPr>
            <a:endParaRPr lang="en-US" altLang="en-US" sz="3200">
              <a:latin typeface="Georgia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70417" y="5134708"/>
            <a:ext cx="5975133" cy="17232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0" lvl="1">
              <a:lnSpc>
                <a:spcPct val="120000"/>
              </a:lnSpc>
            </a:pPr>
            <a:r>
              <a:rPr lang="en-US" altLang="en-US" sz="1800" i="1">
                <a:solidFill>
                  <a:srgbClr val="C00000"/>
                </a:solidFill>
              </a:rPr>
              <a:t>result </a:t>
            </a:r>
            <a:r>
              <a:rPr lang="en-US" altLang="en-US" sz="1800">
                <a:solidFill>
                  <a:srgbClr val="C00000"/>
                </a:solidFill>
              </a:rPr>
              <a:t>= </a:t>
            </a:r>
            <a:r>
              <a:rPr lang="en-US" altLang="en-US" sz="1800">
                <a:solidFill>
                  <a:srgbClr val="C00000"/>
                </a:solidFill>
                <a:sym typeface="Symbol" pitchFamily="18" charset="2"/>
              </a:rPr>
              <a:t></a:t>
            </a:r>
            <a:br>
              <a:rPr lang="en-US" altLang="en-US" sz="1800">
                <a:sym typeface="Symbol" pitchFamily="18" charset="2"/>
              </a:rPr>
            </a:br>
            <a:r>
              <a:rPr lang="en-US" altLang="en-US" sz="1800" b="1">
                <a:sym typeface="Symbol" pitchFamily="18" charset="2"/>
              </a:rPr>
              <a:t>while</a:t>
            </a:r>
            <a:r>
              <a:rPr lang="en-US" altLang="en-US" sz="1800">
                <a:sym typeface="Symbol" pitchFamily="18" charset="2"/>
              </a:rPr>
              <a:t> (changes to </a:t>
            </a:r>
            <a:r>
              <a:rPr lang="en-US" altLang="en-US" sz="1800" i="1">
                <a:sym typeface="Symbol" pitchFamily="18" charset="2"/>
              </a:rPr>
              <a:t>result</a:t>
            </a:r>
            <a:r>
              <a:rPr lang="en-US" altLang="en-US" sz="1800">
                <a:sym typeface="Symbol" pitchFamily="18" charset="2"/>
              </a:rPr>
              <a:t>) do</a:t>
            </a:r>
            <a:br>
              <a:rPr lang="en-US" altLang="en-US" sz="1800">
                <a:sym typeface="Symbol" pitchFamily="18" charset="2"/>
              </a:rPr>
            </a:br>
            <a:r>
              <a:rPr lang="en-US" altLang="en-US" sz="1800">
                <a:sym typeface="Symbol" pitchFamily="18" charset="2"/>
              </a:rPr>
              <a:t>	</a:t>
            </a:r>
            <a:r>
              <a:rPr lang="en-US" altLang="en-US" sz="1800" b="1">
                <a:sym typeface="Symbol" pitchFamily="18" charset="2"/>
              </a:rPr>
              <a:t>for each</a:t>
            </a:r>
            <a:r>
              <a:rPr lang="en-US" altLang="en-US" sz="1800">
                <a:sym typeface="Symbol" pitchFamily="18" charset="2"/>
              </a:rPr>
              <a:t> </a:t>
            </a:r>
            <a:r>
              <a:rPr lang="en-US" altLang="en-US" sz="1800" b="1" i="1" err="1">
                <a:solidFill>
                  <a:schemeClr val="accent3">
                    <a:lumMod val="25000"/>
                  </a:schemeClr>
                </a:solidFill>
                <a:sym typeface="Symbol" pitchFamily="18" charset="2"/>
              </a:rPr>
              <a:t>R</a:t>
            </a:r>
            <a:r>
              <a:rPr lang="en-US" altLang="en-US" sz="1800" b="1" i="1" baseline="-25000" err="1">
                <a:solidFill>
                  <a:schemeClr val="accent3">
                    <a:lumMod val="25000"/>
                  </a:schemeClr>
                </a:solidFill>
                <a:sym typeface="Symbol" pitchFamily="18" charset="2"/>
              </a:rPr>
              <a:t>i</a:t>
            </a:r>
            <a:r>
              <a:rPr lang="en-US" altLang="en-US" sz="1800" i="1">
                <a:sym typeface="Symbol" pitchFamily="18" charset="2"/>
              </a:rPr>
              <a:t> </a:t>
            </a:r>
            <a:r>
              <a:rPr lang="en-US" altLang="en-US" sz="1800">
                <a:sym typeface="Symbol" pitchFamily="18" charset="2"/>
              </a:rPr>
              <a:t>in the decomposition</a:t>
            </a:r>
            <a:br>
              <a:rPr lang="en-US" altLang="en-US" sz="1800">
                <a:sym typeface="Symbol" pitchFamily="18" charset="2"/>
              </a:rPr>
            </a:br>
            <a:r>
              <a:rPr lang="en-US" altLang="en-US" sz="1800">
                <a:sym typeface="Symbol" pitchFamily="18" charset="2"/>
              </a:rPr>
              <a:t>		</a:t>
            </a:r>
            <a:r>
              <a:rPr lang="en-US" altLang="en-US" sz="1800" b="1" i="1">
                <a:solidFill>
                  <a:schemeClr val="accent3">
                    <a:lumMod val="25000"/>
                  </a:schemeClr>
                </a:solidFill>
                <a:sym typeface="Symbol" pitchFamily="18" charset="2"/>
              </a:rPr>
              <a:t>t</a:t>
            </a:r>
            <a:r>
              <a:rPr lang="en-US" altLang="en-US" sz="1800" b="1">
                <a:solidFill>
                  <a:schemeClr val="accent3">
                    <a:lumMod val="25000"/>
                  </a:schemeClr>
                </a:solidFill>
                <a:sym typeface="Symbol" pitchFamily="18" charset="2"/>
              </a:rPr>
              <a:t> = (</a:t>
            </a:r>
            <a:r>
              <a:rPr lang="en-US" altLang="en-US" sz="1800" b="1" i="1">
                <a:solidFill>
                  <a:srgbClr val="C00000"/>
                </a:solidFill>
                <a:sym typeface="Symbol" pitchFamily="18" charset="2"/>
              </a:rPr>
              <a:t>result </a:t>
            </a:r>
            <a:r>
              <a:rPr lang="en-US" altLang="en-US" sz="1800" b="1">
                <a:solidFill>
                  <a:schemeClr val="accent3">
                    <a:lumMod val="25000"/>
                  </a:schemeClr>
                </a:solidFill>
                <a:sym typeface="Symbol" pitchFamily="18" charset="2"/>
              </a:rPr>
              <a:t> </a:t>
            </a:r>
            <a:r>
              <a:rPr lang="en-US" altLang="en-US" sz="1800" b="1" i="1" err="1">
                <a:solidFill>
                  <a:schemeClr val="accent3">
                    <a:lumMod val="25000"/>
                  </a:schemeClr>
                </a:solidFill>
                <a:sym typeface="Symbol" pitchFamily="18" charset="2"/>
              </a:rPr>
              <a:t>R</a:t>
            </a:r>
            <a:r>
              <a:rPr lang="en-US" altLang="en-US" sz="1800" b="1" i="1" baseline="-25000" err="1">
                <a:solidFill>
                  <a:schemeClr val="accent3">
                    <a:lumMod val="25000"/>
                  </a:schemeClr>
                </a:solidFill>
                <a:sym typeface="Symbol" pitchFamily="18" charset="2"/>
              </a:rPr>
              <a:t>i</a:t>
            </a:r>
            <a:r>
              <a:rPr lang="en-US" altLang="en-US" sz="1800" b="1">
                <a:solidFill>
                  <a:schemeClr val="accent3">
                    <a:lumMod val="25000"/>
                  </a:schemeClr>
                </a:solidFill>
                <a:sym typeface="Symbol" pitchFamily="18" charset="2"/>
              </a:rPr>
              <a:t>)</a:t>
            </a:r>
            <a:r>
              <a:rPr lang="en-US" altLang="en-US" sz="1800" b="1" baseline="30000">
                <a:solidFill>
                  <a:schemeClr val="accent3">
                    <a:lumMod val="25000"/>
                  </a:schemeClr>
                </a:solidFill>
                <a:sym typeface="Symbol" pitchFamily="18" charset="2"/>
              </a:rPr>
              <a:t>+ </a:t>
            </a:r>
            <a:r>
              <a:rPr lang="en-US" altLang="en-US" sz="1800" b="1">
                <a:solidFill>
                  <a:schemeClr val="accent3">
                    <a:lumMod val="25000"/>
                  </a:schemeClr>
                </a:solidFill>
                <a:sym typeface="Symbol" pitchFamily="18" charset="2"/>
              </a:rPr>
              <a:t> </a:t>
            </a:r>
            <a:r>
              <a:rPr lang="en-US" altLang="en-US" sz="1800" b="1" i="1" err="1">
                <a:solidFill>
                  <a:schemeClr val="accent3">
                    <a:lumMod val="25000"/>
                  </a:schemeClr>
                </a:solidFill>
                <a:sym typeface="Symbol" pitchFamily="18" charset="2"/>
              </a:rPr>
              <a:t>R</a:t>
            </a:r>
            <a:r>
              <a:rPr lang="en-US" altLang="en-US" sz="1800" b="1" i="1" baseline="-25000" err="1">
                <a:solidFill>
                  <a:schemeClr val="accent3">
                    <a:lumMod val="25000"/>
                  </a:schemeClr>
                </a:solidFill>
                <a:sym typeface="Symbol" pitchFamily="18" charset="2"/>
              </a:rPr>
              <a:t>i</a:t>
            </a:r>
            <a:br>
              <a:rPr lang="en-US" altLang="en-US" sz="1800" b="1" i="1" baseline="-25000">
                <a:solidFill>
                  <a:schemeClr val="accent3">
                    <a:lumMod val="25000"/>
                  </a:schemeClr>
                </a:solidFill>
                <a:sym typeface="Symbol" pitchFamily="18" charset="2"/>
              </a:rPr>
            </a:br>
            <a:r>
              <a:rPr lang="en-US" altLang="en-US" sz="1800" i="1" baseline="-25000">
                <a:sym typeface="Symbol" pitchFamily="18" charset="2"/>
              </a:rPr>
              <a:t>		</a:t>
            </a:r>
            <a:r>
              <a:rPr lang="en-US" altLang="en-US" sz="1800" b="1" i="1">
                <a:solidFill>
                  <a:srgbClr val="C00000"/>
                </a:solidFill>
                <a:sym typeface="Symbol" pitchFamily="18" charset="2"/>
              </a:rPr>
              <a:t>result </a:t>
            </a:r>
            <a:r>
              <a:rPr lang="en-US" altLang="en-US" sz="1800" b="1" i="1">
                <a:solidFill>
                  <a:srgbClr val="0066CC"/>
                </a:solidFill>
                <a:sym typeface="Symbol" pitchFamily="18" charset="2"/>
              </a:rPr>
              <a:t> =  </a:t>
            </a:r>
            <a:r>
              <a:rPr lang="en-US" altLang="en-US" sz="1800" b="1" i="1">
                <a:solidFill>
                  <a:srgbClr val="C00000"/>
                </a:solidFill>
                <a:sym typeface="Symbol" pitchFamily="18" charset="2"/>
              </a:rPr>
              <a:t>result</a:t>
            </a:r>
            <a:r>
              <a:rPr lang="en-US" altLang="en-US" sz="1800" b="1" i="1">
                <a:solidFill>
                  <a:srgbClr val="0066CC"/>
                </a:solidFill>
                <a:sym typeface="Symbol" pitchFamily="18" charset="2"/>
              </a:rPr>
              <a:t>  </a:t>
            </a:r>
            <a:r>
              <a:rPr lang="en-US" altLang="en-US" sz="1800" b="1">
                <a:solidFill>
                  <a:srgbClr val="0066CC"/>
                </a:solidFill>
                <a:sym typeface="Symbol" pitchFamily="18" charset="2"/>
              </a:rPr>
              <a:t> </a:t>
            </a:r>
            <a:r>
              <a:rPr lang="en-US" altLang="en-US" sz="1800" b="1" i="1">
                <a:solidFill>
                  <a:srgbClr val="0066CC"/>
                </a:solidFill>
                <a:sym typeface="Symbol" pitchFamily="18" charset="2"/>
              </a:rPr>
              <a:t>t</a:t>
            </a:r>
          </a:p>
        </p:txBody>
      </p:sp>
      <p:sp>
        <p:nvSpPr>
          <p:cNvPr id="6" name="Rectangle 5"/>
          <p:cNvSpPr/>
          <p:nvPr/>
        </p:nvSpPr>
        <p:spPr>
          <a:xfrm>
            <a:off x="1085166" y="1672639"/>
            <a:ext cx="38000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800" b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AB</a:t>
            </a:r>
            <a:r>
              <a:rPr lang="en-US" altLang="en-US" sz="2800" b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charset="2"/>
              </a:rPr>
              <a:t></a:t>
            </a:r>
            <a:r>
              <a:rPr lang="en-US" altLang="en-US" sz="2800" b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 Preserved? ……</a:t>
            </a:r>
          </a:p>
        </p:txBody>
      </p:sp>
    </p:spTree>
    <p:extLst>
      <p:ext uri="{BB962C8B-B14F-4D97-AF65-F5344CB8AC3E}">
        <p14:creationId xmlns:p14="http://schemas.microsoft.com/office/powerpoint/2010/main" val="4003203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52413"/>
            <a:ext cx="8534400" cy="457200"/>
          </a:xfrm>
        </p:spPr>
        <p:txBody>
          <a:bodyPr/>
          <a:lstStyle/>
          <a:p>
            <a:pPr>
              <a:defRPr/>
            </a:pPr>
            <a:r>
              <a:rPr lang="en-US" sz="2400"/>
              <a:t>Example of Lossless-Join Decomposition</a:t>
            </a:r>
            <a:r>
              <a:rPr lang="en-US" sz="2800"/>
              <a:t>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095375"/>
            <a:ext cx="6999288" cy="1204913"/>
          </a:xfrm>
        </p:spPr>
        <p:txBody>
          <a:bodyPr/>
          <a:lstStyle/>
          <a:p>
            <a:pPr>
              <a:tabLst>
                <a:tab pos="2336800" algn="l"/>
                <a:tab pos="3765550" algn="l"/>
              </a:tabLst>
            </a:pPr>
            <a:r>
              <a:rPr lang="en-US" altLang="en-US" sz="2000" b="1">
                <a:solidFill>
                  <a:srgbClr val="000099"/>
                </a:solidFill>
              </a:rPr>
              <a:t>Lossless join decomposition</a:t>
            </a:r>
          </a:p>
          <a:p>
            <a:pPr>
              <a:tabLst>
                <a:tab pos="2336800" algn="l"/>
                <a:tab pos="3765550" algn="l"/>
              </a:tabLst>
            </a:pPr>
            <a:r>
              <a:rPr lang="en-US" altLang="en-US" sz="2000"/>
              <a:t>Decomposition of </a:t>
            </a:r>
            <a:r>
              <a:rPr lang="en-US" altLang="en-US" sz="2000" i="1"/>
              <a:t>R = (A, B, C)</a:t>
            </a:r>
            <a:br>
              <a:rPr lang="en-US" altLang="en-US" sz="2000" i="1"/>
            </a:br>
            <a:r>
              <a:rPr lang="en-US" altLang="en-US" sz="2000" i="1"/>
              <a:t>	R</a:t>
            </a:r>
            <a:r>
              <a:rPr lang="en-US" altLang="en-US" sz="2000" i="1" baseline="-25000"/>
              <a:t>1</a:t>
            </a:r>
            <a:r>
              <a:rPr lang="en-US" altLang="en-US" sz="2000" i="1"/>
              <a:t> = (A, B)	R</a:t>
            </a:r>
            <a:r>
              <a:rPr lang="en-US" altLang="en-US" sz="2000" baseline="-25000"/>
              <a:t>2</a:t>
            </a:r>
            <a:r>
              <a:rPr lang="en-US" altLang="en-US" sz="2000" i="1"/>
              <a:t> = (B, C)</a:t>
            </a:r>
            <a:endParaRPr lang="en-US" altLang="en-US" sz="2000"/>
          </a:p>
        </p:txBody>
      </p:sp>
      <p:grpSp>
        <p:nvGrpSpPr>
          <p:cNvPr id="2" name="Group 1"/>
          <p:cNvGrpSpPr/>
          <p:nvPr/>
        </p:nvGrpSpPr>
        <p:grpSpPr>
          <a:xfrm>
            <a:off x="1066800" y="2768223"/>
            <a:ext cx="6453116" cy="2977483"/>
            <a:chOff x="1066800" y="2768224"/>
            <a:chExt cx="5988050" cy="2833688"/>
          </a:xfrm>
        </p:grpSpPr>
        <p:sp>
          <p:nvSpPr>
            <p:cNvPr id="19460" name="Rectangle 4"/>
            <p:cNvSpPr>
              <a:spLocks noChangeArrowheads="1"/>
            </p:cNvSpPr>
            <p:nvPr/>
          </p:nvSpPr>
          <p:spPr bwMode="auto">
            <a:xfrm>
              <a:off x="2209800" y="2768224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ctr"/>
              <a:r>
                <a:rPr lang="en-US" altLang="en-US" sz="1800" i="1"/>
                <a:t>A</a:t>
              </a:r>
            </a:p>
          </p:txBody>
        </p:sp>
        <p:sp>
          <p:nvSpPr>
            <p:cNvPr id="19461" name="Rectangle 5"/>
            <p:cNvSpPr>
              <a:spLocks noChangeArrowheads="1"/>
            </p:cNvSpPr>
            <p:nvPr/>
          </p:nvSpPr>
          <p:spPr bwMode="auto">
            <a:xfrm>
              <a:off x="2590800" y="2768224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ctr"/>
              <a:r>
                <a:rPr lang="en-US" altLang="en-US" sz="1800" i="1"/>
                <a:t>B</a:t>
              </a:r>
            </a:p>
          </p:txBody>
        </p:sp>
        <p:sp>
          <p:nvSpPr>
            <p:cNvPr id="19462" name="Rectangle 6"/>
            <p:cNvSpPr>
              <a:spLocks noChangeArrowheads="1"/>
            </p:cNvSpPr>
            <p:nvPr/>
          </p:nvSpPr>
          <p:spPr bwMode="auto">
            <a:xfrm>
              <a:off x="2209800" y="3225424"/>
              <a:ext cx="381000" cy="6175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ctr"/>
              <a:r>
                <a:rPr lang="en-US" altLang="en-US" sz="1800" i="1">
                  <a:sym typeface="Symbol" pitchFamily="18" charset="2"/>
                </a:rPr>
                <a:t></a:t>
              </a:r>
              <a:endParaRPr lang="en-US" altLang="en-US" sz="1800" i="1">
                <a:sym typeface="Greek Symbols" pitchFamily="18" charset="2"/>
              </a:endParaRPr>
            </a:p>
            <a:p>
              <a:pPr algn="ctr"/>
              <a:r>
                <a:rPr lang="en-US" altLang="en-US" sz="1800" i="1">
                  <a:sym typeface="Symbol" pitchFamily="18" charset="2"/>
                </a:rPr>
                <a:t></a:t>
              </a:r>
              <a:endParaRPr lang="en-US" altLang="en-US" sz="1800" i="1">
                <a:sym typeface="Greek Symbols" pitchFamily="18" charset="2"/>
              </a:endParaRPr>
            </a:p>
          </p:txBody>
        </p:sp>
        <p:sp>
          <p:nvSpPr>
            <p:cNvPr id="19463" name="Rectangle 7"/>
            <p:cNvSpPr>
              <a:spLocks noChangeArrowheads="1"/>
            </p:cNvSpPr>
            <p:nvPr/>
          </p:nvSpPr>
          <p:spPr bwMode="auto">
            <a:xfrm>
              <a:off x="2590800" y="3225424"/>
              <a:ext cx="381000" cy="6175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ctr"/>
              <a:r>
                <a:rPr lang="en-US" altLang="en-US" sz="1800">
                  <a:sym typeface="Greek Symbols" pitchFamily="18" charset="2"/>
                </a:rPr>
                <a:t>1</a:t>
              </a:r>
            </a:p>
            <a:p>
              <a:pPr algn="ctr"/>
              <a:r>
                <a:rPr lang="en-US" altLang="en-US" sz="1800">
                  <a:sym typeface="Greek Symbols" pitchFamily="18" charset="2"/>
                </a:rPr>
                <a:t>2</a:t>
              </a:r>
              <a:endParaRPr lang="en-US" altLang="en-US" sz="1800" i="1"/>
            </a:p>
          </p:txBody>
        </p:sp>
        <p:sp>
          <p:nvSpPr>
            <p:cNvPr id="19464" name="Rectangle 8"/>
            <p:cNvSpPr>
              <a:spLocks noChangeArrowheads="1"/>
            </p:cNvSpPr>
            <p:nvPr/>
          </p:nvSpPr>
          <p:spPr bwMode="auto">
            <a:xfrm>
              <a:off x="3962400" y="2768224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ctr"/>
              <a:r>
                <a:rPr lang="en-US" altLang="en-US" sz="1800" i="1"/>
                <a:t>A</a:t>
              </a:r>
            </a:p>
          </p:txBody>
        </p:sp>
        <p:sp>
          <p:nvSpPr>
            <p:cNvPr id="19465" name="Rectangle 9"/>
            <p:cNvSpPr>
              <a:spLocks noChangeArrowheads="1"/>
            </p:cNvSpPr>
            <p:nvPr/>
          </p:nvSpPr>
          <p:spPr bwMode="auto">
            <a:xfrm>
              <a:off x="3962400" y="3225424"/>
              <a:ext cx="381000" cy="685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ctr"/>
              <a:r>
                <a:rPr lang="en-US" altLang="en-US" sz="1800" i="1">
                  <a:sym typeface="Symbol" pitchFamily="18" charset="2"/>
                </a:rPr>
                <a:t></a:t>
              </a:r>
              <a:endParaRPr lang="en-US" altLang="en-US" sz="1800" i="1">
                <a:sym typeface="Greek Symbols" pitchFamily="18" charset="2"/>
              </a:endParaRPr>
            </a:p>
            <a:p>
              <a:pPr algn="ctr"/>
              <a:r>
                <a:rPr lang="en-US" altLang="en-US" sz="1800" i="1">
                  <a:sym typeface="Symbol" pitchFamily="18" charset="2"/>
                </a:rPr>
                <a:t></a:t>
              </a:r>
            </a:p>
          </p:txBody>
        </p:sp>
        <p:sp>
          <p:nvSpPr>
            <p:cNvPr id="19466" name="Rectangle 10"/>
            <p:cNvSpPr>
              <a:spLocks noChangeArrowheads="1"/>
            </p:cNvSpPr>
            <p:nvPr/>
          </p:nvSpPr>
          <p:spPr bwMode="auto">
            <a:xfrm>
              <a:off x="5791200" y="2768224"/>
              <a:ext cx="6096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ctr"/>
              <a:r>
                <a:rPr lang="en-US" altLang="en-US" sz="1800" i="1"/>
                <a:t>B</a:t>
              </a:r>
            </a:p>
          </p:txBody>
        </p:sp>
        <p:sp>
          <p:nvSpPr>
            <p:cNvPr id="19467" name="Rectangle 11"/>
            <p:cNvSpPr>
              <a:spLocks noChangeArrowheads="1"/>
            </p:cNvSpPr>
            <p:nvPr/>
          </p:nvSpPr>
          <p:spPr bwMode="auto">
            <a:xfrm>
              <a:off x="5791200" y="3225424"/>
              <a:ext cx="609600" cy="685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ctr"/>
              <a:r>
                <a:rPr lang="en-US" altLang="en-US" sz="1800">
                  <a:sym typeface="Greek Symbols" pitchFamily="18" charset="2"/>
                </a:rPr>
                <a:t>1</a:t>
              </a:r>
            </a:p>
            <a:p>
              <a:pPr algn="ctr"/>
              <a:r>
                <a:rPr lang="en-US" altLang="en-US" sz="1800">
                  <a:sym typeface="Greek Symbols" pitchFamily="18" charset="2"/>
                </a:rPr>
                <a:t>2</a:t>
              </a:r>
            </a:p>
          </p:txBody>
        </p:sp>
        <p:sp>
          <p:nvSpPr>
            <p:cNvPr id="19468" name="Text Box 12"/>
            <p:cNvSpPr txBox="1">
              <a:spLocks noChangeArrowheads="1"/>
            </p:cNvSpPr>
            <p:nvPr/>
          </p:nvSpPr>
          <p:spPr bwMode="auto">
            <a:xfrm>
              <a:off x="2657475" y="3901699"/>
              <a:ext cx="2603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 i="1"/>
                <a:t>r</a:t>
              </a:r>
            </a:p>
          </p:txBody>
        </p:sp>
        <p:sp>
          <p:nvSpPr>
            <p:cNvPr id="19469" name="Text Box 13"/>
            <p:cNvSpPr txBox="1">
              <a:spLocks noChangeArrowheads="1"/>
            </p:cNvSpPr>
            <p:nvPr/>
          </p:nvSpPr>
          <p:spPr bwMode="auto">
            <a:xfrm>
              <a:off x="6013450" y="3911224"/>
              <a:ext cx="10414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>
                  <a:sym typeface="Symbol" pitchFamily="18" charset="2"/>
                </a:rPr>
                <a:t></a:t>
              </a:r>
              <a:r>
                <a:rPr lang="en-US" altLang="en-US" sz="1800" i="1" baseline="-25000">
                  <a:sym typeface="Symbol" pitchFamily="18" charset="2"/>
                </a:rPr>
                <a:t>B,C</a:t>
              </a:r>
              <a:r>
                <a:rPr lang="en-US" altLang="en-US">
                  <a:sym typeface="Symbol" pitchFamily="18" charset="2"/>
                </a:rPr>
                <a:t>(</a:t>
              </a:r>
              <a:r>
                <a:rPr lang="en-US" altLang="en-US" i="1">
                  <a:sym typeface="Symbol" pitchFamily="18" charset="2"/>
                </a:rPr>
                <a:t>r</a:t>
              </a:r>
              <a:r>
                <a:rPr lang="en-US" altLang="en-US">
                  <a:sym typeface="Symbol" pitchFamily="18" charset="2"/>
                </a:rPr>
                <a:t>)</a:t>
              </a:r>
            </a:p>
          </p:txBody>
        </p:sp>
        <p:sp>
          <p:nvSpPr>
            <p:cNvPr id="19470" name="Rectangle 14"/>
            <p:cNvSpPr>
              <a:spLocks noChangeArrowheads="1"/>
            </p:cNvSpPr>
            <p:nvPr/>
          </p:nvSpPr>
          <p:spPr bwMode="auto">
            <a:xfrm>
              <a:off x="1066800" y="4644649"/>
              <a:ext cx="2514600" cy="866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tabLst>
                  <a:tab pos="2336800" algn="l"/>
                  <a:tab pos="376555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tabLst>
                  <a:tab pos="2336800" algn="l"/>
                  <a:tab pos="376555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tabLst>
                  <a:tab pos="2336800" algn="l"/>
                  <a:tab pos="376555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tabLst>
                  <a:tab pos="2336800" algn="l"/>
                  <a:tab pos="376555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tabLst>
                  <a:tab pos="2336800" algn="l"/>
                  <a:tab pos="376555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336800" algn="l"/>
                  <a:tab pos="376555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336800" algn="l"/>
                  <a:tab pos="376555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336800" algn="l"/>
                  <a:tab pos="376555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336800" algn="l"/>
                  <a:tab pos="3765550" algn="l"/>
                </a:tabLst>
                <a:defRPr sz="16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>
                <a:spcBef>
                  <a:spcPct val="35000"/>
                </a:spcBef>
                <a:buClr>
                  <a:schemeClr val="tx2"/>
                </a:buClr>
                <a:buFont typeface="Monotype Sorts" charset="2"/>
                <a:buNone/>
              </a:pPr>
              <a:r>
                <a:rPr kumimoji="1" lang="en-US" altLang="en-US" sz="2000">
                  <a:latin typeface="Times New Roman" pitchFamily="18" charset="0"/>
                  <a:sym typeface="Symbol" pitchFamily="18" charset="2"/>
                </a:rPr>
                <a:t></a:t>
              </a:r>
              <a:r>
                <a:rPr kumimoji="1" lang="en-US" altLang="en-US" sz="2000" baseline="-25000">
                  <a:latin typeface="Times New Roman" pitchFamily="18" charset="0"/>
                  <a:sym typeface="Symbol" pitchFamily="18" charset="2"/>
                </a:rPr>
                <a:t>A</a:t>
              </a:r>
              <a:r>
                <a:rPr kumimoji="1" lang="en-US" altLang="en-US" sz="2000">
                  <a:latin typeface="Times New Roman" pitchFamily="18" charset="0"/>
                  <a:sym typeface="Symbol" pitchFamily="18" charset="2"/>
                </a:rPr>
                <a:t> (r)     </a:t>
              </a:r>
              <a:r>
                <a:rPr kumimoji="1" lang="en-US" altLang="en-US" sz="2000" baseline="-25000">
                  <a:latin typeface="Times New Roman" pitchFamily="18" charset="0"/>
                  <a:sym typeface="Symbol" pitchFamily="18" charset="2"/>
                </a:rPr>
                <a:t>B</a:t>
              </a:r>
              <a:r>
                <a:rPr kumimoji="1" lang="en-US" altLang="en-US" sz="2000">
                  <a:latin typeface="Times New Roman" pitchFamily="18" charset="0"/>
                  <a:sym typeface="Symbol" pitchFamily="18" charset="2"/>
                </a:rPr>
                <a:t> (r)</a:t>
              </a:r>
            </a:p>
          </p:txBody>
        </p:sp>
        <p:sp>
          <p:nvSpPr>
            <p:cNvPr id="19471" name="Rectangle 15"/>
            <p:cNvSpPr>
              <a:spLocks noChangeArrowheads="1"/>
            </p:cNvSpPr>
            <p:nvPr/>
          </p:nvSpPr>
          <p:spPr bwMode="auto">
            <a:xfrm>
              <a:off x="3733800" y="4520824"/>
              <a:ext cx="4572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ctr"/>
              <a:r>
                <a:rPr lang="en-US" altLang="en-US" sz="1800" i="1"/>
                <a:t>A</a:t>
              </a:r>
            </a:p>
          </p:txBody>
        </p:sp>
        <p:sp>
          <p:nvSpPr>
            <p:cNvPr id="19472" name="Rectangle 16"/>
            <p:cNvSpPr>
              <a:spLocks noChangeArrowheads="1"/>
            </p:cNvSpPr>
            <p:nvPr/>
          </p:nvSpPr>
          <p:spPr bwMode="auto">
            <a:xfrm>
              <a:off x="4191000" y="4520824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ctr"/>
              <a:r>
                <a:rPr lang="en-US" altLang="en-US" sz="1800" i="1"/>
                <a:t>B</a:t>
              </a:r>
            </a:p>
          </p:txBody>
        </p:sp>
        <p:sp>
          <p:nvSpPr>
            <p:cNvPr id="19473" name="Rectangle 17"/>
            <p:cNvSpPr>
              <a:spLocks noChangeArrowheads="1"/>
            </p:cNvSpPr>
            <p:nvPr/>
          </p:nvSpPr>
          <p:spPr bwMode="auto">
            <a:xfrm>
              <a:off x="3733800" y="4978024"/>
              <a:ext cx="457200" cy="6238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ctr"/>
              <a:r>
                <a:rPr lang="en-US" altLang="en-US" sz="1800" i="1">
                  <a:sym typeface="Symbol" pitchFamily="18" charset="2"/>
                </a:rPr>
                <a:t></a:t>
              </a:r>
              <a:endParaRPr lang="en-US" altLang="en-US" sz="1800" i="1">
                <a:sym typeface="Greek Symbols" pitchFamily="18" charset="2"/>
              </a:endParaRPr>
            </a:p>
            <a:p>
              <a:pPr algn="ctr"/>
              <a:r>
                <a:rPr lang="en-US" altLang="en-US" sz="1800" i="1">
                  <a:sym typeface="Symbol" pitchFamily="18" charset="2"/>
                </a:rPr>
                <a:t></a:t>
              </a:r>
            </a:p>
          </p:txBody>
        </p:sp>
        <p:sp>
          <p:nvSpPr>
            <p:cNvPr id="19474" name="Rectangle 18"/>
            <p:cNvSpPr>
              <a:spLocks noChangeArrowheads="1"/>
            </p:cNvSpPr>
            <p:nvPr/>
          </p:nvSpPr>
          <p:spPr bwMode="auto">
            <a:xfrm>
              <a:off x="4191000" y="4978024"/>
              <a:ext cx="381000" cy="6238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ctr"/>
              <a:r>
                <a:rPr lang="en-US" altLang="en-US" sz="1800">
                  <a:sym typeface="Greek Symbols" pitchFamily="18" charset="2"/>
                </a:rPr>
                <a:t>1</a:t>
              </a:r>
            </a:p>
            <a:p>
              <a:pPr algn="ctr"/>
              <a:r>
                <a:rPr lang="en-US" altLang="en-US" sz="1800">
                  <a:sym typeface="Greek Symbols" pitchFamily="18" charset="2"/>
                </a:rPr>
                <a:t>2</a:t>
              </a:r>
              <a:endParaRPr lang="en-US" altLang="en-US" sz="1800" i="1"/>
            </a:p>
          </p:txBody>
        </p:sp>
        <p:sp>
          <p:nvSpPr>
            <p:cNvPr id="19475" name="Freeform 19"/>
            <p:cNvSpPr>
              <a:spLocks/>
            </p:cNvSpPr>
            <p:nvPr/>
          </p:nvSpPr>
          <p:spPr bwMode="auto">
            <a:xfrm>
              <a:off x="1806789" y="4801812"/>
              <a:ext cx="142875" cy="142875"/>
            </a:xfrm>
            <a:custGeom>
              <a:avLst/>
              <a:gdLst>
                <a:gd name="T0" fmla="*/ 0 w 182"/>
                <a:gd name="T1" fmla="*/ 0 h 182"/>
                <a:gd name="T2" fmla="*/ 0 w 182"/>
                <a:gd name="T3" fmla="*/ 2147483647 h 182"/>
                <a:gd name="T4" fmla="*/ 2147483647 w 182"/>
                <a:gd name="T5" fmla="*/ 0 h 182"/>
                <a:gd name="T6" fmla="*/ 2147483647 w 182"/>
                <a:gd name="T7" fmla="*/ 2147483647 h 182"/>
                <a:gd name="T8" fmla="*/ 0 w 182"/>
                <a:gd name="T9" fmla="*/ 0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" h="182">
                  <a:moveTo>
                    <a:pt x="0" y="0"/>
                  </a:moveTo>
                  <a:lnTo>
                    <a:pt x="0" y="182"/>
                  </a:lnTo>
                  <a:lnTo>
                    <a:pt x="182" y="0"/>
                  </a:lnTo>
                  <a:lnTo>
                    <a:pt x="182" y="1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19476" name="Rectangle 20"/>
            <p:cNvSpPr>
              <a:spLocks noChangeArrowheads="1"/>
            </p:cNvSpPr>
            <p:nvPr/>
          </p:nvSpPr>
          <p:spPr bwMode="auto">
            <a:xfrm>
              <a:off x="6381750" y="2768224"/>
              <a:ext cx="6096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ctr"/>
              <a:r>
                <a:rPr lang="en-US" altLang="en-US" sz="1800" i="1"/>
                <a:t>C</a:t>
              </a:r>
            </a:p>
          </p:txBody>
        </p:sp>
        <p:sp>
          <p:nvSpPr>
            <p:cNvPr id="19477" name="Rectangle 21"/>
            <p:cNvSpPr>
              <a:spLocks noChangeArrowheads="1"/>
            </p:cNvSpPr>
            <p:nvPr/>
          </p:nvSpPr>
          <p:spPr bwMode="auto">
            <a:xfrm>
              <a:off x="6381750" y="3225424"/>
              <a:ext cx="609600" cy="685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ctr"/>
              <a:r>
                <a:rPr lang="en-US" altLang="en-US" sz="1800">
                  <a:sym typeface="Greek Symbols" pitchFamily="18" charset="2"/>
                </a:rPr>
                <a:t>A</a:t>
              </a:r>
            </a:p>
            <a:p>
              <a:pPr algn="ctr"/>
              <a:r>
                <a:rPr lang="en-US" altLang="en-US" sz="1800">
                  <a:sym typeface="Greek Symbols" pitchFamily="18" charset="2"/>
                </a:rPr>
                <a:t>B</a:t>
              </a:r>
            </a:p>
          </p:txBody>
        </p:sp>
        <p:sp>
          <p:nvSpPr>
            <p:cNvPr id="19478" name="Rectangle 22"/>
            <p:cNvSpPr>
              <a:spLocks noChangeArrowheads="1"/>
            </p:cNvSpPr>
            <p:nvPr/>
          </p:nvSpPr>
          <p:spPr bwMode="auto">
            <a:xfrm>
              <a:off x="4343400" y="2768224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ctr"/>
              <a:r>
                <a:rPr lang="en-US" altLang="en-US" sz="1800" i="1"/>
                <a:t>B</a:t>
              </a:r>
            </a:p>
          </p:txBody>
        </p:sp>
        <p:sp>
          <p:nvSpPr>
            <p:cNvPr id="19479" name="Rectangle 23"/>
            <p:cNvSpPr>
              <a:spLocks noChangeArrowheads="1"/>
            </p:cNvSpPr>
            <p:nvPr/>
          </p:nvSpPr>
          <p:spPr bwMode="auto">
            <a:xfrm>
              <a:off x="4343400" y="3225424"/>
              <a:ext cx="381000" cy="685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ctr"/>
              <a:r>
                <a:rPr lang="en-US" altLang="en-US" sz="1800" i="1">
                  <a:sym typeface="Symbol" pitchFamily="18" charset="2"/>
                </a:rPr>
                <a:t>1</a:t>
              </a:r>
              <a:endParaRPr lang="en-US" altLang="en-US" sz="1800" i="1">
                <a:sym typeface="Greek Symbols" pitchFamily="18" charset="2"/>
              </a:endParaRPr>
            </a:p>
            <a:p>
              <a:pPr algn="ctr"/>
              <a:r>
                <a:rPr lang="en-US" altLang="en-US" sz="1800" i="1">
                  <a:sym typeface="Symbol" pitchFamily="18" charset="2"/>
                </a:rPr>
                <a:t>2</a:t>
              </a:r>
            </a:p>
          </p:txBody>
        </p:sp>
        <p:sp>
          <p:nvSpPr>
            <p:cNvPr id="19480" name="Rectangle 24"/>
            <p:cNvSpPr>
              <a:spLocks noChangeArrowheads="1"/>
            </p:cNvSpPr>
            <p:nvPr/>
          </p:nvSpPr>
          <p:spPr bwMode="auto">
            <a:xfrm>
              <a:off x="4572000" y="4520824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ctr"/>
              <a:r>
                <a:rPr lang="en-US" altLang="en-US" sz="1800" i="1"/>
                <a:t>C</a:t>
              </a:r>
            </a:p>
          </p:txBody>
        </p:sp>
        <p:sp>
          <p:nvSpPr>
            <p:cNvPr id="19481" name="Rectangle 25"/>
            <p:cNvSpPr>
              <a:spLocks noChangeArrowheads="1"/>
            </p:cNvSpPr>
            <p:nvPr/>
          </p:nvSpPr>
          <p:spPr bwMode="auto">
            <a:xfrm>
              <a:off x="4572000" y="4978024"/>
              <a:ext cx="381000" cy="6238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ctr"/>
              <a:r>
                <a:rPr lang="en-US" altLang="en-US" sz="1800">
                  <a:sym typeface="Greek Symbols" pitchFamily="18" charset="2"/>
                </a:rPr>
                <a:t>A</a:t>
              </a:r>
            </a:p>
            <a:p>
              <a:pPr algn="ctr"/>
              <a:r>
                <a:rPr lang="en-US" altLang="en-US" sz="1800">
                  <a:sym typeface="Greek Symbols" pitchFamily="18" charset="2"/>
                </a:rPr>
                <a:t>B</a:t>
              </a:r>
              <a:endParaRPr lang="en-US" altLang="en-US" sz="1800" i="1"/>
            </a:p>
          </p:txBody>
        </p:sp>
        <p:sp>
          <p:nvSpPr>
            <p:cNvPr id="19482" name="Rectangle 26"/>
            <p:cNvSpPr>
              <a:spLocks noChangeArrowheads="1"/>
            </p:cNvSpPr>
            <p:nvPr/>
          </p:nvSpPr>
          <p:spPr bwMode="auto">
            <a:xfrm>
              <a:off x="2971800" y="2768224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ctr"/>
              <a:r>
                <a:rPr lang="en-US" altLang="en-US" sz="1800" i="1"/>
                <a:t>C</a:t>
              </a:r>
            </a:p>
          </p:txBody>
        </p:sp>
        <p:sp>
          <p:nvSpPr>
            <p:cNvPr id="19483" name="Rectangle 27"/>
            <p:cNvSpPr>
              <a:spLocks noChangeArrowheads="1"/>
            </p:cNvSpPr>
            <p:nvPr/>
          </p:nvSpPr>
          <p:spPr bwMode="auto">
            <a:xfrm>
              <a:off x="2971800" y="3225424"/>
              <a:ext cx="381000" cy="6175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ctr"/>
              <a:r>
                <a:rPr lang="en-US" altLang="en-US" sz="1800">
                  <a:sym typeface="Greek Symbols" pitchFamily="18" charset="2"/>
                </a:rPr>
                <a:t>A</a:t>
              </a:r>
            </a:p>
            <a:p>
              <a:pPr algn="ctr"/>
              <a:r>
                <a:rPr lang="en-US" altLang="en-US" sz="1800">
                  <a:sym typeface="Greek Symbols" pitchFamily="18" charset="2"/>
                </a:rPr>
                <a:t>B</a:t>
              </a:r>
              <a:endParaRPr lang="en-US" altLang="en-US" sz="1800" i="1"/>
            </a:p>
          </p:txBody>
        </p:sp>
        <p:sp>
          <p:nvSpPr>
            <p:cNvPr id="19484" name="Text Box 28"/>
            <p:cNvSpPr txBox="1">
              <a:spLocks noChangeArrowheads="1"/>
            </p:cNvSpPr>
            <p:nvPr/>
          </p:nvSpPr>
          <p:spPr bwMode="auto">
            <a:xfrm>
              <a:off x="3730625" y="3920749"/>
              <a:ext cx="12969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>
                  <a:sym typeface="Symbol" pitchFamily="18" charset="2"/>
                </a:rPr>
                <a:t></a:t>
              </a:r>
              <a:r>
                <a:rPr lang="en-US" altLang="en-US" sz="1800" i="1" baseline="-25000">
                  <a:sym typeface="Symbol" pitchFamily="18" charset="2"/>
                </a:rPr>
                <a:t>A,B</a:t>
              </a:r>
              <a:r>
                <a:rPr lang="en-US" altLang="en-US" sz="1800">
                  <a:sym typeface="Symbol" pitchFamily="18" charset="2"/>
                </a:rPr>
                <a:t>(</a:t>
              </a:r>
              <a:r>
                <a:rPr lang="en-US" altLang="en-US" sz="1800" i="1">
                  <a:sym typeface="Symbol" pitchFamily="18" charset="2"/>
                </a:rPr>
                <a:t>r</a:t>
              </a:r>
              <a:r>
                <a:rPr lang="en-US" altLang="en-US" sz="1800">
                  <a:sym typeface="Symbol" pitchFamily="18" charset="2"/>
                </a:rPr>
                <a:t>)</a:t>
              </a:r>
              <a:endParaRPr lang="en-US" altLang="en-US" sz="1800"/>
            </a:p>
          </p:txBody>
        </p:sp>
      </p:grpSp>
      <p:sp>
        <p:nvSpPr>
          <p:cNvPr id="3" name="Rectangle 2"/>
          <p:cNvSpPr/>
          <p:nvPr/>
        </p:nvSpPr>
        <p:spPr>
          <a:xfrm>
            <a:off x="1450047" y="6167801"/>
            <a:ext cx="71989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/>
              <a:t>How to avoid redundancy &amp; achieve Lossless Decomposition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844331" y="-126124"/>
            <a:ext cx="8077200" cy="6096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5082" y="442295"/>
            <a:ext cx="8229600" cy="1450874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eaLnBrk="1" hangingPunct="1">
              <a:buFont typeface="Wingdings 2" charset="2"/>
              <a:buNone/>
              <a:defRPr/>
            </a:pPr>
            <a:r>
              <a:rPr lang="en-US" altLang="en-US" sz="2300"/>
              <a:t>R(A,B,C,D,E)	           F = { AB</a:t>
            </a:r>
            <a:r>
              <a:rPr lang="en-US" altLang="en-US" sz="2300">
                <a:sym typeface="Wingdings" charset="2"/>
              </a:rPr>
              <a:t></a:t>
            </a:r>
            <a:r>
              <a:rPr lang="en-US" altLang="en-US" sz="2300"/>
              <a:t>C, C</a:t>
            </a:r>
            <a:r>
              <a:rPr lang="en-US" altLang="en-US" sz="2300">
                <a:sym typeface="Wingdings" charset="2"/>
              </a:rPr>
              <a:t></a:t>
            </a:r>
            <a:r>
              <a:rPr lang="en-US" altLang="en-US" sz="2300"/>
              <a:t>E, B</a:t>
            </a:r>
            <a:r>
              <a:rPr lang="en-US" altLang="en-US" sz="2300">
                <a:sym typeface="Wingdings" charset="2"/>
              </a:rPr>
              <a:t></a:t>
            </a:r>
            <a:r>
              <a:rPr lang="en-US" altLang="en-US" sz="2300"/>
              <a:t>D, E</a:t>
            </a:r>
            <a:r>
              <a:rPr lang="en-US" altLang="en-US" sz="2300">
                <a:sym typeface="Wingdings" charset="2"/>
              </a:rPr>
              <a:t></a:t>
            </a:r>
            <a:r>
              <a:rPr lang="en-US" altLang="en-US" sz="2300"/>
              <a:t>A }</a:t>
            </a:r>
          </a:p>
          <a:p>
            <a:pPr eaLnBrk="1" hangingPunct="1">
              <a:buFont typeface="Wingdings 2" charset="2"/>
              <a:buNone/>
              <a:defRPr/>
            </a:pPr>
            <a:r>
              <a:rPr lang="en-US" altLang="en-US" sz="2300"/>
              <a:t>Decomposition:	R1(B,C,D)	R2(A,C,E)</a:t>
            </a:r>
          </a:p>
          <a:p>
            <a:pPr eaLnBrk="1" hangingPunct="1">
              <a:buFont typeface="Wingdings 2" charset="2"/>
              <a:buNone/>
              <a:defRPr/>
            </a:pPr>
            <a:r>
              <a:rPr lang="en-US" altLang="en-US" sz="2300"/>
              <a:t>List the functional dependencies which are not preserved?</a:t>
            </a:r>
          </a:p>
          <a:p>
            <a:pPr eaLnBrk="1" hangingPunct="1">
              <a:defRPr/>
            </a:pPr>
            <a:endParaRPr lang="en-US" altLang="en-US" sz="2300"/>
          </a:p>
        </p:txBody>
      </p:sp>
      <p:sp>
        <p:nvSpPr>
          <p:cNvPr id="23556" name="Content Placeholder 2"/>
          <p:cNvSpPr txBox="1">
            <a:spLocks/>
          </p:cNvSpPr>
          <p:nvPr/>
        </p:nvSpPr>
        <p:spPr bwMode="auto">
          <a:xfrm>
            <a:off x="329324" y="1893169"/>
            <a:ext cx="8592207" cy="40005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3200">
                <a:solidFill>
                  <a:schemeClr val="accent3">
                    <a:lumMod val="50000"/>
                  </a:schemeClr>
                </a:solidFill>
                <a:latin typeface="Georgia" charset="0"/>
              </a:rPr>
              <a:t>Result</a:t>
            </a:r>
            <a:r>
              <a:rPr lang="en-US" altLang="en-US" sz="3200">
                <a:latin typeface="Georgia" charset="0"/>
              </a:rPr>
              <a:t>=ABD</a:t>
            </a:r>
          </a:p>
          <a:p>
            <a:pPr eaLnBrk="1" hangingPunct="1"/>
            <a:r>
              <a:rPr lang="en-US" altLang="en-US" sz="3200">
                <a:latin typeface="Georgia" charset="0"/>
              </a:rPr>
              <a:t>For </a:t>
            </a:r>
            <a:r>
              <a:rPr lang="en-US" altLang="en-US" sz="3200">
                <a:solidFill>
                  <a:schemeClr val="accent3">
                    <a:lumMod val="50000"/>
                  </a:schemeClr>
                </a:solidFill>
                <a:latin typeface="Georgia" charset="0"/>
              </a:rPr>
              <a:t>Result</a:t>
            </a:r>
            <a:r>
              <a:rPr lang="en-US" altLang="en-US" sz="3200">
                <a:latin typeface="Georgia" charset="0"/>
              </a:rPr>
              <a:t> </a:t>
            </a:r>
            <a:r>
              <a:rPr lang="en-US" altLang="en-US" sz="3200">
                <a:latin typeface="Georgia" charset="0"/>
                <a:sym typeface="Symbol" charset="2"/>
              </a:rPr>
              <a:t></a:t>
            </a:r>
            <a:r>
              <a:rPr lang="en-US" altLang="en-US" sz="3200">
                <a:latin typeface="Georgia" charset="0"/>
              </a:rPr>
              <a:t> R2 = ABD </a:t>
            </a:r>
            <a:r>
              <a:rPr lang="en-US" altLang="en-US" sz="3200">
                <a:latin typeface="Georgia" charset="0"/>
                <a:sym typeface="Symbol" charset="2"/>
              </a:rPr>
              <a:t></a:t>
            </a:r>
            <a:r>
              <a:rPr lang="en-US" altLang="en-US" sz="3200">
                <a:latin typeface="Georgia" charset="0"/>
              </a:rPr>
              <a:t> ACE = A</a:t>
            </a:r>
          </a:p>
          <a:p>
            <a:pPr eaLnBrk="1" hangingPunct="1"/>
            <a:r>
              <a:rPr lang="en-US" altLang="en-US" sz="3200">
                <a:latin typeface="Georgia" charset="0"/>
              </a:rPr>
              <a:t>	{A}</a:t>
            </a:r>
            <a:r>
              <a:rPr lang="en-US" altLang="en-US" sz="3200" baseline="30000">
                <a:latin typeface="Georgia" charset="0"/>
              </a:rPr>
              <a:t>+</a:t>
            </a:r>
            <a:r>
              <a:rPr lang="en-US" altLang="en-US" sz="3200">
                <a:latin typeface="Georgia" charset="0"/>
              </a:rPr>
              <a:t> = A</a:t>
            </a:r>
          </a:p>
          <a:p>
            <a:pPr eaLnBrk="1" hangingPunct="1"/>
            <a:r>
              <a:rPr lang="en-US" altLang="en-US" sz="3200">
                <a:latin typeface="Georgia" charset="0"/>
              </a:rPr>
              <a:t>	{A}</a:t>
            </a:r>
            <a:r>
              <a:rPr lang="en-US" altLang="en-US" sz="3200" baseline="30000">
                <a:latin typeface="Georgia" charset="0"/>
              </a:rPr>
              <a:t>+</a:t>
            </a:r>
            <a:r>
              <a:rPr lang="en-US" altLang="en-US" sz="3200">
                <a:latin typeface="Georgia" charset="0"/>
              </a:rPr>
              <a:t> </a:t>
            </a:r>
            <a:r>
              <a:rPr lang="en-US" altLang="en-US" sz="3200">
                <a:latin typeface="Georgia" charset="0"/>
                <a:sym typeface="Symbol" charset="2"/>
              </a:rPr>
              <a:t></a:t>
            </a:r>
            <a:r>
              <a:rPr lang="en-US" altLang="en-US" sz="3200">
                <a:latin typeface="Georgia" charset="0"/>
              </a:rPr>
              <a:t> R2 = A </a:t>
            </a:r>
            <a:r>
              <a:rPr lang="en-US" altLang="en-US" sz="3200">
                <a:latin typeface="Georgia" charset="0"/>
                <a:sym typeface="Symbol" charset="2"/>
              </a:rPr>
              <a:t></a:t>
            </a:r>
            <a:r>
              <a:rPr lang="en-US" altLang="en-US" sz="3200">
                <a:latin typeface="Georgia" charset="0"/>
              </a:rPr>
              <a:t> ACE = A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800">
                <a:latin typeface="Georgia" charset="0"/>
              </a:rPr>
              <a:t>Update </a:t>
            </a:r>
            <a:r>
              <a:rPr lang="en-US" altLang="en-US" sz="2800">
                <a:solidFill>
                  <a:schemeClr val="accent3">
                    <a:lumMod val="50000"/>
                  </a:schemeClr>
                </a:solidFill>
                <a:latin typeface="Georgia" charset="0"/>
              </a:rPr>
              <a:t>Result, Result </a:t>
            </a:r>
            <a:r>
              <a:rPr lang="en-US" altLang="en-US" sz="2800">
                <a:latin typeface="Georgia" charset="0"/>
              </a:rPr>
              <a:t>is still ABD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300" b="1">
                <a:solidFill>
                  <a:schemeClr val="tx2"/>
                </a:solidFill>
                <a:latin typeface="Georgia" charset="0"/>
              </a:rPr>
              <a:t>Since Result hasn’t changed, we stop here.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800">
                <a:solidFill>
                  <a:srgbClr val="C00000"/>
                </a:solidFill>
                <a:latin typeface="Georgia" charset="0"/>
              </a:rPr>
              <a:t>Check, Is Result Contains  C ?   </a:t>
            </a:r>
            <a:r>
              <a:rPr lang="en-US" altLang="en-US" sz="2800" b="1">
                <a:solidFill>
                  <a:schemeClr val="accent3">
                    <a:lumMod val="25000"/>
                  </a:schemeClr>
                </a:solidFill>
                <a:latin typeface="Georgia" charset="0"/>
              </a:rPr>
              <a:t>NO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800">
                <a:latin typeface="Georgia" charset="0"/>
              </a:rPr>
              <a:t>  Therefore we can conclude </a:t>
            </a:r>
          </a:p>
          <a:p>
            <a:pPr lvl="1" algn="ctr" eaLnBrk="1" hangingPunct="1">
              <a:lnSpc>
                <a:spcPct val="120000"/>
              </a:lnSpc>
            </a:pPr>
            <a:r>
              <a:rPr lang="en-US" altLang="en-US" sz="2400" b="1">
                <a:solidFill>
                  <a:srgbClr val="FF0000"/>
                </a:solidFill>
                <a:latin typeface="Georgia" charset="0"/>
              </a:rPr>
              <a:t>AB</a:t>
            </a:r>
            <a:r>
              <a:rPr lang="en-US" altLang="en-US" sz="2400" b="1">
                <a:solidFill>
                  <a:srgbClr val="FF0000"/>
                </a:solidFill>
                <a:latin typeface="Georgia" charset="0"/>
                <a:sym typeface="Wingdings" charset="2"/>
              </a:rPr>
              <a:t></a:t>
            </a:r>
            <a:r>
              <a:rPr lang="en-US" altLang="en-US" sz="2400" b="1">
                <a:solidFill>
                  <a:srgbClr val="FF0000"/>
                </a:solidFill>
                <a:latin typeface="Georgia" charset="0"/>
              </a:rPr>
              <a:t>C is not  </a:t>
            </a:r>
            <a:r>
              <a:rPr lang="en-US" altLang="en-US" sz="2800" b="1">
                <a:solidFill>
                  <a:srgbClr val="FF0000"/>
                </a:solidFill>
                <a:latin typeface="Georgia" charset="0"/>
              </a:rPr>
              <a:t>  preserved.</a:t>
            </a:r>
          </a:p>
          <a:p>
            <a:pPr eaLnBrk="1" hangingPunct="1"/>
            <a:r>
              <a:rPr lang="en-US" altLang="en-US" sz="2800">
                <a:latin typeface="Georgia" charset="0"/>
              </a:rPr>
              <a:t>Similarly check other functional dependencies.</a:t>
            </a:r>
            <a:endParaRPr lang="en-US" altLang="en-US" sz="2800">
              <a:solidFill>
                <a:srgbClr val="FF0000"/>
              </a:solidFill>
              <a:latin typeface="Georgia" charset="0"/>
            </a:endParaRPr>
          </a:p>
          <a:p>
            <a:pPr eaLnBrk="1" hangingPunct="1"/>
            <a:r>
              <a:rPr lang="en-US" altLang="en-US" sz="3200">
                <a:solidFill>
                  <a:srgbClr val="FF0000"/>
                </a:solidFill>
                <a:latin typeface="Georgia" charset="0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4357813" y="1783819"/>
            <a:ext cx="32902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800" b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AB</a:t>
            </a:r>
            <a:r>
              <a:rPr lang="en-US" altLang="en-US" sz="2800" b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charset="2"/>
              </a:rPr>
              <a:t></a:t>
            </a:r>
            <a:r>
              <a:rPr lang="en-US" altLang="en-US" sz="2800" b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 Preserved?</a:t>
            </a:r>
          </a:p>
        </p:txBody>
      </p:sp>
    </p:spTree>
    <p:extLst>
      <p:ext uri="{BB962C8B-B14F-4D97-AF65-F5344CB8AC3E}">
        <p14:creationId xmlns:p14="http://schemas.microsoft.com/office/powerpoint/2010/main" val="403268340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802855" y="0"/>
            <a:ext cx="8077200" cy="609600"/>
          </a:xfrm>
        </p:spPr>
        <p:txBody>
          <a:bodyPr/>
          <a:lstStyle/>
          <a:p>
            <a:pPr eaLnBrk="1" hangingPunct="1"/>
            <a:r>
              <a:rPr lang="en-US" altLang="en-US"/>
              <a:t>Example continued…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19100" y="634579"/>
            <a:ext cx="8229600" cy="1096962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eaLnBrk="1" hangingPunct="1">
              <a:buFont typeface="Wingdings 2" charset="2"/>
              <a:buNone/>
              <a:defRPr/>
            </a:pPr>
            <a:r>
              <a:rPr lang="en-US" altLang="en-US" sz="2400"/>
              <a:t>R(A,B,C,D,E)	           F = {AB</a:t>
            </a:r>
            <a:r>
              <a:rPr lang="en-US" altLang="en-US" sz="2400">
                <a:sym typeface="Wingdings" charset="2"/>
              </a:rPr>
              <a:t></a:t>
            </a:r>
            <a:r>
              <a:rPr lang="en-US" altLang="en-US" sz="2400"/>
              <a:t>C, C</a:t>
            </a:r>
            <a:r>
              <a:rPr lang="en-US" altLang="en-US" sz="2400">
                <a:sym typeface="Wingdings" charset="2"/>
              </a:rPr>
              <a:t></a:t>
            </a:r>
            <a:r>
              <a:rPr lang="en-US" altLang="en-US" sz="2400"/>
              <a:t>E, B</a:t>
            </a:r>
            <a:r>
              <a:rPr lang="en-US" altLang="en-US" sz="2400">
                <a:sym typeface="Wingdings" charset="2"/>
              </a:rPr>
              <a:t></a:t>
            </a:r>
            <a:r>
              <a:rPr lang="en-US" altLang="en-US" sz="2400"/>
              <a:t>D, E</a:t>
            </a:r>
            <a:r>
              <a:rPr lang="en-US" altLang="en-US" sz="2400">
                <a:sym typeface="Wingdings" charset="2"/>
              </a:rPr>
              <a:t></a:t>
            </a:r>
            <a:r>
              <a:rPr lang="en-US" altLang="en-US" sz="2400"/>
              <a:t>A}</a:t>
            </a:r>
          </a:p>
          <a:p>
            <a:pPr eaLnBrk="1" hangingPunct="1">
              <a:buFont typeface="Wingdings 2" charset="2"/>
              <a:buNone/>
              <a:defRPr/>
            </a:pPr>
            <a:r>
              <a:rPr lang="en-US" altLang="en-US" sz="2400"/>
              <a:t>Decomposition:	R1(B,C,D)	R2(A,C,E)</a:t>
            </a:r>
          </a:p>
          <a:p>
            <a:pPr eaLnBrk="1" hangingPunct="1">
              <a:defRPr/>
            </a:pPr>
            <a:endParaRPr lang="en-US" altLang="en-US" sz="2400"/>
          </a:p>
        </p:txBody>
      </p:sp>
      <p:sp>
        <p:nvSpPr>
          <p:cNvPr id="26628" name="Content Placeholder 2"/>
          <p:cNvSpPr txBox="1">
            <a:spLocks/>
          </p:cNvSpPr>
          <p:nvPr/>
        </p:nvSpPr>
        <p:spPr bwMode="auto">
          <a:xfrm>
            <a:off x="274008" y="1871032"/>
            <a:ext cx="82296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500" b="1">
                <a:solidFill>
                  <a:schemeClr val="tx2"/>
                </a:solidFill>
                <a:latin typeface="Georgia" charset="0"/>
              </a:rPr>
              <a:t>Is </a:t>
            </a:r>
            <a:r>
              <a:rPr lang="en-US" altLang="en-US" sz="2500" b="1">
                <a:solidFill>
                  <a:schemeClr val="tx2"/>
                </a:solidFill>
              </a:rPr>
              <a:t>B</a:t>
            </a:r>
            <a:r>
              <a:rPr lang="en-US" altLang="en-US" sz="2500" b="1">
                <a:solidFill>
                  <a:schemeClr val="tx2"/>
                </a:solidFill>
                <a:sym typeface="Wingdings" charset="2"/>
              </a:rPr>
              <a:t></a:t>
            </a:r>
            <a:r>
              <a:rPr lang="en-US" altLang="en-US" sz="2500" b="1">
                <a:solidFill>
                  <a:schemeClr val="tx2"/>
                </a:solidFill>
              </a:rPr>
              <a:t>D Preserved ?.....</a:t>
            </a:r>
            <a:endParaRPr lang="en-US" altLang="en-US" sz="2500" b="1">
              <a:solidFill>
                <a:schemeClr val="tx2"/>
              </a:solidFill>
              <a:latin typeface="Georgia" charset="0"/>
            </a:endParaRPr>
          </a:p>
          <a:p>
            <a:pPr eaLnBrk="1" hangingPunct="1"/>
            <a:r>
              <a:rPr lang="en-US" altLang="en-US" sz="2500">
                <a:solidFill>
                  <a:schemeClr val="accent3">
                    <a:lumMod val="50000"/>
                  </a:schemeClr>
                </a:solidFill>
                <a:latin typeface="Georgia" charset="0"/>
              </a:rPr>
              <a:t>Result</a:t>
            </a:r>
            <a:r>
              <a:rPr lang="en-US" altLang="en-US" sz="2500">
                <a:latin typeface="Georgia" charset="0"/>
              </a:rPr>
              <a:t>=B</a:t>
            </a:r>
          </a:p>
          <a:p>
            <a:pPr eaLnBrk="1" hangingPunct="1"/>
            <a:r>
              <a:rPr lang="en-US" altLang="en-US" sz="2500">
                <a:latin typeface="Georgia" charset="0"/>
              </a:rPr>
              <a:t>For </a:t>
            </a:r>
            <a:r>
              <a:rPr lang="en-US" altLang="en-US" sz="2500">
                <a:solidFill>
                  <a:schemeClr val="accent3">
                    <a:lumMod val="50000"/>
                  </a:schemeClr>
                </a:solidFill>
                <a:latin typeface="Georgia" charset="0"/>
              </a:rPr>
              <a:t>Result</a:t>
            </a:r>
            <a:r>
              <a:rPr lang="en-US" altLang="en-US" sz="2500">
                <a:latin typeface="Georgia" charset="0"/>
              </a:rPr>
              <a:t> </a:t>
            </a:r>
            <a:r>
              <a:rPr lang="en-US" altLang="en-US" sz="2500">
                <a:latin typeface="Georgia" charset="0"/>
                <a:sym typeface="Symbol" charset="2"/>
              </a:rPr>
              <a:t></a:t>
            </a:r>
            <a:r>
              <a:rPr lang="en-US" altLang="en-US" sz="2500">
                <a:latin typeface="Georgia" charset="0"/>
              </a:rPr>
              <a:t> R1 = B </a:t>
            </a:r>
            <a:r>
              <a:rPr lang="en-US" altLang="en-US" sz="2500">
                <a:latin typeface="Georgia" charset="0"/>
                <a:sym typeface="Symbol" charset="2"/>
              </a:rPr>
              <a:t></a:t>
            </a:r>
            <a:r>
              <a:rPr lang="en-US" altLang="en-US" sz="2500">
                <a:latin typeface="Georgia" charset="0"/>
              </a:rPr>
              <a:t> BCD = B</a:t>
            </a:r>
          </a:p>
          <a:p>
            <a:pPr eaLnBrk="1" hangingPunct="1"/>
            <a:r>
              <a:rPr lang="en-US" altLang="en-US" sz="2500">
                <a:latin typeface="Georgia" charset="0"/>
              </a:rPr>
              <a:t>	{B}</a:t>
            </a:r>
            <a:r>
              <a:rPr lang="en-US" altLang="en-US" sz="2500" baseline="30000">
                <a:latin typeface="Georgia" charset="0"/>
              </a:rPr>
              <a:t>+</a:t>
            </a:r>
            <a:r>
              <a:rPr lang="en-US" altLang="en-US" sz="2500">
                <a:latin typeface="Georgia" charset="0"/>
              </a:rPr>
              <a:t> = BD</a:t>
            </a:r>
          </a:p>
          <a:p>
            <a:pPr eaLnBrk="1" hangingPunct="1"/>
            <a:r>
              <a:rPr lang="en-US" altLang="en-US" sz="2500">
                <a:latin typeface="Georgia" charset="0"/>
              </a:rPr>
              <a:t>	{B}</a:t>
            </a:r>
            <a:r>
              <a:rPr lang="en-US" altLang="en-US" sz="2500" baseline="30000">
                <a:latin typeface="Georgia" charset="0"/>
              </a:rPr>
              <a:t>+</a:t>
            </a:r>
            <a:r>
              <a:rPr lang="en-US" altLang="en-US" sz="2500">
                <a:latin typeface="Georgia" charset="0"/>
              </a:rPr>
              <a:t> </a:t>
            </a:r>
            <a:r>
              <a:rPr lang="en-US" altLang="en-US" sz="2500">
                <a:latin typeface="Georgia" charset="0"/>
                <a:sym typeface="Symbol" charset="2"/>
              </a:rPr>
              <a:t></a:t>
            </a:r>
            <a:r>
              <a:rPr lang="en-US" altLang="en-US" sz="2500">
                <a:latin typeface="Georgia" charset="0"/>
              </a:rPr>
              <a:t> R1 = BD </a:t>
            </a:r>
            <a:r>
              <a:rPr lang="en-US" altLang="en-US" sz="2500">
                <a:latin typeface="Georgia" charset="0"/>
                <a:sym typeface="Symbol" charset="2"/>
              </a:rPr>
              <a:t></a:t>
            </a:r>
            <a:r>
              <a:rPr lang="en-US" altLang="en-US" sz="2500">
                <a:latin typeface="Georgia" charset="0"/>
              </a:rPr>
              <a:t> BCD = BD</a:t>
            </a:r>
          </a:p>
          <a:p>
            <a:pPr eaLnBrk="1" hangingPunct="1"/>
            <a:r>
              <a:rPr lang="en-US" altLang="en-US" sz="2500">
                <a:latin typeface="Georgia" charset="0"/>
              </a:rPr>
              <a:t>Update </a:t>
            </a:r>
            <a:r>
              <a:rPr lang="en-US" altLang="en-US" sz="2500">
                <a:solidFill>
                  <a:schemeClr val="accent3">
                    <a:lumMod val="50000"/>
                  </a:schemeClr>
                </a:solidFill>
                <a:latin typeface="Georgia" charset="0"/>
              </a:rPr>
              <a:t>Result</a:t>
            </a:r>
            <a:r>
              <a:rPr lang="en-US" altLang="en-US" sz="2500">
                <a:latin typeface="Georgia" charset="0"/>
              </a:rPr>
              <a:t> = B </a:t>
            </a:r>
            <a:r>
              <a:rPr lang="en-US" altLang="en-US" sz="2500">
                <a:latin typeface="Georgia" charset="0"/>
                <a:sym typeface="Symbol" charset="2"/>
              </a:rPr>
              <a:t></a:t>
            </a:r>
            <a:r>
              <a:rPr lang="en-US" altLang="en-US" sz="2500">
                <a:latin typeface="Georgia" charset="0"/>
              </a:rPr>
              <a:t> BD = BD</a:t>
            </a:r>
          </a:p>
          <a:p>
            <a:pPr eaLnBrk="1" hangingPunct="1"/>
            <a:endParaRPr lang="en-US" altLang="en-US" sz="2500">
              <a:latin typeface="Georgia" charset="0"/>
            </a:endParaRPr>
          </a:p>
          <a:p>
            <a:pPr eaLnBrk="1" hangingPunct="1"/>
            <a:r>
              <a:rPr lang="en-US" altLang="en-US" sz="2400" b="1">
                <a:solidFill>
                  <a:srgbClr val="002060"/>
                </a:solidFill>
                <a:latin typeface="Georgia" charset="0"/>
              </a:rPr>
              <a:t>Continue to next for loop</a:t>
            </a:r>
          </a:p>
          <a:p>
            <a:pPr eaLnBrk="1" hangingPunct="1">
              <a:spcBef>
                <a:spcPct val="20000"/>
              </a:spcBef>
            </a:pPr>
            <a:endParaRPr lang="en-US" altLang="en-US" sz="2500">
              <a:latin typeface="Georgia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68867" y="5134708"/>
            <a:ext cx="5975133" cy="17232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0" lvl="1">
              <a:lnSpc>
                <a:spcPct val="120000"/>
              </a:lnSpc>
            </a:pPr>
            <a:r>
              <a:rPr lang="en-US" altLang="en-US" sz="1800" i="1">
                <a:solidFill>
                  <a:srgbClr val="C00000"/>
                </a:solidFill>
              </a:rPr>
              <a:t>result </a:t>
            </a:r>
            <a:r>
              <a:rPr lang="en-US" altLang="en-US" sz="1800">
                <a:solidFill>
                  <a:srgbClr val="C00000"/>
                </a:solidFill>
              </a:rPr>
              <a:t>= </a:t>
            </a:r>
            <a:r>
              <a:rPr lang="en-US" altLang="en-US" sz="1800">
                <a:solidFill>
                  <a:srgbClr val="C00000"/>
                </a:solidFill>
                <a:sym typeface="Symbol" pitchFamily="18" charset="2"/>
              </a:rPr>
              <a:t></a:t>
            </a:r>
            <a:br>
              <a:rPr lang="en-US" altLang="en-US" sz="1800">
                <a:sym typeface="Symbol" pitchFamily="18" charset="2"/>
              </a:rPr>
            </a:br>
            <a:r>
              <a:rPr lang="en-US" altLang="en-US" sz="1800" b="1">
                <a:sym typeface="Symbol" pitchFamily="18" charset="2"/>
              </a:rPr>
              <a:t>while</a:t>
            </a:r>
            <a:r>
              <a:rPr lang="en-US" altLang="en-US" sz="1800">
                <a:sym typeface="Symbol" pitchFamily="18" charset="2"/>
              </a:rPr>
              <a:t> (changes to </a:t>
            </a:r>
            <a:r>
              <a:rPr lang="en-US" altLang="en-US" sz="1800" i="1">
                <a:sym typeface="Symbol" pitchFamily="18" charset="2"/>
              </a:rPr>
              <a:t>result</a:t>
            </a:r>
            <a:r>
              <a:rPr lang="en-US" altLang="en-US" sz="1800">
                <a:sym typeface="Symbol" pitchFamily="18" charset="2"/>
              </a:rPr>
              <a:t>) do</a:t>
            </a:r>
            <a:br>
              <a:rPr lang="en-US" altLang="en-US" sz="1800">
                <a:sym typeface="Symbol" pitchFamily="18" charset="2"/>
              </a:rPr>
            </a:br>
            <a:r>
              <a:rPr lang="en-US" altLang="en-US" sz="1800">
                <a:sym typeface="Symbol" pitchFamily="18" charset="2"/>
              </a:rPr>
              <a:t>	</a:t>
            </a:r>
            <a:r>
              <a:rPr lang="en-US" altLang="en-US" sz="1800" b="1">
                <a:sym typeface="Symbol" pitchFamily="18" charset="2"/>
              </a:rPr>
              <a:t>for each</a:t>
            </a:r>
            <a:r>
              <a:rPr lang="en-US" altLang="en-US" sz="1800">
                <a:sym typeface="Symbol" pitchFamily="18" charset="2"/>
              </a:rPr>
              <a:t> </a:t>
            </a:r>
            <a:r>
              <a:rPr lang="en-US" altLang="en-US" sz="1800" b="1" i="1" err="1">
                <a:solidFill>
                  <a:schemeClr val="accent3">
                    <a:lumMod val="25000"/>
                  </a:schemeClr>
                </a:solidFill>
                <a:sym typeface="Symbol" pitchFamily="18" charset="2"/>
              </a:rPr>
              <a:t>R</a:t>
            </a:r>
            <a:r>
              <a:rPr lang="en-US" altLang="en-US" sz="1800" b="1" i="1" baseline="-25000" err="1">
                <a:solidFill>
                  <a:schemeClr val="accent3">
                    <a:lumMod val="25000"/>
                  </a:schemeClr>
                </a:solidFill>
                <a:sym typeface="Symbol" pitchFamily="18" charset="2"/>
              </a:rPr>
              <a:t>i</a:t>
            </a:r>
            <a:r>
              <a:rPr lang="en-US" altLang="en-US" sz="1800" i="1">
                <a:sym typeface="Symbol" pitchFamily="18" charset="2"/>
              </a:rPr>
              <a:t> </a:t>
            </a:r>
            <a:r>
              <a:rPr lang="en-US" altLang="en-US" sz="1800">
                <a:sym typeface="Symbol" pitchFamily="18" charset="2"/>
              </a:rPr>
              <a:t>in the decomposition</a:t>
            </a:r>
            <a:br>
              <a:rPr lang="en-US" altLang="en-US" sz="1800">
                <a:sym typeface="Symbol" pitchFamily="18" charset="2"/>
              </a:rPr>
            </a:br>
            <a:r>
              <a:rPr lang="en-US" altLang="en-US" sz="1800">
                <a:sym typeface="Symbol" pitchFamily="18" charset="2"/>
              </a:rPr>
              <a:t>		</a:t>
            </a:r>
            <a:r>
              <a:rPr lang="en-US" altLang="en-US" sz="1800" b="1" i="1">
                <a:solidFill>
                  <a:schemeClr val="accent3">
                    <a:lumMod val="25000"/>
                  </a:schemeClr>
                </a:solidFill>
                <a:sym typeface="Symbol" pitchFamily="18" charset="2"/>
              </a:rPr>
              <a:t>t</a:t>
            </a:r>
            <a:r>
              <a:rPr lang="en-US" altLang="en-US" sz="1800" b="1">
                <a:solidFill>
                  <a:schemeClr val="accent3">
                    <a:lumMod val="25000"/>
                  </a:schemeClr>
                </a:solidFill>
                <a:sym typeface="Symbol" pitchFamily="18" charset="2"/>
              </a:rPr>
              <a:t> = (</a:t>
            </a:r>
            <a:r>
              <a:rPr lang="en-US" altLang="en-US" sz="1800" b="1" i="1">
                <a:solidFill>
                  <a:srgbClr val="C00000"/>
                </a:solidFill>
                <a:sym typeface="Symbol" pitchFamily="18" charset="2"/>
              </a:rPr>
              <a:t>result </a:t>
            </a:r>
            <a:r>
              <a:rPr lang="en-US" altLang="en-US" sz="1800" b="1">
                <a:solidFill>
                  <a:schemeClr val="accent3">
                    <a:lumMod val="25000"/>
                  </a:schemeClr>
                </a:solidFill>
                <a:sym typeface="Symbol" pitchFamily="18" charset="2"/>
              </a:rPr>
              <a:t> </a:t>
            </a:r>
            <a:r>
              <a:rPr lang="en-US" altLang="en-US" sz="1800" b="1" i="1" err="1">
                <a:solidFill>
                  <a:schemeClr val="accent3">
                    <a:lumMod val="25000"/>
                  </a:schemeClr>
                </a:solidFill>
                <a:sym typeface="Symbol" pitchFamily="18" charset="2"/>
              </a:rPr>
              <a:t>R</a:t>
            </a:r>
            <a:r>
              <a:rPr lang="en-US" altLang="en-US" sz="1800" b="1" i="1" baseline="-25000" err="1">
                <a:solidFill>
                  <a:schemeClr val="accent3">
                    <a:lumMod val="25000"/>
                  </a:schemeClr>
                </a:solidFill>
                <a:sym typeface="Symbol" pitchFamily="18" charset="2"/>
              </a:rPr>
              <a:t>i</a:t>
            </a:r>
            <a:r>
              <a:rPr lang="en-US" altLang="en-US" sz="1800" b="1">
                <a:solidFill>
                  <a:schemeClr val="accent3">
                    <a:lumMod val="25000"/>
                  </a:schemeClr>
                </a:solidFill>
                <a:sym typeface="Symbol" pitchFamily="18" charset="2"/>
              </a:rPr>
              <a:t>)</a:t>
            </a:r>
            <a:r>
              <a:rPr lang="en-US" altLang="en-US" sz="1800" b="1" baseline="30000">
                <a:solidFill>
                  <a:schemeClr val="accent3">
                    <a:lumMod val="25000"/>
                  </a:schemeClr>
                </a:solidFill>
                <a:sym typeface="Symbol" pitchFamily="18" charset="2"/>
              </a:rPr>
              <a:t>+ </a:t>
            </a:r>
            <a:r>
              <a:rPr lang="en-US" altLang="en-US" sz="1800" b="1">
                <a:solidFill>
                  <a:schemeClr val="accent3">
                    <a:lumMod val="25000"/>
                  </a:schemeClr>
                </a:solidFill>
                <a:sym typeface="Symbol" pitchFamily="18" charset="2"/>
              </a:rPr>
              <a:t> </a:t>
            </a:r>
            <a:r>
              <a:rPr lang="en-US" altLang="en-US" sz="1800" b="1" i="1" err="1">
                <a:solidFill>
                  <a:schemeClr val="accent3">
                    <a:lumMod val="25000"/>
                  </a:schemeClr>
                </a:solidFill>
                <a:sym typeface="Symbol" pitchFamily="18" charset="2"/>
              </a:rPr>
              <a:t>R</a:t>
            </a:r>
            <a:r>
              <a:rPr lang="en-US" altLang="en-US" sz="1800" b="1" i="1" baseline="-25000" err="1">
                <a:solidFill>
                  <a:schemeClr val="accent3">
                    <a:lumMod val="25000"/>
                  </a:schemeClr>
                </a:solidFill>
                <a:sym typeface="Symbol" pitchFamily="18" charset="2"/>
              </a:rPr>
              <a:t>i</a:t>
            </a:r>
            <a:br>
              <a:rPr lang="en-US" altLang="en-US" sz="1800" b="1" i="1" baseline="-25000">
                <a:solidFill>
                  <a:schemeClr val="accent3">
                    <a:lumMod val="25000"/>
                  </a:schemeClr>
                </a:solidFill>
                <a:sym typeface="Symbol" pitchFamily="18" charset="2"/>
              </a:rPr>
            </a:br>
            <a:r>
              <a:rPr lang="en-US" altLang="en-US" sz="1800" i="1" baseline="-25000">
                <a:sym typeface="Symbol" pitchFamily="18" charset="2"/>
              </a:rPr>
              <a:t>		</a:t>
            </a:r>
            <a:r>
              <a:rPr lang="en-US" altLang="en-US" sz="1800" b="1" i="1">
                <a:solidFill>
                  <a:srgbClr val="C00000"/>
                </a:solidFill>
                <a:sym typeface="Symbol" pitchFamily="18" charset="2"/>
              </a:rPr>
              <a:t>result </a:t>
            </a:r>
            <a:r>
              <a:rPr lang="en-US" altLang="en-US" sz="1800" b="1" i="1">
                <a:solidFill>
                  <a:srgbClr val="0066CC"/>
                </a:solidFill>
                <a:sym typeface="Symbol" pitchFamily="18" charset="2"/>
              </a:rPr>
              <a:t> =  </a:t>
            </a:r>
            <a:r>
              <a:rPr lang="en-US" altLang="en-US" sz="1800" b="1" i="1">
                <a:solidFill>
                  <a:srgbClr val="C00000"/>
                </a:solidFill>
                <a:sym typeface="Symbol" pitchFamily="18" charset="2"/>
              </a:rPr>
              <a:t>result</a:t>
            </a:r>
            <a:r>
              <a:rPr lang="en-US" altLang="en-US" sz="1800" b="1" i="1">
                <a:solidFill>
                  <a:srgbClr val="0066CC"/>
                </a:solidFill>
                <a:sym typeface="Symbol" pitchFamily="18" charset="2"/>
              </a:rPr>
              <a:t>  </a:t>
            </a:r>
            <a:r>
              <a:rPr lang="en-US" altLang="en-US" sz="1800" b="1">
                <a:solidFill>
                  <a:srgbClr val="0066CC"/>
                </a:solidFill>
                <a:sym typeface="Symbol" pitchFamily="18" charset="2"/>
              </a:rPr>
              <a:t> </a:t>
            </a:r>
            <a:r>
              <a:rPr lang="en-US" altLang="en-US" sz="1800" b="1" i="1">
                <a:solidFill>
                  <a:srgbClr val="0066CC"/>
                </a:solidFill>
                <a:sym typeface="Symbol" pitchFamily="18" charset="2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61437202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802855" y="0"/>
            <a:ext cx="8077200" cy="609600"/>
          </a:xfrm>
        </p:spPr>
        <p:txBody>
          <a:bodyPr/>
          <a:lstStyle/>
          <a:p>
            <a:pPr eaLnBrk="1" hangingPunct="1"/>
            <a:r>
              <a:rPr lang="en-US" altLang="en-US"/>
              <a:t>Example continued…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19100" y="634579"/>
            <a:ext cx="8229600" cy="1096962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eaLnBrk="1" hangingPunct="1">
              <a:buFont typeface="Wingdings 2" charset="2"/>
              <a:buNone/>
              <a:defRPr/>
            </a:pPr>
            <a:r>
              <a:rPr lang="en-US" altLang="en-US" sz="2400"/>
              <a:t>R(A,B,C,D,E)		F = {AB</a:t>
            </a:r>
            <a:r>
              <a:rPr lang="en-US" altLang="en-US" sz="2400">
                <a:sym typeface="Wingdings" charset="2"/>
              </a:rPr>
              <a:t></a:t>
            </a:r>
            <a:r>
              <a:rPr lang="en-US" altLang="en-US" sz="2400"/>
              <a:t>C, C</a:t>
            </a:r>
            <a:r>
              <a:rPr lang="en-US" altLang="en-US" sz="2400">
                <a:sym typeface="Wingdings" charset="2"/>
              </a:rPr>
              <a:t></a:t>
            </a:r>
            <a:r>
              <a:rPr lang="en-US" altLang="en-US" sz="2400"/>
              <a:t>E, B</a:t>
            </a:r>
            <a:r>
              <a:rPr lang="en-US" altLang="en-US" sz="2400">
                <a:sym typeface="Wingdings" charset="2"/>
              </a:rPr>
              <a:t></a:t>
            </a:r>
            <a:r>
              <a:rPr lang="en-US" altLang="en-US" sz="2400"/>
              <a:t>D, E</a:t>
            </a:r>
            <a:r>
              <a:rPr lang="en-US" altLang="en-US" sz="2400">
                <a:sym typeface="Wingdings" charset="2"/>
              </a:rPr>
              <a:t></a:t>
            </a:r>
            <a:r>
              <a:rPr lang="en-US" altLang="en-US" sz="2400"/>
              <a:t>A}</a:t>
            </a:r>
          </a:p>
          <a:p>
            <a:pPr eaLnBrk="1" hangingPunct="1">
              <a:buFont typeface="Wingdings 2" charset="2"/>
              <a:buNone/>
              <a:defRPr/>
            </a:pPr>
            <a:r>
              <a:rPr lang="en-US" altLang="en-US" sz="2400"/>
              <a:t>Decomposition:	R1(B,C,D)	R2(A,C,E)</a:t>
            </a:r>
          </a:p>
          <a:p>
            <a:pPr eaLnBrk="1" hangingPunct="1">
              <a:defRPr/>
            </a:pPr>
            <a:endParaRPr lang="en-US" altLang="en-US" sz="2400"/>
          </a:p>
        </p:txBody>
      </p:sp>
      <p:sp>
        <p:nvSpPr>
          <p:cNvPr id="26628" name="Content Placeholder 2"/>
          <p:cNvSpPr txBox="1">
            <a:spLocks/>
          </p:cNvSpPr>
          <p:nvPr/>
        </p:nvSpPr>
        <p:spPr bwMode="auto">
          <a:xfrm>
            <a:off x="120769" y="1899376"/>
            <a:ext cx="875928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500" b="1">
                <a:solidFill>
                  <a:schemeClr val="tx2"/>
                </a:solidFill>
                <a:latin typeface="Georgia" charset="0"/>
              </a:rPr>
              <a:t>Is </a:t>
            </a:r>
            <a:r>
              <a:rPr lang="en-US" altLang="en-US" sz="2500" b="1">
                <a:solidFill>
                  <a:schemeClr val="tx2"/>
                </a:solidFill>
              </a:rPr>
              <a:t>B</a:t>
            </a:r>
            <a:r>
              <a:rPr lang="en-US" altLang="en-US" sz="2500" b="1">
                <a:solidFill>
                  <a:schemeClr val="tx2"/>
                </a:solidFill>
                <a:sym typeface="Wingdings" charset="2"/>
              </a:rPr>
              <a:t></a:t>
            </a:r>
            <a:r>
              <a:rPr lang="en-US" altLang="en-US" sz="2500" b="1">
                <a:solidFill>
                  <a:schemeClr val="tx2"/>
                </a:solidFill>
              </a:rPr>
              <a:t>D Preserved ?</a:t>
            </a:r>
            <a:endParaRPr lang="en-US" altLang="en-US" sz="2500" b="1">
              <a:solidFill>
                <a:schemeClr val="tx2"/>
              </a:solidFill>
              <a:latin typeface="Georgia" charset="0"/>
            </a:endParaRPr>
          </a:p>
          <a:p>
            <a:pPr eaLnBrk="1" hangingPunct="1"/>
            <a:r>
              <a:rPr lang="en-US" altLang="en-US" sz="2500">
                <a:solidFill>
                  <a:schemeClr val="accent3">
                    <a:lumMod val="50000"/>
                  </a:schemeClr>
                </a:solidFill>
                <a:latin typeface="Georgia" charset="0"/>
              </a:rPr>
              <a:t>Result</a:t>
            </a:r>
            <a:r>
              <a:rPr lang="en-US" altLang="en-US" sz="2500">
                <a:latin typeface="Georgia" charset="0"/>
              </a:rPr>
              <a:t>=BD</a:t>
            </a:r>
          </a:p>
          <a:p>
            <a:pPr eaLnBrk="1" hangingPunct="1"/>
            <a:r>
              <a:rPr lang="en-US" altLang="en-US" sz="2500">
                <a:latin typeface="Georgia" charset="0"/>
              </a:rPr>
              <a:t>For </a:t>
            </a:r>
            <a:r>
              <a:rPr lang="en-US" altLang="en-US" sz="2500">
                <a:solidFill>
                  <a:schemeClr val="accent3">
                    <a:lumMod val="50000"/>
                  </a:schemeClr>
                </a:solidFill>
                <a:latin typeface="Georgia" charset="0"/>
              </a:rPr>
              <a:t>Result</a:t>
            </a:r>
            <a:r>
              <a:rPr lang="en-US" altLang="en-US" sz="2500">
                <a:latin typeface="Georgia" charset="0"/>
              </a:rPr>
              <a:t> </a:t>
            </a:r>
            <a:r>
              <a:rPr lang="en-US" altLang="en-US" sz="2500">
                <a:latin typeface="Georgia" charset="0"/>
                <a:sym typeface="Symbol" charset="2"/>
              </a:rPr>
              <a:t></a:t>
            </a:r>
            <a:r>
              <a:rPr lang="en-US" altLang="en-US" sz="2500">
                <a:latin typeface="Georgia" charset="0"/>
              </a:rPr>
              <a:t> R2 = BD </a:t>
            </a:r>
            <a:r>
              <a:rPr lang="en-US" altLang="en-US" sz="2500">
                <a:latin typeface="Georgia" charset="0"/>
                <a:sym typeface="Symbol" charset="2"/>
              </a:rPr>
              <a:t></a:t>
            </a:r>
            <a:r>
              <a:rPr lang="en-US" altLang="en-US" sz="2500">
                <a:latin typeface="Georgia" charset="0"/>
              </a:rPr>
              <a:t> ACE = </a:t>
            </a:r>
            <a:r>
              <a:rPr lang="el-GR" altLang="en-US" sz="2500">
                <a:latin typeface="Georgia" charset="0"/>
              </a:rPr>
              <a:t>Φ</a:t>
            </a:r>
            <a:endParaRPr lang="en-US" altLang="en-US" sz="2500">
              <a:latin typeface="Georgia" charset="0"/>
            </a:endParaRPr>
          </a:p>
          <a:p>
            <a:pPr eaLnBrk="1" hangingPunct="1"/>
            <a:r>
              <a:rPr lang="en-US" altLang="en-US" sz="2500">
                <a:latin typeface="Georgia" charset="0"/>
              </a:rPr>
              <a:t>	{</a:t>
            </a:r>
            <a:r>
              <a:rPr lang="el-GR" altLang="en-US" sz="2500">
                <a:latin typeface="Georgia" charset="0"/>
              </a:rPr>
              <a:t>Φ</a:t>
            </a:r>
            <a:r>
              <a:rPr lang="en-US" altLang="en-US" sz="2500">
                <a:latin typeface="Georgia" charset="0"/>
              </a:rPr>
              <a:t>}</a:t>
            </a:r>
            <a:r>
              <a:rPr lang="en-US" altLang="en-US" sz="2500" baseline="30000">
                <a:latin typeface="Georgia" charset="0"/>
              </a:rPr>
              <a:t>+</a:t>
            </a:r>
            <a:r>
              <a:rPr lang="en-US" altLang="en-US" sz="2500">
                <a:latin typeface="Georgia" charset="0"/>
              </a:rPr>
              <a:t> = </a:t>
            </a:r>
            <a:r>
              <a:rPr lang="el-GR" altLang="en-US" sz="2500">
                <a:latin typeface="Georgia" charset="0"/>
              </a:rPr>
              <a:t>Φ</a:t>
            </a:r>
            <a:endParaRPr lang="en-US" altLang="en-US" sz="2500">
              <a:latin typeface="Georgia" charset="0"/>
            </a:endParaRPr>
          </a:p>
          <a:p>
            <a:pPr eaLnBrk="1" hangingPunct="1"/>
            <a:r>
              <a:rPr lang="en-US" altLang="en-US" sz="2500">
                <a:latin typeface="Georgia" charset="0"/>
              </a:rPr>
              <a:t>	{</a:t>
            </a:r>
            <a:r>
              <a:rPr lang="el-GR" altLang="en-US" sz="2500">
                <a:latin typeface="Georgia" charset="0"/>
              </a:rPr>
              <a:t>Φ</a:t>
            </a:r>
            <a:r>
              <a:rPr lang="en-US" altLang="en-US" sz="2500">
                <a:latin typeface="Georgia" charset="0"/>
              </a:rPr>
              <a:t>}</a:t>
            </a:r>
            <a:r>
              <a:rPr lang="en-US" altLang="en-US" sz="2500" baseline="30000">
                <a:latin typeface="Georgia" charset="0"/>
              </a:rPr>
              <a:t>+</a:t>
            </a:r>
            <a:r>
              <a:rPr lang="en-US" altLang="en-US" sz="2500">
                <a:latin typeface="Georgia" charset="0"/>
              </a:rPr>
              <a:t> </a:t>
            </a:r>
            <a:r>
              <a:rPr lang="en-US" altLang="en-US" sz="2500">
                <a:latin typeface="Georgia" charset="0"/>
                <a:sym typeface="Symbol" charset="2"/>
              </a:rPr>
              <a:t></a:t>
            </a:r>
            <a:r>
              <a:rPr lang="en-US" altLang="en-US" sz="2500">
                <a:latin typeface="Georgia" charset="0"/>
              </a:rPr>
              <a:t> R2 = </a:t>
            </a:r>
            <a:r>
              <a:rPr lang="el-GR" altLang="en-US" sz="2500">
                <a:latin typeface="Georgia" charset="0"/>
              </a:rPr>
              <a:t>Φ</a:t>
            </a:r>
            <a:r>
              <a:rPr lang="en-US" altLang="en-US" sz="2500">
                <a:latin typeface="Georgia" charset="0"/>
              </a:rPr>
              <a:t> </a:t>
            </a:r>
            <a:r>
              <a:rPr lang="en-US" altLang="en-US" sz="2500">
                <a:latin typeface="Georgia" charset="0"/>
                <a:sym typeface="Symbol" charset="2"/>
              </a:rPr>
              <a:t></a:t>
            </a:r>
            <a:r>
              <a:rPr lang="en-US" altLang="en-US" sz="2500">
                <a:latin typeface="Georgia" charset="0"/>
              </a:rPr>
              <a:t> ACE = </a:t>
            </a:r>
            <a:r>
              <a:rPr lang="el-GR" altLang="en-US" sz="2500">
                <a:latin typeface="Georgia" charset="0"/>
              </a:rPr>
              <a:t>Φ</a:t>
            </a:r>
            <a:endParaRPr lang="en-US" altLang="en-US" sz="2500">
              <a:latin typeface="Georgia" charset="0"/>
            </a:endParaRPr>
          </a:p>
          <a:p>
            <a:pPr eaLnBrk="1" hangingPunct="1"/>
            <a:r>
              <a:rPr lang="en-US" altLang="en-US" sz="2500">
                <a:latin typeface="Georgia" charset="0"/>
              </a:rPr>
              <a:t>Update </a:t>
            </a:r>
            <a:r>
              <a:rPr lang="en-US" altLang="en-US" sz="2500">
                <a:solidFill>
                  <a:schemeClr val="accent3">
                    <a:lumMod val="50000"/>
                  </a:schemeClr>
                </a:solidFill>
                <a:latin typeface="Georgia" charset="0"/>
              </a:rPr>
              <a:t>Result</a:t>
            </a:r>
            <a:r>
              <a:rPr lang="en-US" altLang="en-US" sz="2500">
                <a:latin typeface="Georgia" charset="0"/>
              </a:rPr>
              <a:t> = B </a:t>
            </a:r>
            <a:r>
              <a:rPr lang="en-US" altLang="en-US" sz="2500">
                <a:latin typeface="Georgia" charset="0"/>
                <a:sym typeface="Symbol" charset="2"/>
              </a:rPr>
              <a:t></a:t>
            </a:r>
            <a:r>
              <a:rPr lang="en-US" altLang="en-US" sz="2500">
                <a:latin typeface="Georgia" charset="0"/>
              </a:rPr>
              <a:t> </a:t>
            </a:r>
            <a:r>
              <a:rPr lang="el-GR" altLang="en-US" sz="2500">
                <a:latin typeface="Georgia" charset="0"/>
              </a:rPr>
              <a:t>Φ</a:t>
            </a:r>
            <a:r>
              <a:rPr lang="en-US" altLang="en-US" sz="2500">
                <a:latin typeface="Georgia" charset="0"/>
              </a:rPr>
              <a:t> = BD</a:t>
            </a:r>
          </a:p>
          <a:p>
            <a:pPr eaLnBrk="1" hangingPunct="1"/>
            <a:r>
              <a:rPr lang="en-US" altLang="en-US" sz="2300" b="1">
                <a:solidFill>
                  <a:schemeClr val="tx2"/>
                </a:solidFill>
                <a:latin typeface="Georgia" charset="0"/>
              </a:rPr>
              <a:t>Continue to next while loop.</a:t>
            </a:r>
          </a:p>
          <a:p>
            <a:pPr eaLnBrk="1" hangingPunct="1"/>
            <a:r>
              <a:rPr lang="en-US" altLang="en-US" sz="2300" b="1">
                <a:solidFill>
                  <a:schemeClr val="tx2"/>
                </a:solidFill>
                <a:latin typeface="Georgia" charset="0"/>
              </a:rPr>
              <a:t>Result unchanged. Stop</a:t>
            </a:r>
          </a:p>
          <a:p>
            <a:pPr eaLnBrk="1" hangingPunct="1"/>
            <a:endParaRPr lang="en-US" altLang="en-US" sz="2500">
              <a:latin typeface="Georgia" charset="0"/>
            </a:endParaRPr>
          </a:p>
          <a:p>
            <a:pPr eaLnBrk="1" hangingPunct="1"/>
            <a:r>
              <a:rPr lang="en-US" altLang="en-US" sz="2500">
                <a:latin typeface="Georgia" charset="0"/>
              </a:rPr>
              <a:t>Since D belongs to </a:t>
            </a:r>
            <a:r>
              <a:rPr lang="en-US" altLang="en-US" sz="2500">
                <a:solidFill>
                  <a:schemeClr val="accent3">
                    <a:lumMod val="50000"/>
                  </a:schemeClr>
                </a:solidFill>
                <a:latin typeface="Georgia" charset="0"/>
              </a:rPr>
              <a:t>Result</a:t>
            </a:r>
            <a:r>
              <a:rPr lang="en-US" altLang="en-US" sz="2500">
                <a:latin typeface="Georgia" charset="0"/>
              </a:rPr>
              <a:t>, </a:t>
            </a:r>
          </a:p>
          <a:p>
            <a:pPr eaLnBrk="1" hangingPunct="1"/>
            <a:r>
              <a:rPr lang="en-US" altLang="en-US" sz="2500" b="1">
                <a:solidFill>
                  <a:schemeClr val="tx2"/>
                </a:solidFill>
                <a:latin typeface="Georgia" charset="0"/>
              </a:rPr>
              <a:t>     B</a:t>
            </a:r>
            <a:r>
              <a:rPr lang="en-US" altLang="en-US" sz="2500" b="1">
                <a:solidFill>
                  <a:schemeClr val="tx2"/>
                </a:solidFill>
                <a:latin typeface="Georgia" charset="0"/>
                <a:sym typeface="Wingdings" charset="2"/>
              </a:rPr>
              <a:t></a:t>
            </a:r>
            <a:r>
              <a:rPr lang="en-US" altLang="en-US" sz="2500" b="1">
                <a:solidFill>
                  <a:schemeClr val="tx2"/>
                </a:solidFill>
                <a:latin typeface="Georgia" charset="0"/>
              </a:rPr>
              <a:t>D is preserved</a:t>
            </a:r>
            <a:r>
              <a:rPr lang="en-US" altLang="en-US" sz="2500">
                <a:solidFill>
                  <a:schemeClr val="tx2"/>
                </a:solidFill>
                <a:latin typeface="Georgia" charset="0"/>
              </a:rPr>
              <a:t>.</a:t>
            </a:r>
          </a:p>
          <a:p>
            <a:pPr eaLnBrk="1" hangingPunct="1">
              <a:spcBef>
                <a:spcPct val="20000"/>
              </a:spcBef>
            </a:pPr>
            <a:endParaRPr lang="en-US" altLang="en-US" sz="2500">
              <a:latin typeface="Georgia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8981" y="4911402"/>
            <a:ext cx="5285019" cy="17543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0" lvl="1">
              <a:lnSpc>
                <a:spcPct val="120000"/>
              </a:lnSpc>
            </a:pPr>
            <a:r>
              <a:rPr lang="en-US" altLang="en-US" sz="1800" i="1">
                <a:solidFill>
                  <a:srgbClr val="C00000"/>
                </a:solidFill>
              </a:rPr>
              <a:t>result </a:t>
            </a:r>
            <a:r>
              <a:rPr lang="en-US" altLang="en-US" sz="1800">
                <a:solidFill>
                  <a:srgbClr val="C00000"/>
                </a:solidFill>
              </a:rPr>
              <a:t>= </a:t>
            </a:r>
            <a:r>
              <a:rPr lang="en-US" altLang="en-US" sz="1800">
                <a:solidFill>
                  <a:srgbClr val="C00000"/>
                </a:solidFill>
                <a:sym typeface="Symbol" pitchFamily="18" charset="2"/>
              </a:rPr>
              <a:t></a:t>
            </a:r>
            <a:br>
              <a:rPr lang="en-US" altLang="en-US" sz="1800">
                <a:sym typeface="Symbol" pitchFamily="18" charset="2"/>
              </a:rPr>
            </a:br>
            <a:r>
              <a:rPr lang="en-US" altLang="en-US" sz="1800" b="1">
                <a:sym typeface="Symbol" pitchFamily="18" charset="2"/>
              </a:rPr>
              <a:t>while</a:t>
            </a:r>
            <a:r>
              <a:rPr lang="en-US" altLang="en-US" sz="1800">
                <a:sym typeface="Symbol" pitchFamily="18" charset="2"/>
              </a:rPr>
              <a:t> (changes to </a:t>
            </a:r>
            <a:r>
              <a:rPr lang="en-US" altLang="en-US" sz="1800" i="1">
                <a:sym typeface="Symbol" pitchFamily="18" charset="2"/>
              </a:rPr>
              <a:t>result</a:t>
            </a:r>
            <a:r>
              <a:rPr lang="en-US" altLang="en-US" sz="1800">
                <a:sym typeface="Symbol" pitchFamily="18" charset="2"/>
              </a:rPr>
              <a:t>) do</a:t>
            </a:r>
            <a:br>
              <a:rPr lang="en-US" altLang="en-US" sz="1800">
                <a:sym typeface="Symbol" pitchFamily="18" charset="2"/>
              </a:rPr>
            </a:br>
            <a:r>
              <a:rPr lang="en-US" altLang="en-US" sz="1800">
                <a:sym typeface="Symbol" pitchFamily="18" charset="2"/>
              </a:rPr>
              <a:t>	</a:t>
            </a:r>
            <a:r>
              <a:rPr lang="en-US" altLang="en-US" sz="1800" b="1">
                <a:sym typeface="Symbol" pitchFamily="18" charset="2"/>
              </a:rPr>
              <a:t>for each</a:t>
            </a:r>
            <a:r>
              <a:rPr lang="en-US" altLang="en-US" sz="1800">
                <a:sym typeface="Symbol" pitchFamily="18" charset="2"/>
              </a:rPr>
              <a:t> </a:t>
            </a:r>
            <a:r>
              <a:rPr lang="en-US" altLang="en-US" sz="1800" b="1" i="1" err="1">
                <a:solidFill>
                  <a:schemeClr val="accent3">
                    <a:lumMod val="25000"/>
                  </a:schemeClr>
                </a:solidFill>
                <a:sym typeface="Symbol" pitchFamily="18" charset="2"/>
              </a:rPr>
              <a:t>R</a:t>
            </a:r>
            <a:r>
              <a:rPr lang="en-US" altLang="en-US" sz="1800" b="1" i="1" baseline="-25000" err="1">
                <a:solidFill>
                  <a:schemeClr val="accent3">
                    <a:lumMod val="25000"/>
                  </a:schemeClr>
                </a:solidFill>
                <a:sym typeface="Symbol" pitchFamily="18" charset="2"/>
              </a:rPr>
              <a:t>i</a:t>
            </a:r>
            <a:r>
              <a:rPr lang="en-US" altLang="en-US" sz="1800" i="1">
                <a:sym typeface="Symbol" pitchFamily="18" charset="2"/>
              </a:rPr>
              <a:t> </a:t>
            </a:r>
            <a:r>
              <a:rPr lang="en-US" altLang="en-US" sz="1800">
                <a:sym typeface="Symbol" pitchFamily="18" charset="2"/>
              </a:rPr>
              <a:t>in the decomposition</a:t>
            </a:r>
            <a:br>
              <a:rPr lang="en-US" altLang="en-US" sz="1800">
                <a:sym typeface="Symbol" pitchFamily="18" charset="2"/>
              </a:rPr>
            </a:br>
            <a:r>
              <a:rPr lang="en-US" altLang="en-US" sz="1800">
                <a:sym typeface="Symbol" pitchFamily="18" charset="2"/>
              </a:rPr>
              <a:t>		</a:t>
            </a:r>
            <a:r>
              <a:rPr lang="en-US" altLang="en-US" sz="1800" b="1" i="1">
                <a:solidFill>
                  <a:schemeClr val="accent3">
                    <a:lumMod val="25000"/>
                  </a:schemeClr>
                </a:solidFill>
                <a:sym typeface="Symbol" pitchFamily="18" charset="2"/>
              </a:rPr>
              <a:t>t</a:t>
            </a:r>
            <a:r>
              <a:rPr lang="en-US" altLang="en-US" sz="1800" b="1">
                <a:solidFill>
                  <a:schemeClr val="accent3">
                    <a:lumMod val="25000"/>
                  </a:schemeClr>
                </a:solidFill>
                <a:sym typeface="Symbol" pitchFamily="18" charset="2"/>
              </a:rPr>
              <a:t> = (</a:t>
            </a:r>
            <a:r>
              <a:rPr lang="en-US" altLang="en-US" sz="1800" b="1" i="1">
                <a:solidFill>
                  <a:srgbClr val="C00000"/>
                </a:solidFill>
                <a:sym typeface="Symbol" pitchFamily="18" charset="2"/>
              </a:rPr>
              <a:t>result </a:t>
            </a:r>
            <a:r>
              <a:rPr lang="en-US" altLang="en-US" sz="1800" b="1">
                <a:solidFill>
                  <a:schemeClr val="accent3">
                    <a:lumMod val="25000"/>
                  </a:schemeClr>
                </a:solidFill>
                <a:sym typeface="Symbol" pitchFamily="18" charset="2"/>
              </a:rPr>
              <a:t> </a:t>
            </a:r>
            <a:r>
              <a:rPr lang="en-US" altLang="en-US" sz="1800" b="1" i="1" err="1">
                <a:solidFill>
                  <a:schemeClr val="accent3">
                    <a:lumMod val="25000"/>
                  </a:schemeClr>
                </a:solidFill>
                <a:sym typeface="Symbol" pitchFamily="18" charset="2"/>
              </a:rPr>
              <a:t>R</a:t>
            </a:r>
            <a:r>
              <a:rPr lang="en-US" altLang="en-US" sz="1800" b="1" i="1" baseline="-25000" err="1">
                <a:solidFill>
                  <a:schemeClr val="accent3">
                    <a:lumMod val="25000"/>
                  </a:schemeClr>
                </a:solidFill>
                <a:sym typeface="Symbol" pitchFamily="18" charset="2"/>
              </a:rPr>
              <a:t>i</a:t>
            </a:r>
            <a:r>
              <a:rPr lang="en-US" altLang="en-US" sz="1800" b="1">
                <a:solidFill>
                  <a:schemeClr val="accent3">
                    <a:lumMod val="25000"/>
                  </a:schemeClr>
                </a:solidFill>
                <a:sym typeface="Symbol" pitchFamily="18" charset="2"/>
              </a:rPr>
              <a:t>)</a:t>
            </a:r>
            <a:r>
              <a:rPr lang="en-US" altLang="en-US" sz="1800" b="1" baseline="30000">
                <a:solidFill>
                  <a:schemeClr val="accent3">
                    <a:lumMod val="25000"/>
                  </a:schemeClr>
                </a:solidFill>
                <a:sym typeface="Symbol" pitchFamily="18" charset="2"/>
              </a:rPr>
              <a:t>+ </a:t>
            </a:r>
            <a:r>
              <a:rPr lang="en-US" altLang="en-US" sz="1800" b="1">
                <a:solidFill>
                  <a:schemeClr val="accent3">
                    <a:lumMod val="25000"/>
                  </a:schemeClr>
                </a:solidFill>
                <a:sym typeface="Symbol" pitchFamily="18" charset="2"/>
              </a:rPr>
              <a:t> </a:t>
            </a:r>
            <a:r>
              <a:rPr lang="en-US" altLang="en-US" sz="1800" b="1" i="1" err="1">
                <a:solidFill>
                  <a:schemeClr val="accent3">
                    <a:lumMod val="25000"/>
                  </a:schemeClr>
                </a:solidFill>
                <a:sym typeface="Symbol" pitchFamily="18" charset="2"/>
              </a:rPr>
              <a:t>R</a:t>
            </a:r>
            <a:r>
              <a:rPr lang="en-US" altLang="en-US" sz="1800" b="1" i="1" baseline="-25000" err="1">
                <a:solidFill>
                  <a:schemeClr val="accent3">
                    <a:lumMod val="25000"/>
                  </a:schemeClr>
                </a:solidFill>
                <a:sym typeface="Symbol" pitchFamily="18" charset="2"/>
              </a:rPr>
              <a:t>i</a:t>
            </a:r>
            <a:br>
              <a:rPr lang="en-US" altLang="en-US" sz="1800" b="1" i="1" baseline="-25000">
                <a:solidFill>
                  <a:schemeClr val="accent3">
                    <a:lumMod val="25000"/>
                  </a:schemeClr>
                </a:solidFill>
                <a:sym typeface="Symbol" pitchFamily="18" charset="2"/>
              </a:rPr>
            </a:br>
            <a:r>
              <a:rPr lang="en-US" altLang="en-US" sz="1800" i="1" baseline="-25000">
                <a:sym typeface="Symbol" pitchFamily="18" charset="2"/>
              </a:rPr>
              <a:t>		</a:t>
            </a:r>
            <a:r>
              <a:rPr lang="en-US" altLang="en-US" sz="1800" b="1" i="1">
                <a:solidFill>
                  <a:srgbClr val="C00000"/>
                </a:solidFill>
                <a:sym typeface="Symbol" pitchFamily="18" charset="2"/>
              </a:rPr>
              <a:t>result </a:t>
            </a:r>
            <a:r>
              <a:rPr lang="en-US" altLang="en-US" sz="1800" b="1" i="1">
                <a:solidFill>
                  <a:srgbClr val="0066CC"/>
                </a:solidFill>
                <a:sym typeface="Symbol" pitchFamily="18" charset="2"/>
              </a:rPr>
              <a:t> =  </a:t>
            </a:r>
            <a:r>
              <a:rPr lang="en-US" altLang="en-US" sz="1800" b="1" i="1">
                <a:solidFill>
                  <a:srgbClr val="C00000"/>
                </a:solidFill>
                <a:sym typeface="Symbol" pitchFamily="18" charset="2"/>
              </a:rPr>
              <a:t>result</a:t>
            </a:r>
            <a:r>
              <a:rPr lang="en-US" altLang="en-US" sz="1800" b="1" i="1">
                <a:solidFill>
                  <a:srgbClr val="0066CC"/>
                </a:solidFill>
                <a:sym typeface="Symbol" pitchFamily="18" charset="2"/>
              </a:rPr>
              <a:t>  </a:t>
            </a:r>
            <a:r>
              <a:rPr lang="en-US" altLang="en-US" sz="1800" b="1">
                <a:solidFill>
                  <a:srgbClr val="0066CC"/>
                </a:solidFill>
                <a:sym typeface="Symbol" pitchFamily="18" charset="2"/>
              </a:rPr>
              <a:t> </a:t>
            </a:r>
            <a:r>
              <a:rPr lang="en-US" altLang="en-US" sz="1800" b="1" i="1">
                <a:solidFill>
                  <a:srgbClr val="0066CC"/>
                </a:solidFill>
                <a:sym typeface="Symbol" pitchFamily="18" charset="2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90218386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768350" y="-55055"/>
            <a:ext cx="8077200" cy="609600"/>
          </a:xfrm>
        </p:spPr>
        <p:txBody>
          <a:bodyPr/>
          <a:lstStyle/>
          <a:p>
            <a:pPr eaLnBrk="1" hangingPunct="1"/>
            <a:r>
              <a:rPr lang="en-US" altLang="en-US"/>
              <a:t>Example continued…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5950" y="722252"/>
            <a:ext cx="8229600" cy="1096962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eaLnBrk="1" hangingPunct="1">
              <a:buFont typeface="Wingdings 2" charset="2"/>
              <a:buNone/>
              <a:defRPr/>
            </a:pPr>
            <a:r>
              <a:rPr lang="en-US" altLang="en-US" sz="2400"/>
              <a:t>R(A,B,C,D,E)		F = {AB</a:t>
            </a:r>
            <a:r>
              <a:rPr lang="en-US" altLang="en-US" sz="2400">
                <a:sym typeface="Wingdings" charset="2"/>
              </a:rPr>
              <a:t></a:t>
            </a:r>
            <a:r>
              <a:rPr lang="en-US" altLang="en-US" sz="2400"/>
              <a:t>C, C</a:t>
            </a:r>
            <a:r>
              <a:rPr lang="en-US" altLang="en-US" sz="2400">
                <a:sym typeface="Wingdings" charset="2"/>
              </a:rPr>
              <a:t></a:t>
            </a:r>
            <a:r>
              <a:rPr lang="en-US" altLang="en-US" sz="2400"/>
              <a:t>E, B</a:t>
            </a:r>
            <a:r>
              <a:rPr lang="en-US" altLang="en-US" sz="2400">
                <a:sym typeface="Wingdings" charset="2"/>
              </a:rPr>
              <a:t></a:t>
            </a:r>
            <a:r>
              <a:rPr lang="en-US" altLang="en-US" sz="2400"/>
              <a:t>D, E</a:t>
            </a:r>
            <a:r>
              <a:rPr lang="en-US" altLang="en-US" sz="2400">
                <a:sym typeface="Wingdings" charset="2"/>
              </a:rPr>
              <a:t></a:t>
            </a:r>
            <a:r>
              <a:rPr lang="en-US" altLang="en-US" sz="2400"/>
              <a:t>A}</a:t>
            </a:r>
          </a:p>
          <a:p>
            <a:pPr eaLnBrk="1" hangingPunct="1">
              <a:buFont typeface="Wingdings 2" charset="2"/>
              <a:buNone/>
              <a:defRPr/>
            </a:pPr>
            <a:r>
              <a:rPr lang="en-US" altLang="en-US" sz="2400"/>
              <a:t>Decomposition:	R1(B,C,D)	R2(A,C,E)</a:t>
            </a:r>
          </a:p>
          <a:p>
            <a:pPr eaLnBrk="1" hangingPunct="1">
              <a:defRPr/>
            </a:pPr>
            <a:endParaRPr lang="en-US" altLang="en-US" sz="2400"/>
          </a:p>
        </p:txBody>
      </p:sp>
      <p:sp>
        <p:nvSpPr>
          <p:cNvPr id="27652" name="Content Placeholder 2"/>
          <p:cNvSpPr txBox="1">
            <a:spLocks/>
          </p:cNvSpPr>
          <p:nvPr/>
        </p:nvSpPr>
        <p:spPr bwMode="auto">
          <a:xfrm>
            <a:off x="310550" y="1724361"/>
            <a:ext cx="8833449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800">
                <a:solidFill>
                  <a:schemeClr val="tx2"/>
                </a:solidFill>
                <a:latin typeface="Georgia" charset="0"/>
              </a:rPr>
              <a:t>Is </a:t>
            </a:r>
            <a:r>
              <a:rPr lang="en-US" altLang="en-US" sz="2800">
                <a:solidFill>
                  <a:schemeClr val="tx2"/>
                </a:solidFill>
              </a:rPr>
              <a:t>C</a:t>
            </a:r>
            <a:r>
              <a:rPr lang="en-US" altLang="en-US" sz="2800">
                <a:solidFill>
                  <a:schemeClr val="tx2"/>
                </a:solidFill>
                <a:sym typeface="Wingdings" charset="2"/>
              </a:rPr>
              <a:t></a:t>
            </a:r>
            <a:r>
              <a:rPr lang="en-US" altLang="en-US" sz="2800">
                <a:solidFill>
                  <a:schemeClr val="tx2"/>
                </a:solidFill>
              </a:rPr>
              <a:t>E Preserved ?....</a:t>
            </a:r>
            <a:endParaRPr lang="en-US" altLang="en-US" sz="2800">
              <a:solidFill>
                <a:schemeClr val="tx2"/>
              </a:solidFill>
              <a:latin typeface="Georgia" charset="0"/>
            </a:endParaRPr>
          </a:p>
          <a:p>
            <a:pPr eaLnBrk="1" hangingPunct="1"/>
            <a:r>
              <a:rPr lang="en-US" altLang="en-US" sz="2800">
                <a:solidFill>
                  <a:schemeClr val="tx2"/>
                </a:solidFill>
              </a:rPr>
              <a:t>Result=C</a:t>
            </a:r>
          </a:p>
          <a:p>
            <a:pPr eaLnBrk="1" hangingPunct="1"/>
            <a:r>
              <a:rPr lang="en-US" altLang="en-US" sz="3200">
                <a:latin typeface="Georgia" charset="0"/>
              </a:rPr>
              <a:t>For </a:t>
            </a:r>
            <a:r>
              <a:rPr lang="en-US" altLang="en-US" sz="3200">
                <a:solidFill>
                  <a:schemeClr val="accent3">
                    <a:lumMod val="50000"/>
                  </a:schemeClr>
                </a:solidFill>
                <a:latin typeface="Georgia" charset="0"/>
              </a:rPr>
              <a:t>Result</a:t>
            </a:r>
            <a:r>
              <a:rPr lang="en-US" altLang="en-US" sz="3200">
                <a:latin typeface="Georgia" charset="0"/>
              </a:rPr>
              <a:t> </a:t>
            </a:r>
            <a:r>
              <a:rPr lang="en-US" altLang="en-US" sz="3200">
                <a:latin typeface="Georgia" charset="0"/>
                <a:sym typeface="Symbol" charset="2"/>
              </a:rPr>
              <a:t></a:t>
            </a:r>
            <a:r>
              <a:rPr lang="en-US" altLang="en-US" sz="3200">
                <a:latin typeface="Georgia" charset="0"/>
              </a:rPr>
              <a:t> R1 = C </a:t>
            </a:r>
            <a:r>
              <a:rPr lang="en-US" altLang="en-US" sz="3200">
                <a:latin typeface="Georgia" charset="0"/>
                <a:sym typeface="Symbol" charset="2"/>
              </a:rPr>
              <a:t></a:t>
            </a:r>
            <a:r>
              <a:rPr lang="en-US" altLang="en-US" sz="3200">
                <a:latin typeface="Georgia" charset="0"/>
              </a:rPr>
              <a:t> BCD = C</a:t>
            </a:r>
          </a:p>
          <a:p>
            <a:pPr eaLnBrk="1" hangingPunct="1"/>
            <a:r>
              <a:rPr lang="en-US" altLang="en-US" sz="3200">
                <a:latin typeface="Georgia" charset="0"/>
              </a:rPr>
              <a:t>	{C}</a:t>
            </a:r>
            <a:r>
              <a:rPr lang="en-US" altLang="en-US" sz="3200" baseline="30000">
                <a:latin typeface="Georgia" charset="0"/>
              </a:rPr>
              <a:t>+</a:t>
            </a:r>
            <a:r>
              <a:rPr lang="en-US" altLang="en-US" sz="3200">
                <a:latin typeface="Georgia" charset="0"/>
              </a:rPr>
              <a:t> = CEA</a:t>
            </a:r>
          </a:p>
          <a:p>
            <a:pPr eaLnBrk="1" hangingPunct="1"/>
            <a:r>
              <a:rPr lang="en-US" altLang="en-US" sz="3200">
                <a:latin typeface="Georgia" charset="0"/>
              </a:rPr>
              <a:t>	{C}</a:t>
            </a:r>
            <a:r>
              <a:rPr lang="en-US" altLang="en-US" sz="3200" baseline="30000">
                <a:latin typeface="Georgia" charset="0"/>
              </a:rPr>
              <a:t>+</a:t>
            </a:r>
            <a:r>
              <a:rPr lang="en-US" altLang="en-US" sz="3200">
                <a:latin typeface="Georgia" charset="0"/>
              </a:rPr>
              <a:t> </a:t>
            </a:r>
            <a:r>
              <a:rPr lang="en-US" altLang="en-US" sz="3200">
                <a:latin typeface="Georgia" charset="0"/>
                <a:sym typeface="Symbol" charset="2"/>
              </a:rPr>
              <a:t></a:t>
            </a:r>
            <a:r>
              <a:rPr lang="en-US" altLang="en-US" sz="3200">
                <a:latin typeface="Georgia" charset="0"/>
              </a:rPr>
              <a:t> R1 = CEA </a:t>
            </a:r>
            <a:r>
              <a:rPr lang="en-US" altLang="en-US" sz="3200">
                <a:latin typeface="Georgia" charset="0"/>
                <a:sym typeface="Symbol" charset="2"/>
              </a:rPr>
              <a:t></a:t>
            </a:r>
            <a:r>
              <a:rPr lang="en-US" altLang="en-US" sz="3200">
                <a:latin typeface="Georgia" charset="0"/>
              </a:rPr>
              <a:t> BCD= C</a:t>
            </a:r>
          </a:p>
          <a:p>
            <a:pPr eaLnBrk="1" hangingPunct="1"/>
            <a:r>
              <a:rPr lang="en-US" altLang="en-US" sz="3200">
                <a:latin typeface="Georgia" charset="0"/>
              </a:rPr>
              <a:t>Update </a:t>
            </a:r>
            <a:r>
              <a:rPr lang="en-US" altLang="en-US" sz="3200">
                <a:solidFill>
                  <a:schemeClr val="accent3">
                    <a:lumMod val="50000"/>
                  </a:schemeClr>
                </a:solidFill>
                <a:latin typeface="Georgia" charset="0"/>
              </a:rPr>
              <a:t>Result</a:t>
            </a:r>
            <a:r>
              <a:rPr lang="en-US" altLang="en-US" sz="3200">
                <a:latin typeface="Georgia" charset="0"/>
              </a:rPr>
              <a:t> = C </a:t>
            </a:r>
            <a:r>
              <a:rPr lang="en-US" altLang="en-US" sz="3200">
                <a:latin typeface="Georgia" charset="0"/>
                <a:sym typeface="Symbol" charset="2"/>
              </a:rPr>
              <a:t>C</a:t>
            </a:r>
            <a:r>
              <a:rPr lang="en-US" altLang="en-US" sz="3200">
                <a:latin typeface="Georgia" charset="0"/>
              </a:rPr>
              <a:t>= C</a:t>
            </a:r>
          </a:p>
          <a:p>
            <a:pPr eaLnBrk="1" hangingPunct="1"/>
            <a:r>
              <a:rPr lang="en-US" altLang="en-US" sz="2700" b="1">
                <a:solidFill>
                  <a:srgbClr val="002060"/>
                </a:solidFill>
                <a:latin typeface="Georgia" charset="0"/>
              </a:rPr>
              <a:t>Continue to next for loop</a:t>
            </a:r>
          </a:p>
          <a:p>
            <a:pPr eaLnBrk="1" hangingPunct="1">
              <a:spcBef>
                <a:spcPct val="20000"/>
              </a:spcBef>
            </a:pPr>
            <a:endParaRPr lang="en-US" altLang="en-US" sz="3200">
              <a:latin typeface="Georgia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99917" y="5134708"/>
            <a:ext cx="4544084" cy="17543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0" lvl="1">
              <a:lnSpc>
                <a:spcPct val="120000"/>
              </a:lnSpc>
            </a:pPr>
            <a:r>
              <a:rPr lang="en-US" altLang="en-US" sz="1800" i="1">
                <a:solidFill>
                  <a:srgbClr val="C00000"/>
                </a:solidFill>
              </a:rPr>
              <a:t>result </a:t>
            </a:r>
            <a:r>
              <a:rPr lang="en-US" altLang="en-US" sz="1800">
                <a:solidFill>
                  <a:srgbClr val="C00000"/>
                </a:solidFill>
              </a:rPr>
              <a:t>= </a:t>
            </a:r>
            <a:r>
              <a:rPr lang="en-US" altLang="en-US" sz="1800">
                <a:solidFill>
                  <a:srgbClr val="C00000"/>
                </a:solidFill>
                <a:sym typeface="Symbol" pitchFamily="18" charset="2"/>
              </a:rPr>
              <a:t></a:t>
            </a:r>
            <a:br>
              <a:rPr lang="en-US" altLang="en-US" sz="1800">
                <a:sym typeface="Symbol" pitchFamily="18" charset="2"/>
              </a:rPr>
            </a:br>
            <a:r>
              <a:rPr lang="en-US" altLang="en-US" sz="1800" b="1">
                <a:sym typeface="Symbol" pitchFamily="18" charset="2"/>
              </a:rPr>
              <a:t>while</a:t>
            </a:r>
            <a:r>
              <a:rPr lang="en-US" altLang="en-US" sz="1800">
                <a:sym typeface="Symbol" pitchFamily="18" charset="2"/>
              </a:rPr>
              <a:t> (changes to </a:t>
            </a:r>
            <a:r>
              <a:rPr lang="en-US" altLang="en-US" sz="1800" i="1">
                <a:sym typeface="Symbol" pitchFamily="18" charset="2"/>
              </a:rPr>
              <a:t>result</a:t>
            </a:r>
            <a:r>
              <a:rPr lang="en-US" altLang="en-US" sz="1800">
                <a:sym typeface="Symbol" pitchFamily="18" charset="2"/>
              </a:rPr>
              <a:t>) do</a:t>
            </a:r>
            <a:br>
              <a:rPr lang="en-US" altLang="en-US" sz="1800">
                <a:sym typeface="Symbol" pitchFamily="18" charset="2"/>
              </a:rPr>
            </a:br>
            <a:r>
              <a:rPr lang="en-US" altLang="en-US" sz="1800">
                <a:sym typeface="Symbol" pitchFamily="18" charset="2"/>
              </a:rPr>
              <a:t>	</a:t>
            </a:r>
            <a:r>
              <a:rPr lang="en-US" altLang="en-US" sz="1800" b="1">
                <a:sym typeface="Symbol" pitchFamily="18" charset="2"/>
              </a:rPr>
              <a:t>for each</a:t>
            </a:r>
            <a:r>
              <a:rPr lang="en-US" altLang="en-US" sz="1800">
                <a:sym typeface="Symbol" pitchFamily="18" charset="2"/>
              </a:rPr>
              <a:t> </a:t>
            </a:r>
            <a:r>
              <a:rPr lang="en-US" altLang="en-US" sz="1800" b="1" i="1" err="1">
                <a:solidFill>
                  <a:schemeClr val="accent3">
                    <a:lumMod val="25000"/>
                  </a:schemeClr>
                </a:solidFill>
                <a:sym typeface="Symbol" pitchFamily="18" charset="2"/>
              </a:rPr>
              <a:t>R</a:t>
            </a:r>
            <a:r>
              <a:rPr lang="en-US" altLang="en-US" sz="1800" b="1" i="1" baseline="-25000" err="1">
                <a:solidFill>
                  <a:schemeClr val="accent3">
                    <a:lumMod val="25000"/>
                  </a:schemeClr>
                </a:solidFill>
                <a:sym typeface="Symbol" pitchFamily="18" charset="2"/>
              </a:rPr>
              <a:t>i</a:t>
            </a:r>
            <a:r>
              <a:rPr lang="en-US" altLang="en-US" sz="1800" i="1">
                <a:sym typeface="Symbol" pitchFamily="18" charset="2"/>
              </a:rPr>
              <a:t> </a:t>
            </a:r>
            <a:r>
              <a:rPr lang="en-US" altLang="en-US" sz="1800">
                <a:sym typeface="Symbol" pitchFamily="18" charset="2"/>
              </a:rPr>
              <a:t>in the decomposition</a:t>
            </a:r>
            <a:br>
              <a:rPr lang="en-US" altLang="en-US" sz="1800">
                <a:sym typeface="Symbol" pitchFamily="18" charset="2"/>
              </a:rPr>
            </a:br>
            <a:r>
              <a:rPr lang="en-US" altLang="en-US" sz="1800">
                <a:sym typeface="Symbol" pitchFamily="18" charset="2"/>
              </a:rPr>
              <a:t>		</a:t>
            </a:r>
            <a:r>
              <a:rPr lang="en-US" altLang="en-US" sz="1800" b="1" i="1">
                <a:solidFill>
                  <a:schemeClr val="accent3">
                    <a:lumMod val="25000"/>
                  </a:schemeClr>
                </a:solidFill>
                <a:sym typeface="Symbol" pitchFamily="18" charset="2"/>
              </a:rPr>
              <a:t>t</a:t>
            </a:r>
            <a:r>
              <a:rPr lang="en-US" altLang="en-US" sz="1800" b="1">
                <a:solidFill>
                  <a:schemeClr val="accent3">
                    <a:lumMod val="25000"/>
                  </a:schemeClr>
                </a:solidFill>
                <a:sym typeface="Symbol" pitchFamily="18" charset="2"/>
              </a:rPr>
              <a:t> = (</a:t>
            </a:r>
            <a:r>
              <a:rPr lang="en-US" altLang="en-US" sz="1800" b="1" i="1">
                <a:solidFill>
                  <a:srgbClr val="C00000"/>
                </a:solidFill>
                <a:sym typeface="Symbol" pitchFamily="18" charset="2"/>
              </a:rPr>
              <a:t>result </a:t>
            </a:r>
            <a:r>
              <a:rPr lang="en-US" altLang="en-US" sz="1800" b="1">
                <a:solidFill>
                  <a:schemeClr val="accent3">
                    <a:lumMod val="25000"/>
                  </a:schemeClr>
                </a:solidFill>
                <a:sym typeface="Symbol" pitchFamily="18" charset="2"/>
              </a:rPr>
              <a:t> </a:t>
            </a:r>
            <a:r>
              <a:rPr lang="en-US" altLang="en-US" sz="1800" b="1" i="1" err="1">
                <a:solidFill>
                  <a:schemeClr val="accent3">
                    <a:lumMod val="25000"/>
                  </a:schemeClr>
                </a:solidFill>
                <a:sym typeface="Symbol" pitchFamily="18" charset="2"/>
              </a:rPr>
              <a:t>R</a:t>
            </a:r>
            <a:r>
              <a:rPr lang="en-US" altLang="en-US" sz="1800" b="1" i="1" baseline="-25000" err="1">
                <a:solidFill>
                  <a:schemeClr val="accent3">
                    <a:lumMod val="25000"/>
                  </a:schemeClr>
                </a:solidFill>
                <a:sym typeface="Symbol" pitchFamily="18" charset="2"/>
              </a:rPr>
              <a:t>i</a:t>
            </a:r>
            <a:r>
              <a:rPr lang="en-US" altLang="en-US" sz="1800" b="1">
                <a:solidFill>
                  <a:schemeClr val="accent3">
                    <a:lumMod val="25000"/>
                  </a:schemeClr>
                </a:solidFill>
                <a:sym typeface="Symbol" pitchFamily="18" charset="2"/>
              </a:rPr>
              <a:t>)</a:t>
            </a:r>
            <a:r>
              <a:rPr lang="en-US" altLang="en-US" sz="1800" b="1" baseline="30000">
                <a:solidFill>
                  <a:schemeClr val="accent3">
                    <a:lumMod val="25000"/>
                  </a:schemeClr>
                </a:solidFill>
                <a:sym typeface="Symbol" pitchFamily="18" charset="2"/>
              </a:rPr>
              <a:t>+ </a:t>
            </a:r>
            <a:r>
              <a:rPr lang="en-US" altLang="en-US" sz="1800" b="1">
                <a:solidFill>
                  <a:schemeClr val="accent3">
                    <a:lumMod val="25000"/>
                  </a:schemeClr>
                </a:solidFill>
                <a:sym typeface="Symbol" pitchFamily="18" charset="2"/>
              </a:rPr>
              <a:t> </a:t>
            </a:r>
            <a:r>
              <a:rPr lang="en-US" altLang="en-US" sz="1800" b="1" i="1" err="1">
                <a:solidFill>
                  <a:schemeClr val="accent3">
                    <a:lumMod val="25000"/>
                  </a:schemeClr>
                </a:solidFill>
                <a:sym typeface="Symbol" pitchFamily="18" charset="2"/>
              </a:rPr>
              <a:t>R</a:t>
            </a:r>
            <a:r>
              <a:rPr lang="en-US" altLang="en-US" sz="1800" b="1" i="1" baseline="-25000" err="1">
                <a:solidFill>
                  <a:schemeClr val="accent3">
                    <a:lumMod val="25000"/>
                  </a:schemeClr>
                </a:solidFill>
                <a:sym typeface="Symbol" pitchFamily="18" charset="2"/>
              </a:rPr>
              <a:t>i</a:t>
            </a:r>
            <a:br>
              <a:rPr lang="en-US" altLang="en-US" sz="1800" b="1" i="1" baseline="-25000">
                <a:solidFill>
                  <a:schemeClr val="accent3">
                    <a:lumMod val="25000"/>
                  </a:schemeClr>
                </a:solidFill>
                <a:sym typeface="Symbol" pitchFamily="18" charset="2"/>
              </a:rPr>
            </a:br>
            <a:r>
              <a:rPr lang="en-US" altLang="en-US" sz="1800" i="1" baseline="-25000">
                <a:sym typeface="Symbol" pitchFamily="18" charset="2"/>
              </a:rPr>
              <a:t>		</a:t>
            </a:r>
            <a:r>
              <a:rPr lang="en-US" altLang="en-US" sz="1800" b="1" i="1">
                <a:solidFill>
                  <a:srgbClr val="C00000"/>
                </a:solidFill>
                <a:sym typeface="Symbol" pitchFamily="18" charset="2"/>
              </a:rPr>
              <a:t>result </a:t>
            </a:r>
            <a:r>
              <a:rPr lang="en-US" altLang="en-US" sz="1800" b="1" i="1">
                <a:solidFill>
                  <a:srgbClr val="0066CC"/>
                </a:solidFill>
                <a:sym typeface="Symbol" pitchFamily="18" charset="2"/>
              </a:rPr>
              <a:t> =  </a:t>
            </a:r>
            <a:r>
              <a:rPr lang="en-US" altLang="en-US" sz="1800" b="1" i="1">
                <a:solidFill>
                  <a:srgbClr val="C00000"/>
                </a:solidFill>
                <a:sym typeface="Symbol" pitchFamily="18" charset="2"/>
              </a:rPr>
              <a:t>result</a:t>
            </a:r>
            <a:r>
              <a:rPr lang="en-US" altLang="en-US" sz="1800" b="1" i="1">
                <a:solidFill>
                  <a:srgbClr val="0066CC"/>
                </a:solidFill>
                <a:sym typeface="Symbol" pitchFamily="18" charset="2"/>
              </a:rPr>
              <a:t>  </a:t>
            </a:r>
            <a:r>
              <a:rPr lang="en-US" altLang="en-US" sz="1800" b="1">
                <a:solidFill>
                  <a:srgbClr val="0066CC"/>
                </a:solidFill>
                <a:sym typeface="Symbol" pitchFamily="18" charset="2"/>
              </a:rPr>
              <a:t> </a:t>
            </a:r>
            <a:r>
              <a:rPr lang="en-US" altLang="en-US" sz="1800" b="1" i="1">
                <a:solidFill>
                  <a:srgbClr val="0066CC"/>
                </a:solidFill>
                <a:sym typeface="Symbol" pitchFamily="18" charset="2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58716498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continued…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5950" y="894782"/>
            <a:ext cx="8229600" cy="1096962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eaLnBrk="1" hangingPunct="1">
              <a:buFont typeface="Wingdings 2" charset="2"/>
              <a:buNone/>
              <a:defRPr/>
            </a:pPr>
            <a:r>
              <a:rPr lang="en-US" altLang="en-US" sz="2400"/>
              <a:t>R(A,B,C,D,E)		F = {AB</a:t>
            </a:r>
            <a:r>
              <a:rPr lang="en-US" altLang="en-US" sz="2400">
                <a:sym typeface="Wingdings" charset="2"/>
              </a:rPr>
              <a:t></a:t>
            </a:r>
            <a:r>
              <a:rPr lang="en-US" altLang="en-US" sz="2400"/>
              <a:t>C, C</a:t>
            </a:r>
            <a:r>
              <a:rPr lang="en-US" altLang="en-US" sz="2400">
                <a:sym typeface="Wingdings" charset="2"/>
              </a:rPr>
              <a:t></a:t>
            </a:r>
            <a:r>
              <a:rPr lang="en-US" altLang="en-US" sz="2400"/>
              <a:t>E, B</a:t>
            </a:r>
            <a:r>
              <a:rPr lang="en-US" altLang="en-US" sz="2400">
                <a:sym typeface="Wingdings" charset="2"/>
              </a:rPr>
              <a:t></a:t>
            </a:r>
            <a:r>
              <a:rPr lang="en-US" altLang="en-US" sz="2400"/>
              <a:t>D, E</a:t>
            </a:r>
            <a:r>
              <a:rPr lang="en-US" altLang="en-US" sz="2400">
                <a:sym typeface="Wingdings" charset="2"/>
              </a:rPr>
              <a:t></a:t>
            </a:r>
            <a:r>
              <a:rPr lang="en-US" altLang="en-US" sz="2400"/>
              <a:t>A}</a:t>
            </a:r>
          </a:p>
          <a:p>
            <a:pPr eaLnBrk="1" hangingPunct="1">
              <a:buFont typeface="Wingdings 2" charset="2"/>
              <a:buNone/>
              <a:defRPr/>
            </a:pPr>
            <a:r>
              <a:rPr lang="en-US" altLang="en-US" sz="2400"/>
              <a:t>Decomposition:	R1(B,C,D)	R2(A,C,E)</a:t>
            </a:r>
          </a:p>
          <a:p>
            <a:pPr eaLnBrk="1" hangingPunct="1">
              <a:defRPr/>
            </a:pPr>
            <a:endParaRPr lang="en-US" altLang="en-US" sz="2400"/>
          </a:p>
        </p:txBody>
      </p:sp>
      <p:sp>
        <p:nvSpPr>
          <p:cNvPr id="27652" name="Content Placeholder 2"/>
          <p:cNvSpPr txBox="1">
            <a:spLocks/>
          </p:cNvSpPr>
          <p:nvPr/>
        </p:nvSpPr>
        <p:spPr bwMode="auto">
          <a:xfrm>
            <a:off x="615950" y="1984207"/>
            <a:ext cx="852805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800">
                <a:solidFill>
                  <a:schemeClr val="tx2"/>
                </a:solidFill>
                <a:latin typeface="Georgia" charset="0"/>
              </a:rPr>
              <a:t>Is </a:t>
            </a:r>
            <a:r>
              <a:rPr lang="en-US" altLang="en-US" sz="2800">
                <a:solidFill>
                  <a:schemeClr val="tx2"/>
                </a:solidFill>
              </a:rPr>
              <a:t>C</a:t>
            </a:r>
            <a:r>
              <a:rPr lang="en-US" altLang="en-US" sz="2800">
                <a:solidFill>
                  <a:schemeClr val="tx2"/>
                </a:solidFill>
                <a:sym typeface="Wingdings" charset="2"/>
              </a:rPr>
              <a:t></a:t>
            </a:r>
            <a:r>
              <a:rPr lang="en-US" altLang="en-US" sz="2800">
                <a:solidFill>
                  <a:schemeClr val="tx2"/>
                </a:solidFill>
              </a:rPr>
              <a:t>E Preserved ?</a:t>
            </a:r>
            <a:endParaRPr lang="en-US" altLang="en-US" sz="2800">
              <a:solidFill>
                <a:schemeClr val="tx2"/>
              </a:solidFill>
              <a:latin typeface="Georgia" charset="0"/>
            </a:endParaRPr>
          </a:p>
          <a:p>
            <a:pPr eaLnBrk="1" hangingPunct="1"/>
            <a:r>
              <a:rPr lang="en-US" altLang="en-US" sz="2800">
                <a:solidFill>
                  <a:schemeClr val="tx2"/>
                </a:solidFill>
              </a:rPr>
              <a:t>Result=C</a:t>
            </a:r>
          </a:p>
          <a:p>
            <a:pPr eaLnBrk="1" hangingPunct="1"/>
            <a:r>
              <a:rPr lang="en-US" altLang="en-US" sz="3200">
                <a:latin typeface="Georgia" charset="0"/>
              </a:rPr>
              <a:t>For </a:t>
            </a:r>
            <a:r>
              <a:rPr lang="en-US" altLang="en-US" sz="3200">
                <a:solidFill>
                  <a:schemeClr val="accent3">
                    <a:lumMod val="50000"/>
                  </a:schemeClr>
                </a:solidFill>
                <a:latin typeface="Georgia" charset="0"/>
              </a:rPr>
              <a:t>Result</a:t>
            </a:r>
            <a:r>
              <a:rPr lang="en-US" altLang="en-US" sz="3200">
                <a:latin typeface="Georgia" charset="0"/>
              </a:rPr>
              <a:t> </a:t>
            </a:r>
            <a:r>
              <a:rPr lang="en-US" altLang="en-US" sz="3200">
                <a:latin typeface="Georgia" charset="0"/>
                <a:sym typeface="Symbol" charset="2"/>
              </a:rPr>
              <a:t></a:t>
            </a:r>
            <a:r>
              <a:rPr lang="en-US" altLang="en-US" sz="3200">
                <a:latin typeface="Georgia" charset="0"/>
              </a:rPr>
              <a:t> R2 = C </a:t>
            </a:r>
            <a:r>
              <a:rPr lang="en-US" altLang="en-US" sz="3200">
                <a:latin typeface="Georgia" charset="0"/>
                <a:sym typeface="Symbol" charset="2"/>
              </a:rPr>
              <a:t></a:t>
            </a:r>
            <a:r>
              <a:rPr lang="en-US" altLang="en-US" sz="3200">
                <a:latin typeface="Georgia" charset="0"/>
              </a:rPr>
              <a:t> ACE = C</a:t>
            </a:r>
          </a:p>
          <a:p>
            <a:pPr eaLnBrk="1" hangingPunct="1"/>
            <a:r>
              <a:rPr lang="en-US" altLang="en-US" sz="3200">
                <a:latin typeface="Georgia" charset="0"/>
              </a:rPr>
              <a:t>	{C}</a:t>
            </a:r>
            <a:r>
              <a:rPr lang="en-US" altLang="en-US" sz="3200" baseline="30000">
                <a:latin typeface="Georgia" charset="0"/>
              </a:rPr>
              <a:t>+</a:t>
            </a:r>
            <a:r>
              <a:rPr lang="en-US" altLang="en-US" sz="3200">
                <a:latin typeface="Georgia" charset="0"/>
              </a:rPr>
              <a:t> = CEA</a:t>
            </a:r>
          </a:p>
          <a:p>
            <a:pPr eaLnBrk="1" hangingPunct="1"/>
            <a:r>
              <a:rPr lang="en-US" altLang="en-US" sz="3200">
                <a:latin typeface="Georgia" charset="0"/>
              </a:rPr>
              <a:t>	{C}</a:t>
            </a:r>
            <a:r>
              <a:rPr lang="en-US" altLang="en-US" sz="3200" baseline="30000">
                <a:latin typeface="Georgia" charset="0"/>
              </a:rPr>
              <a:t>+</a:t>
            </a:r>
            <a:r>
              <a:rPr lang="en-US" altLang="en-US" sz="3200">
                <a:latin typeface="Georgia" charset="0"/>
              </a:rPr>
              <a:t> </a:t>
            </a:r>
            <a:r>
              <a:rPr lang="en-US" altLang="en-US" sz="3200">
                <a:latin typeface="Georgia" charset="0"/>
                <a:sym typeface="Symbol" charset="2"/>
              </a:rPr>
              <a:t></a:t>
            </a:r>
            <a:r>
              <a:rPr lang="en-US" altLang="en-US" sz="3200">
                <a:latin typeface="Georgia" charset="0"/>
              </a:rPr>
              <a:t> R2 = CEA </a:t>
            </a:r>
            <a:r>
              <a:rPr lang="en-US" altLang="en-US" sz="3200">
                <a:latin typeface="Georgia" charset="0"/>
                <a:sym typeface="Symbol" charset="2"/>
              </a:rPr>
              <a:t></a:t>
            </a:r>
            <a:r>
              <a:rPr lang="en-US" altLang="en-US" sz="3200">
                <a:latin typeface="Georgia" charset="0"/>
              </a:rPr>
              <a:t> ACE = ACE</a:t>
            </a:r>
          </a:p>
          <a:p>
            <a:pPr eaLnBrk="1" hangingPunct="1"/>
            <a:r>
              <a:rPr lang="en-US" altLang="en-US" sz="3200">
                <a:latin typeface="Georgia" charset="0"/>
              </a:rPr>
              <a:t>Update </a:t>
            </a:r>
            <a:r>
              <a:rPr lang="en-US" altLang="en-US" sz="3200">
                <a:solidFill>
                  <a:schemeClr val="accent3">
                    <a:lumMod val="50000"/>
                  </a:schemeClr>
                </a:solidFill>
                <a:latin typeface="Georgia" charset="0"/>
              </a:rPr>
              <a:t>Result</a:t>
            </a:r>
            <a:r>
              <a:rPr lang="en-US" altLang="en-US" sz="3200">
                <a:latin typeface="Georgia" charset="0"/>
              </a:rPr>
              <a:t> = C </a:t>
            </a:r>
            <a:r>
              <a:rPr lang="en-US" altLang="en-US" sz="3200">
                <a:latin typeface="Georgia" charset="0"/>
                <a:sym typeface="Symbol" charset="2"/>
              </a:rPr>
              <a:t></a:t>
            </a:r>
            <a:r>
              <a:rPr lang="en-US" altLang="en-US" sz="3200">
                <a:latin typeface="Georgia" charset="0"/>
              </a:rPr>
              <a:t>ACE= ACE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300" b="1">
                <a:solidFill>
                  <a:schemeClr val="tx2"/>
                </a:solidFill>
                <a:latin typeface="Georgia" charset="0"/>
              </a:rPr>
              <a:t>In next while loop result remains unchanged hence stop.</a:t>
            </a:r>
          </a:p>
          <a:p>
            <a:pPr eaLnBrk="1" hangingPunct="1"/>
            <a:endParaRPr lang="en-US" altLang="en-US" sz="1100">
              <a:latin typeface="Georgia" charset="0"/>
            </a:endParaRPr>
          </a:p>
          <a:p>
            <a:pPr eaLnBrk="1" hangingPunct="1"/>
            <a:r>
              <a:rPr lang="en-US" altLang="en-US" sz="3200">
                <a:latin typeface="Georgia" charset="0"/>
              </a:rPr>
              <a:t>Since E is in </a:t>
            </a:r>
            <a:r>
              <a:rPr lang="en-US" altLang="en-US" sz="3200">
                <a:solidFill>
                  <a:schemeClr val="accent3">
                    <a:lumMod val="50000"/>
                  </a:schemeClr>
                </a:solidFill>
                <a:latin typeface="Georgia" charset="0"/>
              </a:rPr>
              <a:t>Result</a:t>
            </a:r>
            <a:r>
              <a:rPr lang="en-US" altLang="en-US" sz="3200">
                <a:latin typeface="Georgia" charset="0"/>
              </a:rPr>
              <a:t>  i.e. ACE, </a:t>
            </a:r>
          </a:p>
          <a:p>
            <a:pPr algn="ctr" eaLnBrk="1" hangingPunct="1"/>
            <a:r>
              <a:rPr lang="en-US" altLang="en-US" sz="3200" b="1">
                <a:solidFill>
                  <a:schemeClr val="tx2"/>
                </a:solidFill>
                <a:latin typeface="Georgia" charset="0"/>
              </a:rPr>
              <a:t>C</a:t>
            </a:r>
            <a:r>
              <a:rPr lang="en-US" altLang="en-US" sz="3200" b="1">
                <a:solidFill>
                  <a:schemeClr val="tx2"/>
                </a:solidFill>
                <a:latin typeface="Georgia" charset="0"/>
                <a:sym typeface="Wingdings" charset="2"/>
              </a:rPr>
              <a:t></a:t>
            </a:r>
            <a:r>
              <a:rPr lang="en-US" altLang="en-US" sz="3200" b="1">
                <a:solidFill>
                  <a:schemeClr val="tx2"/>
                </a:solidFill>
                <a:latin typeface="Georgia" charset="0"/>
              </a:rPr>
              <a:t>E is preserved.</a:t>
            </a:r>
          </a:p>
          <a:p>
            <a:pPr eaLnBrk="1" hangingPunct="1">
              <a:spcBef>
                <a:spcPct val="20000"/>
              </a:spcBef>
            </a:pPr>
            <a:endParaRPr lang="en-US" altLang="en-US" sz="3200">
              <a:latin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56971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831412" y="-63064"/>
            <a:ext cx="8077200" cy="609600"/>
          </a:xfrm>
        </p:spPr>
        <p:txBody>
          <a:bodyPr/>
          <a:lstStyle/>
          <a:p>
            <a:pPr eaLnBrk="1" hangingPunct="1"/>
            <a:r>
              <a:rPr lang="en-US" altLang="en-US"/>
              <a:t>Example continued…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24694"/>
            <a:ext cx="8229600" cy="1096962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eaLnBrk="1" hangingPunct="1">
              <a:buFont typeface="Wingdings 2" charset="2"/>
              <a:buNone/>
              <a:defRPr/>
            </a:pPr>
            <a:r>
              <a:rPr lang="en-US" altLang="en-US" sz="2400"/>
              <a:t>R(A,B,C,D,E)		F = {AB</a:t>
            </a:r>
            <a:r>
              <a:rPr lang="en-US" altLang="en-US" sz="2400">
                <a:sym typeface="Wingdings" charset="2"/>
              </a:rPr>
              <a:t></a:t>
            </a:r>
            <a:r>
              <a:rPr lang="en-US" altLang="en-US" sz="2400"/>
              <a:t>C, C</a:t>
            </a:r>
            <a:r>
              <a:rPr lang="en-US" altLang="en-US" sz="2400">
                <a:sym typeface="Wingdings" charset="2"/>
              </a:rPr>
              <a:t></a:t>
            </a:r>
            <a:r>
              <a:rPr lang="en-US" altLang="en-US" sz="2400"/>
              <a:t>E, B</a:t>
            </a:r>
            <a:r>
              <a:rPr lang="en-US" altLang="en-US" sz="2400">
                <a:sym typeface="Wingdings" charset="2"/>
              </a:rPr>
              <a:t></a:t>
            </a:r>
            <a:r>
              <a:rPr lang="en-US" altLang="en-US" sz="2400"/>
              <a:t>D, E</a:t>
            </a:r>
            <a:r>
              <a:rPr lang="en-US" altLang="en-US" sz="2400">
                <a:sym typeface="Wingdings" charset="2"/>
              </a:rPr>
              <a:t></a:t>
            </a:r>
            <a:r>
              <a:rPr lang="en-US" altLang="en-US" sz="2400"/>
              <a:t>A}</a:t>
            </a:r>
          </a:p>
          <a:p>
            <a:pPr eaLnBrk="1" hangingPunct="1">
              <a:buFont typeface="Wingdings 2" charset="2"/>
              <a:buNone/>
              <a:defRPr/>
            </a:pPr>
            <a:r>
              <a:rPr lang="en-US" altLang="en-US" sz="2400"/>
              <a:t>Decomposition:	R1(B,C,D)	R2(A,C,E)</a:t>
            </a:r>
          </a:p>
          <a:p>
            <a:pPr eaLnBrk="1" hangingPunct="1">
              <a:defRPr/>
            </a:pPr>
            <a:endParaRPr lang="en-US" altLang="en-US" sz="2400"/>
          </a:p>
        </p:txBody>
      </p:sp>
      <p:sp>
        <p:nvSpPr>
          <p:cNvPr id="28676" name="Content Placeholder 2"/>
          <p:cNvSpPr txBox="1">
            <a:spLocks/>
          </p:cNvSpPr>
          <p:nvPr/>
        </p:nvSpPr>
        <p:spPr bwMode="auto">
          <a:xfrm>
            <a:off x="418881" y="1844759"/>
            <a:ext cx="8489731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800">
                <a:solidFill>
                  <a:schemeClr val="tx2"/>
                </a:solidFill>
                <a:latin typeface="Georgia" charset="0"/>
              </a:rPr>
              <a:t>Is </a:t>
            </a:r>
            <a:r>
              <a:rPr lang="en-US" altLang="en-US" sz="2800">
                <a:solidFill>
                  <a:schemeClr val="tx2"/>
                </a:solidFill>
              </a:rPr>
              <a:t>E</a:t>
            </a:r>
            <a:r>
              <a:rPr lang="en-US" altLang="en-US" sz="2800">
                <a:solidFill>
                  <a:schemeClr val="tx2"/>
                </a:solidFill>
                <a:sym typeface="Wingdings" charset="2"/>
              </a:rPr>
              <a:t></a:t>
            </a:r>
            <a:r>
              <a:rPr lang="en-US" altLang="en-US" sz="2800">
                <a:solidFill>
                  <a:schemeClr val="tx2"/>
                </a:solidFill>
              </a:rPr>
              <a:t>A Preserved ?.....</a:t>
            </a:r>
            <a:endParaRPr lang="en-US" altLang="en-US" sz="2800">
              <a:solidFill>
                <a:schemeClr val="tx2"/>
              </a:solidFill>
              <a:latin typeface="Georgia" charset="0"/>
            </a:endParaRPr>
          </a:p>
          <a:p>
            <a:pPr eaLnBrk="1" hangingPunct="1"/>
            <a:r>
              <a:rPr lang="en-US" altLang="en-US" sz="3200">
                <a:solidFill>
                  <a:schemeClr val="accent3">
                    <a:lumMod val="50000"/>
                  </a:schemeClr>
                </a:solidFill>
                <a:latin typeface="Georgia" charset="0"/>
              </a:rPr>
              <a:t>Result</a:t>
            </a:r>
            <a:r>
              <a:rPr lang="en-US" altLang="en-US" sz="3200">
                <a:latin typeface="Georgia" charset="0"/>
              </a:rPr>
              <a:t>=E</a:t>
            </a:r>
          </a:p>
          <a:p>
            <a:pPr eaLnBrk="1" hangingPunct="1"/>
            <a:r>
              <a:rPr lang="en-US" altLang="en-US" sz="3200">
                <a:latin typeface="Georgia" charset="0"/>
              </a:rPr>
              <a:t>For </a:t>
            </a:r>
            <a:r>
              <a:rPr lang="en-US" altLang="en-US" sz="3200">
                <a:solidFill>
                  <a:schemeClr val="accent3">
                    <a:lumMod val="50000"/>
                  </a:schemeClr>
                </a:solidFill>
                <a:latin typeface="Georgia" charset="0"/>
              </a:rPr>
              <a:t>Result</a:t>
            </a:r>
            <a:r>
              <a:rPr lang="en-US" altLang="en-US" sz="3200">
                <a:latin typeface="Georgia" charset="0"/>
              </a:rPr>
              <a:t> </a:t>
            </a:r>
            <a:r>
              <a:rPr lang="en-US" altLang="en-US" sz="3200">
                <a:latin typeface="Georgia" charset="0"/>
                <a:sym typeface="Symbol" charset="2"/>
              </a:rPr>
              <a:t></a:t>
            </a:r>
            <a:r>
              <a:rPr lang="en-US" altLang="en-US" sz="3200">
                <a:latin typeface="Georgia" charset="0"/>
              </a:rPr>
              <a:t> R1 = E </a:t>
            </a:r>
            <a:r>
              <a:rPr lang="en-US" altLang="en-US" sz="3200">
                <a:latin typeface="Georgia" charset="0"/>
                <a:sym typeface="Symbol" charset="2"/>
              </a:rPr>
              <a:t></a:t>
            </a:r>
            <a:r>
              <a:rPr lang="en-US" altLang="en-US" sz="3200">
                <a:latin typeface="Georgia" charset="0"/>
              </a:rPr>
              <a:t> BCD = </a:t>
            </a:r>
            <a:r>
              <a:rPr lang="el-GR" altLang="en-US" sz="3200">
                <a:latin typeface="Georgia" charset="0"/>
              </a:rPr>
              <a:t>Φ</a:t>
            </a:r>
            <a:r>
              <a:rPr lang="en-US" altLang="en-US" sz="3200">
                <a:latin typeface="Georgia" charset="0"/>
              </a:rPr>
              <a:t>	{</a:t>
            </a:r>
            <a:r>
              <a:rPr lang="el-GR" altLang="en-US" sz="3200">
                <a:latin typeface="Georgia" charset="0"/>
              </a:rPr>
              <a:t>Φ</a:t>
            </a:r>
            <a:r>
              <a:rPr lang="en-US" altLang="en-US" sz="3200">
                <a:latin typeface="Georgia" charset="0"/>
              </a:rPr>
              <a:t>}</a:t>
            </a:r>
            <a:r>
              <a:rPr lang="en-US" altLang="en-US" sz="3200" baseline="30000">
                <a:latin typeface="Georgia" charset="0"/>
              </a:rPr>
              <a:t>+</a:t>
            </a:r>
            <a:r>
              <a:rPr lang="en-US" altLang="en-US" sz="3200">
                <a:latin typeface="Georgia" charset="0"/>
              </a:rPr>
              <a:t> = </a:t>
            </a:r>
            <a:r>
              <a:rPr lang="el-GR" altLang="en-US" sz="3200">
                <a:latin typeface="Georgia" charset="0"/>
              </a:rPr>
              <a:t>Φ </a:t>
            </a:r>
            <a:r>
              <a:rPr lang="en-US" altLang="en-US" sz="3200">
                <a:latin typeface="Georgia" charset="0"/>
              </a:rPr>
              <a:t>	{</a:t>
            </a:r>
            <a:r>
              <a:rPr lang="el-GR" altLang="en-US" sz="3200">
                <a:latin typeface="Georgia" charset="0"/>
              </a:rPr>
              <a:t>Φ</a:t>
            </a:r>
            <a:r>
              <a:rPr lang="en-US" altLang="en-US" sz="3200">
                <a:latin typeface="Georgia" charset="0"/>
              </a:rPr>
              <a:t>}</a:t>
            </a:r>
            <a:r>
              <a:rPr lang="en-US" altLang="en-US" sz="3200" baseline="30000">
                <a:latin typeface="Georgia" charset="0"/>
              </a:rPr>
              <a:t>+</a:t>
            </a:r>
            <a:r>
              <a:rPr lang="en-US" altLang="en-US" sz="3200">
                <a:latin typeface="Georgia" charset="0"/>
              </a:rPr>
              <a:t> </a:t>
            </a:r>
            <a:r>
              <a:rPr lang="en-US" altLang="en-US" sz="3200">
                <a:latin typeface="Georgia" charset="0"/>
                <a:sym typeface="Symbol" charset="2"/>
              </a:rPr>
              <a:t></a:t>
            </a:r>
            <a:r>
              <a:rPr lang="en-US" altLang="en-US" sz="3200">
                <a:latin typeface="Georgia" charset="0"/>
              </a:rPr>
              <a:t> R1 = </a:t>
            </a:r>
            <a:r>
              <a:rPr lang="el-GR" altLang="en-US" sz="3200">
                <a:latin typeface="Georgia" charset="0"/>
              </a:rPr>
              <a:t>Φ</a:t>
            </a:r>
            <a:r>
              <a:rPr lang="en-US" altLang="en-US" sz="3200">
                <a:latin typeface="Georgia" charset="0"/>
              </a:rPr>
              <a:t> </a:t>
            </a:r>
            <a:r>
              <a:rPr lang="en-US" altLang="en-US" sz="3200">
                <a:latin typeface="Georgia" charset="0"/>
                <a:sym typeface="Symbol" charset="2"/>
              </a:rPr>
              <a:t></a:t>
            </a:r>
            <a:r>
              <a:rPr lang="en-US" altLang="en-US" sz="3200">
                <a:latin typeface="Georgia" charset="0"/>
              </a:rPr>
              <a:t> BCD = </a:t>
            </a:r>
            <a:r>
              <a:rPr lang="el-GR" altLang="en-US" sz="3200">
                <a:latin typeface="Georgia" charset="0"/>
              </a:rPr>
              <a:t>Φ </a:t>
            </a:r>
            <a:endParaRPr lang="en-US" altLang="en-US" sz="3200">
              <a:latin typeface="Georgia" charset="0"/>
            </a:endParaRPr>
          </a:p>
          <a:p>
            <a:pPr eaLnBrk="1" hangingPunct="1"/>
            <a:r>
              <a:rPr lang="en-US" altLang="en-US" sz="3200">
                <a:latin typeface="Georgia" charset="0"/>
              </a:rPr>
              <a:t>Update </a:t>
            </a:r>
            <a:r>
              <a:rPr lang="en-US" altLang="en-US" sz="3200">
                <a:solidFill>
                  <a:schemeClr val="accent3">
                    <a:lumMod val="50000"/>
                  </a:schemeClr>
                </a:solidFill>
                <a:latin typeface="Georgia" charset="0"/>
              </a:rPr>
              <a:t>Result</a:t>
            </a:r>
            <a:r>
              <a:rPr lang="en-US" altLang="en-US" sz="3200">
                <a:latin typeface="Georgia" charset="0"/>
              </a:rPr>
              <a:t> = E </a:t>
            </a:r>
            <a:r>
              <a:rPr lang="en-US" altLang="en-US" sz="3200">
                <a:latin typeface="Georgia" charset="0"/>
                <a:sym typeface="Symbol" charset="2"/>
              </a:rPr>
              <a:t></a:t>
            </a:r>
            <a:r>
              <a:rPr lang="en-US" altLang="en-US" sz="3200">
                <a:latin typeface="Georgia" charset="0"/>
              </a:rPr>
              <a:t> </a:t>
            </a:r>
            <a:r>
              <a:rPr lang="el-GR" altLang="en-US" sz="3200">
                <a:latin typeface="Georgia" charset="0"/>
              </a:rPr>
              <a:t>Φ </a:t>
            </a:r>
            <a:r>
              <a:rPr lang="en-US" altLang="en-US" sz="3200">
                <a:latin typeface="Georgia" charset="0"/>
              </a:rPr>
              <a:t>= E</a:t>
            </a:r>
          </a:p>
          <a:p>
            <a:pPr eaLnBrk="1" hangingPunct="1"/>
            <a:r>
              <a:rPr lang="en-US" altLang="en-US" sz="3200">
                <a:latin typeface="Georgia" charset="0"/>
              </a:rPr>
              <a:t>	</a:t>
            </a:r>
          </a:p>
          <a:p>
            <a:pPr eaLnBrk="1" hangingPunct="1"/>
            <a:r>
              <a:rPr lang="en-US" altLang="en-US" sz="3200">
                <a:latin typeface="Georgia" charset="0"/>
              </a:rPr>
              <a:t>		</a:t>
            </a:r>
            <a:r>
              <a:rPr lang="en-US" altLang="en-US" sz="2800" b="1">
                <a:solidFill>
                  <a:srgbClr val="002060"/>
                </a:solidFill>
                <a:latin typeface="Georgia" charset="0"/>
              </a:rPr>
              <a:t>Continue to next for loop</a:t>
            </a:r>
          </a:p>
          <a:p>
            <a:pPr eaLnBrk="1" hangingPunct="1">
              <a:spcBef>
                <a:spcPct val="20000"/>
              </a:spcBef>
            </a:pPr>
            <a:endParaRPr lang="en-US" altLang="en-US" sz="3200">
              <a:latin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79345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831412" y="-63064"/>
            <a:ext cx="8077200" cy="609600"/>
          </a:xfrm>
        </p:spPr>
        <p:txBody>
          <a:bodyPr/>
          <a:lstStyle/>
          <a:p>
            <a:pPr eaLnBrk="1" hangingPunct="1"/>
            <a:r>
              <a:rPr lang="en-US" altLang="en-US"/>
              <a:t>Example continued…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24694"/>
            <a:ext cx="8229600" cy="1096962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eaLnBrk="1" hangingPunct="1">
              <a:buFont typeface="Wingdings 2" charset="2"/>
              <a:buNone/>
              <a:defRPr/>
            </a:pPr>
            <a:r>
              <a:rPr lang="en-US" altLang="en-US" sz="2400"/>
              <a:t>R(A,B,C,D,E) 	F = {AB</a:t>
            </a:r>
            <a:r>
              <a:rPr lang="en-US" altLang="en-US" sz="2400">
                <a:sym typeface="Wingdings" charset="2"/>
              </a:rPr>
              <a:t></a:t>
            </a:r>
            <a:r>
              <a:rPr lang="en-US" altLang="en-US" sz="2400"/>
              <a:t>C, C</a:t>
            </a:r>
            <a:r>
              <a:rPr lang="en-US" altLang="en-US" sz="2400">
                <a:sym typeface="Wingdings" charset="2"/>
              </a:rPr>
              <a:t></a:t>
            </a:r>
            <a:r>
              <a:rPr lang="en-US" altLang="en-US" sz="2400"/>
              <a:t>E, B</a:t>
            </a:r>
            <a:r>
              <a:rPr lang="en-US" altLang="en-US" sz="2400">
                <a:sym typeface="Wingdings" charset="2"/>
              </a:rPr>
              <a:t></a:t>
            </a:r>
            <a:r>
              <a:rPr lang="en-US" altLang="en-US" sz="2400"/>
              <a:t>D, E</a:t>
            </a:r>
            <a:r>
              <a:rPr lang="en-US" altLang="en-US" sz="2400">
                <a:sym typeface="Wingdings" charset="2"/>
              </a:rPr>
              <a:t></a:t>
            </a:r>
            <a:r>
              <a:rPr lang="en-US" altLang="en-US" sz="2400"/>
              <a:t>A}</a:t>
            </a:r>
          </a:p>
          <a:p>
            <a:pPr eaLnBrk="1" hangingPunct="1">
              <a:buFont typeface="Wingdings 2" charset="2"/>
              <a:buNone/>
              <a:defRPr/>
            </a:pPr>
            <a:r>
              <a:rPr lang="en-US" altLang="en-US" sz="2400"/>
              <a:t>Decomposition:	R1(B,C,D)	R2(A,C,E)</a:t>
            </a:r>
          </a:p>
          <a:p>
            <a:pPr eaLnBrk="1" hangingPunct="1">
              <a:defRPr/>
            </a:pPr>
            <a:endParaRPr lang="en-US" altLang="en-US" sz="2400"/>
          </a:p>
        </p:txBody>
      </p:sp>
      <p:sp>
        <p:nvSpPr>
          <p:cNvPr id="28676" name="Content Placeholder 2"/>
          <p:cNvSpPr txBox="1">
            <a:spLocks/>
          </p:cNvSpPr>
          <p:nvPr/>
        </p:nvSpPr>
        <p:spPr bwMode="auto">
          <a:xfrm>
            <a:off x="457199" y="1604576"/>
            <a:ext cx="8489731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800">
                <a:solidFill>
                  <a:schemeClr val="tx2"/>
                </a:solidFill>
                <a:latin typeface="Georgia" charset="0"/>
              </a:rPr>
              <a:t>Is </a:t>
            </a:r>
            <a:r>
              <a:rPr lang="en-US" altLang="en-US" sz="2800">
                <a:solidFill>
                  <a:schemeClr val="tx2"/>
                </a:solidFill>
              </a:rPr>
              <a:t>E</a:t>
            </a:r>
            <a:r>
              <a:rPr lang="en-US" altLang="en-US" sz="2800">
                <a:solidFill>
                  <a:schemeClr val="tx2"/>
                </a:solidFill>
                <a:sym typeface="Wingdings" charset="2"/>
              </a:rPr>
              <a:t></a:t>
            </a:r>
            <a:r>
              <a:rPr lang="en-US" altLang="en-US" sz="2800">
                <a:solidFill>
                  <a:schemeClr val="tx2"/>
                </a:solidFill>
              </a:rPr>
              <a:t>A Preserved ?</a:t>
            </a:r>
            <a:endParaRPr lang="en-US" altLang="en-US" sz="2800">
              <a:solidFill>
                <a:schemeClr val="tx2"/>
              </a:solidFill>
              <a:latin typeface="Georgia" charset="0"/>
            </a:endParaRPr>
          </a:p>
          <a:p>
            <a:pPr eaLnBrk="1" hangingPunct="1"/>
            <a:r>
              <a:rPr lang="en-US" altLang="en-US" sz="3200">
                <a:solidFill>
                  <a:schemeClr val="accent3">
                    <a:lumMod val="50000"/>
                  </a:schemeClr>
                </a:solidFill>
                <a:latin typeface="Georgia" charset="0"/>
              </a:rPr>
              <a:t>Result</a:t>
            </a:r>
            <a:r>
              <a:rPr lang="en-US" altLang="en-US" sz="3200">
                <a:latin typeface="Georgia" charset="0"/>
              </a:rPr>
              <a:t>=E</a:t>
            </a:r>
          </a:p>
          <a:p>
            <a:pPr eaLnBrk="1" hangingPunct="1"/>
            <a:r>
              <a:rPr lang="en-US" altLang="en-US" sz="3200">
                <a:latin typeface="Georgia" charset="0"/>
              </a:rPr>
              <a:t>For </a:t>
            </a:r>
            <a:r>
              <a:rPr lang="en-US" altLang="en-US" sz="3200">
                <a:solidFill>
                  <a:schemeClr val="accent3">
                    <a:lumMod val="50000"/>
                  </a:schemeClr>
                </a:solidFill>
                <a:latin typeface="Georgia" charset="0"/>
              </a:rPr>
              <a:t>Result</a:t>
            </a:r>
            <a:r>
              <a:rPr lang="en-US" altLang="en-US" sz="3200">
                <a:latin typeface="Georgia" charset="0"/>
              </a:rPr>
              <a:t> </a:t>
            </a:r>
            <a:r>
              <a:rPr lang="en-US" altLang="en-US" sz="3200">
                <a:latin typeface="Georgia" charset="0"/>
                <a:sym typeface="Symbol" charset="2"/>
              </a:rPr>
              <a:t></a:t>
            </a:r>
            <a:r>
              <a:rPr lang="en-US" altLang="en-US" sz="3200">
                <a:latin typeface="Georgia" charset="0"/>
              </a:rPr>
              <a:t> R2 = E </a:t>
            </a:r>
            <a:r>
              <a:rPr lang="en-US" altLang="en-US" sz="3200">
                <a:latin typeface="Georgia" charset="0"/>
                <a:sym typeface="Symbol" charset="2"/>
              </a:rPr>
              <a:t></a:t>
            </a:r>
            <a:r>
              <a:rPr lang="en-US" altLang="en-US" sz="3200">
                <a:latin typeface="Georgia" charset="0"/>
              </a:rPr>
              <a:t> ACE = E</a:t>
            </a:r>
          </a:p>
          <a:p>
            <a:pPr eaLnBrk="1" hangingPunct="1"/>
            <a:r>
              <a:rPr lang="en-US" altLang="en-US" sz="3200">
                <a:latin typeface="Georgia" charset="0"/>
              </a:rPr>
              <a:t>	{E}</a:t>
            </a:r>
            <a:r>
              <a:rPr lang="en-US" altLang="en-US" sz="3200" baseline="30000">
                <a:latin typeface="Georgia" charset="0"/>
              </a:rPr>
              <a:t>+</a:t>
            </a:r>
            <a:r>
              <a:rPr lang="en-US" altLang="en-US" sz="3200">
                <a:latin typeface="Georgia" charset="0"/>
              </a:rPr>
              <a:t> = EA</a:t>
            </a:r>
          </a:p>
          <a:p>
            <a:pPr eaLnBrk="1" hangingPunct="1"/>
            <a:r>
              <a:rPr lang="en-US" altLang="en-US" sz="3200">
                <a:latin typeface="Georgia" charset="0"/>
              </a:rPr>
              <a:t>	{E}</a:t>
            </a:r>
            <a:r>
              <a:rPr lang="en-US" altLang="en-US" sz="3200" baseline="30000">
                <a:latin typeface="Georgia" charset="0"/>
              </a:rPr>
              <a:t>+</a:t>
            </a:r>
            <a:r>
              <a:rPr lang="en-US" altLang="en-US" sz="3200">
                <a:latin typeface="Georgia" charset="0"/>
              </a:rPr>
              <a:t> </a:t>
            </a:r>
            <a:r>
              <a:rPr lang="en-US" altLang="en-US" sz="3200">
                <a:latin typeface="Georgia" charset="0"/>
                <a:sym typeface="Symbol" charset="2"/>
              </a:rPr>
              <a:t></a:t>
            </a:r>
            <a:r>
              <a:rPr lang="en-US" altLang="en-US" sz="3200">
                <a:latin typeface="Georgia" charset="0"/>
              </a:rPr>
              <a:t> R1 = EA </a:t>
            </a:r>
            <a:r>
              <a:rPr lang="en-US" altLang="en-US" sz="3200">
                <a:latin typeface="Georgia" charset="0"/>
                <a:sym typeface="Symbol" charset="2"/>
              </a:rPr>
              <a:t></a:t>
            </a:r>
            <a:r>
              <a:rPr lang="en-US" altLang="en-US" sz="3200">
                <a:latin typeface="Georgia" charset="0"/>
              </a:rPr>
              <a:t> ACE = EA</a:t>
            </a:r>
          </a:p>
          <a:p>
            <a:pPr eaLnBrk="1" hangingPunct="1"/>
            <a:r>
              <a:rPr lang="en-US" altLang="en-US" sz="3200">
                <a:latin typeface="Georgia" charset="0"/>
              </a:rPr>
              <a:t>Update </a:t>
            </a:r>
            <a:r>
              <a:rPr lang="en-US" altLang="en-US" sz="3200">
                <a:solidFill>
                  <a:schemeClr val="accent3">
                    <a:lumMod val="50000"/>
                  </a:schemeClr>
                </a:solidFill>
                <a:latin typeface="Georgia" charset="0"/>
              </a:rPr>
              <a:t>Result</a:t>
            </a:r>
            <a:r>
              <a:rPr lang="en-US" altLang="en-US" sz="3200">
                <a:latin typeface="Georgia" charset="0"/>
              </a:rPr>
              <a:t> = E </a:t>
            </a:r>
            <a:r>
              <a:rPr lang="en-US" altLang="en-US" sz="3200">
                <a:latin typeface="Georgia" charset="0"/>
                <a:sym typeface="Symbol" charset="2"/>
              </a:rPr>
              <a:t></a:t>
            </a:r>
            <a:r>
              <a:rPr lang="en-US" altLang="en-US" sz="3200">
                <a:latin typeface="Georgia" charset="0"/>
              </a:rPr>
              <a:t> EA= EA</a:t>
            </a:r>
          </a:p>
          <a:p>
            <a:pPr algn="ctr" eaLnBrk="1" hangingPunct="1"/>
            <a:r>
              <a:rPr lang="en-US" altLang="en-US" sz="2300" b="1">
                <a:solidFill>
                  <a:schemeClr val="tx2"/>
                </a:solidFill>
                <a:latin typeface="Georgia" charset="0"/>
              </a:rPr>
              <a:t>In next while loop result remains unchanged hence stop.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3200">
                <a:latin typeface="Georgia" charset="0"/>
              </a:rPr>
              <a:t>Since A belongs to </a:t>
            </a:r>
            <a:r>
              <a:rPr lang="en-US" altLang="en-US" sz="3200">
                <a:solidFill>
                  <a:schemeClr val="accent3">
                    <a:lumMod val="50000"/>
                  </a:schemeClr>
                </a:solidFill>
                <a:latin typeface="Georgia" charset="0"/>
              </a:rPr>
              <a:t>Result</a:t>
            </a:r>
            <a:r>
              <a:rPr lang="en-US" altLang="en-US" sz="3200">
                <a:latin typeface="Georgia" charset="0"/>
              </a:rPr>
              <a:t> i.e. EA,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3200" b="1">
                <a:solidFill>
                  <a:schemeClr val="tx2"/>
                </a:solidFill>
                <a:latin typeface="Georgia" charset="0"/>
              </a:rPr>
              <a:t>E</a:t>
            </a:r>
            <a:r>
              <a:rPr lang="en-US" altLang="en-US" sz="3200" b="1">
                <a:solidFill>
                  <a:schemeClr val="tx2"/>
                </a:solidFill>
                <a:latin typeface="Georgia" charset="0"/>
                <a:sym typeface="Wingdings" charset="2"/>
              </a:rPr>
              <a:t>A</a:t>
            </a:r>
            <a:r>
              <a:rPr lang="en-US" altLang="en-US" sz="3200" b="1">
                <a:solidFill>
                  <a:schemeClr val="tx2"/>
                </a:solidFill>
                <a:latin typeface="Georgia" charset="0"/>
              </a:rPr>
              <a:t> is preserved.</a:t>
            </a:r>
          </a:p>
          <a:p>
            <a:pPr eaLnBrk="1" hangingPunct="1">
              <a:spcBef>
                <a:spcPct val="20000"/>
              </a:spcBef>
            </a:pPr>
            <a:endParaRPr lang="en-US" altLang="en-US" sz="3200">
              <a:latin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76820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1412" y="-63064"/>
            <a:ext cx="8077200" cy="609600"/>
          </a:xfrm>
        </p:spPr>
        <p:txBody>
          <a:bodyPr/>
          <a:lstStyle/>
          <a:p>
            <a:pPr eaLnBrk="1" hangingPunct="1"/>
            <a:r>
              <a:rPr lang="en-US" altLang="en-US"/>
              <a:t>Example continued…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524694"/>
            <a:ext cx="8229600" cy="10969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 typeface="Wingdings 2" charset="2"/>
              <a:buNone/>
              <a:defRPr/>
            </a:pPr>
            <a:r>
              <a:rPr lang="en-US" altLang="en-US" sz="2400" kern="0"/>
              <a:t>R(A,B,C,D,E) 	F = {AB</a:t>
            </a:r>
            <a:r>
              <a:rPr lang="en-US" altLang="en-US" sz="2400" kern="0">
                <a:sym typeface="Wingdings" charset="2"/>
              </a:rPr>
              <a:t></a:t>
            </a:r>
            <a:r>
              <a:rPr lang="en-US" altLang="en-US" sz="2400" kern="0"/>
              <a:t>C, C</a:t>
            </a:r>
            <a:r>
              <a:rPr lang="en-US" altLang="en-US" sz="2400" kern="0">
                <a:sym typeface="Wingdings" charset="2"/>
              </a:rPr>
              <a:t></a:t>
            </a:r>
            <a:r>
              <a:rPr lang="en-US" altLang="en-US" sz="2400" kern="0"/>
              <a:t>E, B</a:t>
            </a:r>
            <a:r>
              <a:rPr lang="en-US" altLang="en-US" sz="2400" kern="0">
                <a:sym typeface="Wingdings" charset="2"/>
              </a:rPr>
              <a:t></a:t>
            </a:r>
            <a:r>
              <a:rPr lang="en-US" altLang="en-US" sz="2400" kern="0"/>
              <a:t>D, E</a:t>
            </a:r>
            <a:r>
              <a:rPr lang="en-US" altLang="en-US" sz="2400" kern="0">
                <a:sym typeface="Wingdings" charset="2"/>
              </a:rPr>
              <a:t></a:t>
            </a:r>
            <a:r>
              <a:rPr lang="en-US" altLang="en-US" sz="2400" kern="0"/>
              <a:t>A}</a:t>
            </a:r>
          </a:p>
          <a:p>
            <a:pPr eaLnBrk="1" hangingPunct="1">
              <a:buFont typeface="Wingdings 2" charset="2"/>
              <a:buNone/>
              <a:defRPr/>
            </a:pPr>
            <a:r>
              <a:rPr lang="en-US" altLang="en-US" sz="2400" kern="0"/>
              <a:t>Decomposition:	R1(B,C,D)	R2(A,C,E)</a:t>
            </a:r>
          </a:p>
          <a:p>
            <a:pPr eaLnBrk="1" hangingPunct="1">
              <a:defRPr/>
            </a:pPr>
            <a:endParaRPr lang="en-US" altLang="en-US" sz="2400" kern="0"/>
          </a:p>
        </p:txBody>
      </p:sp>
      <p:sp>
        <p:nvSpPr>
          <p:cNvPr id="6" name="Rectangle 5"/>
          <p:cNvSpPr/>
          <p:nvPr/>
        </p:nvSpPr>
        <p:spPr>
          <a:xfrm>
            <a:off x="974785" y="1904715"/>
            <a:ext cx="6236898" cy="216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 eaLnBrk="1" hangingPunct="1">
              <a:lnSpc>
                <a:spcPct val="120000"/>
              </a:lnSpc>
            </a:pPr>
            <a:r>
              <a:rPr lang="en-US" altLang="en-US" sz="2400" b="1">
                <a:solidFill>
                  <a:srgbClr val="FF0000"/>
                </a:solidFill>
                <a:latin typeface="Georgia" charset="0"/>
              </a:rPr>
              <a:t>AB</a:t>
            </a:r>
            <a:r>
              <a:rPr lang="en-US" altLang="en-US" sz="2400" b="1">
                <a:solidFill>
                  <a:srgbClr val="FF0000"/>
                </a:solidFill>
                <a:latin typeface="Georgia" charset="0"/>
                <a:sym typeface="Wingdings" charset="2"/>
              </a:rPr>
              <a:t></a:t>
            </a:r>
            <a:r>
              <a:rPr lang="en-US" altLang="en-US" sz="2400" b="1">
                <a:solidFill>
                  <a:srgbClr val="FF0000"/>
                </a:solidFill>
                <a:latin typeface="Georgia" charset="0"/>
              </a:rPr>
              <a:t>C is not  </a:t>
            </a:r>
            <a:r>
              <a:rPr lang="en-US" altLang="en-US" sz="2800" b="1">
                <a:solidFill>
                  <a:srgbClr val="FF0000"/>
                </a:solidFill>
                <a:latin typeface="Georgia" charset="0"/>
              </a:rPr>
              <a:t>  preserved.</a:t>
            </a:r>
          </a:p>
          <a:p>
            <a:pPr lvl="1" algn="ctr" eaLnBrk="1" hangingPunct="1">
              <a:lnSpc>
                <a:spcPct val="120000"/>
              </a:lnSpc>
            </a:pPr>
            <a:r>
              <a:rPr lang="en-US" altLang="en-US" sz="2800" b="1">
                <a:solidFill>
                  <a:schemeClr val="tx2"/>
                </a:solidFill>
                <a:latin typeface="Georgia" charset="0"/>
              </a:rPr>
              <a:t>C</a:t>
            </a:r>
            <a:r>
              <a:rPr lang="en-US" altLang="en-US" sz="2800" b="1">
                <a:solidFill>
                  <a:schemeClr val="tx2"/>
                </a:solidFill>
                <a:latin typeface="Georgia" charset="0"/>
                <a:sym typeface="Wingdings" charset="2"/>
              </a:rPr>
              <a:t></a:t>
            </a:r>
            <a:r>
              <a:rPr lang="en-US" altLang="en-US" sz="2800" b="1">
                <a:solidFill>
                  <a:schemeClr val="tx2"/>
                </a:solidFill>
                <a:latin typeface="Georgia" charset="0"/>
              </a:rPr>
              <a:t>E is preserved.</a:t>
            </a:r>
          </a:p>
          <a:p>
            <a:pPr lvl="1" algn="ctr" eaLnBrk="1" hangingPunct="1">
              <a:lnSpc>
                <a:spcPct val="120000"/>
              </a:lnSpc>
            </a:pPr>
            <a:r>
              <a:rPr lang="en-US" altLang="en-US" sz="2800" b="1">
                <a:solidFill>
                  <a:schemeClr val="tx2"/>
                </a:solidFill>
                <a:latin typeface="Georgia" charset="0"/>
              </a:rPr>
              <a:t>B</a:t>
            </a:r>
            <a:r>
              <a:rPr lang="en-US" altLang="en-US" sz="2800" b="1">
                <a:solidFill>
                  <a:schemeClr val="tx2"/>
                </a:solidFill>
                <a:latin typeface="Georgia" charset="0"/>
                <a:sym typeface="Wingdings" charset="2"/>
              </a:rPr>
              <a:t></a:t>
            </a:r>
            <a:r>
              <a:rPr lang="en-US" altLang="en-US" sz="2800" b="1">
                <a:solidFill>
                  <a:schemeClr val="tx2"/>
                </a:solidFill>
                <a:latin typeface="Georgia" charset="0"/>
              </a:rPr>
              <a:t>D is preserved</a:t>
            </a:r>
            <a:endParaRPr lang="en-US" altLang="en-US" sz="2800" b="1">
              <a:solidFill>
                <a:srgbClr val="FF0000"/>
              </a:solidFill>
              <a:latin typeface="Georgia" charset="0"/>
            </a:endParaRPr>
          </a:p>
          <a:p>
            <a:pPr lvl="1" algn="ctr" eaLnBrk="1" hangingPunct="1">
              <a:lnSpc>
                <a:spcPct val="120000"/>
              </a:lnSpc>
            </a:pPr>
            <a:r>
              <a:rPr lang="en-US" altLang="en-US" sz="2800" b="1">
                <a:solidFill>
                  <a:schemeClr val="tx2"/>
                </a:solidFill>
                <a:latin typeface="Georgia" charset="0"/>
              </a:rPr>
              <a:t>E</a:t>
            </a:r>
            <a:r>
              <a:rPr lang="en-US" altLang="en-US" sz="2800" b="1">
                <a:solidFill>
                  <a:schemeClr val="tx2"/>
                </a:solidFill>
                <a:latin typeface="Georgia" charset="0"/>
                <a:sym typeface="Wingdings" charset="2"/>
              </a:rPr>
              <a:t>A</a:t>
            </a:r>
            <a:r>
              <a:rPr lang="en-US" altLang="en-US" sz="2800" b="1">
                <a:solidFill>
                  <a:schemeClr val="tx2"/>
                </a:solidFill>
                <a:latin typeface="Georgia" charset="0"/>
              </a:rPr>
              <a:t> is preserved.</a:t>
            </a:r>
          </a:p>
        </p:txBody>
      </p:sp>
      <p:sp>
        <p:nvSpPr>
          <p:cNvPr id="7" name="Rectangle 6"/>
          <p:cNvSpPr/>
          <p:nvPr/>
        </p:nvSpPr>
        <p:spPr>
          <a:xfrm>
            <a:off x="197069" y="4936174"/>
            <a:ext cx="8749862" cy="1255728"/>
          </a:xfrm>
          <a:prstGeom prst="rect">
            <a:avLst/>
          </a:prstGeom>
          <a:ln>
            <a:solidFill>
              <a:schemeClr val="bg1">
                <a:lumMod val="25000"/>
              </a:schemeClr>
            </a:solidFill>
          </a:ln>
        </p:spPr>
        <p:txBody>
          <a:bodyPr wrap="square">
            <a:spAutoFit/>
          </a:bodyPr>
          <a:lstStyle/>
          <a:p>
            <a:pPr lvl="1" algn="just" eaLnBrk="1" hangingPunct="1">
              <a:lnSpc>
                <a:spcPct val="120000"/>
              </a:lnSpc>
            </a:pPr>
            <a:r>
              <a:rPr lang="en-US" altLang="en-US" sz="21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As one of the  functional dependencies </a:t>
            </a:r>
            <a:r>
              <a:rPr lang="en-US" altLang="en-US" sz="21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altLang="en-US" sz="21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Wingdings" charset="2"/>
              </a:rPr>
              <a:t></a:t>
            </a:r>
            <a:r>
              <a:rPr lang="en-US" altLang="en-US" sz="21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en-US" sz="21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is  not is not preserved, Therefore decomposition R1,R2 is not a dependency preserving decomposition.</a:t>
            </a:r>
          </a:p>
        </p:txBody>
      </p:sp>
    </p:spTree>
    <p:extLst>
      <p:ext uri="{BB962C8B-B14F-4D97-AF65-F5344CB8AC3E}">
        <p14:creationId xmlns:p14="http://schemas.microsoft.com/office/powerpoint/2010/main" val="152195638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-504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First Normal Form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863" y="700088"/>
            <a:ext cx="8858250" cy="5194300"/>
          </a:xfrm>
        </p:spPr>
        <p:txBody>
          <a:bodyPr/>
          <a:lstStyle/>
          <a:p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A relational schema R is in </a:t>
            </a:r>
            <a:r>
              <a:rPr lang="en-US" altLang="en-US" sz="2400" b="1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 normal form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 if the domains of all attributes of R are atomic</a:t>
            </a:r>
          </a:p>
          <a:p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Domain is </a:t>
            </a:r>
            <a:r>
              <a:rPr lang="en-US" altLang="en-US" sz="2400" b="1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atomic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 if its elements are considered to be indivisible units</a:t>
            </a:r>
          </a:p>
          <a:p>
            <a:pPr lvl="1"/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Examples of </a:t>
            </a:r>
            <a:r>
              <a:rPr lang="en-US" altLang="en-US" sz="2400" b="1">
                <a:latin typeface="Calibri" panose="020F0502020204030204" pitchFamily="34" charset="0"/>
                <a:cs typeface="Calibri" panose="020F0502020204030204" pitchFamily="34" charset="0"/>
              </a:rPr>
              <a:t>non-atomic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 domains:</a:t>
            </a:r>
          </a:p>
          <a:p>
            <a:pPr lvl="2" algn="just"/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Set of names, composite attributes</a:t>
            </a:r>
          </a:p>
          <a:p>
            <a:pPr lvl="2"/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Identification numbers like “</a:t>
            </a:r>
            <a:r>
              <a:rPr lang="en-US" altLang="en-US" sz="240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CS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101”  that can be broken up into parts-</a:t>
            </a:r>
            <a:r>
              <a:rPr lang="en-US" altLang="en-US" sz="240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Dept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 &amp; </a:t>
            </a:r>
            <a:r>
              <a:rPr lang="en-US" altLang="en-US" sz="2400" err="1">
                <a:latin typeface="Calibri" panose="020F0502020204030204" pitchFamily="34" charset="0"/>
                <a:cs typeface="Calibri" panose="020F0502020204030204" pitchFamily="34" charset="0"/>
              </a:rPr>
              <a:t>RollNo</a:t>
            </a:r>
            <a:endParaRPr lang="en-US" alt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sz="2400" b="1">
                <a:latin typeface="Calibri" panose="020F0502020204030204" pitchFamily="34" charset="0"/>
                <a:cs typeface="Calibri" panose="020F0502020204030204" pitchFamily="34" charset="0"/>
              </a:rPr>
              <a:t>Non-atomic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 values </a:t>
            </a:r>
            <a:r>
              <a:rPr lang="en-US" altLang="en-US" sz="240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complicate storage 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altLang="en-US" sz="240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encourage redundant (repeated) storage 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of data</a:t>
            </a:r>
          </a:p>
          <a:p>
            <a:pPr lvl="1"/>
            <a:r>
              <a:rPr lang="en-US" altLang="en-US" sz="200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Example:  </a:t>
            </a:r>
            <a:r>
              <a:rPr lang="en-US" altLang="en-US" sz="2000">
                <a:latin typeface="Calibri" panose="020F0502020204030204" pitchFamily="34" charset="0"/>
                <a:cs typeface="Calibri" panose="020F0502020204030204" pitchFamily="34" charset="0"/>
              </a:rPr>
              <a:t>Set of accounts stored with each customer, and set of owners stored with each account</a:t>
            </a:r>
          </a:p>
        </p:txBody>
      </p:sp>
    </p:spTree>
    <p:extLst>
      <p:ext uri="{BB962C8B-B14F-4D97-AF65-F5344CB8AC3E}">
        <p14:creationId xmlns:p14="http://schemas.microsoft.com/office/powerpoint/2010/main" val="308840549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idx="1"/>
          </p:nvPr>
        </p:nvSpPr>
        <p:spPr>
          <a:xfrm>
            <a:off x="0" y="703720"/>
            <a:ext cx="9144000" cy="5450560"/>
          </a:xfrm>
        </p:spPr>
        <p:txBody>
          <a:bodyPr/>
          <a:lstStyle/>
          <a:p>
            <a:pPr marL="457200" indent="-457200" algn="just">
              <a:buFont typeface="Monotype Sorts" charset="2"/>
              <a:buNone/>
            </a:pPr>
            <a:r>
              <a:rPr lang="en-US" altLang="en-US" sz="2400">
                <a:ea typeface="Arial Unicode MS" pitchFamily="34" charset="-128"/>
              </a:rPr>
              <a:t>For a table to be in 2NF, there are two requirements</a:t>
            </a:r>
          </a:p>
          <a:p>
            <a:pPr marL="823913" lvl="1" indent="-400050" algn="just"/>
            <a:r>
              <a:rPr lang="en-US" altLang="en-US" sz="2400">
                <a:ea typeface="Arial Unicode MS" pitchFamily="34" charset="-128"/>
              </a:rPr>
              <a:t>The database is in first normal form </a:t>
            </a:r>
          </a:p>
          <a:p>
            <a:pPr marL="823913" lvl="1" indent="-400050" algn="just"/>
            <a:r>
              <a:rPr lang="en-US" altLang="en-US" sz="2400">
                <a:cs typeface="Times New Roman" panose="02020603050405020304" pitchFamily="18" charset="0"/>
              </a:rPr>
              <a:t>All </a:t>
            </a:r>
            <a:r>
              <a:rPr lang="en-US" altLang="en-US" sz="2400" b="1" err="1">
                <a:cs typeface="Times New Roman" panose="02020603050405020304" pitchFamily="18" charset="0"/>
              </a:rPr>
              <a:t>nonkey</a:t>
            </a:r>
            <a:r>
              <a:rPr lang="en-US" altLang="en-US" sz="2400">
                <a:cs typeface="Times New Roman" panose="02020603050405020304" pitchFamily="18" charset="0"/>
              </a:rPr>
              <a:t> attributes in the table must be </a:t>
            </a:r>
            <a:r>
              <a:rPr lang="en-US" altLang="en-US" sz="2400" u="sng">
                <a:cs typeface="Times New Roman" panose="02020603050405020304" pitchFamily="18" charset="0"/>
              </a:rPr>
              <a:t>fully functionally dependent </a:t>
            </a:r>
            <a:r>
              <a:rPr lang="en-US" altLang="en-US" sz="2400">
                <a:cs typeface="Times New Roman" panose="02020603050405020304" pitchFamily="18" charset="0"/>
              </a:rPr>
              <a:t>on the entire primary key</a:t>
            </a:r>
          </a:p>
          <a:p>
            <a:pPr marL="457200" indent="-457200" algn="just">
              <a:buFont typeface="Monotype Sorts" charset="2"/>
              <a:buNone/>
            </a:pPr>
            <a:r>
              <a:rPr lang="en-US" altLang="en-US" sz="2400" b="1">
                <a:solidFill>
                  <a:srgbClr val="CC0000"/>
                </a:solidFill>
                <a:cs typeface="Times New Roman" panose="02020603050405020304" pitchFamily="18" charset="0"/>
              </a:rPr>
              <a:t>Example  (Not 2NF) </a:t>
            </a:r>
          </a:p>
          <a:p>
            <a:pPr marL="457200" indent="-457200" algn="just">
              <a:buFont typeface="Monotype Sorts" charset="2"/>
              <a:buNone/>
            </a:pPr>
            <a:r>
              <a:rPr lang="en-US" altLang="en-US" sz="2000">
                <a:ea typeface="Arial Unicode MS" pitchFamily="34" charset="-128"/>
              </a:rPr>
              <a:t>Scheme </a:t>
            </a:r>
            <a:r>
              <a:rPr lang="en-US" altLang="en-US" sz="2000">
                <a:ea typeface="Arial Unicode MS" pitchFamily="34" charset="-128"/>
                <a:sym typeface="Wingdings" panose="05000000000000000000" pitchFamily="2" charset="2"/>
              </a:rPr>
              <a:t>, </a:t>
            </a:r>
            <a:r>
              <a:rPr lang="en-US" altLang="en-US" sz="2000">
                <a:ea typeface="Arial Unicode MS" pitchFamily="34" charset="-128"/>
              </a:rPr>
              <a:t> </a:t>
            </a:r>
            <a:r>
              <a:rPr lang="en-US" altLang="en-US" sz="2000" err="1">
                <a:ea typeface="Arial Unicode MS" pitchFamily="34" charset="-128"/>
              </a:rPr>
              <a:t>Book_author</a:t>
            </a:r>
            <a:r>
              <a:rPr lang="en-US" altLang="en-US" sz="2000">
                <a:ea typeface="Arial Unicode MS" pitchFamily="34" charset="-128"/>
              </a:rPr>
              <a:t>(</a:t>
            </a:r>
            <a:r>
              <a:rPr lang="en-US" altLang="en-US" sz="2000" u="sng" err="1">
                <a:ea typeface="Arial Unicode MS" pitchFamily="34" charset="-128"/>
              </a:rPr>
              <a:t>PubId</a:t>
            </a:r>
            <a:r>
              <a:rPr lang="en-US" altLang="en-US" sz="2000" u="sng">
                <a:ea typeface="Arial Unicode MS" pitchFamily="34" charset="-128"/>
              </a:rPr>
              <a:t>, </a:t>
            </a:r>
            <a:r>
              <a:rPr lang="en-US" altLang="en-US" sz="2000" u="sng" err="1">
                <a:ea typeface="Arial Unicode MS" pitchFamily="34" charset="-128"/>
              </a:rPr>
              <a:t>AuId</a:t>
            </a:r>
            <a:r>
              <a:rPr lang="en-US" altLang="en-US" sz="2000">
                <a:ea typeface="Arial Unicode MS" pitchFamily="34" charset="-128"/>
              </a:rPr>
              <a:t>, Title, Price, </a:t>
            </a:r>
            <a:r>
              <a:rPr lang="en-US" altLang="en-US" sz="2000" err="1">
                <a:ea typeface="Arial Unicode MS" pitchFamily="34" charset="-128"/>
              </a:rPr>
              <a:t>AuAddress</a:t>
            </a:r>
            <a:r>
              <a:rPr lang="en-US" altLang="en-US" sz="2000">
                <a:ea typeface="Arial Unicode MS" pitchFamily="34" charset="-128"/>
              </a:rPr>
              <a:t>)</a:t>
            </a:r>
          </a:p>
          <a:p>
            <a:pPr marL="423863" indent="-400050" algn="just">
              <a:buFontTx/>
              <a:buAutoNum type="arabicPeriod"/>
            </a:pPr>
            <a:r>
              <a:rPr lang="en-US" altLang="en-US" sz="2000">
                <a:cs typeface="Times New Roman" panose="02020603050405020304" pitchFamily="18" charset="0"/>
              </a:rPr>
              <a:t>Primary Key </a:t>
            </a:r>
            <a:r>
              <a:rPr lang="en-US" altLang="en-US" sz="2000">
                <a:cs typeface="Times New Roman" panose="02020603050405020304" pitchFamily="18" charset="0"/>
                <a:sym typeface="Wingdings" panose="05000000000000000000" pitchFamily="2" charset="2"/>
              </a:rPr>
              <a:t> is </a:t>
            </a:r>
            <a:r>
              <a:rPr lang="en-US" altLang="en-US" sz="2000">
                <a:cs typeface="Times New Roman" panose="02020603050405020304" pitchFamily="18" charset="0"/>
              </a:rPr>
              <a:t> {</a:t>
            </a:r>
            <a:r>
              <a:rPr lang="en-US" altLang="en-US" sz="2000" err="1">
                <a:cs typeface="Times New Roman" panose="02020603050405020304" pitchFamily="18" charset="0"/>
              </a:rPr>
              <a:t>PubId</a:t>
            </a:r>
            <a:r>
              <a:rPr lang="en-US" altLang="en-US" sz="2000">
                <a:cs typeface="Times New Roman" panose="02020603050405020304" pitchFamily="18" charset="0"/>
              </a:rPr>
              <a:t>, </a:t>
            </a:r>
            <a:r>
              <a:rPr lang="en-US" altLang="en-US" sz="2000" err="1">
                <a:cs typeface="Times New Roman" panose="02020603050405020304" pitchFamily="18" charset="0"/>
              </a:rPr>
              <a:t>AuId</a:t>
            </a:r>
            <a:r>
              <a:rPr lang="en-US" altLang="en-US" sz="2000">
                <a:cs typeface="Times New Roman" panose="02020603050405020304" pitchFamily="18" charset="0"/>
              </a:rPr>
              <a:t>}</a:t>
            </a:r>
          </a:p>
          <a:p>
            <a:pPr marL="423863" indent="-400050" algn="just">
              <a:buFontTx/>
              <a:buAutoNum type="arabicPeriod"/>
            </a:pPr>
            <a:r>
              <a:rPr lang="en-US" altLang="en-US" sz="2000">
                <a:cs typeface="Times New Roman" panose="02020603050405020304" pitchFamily="18" charset="0"/>
              </a:rPr>
              <a:t>{</a:t>
            </a:r>
            <a:r>
              <a:rPr lang="en-US" altLang="en-US" sz="2000" err="1">
                <a:cs typeface="Times New Roman" panose="02020603050405020304" pitchFamily="18" charset="0"/>
              </a:rPr>
              <a:t>PubId</a:t>
            </a:r>
            <a:r>
              <a:rPr lang="en-US" altLang="en-US" sz="2000">
                <a:cs typeface="Times New Roman" panose="02020603050405020304" pitchFamily="18" charset="0"/>
              </a:rPr>
              <a:t>, </a:t>
            </a:r>
            <a:r>
              <a:rPr lang="en-US" altLang="en-US" sz="2000" err="1">
                <a:cs typeface="Times New Roman" panose="02020603050405020304" pitchFamily="18" charset="0"/>
              </a:rPr>
              <a:t>AuID</a:t>
            </a:r>
            <a:r>
              <a:rPr lang="en-US" altLang="en-US" sz="2000">
                <a:cs typeface="Times New Roman" panose="02020603050405020304" pitchFamily="18" charset="0"/>
              </a:rPr>
              <a:t>} </a:t>
            </a:r>
            <a:r>
              <a:rPr lang="en-US" altLang="en-US" sz="2000">
                <a:cs typeface="Times New Roman" panose="02020603050405020304" pitchFamily="18" charset="0"/>
                <a:sym typeface="Wingdings" panose="05000000000000000000" pitchFamily="2" charset="2"/>
              </a:rPr>
              <a:t> {Price}</a:t>
            </a:r>
          </a:p>
          <a:p>
            <a:pPr marL="423863" indent="-400050" algn="just">
              <a:buFontTx/>
              <a:buAutoNum type="arabicPeriod"/>
            </a:pPr>
            <a:r>
              <a:rPr lang="en-US" altLang="en-US" sz="2000">
                <a:cs typeface="Times New Roman" panose="02020603050405020304" pitchFamily="18" charset="0"/>
              </a:rPr>
              <a:t>{</a:t>
            </a:r>
            <a:r>
              <a:rPr lang="en-US" altLang="en-US" sz="2000" err="1">
                <a:cs typeface="Times New Roman" panose="02020603050405020304" pitchFamily="18" charset="0"/>
              </a:rPr>
              <a:t>PubId</a:t>
            </a:r>
            <a:r>
              <a:rPr lang="en-US" altLang="en-US" sz="2000">
                <a:cs typeface="Times New Roman" panose="02020603050405020304" pitchFamily="18" charset="0"/>
              </a:rPr>
              <a:t>, </a:t>
            </a:r>
            <a:r>
              <a:rPr lang="en-US" altLang="en-US" sz="2000" err="1">
                <a:cs typeface="Times New Roman" panose="02020603050405020304" pitchFamily="18" charset="0"/>
              </a:rPr>
              <a:t>AuID</a:t>
            </a:r>
            <a:r>
              <a:rPr lang="en-US" altLang="en-US" sz="2000">
                <a:cs typeface="Times New Roman" panose="02020603050405020304" pitchFamily="18" charset="0"/>
              </a:rPr>
              <a:t>} </a:t>
            </a:r>
            <a:r>
              <a:rPr lang="en-US" altLang="en-US" sz="2000">
                <a:cs typeface="Times New Roman" panose="02020603050405020304" pitchFamily="18" charset="0"/>
                <a:sym typeface="Wingdings" panose="05000000000000000000" pitchFamily="2" charset="2"/>
              </a:rPr>
              <a:t> {Title}</a:t>
            </a:r>
          </a:p>
          <a:p>
            <a:pPr marL="423863" indent="-400050" algn="just">
              <a:buFontTx/>
              <a:buAutoNum type="arabicPeriod"/>
            </a:pPr>
            <a:r>
              <a:rPr lang="en-US" altLang="en-US" sz="2000">
                <a:cs typeface="Times New Roman" panose="02020603050405020304" pitchFamily="18" charset="0"/>
              </a:rPr>
              <a:t>{</a:t>
            </a:r>
            <a:r>
              <a:rPr lang="en-US" altLang="en-US" sz="2000" err="1">
                <a:cs typeface="Times New Roman" panose="02020603050405020304" pitchFamily="18" charset="0"/>
              </a:rPr>
              <a:t>AuID</a:t>
            </a:r>
            <a:r>
              <a:rPr lang="en-US" altLang="en-US" sz="2000">
                <a:cs typeface="Times New Roman" panose="02020603050405020304" pitchFamily="18" charset="0"/>
              </a:rPr>
              <a:t>} </a:t>
            </a:r>
            <a:r>
              <a:rPr lang="en-US" altLang="en-US" sz="2000">
                <a:cs typeface="Times New Roman" panose="02020603050405020304" pitchFamily="18" charset="0"/>
                <a:sym typeface="Wingdings" panose="05000000000000000000" pitchFamily="2" charset="2"/>
              </a:rPr>
              <a:t> {</a:t>
            </a:r>
            <a:r>
              <a:rPr lang="en-US" altLang="en-US" sz="2000" err="1">
                <a:cs typeface="Times New Roman" panose="02020603050405020304" pitchFamily="18" charset="0"/>
                <a:sym typeface="Wingdings" panose="05000000000000000000" pitchFamily="2" charset="2"/>
              </a:rPr>
              <a:t>AuAddress</a:t>
            </a:r>
            <a:r>
              <a:rPr lang="en-US" altLang="en-US" sz="2000">
                <a:cs typeface="Times New Roman" panose="02020603050405020304" pitchFamily="18" charset="0"/>
                <a:sym typeface="Wingdings" panose="05000000000000000000" pitchFamily="2" charset="2"/>
              </a:rPr>
              <a:t>}          </a:t>
            </a:r>
            <a:endParaRPr lang="en-US" altLang="en-US" sz="2000">
              <a:cs typeface="Times New Roman" panose="02020603050405020304" pitchFamily="18" charset="0"/>
            </a:endParaRPr>
          </a:p>
          <a:p>
            <a:pPr marL="423863" indent="-400050" algn="just">
              <a:buFontTx/>
              <a:buAutoNum type="arabicPeriod"/>
            </a:pPr>
            <a:r>
              <a:rPr lang="en-US" altLang="en-US" sz="2000" err="1">
                <a:cs typeface="Times New Roman" panose="02020603050405020304" pitchFamily="18" charset="0"/>
              </a:rPr>
              <a:t>AuAddress</a:t>
            </a:r>
            <a:r>
              <a:rPr lang="en-US" altLang="en-US" sz="2000">
                <a:cs typeface="Times New Roman" panose="02020603050405020304" pitchFamily="18" charset="0"/>
              </a:rPr>
              <a:t> is not determined by all key attributes</a:t>
            </a:r>
          </a:p>
          <a:p>
            <a:pPr marL="423863" indent="-400050" algn="just">
              <a:buFontTx/>
              <a:buAutoNum type="arabicPeriod"/>
            </a:pPr>
            <a:r>
              <a:rPr lang="en-US" altLang="en-US" sz="2000" err="1">
                <a:solidFill>
                  <a:srgbClr val="C00000"/>
                </a:solidFill>
                <a:cs typeface="Times New Roman" panose="02020603050405020304" pitchFamily="18" charset="0"/>
              </a:rPr>
              <a:t>AuAddress</a:t>
            </a:r>
            <a:r>
              <a:rPr lang="en-US" altLang="en-US" sz="2000">
                <a:cs typeface="Times New Roman" panose="02020603050405020304" pitchFamily="18" charset="0"/>
              </a:rPr>
              <a:t> ( a </a:t>
            </a:r>
            <a:r>
              <a:rPr lang="en-US" altLang="en-US" b="1">
                <a:cs typeface="Times New Roman" panose="02020603050405020304" pitchFamily="18" charset="0"/>
              </a:rPr>
              <a:t>non-key</a:t>
            </a:r>
            <a:r>
              <a:rPr lang="en-US" altLang="en-US" sz="2000">
                <a:cs typeface="Times New Roman" panose="02020603050405020304" pitchFamily="18" charset="0"/>
              </a:rPr>
              <a:t>) functionally depends on </a:t>
            </a:r>
            <a:r>
              <a:rPr lang="en-US" altLang="en-US" sz="2000" b="1" err="1">
                <a:cs typeface="Times New Roman" panose="02020603050405020304" pitchFamily="18" charset="0"/>
              </a:rPr>
              <a:t>AuId</a:t>
            </a:r>
            <a:r>
              <a:rPr lang="en-US" altLang="en-US" sz="2000">
                <a:cs typeface="Times New Roman" panose="02020603050405020304" pitchFamily="18" charset="0"/>
              </a:rPr>
              <a:t> which is a </a:t>
            </a:r>
            <a:r>
              <a:rPr lang="en-US" altLang="en-US" sz="2000" b="1">
                <a:cs typeface="Times New Roman" panose="02020603050405020304" pitchFamily="18" charset="0"/>
              </a:rPr>
              <a:t>subset of a key</a:t>
            </a:r>
            <a:r>
              <a:rPr lang="en-US" altLang="en-US" sz="2000" b="1">
                <a:solidFill>
                  <a:srgbClr val="CC0000"/>
                </a:solidFill>
                <a:cs typeface="Times New Roman" panose="02020603050405020304" pitchFamily="18" charset="0"/>
              </a:rPr>
              <a:t> ,</a:t>
            </a:r>
            <a:r>
              <a:rPr lang="en-US" altLang="en-US" sz="2000">
                <a:solidFill>
                  <a:srgbClr val="CC0000"/>
                </a:solidFill>
                <a:cs typeface="Times New Roman" panose="02020603050405020304" pitchFamily="18" charset="0"/>
              </a:rPr>
              <a:t> </a:t>
            </a:r>
          </a:p>
          <a:p>
            <a:pPr marL="23813" indent="0" algn="just">
              <a:buNone/>
            </a:pPr>
            <a:r>
              <a:rPr lang="en-US" altLang="en-US" sz="2000">
                <a:solidFill>
                  <a:srgbClr val="CC0000"/>
                </a:solidFill>
                <a:cs typeface="Times New Roman" panose="02020603050405020304" pitchFamily="18" charset="0"/>
              </a:rPr>
              <a:t>       </a:t>
            </a:r>
            <a:r>
              <a:rPr lang="en-US" altLang="en-US" sz="2000">
                <a:cs typeface="Times New Roman" panose="02020603050405020304" pitchFamily="18" charset="0"/>
              </a:rPr>
              <a:t>means a non-key is not fully dependent(partially dependent) on Key</a:t>
            </a:r>
          </a:p>
        </p:txBody>
      </p:sp>
      <p:sp>
        <p:nvSpPr>
          <p:cNvPr id="222211" name="Rectangle 3"/>
          <p:cNvSpPr>
            <a:spLocks noChangeArrowheads="1"/>
          </p:cNvSpPr>
          <p:nvPr/>
        </p:nvSpPr>
        <p:spPr bwMode="auto">
          <a:xfrm>
            <a:off x="1957388" y="0"/>
            <a:ext cx="58293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3300">
                <a:solidFill>
                  <a:schemeClr val="tx2"/>
                </a:solidFill>
                <a:latin typeface="+mj-lt"/>
              </a:rPr>
              <a:t>Second Normal Form  (2NF) </a:t>
            </a:r>
          </a:p>
        </p:txBody>
      </p:sp>
    </p:spTree>
    <p:extLst>
      <p:ext uri="{BB962C8B-B14F-4D97-AF65-F5344CB8AC3E}">
        <p14:creationId xmlns:p14="http://schemas.microsoft.com/office/powerpoint/2010/main" val="2368882161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Relational Database Design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82725" y="1093788"/>
            <a:ext cx="7661275" cy="4903787"/>
          </a:xfrm>
        </p:spPr>
        <p:txBody>
          <a:bodyPr/>
          <a:lstStyle/>
          <a:p>
            <a:r>
              <a:rPr lang="en-US" altLang="en-US"/>
              <a:t>Features of Good Relational Design</a:t>
            </a:r>
          </a:p>
          <a:p>
            <a:r>
              <a:rPr lang="en-US" altLang="en-US"/>
              <a:t>Atomic Domains and First Normal Form</a:t>
            </a:r>
          </a:p>
          <a:p>
            <a:r>
              <a:rPr lang="en-US" altLang="en-US"/>
              <a:t>Decomposition Using Functional Dependencies</a:t>
            </a:r>
          </a:p>
          <a:p>
            <a:r>
              <a:rPr lang="en-US" altLang="en-US"/>
              <a:t>Functional Dependency Theory</a:t>
            </a:r>
          </a:p>
          <a:p>
            <a:r>
              <a:rPr lang="en-US" altLang="en-US"/>
              <a:t>Algorithms for Functional Dependencies</a:t>
            </a:r>
          </a:p>
          <a:p>
            <a:r>
              <a:rPr lang="en-US" altLang="en-US"/>
              <a:t>More Normal Form</a:t>
            </a:r>
          </a:p>
          <a:p>
            <a:r>
              <a:rPr lang="en-US" altLang="en-US"/>
              <a:t>Database-Design Process</a:t>
            </a:r>
          </a:p>
          <a:p>
            <a:r>
              <a:rPr lang="en-US" altLang="en-US"/>
              <a:t>Modeling Temporal Data</a:t>
            </a:r>
          </a:p>
        </p:txBody>
      </p:sp>
    </p:spTree>
  </p:cSld>
  <p:clrMapOvr>
    <a:masterClrMapping/>
  </p:clrMapOvr>
  <p:transition spd="slow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idx="1"/>
          </p:nvPr>
        </p:nvSpPr>
        <p:spPr>
          <a:xfrm>
            <a:off x="127000" y="989013"/>
            <a:ext cx="8894763" cy="3886200"/>
          </a:xfrm>
        </p:spPr>
        <p:txBody>
          <a:bodyPr/>
          <a:lstStyle/>
          <a:p>
            <a:pPr marL="457200" indent="-457200" algn="just">
              <a:buFontTx/>
              <a:buAutoNum type="arabicPeriod"/>
            </a:pP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If a data item is fully functionally dependent on only a part of the primary key, move that data item and that part of the primary key to a new table.</a:t>
            </a:r>
          </a:p>
          <a:p>
            <a:pPr marL="457200" indent="-457200" algn="just">
              <a:buFontTx/>
              <a:buAutoNum type="arabicPeriod"/>
            </a:pP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If other data items are functionally dependent on the same part of the key, place them in the new table also</a:t>
            </a:r>
            <a:endParaRPr lang="en-US" altLang="en-US" sz="2400">
              <a:latin typeface="Arial Unicode MS" pitchFamily="34" charset="-128"/>
              <a:cs typeface="Times New Roman" panose="02020603050405020304" pitchFamily="18" charset="0"/>
            </a:endParaRPr>
          </a:p>
          <a:p>
            <a:pPr marL="457200" indent="-457200" algn="just">
              <a:buFontTx/>
              <a:buAutoNum type="arabicPeriod"/>
            </a:pPr>
            <a:r>
              <a:rPr lang="en-US" altLang="en-US" sz="2400">
                <a:latin typeface="Arial Unicode MS" pitchFamily="34" charset="-128"/>
                <a:cs typeface="Times New Roman" panose="02020603050405020304" pitchFamily="18" charset="0"/>
              </a:rPr>
              <a:t>Make the partial primary key copied from the original table the primary key for the new table. Place all items that appear in the repeating group in a new table</a:t>
            </a:r>
          </a:p>
          <a:p>
            <a:pPr marL="457200" indent="-457200" algn="just">
              <a:spcBef>
                <a:spcPct val="50000"/>
              </a:spcBef>
              <a:buFont typeface="Monotype Sorts" charset="2"/>
              <a:buNone/>
            </a:pPr>
            <a:r>
              <a:rPr lang="en-US" altLang="en-US" sz="2400" b="1">
                <a:solidFill>
                  <a:srgbClr val="CC0000"/>
                </a:solidFill>
                <a:latin typeface="Arial Unicode MS" pitchFamily="34" charset="-128"/>
                <a:cs typeface="Times New Roman" panose="02020603050405020304" pitchFamily="18" charset="0"/>
              </a:rPr>
              <a:t>Example 1 (Convert to 2NF) </a:t>
            </a:r>
          </a:p>
          <a:p>
            <a:pPr marL="823913" lvl="1" indent="-400050" algn="just">
              <a:spcBef>
                <a:spcPct val="50000"/>
              </a:spcBef>
              <a:buFont typeface="Monotype Sorts" charset="2"/>
              <a:buNone/>
            </a:pPr>
            <a:r>
              <a:rPr lang="en-US" altLang="en-US" sz="2400" b="1">
                <a:latin typeface="Arial Unicode MS" pitchFamily="34" charset="-128"/>
                <a:ea typeface="Arial Unicode MS" pitchFamily="34" charset="-128"/>
              </a:rPr>
              <a:t>Old Scheme  {</a:t>
            </a:r>
            <a:r>
              <a:rPr lang="en-US" altLang="en-US" sz="2400" b="1" u="sng" err="1">
                <a:latin typeface="Arial Unicode MS" pitchFamily="34" charset="-128"/>
                <a:ea typeface="Arial Unicode MS" pitchFamily="34" charset="-128"/>
              </a:rPr>
              <a:t>PubId</a:t>
            </a:r>
            <a:r>
              <a:rPr lang="en-US" altLang="en-US" sz="2400" b="1" u="sng">
                <a:latin typeface="Arial Unicode MS" pitchFamily="34" charset="-128"/>
                <a:ea typeface="Arial Unicode MS" pitchFamily="34" charset="-128"/>
              </a:rPr>
              <a:t>, </a:t>
            </a:r>
            <a:r>
              <a:rPr lang="en-US" altLang="en-US" sz="2400" b="1" u="sng" err="1">
                <a:latin typeface="Arial Unicode MS" pitchFamily="34" charset="-128"/>
                <a:ea typeface="Arial Unicode MS" pitchFamily="34" charset="-128"/>
              </a:rPr>
              <a:t>AuId</a:t>
            </a:r>
            <a:r>
              <a:rPr lang="en-US" altLang="en-US" sz="2400" b="1">
                <a:latin typeface="Arial Unicode MS" pitchFamily="34" charset="-128"/>
                <a:ea typeface="Arial Unicode MS" pitchFamily="34" charset="-128"/>
              </a:rPr>
              <a:t>, Title ,Price, </a:t>
            </a:r>
            <a:r>
              <a:rPr lang="en-US" altLang="en-US" sz="2400" b="1" err="1">
                <a:latin typeface="Arial Unicode MS" pitchFamily="34" charset="-128"/>
                <a:ea typeface="Arial Unicode MS" pitchFamily="34" charset="-128"/>
              </a:rPr>
              <a:t>AuAddress</a:t>
            </a:r>
            <a:r>
              <a:rPr lang="en-US" altLang="en-US" sz="2400" b="1">
                <a:latin typeface="Arial Unicode MS" pitchFamily="34" charset="-128"/>
                <a:ea typeface="Arial Unicode MS" pitchFamily="34" charset="-128"/>
              </a:rPr>
              <a:t>}</a:t>
            </a:r>
          </a:p>
          <a:p>
            <a:pPr marL="1166813" lvl="2" indent="-400050" algn="just">
              <a:spcBef>
                <a:spcPct val="50000"/>
              </a:spcBef>
              <a:buFont typeface="Monotype Sorts" charset="2"/>
              <a:buNone/>
            </a:pPr>
            <a:r>
              <a:rPr lang="en-US" altLang="en-US" sz="2400" b="1">
                <a:latin typeface="Arial Unicode MS" pitchFamily="34" charset="-128"/>
                <a:ea typeface="Arial Unicode MS" pitchFamily="34" charset="-128"/>
              </a:rPr>
              <a:t>New Scheme1  {</a:t>
            </a:r>
            <a:r>
              <a:rPr lang="en-US" altLang="en-US" sz="2400" b="1" u="sng" err="1">
                <a:latin typeface="Arial Unicode MS" pitchFamily="34" charset="-128"/>
                <a:ea typeface="Arial Unicode MS" pitchFamily="34" charset="-128"/>
              </a:rPr>
              <a:t>PubId</a:t>
            </a:r>
            <a:r>
              <a:rPr lang="en-US" altLang="en-US" sz="2400" b="1" u="sng">
                <a:latin typeface="Arial Unicode MS" pitchFamily="34" charset="-128"/>
                <a:ea typeface="Arial Unicode MS" pitchFamily="34" charset="-128"/>
              </a:rPr>
              <a:t>, </a:t>
            </a:r>
            <a:r>
              <a:rPr lang="en-US" altLang="en-US" sz="2400" b="1" u="sng" err="1">
                <a:latin typeface="Arial Unicode MS" pitchFamily="34" charset="-128"/>
                <a:ea typeface="Arial Unicode MS" pitchFamily="34" charset="-128"/>
              </a:rPr>
              <a:t>AuId</a:t>
            </a:r>
            <a:r>
              <a:rPr lang="en-US" altLang="en-US" sz="2400" b="1">
                <a:latin typeface="Arial Unicode MS" pitchFamily="34" charset="-128"/>
                <a:ea typeface="Arial Unicode MS" pitchFamily="34" charset="-128"/>
              </a:rPr>
              <a:t>, Title, Price}</a:t>
            </a:r>
          </a:p>
          <a:p>
            <a:pPr marL="1166813" lvl="2" indent="-400050" algn="just">
              <a:spcBef>
                <a:spcPct val="50000"/>
              </a:spcBef>
              <a:buFont typeface="Monotype Sorts" charset="2"/>
              <a:buNone/>
            </a:pPr>
            <a:r>
              <a:rPr lang="en-US" altLang="en-US" sz="2400" b="1">
                <a:latin typeface="Arial Unicode MS" pitchFamily="34" charset="-128"/>
                <a:ea typeface="Arial Unicode MS" pitchFamily="34" charset="-128"/>
              </a:rPr>
              <a:t>New Scheme 2 {</a:t>
            </a:r>
            <a:r>
              <a:rPr lang="en-US" altLang="en-US" sz="2400" b="1" u="sng" err="1">
                <a:latin typeface="Arial Unicode MS" pitchFamily="34" charset="-128"/>
                <a:ea typeface="Arial Unicode MS" pitchFamily="34" charset="-128"/>
              </a:rPr>
              <a:t>AuId</a:t>
            </a:r>
            <a:r>
              <a:rPr lang="en-US" altLang="en-US" sz="2400" b="1">
                <a:latin typeface="Arial Unicode MS" pitchFamily="34" charset="-128"/>
                <a:ea typeface="Arial Unicode MS" pitchFamily="34" charset="-128"/>
              </a:rPr>
              <a:t>, </a:t>
            </a:r>
            <a:r>
              <a:rPr lang="en-US" altLang="en-US" sz="2400" b="1" err="1">
                <a:latin typeface="Arial Unicode MS" pitchFamily="34" charset="-128"/>
                <a:ea typeface="Arial Unicode MS" pitchFamily="34" charset="-128"/>
              </a:rPr>
              <a:t>AuAddress</a:t>
            </a:r>
            <a:r>
              <a:rPr lang="en-US" altLang="en-US" sz="2400" b="1">
                <a:latin typeface="Arial Unicode MS" pitchFamily="34" charset="-128"/>
                <a:ea typeface="Arial Unicode MS" pitchFamily="34" charset="-128"/>
              </a:rPr>
              <a:t>}</a:t>
            </a:r>
            <a:endParaRPr lang="en-US" altLang="en-US" sz="2400" b="1">
              <a:latin typeface="Arial Unicode MS" pitchFamily="34" charset="-128"/>
              <a:cs typeface="Times New Roman" panose="02020603050405020304" pitchFamily="18" charset="0"/>
            </a:endParaRPr>
          </a:p>
        </p:txBody>
      </p:sp>
      <p:sp>
        <p:nvSpPr>
          <p:cNvPr id="226307" name="Rectangle 3"/>
          <p:cNvSpPr>
            <a:spLocks noChangeArrowheads="1"/>
          </p:cNvSpPr>
          <p:nvPr/>
        </p:nvSpPr>
        <p:spPr bwMode="auto">
          <a:xfrm>
            <a:off x="1658938" y="131763"/>
            <a:ext cx="58293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3300">
                <a:solidFill>
                  <a:schemeClr val="tx2"/>
                </a:solidFill>
                <a:latin typeface="+mj-lt"/>
              </a:rPr>
              <a:t>2NF - Decomposition</a:t>
            </a:r>
          </a:p>
        </p:txBody>
      </p:sp>
    </p:spTree>
    <p:extLst>
      <p:ext uri="{BB962C8B-B14F-4D97-AF65-F5344CB8AC3E}">
        <p14:creationId xmlns:p14="http://schemas.microsoft.com/office/powerpoint/2010/main" val="2245059773"/>
      </p:ext>
    </p:extLst>
  </p:cSld>
  <p:clrMapOvr>
    <a:masterClrMapping/>
  </p:clrMapOvr>
  <p:transition spd="slow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/>
              <a:t>3 NF</a:t>
            </a:r>
          </a:p>
        </p:txBody>
      </p:sp>
      <p:sp>
        <p:nvSpPr>
          <p:cNvPr id="4" name="Rectangle 3"/>
          <p:cNvSpPr/>
          <p:nvPr/>
        </p:nvSpPr>
        <p:spPr>
          <a:xfrm>
            <a:off x="662152" y="763637"/>
            <a:ext cx="7819695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A relation schema </a:t>
            </a:r>
            <a:r>
              <a:rPr lang="en-US" sz="2300" i="1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is in </a:t>
            </a:r>
            <a:r>
              <a:rPr lang="en-US" sz="23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third normal form </a:t>
            </a:r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with respect to a set </a:t>
            </a:r>
            <a:r>
              <a:rPr lang="en-US" sz="2300" i="1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of functional dependencies if, for all functional dependencies in </a:t>
            </a:r>
            <a:r>
              <a:rPr lang="en-US" sz="23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+ of the form </a:t>
            </a:r>
            <a:r>
              <a:rPr lang="en-US" altLang="en-US" sz="23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  </a:t>
            </a:r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,  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Where  </a:t>
            </a:r>
            <a:r>
              <a:rPr lang="en-US" altLang="en-US" sz="20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 </a:t>
            </a:r>
            <a:r>
              <a:rPr lang="en-US" sz="20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⊆ </a:t>
            </a:r>
            <a:r>
              <a:rPr lang="en-US" sz="2000" b="1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0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</a:t>
            </a:r>
            <a:r>
              <a:rPr lang="en-US" sz="20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⊆ </a:t>
            </a:r>
            <a:r>
              <a:rPr lang="en-US" sz="2000" b="1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23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/>
            <a:r>
              <a:rPr lang="en-US" sz="2300" b="1">
                <a:solidFill>
                  <a:schemeClr val="bg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least one </a:t>
            </a:r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of the following condition holds:</a:t>
            </a:r>
          </a:p>
        </p:txBody>
      </p:sp>
      <p:sp>
        <p:nvSpPr>
          <p:cNvPr id="5" name="Rectangle 4"/>
          <p:cNvSpPr/>
          <p:nvPr/>
        </p:nvSpPr>
        <p:spPr>
          <a:xfrm>
            <a:off x="662152" y="2308304"/>
            <a:ext cx="8183398" cy="162038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en-US" sz="23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  </a:t>
            </a:r>
            <a:r>
              <a:rPr lang="en-US" sz="23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US" sz="23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trivial functional dependency</a:t>
            </a:r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en-US" sz="23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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US" sz="2300" b="1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 key </a:t>
            </a:r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300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Each attribute </a:t>
            </a:r>
            <a:r>
              <a:rPr lang="en-US" sz="2300" b="1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300" b="1" i="1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 </a:t>
            </a:r>
            <a:r>
              <a:rPr lang="en-US" altLang="en-US" sz="23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</a:t>
            </a:r>
            <a:r>
              <a:rPr lang="en-US" sz="23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− </a:t>
            </a:r>
            <a:r>
              <a:rPr lang="en-US" altLang="en-US" sz="23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</a:t>
            </a:r>
            <a:r>
              <a:rPr lang="en-US" sz="23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300">
                <a:solidFill>
                  <a:schemeClr val="bg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contained</a:t>
            </a:r>
            <a:r>
              <a:rPr lang="en-US" sz="23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a candidate key for </a:t>
            </a:r>
            <a:r>
              <a:rPr lang="en-US" sz="2300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559674" y="4042527"/>
            <a:ext cx="8285875" cy="2788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2000"/>
              </a:lnSpc>
              <a:spcAft>
                <a:spcPts val="600"/>
              </a:spcAft>
            </a:pPr>
            <a:r>
              <a:rPr lang="en-US" sz="23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that the third condition above does not say that a single candidate key must contain all the attributes in </a:t>
            </a:r>
            <a:r>
              <a:rPr lang="en-US" altLang="en-US" sz="23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</a:t>
            </a:r>
            <a:r>
              <a:rPr lang="en-US" sz="23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− </a:t>
            </a:r>
            <a:r>
              <a:rPr lang="en-US" altLang="en-US" sz="23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</a:t>
            </a:r>
            <a:r>
              <a:rPr lang="en-US" sz="23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300" b="1">
                <a:latin typeface="Times New Roman" panose="02020603050405020304" pitchFamily="18" charset="0"/>
                <a:cs typeface="Times New Roman" panose="02020603050405020304" pitchFamily="18" charset="0"/>
              </a:rPr>
              <a:t>each attribute A </a:t>
            </a:r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23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</a:t>
            </a:r>
            <a:r>
              <a:rPr lang="en-US" sz="23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− </a:t>
            </a:r>
            <a:r>
              <a:rPr lang="en-US" altLang="en-US" sz="23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</a:t>
            </a:r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may be </a:t>
            </a:r>
            <a:r>
              <a:rPr lang="en-US" sz="23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contained in a different candidate key.</a:t>
            </a:r>
          </a:p>
          <a:p>
            <a:pPr algn="just">
              <a:lnSpc>
                <a:spcPct val="112000"/>
              </a:lnSpc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Any </a:t>
            </a:r>
            <a:r>
              <a:rPr lang="en-US" sz="1800" b="1">
                <a:solidFill>
                  <a:schemeClr val="bg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18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 that satisfies BCNF also satisfies 3NF</a:t>
            </a:r>
            <a:r>
              <a:rPr lang="en-US" sz="1800" b="1">
                <a:solidFill>
                  <a:schemeClr val="bg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since each of its functional dependencies would satisfy one of the first two alternatives. </a:t>
            </a:r>
            <a:r>
              <a:rPr lang="en-US" sz="18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BCNF is therefore a more restrictive </a:t>
            </a:r>
            <a:r>
              <a:rPr lang="en-US" sz="18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 form than is 3NF</a:t>
            </a:r>
          </a:p>
        </p:txBody>
      </p:sp>
    </p:spTree>
    <p:extLst>
      <p:ext uri="{BB962C8B-B14F-4D97-AF65-F5344CB8AC3E}">
        <p14:creationId xmlns:p14="http://schemas.microsoft.com/office/powerpoint/2010/main" val="187297071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784116" y="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/>
              <a:t>Testing for 3NF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5669" y="699651"/>
            <a:ext cx="8040414" cy="4903787"/>
          </a:xfrm>
        </p:spPr>
        <p:txBody>
          <a:bodyPr/>
          <a:lstStyle/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Optimization: Need to check only FDs in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 not check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all FDs in </a:t>
            </a:r>
            <a:r>
              <a:rPr lang="en-US" altLang="en-US" sz="24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400" i="1" baseline="30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Use attribute closure to check for each dependency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  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, if </a:t>
            </a:r>
            <a:r>
              <a:rPr lang="en-US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 </a:t>
            </a:r>
            <a:r>
              <a:rPr lang="en-US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super key.</a:t>
            </a:r>
          </a:p>
          <a:p>
            <a:pPr>
              <a:lnSpc>
                <a:spcPct val="12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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a super key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we have to </a:t>
            </a:r>
            <a:r>
              <a:rPr lang="en-US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verify if each attribute in </a:t>
            </a:r>
            <a:r>
              <a:rPr lang="en-US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</a:t>
            </a:r>
            <a:r>
              <a:rPr lang="en-US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  </a:t>
            </a:r>
            <a:r>
              <a:rPr lang="en-US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400" b="1">
                <a:solidFill>
                  <a:schemeClr val="bg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contained</a:t>
            </a:r>
            <a:r>
              <a:rPr lang="en-US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a candidate key of </a:t>
            </a:r>
            <a:r>
              <a:rPr lang="en-US" altLang="en-US" sz="2400" b="1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  <a:p>
            <a:pPr lvl="1">
              <a:lnSpc>
                <a:spcPct val="15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in </a:t>
            </a:r>
            <a:r>
              <a:rPr lang="en-US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</a:t>
            </a:r>
            <a:r>
              <a:rPr lang="en-US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</a:t>
            </a: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may be in </a:t>
            </a: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different candidate keys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of R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4429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740583" y="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/>
              <a:t>3NF Example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622" y="772638"/>
            <a:ext cx="7961122" cy="5391095"/>
          </a:xfrm>
        </p:spPr>
        <p:txBody>
          <a:bodyPr/>
          <a:lstStyle/>
          <a:p>
            <a:pPr>
              <a:tabLst>
                <a:tab pos="1027113" algn="l"/>
                <a:tab pos="2455863" algn="l"/>
              </a:tabLst>
              <a:defRPr/>
            </a:pPr>
            <a:r>
              <a:rPr 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Relation </a:t>
            </a:r>
            <a:r>
              <a:rPr lang="en-US" sz="2100" b="1" i="1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dept_advisor</a:t>
            </a:r>
            <a:r>
              <a:rPr 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:     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(refer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hlinkClick r:id="" action="ppaction://noaction"/>
              </a:rPr>
              <a:t>slide for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  <a:hlinkClick r:id="" action="ppaction://noaction"/>
              </a:rPr>
              <a:t>dept_advisor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hlinkClick r:id="" action="ppaction://noaction"/>
              </a:rPr>
              <a:t>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example)</a:t>
            </a:r>
          </a:p>
          <a:p>
            <a:pPr lvl="1">
              <a:lnSpc>
                <a:spcPct val="114000"/>
              </a:lnSpc>
              <a:tabLst>
                <a:tab pos="1027113" algn="l"/>
                <a:tab pos="2455863" algn="l"/>
              </a:tabLst>
              <a:defRPr/>
            </a:pPr>
            <a:r>
              <a:rPr lang="en-US" sz="2100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dept_advisor</a:t>
            </a:r>
            <a:r>
              <a:rPr lang="en-US" sz="21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100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s_ID</a:t>
            </a:r>
            <a:r>
              <a:rPr lang="en-US" sz="21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i_ID</a:t>
            </a:r>
            <a:r>
              <a:rPr lang="en-US" sz="21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dept_name</a:t>
            </a:r>
            <a:r>
              <a:rPr lang="en-US" sz="2100" i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2100" i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1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= </a:t>
            </a:r>
            <a:r>
              <a:rPr lang="en-US" sz="2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100" i="1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s_ID</a:t>
            </a:r>
            <a:r>
              <a:rPr lang="en-US" sz="21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i="1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dept_name</a:t>
            </a:r>
            <a:r>
              <a:rPr lang="en-US" sz="21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sz="21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i="1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i_ID</a:t>
            </a:r>
            <a:r>
              <a:rPr lang="en-US" sz="21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100" i="1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i_ID</a:t>
            </a:r>
            <a:r>
              <a:rPr lang="en-US" sz="21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sz="21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sz="2100" i="1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dept_name</a:t>
            </a:r>
            <a:r>
              <a:rPr lang="en-US" sz="2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}</a:t>
            </a:r>
          </a:p>
          <a:p>
            <a:pPr lvl="1">
              <a:lnSpc>
                <a:spcPct val="114000"/>
              </a:lnSpc>
              <a:tabLst>
                <a:tab pos="1027113" algn="l"/>
                <a:tab pos="2455863" algn="l"/>
              </a:tabLst>
              <a:defRPr/>
            </a:pPr>
            <a:r>
              <a:rPr lang="en-US" sz="2100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Two </a:t>
            </a:r>
            <a:r>
              <a:rPr lang="en-US" sz="2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candidate keys</a:t>
            </a:r>
            <a:r>
              <a:rPr lang="en-US" sz="2100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:</a:t>
            </a:r>
          </a:p>
          <a:p>
            <a:pPr lvl="2">
              <a:lnSpc>
                <a:spcPct val="114000"/>
              </a:lnSpc>
              <a:tabLst>
                <a:tab pos="1027113" algn="l"/>
                <a:tab pos="2455863" algn="l"/>
              </a:tabLst>
              <a:defRPr/>
            </a:pPr>
            <a:r>
              <a:rPr lang="en-US" sz="2100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 ( </a:t>
            </a:r>
            <a:r>
              <a:rPr lang="en-US" sz="2100" b="1" i="1" err="1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s_ID</a:t>
            </a:r>
            <a:r>
              <a:rPr lang="en-US" sz="2100" b="1" i="1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, </a:t>
            </a:r>
            <a:r>
              <a:rPr lang="en-US" sz="2100" b="1" i="1" err="1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dept_name</a:t>
            </a:r>
            <a:r>
              <a:rPr lang="en-US" sz="2100" b="1" i="1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)</a:t>
            </a:r>
            <a:r>
              <a:rPr lang="en-US" sz="2100" i="1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, </a:t>
            </a:r>
            <a:r>
              <a:rPr lang="en-US" sz="2100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and </a:t>
            </a:r>
            <a:r>
              <a:rPr lang="en-US" sz="2100" i="1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 (</a:t>
            </a:r>
            <a:r>
              <a:rPr lang="en-US" sz="2100" b="1" i="1" err="1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i_ID</a:t>
            </a:r>
            <a:r>
              <a:rPr lang="en-US" sz="2100" b="1" i="1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, </a:t>
            </a:r>
            <a:r>
              <a:rPr lang="en-US" sz="2100" b="1" i="1" err="1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s_ID</a:t>
            </a:r>
            <a:r>
              <a:rPr lang="en-US" sz="2100" b="1" i="1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)</a:t>
            </a:r>
          </a:p>
          <a:p>
            <a:pPr lvl="1">
              <a:lnSpc>
                <a:spcPct val="114000"/>
              </a:lnSpc>
              <a:tabLst>
                <a:tab pos="1027113" algn="l"/>
                <a:tab pos="2455863" algn="l"/>
              </a:tabLst>
              <a:defRPr/>
            </a:pPr>
            <a:r>
              <a:rPr lang="en-US" sz="2100" i="1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R</a:t>
            </a:r>
            <a:r>
              <a:rPr lang="en-US" sz="2100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 is in 3NF</a:t>
            </a:r>
          </a:p>
          <a:p>
            <a:pPr lvl="2">
              <a:lnSpc>
                <a:spcPct val="114000"/>
              </a:lnSpc>
              <a:tabLst>
                <a:tab pos="1027113" algn="l"/>
                <a:tab pos="2455863" algn="l"/>
              </a:tabLst>
              <a:defRPr/>
            </a:pPr>
            <a:r>
              <a:rPr lang="en-US" sz="2100" i="1"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sz="21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s_ID</a:t>
            </a:r>
            <a:r>
              <a:rPr lang="en-US" sz="2100" i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dept_name</a:t>
            </a:r>
            <a:r>
              <a:rPr lang="en-US" sz="21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sz="21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i_ID</a:t>
            </a:r>
            <a:r>
              <a:rPr lang="en-US" sz="2100" i="1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   </a:t>
            </a:r>
          </a:p>
          <a:p>
            <a:pPr lvl="3">
              <a:lnSpc>
                <a:spcPct val="114000"/>
              </a:lnSpc>
              <a:tabLst>
                <a:tab pos="1027113" algn="l"/>
                <a:tab pos="2455863" algn="l"/>
              </a:tabLst>
              <a:defRPr/>
            </a:pPr>
            <a:r>
              <a:rPr lang="en-US" sz="2100" i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1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s_ID</a:t>
            </a:r>
            <a:r>
              <a:rPr lang="en-US" sz="21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dept_name</a:t>
            </a:r>
            <a:r>
              <a:rPr lang="en-US" sz="2100" i="1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100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is a super key (</a:t>
            </a:r>
            <a:r>
              <a:rPr lang="en-US" sz="2100" b="1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2</a:t>
            </a:r>
            <a:r>
              <a:rPr lang="en-US" sz="21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nd</a:t>
            </a:r>
            <a:r>
              <a:rPr lang="en-US" sz="2100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 Condition holds)</a:t>
            </a:r>
          </a:p>
          <a:p>
            <a:pPr lvl="2">
              <a:lnSpc>
                <a:spcPct val="114000"/>
              </a:lnSpc>
              <a:tabLst>
                <a:tab pos="1027113" algn="l"/>
                <a:tab pos="2455863" algn="l"/>
              </a:tabLst>
              <a:defRPr/>
            </a:pPr>
            <a:r>
              <a:rPr lang="en-US" sz="2100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 </a:t>
            </a:r>
            <a:r>
              <a:rPr lang="en-US" sz="21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i_ID</a:t>
            </a:r>
            <a:r>
              <a:rPr lang="en-US" sz="21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sz="2100" i="1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sz="2100" i="1" err="1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dept_name</a:t>
            </a:r>
            <a:r>
              <a:rPr lang="en-US" sz="2100" i="1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  ; </a:t>
            </a:r>
            <a:r>
              <a:rPr lang="en-US" sz="2100" i="1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i_ID</a:t>
            </a:r>
            <a:r>
              <a:rPr lang="en-US" sz="2100" i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 is not super key </a:t>
            </a:r>
            <a:r>
              <a:rPr lang="en-US" sz="2100" i="1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, but	</a:t>
            </a:r>
          </a:p>
          <a:p>
            <a:pPr lvl="3">
              <a:lnSpc>
                <a:spcPct val="114000"/>
              </a:lnSpc>
              <a:tabLst>
                <a:tab pos="1027113" algn="l"/>
                <a:tab pos="2455863" algn="l"/>
              </a:tabLst>
              <a:defRPr/>
            </a:pPr>
            <a:r>
              <a:rPr lang="en-US" sz="2100" i="1" err="1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dept_name</a:t>
            </a:r>
            <a:r>
              <a:rPr lang="en-US" sz="2100" i="1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 </a:t>
            </a:r>
            <a:r>
              <a:rPr lang="en-US" sz="2100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is contained in a candidate key (</a:t>
            </a:r>
            <a:r>
              <a:rPr lang="en-US" sz="2100" err="1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s_ID</a:t>
            </a:r>
            <a:r>
              <a:rPr lang="en-US" sz="2100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 </a:t>
            </a:r>
            <a:r>
              <a:rPr lang="en-US" sz="2100" err="1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dept_name</a:t>
            </a:r>
            <a:r>
              <a:rPr lang="en-US" sz="2100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) (</a:t>
            </a:r>
            <a:r>
              <a:rPr lang="en-US" sz="2100" b="1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3</a:t>
            </a:r>
            <a:r>
              <a:rPr lang="en-US" sz="21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rd</a:t>
            </a:r>
            <a:r>
              <a:rPr lang="en-US" sz="2100"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 Condition holds)</a:t>
            </a:r>
          </a:p>
          <a:p>
            <a:pPr lvl="3">
              <a:tabLst>
                <a:tab pos="1027113" algn="l"/>
                <a:tab pos="2455863" algn="l"/>
              </a:tabLst>
              <a:defRPr/>
            </a:pPr>
            <a:endParaRPr lang="en-US" sz="2100">
              <a:latin typeface="Times New Roman" panose="02020603050405020304" pitchFamily="18" charset="0"/>
              <a:cs typeface="Times New Roman" panose="02020603050405020304" pitchFamily="18" charset="0"/>
              <a:sym typeface="Monotype Sorts" charset="2"/>
            </a:endParaRPr>
          </a:p>
          <a:p>
            <a:pPr marL="1200150" lvl="3" indent="0">
              <a:buFont typeface="Times New Roman" pitchFamily="18" charset="0"/>
              <a:buNone/>
              <a:tabLst>
                <a:tab pos="1027113" algn="l"/>
                <a:tab pos="2455863" algn="l"/>
              </a:tabLst>
              <a:defRPr/>
            </a:pPr>
            <a:r>
              <a:rPr lang="en-US" sz="21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</a:rPr>
              <a:t>Refer slide </a:t>
            </a:r>
            <a:r>
              <a:rPr lang="en-US" sz="21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charset="2"/>
                <a:hlinkClick r:id="" action="ppaction://noaction"/>
              </a:rPr>
              <a:t>for 3NF</a:t>
            </a:r>
            <a:endParaRPr lang="en-US" sz="21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Monotype Sorts" charset="2"/>
            </a:endParaRPr>
          </a:p>
          <a:p>
            <a:pPr>
              <a:buFont typeface="Monotype Sorts" charset="2"/>
              <a:buNone/>
              <a:tabLst>
                <a:tab pos="1027113" algn="l"/>
                <a:tab pos="2455863" algn="l"/>
              </a:tabLst>
              <a:defRPr/>
            </a:pPr>
            <a:endParaRPr lang="en-US" sz="210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>
              <a:tabLst>
                <a:tab pos="1027113" algn="l"/>
                <a:tab pos="2455863" algn="l"/>
              </a:tabLst>
              <a:defRPr/>
            </a:pPr>
            <a:endParaRPr lang="en-US" sz="2100">
              <a:latin typeface="Times New Roman" panose="02020603050405020304" pitchFamily="18" charset="0"/>
              <a:cs typeface="Times New Roman" panose="02020603050405020304" pitchFamily="18" charset="0"/>
              <a:sym typeface="Monotype Sorts" charset="2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2AC1AE71-8D8C-4FC5-8EF1-428DA150C2D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59495488"/>
                  </p:ext>
                </p:extLst>
              </p:nvPr>
            </p:nvGraphicFramePr>
            <p:xfrm>
              <a:off x="7740747" y="1352972"/>
              <a:ext cx="1209261" cy="906946"/>
            </p:xfrm>
            <a:graphic>
              <a:graphicData uri="http://schemas.microsoft.com/office/powerpoint/2016/slidezoom">
                <pslz:sldZm>
                  <pslz:sldZmObj sldId="355" cId="0">
                    <pslz:zmPr id="{333900CC-B9AF-4655-BA72-1ED1354B518A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09261" cy="90694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Slide Zoom 2">
                <a:extLst>
                  <a:ext uri="{FF2B5EF4-FFF2-40B4-BE49-F238E27FC236}">
                    <a16:creationId xmlns:a16="http://schemas.microsoft.com/office/drawing/2014/main" id="{2AC1AE71-8D8C-4FC5-8EF1-428DA150C2D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40747" y="1352972"/>
                <a:ext cx="1209261" cy="90694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915347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-119012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/>
              <a:t>3NF Decomposition Algorithm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4" y="377709"/>
            <a:ext cx="8166908" cy="6385698"/>
          </a:xfrm>
          <a:ln>
            <a:solidFill>
              <a:srgbClr val="C00000"/>
            </a:solidFill>
          </a:ln>
        </p:spPr>
        <p:txBody>
          <a:bodyPr/>
          <a:lstStyle/>
          <a:p>
            <a:pPr>
              <a:lnSpc>
                <a:spcPct val="112000"/>
              </a:lnSpc>
              <a:buFont typeface="Monotype Sorts" charset="2"/>
              <a:buNone/>
              <a:tabLst>
                <a:tab pos="461963" algn="l"/>
                <a:tab pos="1027113" algn="l"/>
                <a:tab pos="1309688" algn="l"/>
                <a:tab pos="1711325" algn="l"/>
              </a:tabLst>
            </a:pPr>
            <a:r>
              <a:rPr lang="en-US" altLang="en-US" sz="1900"/>
              <a:t>	Let </a:t>
            </a:r>
            <a:r>
              <a:rPr lang="en-US" altLang="en-US" sz="1900" b="1" i="1">
                <a:solidFill>
                  <a:schemeClr val="tx2"/>
                </a:solidFill>
              </a:rPr>
              <a:t>F</a:t>
            </a:r>
            <a:r>
              <a:rPr lang="en-US" altLang="en-US" sz="1900" b="1" i="1" baseline="-25000">
                <a:solidFill>
                  <a:schemeClr val="tx2"/>
                </a:solidFill>
              </a:rPr>
              <a:t>c</a:t>
            </a:r>
            <a:r>
              <a:rPr lang="en-US" altLang="en-US" sz="1900" b="1" i="1">
                <a:solidFill>
                  <a:schemeClr val="tx2"/>
                </a:solidFill>
              </a:rPr>
              <a:t> </a:t>
            </a:r>
            <a:r>
              <a:rPr lang="en-US" altLang="en-US" sz="1900"/>
              <a:t>be a canonical cover for </a:t>
            </a:r>
            <a:r>
              <a:rPr lang="en-US" altLang="en-US" sz="1900" i="1"/>
              <a:t>F;</a:t>
            </a:r>
            <a:br>
              <a:rPr lang="en-US" altLang="en-US" sz="1900" i="1"/>
            </a:br>
            <a:r>
              <a:rPr lang="en-US" altLang="en-US" sz="1900" i="1"/>
              <a:t>i </a:t>
            </a:r>
            <a:r>
              <a:rPr lang="en-US" altLang="en-US" sz="1900"/>
              <a:t>:= 0;</a:t>
            </a:r>
            <a:br>
              <a:rPr lang="en-US" altLang="en-US" sz="1900"/>
            </a:br>
            <a:r>
              <a:rPr lang="en-US" altLang="en-US" sz="1900" b="1"/>
              <a:t>for each </a:t>
            </a:r>
            <a:r>
              <a:rPr lang="en-US" altLang="en-US" sz="1900"/>
              <a:t> functional dependency </a:t>
            </a:r>
            <a:r>
              <a:rPr lang="en-US" altLang="en-US" sz="1900" b="1">
                <a:solidFill>
                  <a:srgbClr val="C00000"/>
                </a:solidFill>
                <a:sym typeface="Symbol" pitchFamily="18" charset="2"/>
              </a:rPr>
              <a:t></a:t>
            </a:r>
            <a:r>
              <a:rPr lang="en-US" altLang="en-US" sz="1900" b="1">
                <a:solidFill>
                  <a:srgbClr val="C00000"/>
                </a:solidFill>
                <a:sym typeface="Greek Symbols" pitchFamily="18" charset="2"/>
              </a:rPr>
              <a:t> </a:t>
            </a:r>
            <a:r>
              <a:rPr lang="en-US" altLang="en-US" sz="1900" b="1">
                <a:solidFill>
                  <a:srgbClr val="C00000"/>
                </a:solidFill>
                <a:sym typeface="Symbol" pitchFamily="18" charset="2"/>
              </a:rPr>
              <a:t></a:t>
            </a:r>
            <a:r>
              <a:rPr lang="en-US" altLang="en-US" sz="1900" b="1">
                <a:solidFill>
                  <a:srgbClr val="C00000"/>
                </a:solidFill>
                <a:sym typeface="Monotype Sorts" charset="2"/>
              </a:rPr>
              <a:t> </a:t>
            </a:r>
            <a:r>
              <a:rPr lang="en-US" altLang="en-US" sz="1900" b="1" i="1">
                <a:solidFill>
                  <a:srgbClr val="C00000"/>
                </a:solidFill>
                <a:sym typeface="Symbol" pitchFamily="18" charset="2"/>
              </a:rPr>
              <a:t></a:t>
            </a:r>
            <a:r>
              <a:rPr lang="en-US" altLang="en-US" sz="1900" i="1">
                <a:sym typeface="Greek Symbols" pitchFamily="18" charset="2"/>
              </a:rPr>
              <a:t> </a:t>
            </a:r>
            <a:r>
              <a:rPr lang="en-US" altLang="en-US" sz="1900">
                <a:sym typeface="Greek Symbols" pitchFamily="18" charset="2"/>
              </a:rPr>
              <a:t>in </a:t>
            </a:r>
            <a:r>
              <a:rPr lang="en-US" altLang="en-US" sz="1900" b="1" i="1">
                <a:solidFill>
                  <a:srgbClr val="C00000"/>
                </a:solidFill>
                <a:sym typeface="Greek Symbols" pitchFamily="18" charset="2"/>
              </a:rPr>
              <a:t>F</a:t>
            </a:r>
            <a:r>
              <a:rPr lang="en-US" altLang="en-US" sz="1900" b="1" i="1" baseline="-25000">
                <a:solidFill>
                  <a:srgbClr val="C00000"/>
                </a:solidFill>
                <a:sym typeface="Greek Symbols" pitchFamily="18" charset="2"/>
              </a:rPr>
              <a:t>c</a:t>
            </a:r>
            <a:r>
              <a:rPr lang="en-US" altLang="en-US" sz="1900" i="1">
                <a:sym typeface="Greek Symbols" pitchFamily="18" charset="2"/>
              </a:rPr>
              <a:t> </a:t>
            </a:r>
            <a:r>
              <a:rPr lang="en-US" altLang="en-US" sz="1900" b="1">
                <a:sym typeface="Greek Symbols" pitchFamily="18" charset="2"/>
              </a:rPr>
              <a:t>do</a:t>
            </a:r>
            <a:br>
              <a:rPr lang="en-US" altLang="en-US" sz="1900" b="1">
                <a:sym typeface="Greek Symbols" pitchFamily="18" charset="2"/>
              </a:rPr>
            </a:br>
            <a:r>
              <a:rPr lang="en-US" altLang="en-US" sz="1900" b="1">
                <a:sym typeface="Greek Symbols" pitchFamily="18" charset="2"/>
              </a:rPr>
              <a:t>begin</a:t>
            </a:r>
            <a:br>
              <a:rPr lang="en-US" altLang="en-US" sz="1900" b="1">
                <a:sym typeface="Greek Symbols" pitchFamily="18" charset="2"/>
              </a:rPr>
            </a:br>
            <a:r>
              <a:rPr lang="en-US" altLang="en-US" sz="1900" b="1">
                <a:sym typeface="Greek Symbols" pitchFamily="18" charset="2"/>
              </a:rPr>
              <a:t>				</a:t>
            </a:r>
            <a:r>
              <a:rPr lang="en-US" altLang="en-US" sz="1900" i="1">
                <a:sym typeface="Greek Symbols" pitchFamily="18" charset="2"/>
              </a:rPr>
              <a:t>i </a:t>
            </a:r>
            <a:r>
              <a:rPr lang="en-US" altLang="en-US" sz="1900">
                <a:sym typeface="Greek Symbols" pitchFamily="18" charset="2"/>
              </a:rPr>
              <a:t>:= </a:t>
            </a:r>
            <a:r>
              <a:rPr lang="en-US" altLang="en-US" sz="1900" i="1">
                <a:sym typeface="Greek Symbols" pitchFamily="18" charset="2"/>
              </a:rPr>
              <a:t>i  + </a:t>
            </a:r>
            <a:r>
              <a:rPr lang="en-US" altLang="en-US" sz="1900">
                <a:sym typeface="Greek Symbols" pitchFamily="18" charset="2"/>
              </a:rPr>
              <a:t>1;</a:t>
            </a:r>
            <a:br>
              <a:rPr lang="en-US" altLang="en-US" sz="1900">
                <a:sym typeface="Greek Symbols" pitchFamily="18" charset="2"/>
              </a:rPr>
            </a:br>
            <a:r>
              <a:rPr lang="en-US" altLang="en-US" sz="1900">
                <a:sym typeface="Greek Symbols" pitchFamily="18" charset="2"/>
              </a:rPr>
              <a:t>				</a:t>
            </a:r>
            <a:r>
              <a:rPr lang="en-US" altLang="en-US" sz="1900" b="1" i="1" err="1">
                <a:solidFill>
                  <a:srgbClr val="C00000"/>
                </a:solidFill>
                <a:sym typeface="Greek Symbols" pitchFamily="18" charset="2"/>
              </a:rPr>
              <a:t>R</a:t>
            </a:r>
            <a:r>
              <a:rPr lang="en-US" altLang="en-US" sz="1900" b="1" i="1" baseline="-25000" err="1">
                <a:solidFill>
                  <a:srgbClr val="C00000"/>
                </a:solidFill>
                <a:sym typeface="Greek Symbols" pitchFamily="18" charset="2"/>
              </a:rPr>
              <a:t>i</a:t>
            </a:r>
            <a:r>
              <a:rPr lang="en-US" altLang="en-US" sz="1900" b="1" i="1" baseline="-25000">
                <a:solidFill>
                  <a:srgbClr val="C00000"/>
                </a:solidFill>
                <a:sym typeface="Greek Symbols" pitchFamily="18" charset="2"/>
              </a:rPr>
              <a:t> </a:t>
            </a:r>
            <a:r>
              <a:rPr lang="en-US" altLang="en-US" sz="1900" b="1">
                <a:solidFill>
                  <a:srgbClr val="C00000"/>
                </a:solidFill>
                <a:sym typeface="Greek Symbols" pitchFamily="18" charset="2"/>
              </a:rPr>
              <a:t> := </a:t>
            </a:r>
            <a:r>
              <a:rPr lang="en-US" altLang="en-US" sz="1900" b="1">
                <a:solidFill>
                  <a:srgbClr val="C00000"/>
                </a:solidFill>
                <a:sym typeface="Symbol" pitchFamily="18" charset="2"/>
              </a:rPr>
              <a:t></a:t>
            </a:r>
            <a:r>
              <a:rPr lang="en-US" altLang="en-US" sz="1900" b="1">
                <a:solidFill>
                  <a:srgbClr val="C00000"/>
                </a:solidFill>
                <a:sym typeface="Greek Symbols" pitchFamily="18" charset="2"/>
              </a:rPr>
              <a:t> </a:t>
            </a:r>
            <a:r>
              <a:rPr lang="en-US" altLang="en-US" sz="1900" b="1" i="1">
                <a:solidFill>
                  <a:srgbClr val="C00000"/>
                </a:solidFill>
                <a:sym typeface="Symbol" pitchFamily="18" charset="2"/>
              </a:rPr>
              <a:t></a:t>
            </a:r>
            <a:r>
              <a:rPr lang="en-US" altLang="en-US" sz="1900" b="1" i="1">
                <a:solidFill>
                  <a:srgbClr val="C00000"/>
                </a:solidFill>
                <a:sym typeface="Greek Symbols" pitchFamily="18" charset="2"/>
              </a:rPr>
              <a:t> </a:t>
            </a:r>
            <a:br>
              <a:rPr lang="en-US" altLang="en-US" sz="1900" b="1" i="1">
                <a:solidFill>
                  <a:srgbClr val="C00000"/>
                </a:solidFill>
                <a:sym typeface="Greek Symbols" pitchFamily="18" charset="2"/>
              </a:rPr>
            </a:br>
            <a:r>
              <a:rPr lang="en-US" altLang="en-US" sz="1900" i="1">
                <a:sym typeface="Greek Symbols" pitchFamily="18" charset="2"/>
              </a:rPr>
              <a:t>			</a:t>
            </a:r>
            <a:r>
              <a:rPr lang="en-US" altLang="en-US" sz="1900" b="1">
                <a:sym typeface="Greek Symbols" pitchFamily="18" charset="2"/>
              </a:rPr>
              <a:t>end</a:t>
            </a:r>
            <a:br>
              <a:rPr lang="en-US" altLang="en-US" sz="1900" b="1">
                <a:sym typeface="Greek Symbols" pitchFamily="18" charset="2"/>
              </a:rPr>
            </a:br>
            <a:r>
              <a:rPr lang="en-US" altLang="en-US" sz="1900" b="1">
                <a:sym typeface="Greek Symbols" pitchFamily="18" charset="2"/>
              </a:rPr>
              <a:t>if</a:t>
            </a:r>
            <a:r>
              <a:rPr lang="en-US" altLang="en-US" sz="1900">
                <a:sym typeface="Greek Symbols" pitchFamily="18" charset="2"/>
              </a:rPr>
              <a:t> none of the schemas </a:t>
            </a:r>
            <a:r>
              <a:rPr lang="en-US" altLang="en-US" sz="1900" i="1" err="1">
                <a:sym typeface="Greek Symbols" pitchFamily="18" charset="2"/>
              </a:rPr>
              <a:t>R</a:t>
            </a:r>
            <a:r>
              <a:rPr lang="en-US" altLang="en-US" sz="1900" i="1" baseline="-25000" err="1">
                <a:sym typeface="Greek Symbols" pitchFamily="18" charset="2"/>
              </a:rPr>
              <a:t>j</a:t>
            </a:r>
            <a:r>
              <a:rPr lang="en-US" altLang="en-US" sz="1900" i="1">
                <a:sym typeface="Greek Symbols" pitchFamily="18" charset="2"/>
              </a:rPr>
              <a:t>, </a:t>
            </a:r>
            <a:r>
              <a:rPr lang="en-US" altLang="en-US" sz="1900">
                <a:sym typeface="Greek Symbols" pitchFamily="18" charset="2"/>
              </a:rPr>
              <a:t>1 </a:t>
            </a:r>
            <a:r>
              <a:rPr lang="en-US" altLang="en-US" sz="1900">
                <a:sym typeface="Symbol" pitchFamily="18" charset="2"/>
              </a:rPr>
              <a:t> </a:t>
            </a:r>
            <a:r>
              <a:rPr lang="en-US" altLang="en-US" sz="1900" i="1">
                <a:sym typeface="Symbol" pitchFamily="18" charset="2"/>
              </a:rPr>
              <a:t>j </a:t>
            </a:r>
            <a:r>
              <a:rPr lang="en-US" altLang="en-US" sz="1900">
                <a:sym typeface="Greek Symbols" pitchFamily="18" charset="2"/>
              </a:rPr>
              <a:t> </a:t>
            </a:r>
            <a:r>
              <a:rPr lang="en-US" altLang="en-US" sz="1900">
                <a:sym typeface="Symbol" pitchFamily="18" charset="2"/>
              </a:rPr>
              <a:t></a:t>
            </a:r>
            <a:r>
              <a:rPr lang="en-US" altLang="en-US" sz="1900" i="1">
                <a:sym typeface="Symbol" pitchFamily="18" charset="2"/>
              </a:rPr>
              <a:t> i </a:t>
            </a:r>
            <a:r>
              <a:rPr lang="en-US" altLang="en-US" sz="1900">
                <a:sym typeface="Symbol" pitchFamily="18" charset="2"/>
              </a:rPr>
              <a:t>contains a candidate key for </a:t>
            </a:r>
            <a:r>
              <a:rPr lang="en-US" altLang="en-US" sz="1900" i="1">
                <a:sym typeface="Symbol" pitchFamily="18" charset="2"/>
              </a:rPr>
              <a:t>R</a:t>
            </a:r>
            <a:br>
              <a:rPr lang="en-US" altLang="en-US" sz="1900" i="1">
                <a:sym typeface="Symbol" pitchFamily="18" charset="2"/>
              </a:rPr>
            </a:br>
            <a:r>
              <a:rPr lang="en-US" altLang="en-US" sz="1900" i="1">
                <a:sym typeface="Symbol" pitchFamily="18" charset="2"/>
              </a:rPr>
              <a:t>	</a:t>
            </a:r>
            <a:r>
              <a:rPr lang="en-US" altLang="en-US" sz="1900" b="1">
                <a:sym typeface="Symbol" pitchFamily="18" charset="2"/>
              </a:rPr>
              <a:t>then begin</a:t>
            </a:r>
            <a:br>
              <a:rPr lang="en-US" altLang="en-US" sz="1900" b="1">
                <a:sym typeface="Symbol" pitchFamily="18" charset="2"/>
              </a:rPr>
            </a:br>
            <a:r>
              <a:rPr lang="en-US" altLang="en-US" sz="1900" b="1">
                <a:sym typeface="Symbol" pitchFamily="18" charset="2"/>
              </a:rPr>
              <a:t>			</a:t>
            </a:r>
            <a:r>
              <a:rPr lang="en-US" altLang="en-US" sz="1900" i="1">
                <a:sym typeface="Symbol" pitchFamily="18" charset="2"/>
              </a:rPr>
              <a:t>i </a:t>
            </a:r>
            <a:r>
              <a:rPr lang="en-US" altLang="en-US" sz="1900">
                <a:sym typeface="Symbol" pitchFamily="18" charset="2"/>
              </a:rPr>
              <a:t>:=</a:t>
            </a:r>
            <a:r>
              <a:rPr lang="en-US" altLang="en-US" sz="1900" i="1">
                <a:sym typeface="Symbol" pitchFamily="18" charset="2"/>
              </a:rPr>
              <a:t> i </a:t>
            </a:r>
            <a:r>
              <a:rPr lang="en-US" altLang="en-US" sz="1900">
                <a:sym typeface="Symbol" pitchFamily="18" charset="2"/>
              </a:rPr>
              <a:t> + 1;</a:t>
            </a:r>
            <a:br>
              <a:rPr lang="en-US" altLang="en-US" sz="1900">
                <a:sym typeface="Symbol" pitchFamily="18" charset="2"/>
              </a:rPr>
            </a:br>
            <a:r>
              <a:rPr lang="en-US" altLang="en-US" sz="1900">
                <a:sym typeface="Symbol" pitchFamily="18" charset="2"/>
              </a:rPr>
              <a:t>			</a:t>
            </a:r>
            <a:r>
              <a:rPr lang="en-US" altLang="en-US" sz="1900" b="1" i="1" err="1">
                <a:solidFill>
                  <a:srgbClr val="C00000"/>
                </a:solidFill>
                <a:sym typeface="Symbol" pitchFamily="18" charset="2"/>
              </a:rPr>
              <a:t>R</a:t>
            </a:r>
            <a:r>
              <a:rPr lang="en-US" altLang="en-US" sz="1900" b="1" i="1" baseline="-25000" err="1">
                <a:solidFill>
                  <a:srgbClr val="C00000"/>
                </a:solidFill>
                <a:sym typeface="Symbol" pitchFamily="18" charset="2"/>
              </a:rPr>
              <a:t>i</a:t>
            </a:r>
            <a:r>
              <a:rPr lang="en-US" altLang="en-US" sz="1900" b="1">
                <a:solidFill>
                  <a:srgbClr val="C00000"/>
                </a:solidFill>
                <a:sym typeface="Symbol" pitchFamily="18" charset="2"/>
              </a:rPr>
              <a:t> := any candidate key for </a:t>
            </a:r>
            <a:r>
              <a:rPr lang="en-US" altLang="en-US" sz="1900" b="1" i="1">
                <a:solidFill>
                  <a:srgbClr val="C00000"/>
                </a:solidFill>
                <a:sym typeface="Symbol" pitchFamily="18" charset="2"/>
              </a:rPr>
              <a:t>R</a:t>
            </a:r>
            <a:r>
              <a:rPr lang="en-US" altLang="en-US" sz="1900" i="1">
                <a:sym typeface="Symbol" pitchFamily="18" charset="2"/>
              </a:rPr>
              <a:t>;</a:t>
            </a:r>
            <a:br>
              <a:rPr lang="en-US" altLang="en-US" sz="1900" i="1">
                <a:sym typeface="Symbol" pitchFamily="18" charset="2"/>
              </a:rPr>
            </a:br>
            <a:r>
              <a:rPr lang="en-US" altLang="en-US" sz="1900" i="1">
                <a:sym typeface="Symbol" pitchFamily="18" charset="2"/>
              </a:rPr>
              <a:t>	</a:t>
            </a:r>
            <a:r>
              <a:rPr lang="en-US" altLang="en-US" sz="1900" b="1">
                <a:sym typeface="Symbol" pitchFamily="18" charset="2"/>
              </a:rPr>
              <a:t>end </a:t>
            </a:r>
            <a:br>
              <a:rPr lang="en-US" altLang="en-US" sz="1900" b="1">
                <a:sym typeface="Symbol" pitchFamily="18" charset="2"/>
              </a:rPr>
            </a:br>
            <a:r>
              <a:rPr lang="en-US" altLang="en-US" sz="1400" b="1">
                <a:solidFill>
                  <a:schemeClr val="bg1">
                    <a:lumMod val="25000"/>
                  </a:schemeClr>
                </a:solidFill>
                <a:sym typeface="Symbol" pitchFamily="18" charset="2"/>
              </a:rPr>
              <a:t>/* Optionally, remove redundant relations */</a:t>
            </a:r>
          </a:p>
          <a:p>
            <a:pPr>
              <a:lnSpc>
                <a:spcPct val="112000"/>
              </a:lnSpc>
              <a:buFont typeface="Monotype Sorts" charset="2"/>
              <a:buNone/>
              <a:tabLst>
                <a:tab pos="461963" algn="l"/>
                <a:tab pos="1027113" algn="l"/>
                <a:tab pos="1309688" algn="l"/>
                <a:tab pos="1711325" algn="l"/>
              </a:tabLst>
            </a:pPr>
            <a:r>
              <a:rPr lang="en-US" altLang="en-US" sz="1900" b="1">
                <a:sym typeface="Symbol" pitchFamily="18" charset="2"/>
              </a:rPr>
              <a:t>      repeat</a:t>
            </a:r>
            <a:br>
              <a:rPr lang="en-US" altLang="en-US" sz="1900" b="1">
                <a:sym typeface="Symbol" pitchFamily="18" charset="2"/>
              </a:rPr>
            </a:br>
            <a:r>
              <a:rPr lang="en-US" altLang="en-US" sz="1900" b="1">
                <a:sym typeface="Symbol" pitchFamily="18" charset="2"/>
              </a:rPr>
              <a:t>if </a:t>
            </a:r>
            <a:r>
              <a:rPr lang="en-US" altLang="en-US" sz="1900">
                <a:sym typeface="Symbol" pitchFamily="18" charset="2"/>
              </a:rPr>
              <a:t>any schema </a:t>
            </a:r>
            <a:r>
              <a:rPr lang="en-US" altLang="en-US" sz="1900" i="1" err="1">
                <a:sym typeface="Symbol" pitchFamily="18" charset="2"/>
              </a:rPr>
              <a:t>R</a:t>
            </a:r>
            <a:r>
              <a:rPr lang="en-US" altLang="en-US" sz="1900" i="1" baseline="-25000" err="1">
                <a:sym typeface="Symbol" pitchFamily="18" charset="2"/>
              </a:rPr>
              <a:t>j</a:t>
            </a:r>
            <a:r>
              <a:rPr lang="en-US" altLang="en-US" sz="1900" i="1" baseline="-25000">
                <a:sym typeface="Symbol" pitchFamily="18" charset="2"/>
              </a:rPr>
              <a:t> </a:t>
            </a:r>
            <a:r>
              <a:rPr lang="en-US" altLang="en-US" sz="1900">
                <a:sym typeface="Symbol" pitchFamily="18" charset="2"/>
              </a:rPr>
              <a:t>is contained in another schema </a:t>
            </a:r>
            <a:r>
              <a:rPr lang="en-US" altLang="en-US" sz="1900" i="1" err="1">
                <a:sym typeface="Symbol" pitchFamily="18" charset="2"/>
              </a:rPr>
              <a:t>R</a:t>
            </a:r>
            <a:r>
              <a:rPr lang="en-US" altLang="en-US" sz="1900" i="1" baseline="-25000" err="1">
                <a:sym typeface="Symbol" pitchFamily="18" charset="2"/>
              </a:rPr>
              <a:t>k</a:t>
            </a:r>
            <a:br>
              <a:rPr lang="en-US" altLang="en-US" sz="1900" i="1" baseline="-25000">
                <a:sym typeface="Symbol" pitchFamily="18" charset="2"/>
              </a:rPr>
            </a:br>
            <a:r>
              <a:rPr lang="en-US" altLang="en-US" sz="1900" i="1" baseline="-25000">
                <a:sym typeface="Symbol" pitchFamily="18" charset="2"/>
              </a:rPr>
              <a:t>        </a:t>
            </a:r>
            <a:r>
              <a:rPr lang="en-US" altLang="en-US" sz="1900" b="1">
                <a:sym typeface="Greek Symbols" pitchFamily="18" charset="2"/>
              </a:rPr>
              <a:t>then /* </a:t>
            </a:r>
            <a:r>
              <a:rPr lang="en-US" altLang="en-US" sz="1900">
                <a:sym typeface="Greek Symbols" pitchFamily="18" charset="2"/>
              </a:rPr>
              <a:t>delete </a:t>
            </a:r>
            <a:r>
              <a:rPr lang="en-US" altLang="en-US" sz="1900" i="1" err="1">
                <a:sym typeface="Symbol" pitchFamily="18" charset="2"/>
              </a:rPr>
              <a:t>R</a:t>
            </a:r>
            <a:r>
              <a:rPr lang="en-US" altLang="en-US" sz="1900" i="1" baseline="-25000" err="1">
                <a:sym typeface="Symbol" pitchFamily="18" charset="2"/>
              </a:rPr>
              <a:t>j</a:t>
            </a:r>
            <a:r>
              <a:rPr lang="en-US" altLang="en-US" sz="1900" i="1" baseline="-25000">
                <a:sym typeface="Symbol" pitchFamily="18" charset="2"/>
              </a:rPr>
              <a:t>  </a:t>
            </a:r>
            <a:r>
              <a:rPr lang="en-US" altLang="en-US" sz="1900" b="1">
                <a:sym typeface="Greek Symbols" pitchFamily="18" charset="2"/>
              </a:rPr>
              <a:t>*/</a:t>
            </a:r>
            <a:br>
              <a:rPr lang="en-US" altLang="en-US" sz="1900" b="1">
                <a:sym typeface="Greek Symbols" pitchFamily="18" charset="2"/>
              </a:rPr>
            </a:br>
            <a:r>
              <a:rPr lang="en-US" altLang="en-US" sz="1900" b="1">
                <a:sym typeface="Greek Symbols" pitchFamily="18" charset="2"/>
              </a:rPr>
              <a:t>           </a:t>
            </a:r>
            <a:r>
              <a:rPr lang="en-US" altLang="en-US" sz="1900" i="1" err="1">
                <a:sym typeface="Symbol" pitchFamily="18" charset="2"/>
              </a:rPr>
              <a:t>R</a:t>
            </a:r>
            <a:r>
              <a:rPr lang="en-US" altLang="en-US" sz="1900" i="1" baseline="-25000" err="1">
                <a:sym typeface="Symbol" pitchFamily="18" charset="2"/>
              </a:rPr>
              <a:t>j</a:t>
            </a:r>
            <a:r>
              <a:rPr lang="en-US" altLang="en-US" sz="1900" i="1" baseline="-25000">
                <a:sym typeface="Symbol" pitchFamily="18" charset="2"/>
              </a:rPr>
              <a:t> </a:t>
            </a:r>
            <a:r>
              <a:rPr lang="en-US" altLang="en-US" sz="1900" i="1">
                <a:sym typeface="Symbol" pitchFamily="18" charset="2"/>
              </a:rPr>
              <a:t>= </a:t>
            </a:r>
            <a:r>
              <a:rPr lang="en-US" altLang="en-US" sz="1900" i="1" err="1">
                <a:sym typeface="Symbol" pitchFamily="18" charset="2"/>
              </a:rPr>
              <a:t>R</a:t>
            </a:r>
            <a:r>
              <a:rPr lang="en-US" altLang="en-US" sz="1900" i="1" baseline="-25000" err="1">
                <a:sym typeface="Symbol" pitchFamily="18" charset="2"/>
              </a:rPr>
              <a:t>i</a:t>
            </a:r>
            <a:r>
              <a:rPr lang="en-US" altLang="en-US" sz="1900" i="1">
                <a:sym typeface="Symbol" pitchFamily="18" charset="2"/>
              </a:rPr>
              <a:t>;</a:t>
            </a:r>
            <a:br>
              <a:rPr lang="en-US" altLang="en-US" sz="1900" i="1">
                <a:sym typeface="Symbol" pitchFamily="18" charset="2"/>
              </a:rPr>
            </a:br>
            <a:r>
              <a:rPr lang="en-US" altLang="en-US" sz="1900" i="1">
                <a:sym typeface="Symbol" pitchFamily="18" charset="2"/>
              </a:rPr>
              <a:t>           </a:t>
            </a:r>
            <a:r>
              <a:rPr lang="en-US" altLang="en-US" sz="1900" i="1" err="1">
                <a:sym typeface="Symbol" pitchFamily="18" charset="2"/>
              </a:rPr>
              <a:t>i</a:t>
            </a:r>
            <a:r>
              <a:rPr lang="en-US" altLang="en-US" sz="1900" i="1">
                <a:sym typeface="Symbol" pitchFamily="18" charset="2"/>
              </a:rPr>
              <a:t>=i-1;</a:t>
            </a:r>
            <a:br>
              <a:rPr lang="en-US" altLang="en-US" sz="1900">
                <a:sym typeface="Greek Symbols" pitchFamily="18" charset="2"/>
              </a:rPr>
            </a:br>
            <a:r>
              <a:rPr lang="en-US" altLang="en-US" sz="1900" b="1">
                <a:sym typeface="Symbol" pitchFamily="18" charset="2"/>
              </a:rPr>
              <a:t>return </a:t>
            </a:r>
            <a:r>
              <a:rPr lang="en-US" altLang="en-US" sz="1900" i="1">
                <a:sym typeface="Symbol" pitchFamily="18" charset="2"/>
              </a:rPr>
              <a:t>(R</a:t>
            </a:r>
            <a:r>
              <a:rPr lang="en-US" altLang="en-US" sz="1900" baseline="-25000">
                <a:sym typeface="Symbol" pitchFamily="18" charset="2"/>
              </a:rPr>
              <a:t>1</a:t>
            </a:r>
            <a:r>
              <a:rPr lang="en-US" altLang="en-US" sz="1900">
                <a:sym typeface="Symbol" pitchFamily="18" charset="2"/>
              </a:rPr>
              <a:t>, </a:t>
            </a:r>
            <a:r>
              <a:rPr lang="en-US" altLang="en-US" sz="1900" i="1">
                <a:sym typeface="Symbol" pitchFamily="18" charset="2"/>
              </a:rPr>
              <a:t>R</a:t>
            </a:r>
            <a:r>
              <a:rPr lang="en-US" altLang="en-US" sz="1900" baseline="-25000">
                <a:sym typeface="Symbol" pitchFamily="18" charset="2"/>
              </a:rPr>
              <a:t>2</a:t>
            </a:r>
            <a:r>
              <a:rPr lang="en-US" altLang="en-US" sz="1900">
                <a:sym typeface="Symbol" pitchFamily="18" charset="2"/>
              </a:rPr>
              <a:t>, ..., </a:t>
            </a:r>
            <a:r>
              <a:rPr lang="en-US" altLang="en-US" sz="1900" i="1" err="1">
                <a:sym typeface="Symbol" pitchFamily="18" charset="2"/>
              </a:rPr>
              <a:t>R</a:t>
            </a:r>
            <a:r>
              <a:rPr lang="en-US" altLang="en-US" sz="1900" i="1" baseline="-25000" err="1">
                <a:sym typeface="Symbol" pitchFamily="18" charset="2"/>
              </a:rPr>
              <a:t>i</a:t>
            </a:r>
            <a:r>
              <a:rPr lang="en-US" altLang="en-US" sz="1900" i="1">
                <a:sym typeface="Symbol" pitchFamily="18" charset="2"/>
              </a:rPr>
              <a:t>)</a:t>
            </a:r>
            <a:r>
              <a:rPr lang="en-US" altLang="en-US" sz="1900" i="1">
                <a:sym typeface="Greek Symbols" pitchFamily="18" charset="2"/>
              </a:rPr>
              <a:t>		    </a:t>
            </a:r>
          </a:p>
        </p:txBody>
      </p:sp>
      <p:sp>
        <p:nvSpPr>
          <p:cNvPr id="2" name="Rectangle 1"/>
          <p:cNvSpPr/>
          <p:nvPr/>
        </p:nvSpPr>
        <p:spPr>
          <a:xfrm>
            <a:off x="4493173" y="5417095"/>
            <a:ext cx="4099034" cy="1224951"/>
          </a:xfrm>
          <a:prstGeom prst="rect">
            <a:avLst/>
          </a:prstGeom>
          <a:ln>
            <a:solidFill>
              <a:schemeClr val="bg1">
                <a:lumMod val="1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b="1">
                <a:solidFill>
                  <a:srgbClr val="C00000"/>
                </a:solidFill>
                <a:sym typeface="Monotype Sorts" charset="2"/>
              </a:rPr>
              <a:t>Note: </a:t>
            </a:r>
            <a:r>
              <a:rPr lang="en-US" altLang="en-US" b="1">
                <a:sym typeface="Monotype Sorts" charset="2"/>
              </a:rPr>
              <a:t>algorithm ensures:</a:t>
            </a:r>
          </a:p>
          <a:p>
            <a:pPr marL="742950" lvl="1" indent="-285750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>
                <a:sym typeface="Monotype Sorts" charset="2"/>
              </a:rPr>
              <a:t>each relation schema </a:t>
            </a:r>
            <a:r>
              <a:rPr lang="en-US" altLang="en-US" i="1" err="1">
                <a:sym typeface="Monotype Sorts" charset="2"/>
              </a:rPr>
              <a:t>R</a:t>
            </a:r>
            <a:r>
              <a:rPr lang="en-US" altLang="en-US" i="1" baseline="-25000" err="1">
                <a:sym typeface="Monotype Sorts" charset="2"/>
              </a:rPr>
              <a:t>i</a:t>
            </a:r>
            <a:r>
              <a:rPr lang="en-US" altLang="en-US" i="1">
                <a:sym typeface="Monotype Sorts" charset="2"/>
              </a:rPr>
              <a:t> </a:t>
            </a:r>
            <a:r>
              <a:rPr lang="en-US" altLang="en-US">
                <a:sym typeface="Monotype Sorts" charset="2"/>
              </a:rPr>
              <a:t>is in 3NF</a:t>
            </a:r>
          </a:p>
          <a:p>
            <a:pPr marL="742950" lvl="1" indent="-285750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>
                <a:sym typeface="Monotype Sorts" charset="2"/>
              </a:rPr>
              <a:t>decomposition is dependency preserving and lossless-join</a:t>
            </a:r>
          </a:p>
        </p:txBody>
      </p:sp>
    </p:spTree>
    <p:extLst>
      <p:ext uri="{BB962C8B-B14F-4D97-AF65-F5344CB8AC3E}">
        <p14:creationId xmlns:p14="http://schemas.microsoft.com/office/powerpoint/2010/main" val="13255057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-103249"/>
            <a:ext cx="8077200" cy="609600"/>
          </a:xfrm>
        </p:spPr>
        <p:txBody>
          <a:bodyPr/>
          <a:lstStyle/>
          <a:p>
            <a:r>
              <a:rPr lang="en-US"/>
              <a:t>3NF Decomposition 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504497" y="528733"/>
            <a:ext cx="810347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744538" algn="l"/>
              </a:tabLst>
            </a:pPr>
            <a:r>
              <a:rPr lang="en-US" altLang="en-US" sz="2100" b="1" i="1">
                <a:latin typeface="Times New Roman" pitchFamily="18" charset="0"/>
                <a:cs typeface="Times New Roman" pitchFamily="18" charset="0"/>
              </a:rPr>
              <a:t>Assume R = </a:t>
            </a:r>
            <a:r>
              <a:rPr lang="en-US" altLang="en-US" sz="21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100" b="1" i="1">
                <a:latin typeface="Times New Roman" pitchFamily="18" charset="0"/>
                <a:cs typeface="Times New Roman" pitchFamily="18" charset="0"/>
              </a:rPr>
              <a:t>A, B, C </a:t>
            </a:r>
            <a:r>
              <a:rPr lang="en-US" altLang="en-US" sz="2100" b="1"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en-US" altLang="en-US" sz="2100" b="1" i="1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100" b="1" i="1">
                <a:latin typeface="Times New Roman" pitchFamily="18" charset="0"/>
                <a:cs typeface="Times New Roman" pitchFamily="18" charset="0"/>
              </a:rPr>
              <a:t>			F</a:t>
            </a:r>
            <a:r>
              <a:rPr lang="en-US" altLang="en-US" sz="2100" b="1" i="1" baseline="-2500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en-US" sz="2100" b="1" i="1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en-US" sz="2100" b="1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en-US" sz="2100" b="1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sz="21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1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en-US" sz="2100" b="1">
                <a:latin typeface="Times New Roman" pitchFamily="18" charset="0"/>
                <a:cs typeface="Times New Roman" pitchFamily="18" charset="0"/>
                <a:sym typeface="Monotype Sorts" charset="2"/>
              </a:rPr>
              <a:t> </a:t>
            </a:r>
            <a:r>
              <a:rPr lang="en-US" altLang="en-US" sz="2100" b="1" i="1">
                <a:latin typeface="Times New Roman" pitchFamily="18" charset="0"/>
                <a:cs typeface="Times New Roman" pitchFamily="18" charset="0"/>
                <a:sym typeface="Monotype Sorts" charset="2"/>
              </a:rPr>
              <a:t>B ,  B </a:t>
            </a:r>
            <a:r>
              <a:rPr lang="en-US" altLang="en-US" sz="21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en-US" sz="2100" b="1" i="1">
                <a:latin typeface="Times New Roman" pitchFamily="18" charset="0"/>
                <a:cs typeface="Times New Roman" pitchFamily="18" charset="0"/>
                <a:sym typeface="Monotype Sorts" charset="2"/>
              </a:rPr>
              <a:t> C </a:t>
            </a:r>
            <a:r>
              <a:rPr lang="en-US" altLang="en-US" sz="2100" b="1">
                <a:latin typeface="Times New Roman" pitchFamily="18" charset="0"/>
                <a:cs typeface="Times New Roman" pitchFamily="18" charset="0"/>
                <a:sym typeface="Monotype Sorts" charset="2"/>
              </a:rPr>
              <a:t>}  ,    </a:t>
            </a:r>
            <a:r>
              <a:rPr lang="en-US" altLang="en-US" sz="21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Monotype Sorts" charset="2"/>
              </a:rPr>
              <a:t>A is candidate key </a:t>
            </a:r>
            <a:r>
              <a:rPr lang="en-US" altLang="en-US" sz="1800" b="1">
                <a:latin typeface="Times New Roman" pitchFamily="18" charset="0"/>
                <a:cs typeface="Times New Roman" pitchFamily="18" charset="0"/>
                <a:sym typeface="Monotype Sorts" charset="2"/>
              </a:rPr>
              <a:t>(if not 							given find yourself)</a:t>
            </a:r>
            <a:r>
              <a:rPr lang="en-US" altLang="en-US" sz="2100" b="1">
                <a:latin typeface="Times New Roman" pitchFamily="18" charset="0"/>
                <a:cs typeface="Times New Roman" pitchFamily="18" charset="0"/>
                <a:sym typeface="Monotype Sorts" charset="2"/>
              </a:rPr>
              <a:t>.</a:t>
            </a:r>
          </a:p>
          <a:p>
            <a:pPr>
              <a:tabLst>
                <a:tab pos="744538" algn="l"/>
              </a:tabLst>
            </a:pPr>
            <a:r>
              <a:rPr lang="en-US" altLang="en-US" sz="2100" b="1" i="1">
                <a:latin typeface="Times New Roman" pitchFamily="18" charset="0"/>
                <a:cs typeface="Times New Roman" pitchFamily="18" charset="0"/>
                <a:sym typeface="Monotype Sorts" charset="2"/>
              </a:rPr>
              <a:t>		R</a:t>
            </a:r>
            <a:r>
              <a:rPr lang="en-US" altLang="en-US" sz="2100" b="1">
                <a:latin typeface="Times New Roman" pitchFamily="18" charset="0"/>
                <a:cs typeface="Times New Roman" pitchFamily="18" charset="0"/>
                <a:sym typeface="Monotype Sorts" charset="2"/>
              </a:rPr>
              <a:t> is not in 3 NF and </a:t>
            </a:r>
            <a:r>
              <a:rPr lang="en-US" altLang="en-US" sz="21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Monotype Sorts" charset="2"/>
              </a:rPr>
              <a:t>Decompose to 3 NF </a:t>
            </a:r>
          </a:p>
        </p:txBody>
      </p:sp>
      <p:sp>
        <p:nvSpPr>
          <p:cNvPr id="5" name="Rectangle 4"/>
          <p:cNvSpPr/>
          <p:nvPr/>
        </p:nvSpPr>
        <p:spPr>
          <a:xfrm>
            <a:off x="693682" y="1922529"/>
            <a:ext cx="7520152" cy="4358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1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pPr>
              <a:lnSpc>
                <a:spcPct val="120000"/>
              </a:lnSpc>
            </a:pPr>
            <a:r>
              <a:rPr lang="en-US" sz="21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100" b="1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</a:p>
          <a:p>
            <a:pPr>
              <a:lnSpc>
                <a:spcPct val="120000"/>
              </a:lnSpc>
            </a:pPr>
            <a:r>
              <a:rPr lang="en-US" sz="2100" b="1">
                <a:latin typeface="Times New Roman" panose="02020603050405020304" pitchFamily="18" charset="0"/>
                <a:cs typeface="Times New Roman" panose="02020603050405020304" pitchFamily="18" charset="0"/>
              </a:rPr>
              <a:t>For loop</a:t>
            </a:r>
          </a:p>
          <a:p>
            <a:pPr>
              <a:lnSpc>
                <a:spcPct val="120000"/>
              </a:lnSpc>
            </a:pPr>
            <a:r>
              <a:rPr lang="en-US" sz="2100" b="1">
                <a:latin typeface="Times New Roman" panose="02020603050405020304" pitchFamily="18" charset="0"/>
                <a:cs typeface="Times New Roman" panose="02020603050405020304" pitchFamily="18" charset="0"/>
              </a:rPr>
              <a:t> 	 take A</a:t>
            </a:r>
            <a:r>
              <a:rPr lang="en-US" altLang="en-US" sz="21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1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en-US" sz="2100" b="1">
                <a:latin typeface="Times New Roman" pitchFamily="18" charset="0"/>
                <a:cs typeface="Times New Roman" pitchFamily="18" charset="0"/>
                <a:sym typeface="Monotype Sorts" charset="2"/>
              </a:rPr>
              <a:t> B    , </a:t>
            </a:r>
            <a:r>
              <a:rPr lang="en-US" altLang="en-US" sz="2100" b="1" err="1">
                <a:latin typeface="Times New Roman" pitchFamily="18" charset="0"/>
                <a:cs typeface="Times New Roman" pitchFamily="18" charset="0"/>
                <a:sym typeface="Monotype Sorts" charset="2"/>
              </a:rPr>
              <a:t>i</a:t>
            </a:r>
            <a:r>
              <a:rPr lang="en-US" altLang="en-US" sz="2100" b="1">
                <a:latin typeface="Times New Roman" pitchFamily="18" charset="0"/>
                <a:cs typeface="Times New Roman" pitchFamily="18" charset="0"/>
                <a:sym typeface="Monotype Sorts" charset="2"/>
              </a:rPr>
              <a:t>=1 ,  </a:t>
            </a:r>
            <a:r>
              <a:rPr lang="en-US" altLang="en-US" sz="21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Monotype Sorts" charset="2"/>
              </a:rPr>
              <a:t>R</a:t>
            </a:r>
            <a:r>
              <a:rPr lang="en-US" altLang="en-US" sz="2100" b="1" baseline="-250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Monotype Sorts" charset="2"/>
              </a:rPr>
              <a:t>1</a:t>
            </a:r>
            <a:r>
              <a:rPr lang="en-US" altLang="en-US" sz="21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Monotype Sorts" charset="2"/>
              </a:rPr>
              <a:t>=A,B</a:t>
            </a:r>
          </a:p>
          <a:p>
            <a:pPr>
              <a:lnSpc>
                <a:spcPct val="120000"/>
              </a:lnSpc>
            </a:pPr>
            <a:r>
              <a:rPr lang="en-US" sz="2100" b="1">
                <a:latin typeface="Times New Roman" pitchFamily="18" charset="0"/>
                <a:cs typeface="Times New Roman" pitchFamily="18" charset="0"/>
                <a:sym typeface="Monotype Sorts" charset="2"/>
              </a:rPr>
              <a:t>	 take B </a:t>
            </a:r>
            <a:r>
              <a:rPr lang="en-US" altLang="en-US" sz="21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sz="2100" b="1">
                <a:latin typeface="Times New Roman" pitchFamily="18" charset="0"/>
                <a:cs typeface="Times New Roman" pitchFamily="18" charset="0"/>
                <a:sym typeface="Monotype Sorts" charset="2"/>
              </a:rPr>
              <a:t>C    , </a:t>
            </a:r>
            <a:r>
              <a:rPr lang="en-US" sz="2100" b="1" err="1">
                <a:latin typeface="Times New Roman" pitchFamily="18" charset="0"/>
                <a:cs typeface="Times New Roman" pitchFamily="18" charset="0"/>
                <a:sym typeface="Monotype Sorts" charset="2"/>
              </a:rPr>
              <a:t>i</a:t>
            </a:r>
            <a:r>
              <a:rPr lang="en-US" sz="2100" b="1">
                <a:latin typeface="Times New Roman" pitchFamily="18" charset="0"/>
                <a:cs typeface="Times New Roman" pitchFamily="18" charset="0"/>
                <a:sym typeface="Monotype Sorts" charset="2"/>
              </a:rPr>
              <a:t>=2 , </a:t>
            </a:r>
            <a:r>
              <a:rPr lang="en-US" sz="21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Monotype Sorts" charset="2"/>
              </a:rPr>
              <a:t>R</a:t>
            </a:r>
            <a:r>
              <a:rPr lang="en-US" sz="2100" b="1" baseline="-250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Monotype Sorts" charset="2"/>
              </a:rPr>
              <a:t>2</a:t>
            </a:r>
            <a:r>
              <a:rPr lang="en-US" sz="21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Monotype Sorts" charset="2"/>
              </a:rPr>
              <a:t> =B,C</a:t>
            </a:r>
          </a:p>
          <a:p>
            <a:pPr>
              <a:lnSpc>
                <a:spcPct val="120000"/>
              </a:lnSpc>
            </a:pPr>
            <a:r>
              <a:rPr lang="en-US" sz="2100" b="1">
                <a:latin typeface="Times New Roman" pitchFamily="18" charset="0"/>
                <a:cs typeface="Times New Roman" pitchFamily="18" charset="0"/>
                <a:sym typeface="Monotype Sorts" charset="2"/>
              </a:rPr>
              <a:t>IF    none of R</a:t>
            </a:r>
            <a:r>
              <a:rPr lang="en-US" sz="2100" b="1" baseline="-25000">
                <a:latin typeface="Times New Roman" pitchFamily="18" charset="0"/>
                <a:cs typeface="Times New Roman" pitchFamily="18" charset="0"/>
                <a:sym typeface="Monotype Sorts" charset="2"/>
              </a:rPr>
              <a:t>1 </a:t>
            </a:r>
            <a:r>
              <a:rPr lang="en-US" sz="2100" b="1">
                <a:latin typeface="Times New Roman" pitchFamily="18" charset="0"/>
                <a:cs typeface="Times New Roman" pitchFamily="18" charset="0"/>
                <a:sym typeface="Monotype Sorts" charset="2"/>
              </a:rPr>
              <a:t>,R</a:t>
            </a:r>
            <a:r>
              <a:rPr lang="en-US" sz="2100" b="1" baseline="-25000">
                <a:latin typeface="Times New Roman" pitchFamily="18" charset="0"/>
                <a:cs typeface="Times New Roman" pitchFamily="18" charset="0"/>
                <a:sym typeface="Monotype Sorts" charset="2"/>
              </a:rPr>
              <a:t>2</a:t>
            </a:r>
            <a:r>
              <a:rPr lang="en-US" sz="2100" b="1">
                <a:latin typeface="Times New Roman" pitchFamily="18" charset="0"/>
                <a:cs typeface="Times New Roman" pitchFamily="18" charset="0"/>
                <a:sym typeface="Monotype Sorts" charset="2"/>
              </a:rPr>
              <a:t> contains Candidate key (i.e. A) is FALSE</a:t>
            </a:r>
          </a:p>
          <a:p>
            <a:pPr>
              <a:lnSpc>
                <a:spcPct val="120000"/>
              </a:lnSpc>
            </a:pPr>
            <a:r>
              <a:rPr lang="en-US" sz="2100" b="1">
                <a:latin typeface="Times New Roman" pitchFamily="18" charset="0"/>
                <a:cs typeface="Times New Roman" pitchFamily="18" charset="0"/>
                <a:sym typeface="Monotype Sorts" charset="2"/>
              </a:rPr>
              <a:t>       		because  </a:t>
            </a:r>
            <a:r>
              <a:rPr lang="en-US" sz="21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Monotype Sorts" charset="2"/>
              </a:rPr>
              <a:t>A</a:t>
            </a:r>
            <a:r>
              <a:rPr lang="en-US" sz="2100" b="1">
                <a:latin typeface="Times New Roman" pitchFamily="18" charset="0"/>
                <a:cs typeface="Times New Roman" pitchFamily="18" charset="0"/>
                <a:sym typeface="Monotype Sorts" charset="2"/>
              </a:rPr>
              <a:t> is </a:t>
            </a:r>
            <a:r>
              <a:rPr lang="en-US" sz="21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Monotype Sorts" charset="2"/>
              </a:rPr>
              <a:t>contained in </a:t>
            </a:r>
            <a:r>
              <a:rPr lang="en-US" sz="21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Monotype Sorts" charset="2"/>
              </a:rPr>
              <a:t>R</a:t>
            </a:r>
            <a:r>
              <a:rPr lang="en-US" sz="2100" b="1" baseline="-250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Monotype Sorts" charset="2"/>
              </a:rPr>
              <a:t>1</a:t>
            </a:r>
          </a:p>
          <a:p>
            <a:pPr>
              <a:lnSpc>
                <a:spcPct val="120000"/>
              </a:lnSpc>
            </a:pPr>
            <a:r>
              <a:rPr lang="en-US" sz="2100" b="1">
                <a:latin typeface="Times New Roman" pitchFamily="18" charset="0"/>
                <a:cs typeface="Times New Roman" pitchFamily="18" charset="0"/>
                <a:sym typeface="Monotype Sorts" charset="2"/>
              </a:rPr>
              <a:t>Repeat</a:t>
            </a:r>
          </a:p>
          <a:p>
            <a:pPr>
              <a:lnSpc>
                <a:spcPct val="120000"/>
              </a:lnSpc>
            </a:pPr>
            <a:r>
              <a:rPr lang="en-US" sz="2100" b="1">
                <a:latin typeface="Times New Roman" pitchFamily="18" charset="0"/>
                <a:cs typeface="Times New Roman" pitchFamily="18" charset="0"/>
                <a:sym typeface="Monotype Sorts" charset="2"/>
              </a:rPr>
              <a:t>    there is neither R</a:t>
            </a:r>
            <a:r>
              <a:rPr lang="en-US" sz="2100" b="1" baseline="-25000">
                <a:latin typeface="Times New Roman" pitchFamily="18" charset="0"/>
                <a:cs typeface="Times New Roman" pitchFamily="18" charset="0"/>
                <a:sym typeface="Monotype Sorts" charset="2"/>
              </a:rPr>
              <a:t>1</a:t>
            </a:r>
            <a:r>
              <a:rPr lang="en-US" sz="2100" b="1">
                <a:latin typeface="Times New Roman" pitchFamily="18" charset="0"/>
                <a:cs typeface="Times New Roman" pitchFamily="18" charset="0"/>
                <a:sym typeface="Monotype Sorts" charset="2"/>
              </a:rPr>
              <a:t> contained in R</a:t>
            </a:r>
            <a:r>
              <a:rPr lang="en-US" sz="2100" b="1" baseline="-25000">
                <a:latin typeface="Times New Roman" pitchFamily="18" charset="0"/>
                <a:cs typeface="Times New Roman" pitchFamily="18" charset="0"/>
                <a:sym typeface="Monotype Sorts" charset="2"/>
              </a:rPr>
              <a:t>2</a:t>
            </a:r>
            <a:r>
              <a:rPr lang="en-US" sz="2100" b="1">
                <a:latin typeface="Times New Roman" pitchFamily="18" charset="0"/>
                <a:cs typeface="Times New Roman" pitchFamily="18" charset="0"/>
                <a:sym typeface="Monotype Sorts" charset="2"/>
              </a:rPr>
              <a:t> nor R</a:t>
            </a:r>
            <a:r>
              <a:rPr lang="en-US" sz="2100" b="1" baseline="-25000">
                <a:latin typeface="Times New Roman" pitchFamily="18" charset="0"/>
                <a:cs typeface="Times New Roman" pitchFamily="18" charset="0"/>
                <a:sym typeface="Monotype Sorts" charset="2"/>
              </a:rPr>
              <a:t>2</a:t>
            </a:r>
            <a:r>
              <a:rPr lang="en-US" sz="2100" b="1">
                <a:latin typeface="Times New Roman" pitchFamily="18" charset="0"/>
                <a:cs typeface="Times New Roman" pitchFamily="18" charset="0"/>
                <a:sym typeface="Monotype Sorts" charset="2"/>
              </a:rPr>
              <a:t> contained in R</a:t>
            </a:r>
            <a:r>
              <a:rPr lang="en-US" sz="2100" b="1" baseline="-25000">
                <a:latin typeface="Times New Roman" pitchFamily="18" charset="0"/>
                <a:cs typeface="Times New Roman" pitchFamily="18" charset="0"/>
                <a:sym typeface="Monotype Sorts" charset="2"/>
              </a:rPr>
              <a:t>1</a:t>
            </a:r>
          </a:p>
          <a:p>
            <a:pPr>
              <a:lnSpc>
                <a:spcPct val="120000"/>
              </a:lnSpc>
            </a:pPr>
            <a:r>
              <a:rPr lang="en-US" sz="2100" b="1" baseline="-25000">
                <a:latin typeface="Times New Roman" pitchFamily="18" charset="0"/>
                <a:cs typeface="Times New Roman" pitchFamily="18" charset="0"/>
                <a:sym typeface="Monotype Sorts" charset="2"/>
              </a:rPr>
              <a:t>		</a:t>
            </a:r>
            <a:r>
              <a:rPr lang="en-US" sz="2100" b="1">
                <a:latin typeface="Times New Roman" pitchFamily="18" charset="0"/>
                <a:cs typeface="Times New Roman" pitchFamily="18" charset="0"/>
                <a:sym typeface="Monotype Sorts" charset="2"/>
              </a:rPr>
              <a:t>therefore No Deletion of duplicate schema</a:t>
            </a:r>
          </a:p>
          <a:p>
            <a:pPr>
              <a:lnSpc>
                <a:spcPct val="120000"/>
              </a:lnSpc>
            </a:pPr>
            <a:r>
              <a:rPr lang="en-US" sz="2100" b="1">
                <a:latin typeface="Times New Roman" pitchFamily="18" charset="0"/>
                <a:cs typeface="Times New Roman" pitchFamily="18" charset="0"/>
                <a:sym typeface="Monotype Sorts" charset="2"/>
              </a:rPr>
              <a:t>Return (R</a:t>
            </a:r>
            <a:r>
              <a:rPr lang="en-US" sz="2100" b="1" baseline="-25000">
                <a:latin typeface="Times New Roman" pitchFamily="18" charset="0"/>
                <a:cs typeface="Times New Roman" pitchFamily="18" charset="0"/>
                <a:sym typeface="Monotype Sorts" charset="2"/>
              </a:rPr>
              <a:t>1,</a:t>
            </a:r>
            <a:r>
              <a:rPr lang="en-US" sz="2100" b="1">
                <a:latin typeface="Times New Roman" pitchFamily="18" charset="0"/>
                <a:cs typeface="Times New Roman" pitchFamily="18" charset="0"/>
                <a:sym typeface="Monotype Sorts" charset="2"/>
              </a:rPr>
              <a:t>R</a:t>
            </a:r>
            <a:r>
              <a:rPr lang="en-US" sz="2100" b="1" baseline="-25000">
                <a:latin typeface="Times New Roman" pitchFamily="18" charset="0"/>
                <a:cs typeface="Times New Roman" pitchFamily="18" charset="0"/>
                <a:sym typeface="Monotype Sorts" charset="2"/>
              </a:rPr>
              <a:t>2</a:t>
            </a:r>
            <a:r>
              <a:rPr lang="en-US" sz="2100" b="1">
                <a:latin typeface="Times New Roman" pitchFamily="18" charset="0"/>
                <a:cs typeface="Times New Roman" pitchFamily="18" charset="0"/>
                <a:sym typeface="Monotype Sorts" charset="2"/>
              </a:rPr>
              <a:t>) </a:t>
            </a:r>
            <a:endParaRPr lang="en-US" sz="21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02676" y="6327943"/>
            <a:ext cx="59278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b="1">
                <a:solidFill>
                  <a:schemeClr val="bg1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charset="2"/>
              </a:rPr>
              <a:t>“</a:t>
            </a:r>
            <a:r>
              <a:rPr lang="en-US" sz="18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Monotype Sorts" charset="2"/>
              </a:rPr>
              <a:t>R</a:t>
            </a:r>
            <a:r>
              <a:rPr lang="en-US" sz="1800" b="1" baseline="-250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Monotype Sorts" charset="2"/>
              </a:rPr>
              <a:t>1</a:t>
            </a:r>
            <a:r>
              <a:rPr lang="en-US" sz="18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Monotype Sorts" charset="2"/>
              </a:rPr>
              <a:t>(A,B)   &amp; R</a:t>
            </a:r>
            <a:r>
              <a:rPr lang="en-US" sz="1800" b="1" baseline="-250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Monotype Sorts" charset="2"/>
              </a:rPr>
              <a:t>2</a:t>
            </a:r>
            <a:r>
              <a:rPr lang="en-US" sz="18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Monotype Sorts" charset="2"/>
              </a:rPr>
              <a:t>(B,C) are decomposed 3 NF  Relations</a:t>
            </a:r>
            <a:r>
              <a:rPr lang="en-US" sz="1800" b="1">
                <a:solidFill>
                  <a:schemeClr val="bg1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charset="2"/>
              </a:rPr>
              <a:t>”</a:t>
            </a:r>
            <a:endParaRPr lang="en-US" sz="1800" b="1">
              <a:solidFill>
                <a:schemeClr val="bg1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13353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808931" y="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/>
              <a:t>3NF Decomposition: An Example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2529" y="609600"/>
            <a:ext cx="8592938" cy="6062133"/>
          </a:xfrm>
        </p:spPr>
        <p:txBody>
          <a:bodyPr/>
          <a:lstStyle/>
          <a:p>
            <a:pPr>
              <a:lnSpc>
                <a:spcPct val="112000"/>
              </a:lnSpc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sz="2300" b="1">
                <a:latin typeface="Calibri" panose="020F0502020204030204" pitchFamily="34" charset="0"/>
                <a:cs typeface="Calibri" panose="020F0502020204030204" pitchFamily="34" charset="0"/>
              </a:rPr>
              <a:t>Relation schema:</a:t>
            </a:r>
          </a:p>
          <a:p>
            <a:pPr marL="800100" lvl="1" indent="-342900">
              <a:lnSpc>
                <a:spcPct val="112000"/>
              </a:lnSpc>
              <a:buFont typeface="Monotype Sorts" charset="2"/>
              <a:buNone/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sz="2100" err="1">
                <a:latin typeface="Calibri" panose="020F0502020204030204" pitchFamily="34" charset="0"/>
                <a:cs typeface="Calibri" panose="020F0502020204030204" pitchFamily="34" charset="0"/>
              </a:rPr>
              <a:t>cust_banker_branch</a:t>
            </a:r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</a:rPr>
              <a:t> = (</a:t>
            </a:r>
            <a:r>
              <a:rPr lang="en-US" altLang="en-US" sz="2100" u="sng" err="1">
                <a:latin typeface="Calibri" panose="020F0502020204030204" pitchFamily="34" charset="0"/>
                <a:cs typeface="Calibri" panose="020F0502020204030204" pitchFamily="34" charset="0"/>
              </a:rPr>
              <a:t>customer_id</a:t>
            </a:r>
            <a:r>
              <a:rPr lang="en-US" altLang="en-US" sz="2100" u="sng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sz="2100" u="sng" err="1">
                <a:latin typeface="Calibri" panose="020F0502020204030204" pitchFamily="34" charset="0"/>
                <a:cs typeface="Calibri" panose="020F0502020204030204" pitchFamily="34" charset="0"/>
              </a:rPr>
              <a:t>employee_id</a:t>
            </a:r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sz="2100" err="1">
                <a:latin typeface="Calibri" panose="020F0502020204030204" pitchFamily="34" charset="0"/>
                <a:cs typeface="Calibri" panose="020F0502020204030204" pitchFamily="34" charset="0"/>
              </a:rPr>
              <a:t>branch_name</a:t>
            </a:r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</a:rPr>
              <a:t>, type )</a:t>
            </a:r>
          </a:p>
          <a:p>
            <a:pPr marL="800100" lvl="1" indent="-342900">
              <a:lnSpc>
                <a:spcPct val="112000"/>
              </a:lnSpc>
              <a:buFont typeface="Monotype Sorts" charset="2"/>
              <a:buNone/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</a:rPr>
              <a:t>Assume (</a:t>
            </a:r>
            <a:r>
              <a:rPr lang="en-US" altLang="en-US" sz="2100" err="1">
                <a:latin typeface="Calibri" panose="020F0502020204030204" pitchFamily="34" charset="0"/>
                <a:cs typeface="Calibri" panose="020F0502020204030204" pitchFamily="34" charset="0"/>
              </a:rPr>
              <a:t>customer_id</a:t>
            </a:r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sz="2100" err="1">
                <a:latin typeface="Calibri" panose="020F0502020204030204" pitchFamily="34" charset="0"/>
                <a:cs typeface="Calibri" panose="020F0502020204030204" pitchFamily="34" charset="0"/>
              </a:rPr>
              <a:t>employee_id</a:t>
            </a:r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</a:rPr>
              <a:t>) is the candidate key*</a:t>
            </a:r>
          </a:p>
          <a:p>
            <a:pPr>
              <a:lnSpc>
                <a:spcPct val="112000"/>
              </a:lnSpc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sz="230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altLang="en-US" sz="2300" b="1">
                <a:latin typeface="Calibri" panose="020F0502020204030204" pitchFamily="34" charset="0"/>
                <a:cs typeface="Calibri" panose="020F0502020204030204" pitchFamily="34" charset="0"/>
              </a:rPr>
              <a:t>functional dependencies </a:t>
            </a:r>
            <a:r>
              <a:rPr lang="en-US" altLang="en-US" sz="2300">
                <a:latin typeface="Calibri" panose="020F0502020204030204" pitchFamily="34" charset="0"/>
                <a:cs typeface="Calibri" panose="020F0502020204030204" pitchFamily="34" charset="0"/>
              </a:rPr>
              <a:t>for this relation schema are:</a:t>
            </a:r>
          </a:p>
          <a:p>
            <a:pPr marL="800100" lvl="1" indent="-342900">
              <a:lnSpc>
                <a:spcPct val="112000"/>
              </a:lnSpc>
              <a:buFont typeface="Monotype Sorts" charset="2"/>
              <a:buAutoNum type="arabicPeriod"/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sz="2100" err="1">
                <a:latin typeface="Calibri" panose="020F0502020204030204" pitchFamily="34" charset="0"/>
                <a:cs typeface="Calibri" panose="020F0502020204030204" pitchFamily="34" charset="0"/>
              </a:rPr>
              <a:t>customer_id</a:t>
            </a:r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sz="2100" err="1">
                <a:latin typeface="Calibri" panose="020F0502020204030204" pitchFamily="34" charset="0"/>
                <a:cs typeface="Calibri" panose="020F0502020204030204" pitchFamily="34" charset="0"/>
              </a:rPr>
              <a:t>employee_id</a:t>
            </a:r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</a:t>
            </a:r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</a:t>
            </a:r>
            <a:r>
              <a:rPr lang="en-US" altLang="en-US" sz="2100" err="1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branch_name</a:t>
            </a:r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, type</a:t>
            </a:r>
          </a:p>
          <a:p>
            <a:pPr marL="800100" lvl="1" indent="-342900">
              <a:lnSpc>
                <a:spcPct val="112000"/>
              </a:lnSpc>
              <a:buFont typeface="Monotype Sorts" charset="2"/>
              <a:buAutoNum type="arabicPeriod"/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sz="2100" err="1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employee_id</a:t>
            </a:r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</a:t>
            </a:r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</a:t>
            </a:r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</a:t>
            </a:r>
            <a:r>
              <a:rPr lang="en-US" altLang="en-US" sz="2100" err="1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branch_name</a:t>
            </a:r>
            <a:endParaRPr lang="en-US" altLang="en-US" sz="2100">
              <a:latin typeface="Calibri" panose="020F0502020204030204" pitchFamily="34" charset="0"/>
              <a:cs typeface="Calibri" panose="020F0502020204030204" pitchFamily="34" charset="0"/>
              <a:sym typeface="Monotype Sorts" charset="2"/>
            </a:endParaRPr>
          </a:p>
          <a:p>
            <a:pPr marL="800100" lvl="1" indent="-342900">
              <a:lnSpc>
                <a:spcPct val="112000"/>
              </a:lnSpc>
              <a:buFont typeface="Monotype Sorts" charset="2"/>
              <a:buAutoNum type="arabicPeriod"/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sz="2100" err="1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customer_id</a:t>
            </a:r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, </a:t>
            </a:r>
            <a:r>
              <a:rPr lang="en-US" altLang="en-US" sz="2100" err="1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branch_name</a:t>
            </a:r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</a:t>
            </a:r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</a:t>
            </a:r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</a:t>
            </a:r>
            <a:r>
              <a:rPr lang="en-US" altLang="en-US" sz="210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employee_id</a:t>
            </a:r>
            <a:endParaRPr lang="en-US" altLang="en-US" sz="2100"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pPr>
              <a:lnSpc>
                <a:spcPct val="112000"/>
              </a:lnSpc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sz="230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We first </a:t>
            </a:r>
            <a:r>
              <a:rPr lang="en-US" altLang="en-US" sz="2300" b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compute a canonical cover</a:t>
            </a:r>
          </a:p>
          <a:p>
            <a:pPr marL="800100" lvl="1" indent="-342900">
              <a:lnSpc>
                <a:spcPct val="112000"/>
              </a:lnSpc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sz="210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branch_name</a:t>
            </a:r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is extraneous in the </a:t>
            </a:r>
            <a:r>
              <a:rPr lang="en-US" altLang="en-US" sz="210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r.h.s</a:t>
            </a:r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 of the 1</a:t>
            </a:r>
            <a:r>
              <a:rPr lang="en-US" altLang="en-US" sz="2100" baseline="3000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st</a:t>
            </a:r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dependency</a:t>
            </a:r>
          </a:p>
          <a:p>
            <a:pPr marL="800100" lvl="1" indent="-342900">
              <a:lnSpc>
                <a:spcPct val="112000"/>
              </a:lnSpc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No other attribute is extraneous, so we </a:t>
            </a:r>
            <a:r>
              <a:rPr lang="en-US" altLang="en-US" sz="21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get </a:t>
            </a:r>
          </a:p>
          <a:p>
            <a:pPr marL="800100" lvl="2" indent="0">
              <a:lnSpc>
                <a:spcPct val="112000"/>
              </a:lnSpc>
              <a:buNone/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sz="21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F</a:t>
            </a:r>
            <a:r>
              <a:rPr lang="en-US" altLang="en-US" sz="2100" baseline="-25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 </a:t>
            </a:r>
            <a:r>
              <a:rPr lang="en-US" altLang="en-US" sz="21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</a:t>
            </a:r>
            <a:r>
              <a:rPr lang="en-US" altLang="en-US" sz="21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100" b="1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en-US" altLang="en-US" sz="21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10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customer_id</a:t>
            </a:r>
            <a:r>
              <a:rPr lang="en-US" altLang="en-US" sz="21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sz="210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employee_id</a:t>
            </a:r>
            <a:r>
              <a:rPr lang="en-US" altLang="en-US" sz="21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1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</a:t>
            </a:r>
            <a:r>
              <a:rPr lang="en-US" altLang="en-US" sz="21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type</a:t>
            </a:r>
            <a:br>
              <a:rPr lang="en-US" altLang="en-US" sz="21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</a:br>
            <a:r>
              <a:rPr lang="en-US" altLang="en-US" sz="21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	</a:t>
            </a:r>
            <a:r>
              <a:rPr lang="en-US" altLang="en-US" sz="210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       </a:t>
            </a:r>
            <a:r>
              <a:rPr lang="en-US" altLang="en-US" sz="2100" err="1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employee_id</a:t>
            </a:r>
            <a:r>
              <a:rPr lang="en-US" altLang="en-US" sz="210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</a:t>
            </a:r>
            <a:r>
              <a:rPr lang="en-US" altLang="en-US" sz="210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</a:t>
            </a:r>
            <a:r>
              <a:rPr lang="en-US" altLang="en-US" sz="210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</a:t>
            </a:r>
            <a:r>
              <a:rPr lang="en-US" altLang="en-US" sz="2100" err="1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branch_name</a:t>
            </a:r>
            <a:br>
              <a:rPr lang="en-US" altLang="en-US" sz="21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</a:br>
            <a:r>
              <a:rPr lang="en-US" altLang="en-US" sz="21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          </a:t>
            </a:r>
            <a:r>
              <a:rPr lang="en-US" altLang="en-US" sz="210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customer_id</a:t>
            </a:r>
            <a:r>
              <a:rPr lang="en-US" altLang="en-US" sz="21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, </a:t>
            </a:r>
            <a:r>
              <a:rPr lang="en-US" altLang="en-US" sz="210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branch_name</a:t>
            </a:r>
            <a:r>
              <a:rPr lang="en-US" altLang="en-US" sz="21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</a:t>
            </a:r>
            <a:r>
              <a:rPr lang="en-US" altLang="en-US" sz="21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</a:t>
            </a:r>
            <a:r>
              <a:rPr lang="en-US" altLang="en-US" sz="21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Monotype Sorts" charset="2"/>
              </a:rPr>
              <a:t> </a:t>
            </a:r>
            <a:r>
              <a:rPr lang="en-US" altLang="en-US" sz="210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employee_id</a:t>
            </a:r>
            <a:r>
              <a:rPr lang="en-US" altLang="en-US" sz="21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  </a:t>
            </a:r>
            <a:r>
              <a:rPr lang="en-US" altLang="en-US" sz="2100" b="1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}</a:t>
            </a:r>
          </a:p>
          <a:p>
            <a:pPr marL="800100" lvl="1" indent="-342900">
              <a:lnSpc>
                <a:spcPct val="112000"/>
              </a:lnSpc>
              <a:buFont typeface="Monotype Sorts" charset="2"/>
              <a:buNone/>
              <a:tabLst>
                <a:tab pos="1027113" algn="l"/>
                <a:tab pos="2857500" algn="ctr"/>
                <a:tab pos="3036888" algn="l"/>
              </a:tabLst>
            </a:pPr>
            <a:endParaRPr lang="en-US" altLang="en-US" sz="2100"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pPr marL="800100" lvl="1" indent="-342900">
              <a:lnSpc>
                <a:spcPct val="112000"/>
              </a:lnSpc>
              <a:buFont typeface="Monotype Sorts" charset="2"/>
              <a:buNone/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* Finding candidate key </a:t>
            </a:r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  <a:hlinkClick r:id="" action="ppaction://noaction"/>
              </a:rPr>
              <a:t>refer  slide</a:t>
            </a:r>
            <a:endParaRPr lang="en-US" altLang="en-US" sz="2100"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pPr marL="800100" lvl="1" indent="-342900">
              <a:lnSpc>
                <a:spcPct val="112000"/>
              </a:lnSpc>
              <a:buFont typeface="Monotype Sorts" charset="2"/>
              <a:buNone/>
              <a:tabLst>
                <a:tab pos="1027113" algn="l"/>
                <a:tab pos="2857500" algn="ctr"/>
                <a:tab pos="3036888" algn="l"/>
              </a:tabLst>
            </a:pPr>
            <a:endParaRPr lang="en-US" altLang="en-US" sz="2100"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6798940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85F2E-EC53-4744-D8A3-2C3E5BD16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1F8EA-0B1F-22E4-EE39-FFA41EC04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6331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E94F7-C547-2A6E-203D-B3018F576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F9965-4EB5-43F8-93FE-A6394A748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9494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667E5-1D72-7D99-30F2-0B4BACE28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7870-05C4-6F96-A845-C37CD684A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92615"/>
      </p:ext>
    </p:extLst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555ff34-ecb9-4dd7-8026-f8d44bab36a6" xsi:nil="true"/>
    <lcf76f155ced4ddcb4097134ff3c332f xmlns="cec7fef7-e975-4ca8-918d-7eb5d545cf95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F7A14CA634AE469B96691D94FD32F7" ma:contentTypeVersion="13" ma:contentTypeDescription="Create a new document." ma:contentTypeScope="" ma:versionID="004e0c0ab143f8cf91b32d349cc1d6fe">
  <xsd:schema xmlns:xsd="http://www.w3.org/2001/XMLSchema" xmlns:xs="http://www.w3.org/2001/XMLSchema" xmlns:p="http://schemas.microsoft.com/office/2006/metadata/properties" xmlns:ns2="cec7fef7-e975-4ca8-918d-7eb5d545cf95" xmlns:ns3="6555ff34-ecb9-4dd7-8026-f8d44bab36a6" targetNamespace="http://schemas.microsoft.com/office/2006/metadata/properties" ma:root="true" ma:fieldsID="031f11a8c35f8f92336b2f5273747930" ns2:_="" ns3:_="">
    <xsd:import namespace="cec7fef7-e975-4ca8-918d-7eb5d545cf95"/>
    <xsd:import namespace="6555ff34-ecb9-4dd7-8026-f8d44bab36a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c7fef7-e975-4ca8-918d-7eb5d545cf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3ca7166d-de03-4c3e-865e-07adad3d8b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55ff34-ecb9-4dd7-8026-f8d44bab36a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956fa0ee-5118-448d-ac54-87e27872924d}" ma:internalName="TaxCatchAll" ma:showField="CatchAllData" ma:web="6555ff34-ecb9-4dd7-8026-f8d44bab36a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6C6D6AB-C5FD-4B7F-90EF-50D98B2ECBD1}">
  <ds:schemaRefs>
    <ds:schemaRef ds:uri="6555ff34-ecb9-4dd7-8026-f8d44bab36a6"/>
    <ds:schemaRef ds:uri="cec7fef7-e975-4ca8-918d-7eb5d545cf9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234E802-04AF-4D87-9897-CAFD3B41D87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D84CE2-5E7C-4346-8C4F-4594A50F4AFF}">
  <ds:schemaRefs>
    <ds:schemaRef ds:uri="6555ff34-ecb9-4dd7-8026-f8d44bab36a6"/>
    <ds:schemaRef ds:uri="cec7fef7-e975-4ca8-918d-7eb5d545cf9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119</Slides>
  <Notes>85</Notes>
  <HiddenSlides>3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119</vt:i4>
      </vt:variant>
    </vt:vector>
  </HeadingPairs>
  <TitlesOfParts>
    <vt:vector size="120" baseType="lpstr">
      <vt:lpstr>2_db-5-grey</vt:lpstr>
      <vt:lpstr>PowerPoint Presentation</vt:lpstr>
      <vt:lpstr>Example: Insert, Delete &amp; Update Anomalies</vt:lpstr>
      <vt:lpstr>Update Anomalies </vt:lpstr>
      <vt:lpstr>Combine Schemas?</vt:lpstr>
      <vt:lpstr>A Combined Schema Without Repetition</vt:lpstr>
      <vt:lpstr>What About Smaller Schemas?</vt:lpstr>
      <vt:lpstr>A Lossy Decomposition</vt:lpstr>
      <vt:lpstr>Example of Lossless-Join Decomposition </vt:lpstr>
      <vt:lpstr>Relational Database Design</vt:lpstr>
      <vt:lpstr>Decomposition of a Relation</vt:lpstr>
      <vt:lpstr>Goal — Devise a Theory for the Following</vt:lpstr>
      <vt:lpstr>Decomposition using Functional Dependencies</vt:lpstr>
      <vt:lpstr>Functional Dependencies (Cont.)</vt:lpstr>
      <vt:lpstr>Example: Functional Dependency</vt:lpstr>
      <vt:lpstr>PowerPoint Presentation</vt:lpstr>
      <vt:lpstr>PowerPoint Presentation</vt:lpstr>
      <vt:lpstr>Features of a Good relational database design</vt:lpstr>
      <vt:lpstr>PowerPoint Presentation</vt:lpstr>
      <vt:lpstr>PowerPoint Presentation</vt:lpstr>
      <vt:lpstr>PowerPoint Presentation</vt:lpstr>
      <vt:lpstr>Functional Dependencies Super Key &amp; Candidate key</vt:lpstr>
      <vt:lpstr>Example: Minimal Super Key</vt:lpstr>
      <vt:lpstr>Example: Minimal Super Key (Contd.)</vt:lpstr>
      <vt:lpstr>Example: Minimal Super Key (Contd.)</vt:lpstr>
      <vt:lpstr>Write the Functional Dependencies for a given System Requirements</vt:lpstr>
      <vt:lpstr>PowerPoint Presentation</vt:lpstr>
      <vt:lpstr>Set of Functional Dependencies that hold</vt:lpstr>
      <vt:lpstr>Functional Dependencies(Cont’d)</vt:lpstr>
      <vt:lpstr>PowerPoint Presentation</vt:lpstr>
      <vt:lpstr>Transitive dependency</vt:lpstr>
      <vt:lpstr>Normalization</vt:lpstr>
      <vt:lpstr>Normalization</vt:lpstr>
      <vt:lpstr>PowerPoint Presentation</vt:lpstr>
      <vt:lpstr>PowerPoint Presentation</vt:lpstr>
      <vt:lpstr>First Normal Form</vt:lpstr>
      <vt:lpstr>First Normal Form (Cont’d)</vt:lpstr>
      <vt:lpstr>Example</vt:lpstr>
      <vt:lpstr>1NF Decomposition</vt:lpstr>
      <vt:lpstr>1NF Decomposition</vt:lpstr>
      <vt:lpstr>Closure of a Set of Functional Dependencies</vt:lpstr>
      <vt:lpstr>Closure of a Set of Functional Dependencies</vt:lpstr>
      <vt:lpstr>Closure of Functional Dependencies (Cont.)</vt:lpstr>
      <vt:lpstr>PowerPoint Presentation</vt:lpstr>
      <vt:lpstr>Procedure for Computing F+</vt:lpstr>
      <vt:lpstr>Closure of Attribute Sets</vt:lpstr>
      <vt:lpstr>Example for Attribute Set Closure</vt:lpstr>
      <vt:lpstr>PowerPoint Presentation</vt:lpstr>
      <vt:lpstr>PowerPoint Presentation</vt:lpstr>
      <vt:lpstr>Exercises</vt:lpstr>
      <vt:lpstr>Uses of Attribute Closure</vt:lpstr>
      <vt:lpstr>1. Example Testing for superkey &amp; Candidate Key:</vt:lpstr>
      <vt:lpstr>PowerPoint Presentation</vt:lpstr>
      <vt:lpstr>PowerPoint Presentation</vt:lpstr>
      <vt:lpstr>PowerPoint Presentation</vt:lpstr>
      <vt:lpstr>2.Example for Testing functional dependencies</vt:lpstr>
      <vt:lpstr>Exercises</vt:lpstr>
      <vt:lpstr>3. Example for Computing F+</vt:lpstr>
      <vt:lpstr>….Example for Computing F+</vt:lpstr>
      <vt:lpstr>PowerPoint Presentation</vt:lpstr>
      <vt:lpstr>Exercises</vt:lpstr>
      <vt:lpstr>Canonical Cover</vt:lpstr>
      <vt:lpstr>Extraneous Attributes</vt:lpstr>
      <vt:lpstr>Testing if an Attribute is Extraneous</vt:lpstr>
      <vt:lpstr>Canonical Cover</vt:lpstr>
      <vt:lpstr>Canonical Cover: Algorithm</vt:lpstr>
      <vt:lpstr>Exercises</vt:lpstr>
      <vt:lpstr>Exercises</vt:lpstr>
      <vt:lpstr>Exercises</vt:lpstr>
      <vt:lpstr>Computing a Canonical Cover</vt:lpstr>
      <vt:lpstr>Exercises</vt:lpstr>
      <vt:lpstr>Lossless-join Decomposition</vt:lpstr>
      <vt:lpstr>Example</vt:lpstr>
      <vt:lpstr>Dependency Preservation</vt:lpstr>
      <vt:lpstr>Decomposition: EXAMPLES</vt:lpstr>
      <vt:lpstr>Testing for Dependency Preservation</vt:lpstr>
      <vt:lpstr>Dependency Preservation-Example</vt:lpstr>
      <vt:lpstr>Example continued…</vt:lpstr>
      <vt:lpstr>Example continued…</vt:lpstr>
      <vt:lpstr>Example continued…</vt:lpstr>
      <vt:lpstr>Example</vt:lpstr>
      <vt:lpstr>Example continued…</vt:lpstr>
      <vt:lpstr>Example continued…</vt:lpstr>
      <vt:lpstr>Example continued…</vt:lpstr>
      <vt:lpstr>Example continued…</vt:lpstr>
      <vt:lpstr>Example continued…</vt:lpstr>
      <vt:lpstr>Example continued…</vt:lpstr>
      <vt:lpstr>Example continued…</vt:lpstr>
      <vt:lpstr>First Normal Form</vt:lpstr>
      <vt:lpstr>PowerPoint Presentation</vt:lpstr>
      <vt:lpstr>PowerPoint Presentation</vt:lpstr>
      <vt:lpstr>3 NF</vt:lpstr>
      <vt:lpstr>Testing for 3NF</vt:lpstr>
      <vt:lpstr>3NF Example</vt:lpstr>
      <vt:lpstr>3NF Decomposition Algorithm</vt:lpstr>
      <vt:lpstr>3NF Decomposition example</vt:lpstr>
      <vt:lpstr>3NF Decomposition: An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3NF Decompsition Example (Cont.)</vt:lpstr>
      <vt:lpstr>R(A,B,C,D,E,F,G,H)  and F={ ABC DE , E BCG, F AH } Is it in 3NF?  Decompose  into 3NF.</vt:lpstr>
      <vt:lpstr>Test for 3NF-example</vt:lpstr>
      <vt:lpstr>Redundancy  in 3NF</vt:lpstr>
      <vt:lpstr>Boyce- Codd Normal Form</vt:lpstr>
      <vt:lpstr>Decomposing a Schema into BCNF</vt:lpstr>
      <vt:lpstr>Testing for BCNF</vt:lpstr>
      <vt:lpstr>Example</vt:lpstr>
      <vt:lpstr>Testing Decomposition for BCNF when R is decomposed into Ri</vt:lpstr>
      <vt:lpstr>PowerPoint Presentation</vt:lpstr>
      <vt:lpstr>PowerPoint Presentation</vt:lpstr>
      <vt:lpstr>BCNF Decomposition Algorithm</vt:lpstr>
      <vt:lpstr>Example of BCNF Decomposition</vt:lpstr>
      <vt:lpstr>BCNF Decomposition (Cont.)</vt:lpstr>
      <vt:lpstr>BCNF Decomposition (Cont.)</vt:lpstr>
      <vt:lpstr>BCNF and Dependency Preservation</vt:lpstr>
      <vt:lpstr>PowerPoint Presentation</vt:lpstr>
      <vt:lpstr>END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Marilyn Turnamian</dc:creator>
  <cp:revision>2</cp:revision>
  <cp:lastPrinted>2005-01-10T21:51:57Z</cp:lastPrinted>
  <dcterms:created xsi:type="dcterms:W3CDTF">1999-11-04T20:50:09Z</dcterms:created>
  <dcterms:modified xsi:type="dcterms:W3CDTF">2023-06-29T18:17:31Z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0x01010027F7A14CA634AE469B96691D94FD32F7</vt:lpwstr>
  </property>
  <property fmtid="{D5CDD505-2E9C-101B-9397-08002B2CF9AE}" pid="3" name="MediaServiceImageTags">
    <vt:lpwstr/>
  </property>
</Properties>
</file>