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500" r:id="rId3"/>
    <p:sldId id="502" r:id="rId4"/>
    <p:sldId id="503" r:id="rId5"/>
    <p:sldId id="504" r:id="rId6"/>
    <p:sldId id="505" r:id="rId7"/>
    <p:sldId id="509" r:id="rId8"/>
    <p:sldId id="549" r:id="rId9"/>
    <p:sldId id="559" r:id="rId10"/>
    <p:sldId id="271" r:id="rId11"/>
    <p:sldId id="272" r:id="rId12"/>
    <p:sldId id="273" r:id="rId13"/>
    <p:sldId id="277" r:id="rId14"/>
    <p:sldId id="275" r:id="rId15"/>
    <p:sldId id="276" r:id="rId16"/>
    <p:sldId id="512" r:id="rId17"/>
    <p:sldId id="570" r:id="rId18"/>
    <p:sldId id="278" r:id="rId19"/>
    <p:sldId id="562" r:id="rId20"/>
    <p:sldId id="563" r:id="rId21"/>
    <p:sldId id="564" r:id="rId22"/>
    <p:sldId id="561" r:id="rId23"/>
    <p:sldId id="565" r:id="rId24"/>
    <p:sldId id="513" r:id="rId25"/>
    <p:sldId id="569" r:id="rId26"/>
    <p:sldId id="566" r:id="rId27"/>
    <p:sldId id="560"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62C"/>
    <a:srgbClr val="FFFFFF"/>
    <a:srgbClr val="99CCFF"/>
    <a:srgbClr val="FFFF00"/>
    <a:srgbClr val="DDDDDD"/>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8649" autoAdjust="0"/>
  </p:normalViewPr>
  <p:slideViewPr>
    <p:cSldViewPr>
      <p:cViewPr varScale="1">
        <p:scale>
          <a:sx n="59" d="100"/>
          <a:sy n="59" d="100"/>
        </p:scale>
        <p:origin x="133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E6F427-C9BD-4250-82C4-A0736437B7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13117716-BC92-4BF7-A659-8C73D20713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6146771-B8D7-4A2A-99BF-85A1DE4DB628}" type="datetimeFigureOut">
              <a:rPr lang="en-US"/>
              <a:pPr>
                <a:defRPr/>
              </a:pPr>
              <a:t>2/2/2023</a:t>
            </a:fld>
            <a:endParaRPr lang="en-US"/>
          </a:p>
        </p:txBody>
      </p:sp>
      <p:sp>
        <p:nvSpPr>
          <p:cNvPr id="4" name="Slide Image Placeholder 3">
            <a:extLst>
              <a:ext uri="{FF2B5EF4-FFF2-40B4-BE49-F238E27FC236}">
                <a16:creationId xmlns:a16="http://schemas.microsoft.com/office/drawing/2014/main" id="{31B64AA0-FC71-4490-A6A2-22F5A3A52578}"/>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672FF33-1BE1-4091-95F8-348DD719890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9204BD6-336B-44FC-978A-EFB15290798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5FB4DC18-277B-4DA0-B5F7-1AAF33F9D81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028D64C9-8B1B-4620-BEE9-ACC2A31470D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9592ADB-F68F-48DA-AF6A-ADD64568C5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499DE20-CE75-44EF-A8E2-6746CDEF2D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1. Desktop GUI Applications: </a:t>
            </a:r>
          </a:p>
          <a:p>
            <a:r>
              <a:rPr lang="en-US" altLang="en-US"/>
              <a:t>Java provides GUI development through various means like Abstract Windowing Toolkit (AWT), Swing and JavaFX. While AWT contains a number of pre-constructed components such as menu, button, list, and numerous third-party components, Swing, a GUI widget toolkit, additionally provides certain advanced components like trees, tables, scroll panes, tabbed panel and lists. JavaFX, a set of graphics and media packages, provides Swing interoperability, 3D graphic features and self-contained deployment model which facilitates quick scripting of Java applets and applications.</a:t>
            </a:r>
          </a:p>
          <a:p>
            <a:r>
              <a:rPr lang="en-US" altLang="en-US" b="1"/>
              <a:t>2. Mobile Applications: </a:t>
            </a:r>
          </a:p>
          <a:p>
            <a:r>
              <a:rPr lang="en-US" altLang="en-US"/>
              <a:t>Java Platform, Micro Edition (Java ME or J2ME) is a cross-platform framework to build applications that run across all Java supported devices, including feature phones and smart phones. Further, applications for Android, one of the most popular mobile operating systems, are usually scripted in Java using the Android Software Development Kit (SDK) or other environments</a:t>
            </a:r>
          </a:p>
          <a:p>
            <a:r>
              <a:rPr lang="en-US" altLang="en-US" b="1"/>
              <a:t>3. Embedded Systems: </a:t>
            </a:r>
          </a:p>
          <a:p>
            <a:r>
              <a:rPr lang="en-US" altLang="en-US"/>
              <a:t>Embedded systems, ranging from tiny chips to specialized computers, are components of larger electromechanical systems performing dedicated tasks. Several devices, such as SIM cards, blue-ray disk players, utility meters and televisions, use embedded Java technologies. According to Oracle, 100% of Blu-ray Disc Players and 125 million TV devices employ Java.</a:t>
            </a:r>
          </a:p>
          <a:p>
            <a:r>
              <a:rPr lang="en-US" altLang="en-US" b="1"/>
              <a:t>4. Web Applications: </a:t>
            </a:r>
          </a:p>
          <a:p>
            <a:r>
              <a:rPr lang="en-US" altLang="en-US"/>
              <a:t>Java provides support for web applications through Servlets, Struts or JSPs</a:t>
            </a:r>
          </a:p>
          <a:p>
            <a:r>
              <a:rPr lang="en-US" altLang="en-US"/>
              <a:t>Java also finds application in development of eCommerce web applications using open-source eCommerce platforms, such as Broadleaf</a:t>
            </a:r>
            <a:r>
              <a:rPr lang="en-US" altLang="en-US" i="1"/>
              <a:t>. .</a:t>
            </a:r>
          </a:p>
          <a:p>
            <a:r>
              <a:rPr lang="en-US" altLang="en-US" b="1"/>
              <a:t>5. Web Servers and Application Servers: </a:t>
            </a:r>
          </a:p>
          <a:p>
            <a:r>
              <a:rPr lang="en-US" altLang="en-US"/>
              <a:t>The Java ecosystem today contains multiple Java web servers and application servers.</a:t>
            </a:r>
          </a:p>
          <a:p>
            <a:r>
              <a:rPr lang="en-US" altLang="en-US" b="1"/>
              <a:t>6. Enterprise Applications: </a:t>
            </a:r>
          </a:p>
          <a:p>
            <a:r>
              <a:rPr lang="en-US" altLang="en-US"/>
              <a:t>Java Enterprise Edition (Java EE) is a popular platform that provides API and runtime environment for scripting and running enterprise software, including network applications and web-services.</a:t>
            </a:r>
          </a:p>
          <a:p>
            <a:r>
              <a:rPr lang="en-US" altLang="en-US" b="1"/>
              <a:t>7. Scientific Applications: </a:t>
            </a:r>
          </a:p>
          <a:p>
            <a:r>
              <a:rPr lang="en-US" altLang="en-US"/>
              <a:t>Java is the choice of many software developers for writing applications involving scientific calculations and mathematical operations. These programs are generally considered to be fast and secure, have a higher degree of portability and low maintenance. Applications like MATLAB use Java both for interacting user interface and as part of the core system.</a:t>
            </a:r>
          </a:p>
          <a:p>
            <a:endParaRPr lang="en-US" altLang="en-US"/>
          </a:p>
        </p:txBody>
      </p:sp>
      <p:sp>
        <p:nvSpPr>
          <p:cNvPr id="13316" name="Slide Number Placeholder 3">
            <a:extLst>
              <a:ext uri="{FF2B5EF4-FFF2-40B4-BE49-F238E27FC236}">
                <a16:creationId xmlns:a16="http://schemas.microsoft.com/office/drawing/2014/main" id="{01582742-2810-4664-AC88-67CE4CB105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DCC7AE-366B-4FDE-BA76-8EB525311829}" type="slidenum">
              <a:rPr lang="en-US" altLang="en-US" sz="1200" smtClean="0"/>
              <a:pPr/>
              <a:t>8</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 </a:t>
            </a:r>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19</a:t>
            </a:fld>
            <a:endParaRPr lang="en-US"/>
          </a:p>
        </p:txBody>
      </p:sp>
    </p:spTree>
    <p:extLst>
      <p:ext uri="{BB962C8B-B14F-4D97-AF65-F5344CB8AC3E}">
        <p14:creationId xmlns:p14="http://schemas.microsoft.com/office/powerpoint/2010/main" val="2036754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 </a:t>
            </a:r>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20</a:t>
            </a:fld>
            <a:endParaRPr lang="en-US"/>
          </a:p>
        </p:txBody>
      </p:sp>
    </p:spTree>
    <p:extLst>
      <p:ext uri="{BB962C8B-B14F-4D97-AF65-F5344CB8AC3E}">
        <p14:creationId xmlns:p14="http://schemas.microsoft.com/office/powerpoint/2010/main" val="421366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21</a:t>
            </a:fld>
            <a:endParaRPr lang="en-US"/>
          </a:p>
        </p:txBody>
      </p:sp>
    </p:spTree>
    <p:extLst>
      <p:ext uri="{BB962C8B-B14F-4D97-AF65-F5344CB8AC3E}">
        <p14:creationId xmlns:p14="http://schemas.microsoft.com/office/powerpoint/2010/main" val="221008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22</a:t>
            </a:fld>
            <a:endParaRPr lang="en-US"/>
          </a:p>
        </p:txBody>
      </p:sp>
    </p:spTree>
    <p:extLst>
      <p:ext uri="{BB962C8B-B14F-4D97-AF65-F5344CB8AC3E}">
        <p14:creationId xmlns:p14="http://schemas.microsoft.com/office/powerpoint/2010/main" val="344769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get constraint Violation message as ORA-</a:t>
            </a:r>
            <a:r>
              <a:rPr lang="en-IN" dirty="0" err="1"/>
              <a:t>xxxxxx</a:t>
            </a:r>
            <a:r>
              <a:rPr lang="en-IN" dirty="0"/>
              <a:t> </a:t>
            </a:r>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23</a:t>
            </a:fld>
            <a:endParaRPr lang="en-US"/>
          </a:p>
        </p:txBody>
      </p:sp>
    </p:spTree>
    <p:extLst>
      <p:ext uri="{BB962C8B-B14F-4D97-AF65-F5344CB8AC3E}">
        <p14:creationId xmlns:p14="http://schemas.microsoft.com/office/powerpoint/2010/main" val="338082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Try inserting invalid records again and check the  error message displayed</a:t>
            </a:r>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24</a:t>
            </a:fld>
            <a:endParaRPr lang="en-US"/>
          </a:p>
        </p:txBody>
      </p:sp>
    </p:spTree>
    <p:extLst>
      <p:ext uri="{BB962C8B-B14F-4D97-AF65-F5344CB8AC3E}">
        <p14:creationId xmlns:p14="http://schemas.microsoft.com/office/powerpoint/2010/main" val="3855634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25</a:t>
            </a:fld>
            <a:endParaRPr lang="en-US"/>
          </a:p>
        </p:txBody>
      </p:sp>
    </p:spTree>
    <p:extLst>
      <p:ext uri="{BB962C8B-B14F-4D97-AF65-F5344CB8AC3E}">
        <p14:creationId xmlns:p14="http://schemas.microsoft.com/office/powerpoint/2010/main" val="2938495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a:t>
            </a:r>
            <a:r>
              <a:rPr lang="en-US" i="1" dirty="0" err="1"/>
              <a:t>table_name</a:t>
            </a:r>
            <a:r>
              <a:rPr lang="en-US" i="1" dirty="0"/>
              <a:t> (</a:t>
            </a:r>
          </a:p>
          <a:p>
            <a:r>
              <a:rPr lang="en-US" i="1" dirty="0" err="1"/>
              <a:t>Column_name</a:t>
            </a:r>
            <a:r>
              <a:rPr lang="en-US" i="1" dirty="0"/>
              <a:t> </a:t>
            </a:r>
            <a:r>
              <a:rPr lang="en-US" i="0" dirty="0" err="1"/>
              <a:t>DataType</a:t>
            </a:r>
            <a:r>
              <a:rPr lang="en-US" i="0" dirty="0"/>
              <a:t>(size),</a:t>
            </a:r>
          </a:p>
          <a:p>
            <a:endParaRPr lang="en-US" i="1" dirty="0"/>
          </a:p>
        </p:txBody>
      </p:sp>
      <p:sp>
        <p:nvSpPr>
          <p:cNvPr id="4" name="Slide Number Placeholder 3"/>
          <p:cNvSpPr>
            <a:spLocks noGrp="1"/>
          </p:cNvSpPr>
          <p:nvPr>
            <p:ph type="sldNum" sz="quarter" idx="10"/>
          </p:nvPr>
        </p:nvSpPr>
        <p:spPr/>
        <p:txBody>
          <a:bodyPr/>
          <a:lstStyle/>
          <a:p>
            <a:fld id="{E11CA5EB-4C0A-4B49-B637-7F90797EF4E5}" type="slidenum">
              <a:rPr lang="en-US" smtClean="0"/>
              <a:t>26</a:t>
            </a:fld>
            <a:endParaRPr lang="en-US"/>
          </a:p>
        </p:txBody>
      </p:sp>
    </p:spTree>
    <p:extLst>
      <p:ext uri="{BB962C8B-B14F-4D97-AF65-F5344CB8AC3E}">
        <p14:creationId xmlns:p14="http://schemas.microsoft.com/office/powerpoint/2010/main" val="172613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a:t>
            </a:r>
            <a:r>
              <a:rPr lang="en-US" i="1" dirty="0" err="1"/>
              <a:t>table_name</a:t>
            </a:r>
            <a:r>
              <a:rPr lang="en-US" i="1" dirty="0"/>
              <a:t> (</a:t>
            </a:r>
          </a:p>
          <a:p>
            <a:r>
              <a:rPr lang="en-US" i="1" dirty="0" err="1"/>
              <a:t>Column_name</a:t>
            </a:r>
            <a:r>
              <a:rPr lang="en-US" i="1" dirty="0"/>
              <a:t> </a:t>
            </a:r>
            <a:r>
              <a:rPr lang="en-US" i="0" dirty="0" err="1"/>
              <a:t>DataType</a:t>
            </a:r>
            <a:r>
              <a:rPr lang="en-US" i="0" dirty="0"/>
              <a:t>(size),</a:t>
            </a:r>
          </a:p>
          <a:p>
            <a:endParaRPr lang="en-US" i="1" dirty="0"/>
          </a:p>
          <a:p>
            <a:r>
              <a:rPr lang="en-US" i="1" dirty="0"/>
              <a:t>Note: Unique columns do not accept duplicate values , but can accept null values</a:t>
            </a:r>
          </a:p>
        </p:txBody>
      </p:sp>
      <p:sp>
        <p:nvSpPr>
          <p:cNvPr id="4" name="Slide Number Placeholder 3"/>
          <p:cNvSpPr>
            <a:spLocks noGrp="1"/>
          </p:cNvSpPr>
          <p:nvPr>
            <p:ph type="sldNum" sz="quarter" idx="10"/>
          </p:nvPr>
        </p:nvSpPr>
        <p:spPr/>
        <p:txBody>
          <a:bodyPr/>
          <a:lstStyle/>
          <a:p>
            <a:fld id="{E11CA5EB-4C0A-4B49-B637-7F90797EF4E5}" type="slidenum">
              <a:rPr lang="en-US" smtClean="0"/>
              <a:t>27</a:t>
            </a:fld>
            <a:endParaRPr lang="en-US"/>
          </a:p>
        </p:txBody>
      </p:sp>
    </p:spTree>
    <p:extLst>
      <p:ext uri="{BB962C8B-B14F-4D97-AF65-F5344CB8AC3E}">
        <p14:creationId xmlns:p14="http://schemas.microsoft.com/office/powerpoint/2010/main" val="210022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9592ADB-F68F-48DA-AF6A-ADD64568C5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499DE20-CE75-44EF-A8E2-6746CDEF2D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1. Desktop GUI Applications: </a:t>
            </a:r>
          </a:p>
          <a:p>
            <a:r>
              <a:rPr lang="en-US" altLang="en-US"/>
              <a:t>Java provides GUI development through various means like Abstract Windowing Toolkit (AWT), Swing and JavaFX. While AWT contains a number of pre-constructed components such as menu, button, list, and numerous third-party components, Swing, a GUI widget toolkit, additionally provides certain advanced components like trees, tables, scroll panes, tabbed panel and lists. JavaFX, a set of graphics and media packages, provides Swing interoperability, 3D graphic features and self-contained deployment model which facilitates quick scripting of Java applets and applications.</a:t>
            </a:r>
          </a:p>
          <a:p>
            <a:r>
              <a:rPr lang="en-US" altLang="en-US" b="1"/>
              <a:t>2. Mobile Applications: </a:t>
            </a:r>
          </a:p>
          <a:p>
            <a:r>
              <a:rPr lang="en-US" altLang="en-US"/>
              <a:t>Java Platform, Micro Edition (Java ME or J2ME) is a cross-platform framework to build applications that run across all Java supported devices, including feature phones and smart phones. Further, applications for Android, one of the most popular mobile operating systems, are usually scripted in Java using the Android Software Development Kit (SDK) or other environments</a:t>
            </a:r>
          </a:p>
          <a:p>
            <a:r>
              <a:rPr lang="en-US" altLang="en-US" b="1"/>
              <a:t>3. Embedded Systems: </a:t>
            </a:r>
          </a:p>
          <a:p>
            <a:r>
              <a:rPr lang="en-US" altLang="en-US"/>
              <a:t>Embedded systems, ranging from tiny chips to specialized computers, are components of larger electromechanical systems performing dedicated tasks. Several devices, such as SIM cards, blue-ray disk players, utility meters and televisions, use embedded Java technologies. According to Oracle, 100% of Blu-ray Disc Players and 125 million TV devices employ Java.</a:t>
            </a:r>
          </a:p>
          <a:p>
            <a:r>
              <a:rPr lang="en-US" altLang="en-US" b="1"/>
              <a:t>4. Web Applications: </a:t>
            </a:r>
          </a:p>
          <a:p>
            <a:r>
              <a:rPr lang="en-US" altLang="en-US"/>
              <a:t>Java provides support for web applications through Servlets, Struts or JSPs</a:t>
            </a:r>
          </a:p>
          <a:p>
            <a:r>
              <a:rPr lang="en-US" altLang="en-US"/>
              <a:t>Java also finds application in development of eCommerce web applications using open-source eCommerce platforms, such as Broadleaf</a:t>
            </a:r>
            <a:r>
              <a:rPr lang="en-US" altLang="en-US" i="1"/>
              <a:t>. .</a:t>
            </a:r>
          </a:p>
          <a:p>
            <a:r>
              <a:rPr lang="en-US" altLang="en-US" b="1"/>
              <a:t>5. Web Servers and Application Servers: </a:t>
            </a:r>
          </a:p>
          <a:p>
            <a:r>
              <a:rPr lang="en-US" altLang="en-US"/>
              <a:t>The Java ecosystem today contains multiple Java web servers and application servers.</a:t>
            </a:r>
          </a:p>
          <a:p>
            <a:r>
              <a:rPr lang="en-US" altLang="en-US" b="1"/>
              <a:t>6. Enterprise Applications: </a:t>
            </a:r>
          </a:p>
          <a:p>
            <a:r>
              <a:rPr lang="en-US" altLang="en-US"/>
              <a:t>Java Enterprise Edition (Java EE) is a popular platform that provides API and runtime environment for scripting and running enterprise software, including network applications and web-services.</a:t>
            </a:r>
          </a:p>
          <a:p>
            <a:r>
              <a:rPr lang="en-US" altLang="en-US" b="1"/>
              <a:t>7. Scientific Applications: </a:t>
            </a:r>
          </a:p>
          <a:p>
            <a:r>
              <a:rPr lang="en-US" altLang="en-US"/>
              <a:t>Java is the choice of many software developers for writing applications involving scientific calculations and mathematical operations. These programs are generally considered to be fast and secure, have a higher degree of portability and low maintenance. Applications like MATLAB use Java both for interacting user interface and as part of the core system.</a:t>
            </a:r>
          </a:p>
          <a:p>
            <a:endParaRPr lang="en-US" altLang="en-US"/>
          </a:p>
        </p:txBody>
      </p:sp>
      <p:sp>
        <p:nvSpPr>
          <p:cNvPr id="13316" name="Slide Number Placeholder 3">
            <a:extLst>
              <a:ext uri="{FF2B5EF4-FFF2-40B4-BE49-F238E27FC236}">
                <a16:creationId xmlns:a16="http://schemas.microsoft.com/office/drawing/2014/main" id="{01582742-2810-4664-AC88-67CE4CB105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DCC7AE-366B-4FDE-BA76-8EB525311829}" type="slidenum">
              <a:rPr lang="en-US" altLang="en-US" sz="1200" smtClean="0"/>
              <a:pPr/>
              <a:t>9</a:t>
            </a:fld>
            <a:endParaRPr lang="en-US" altLang="en-US" sz="1200"/>
          </a:p>
        </p:txBody>
      </p:sp>
    </p:spTree>
    <p:extLst>
      <p:ext uri="{BB962C8B-B14F-4D97-AF65-F5344CB8AC3E}">
        <p14:creationId xmlns:p14="http://schemas.microsoft.com/office/powerpoint/2010/main" val="100554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a:t>
            </a:r>
            <a:r>
              <a:rPr lang="en-US" i="1" dirty="0" err="1"/>
              <a:t>table_name</a:t>
            </a:r>
            <a:r>
              <a:rPr lang="en-US" i="1" dirty="0"/>
              <a:t> (</a:t>
            </a:r>
          </a:p>
          <a:p>
            <a:r>
              <a:rPr lang="en-US" i="1" dirty="0" err="1"/>
              <a:t>Column_name</a:t>
            </a:r>
            <a:r>
              <a:rPr lang="en-US" i="1" dirty="0"/>
              <a:t> </a:t>
            </a:r>
            <a:r>
              <a:rPr lang="en-US" i="0" dirty="0" err="1"/>
              <a:t>DataType</a:t>
            </a:r>
            <a:r>
              <a:rPr lang="en-US" i="0" dirty="0"/>
              <a:t>(size),</a:t>
            </a:r>
          </a:p>
          <a:p>
            <a:endParaRPr lang="en-US" i="1" dirty="0"/>
          </a:p>
        </p:txBody>
      </p:sp>
      <p:sp>
        <p:nvSpPr>
          <p:cNvPr id="4" name="Slide Number Placeholder 3"/>
          <p:cNvSpPr>
            <a:spLocks noGrp="1"/>
          </p:cNvSpPr>
          <p:nvPr>
            <p:ph type="sldNum" sz="quarter" idx="10"/>
          </p:nvPr>
        </p:nvSpPr>
        <p:spPr/>
        <p:txBody>
          <a:bodyPr/>
          <a:lstStyle/>
          <a:p>
            <a:fld id="{E11CA5EB-4C0A-4B49-B637-7F90797EF4E5}" type="slidenum">
              <a:rPr lang="en-US" smtClean="0"/>
              <a:t>10</a:t>
            </a:fld>
            <a:endParaRPr lang="en-US"/>
          </a:p>
        </p:txBody>
      </p:sp>
    </p:spTree>
    <p:extLst>
      <p:ext uri="{BB962C8B-B14F-4D97-AF65-F5344CB8AC3E}">
        <p14:creationId xmlns:p14="http://schemas.microsoft.com/office/powerpoint/2010/main" val="285526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a:t>
            </a:r>
            <a:r>
              <a:rPr lang="en-US" baseline="0" dirty="0"/>
              <a:t> SELECT * FROM </a:t>
            </a:r>
            <a:r>
              <a:rPr lang="en-US" i="1" baseline="0" dirty="0" err="1"/>
              <a:t>table_name</a:t>
            </a:r>
            <a:r>
              <a:rPr lang="en-US" baseline="0" dirty="0"/>
              <a:t>;</a:t>
            </a:r>
            <a:endParaRPr lang="en-US" dirty="0"/>
          </a:p>
        </p:txBody>
      </p:sp>
      <p:sp>
        <p:nvSpPr>
          <p:cNvPr id="4" name="Slide Number Placeholder 3"/>
          <p:cNvSpPr>
            <a:spLocks noGrp="1"/>
          </p:cNvSpPr>
          <p:nvPr>
            <p:ph type="sldNum" sz="quarter" idx="10"/>
          </p:nvPr>
        </p:nvSpPr>
        <p:spPr/>
        <p:txBody>
          <a:bodyPr/>
          <a:lstStyle/>
          <a:p>
            <a:fld id="{E11CA5EB-4C0A-4B49-B637-7F90797EF4E5}" type="slidenum">
              <a:rPr lang="en-US" smtClean="0"/>
              <a:t>13</a:t>
            </a:fld>
            <a:endParaRPr lang="en-US"/>
          </a:p>
        </p:txBody>
      </p:sp>
    </p:spTree>
    <p:extLst>
      <p:ext uri="{BB962C8B-B14F-4D97-AF65-F5344CB8AC3E}">
        <p14:creationId xmlns:p14="http://schemas.microsoft.com/office/powerpoint/2010/main" val="20781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1CA5EB-4C0A-4B49-B637-7F90797EF4E5}" type="slidenum">
              <a:rPr lang="en-US" smtClean="0"/>
              <a:t>14</a:t>
            </a:fld>
            <a:endParaRPr lang="en-US"/>
          </a:p>
        </p:txBody>
      </p:sp>
    </p:spTree>
    <p:extLst>
      <p:ext uri="{BB962C8B-B14F-4D97-AF65-F5344CB8AC3E}">
        <p14:creationId xmlns:p14="http://schemas.microsoft.com/office/powerpoint/2010/main" val="3295472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1CA5EB-4C0A-4B49-B637-7F90797EF4E5}" type="slidenum">
              <a:rPr lang="en-US" smtClean="0"/>
              <a:t>15</a:t>
            </a:fld>
            <a:endParaRPr lang="en-US"/>
          </a:p>
        </p:txBody>
      </p:sp>
    </p:spTree>
    <p:extLst>
      <p:ext uri="{BB962C8B-B14F-4D97-AF65-F5344CB8AC3E}">
        <p14:creationId xmlns:p14="http://schemas.microsoft.com/office/powerpoint/2010/main" val="186409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commands executed &amp; output displays between SPOOL and SPOOL OFF get stored into Lab1.txt file. </a:t>
            </a:r>
          </a:p>
          <a:p>
            <a:r>
              <a:rPr lang="en-US" dirty="0"/>
              <a:t>New commands &amp; outputs can be appended to the existing spool file(lab1.txt) by reopening file with append keyword</a:t>
            </a:r>
            <a:endParaRPr lang="en-IN" dirty="0"/>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16</a:t>
            </a:fld>
            <a:endParaRPr lang="en-US"/>
          </a:p>
        </p:txBody>
      </p:sp>
    </p:spTree>
    <p:extLst>
      <p:ext uri="{BB962C8B-B14F-4D97-AF65-F5344CB8AC3E}">
        <p14:creationId xmlns:p14="http://schemas.microsoft.com/office/powerpoint/2010/main" val="319500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commands executed &amp; output displays between SPOOL and SPOOL OFF get stored into Lab1.txt file. </a:t>
            </a:r>
          </a:p>
          <a:p>
            <a:r>
              <a:rPr lang="en-US" dirty="0"/>
              <a:t>New commands &amp; outputs can be appended to the existing spool file(lab1.txt) by reopening file with append keyword</a:t>
            </a:r>
            <a:endParaRPr lang="en-IN" dirty="0"/>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17</a:t>
            </a:fld>
            <a:endParaRPr lang="en-US"/>
          </a:p>
        </p:txBody>
      </p:sp>
    </p:spTree>
    <p:extLst>
      <p:ext uri="{BB962C8B-B14F-4D97-AF65-F5344CB8AC3E}">
        <p14:creationId xmlns:p14="http://schemas.microsoft.com/office/powerpoint/2010/main" val="19836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28D64C9-8B1B-4620-BEE9-ACC2A31470DA}" type="slidenum">
              <a:rPr lang="en-US" smtClean="0"/>
              <a:pPr>
                <a:defRPr/>
              </a:pPr>
              <a:t>18</a:t>
            </a:fld>
            <a:endParaRPr lang="en-US"/>
          </a:p>
        </p:txBody>
      </p:sp>
    </p:spTree>
    <p:extLst>
      <p:ext uri="{BB962C8B-B14F-4D97-AF65-F5344CB8AC3E}">
        <p14:creationId xmlns:p14="http://schemas.microsoft.com/office/powerpoint/2010/main" val="1781222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descr="Unbenannt-2">
            <a:extLst>
              <a:ext uri="{FF2B5EF4-FFF2-40B4-BE49-F238E27FC236}">
                <a16:creationId xmlns:a16="http://schemas.microsoft.com/office/drawing/2014/main" id="{26732986-F684-42AF-B7D7-D3AC03F87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713" y="2887663"/>
            <a:ext cx="13811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P small">
            <a:extLst>
              <a:ext uri="{FF2B5EF4-FFF2-40B4-BE49-F238E27FC236}">
                <a16:creationId xmlns:a16="http://schemas.microsoft.com/office/drawing/2014/main" id="{4398689A-FFA8-46BA-B627-7C3674691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4532"/>
          <a:stretch>
            <a:fillRect/>
          </a:stretch>
        </p:blipFill>
        <p:spPr bwMode="auto">
          <a:xfrm>
            <a:off x="5516563" y="6005513"/>
            <a:ext cx="3225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p:cNvSpPr>
            <a:spLocks noGrp="1" noChangeArrowheads="1"/>
          </p:cNvSpPr>
          <p:nvPr>
            <p:ph type="ctrTitle" sz="quarter"/>
          </p:nvPr>
        </p:nvSpPr>
        <p:spPr>
          <a:xfrm>
            <a:off x="2581275" y="1639888"/>
            <a:ext cx="6081713" cy="909637"/>
          </a:xfrm>
        </p:spPr>
        <p:txBody>
          <a:bodyPr lIns="91440" rIns="91440" anchor="b"/>
          <a:lstStyle>
            <a:lvl1pPr>
              <a:defRPr sz="2800">
                <a:solidFill>
                  <a:schemeClr val="bg1"/>
                </a:solidFill>
              </a:defRPr>
            </a:lvl1pPr>
          </a:lstStyle>
          <a:p>
            <a:r>
              <a:rPr lang="en-US"/>
              <a:t>Click to edit Master title style</a:t>
            </a:r>
            <a:endParaRPr lang="de-DE"/>
          </a:p>
        </p:txBody>
      </p:sp>
      <p:sp>
        <p:nvSpPr>
          <p:cNvPr id="1045507" name="Rectangle 3"/>
          <p:cNvSpPr>
            <a:spLocks noGrp="1" noChangeArrowheads="1"/>
          </p:cNvSpPr>
          <p:nvPr>
            <p:ph type="subTitle" sz="quarter" idx="1"/>
          </p:nvPr>
        </p:nvSpPr>
        <p:spPr>
          <a:xfrm>
            <a:off x="2581275" y="2547938"/>
            <a:ext cx="6088063" cy="904875"/>
          </a:xfrm>
        </p:spPr>
        <p:txBody>
          <a:bodyPr lIns="91440" rIns="91440" anchor="ctr"/>
          <a:lstStyle>
            <a:lvl1pPr marL="0" indent="0">
              <a:spcBef>
                <a:spcPct val="0"/>
              </a:spcBef>
              <a:buFont typeface="Wingdings" pitchFamily="2" charset="2"/>
              <a:buNone/>
              <a:defRPr b="1">
                <a:solidFill>
                  <a:schemeClr val="bg1"/>
                </a:solidFill>
              </a:defRPr>
            </a:lvl1pPr>
          </a:lstStyle>
          <a:p>
            <a:r>
              <a:rPr lang="en-US"/>
              <a:t>Click to edit Master subtitle style</a:t>
            </a:r>
          </a:p>
        </p:txBody>
      </p:sp>
    </p:spTree>
    <p:extLst>
      <p:ext uri="{BB962C8B-B14F-4D97-AF65-F5344CB8AC3E}">
        <p14:creationId xmlns:p14="http://schemas.microsoft.com/office/powerpoint/2010/main" val="151334346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1077100-5E0C-428F-9EBC-9DC3E7473331}"/>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52046510"/>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1950" y="622300"/>
            <a:ext cx="2132013" cy="5286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4325" y="622300"/>
            <a:ext cx="6245225" cy="528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D1F7651-B44A-40FD-9706-BB3C038C34A2}"/>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0256141"/>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normAutofit/>
          </a:bodyPr>
          <a:lstStyle/>
          <a:p>
            <a:pPr lvl="0"/>
            <a:r>
              <a:rPr lang="en-US" noProof="0"/>
              <a:t>Click icon to add table</a:t>
            </a:r>
          </a:p>
        </p:txBody>
      </p:sp>
      <p:sp>
        <p:nvSpPr>
          <p:cNvPr id="4" name="Date Placeholder 3">
            <a:extLst>
              <a:ext uri="{FF2B5EF4-FFF2-40B4-BE49-F238E27FC236}">
                <a16:creationId xmlns:a16="http://schemas.microsoft.com/office/drawing/2014/main" id="{447DAE75-525F-437C-8712-6C5C46930248}"/>
              </a:ext>
            </a:extLst>
          </p:cNvPr>
          <p:cNvSpPr>
            <a:spLocks noGrp="1"/>
          </p:cNvSpPr>
          <p:nvPr>
            <p:ph type="dt" sz="half" idx="10"/>
          </p:nvPr>
        </p:nvSpPr>
        <p:spPr>
          <a:xfrm>
            <a:off x="457200" y="6243638"/>
            <a:ext cx="2133600" cy="457200"/>
          </a:xfrm>
          <a:prstGeom prst="rect">
            <a:avLst/>
          </a:prstGeom>
        </p:spPr>
        <p:txBody>
          <a:bodyPr/>
          <a:lstStyle>
            <a:lvl1pPr eaLnBrk="1" hangingPunct="1">
              <a:defRPr/>
            </a:lvl1pPr>
          </a:lstStyle>
          <a:p>
            <a:pPr>
              <a:defRPr/>
            </a:pPr>
            <a:endParaRPr lang="en-US"/>
          </a:p>
        </p:txBody>
      </p:sp>
      <p:sp>
        <p:nvSpPr>
          <p:cNvPr id="5" name="Footer Placeholder 4">
            <a:extLst>
              <a:ext uri="{FF2B5EF4-FFF2-40B4-BE49-F238E27FC236}">
                <a16:creationId xmlns:a16="http://schemas.microsoft.com/office/drawing/2014/main" id="{4558B828-DC7B-4B02-BF86-87929D6B5417}"/>
              </a:ext>
            </a:extLst>
          </p:cNvPr>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1388EC-599A-4F0B-8F51-6F609A291AA9}"/>
              </a:ext>
            </a:extLst>
          </p:cNvPr>
          <p:cNvSpPr>
            <a:spLocks noGrp="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5DD1963-391E-4782-9725-D3F836361CEB}" type="slidenum">
              <a:rPr lang="en-US"/>
              <a:pPr>
                <a:defRPr/>
              </a:pPr>
              <a:t>‹#›</a:t>
            </a:fld>
            <a:endParaRPr lang="en-US"/>
          </a:p>
        </p:txBody>
      </p:sp>
    </p:spTree>
    <p:extLst>
      <p:ext uri="{BB962C8B-B14F-4D97-AF65-F5344CB8AC3E}">
        <p14:creationId xmlns:p14="http://schemas.microsoft.com/office/powerpoint/2010/main" val="422760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E638CB4-09F4-49E5-9A94-1FDB3390434D}"/>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662625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8BA1F163-3169-4B27-9F7C-26821B0F8B98}"/>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33526075"/>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9088" y="1879600"/>
            <a:ext cx="4186237"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879600"/>
            <a:ext cx="4186238"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7A97882-B9D2-4125-A023-E4612805B9DA}"/>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6243106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CDF95B5-E03D-4808-AF4D-57D89CADBDB6}"/>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2969555"/>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9B7FCD67-67D9-42C2-8478-B747C753FDC0}"/>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417232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C78C3A9-898D-4E4E-8943-C796AF5DB58C}"/>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92054389"/>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6FDCD14-AA20-4505-91B1-CC49D7C66A03}"/>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3256506"/>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99E9C8E-3D3D-4488-8A73-87B4FF175B94}"/>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5294380"/>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E1F9AC-406B-4EE3-987E-BD3E41E79BE1}"/>
              </a:ext>
            </a:extLst>
          </p:cNvPr>
          <p:cNvSpPr>
            <a:spLocks noGrp="1" noChangeArrowheads="1"/>
          </p:cNvSpPr>
          <p:nvPr>
            <p:ph type="title"/>
          </p:nvPr>
        </p:nvSpPr>
        <p:spPr bwMode="auto">
          <a:xfrm>
            <a:off x="314325" y="622300"/>
            <a:ext cx="85153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title style</a:t>
            </a:r>
            <a:endParaRPr lang="de-DE" altLang="en-US"/>
          </a:p>
        </p:txBody>
      </p:sp>
      <p:sp>
        <p:nvSpPr>
          <p:cNvPr id="1027" name="Rectangle 3">
            <a:extLst>
              <a:ext uri="{FF2B5EF4-FFF2-40B4-BE49-F238E27FC236}">
                <a16:creationId xmlns:a16="http://schemas.microsoft.com/office/drawing/2014/main" id="{2E4D9EB8-2269-40CD-97BD-C85D370A0F30}"/>
              </a:ext>
            </a:extLst>
          </p:cNvPr>
          <p:cNvSpPr>
            <a:spLocks noGrp="1" noChangeArrowheads="1"/>
          </p:cNvSpPr>
          <p:nvPr>
            <p:ph type="body" idx="1"/>
          </p:nvPr>
        </p:nvSpPr>
        <p:spPr bwMode="auto">
          <a:xfrm>
            <a:off x="319088" y="1879600"/>
            <a:ext cx="85248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de-DE" altLang="en-US"/>
          </a:p>
        </p:txBody>
      </p:sp>
      <p:sp>
        <p:nvSpPr>
          <p:cNvPr id="1044485" name="Rectangle 5">
            <a:extLst>
              <a:ext uri="{FF2B5EF4-FFF2-40B4-BE49-F238E27FC236}">
                <a16:creationId xmlns:a16="http://schemas.microsoft.com/office/drawing/2014/main" id="{B98A86FB-06A7-45D5-B230-58BD73BFF039}"/>
              </a:ext>
            </a:extLst>
          </p:cNvPr>
          <p:cNvSpPr>
            <a:spLocks noGrp="1" noChangeArrowheads="1"/>
          </p:cNvSpPr>
          <p:nvPr>
            <p:ph type="ftr" sz="quarter" idx="3"/>
          </p:nvPr>
        </p:nvSpPr>
        <p:spPr bwMode="auto">
          <a:xfrm>
            <a:off x="276225" y="6408738"/>
            <a:ext cx="276225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Times New Roman" charset="0"/>
              </a:defRPr>
            </a:lvl1pPr>
          </a:lstStyle>
          <a:p>
            <a:pPr>
              <a:defRPr/>
            </a:pPr>
            <a:endParaRPr lang="en-US"/>
          </a:p>
        </p:txBody>
      </p:sp>
      <p:pic>
        <p:nvPicPr>
          <p:cNvPr id="1029" name="Picture 17" descr="PP small">
            <a:extLst>
              <a:ext uri="{FF2B5EF4-FFF2-40B4-BE49-F238E27FC236}">
                <a16:creationId xmlns:a16="http://schemas.microsoft.com/office/drawing/2014/main" id="{CE658E94-EB66-4CF6-A270-39F09185271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b="34532"/>
          <a:stretch>
            <a:fillRect/>
          </a:stretch>
        </p:blipFill>
        <p:spPr bwMode="auto">
          <a:xfrm>
            <a:off x="6361113" y="6350000"/>
            <a:ext cx="246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Lst>
  <p:transition spd="med">
    <p:wipe dir="r"/>
  </p:transition>
  <p:txStyles>
    <p:titleStyle>
      <a:lvl1pPr algn="l" rtl="0" eaLnBrk="0" fontAlgn="base" hangingPunct="0">
        <a:lnSpc>
          <a:spcPct val="95000"/>
        </a:lnSpc>
        <a:spcBef>
          <a:spcPct val="0"/>
        </a:spcBef>
        <a:spcAft>
          <a:spcPct val="0"/>
        </a:spcAft>
        <a:defRPr sz="2400" b="1">
          <a:solidFill>
            <a:schemeClr val="accent2"/>
          </a:solidFill>
          <a:latin typeface="+mj-lt"/>
          <a:ea typeface="+mj-ea"/>
          <a:cs typeface="+mj-cs"/>
        </a:defRPr>
      </a:lvl1pPr>
      <a:lvl2pPr algn="l" rtl="0" eaLnBrk="0" fontAlgn="base" hangingPunct="0">
        <a:lnSpc>
          <a:spcPct val="95000"/>
        </a:lnSpc>
        <a:spcBef>
          <a:spcPct val="0"/>
        </a:spcBef>
        <a:spcAft>
          <a:spcPct val="0"/>
        </a:spcAft>
        <a:defRPr sz="2400" b="1">
          <a:solidFill>
            <a:schemeClr val="accent2"/>
          </a:solidFill>
          <a:latin typeface="Arial" charset="0"/>
        </a:defRPr>
      </a:lvl2pPr>
      <a:lvl3pPr algn="l" rtl="0" eaLnBrk="0" fontAlgn="base" hangingPunct="0">
        <a:lnSpc>
          <a:spcPct val="95000"/>
        </a:lnSpc>
        <a:spcBef>
          <a:spcPct val="0"/>
        </a:spcBef>
        <a:spcAft>
          <a:spcPct val="0"/>
        </a:spcAft>
        <a:defRPr sz="2400" b="1">
          <a:solidFill>
            <a:schemeClr val="accent2"/>
          </a:solidFill>
          <a:latin typeface="Arial" charset="0"/>
        </a:defRPr>
      </a:lvl3pPr>
      <a:lvl4pPr algn="l" rtl="0" eaLnBrk="0" fontAlgn="base" hangingPunct="0">
        <a:lnSpc>
          <a:spcPct val="95000"/>
        </a:lnSpc>
        <a:spcBef>
          <a:spcPct val="0"/>
        </a:spcBef>
        <a:spcAft>
          <a:spcPct val="0"/>
        </a:spcAft>
        <a:defRPr sz="2400" b="1">
          <a:solidFill>
            <a:schemeClr val="accent2"/>
          </a:solidFill>
          <a:latin typeface="Arial" charset="0"/>
        </a:defRPr>
      </a:lvl4pPr>
      <a:lvl5pPr algn="l" rtl="0" eaLnBrk="0" fontAlgn="base" hangingPunct="0">
        <a:lnSpc>
          <a:spcPct val="95000"/>
        </a:lnSpc>
        <a:spcBef>
          <a:spcPct val="0"/>
        </a:spcBef>
        <a:spcAft>
          <a:spcPct val="0"/>
        </a:spcAft>
        <a:defRPr sz="2400" b="1">
          <a:solidFill>
            <a:schemeClr val="accent2"/>
          </a:solidFill>
          <a:latin typeface="Arial" charset="0"/>
        </a:defRPr>
      </a:lvl5pPr>
      <a:lvl6pPr marL="457200" algn="l" rtl="0" eaLnBrk="1" fontAlgn="base" hangingPunct="1">
        <a:lnSpc>
          <a:spcPct val="95000"/>
        </a:lnSpc>
        <a:spcBef>
          <a:spcPct val="0"/>
        </a:spcBef>
        <a:spcAft>
          <a:spcPct val="0"/>
        </a:spcAft>
        <a:defRPr sz="2400" b="1">
          <a:solidFill>
            <a:schemeClr val="accent2"/>
          </a:solidFill>
          <a:latin typeface="Arial" charset="0"/>
        </a:defRPr>
      </a:lvl6pPr>
      <a:lvl7pPr marL="914400" algn="l" rtl="0" eaLnBrk="1" fontAlgn="base" hangingPunct="1">
        <a:lnSpc>
          <a:spcPct val="95000"/>
        </a:lnSpc>
        <a:spcBef>
          <a:spcPct val="0"/>
        </a:spcBef>
        <a:spcAft>
          <a:spcPct val="0"/>
        </a:spcAft>
        <a:defRPr sz="2400" b="1">
          <a:solidFill>
            <a:schemeClr val="accent2"/>
          </a:solidFill>
          <a:latin typeface="Arial" charset="0"/>
        </a:defRPr>
      </a:lvl7pPr>
      <a:lvl8pPr marL="1371600" algn="l" rtl="0" eaLnBrk="1" fontAlgn="base" hangingPunct="1">
        <a:lnSpc>
          <a:spcPct val="95000"/>
        </a:lnSpc>
        <a:spcBef>
          <a:spcPct val="0"/>
        </a:spcBef>
        <a:spcAft>
          <a:spcPct val="0"/>
        </a:spcAft>
        <a:defRPr sz="2400" b="1">
          <a:solidFill>
            <a:schemeClr val="accent2"/>
          </a:solidFill>
          <a:latin typeface="Arial" charset="0"/>
        </a:defRPr>
      </a:lvl8pPr>
      <a:lvl9pPr marL="1828800" algn="l" rtl="0" eaLnBrk="1" fontAlgn="base" hangingPunct="1">
        <a:lnSpc>
          <a:spcPct val="95000"/>
        </a:lnSpc>
        <a:spcBef>
          <a:spcPct val="0"/>
        </a:spcBef>
        <a:spcAft>
          <a:spcPct val="0"/>
        </a:spcAft>
        <a:defRPr sz="2400" b="1">
          <a:solidFill>
            <a:schemeClr val="accent2"/>
          </a:solidFill>
          <a:latin typeface="Arial" charset="0"/>
        </a:defRPr>
      </a:lvl9pPr>
    </p:titleStyle>
    <p:bodyStyle>
      <a:lvl1pPr marL="190500" indent="-190500" algn="l" rtl="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mn-lt"/>
          <a:ea typeface="+mn-ea"/>
          <a:cs typeface="+mn-cs"/>
        </a:defRPr>
      </a:lvl1pPr>
      <a:lvl2pPr marL="381000" indent="-188913" algn="l" rtl="0" eaLnBrk="0" fontAlgn="base" hangingPunct="0">
        <a:spcBef>
          <a:spcPct val="40000"/>
        </a:spcBef>
        <a:spcAft>
          <a:spcPct val="0"/>
        </a:spcAft>
        <a:buClr>
          <a:schemeClr val="accent1"/>
        </a:buClr>
        <a:buChar char="-"/>
        <a:defRPr sz="2800">
          <a:solidFill>
            <a:schemeClr val="tx1"/>
          </a:solidFill>
          <a:latin typeface="+mn-lt"/>
        </a:defRPr>
      </a:lvl2pPr>
      <a:lvl3pPr marL="561975" indent="-179388" algn="l" rtl="0" eaLnBrk="0" fontAlgn="base" hangingPunct="0">
        <a:spcBef>
          <a:spcPct val="40000"/>
        </a:spcBef>
        <a:spcAft>
          <a:spcPct val="0"/>
        </a:spcAft>
        <a:buClr>
          <a:schemeClr val="accent1"/>
        </a:buClr>
        <a:buChar char="-"/>
        <a:defRPr sz="2400">
          <a:solidFill>
            <a:schemeClr val="tx1"/>
          </a:solidFill>
          <a:latin typeface="+mn-lt"/>
        </a:defRPr>
      </a:lvl3pPr>
      <a:lvl4pPr marL="752475" indent="-188913" algn="l" rtl="0" eaLnBrk="0" fontAlgn="base" hangingPunct="0">
        <a:spcBef>
          <a:spcPct val="40000"/>
        </a:spcBef>
        <a:spcAft>
          <a:spcPct val="0"/>
        </a:spcAft>
        <a:buClr>
          <a:schemeClr val="accent1"/>
        </a:buClr>
        <a:buChar char="-"/>
        <a:defRPr sz="2000">
          <a:solidFill>
            <a:schemeClr val="tx1"/>
          </a:solidFill>
          <a:latin typeface="+mn-lt"/>
        </a:defRPr>
      </a:lvl4pPr>
      <a:lvl5pPr marL="962025" indent="-207963" algn="l" rtl="0"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mn-lt"/>
        </a:defRPr>
      </a:lvl5pPr>
      <a:lvl6pPr marL="1419225" indent="-207963" algn="l" rtl="0" eaLnBrk="1" fontAlgn="base" hangingPunct="1">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eaLnBrk="1" fontAlgn="base" hangingPunct="1">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eaLnBrk="1" fontAlgn="base" hangingPunct="1">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eaLnBrk="1" fontAlgn="base" hangingPunct="1">
        <a:spcBef>
          <a:spcPct val="40000"/>
        </a:spcBef>
        <a:spcAft>
          <a:spcPct val="0"/>
        </a:spcAft>
        <a:buClr>
          <a:schemeClr val="accent1"/>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slide" Target="slide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23D8BA-5035-4F96-87C4-8566B8C72B0F}"/>
              </a:ext>
            </a:extLst>
          </p:cNvPr>
          <p:cNvSpPr>
            <a:spLocks noGrp="1" noChangeArrowheads="1"/>
          </p:cNvSpPr>
          <p:nvPr>
            <p:ph type="ctrTitle" sz="quarter"/>
          </p:nvPr>
        </p:nvSpPr>
        <p:spPr>
          <a:xfrm>
            <a:off x="373063" y="1600200"/>
            <a:ext cx="8077200" cy="1676400"/>
          </a:xfrm>
        </p:spPr>
        <p:txBody>
          <a:bodyPr/>
          <a:lstStyle/>
          <a:p>
            <a:pPr algn="ctr" eaLnBrk="1" hangingPunct="1"/>
            <a:r>
              <a:rPr lang="en-IN" altLang="en-US" dirty="0"/>
              <a:t>DATABASE LAB </a:t>
            </a:r>
            <a:br>
              <a:rPr lang="en-IN" altLang="en-US" dirty="0"/>
            </a:br>
            <a:r>
              <a:rPr lang="en-IN" altLang="en-US" dirty="0"/>
              <a:t>				</a:t>
            </a:r>
            <a:r>
              <a:rPr lang="en-US" altLang="en-US" sz="3200" dirty="0"/>
              <a:t>(</a:t>
            </a:r>
            <a:r>
              <a:rPr lang="en-IN" altLang="en-US" dirty="0"/>
              <a:t>DSE2260</a:t>
            </a:r>
            <a:r>
              <a:rPr lang="en-US" altLang="en-US" sz="3200" dirty="0"/>
              <a:t>)</a:t>
            </a:r>
            <a:br>
              <a:rPr lang="en-US" altLang="en-US" sz="3200" dirty="0"/>
            </a:br>
            <a:endParaRPr lang="en-US" altLang="en-US" sz="3200"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621903"/>
            <a:ext cx="5829300" cy="857250"/>
          </a:xfrm>
        </p:spPr>
        <p:txBody>
          <a:bodyPr/>
          <a:lstStyle/>
          <a:p>
            <a:pPr eaLnBrk="1" hangingPunct="1"/>
            <a:r>
              <a:rPr lang="en-US" altLang="en-US" b="1" dirty="0"/>
              <a:t>CREATE TABLE</a:t>
            </a:r>
            <a:endParaRPr lang="en-US" altLang="en-US" b="1" dirty="0">
              <a:solidFill>
                <a:srgbClr val="000000"/>
              </a:solidFill>
            </a:endParaRPr>
          </a:p>
        </p:txBody>
      </p:sp>
      <p:sp>
        <p:nvSpPr>
          <p:cNvPr id="7" name="Rectangle 3"/>
          <p:cNvSpPr txBox="1">
            <a:spLocks noChangeArrowheads="1"/>
          </p:cNvSpPr>
          <p:nvPr/>
        </p:nvSpPr>
        <p:spPr>
          <a:xfrm>
            <a:off x="319087" y="1526778"/>
            <a:ext cx="8505825" cy="3449241"/>
          </a:xfrm>
          <a:prstGeom prst="rect">
            <a:avLst/>
          </a:prstGeom>
        </p:spPr>
        <p:txBody>
          <a:bodyPr vert="horz" lIns="0" tIns="34290" rIns="0" bIns="3429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30000"/>
              </a:lnSpc>
            </a:pPr>
            <a:r>
              <a:rPr lang="en-US" altLang="en-US" sz="2100" dirty="0">
                <a:solidFill>
                  <a:srgbClr val="000000"/>
                </a:solidFill>
              </a:rPr>
              <a:t>Create a Table </a:t>
            </a:r>
            <a:r>
              <a:rPr lang="en-US" altLang="en-US" sz="2100" b="1" i="1" dirty="0">
                <a:solidFill>
                  <a:srgbClr val="000000"/>
                </a:solidFill>
              </a:rPr>
              <a:t>Student</a:t>
            </a:r>
            <a:r>
              <a:rPr lang="en-US" altLang="en-US" sz="2100" dirty="0">
                <a:solidFill>
                  <a:srgbClr val="000000"/>
                </a:solidFill>
              </a:rPr>
              <a:t> to store information about </a:t>
            </a:r>
            <a:r>
              <a:rPr lang="en-US" altLang="en-US" sz="2100" i="1" dirty="0">
                <a:solidFill>
                  <a:srgbClr val="000000"/>
                </a:solidFill>
              </a:rPr>
              <a:t>Student ID, Name, Department Name</a:t>
            </a:r>
            <a:r>
              <a:rPr lang="en-US" altLang="en-US" sz="2100" dirty="0">
                <a:solidFill>
                  <a:srgbClr val="000000"/>
                </a:solidFill>
              </a:rPr>
              <a:t> (</a:t>
            </a:r>
            <a:r>
              <a:rPr lang="en-US" altLang="en-US" sz="1800" dirty="0">
                <a:solidFill>
                  <a:srgbClr val="000000"/>
                </a:solidFill>
              </a:rPr>
              <a:t>where he has joined for course</a:t>
            </a:r>
            <a:r>
              <a:rPr lang="en-US" altLang="en-US" sz="2100" dirty="0">
                <a:solidFill>
                  <a:srgbClr val="000000"/>
                </a:solidFill>
              </a:rPr>
              <a:t>), </a:t>
            </a:r>
            <a:r>
              <a:rPr lang="en-US" altLang="en-US" sz="2100" i="1" dirty="0">
                <a:solidFill>
                  <a:srgbClr val="000000"/>
                </a:solidFill>
              </a:rPr>
              <a:t>Total Credits</a:t>
            </a:r>
            <a:r>
              <a:rPr lang="en-US" altLang="en-US" sz="2100" dirty="0">
                <a:solidFill>
                  <a:srgbClr val="000000"/>
                </a:solidFill>
              </a:rPr>
              <a:t>. Assume data type and size as below-</a:t>
            </a:r>
          </a:p>
          <a:p>
            <a:pPr>
              <a:lnSpc>
                <a:spcPct val="150000"/>
              </a:lnSpc>
            </a:pPr>
            <a:br>
              <a:rPr lang="en-US" altLang="en-US" sz="825" dirty="0">
                <a:solidFill>
                  <a:srgbClr val="000000"/>
                </a:solidFill>
              </a:rPr>
            </a:br>
            <a:r>
              <a:rPr lang="en-US" altLang="en-US" sz="2800" b="1" dirty="0">
                <a:solidFill>
                  <a:srgbClr val="002060"/>
                </a:solidFill>
                <a:latin typeface="Times New Roman" panose="02020603050405020304" pitchFamily="18" charset="0"/>
              </a:rPr>
              <a:t>SQL&gt;</a:t>
            </a:r>
            <a:r>
              <a:rPr lang="en-US" altLang="en-US" sz="2325" b="1" dirty="0"/>
              <a:t>create table</a:t>
            </a:r>
            <a:r>
              <a:rPr lang="en-US" altLang="en-US" sz="2325" dirty="0"/>
              <a:t> </a:t>
            </a:r>
            <a:r>
              <a:rPr lang="en-US" altLang="en-US" sz="2325" i="1" dirty="0"/>
              <a:t>student</a:t>
            </a:r>
            <a:r>
              <a:rPr lang="en-US" altLang="en-US" sz="2325" dirty="0"/>
              <a:t> </a:t>
            </a:r>
            <a:r>
              <a:rPr lang="en-US" altLang="en-US" sz="2325" b="1" dirty="0">
                <a:solidFill>
                  <a:srgbClr val="C00000"/>
                </a:solidFill>
              </a:rPr>
              <a:t>(</a:t>
            </a:r>
            <a:br>
              <a:rPr lang="en-US" altLang="en-US" sz="2325" dirty="0"/>
            </a:br>
            <a:r>
              <a:rPr lang="en-US" altLang="en-US" sz="2325" dirty="0"/>
              <a:t>        </a:t>
            </a:r>
            <a:r>
              <a:rPr lang="en-US" altLang="en-US" sz="2325" i="1" dirty="0"/>
              <a:t>ID</a:t>
            </a:r>
            <a:r>
              <a:rPr lang="en-US" altLang="en-US" sz="2325" dirty="0"/>
              <a:t>                    </a:t>
            </a:r>
            <a:r>
              <a:rPr lang="en-US" altLang="en-US" sz="2325" b="1" dirty="0"/>
              <a:t>varchar</a:t>
            </a:r>
            <a:r>
              <a:rPr lang="en-US" altLang="en-US" sz="2325" dirty="0"/>
              <a:t>(5),</a:t>
            </a:r>
            <a:br>
              <a:rPr lang="en-US" altLang="en-US" sz="2325" dirty="0"/>
            </a:br>
            <a:r>
              <a:rPr lang="en-US" altLang="en-US" sz="2325" dirty="0"/>
              <a:t>        </a:t>
            </a:r>
            <a:r>
              <a:rPr lang="en-US" altLang="en-US" sz="2325" i="1" dirty="0"/>
              <a:t>name</a:t>
            </a:r>
            <a:r>
              <a:rPr lang="en-US" altLang="en-US" sz="2325" dirty="0"/>
              <a:t>               </a:t>
            </a:r>
            <a:r>
              <a:rPr lang="en-US" altLang="en-US" sz="2325" b="1" dirty="0"/>
              <a:t>varchar</a:t>
            </a:r>
            <a:r>
              <a:rPr lang="en-US" altLang="en-US" sz="2325" dirty="0"/>
              <a:t>(20),</a:t>
            </a:r>
            <a:br>
              <a:rPr lang="en-US" altLang="en-US" sz="2325" dirty="0"/>
            </a:br>
            <a:r>
              <a:rPr lang="en-US" altLang="en-US" sz="2325" dirty="0"/>
              <a:t>        </a:t>
            </a:r>
            <a:r>
              <a:rPr lang="en-US" altLang="en-US" sz="2325" i="1" dirty="0" err="1"/>
              <a:t>dept_name</a:t>
            </a:r>
            <a:r>
              <a:rPr lang="en-US" altLang="en-US" sz="2325" dirty="0"/>
              <a:t>      </a:t>
            </a:r>
            <a:r>
              <a:rPr lang="en-US" altLang="en-US" sz="2325" b="1" dirty="0"/>
              <a:t>varchar</a:t>
            </a:r>
            <a:r>
              <a:rPr lang="en-US" altLang="en-US" sz="2325" dirty="0"/>
              <a:t>(20),</a:t>
            </a:r>
            <a:br>
              <a:rPr lang="en-US" altLang="en-US" sz="2325" dirty="0"/>
            </a:br>
            <a:r>
              <a:rPr lang="en-US" altLang="en-US" sz="2325" dirty="0"/>
              <a:t>        </a:t>
            </a:r>
            <a:r>
              <a:rPr lang="en-US" altLang="en-US" sz="2325" i="1" dirty="0" err="1"/>
              <a:t>tot_cred</a:t>
            </a:r>
            <a:r>
              <a:rPr lang="en-US" altLang="en-US" sz="2325" dirty="0"/>
              <a:t>           </a:t>
            </a:r>
            <a:r>
              <a:rPr lang="en-US" altLang="en-US" sz="2325" b="1" dirty="0"/>
              <a:t>numeric</a:t>
            </a:r>
            <a:r>
              <a:rPr lang="en-US" altLang="en-US" sz="2325" dirty="0"/>
              <a:t>(3,0) </a:t>
            </a:r>
            <a:r>
              <a:rPr lang="en-US" altLang="en-US" sz="2325" b="1" dirty="0">
                <a:solidFill>
                  <a:srgbClr val="C00000"/>
                </a:solidFill>
              </a:rPr>
              <a:t>)</a:t>
            </a:r>
            <a:r>
              <a:rPr lang="en-US" altLang="en-US" sz="2325" b="1" dirty="0">
                <a:solidFill>
                  <a:srgbClr val="002060"/>
                </a:solidFill>
              </a:rPr>
              <a:t>;</a:t>
            </a:r>
            <a:endParaRPr lang="en-US" altLang="en-US" sz="3450" b="1" dirty="0">
              <a:solidFill>
                <a:srgbClr val="002060"/>
              </a:solidFill>
            </a:endParaRPr>
          </a:p>
        </p:txBody>
      </p:sp>
      <p:sp>
        <p:nvSpPr>
          <p:cNvPr id="8" name="TextBox 7"/>
          <p:cNvSpPr txBox="1"/>
          <p:nvPr/>
        </p:nvSpPr>
        <p:spPr>
          <a:xfrm>
            <a:off x="5324475" y="2755702"/>
            <a:ext cx="3467100" cy="3000821"/>
          </a:xfrm>
          <a:prstGeom prst="rect">
            <a:avLst/>
          </a:prstGeom>
          <a:noFill/>
          <a:ln>
            <a:solidFill>
              <a:schemeClr val="accent1"/>
            </a:solidFill>
          </a:ln>
        </p:spPr>
        <p:txBody>
          <a:bodyPr wrap="square" rtlCol="0">
            <a:spAutoFit/>
          </a:bodyPr>
          <a:lstStyle/>
          <a:p>
            <a:r>
              <a:rPr lang="en-US" sz="1800" b="1" dirty="0"/>
              <a:t>Simple Syntax:</a:t>
            </a:r>
          </a:p>
          <a:p>
            <a:r>
              <a:rPr lang="en-US" sz="1800" dirty="0"/>
              <a:t> </a:t>
            </a:r>
            <a:endParaRPr lang="en-US" sz="750" dirty="0"/>
          </a:p>
          <a:p>
            <a:pPr>
              <a:lnSpc>
                <a:spcPct val="150000"/>
              </a:lnSpc>
            </a:pPr>
            <a:r>
              <a:rPr lang="en-US" sz="1800" dirty="0"/>
              <a:t>CREATE TABLE </a:t>
            </a:r>
            <a:r>
              <a:rPr lang="en-US" sz="1800" i="1" dirty="0" err="1"/>
              <a:t>table_name</a:t>
            </a:r>
            <a:r>
              <a:rPr lang="en-US" sz="1800" i="1" dirty="0"/>
              <a:t> </a:t>
            </a:r>
            <a:r>
              <a:rPr lang="en-US" sz="1800" b="1" dirty="0">
                <a:solidFill>
                  <a:srgbClr val="C00000"/>
                </a:solidFill>
              </a:rPr>
              <a:t>(</a:t>
            </a:r>
          </a:p>
          <a:p>
            <a:pPr>
              <a:lnSpc>
                <a:spcPct val="150000"/>
              </a:lnSpc>
            </a:pPr>
            <a:r>
              <a:rPr lang="en-US" sz="1800" i="1" dirty="0"/>
              <a:t>   Column_name</a:t>
            </a:r>
            <a:r>
              <a:rPr lang="en-US" sz="1800" b="1" i="1" dirty="0"/>
              <a:t>1</a:t>
            </a:r>
            <a:r>
              <a:rPr lang="en-US" sz="1800" i="1" dirty="0"/>
              <a:t> </a:t>
            </a:r>
            <a:r>
              <a:rPr lang="en-US" sz="1800" dirty="0" err="1"/>
              <a:t>DataType</a:t>
            </a:r>
            <a:r>
              <a:rPr lang="en-US" sz="1800" dirty="0"/>
              <a:t>(size),</a:t>
            </a:r>
          </a:p>
          <a:p>
            <a:pPr>
              <a:lnSpc>
                <a:spcPct val="150000"/>
              </a:lnSpc>
            </a:pPr>
            <a:r>
              <a:rPr lang="en-US" sz="1800" dirty="0"/>
              <a:t>   </a:t>
            </a:r>
            <a:r>
              <a:rPr lang="en-US" sz="1800" i="1" dirty="0"/>
              <a:t>Column_name</a:t>
            </a:r>
            <a:r>
              <a:rPr lang="en-US" sz="1800" b="1" i="1" dirty="0"/>
              <a:t>2</a:t>
            </a:r>
            <a:r>
              <a:rPr lang="en-US" sz="1800" i="1" dirty="0"/>
              <a:t> </a:t>
            </a:r>
            <a:r>
              <a:rPr lang="en-US" sz="1800" dirty="0" err="1"/>
              <a:t>DataType</a:t>
            </a:r>
            <a:r>
              <a:rPr lang="en-US" sz="1800" dirty="0"/>
              <a:t>(size),</a:t>
            </a:r>
          </a:p>
          <a:p>
            <a:pPr>
              <a:lnSpc>
                <a:spcPct val="150000"/>
              </a:lnSpc>
            </a:pPr>
            <a:r>
              <a:rPr lang="en-US" sz="1800" dirty="0"/>
              <a:t>    ………………………….. ,</a:t>
            </a:r>
          </a:p>
          <a:p>
            <a:pPr>
              <a:lnSpc>
                <a:spcPct val="150000"/>
              </a:lnSpc>
            </a:pPr>
            <a:r>
              <a:rPr lang="en-US" sz="1800" dirty="0"/>
              <a:t> </a:t>
            </a:r>
            <a:r>
              <a:rPr lang="en-US" sz="1800" i="1" dirty="0" err="1"/>
              <a:t>Column_name</a:t>
            </a:r>
            <a:r>
              <a:rPr lang="en-US" sz="1800" b="1" i="1" dirty="0" err="1"/>
              <a:t>N</a:t>
            </a:r>
            <a:r>
              <a:rPr lang="en-US" sz="1800" i="1" dirty="0"/>
              <a:t> </a:t>
            </a:r>
            <a:r>
              <a:rPr lang="en-US" sz="1800" dirty="0" err="1"/>
              <a:t>DataType</a:t>
            </a:r>
            <a:r>
              <a:rPr lang="en-US" sz="1800" dirty="0"/>
              <a:t>(size) </a:t>
            </a:r>
            <a:r>
              <a:rPr lang="en-US" sz="1800" b="1" dirty="0">
                <a:solidFill>
                  <a:srgbClr val="C00000"/>
                </a:solidFill>
              </a:rPr>
              <a:t>)</a:t>
            </a:r>
            <a:r>
              <a:rPr lang="en-US" sz="1800" b="1" dirty="0">
                <a:solidFill>
                  <a:srgbClr val="002060"/>
                </a:solidFill>
              </a:rPr>
              <a:t>;</a:t>
            </a:r>
            <a:endParaRPr lang="en-US" sz="1800" i="1" dirty="0">
              <a:solidFill>
                <a:srgbClr val="002060"/>
              </a:solidFill>
            </a:endParaRPr>
          </a:p>
          <a:p>
            <a:endParaRPr lang="en-US" sz="1800" dirty="0"/>
          </a:p>
        </p:txBody>
      </p:sp>
      <p:sp>
        <p:nvSpPr>
          <p:cNvPr id="5" name="Rectangle 3">
            <a:extLst>
              <a:ext uri="{FF2B5EF4-FFF2-40B4-BE49-F238E27FC236}">
                <a16:creationId xmlns:a16="http://schemas.microsoft.com/office/drawing/2014/main" id="{0A6642E1-9310-4A0A-A9A0-51ADDEDD9D0E}"/>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09960493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Structure of a Table</a:t>
            </a:r>
          </a:p>
        </p:txBody>
      </p:sp>
      <p:sp>
        <p:nvSpPr>
          <p:cNvPr id="3" name="Content Placeholder 2"/>
          <p:cNvSpPr>
            <a:spLocks noGrp="1"/>
          </p:cNvSpPr>
          <p:nvPr>
            <p:ph idx="1"/>
          </p:nvPr>
        </p:nvSpPr>
        <p:spPr/>
        <p:txBody>
          <a:bodyPr/>
          <a:lstStyle/>
          <a:p>
            <a:r>
              <a:rPr lang="en-US" dirty="0"/>
              <a:t>To find out- column name, datatype, size and some constraints.</a:t>
            </a:r>
          </a:p>
          <a:p>
            <a:endParaRPr lang="en-US" dirty="0"/>
          </a:p>
          <a:p>
            <a:r>
              <a:rPr lang="en-US" sz="2400" b="1" kern="1200" dirty="0">
                <a:solidFill>
                  <a:srgbClr val="002060"/>
                </a:solidFill>
                <a:latin typeface="Times New Roman" panose="02020603050405020304" pitchFamily="18" charset="0"/>
              </a:rPr>
              <a:t>SQL&gt; </a:t>
            </a:r>
            <a:r>
              <a:rPr lang="en-US" sz="2100" dirty="0"/>
              <a:t>DESCRIBE Student;</a:t>
            </a:r>
          </a:p>
        </p:txBody>
      </p:sp>
      <p:sp>
        <p:nvSpPr>
          <p:cNvPr id="4" name="TextBox 3"/>
          <p:cNvSpPr txBox="1"/>
          <p:nvPr/>
        </p:nvSpPr>
        <p:spPr>
          <a:xfrm>
            <a:off x="4899660" y="2755702"/>
            <a:ext cx="3467100" cy="1338828"/>
          </a:xfrm>
          <a:prstGeom prst="rect">
            <a:avLst/>
          </a:prstGeom>
          <a:noFill/>
          <a:ln>
            <a:solidFill>
              <a:schemeClr val="accent1"/>
            </a:solidFill>
          </a:ln>
        </p:spPr>
        <p:txBody>
          <a:bodyPr wrap="square" rtlCol="0">
            <a:spAutoFit/>
          </a:bodyPr>
          <a:lstStyle/>
          <a:p>
            <a:r>
              <a:rPr lang="en-US" sz="1800" b="1" dirty="0"/>
              <a:t>Syntax:</a:t>
            </a:r>
          </a:p>
          <a:p>
            <a:r>
              <a:rPr lang="en-US" sz="1800" dirty="0"/>
              <a:t> </a:t>
            </a:r>
            <a:endParaRPr lang="en-US" sz="750" dirty="0"/>
          </a:p>
          <a:p>
            <a:pPr>
              <a:lnSpc>
                <a:spcPct val="150000"/>
              </a:lnSpc>
            </a:pPr>
            <a:r>
              <a:rPr lang="en-US" sz="1800" dirty="0"/>
              <a:t>DESCRIBE </a:t>
            </a:r>
            <a:r>
              <a:rPr lang="en-US" sz="1800" i="1" dirty="0" err="1"/>
              <a:t>table_name</a:t>
            </a:r>
            <a:r>
              <a:rPr lang="en-US" sz="1800" i="1" dirty="0">
                <a:solidFill>
                  <a:srgbClr val="002060"/>
                </a:solidFill>
              </a:rPr>
              <a:t>;</a:t>
            </a:r>
          </a:p>
          <a:p>
            <a:endParaRPr lang="en-US" sz="1800" dirty="0"/>
          </a:p>
        </p:txBody>
      </p:sp>
      <p:sp>
        <p:nvSpPr>
          <p:cNvPr id="5" name="Rectangle 3">
            <a:extLst>
              <a:ext uri="{FF2B5EF4-FFF2-40B4-BE49-F238E27FC236}">
                <a16:creationId xmlns:a16="http://schemas.microsoft.com/office/drawing/2014/main" id="{341A079D-223B-4A1E-9BE0-7B7DBA1F080A}"/>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04069914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622300"/>
            <a:ext cx="8515350" cy="600075"/>
          </a:xfrm>
        </p:spPr>
        <p:txBody>
          <a:bodyPr/>
          <a:lstStyle/>
          <a:p>
            <a:r>
              <a:rPr lang="en-US" dirty="0"/>
              <a:t>How to insert Record into a Table</a:t>
            </a:r>
          </a:p>
        </p:txBody>
      </p:sp>
      <p:sp>
        <p:nvSpPr>
          <p:cNvPr id="3" name="Content Placeholder 2"/>
          <p:cNvSpPr>
            <a:spLocks noGrp="1"/>
          </p:cNvSpPr>
          <p:nvPr>
            <p:ph idx="1"/>
          </p:nvPr>
        </p:nvSpPr>
        <p:spPr>
          <a:xfrm>
            <a:off x="533400" y="1282560"/>
            <a:ext cx="5482590" cy="3017520"/>
          </a:xfrm>
        </p:spPr>
        <p:txBody>
          <a:bodyPr/>
          <a:lstStyle/>
          <a:p>
            <a:r>
              <a:rPr lang="en-US" dirty="0">
                <a:solidFill>
                  <a:sysClr val="windowText" lastClr="000000"/>
                </a:solidFill>
              </a:rPr>
              <a:t>Add new rows to a table by using the </a:t>
            </a:r>
            <a:r>
              <a:rPr lang="en-US" dirty="0">
                <a:solidFill>
                  <a:sysClr val="windowText" lastClr="000000"/>
                </a:solidFill>
                <a:latin typeface="Courier New" pitchFamily="49" charset="0"/>
              </a:rPr>
              <a:t>INSERT</a:t>
            </a:r>
            <a:r>
              <a:rPr lang="en-US" dirty="0">
                <a:solidFill>
                  <a:sysClr val="windowText" lastClr="000000"/>
                </a:solidFill>
              </a:rPr>
              <a:t> statement:</a:t>
            </a:r>
            <a:br>
              <a:rPr lang="en-US" dirty="0">
                <a:solidFill>
                  <a:sysClr val="windowText" lastClr="000000"/>
                </a:solidFill>
              </a:rPr>
            </a:br>
            <a:endParaRPr lang="en-US" dirty="0">
              <a:solidFill>
                <a:sysClr val="windowText" lastClr="000000"/>
              </a:solidFill>
            </a:endParaRPr>
          </a:p>
          <a:p>
            <a:r>
              <a:rPr lang="en-US" sz="2400" b="1" kern="1200" dirty="0">
                <a:solidFill>
                  <a:srgbClr val="002060"/>
                </a:solidFill>
                <a:latin typeface="Times New Roman" panose="02020603050405020304" pitchFamily="18" charset="0"/>
              </a:rPr>
              <a:t>SQL&gt; </a:t>
            </a:r>
            <a:r>
              <a:rPr lang="en-US" sz="2100" dirty="0">
                <a:solidFill>
                  <a:sysClr val="windowText" lastClr="000000"/>
                </a:solidFill>
              </a:rPr>
              <a:t>INSERT INTO Student</a:t>
            </a:r>
          </a:p>
          <a:p>
            <a:pPr marL="0" indent="0">
              <a:buNone/>
            </a:pPr>
            <a:r>
              <a:rPr lang="en-US" sz="2100" dirty="0">
                <a:solidFill>
                  <a:sysClr val="windowText" lastClr="000000"/>
                </a:solidFill>
              </a:rPr>
              <a:t>         VALUES( ‘1001’, ‘Rajesh’,DSE’,30);</a:t>
            </a:r>
            <a:endParaRPr lang="en-US" sz="2100" dirty="0"/>
          </a:p>
        </p:txBody>
      </p:sp>
      <p:sp>
        <p:nvSpPr>
          <p:cNvPr id="6" name="Rectangle 6"/>
          <p:cNvSpPr txBox="1">
            <a:spLocks noChangeArrowheads="1"/>
          </p:cNvSpPr>
          <p:nvPr/>
        </p:nvSpPr>
        <p:spPr>
          <a:xfrm>
            <a:off x="2528887" y="3429000"/>
            <a:ext cx="6372226" cy="1440459"/>
          </a:xfrm>
          <a:prstGeom prst="rect">
            <a:avLst/>
          </a:prstGeom>
          <a:ln>
            <a:solidFill>
              <a:schemeClr val="accent1"/>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0060" lvl="1" indent="-178308" defTabSz="685800" fontAlgn="auto">
              <a:spcBef>
                <a:spcPts val="375"/>
              </a:spcBef>
              <a:spcAft>
                <a:spcPts val="0"/>
              </a:spcAft>
              <a:buNone/>
              <a:defRPr/>
            </a:pPr>
            <a:endParaRPr lang="en-US" sz="1800" dirty="0">
              <a:solidFill>
                <a:sysClr val="windowText" lastClr="000000"/>
              </a:solidFill>
              <a:latin typeface="Calibri" panose="020F0502020204030204"/>
            </a:endParaRPr>
          </a:p>
          <a:p>
            <a:pPr marL="480060" lvl="1" indent="-178308" defTabSz="685800" fontAlgn="auto">
              <a:spcBef>
                <a:spcPts val="375"/>
              </a:spcBef>
              <a:spcAft>
                <a:spcPts val="0"/>
              </a:spcAft>
              <a:buFont typeface="Verdana"/>
              <a:buChar char="◦"/>
              <a:defRPr/>
            </a:pPr>
            <a:r>
              <a:rPr lang="en-US" sz="1800" dirty="0">
                <a:solidFill>
                  <a:sysClr val="windowText" lastClr="000000"/>
                </a:solidFill>
                <a:latin typeface="Calibri" panose="020F0502020204030204"/>
              </a:rPr>
              <a:t>With this syntax, only one row is inserted at a time.</a:t>
            </a:r>
          </a:p>
        </p:txBody>
      </p:sp>
      <p:sp>
        <p:nvSpPr>
          <p:cNvPr id="7" name="Rectangle 4"/>
          <p:cNvSpPr>
            <a:spLocks noChangeArrowheads="1"/>
          </p:cNvSpPr>
          <p:nvPr/>
        </p:nvSpPr>
        <p:spPr bwMode="blackGray">
          <a:xfrm>
            <a:off x="2514600" y="4122142"/>
            <a:ext cx="6372226" cy="747317"/>
          </a:xfrm>
          <a:prstGeom prst="rect">
            <a:avLst/>
          </a:prstGeom>
          <a:solidFill>
            <a:schemeClr val="accent1"/>
          </a:solidFill>
          <a:ln w="28575">
            <a:solidFill>
              <a:srgbClr val="000000"/>
            </a:solidFill>
            <a:miter lim="800000"/>
            <a:headEnd/>
            <a:tailEnd/>
          </a:ln>
        </p:spPr>
        <p:txBody>
          <a:bodyPr wrap="none" lIns="69056" tIns="34529" rIns="69056" bIns="34529"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sz="1800" dirty="0">
                <a:solidFill>
                  <a:srgbClr val="000000"/>
                </a:solidFill>
                <a:latin typeface="Courier New" panose="02070309020205020404" pitchFamily="49" charset="0"/>
              </a:rPr>
              <a:t>Simple Syntax:</a:t>
            </a:r>
          </a:p>
          <a:p>
            <a:pPr algn="l">
              <a:spcBef>
                <a:spcPct val="0"/>
              </a:spcBef>
              <a:buClrTx/>
              <a:buFontTx/>
              <a:buNone/>
            </a:pPr>
            <a:r>
              <a:rPr lang="en-US" altLang="en-US" sz="1800" dirty="0">
                <a:solidFill>
                  <a:srgbClr val="000000"/>
                </a:solidFill>
                <a:latin typeface="Courier New" panose="02070309020205020404" pitchFamily="49" charset="0"/>
              </a:rPr>
              <a:t>INSERT INTO	</a:t>
            </a:r>
            <a:r>
              <a:rPr lang="en-US" altLang="en-US" sz="1800" i="1" dirty="0">
                <a:solidFill>
                  <a:srgbClr val="000000"/>
                </a:solidFill>
                <a:latin typeface="Courier New" panose="02070309020205020404" pitchFamily="49" charset="0"/>
              </a:rPr>
              <a:t>table </a:t>
            </a:r>
            <a:r>
              <a:rPr lang="en-US" altLang="en-US" sz="1800" dirty="0">
                <a:solidFill>
                  <a:srgbClr val="000000"/>
                </a:solidFill>
                <a:latin typeface="Courier New" panose="02070309020205020404" pitchFamily="49" charset="0"/>
              </a:rPr>
              <a:t>VALUES</a:t>
            </a:r>
            <a:r>
              <a:rPr lang="en-US" altLang="en-US" sz="1800" i="1" dirty="0">
                <a:solidFill>
                  <a:srgbClr val="000000"/>
                </a:solidFill>
                <a:latin typeface="Courier New" panose="02070309020205020404" pitchFamily="49" charset="0"/>
              </a:rPr>
              <a:t>(value1 , value2...</a:t>
            </a:r>
            <a:r>
              <a:rPr lang="en-US" altLang="en-US" sz="1800" dirty="0">
                <a:solidFill>
                  <a:srgbClr val="000000"/>
                </a:solidFill>
                <a:latin typeface="Courier New" panose="02070309020205020404" pitchFamily="49" charset="0"/>
              </a:rPr>
              <a:t>]);</a:t>
            </a:r>
          </a:p>
        </p:txBody>
      </p:sp>
      <p:sp>
        <p:nvSpPr>
          <p:cNvPr id="4" name="Rectangle 3">
            <a:extLst>
              <a:ext uri="{FF2B5EF4-FFF2-40B4-BE49-F238E27FC236}">
                <a16:creationId xmlns:a16="http://schemas.microsoft.com/office/drawing/2014/main" id="{1103AE8D-DA3A-4C34-AA3B-F709CC700341}"/>
              </a:ext>
            </a:extLst>
          </p:cNvPr>
          <p:cNvSpPr/>
          <p:nvPr/>
        </p:nvSpPr>
        <p:spPr>
          <a:xfrm>
            <a:off x="533400" y="4852593"/>
            <a:ext cx="6372226" cy="1840312"/>
          </a:xfrm>
          <a:prstGeom prst="rect">
            <a:avLst/>
          </a:prstGeom>
        </p:spPr>
        <p:txBody>
          <a:bodyPr wrap="square">
            <a:spAutoFit/>
          </a:bodyPr>
          <a:lstStyle/>
          <a:p>
            <a:pPr>
              <a:lnSpc>
                <a:spcPct val="150000"/>
              </a:lnSpc>
              <a:spcBef>
                <a:spcPct val="40000"/>
              </a:spcBef>
              <a:buClr>
                <a:schemeClr val="accent1"/>
              </a:buClr>
              <a:buFont typeface="Wingdings" panose="05000000000000000000" pitchFamily="2" charset="2"/>
            </a:pPr>
            <a:r>
              <a:rPr lang="en-US" b="1" dirty="0">
                <a:solidFill>
                  <a:srgbClr val="002060"/>
                </a:solidFill>
              </a:rPr>
              <a:t>SQL</a:t>
            </a:r>
            <a:r>
              <a:rPr lang="en-US" sz="2800" b="1" dirty="0">
                <a:solidFill>
                  <a:srgbClr val="002060"/>
                </a:solidFill>
              </a:rPr>
              <a:t>&gt; </a:t>
            </a:r>
            <a:r>
              <a:rPr lang="en-US" sz="2100" dirty="0">
                <a:solidFill>
                  <a:sysClr val="windowText" lastClr="000000"/>
                </a:solidFill>
                <a:latin typeface="+mn-lt"/>
              </a:rPr>
              <a:t>INSERT INTO Student</a:t>
            </a:r>
          </a:p>
          <a:p>
            <a:pPr marL="0" indent="0">
              <a:lnSpc>
                <a:spcPct val="150000"/>
              </a:lnSpc>
              <a:spcBef>
                <a:spcPct val="40000"/>
              </a:spcBef>
              <a:buClr>
                <a:schemeClr val="accent1"/>
              </a:buClr>
              <a:buFont typeface="Wingdings" panose="05000000000000000000" pitchFamily="2" charset="2"/>
              <a:buNone/>
            </a:pPr>
            <a:r>
              <a:rPr lang="en-US" sz="2100" dirty="0">
                <a:solidFill>
                  <a:sysClr val="windowText" lastClr="000000"/>
                </a:solidFill>
                <a:latin typeface="+mn-lt"/>
              </a:rPr>
              <a:t>             VALUES( ‘1002’, ‘Ravi’,NULL,30);</a:t>
            </a:r>
          </a:p>
          <a:p>
            <a:pPr>
              <a:lnSpc>
                <a:spcPct val="150000"/>
              </a:lnSpc>
            </a:pPr>
            <a:r>
              <a:rPr lang="en-US" b="1" dirty="0">
                <a:solidFill>
                  <a:srgbClr val="002060"/>
                </a:solidFill>
              </a:rPr>
              <a:t> </a:t>
            </a:r>
            <a:endParaRPr lang="en-IN" dirty="0"/>
          </a:p>
        </p:txBody>
      </p:sp>
    </p:spTree>
    <p:extLst>
      <p:ext uri="{BB962C8B-B14F-4D97-AF65-F5344CB8AC3E}">
        <p14:creationId xmlns:p14="http://schemas.microsoft.com/office/powerpoint/2010/main" val="117461103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21278"/>
            <a:ext cx="7543800" cy="583541"/>
          </a:xfrm>
        </p:spPr>
        <p:txBody>
          <a:bodyPr/>
          <a:lstStyle/>
          <a:p>
            <a:r>
              <a:rPr lang="en-US" dirty="0"/>
              <a:t>Retrieving Data Stored</a:t>
            </a:r>
          </a:p>
        </p:txBody>
      </p:sp>
      <p:sp>
        <p:nvSpPr>
          <p:cNvPr id="3" name="Content Placeholder 2"/>
          <p:cNvSpPr>
            <a:spLocks noGrp="1"/>
          </p:cNvSpPr>
          <p:nvPr>
            <p:ph idx="1"/>
          </p:nvPr>
        </p:nvSpPr>
        <p:spPr>
          <a:xfrm>
            <a:off x="379536" y="1289416"/>
            <a:ext cx="8764464" cy="3815984"/>
          </a:xfrm>
        </p:spPr>
        <p:txBody>
          <a:bodyPr>
            <a:normAutofit fontScale="92500" lnSpcReduction="10000"/>
          </a:bodyPr>
          <a:lstStyle/>
          <a:p>
            <a:r>
              <a:rPr lang="en-US" sz="2100" dirty="0"/>
              <a:t>Display the Records stored in the table Student.</a:t>
            </a:r>
          </a:p>
          <a:p>
            <a:endParaRPr lang="en-US" sz="2100" dirty="0"/>
          </a:p>
          <a:p>
            <a:r>
              <a:rPr lang="en-US" sz="2600" b="1" kern="1200" dirty="0">
                <a:solidFill>
                  <a:srgbClr val="002060"/>
                </a:solidFill>
                <a:latin typeface="Times New Roman" panose="02020603050405020304" pitchFamily="18" charset="0"/>
              </a:rPr>
              <a:t>SQL&gt; </a:t>
            </a:r>
            <a:r>
              <a:rPr lang="en-US" sz="2100" dirty="0"/>
              <a:t>SELECT  *  FROM student;</a:t>
            </a:r>
          </a:p>
          <a:p>
            <a:endParaRPr lang="en-US" sz="2100" dirty="0"/>
          </a:p>
          <a:p>
            <a:r>
              <a:rPr lang="en-US" sz="2600" b="1" kern="1200" dirty="0">
                <a:solidFill>
                  <a:srgbClr val="002060"/>
                </a:solidFill>
                <a:latin typeface="Times New Roman" panose="02020603050405020304" pitchFamily="18" charset="0"/>
              </a:rPr>
              <a:t>SQL&gt; </a:t>
            </a:r>
            <a:r>
              <a:rPr lang="en-US" sz="2100" dirty="0"/>
              <a:t>SELECT ID,DEPT_NAME FROM Student;</a:t>
            </a:r>
          </a:p>
          <a:p>
            <a:endParaRPr lang="en-US" sz="2100" dirty="0"/>
          </a:p>
          <a:p>
            <a:endParaRPr lang="en-US" sz="2100" dirty="0"/>
          </a:p>
          <a:p>
            <a:endParaRPr lang="en-US" sz="2100" dirty="0"/>
          </a:p>
          <a:p>
            <a:r>
              <a:rPr lang="en-US" sz="2600" b="1" kern="1200" dirty="0">
                <a:solidFill>
                  <a:srgbClr val="002060"/>
                </a:solidFill>
                <a:latin typeface="Times New Roman" panose="02020603050405020304" pitchFamily="18" charset="0"/>
              </a:rPr>
              <a:t>SQL&gt; </a:t>
            </a:r>
            <a:r>
              <a:rPr lang="en-US" sz="2100" dirty="0"/>
              <a:t>SELECT Id, </a:t>
            </a:r>
            <a:r>
              <a:rPr lang="en-US" sz="2100" dirty="0" err="1"/>
              <a:t>Dept_name</a:t>
            </a:r>
            <a:r>
              <a:rPr lang="en-US" sz="2100" dirty="0"/>
              <a:t> FROM Student    WHERE </a:t>
            </a:r>
            <a:r>
              <a:rPr lang="en-US" sz="2100" dirty="0" err="1"/>
              <a:t>tot_cred</a:t>
            </a:r>
            <a:r>
              <a:rPr lang="en-US" sz="2100" dirty="0"/>
              <a:t>&lt;30;</a:t>
            </a:r>
          </a:p>
        </p:txBody>
      </p:sp>
      <p:sp>
        <p:nvSpPr>
          <p:cNvPr id="4" name="Rectangle 3"/>
          <p:cNvSpPr/>
          <p:nvPr/>
        </p:nvSpPr>
        <p:spPr>
          <a:xfrm>
            <a:off x="4479473" y="2079922"/>
            <a:ext cx="4491871" cy="415498"/>
          </a:xfrm>
          <a:prstGeom prst="rect">
            <a:avLst/>
          </a:prstGeom>
        </p:spPr>
        <p:txBody>
          <a:bodyPr wrap="none">
            <a:spAutoFit/>
          </a:bodyPr>
          <a:lstStyle/>
          <a:p>
            <a:r>
              <a:rPr lang="en-US" sz="2100" dirty="0">
                <a:solidFill>
                  <a:srgbClr val="C00000"/>
                </a:solidFill>
              </a:rPr>
              <a:t>Syntax: </a:t>
            </a:r>
            <a:r>
              <a:rPr lang="en-US" sz="2100" dirty="0"/>
              <a:t>SELECT * FROM </a:t>
            </a:r>
            <a:r>
              <a:rPr lang="en-US" sz="2100" i="1" dirty="0" err="1"/>
              <a:t>table_name</a:t>
            </a:r>
            <a:r>
              <a:rPr lang="en-US" sz="2100" dirty="0"/>
              <a:t>;</a:t>
            </a:r>
          </a:p>
        </p:txBody>
      </p:sp>
      <p:sp>
        <p:nvSpPr>
          <p:cNvPr id="5" name="Rectangle 4"/>
          <p:cNvSpPr/>
          <p:nvPr/>
        </p:nvSpPr>
        <p:spPr>
          <a:xfrm>
            <a:off x="3804683" y="3318894"/>
            <a:ext cx="5503521" cy="834074"/>
          </a:xfrm>
          <a:prstGeom prst="rect">
            <a:avLst/>
          </a:prstGeom>
        </p:spPr>
        <p:txBody>
          <a:bodyPr wrap="square">
            <a:spAutoFit/>
          </a:bodyPr>
          <a:lstStyle/>
          <a:p>
            <a:pPr>
              <a:lnSpc>
                <a:spcPct val="120000"/>
              </a:lnSpc>
            </a:pPr>
            <a:r>
              <a:rPr lang="en-US" sz="2100" dirty="0">
                <a:solidFill>
                  <a:srgbClr val="C00000"/>
                </a:solidFill>
              </a:rPr>
              <a:t>Syntax: </a:t>
            </a:r>
            <a:r>
              <a:rPr lang="en-US" sz="2100" dirty="0"/>
              <a:t>SELECT  col_name1,col_name2 </a:t>
            </a:r>
          </a:p>
          <a:p>
            <a:pPr>
              <a:lnSpc>
                <a:spcPct val="120000"/>
              </a:lnSpc>
            </a:pPr>
            <a:r>
              <a:rPr lang="en-US" sz="2100" dirty="0"/>
              <a:t>FROM </a:t>
            </a:r>
            <a:r>
              <a:rPr lang="en-US" sz="2100" i="1" dirty="0" err="1"/>
              <a:t>table_name</a:t>
            </a:r>
            <a:r>
              <a:rPr lang="en-US" sz="2100" dirty="0"/>
              <a:t>;</a:t>
            </a:r>
          </a:p>
        </p:txBody>
      </p:sp>
      <p:sp>
        <p:nvSpPr>
          <p:cNvPr id="6" name="Rectangle 5"/>
          <p:cNvSpPr/>
          <p:nvPr/>
        </p:nvSpPr>
        <p:spPr>
          <a:xfrm>
            <a:off x="3048000" y="4968444"/>
            <a:ext cx="6424409" cy="1221873"/>
          </a:xfrm>
          <a:prstGeom prst="rect">
            <a:avLst/>
          </a:prstGeom>
        </p:spPr>
        <p:txBody>
          <a:bodyPr wrap="square">
            <a:spAutoFit/>
          </a:bodyPr>
          <a:lstStyle/>
          <a:p>
            <a:pPr>
              <a:lnSpc>
                <a:spcPct val="120000"/>
              </a:lnSpc>
            </a:pPr>
            <a:r>
              <a:rPr lang="en-US" sz="2100" dirty="0">
                <a:solidFill>
                  <a:srgbClr val="C00000"/>
                </a:solidFill>
              </a:rPr>
              <a:t>Syntax: </a:t>
            </a:r>
            <a:r>
              <a:rPr lang="en-US" sz="2100" dirty="0"/>
              <a:t>SELECT  col_name1,col_name2 </a:t>
            </a:r>
          </a:p>
          <a:p>
            <a:pPr>
              <a:lnSpc>
                <a:spcPct val="120000"/>
              </a:lnSpc>
            </a:pPr>
            <a:r>
              <a:rPr lang="en-US" sz="2100" dirty="0"/>
              <a:t>FROM </a:t>
            </a:r>
            <a:r>
              <a:rPr lang="en-US" sz="2100" i="1" dirty="0" err="1"/>
              <a:t>table_name</a:t>
            </a:r>
            <a:endParaRPr lang="en-US" sz="2100" dirty="0"/>
          </a:p>
          <a:p>
            <a:pPr>
              <a:lnSpc>
                <a:spcPct val="120000"/>
              </a:lnSpc>
            </a:pPr>
            <a:r>
              <a:rPr lang="en-US" sz="2100" dirty="0"/>
              <a:t>WHERE </a:t>
            </a:r>
            <a:r>
              <a:rPr lang="en-US" sz="2100" dirty="0" err="1"/>
              <a:t>col_namex_condition</a:t>
            </a:r>
            <a:r>
              <a:rPr lang="en-US" sz="2100" dirty="0"/>
              <a:t>;</a:t>
            </a:r>
          </a:p>
        </p:txBody>
      </p:sp>
      <p:sp>
        <p:nvSpPr>
          <p:cNvPr id="7" name="Rectangle 3">
            <a:extLst>
              <a:ext uri="{FF2B5EF4-FFF2-40B4-BE49-F238E27FC236}">
                <a16:creationId xmlns:a16="http://schemas.microsoft.com/office/drawing/2014/main" id="{0A72ACEB-884E-4095-8D1C-E0FB100CACD0}"/>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27106999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Edit &amp; Execute SQL commands</a:t>
            </a:r>
          </a:p>
        </p:txBody>
      </p:sp>
      <p:sp>
        <p:nvSpPr>
          <p:cNvPr id="5" name="Rectangle 4"/>
          <p:cNvSpPr/>
          <p:nvPr/>
        </p:nvSpPr>
        <p:spPr>
          <a:xfrm>
            <a:off x="457200" y="1143000"/>
            <a:ext cx="8515350" cy="3360985"/>
          </a:xfrm>
          <a:prstGeom prst="rect">
            <a:avLst/>
          </a:prstGeom>
        </p:spPr>
        <p:txBody>
          <a:bodyPr wrap="square">
            <a:spAutoFit/>
          </a:bodyPr>
          <a:lstStyle/>
          <a:p>
            <a:pPr marL="257175" indent="-257175">
              <a:lnSpc>
                <a:spcPct val="150000"/>
              </a:lnSpc>
              <a:buFont typeface="Arial" panose="020B0604020202020204" pitchFamily="34" charset="0"/>
              <a:buChar char="•"/>
            </a:pPr>
            <a:r>
              <a:rPr lang="en-US" sz="1900" dirty="0">
                <a:latin typeface="+mn-lt"/>
              </a:rPr>
              <a:t>Open a Notepad From Windows.</a:t>
            </a:r>
          </a:p>
          <a:p>
            <a:pPr marL="257175" indent="-257175">
              <a:lnSpc>
                <a:spcPct val="150000"/>
              </a:lnSpc>
              <a:buFont typeface="Arial" panose="020B0604020202020204" pitchFamily="34" charset="0"/>
              <a:buChar char="•"/>
            </a:pPr>
            <a:r>
              <a:rPr lang="en-US" sz="1900" dirty="0">
                <a:latin typeface="+mn-lt"/>
              </a:rPr>
              <a:t>Enter following insert commands in the Notepad file</a:t>
            </a:r>
          </a:p>
          <a:p>
            <a:pPr marL="714375" lvl="1" indent="-257175">
              <a:lnSpc>
                <a:spcPct val="150000"/>
              </a:lnSpc>
              <a:buFont typeface="Arial" panose="020B0604020202020204" pitchFamily="34" charset="0"/>
              <a:buChar char="•"/>
            </a:pPr>
            <a:r>
              <a:rPr lang="en-US" sz="1900" dirty="0">
                <a:latin typeface="+mn-lt"/>
              </a:rPr>
              <a:t> </a:t>
            </a:r>
            <a:r>
              <a:rPr lang="en-US" b="1" dirty="0">
                <a:solidFill>
                  <a:srgbClr val="006699"/>
                </a:solidFill>
                <a:latin typeface="inter-regular"/>
              </a:rPr>
              <a:t>INSERT</a:t>
            </a:r>
            <a:r>
              <a:rPr lang="en-US" sz="1900" dirty="0">
                <a:latin typeface="+mn-lt"/>
              </a:rPr>
              <a:t> INTO Student VALUES ( ‘1003’, ‘Ajith’, ’</a:t>
            </a:r>
            <a:r>
              <a:rPr lang="en-US" sz="1900" dirty="0" err="1">
                <a:latin typeface="+mn-lt"/>
              </a:rPr>
              <a:t>Info.Sc</a:t>
            </a:r>
            <a:r>
              <a:rPr lang="en-US" sz="1900" dirty="0">
                <a:latin typeface="+mn-lt"/>
              </a:rPr>
              <a:t>’, 36);</a:t>
            </a:r>
          </a:p>
          <a:p>
            <a:pPr marL="714375" lvl="1" indent="-257175">
              <a:lnSpc>
                <a:spcPct val="150000"/>
              </a:lnSpc>
              <a:buFont typeface="Arial" panose="020B0604020202020204" pitchFamily="34" charset="0"/>
              <a:buChar char="•"/>
            </a:pPr>
            <a:r>
              <a:rPr lang="en-US" sz="1900" dirty="0">
                <a:latin typeface="+mn-lt"/>
              </a:rPr>
              <a:t> </a:t>
            </a:r>
            <a:r>
              <a:rPr lang="en-US" b="1" dirty="0">
                <a:solidFill>
                  <a:srgbClr val="006699"/>
                </a:solidFill>
                <a:latin typeface="inter-regular"/>
              </a:rPr>
              <a:t>INSERT</a:t>
            </a:r>
            <a:r>
              <a:rPr lang="en-US" sz="1900" dirty="0">
                <a:latin typeface="+mn-lt"/>
              </a:rPr>
              <a:t> INTO Student VALUES ( ‘1004’, ‘</a:t>
            </a:r>
            <a:r>
              <a:rPr lang="en-US" sz="1900" dirty="0" err="1">
                <a:latin typeface="+mn-lt"/>
              </a:rPr>
              <a:t>Aakanksha</a:t>
            </a:r>
            <a:r>
              <a:rPr lang="en-US" sz="1900" dirty="0">
                <a:latin typeface="+mn-lt"/>
              </a:rPr>
              <a:t>’, ’Data Sc.’, 36);</a:t>
            </a:r>
          </a:p>
          <a:p>
            <a:pPr marL="257175" indent="-257175">
              <a:lnSpc>
                <a:spcPct val="150000"/>
              </a:lnSpc>
              <a:buFont typeface="Arial" panose="020B0604020202020204" pitchFamily="34" charset="0"/>
              <a:buChar char="•"/>
            </a:pPr>
            <a:r>
              <a:rPr lang="en-US" sz="1900" dirty="0">
                <a:latin typeface="+mn-lt"/>
              </a:rPr>
              <a:t>Save the notepad file with name –say </a:t>
            </a:r>
            <a:r>
              <a:rPr lang="en-US" sz="1900" b="1" dirty="0" err="1">
                <a:latin typeface="+mn-lt"/>
              </a:rPr>
              <a:t>stud_ins.sql</a:t>
            </a:r>
            <a:r>
              <a:rPr lang="en-US" sz="1900" b="1" dirty="0">
                <a:latin typeface="+mn-lt"/>
              </a:rPr>
              <a:t>  </a:t>
            </a:r>
            <a:r>
              <a:rPr lang="en-US" sz="1900" dirty="0">
                <a:latin typeface="+mn-lt"/>
              </a:rPr>
              <a:t>under the folder D:\DB_Lab200968xxx\Lab_examples</a:t>
            </a:r>
          </a:p>
          <a:p>
            <a:pPr marL="714375" lvl="1" indent="-257175">
              <a:lnSpc>
                <a:spcPct val="150000"/>
              </a:lnSpc>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A90C4BDC-C9A2-4467-91E2-2B89F19072D6}"/>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7" name="Rectangle 6">
            <a:extLst>
              <a:ext uri="{FF2B5EF4-FFF2-40B4-BE49-F238E27FC236}">
                <a16:creationId xmlns:a16="http://schemas.microsoft.com/office/drawing/2014/main" id="{2F6D6FC2-DC2B-400D-9542-418224A6ECD1}"/>
              </a:ext>
            </a:extLst>
          </p:cNvPr>
          <p:cNvSpPr/>
          <p:nvPr/>
        </p:nvSpPr>
        <p:spPr>
          <a:xfrm>
            <a:off x="457200" y="4278606"/>
            <a:ext cx="8515350" cy="1826654"/>
          </a:xfrm>
          <a:prstGeom prst="rect">
            <a:avLst/>
          </a:prstGeom>
        </p:spPr>
        <p:txBody>
          <a:bodyPr wrap="square">
            <a:spAutoFit/>
          </a:bodyPr>
          <a:lstStyle/>
          <a:p>
            <a:pPr algn="just">
              <a:lnSpc>
                <a:spcPct val="114000"/>
              </a:lnSpc>
            </a:pPr>
            <a:r>
              <a:rPr lang="en-US" sz="2000" b="1" dirty="0">
                <a:solidFill>
                  <a:srgbClr val="006699"/>
                </a:solidFill>
                <a:latin typeface="inter-regular"/>
              </a:rPr>
              <a:t>Another way to save and execute multiple Insert commands into Notepad </a:t>
            </a:r>
            <a:endParaRPr lang="en-IN" sz="2000" b="1" dirty="0">
              <a:solidFill>
                <a:srgbClr val="006699"/>
              </a:solidFill>
              <a:latin typeface="inter-regular"/>
            </a:endParaRPr>
          </a:p>
          <a:p>
            <a:pPr algn="just">
              <a:lnSpc>
                <a:spcPct val="114000"/>
              </a:lnSpc>
            </a:pPr>
            <a:r>
              <a:rPr lang="en-IN" sz="2000" b="1" dirty="0">
                <a:solidFill>
                  <a:srgbClr val="006699"/>
                </a:solidFill>
                <a:latin typeface="inter-regular"/>
              </a:rPr>
              <a:t>INSERT</a:t>
            </a:r>
            <a:r>
              <a:rPr lang="en-IN" sz="2000" dirty="0">
                <a:solidFill>
                  <a:srgbClr val="000000"/>
                </a:solidFill>
                <a:latin typeface="inter-regular"/>
              </a:rPr>
              <a:t> </a:t>
            </a:r>
            <a:r>
              <a:rPr lang="en-IN" sz="2000" b="1" dirty="0">
                <a:latin typeface="inter-regular"/>
              </a:rPr>
              <a:t>ALL </a:t>
            </a:r>
            <a:r>
              <a:rPr lang="en-IN" sz="2000" dirty="0">
                <a:solidFill>
                  <a:srgbClr val="000000"/>
                </a:solidFill>
                <a:latin typeface="inter-regular"/>
              </a:rPr>
              <a:t> </a:t>
            </a:r>
          </a:p>
          <a:p>
            <a:pPr algn="just">
              <a:lnSpc>
                <a:spcPct val="114000"/>
              </a:lnSpc>
            </a:pPr>
            <a:r>
              <a:rPr lang="en-US" sz="2000" dirty="0"/>
              <a:t>   INTO Student VALUES ( ‘1003’, ‘Ajith’, ’</a:t>
            </a:r>
            <a:r>
              <a:rPr lang="en-US" sz="2000" dirty="0" err="1"/>
              <a:t>Info.Sc</a:t>
            </a:r>
            <a:r>
              <a:rPr lang="en-US" sz="2000" dirty="0"/>
              <a:t>’, 36); </a:t>
            </a:r>
            <a:r>
              <a:rPr lang="en-IN" sz="2000" dirty="0">
                <a:solidFill>
                  <a:srgbClr val="000000"/>
                </a:solidFill>
                <a:latin typeface="inter-regular"/>
              </a:rPr>
              <a:t>  </a:t>
            </a:r>
          </a:p>
          <a:p>
            <a:pPr algn="just">
              <a:lnSpc>
                <a:spcPct val="114000"/>
              </a:lnSpc>
            </a:pPr>
            <a:r>
              <a:rPr lang="en-US" sz="2000" dirty="0"/>
              <a:t>   INTO Student VALUES ( ‘1004’, ‘</a:t>
            </a:r>
            <a:r>
              <a:rPr lang="en-US" sz="2000" dirty="0" err="1"/>
              <a:t>Aakanksha</a:t>
            </a:r>
            <a:r>
              <a:rPr lang="en-US" sz="2000" dirty="0"/>
              <a:t>’, ’Data Sc.’, 36); </a:t>
            </a:r>
            <a:r>
              <a:rPr lang="en-IN" sz="2000" dirty="0">
                <a:solidFill>
                  <a:srgbClr val="000000"/>
                </a:solidFill>
                <a:latin typeface="inter-regular"/>
              </a:rPr>
              <a:t>  </a:t>
            </a:r>
          </a:p>
          <a:p>
            <a:pPr algn="just">
              <a:lnSpc>
                <a:spcPct val="114000"/>
              </a:lnSpc>
            </a:pPr>
            <a:r>
              <a:rPr lang="en-IN" sz="2000" b="1" dirty="0">
                <a:solidFill>
                  <a:srgbClr val="006699"/>
                </a:solidFill>
                <a:latin typeface="inter-regular"/>
              </a:rPr>
              <a:t>SELECT</a:t>
            </a:r>
            <a:r>
              <a:rPr lang="en-IN" sz="2000" dirty="0">
                <a:solidFill>
                  <a:srgbClr val="000000"/>
                </a:solidFill>
                <a:latin typeface="inter-regular"/>
              </a:rPr>
              <a:t> * </a:t>
            </a:r>
            <a:r>
              <a:rPr lang="en-IN" sz="2000" b="1" dirty="0">
                <a:solidFill>
                  <a:srgbClr val="006699"/>
                </a:solidFill>
                <a:latin typeface="inter-regular"/>
              </a:rPr>
              <a:t>FROM</a:t>
            </a:r>
            <a:r>
              <a:rPr lang="en-IN" sz="2000" dirty="0">
                <a:solidFill>
                  <a:srgbClr val="000000"/>
                </a:solidFill>
                <a:latin typeface="inter-regular"/>
              </a:rPr>
              <a:t> dual;  </a:t>
            </a:r>
          </a:p>
        </p:txBody>
      </p:sp>
    </p:spTree>
    <p:extLst>
      <p:ext uri="{BB962C8B-B14F-4D97-AF65-F5344CB8AC3E}">
        <p14:creationId xmlns:p14="http://schemas.microsoft.com/office/powerpoint/2010/main" val="245064842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 y="539500"/>
            <a:ext cx="8515350" cy="600075"/>
          </a:xfrm>
        </p:spPr>
        <p:txBody>
          <a:bodyPr/>
          <a:lstStyle/>
          <a:p>
            <a:r>
              <a:rPr lang="en-US" dirty="0"/>
              <a:t>Save, Edit &amp; Execute SQL commands</a:t>
            </a:r>
          </a:p>
        </p:txBody>
      </p:sp>
      <p:sp>
        <p:nvSpPr>
          <p:cNvPr id="5" name="Rectangle 4"/>
          <p:cNvSpPr/>
          <p:nvPr/>
        </p:nvSpPr>
        <p:spPr>
          <a:xfrm>
            <a:off x="596285" y="762000"/>
            <a:ext cx="8216265" cy="3451651"/>
          </a:xfrm>
          <a:prstGeom prst="rect">
            <a:avLst/>
          </a:prstGeom>
        </p:spPr>
        <p:txBody>
          <a:bodyPr wrap="square">
            <a:spAutoFit/>
          </a:bodyPr>
          <a:lstStyle/>
          <a:p>
            <a:pPr>
              <a:lnSpc>
                <a:spcPct val="150000"/>
              </a:lnSpc>
            </a:pPr>
            <a:r>
              <a:rPr lang="en-US" sz="4800" spc="-38" dirty="0">
                <a:solidFill>
                  <a:schemeClr val="tx2"/>
                </a:solidFill>
                <a:latin typeface="Calibri Light" panose="020F0302020204030204"/>
                <a:ea typeface="+mj-ea"/>
                <a:cs typeface="+mj-cs"/>
              </a:rPr>
              <a:t>Execute</a:t>
            </a:r>
            <a:endParaRPr lang="en-US" sz="2000" dirty="0">
              <a:solidFill>
                <a:schemeClr val="tx2"/>
              </a:solidFill>
            </a:endParaRPr>
          </a:p>
          <a:p>
            <a:pPr marL="257175" indent="-257175">
              <a:lnSpc>
                <a:spcPct val="150000"/>
              </a:lnSpc>
              <a:buFont typeface="Arial" panose="020B0604020202020204" pitchFamily="34" charset="0"/>
              <a:buChar char="•"/>
            </a:pPr>
            <a:r>
              <a:rPr lang="en-US" sz="2000" dirty="0">
                <a:latin typeface="+mn-lt"/>
              </a:rPr>
              <a:t>Go to SQL Prompt and Type as below-</a:t>
            </a:r>
          </a:p>
          <a:p>
            <a:pPr marL="257175" indent="-257175">
              <a:lnSpc>
                <a:spcPct val="150000"/>
              </a:lnSpc>
              <a:buFont typeface="Arial" panose="020B0604020202020204" pitchFamily="34" charset="0"/>
              <a:buChar char="•"/>
            </a:pPr>
            <a:r>
              <a:rPr lang="en-US" sz="2000" dirty="0">
                <a:latin typeface="+mn-lt"/>
              </a:rPr>
              <a:t>SQL&gt; </a:t>
            </a:r>
            <a:r>
              <a:rPr lang="en-US" sz="2000" b="1" dirty="0">
                <a:latin typeface="+mn-lt"/>
              </a:rPr>
              <a:t>@ </a:t>
            </a:r>
            <a:r>
              <a:rPr lang="en-US" sz="2000" dirty="0">
                <a:latin typeface="+mn-lt"/>
              </a:rPr>
              <a:t>D:\DB_Lab200968xxx\Lab_examples \ </a:t>
            </a:r>
            <a:r>
              <a:rPr lang="en-US" sz="2000" dirty="0" err="1">
                <a:latin typeface="+mn-lt"/>
              </a:rPr>
              <a:t>stud_ins.sql</a:t>
            </a:r>
            <a:r>
              <a:rPr lang="en-US" sz="2000" dirty="0">
                <a:latin typeface="+mn-lt"/>
              </a:rPr>
              <a:t>  </a:t>
            </a:r>
          </a:p>
          <a:p>
            <a:pPr marL="257175" indent="-257175">
              <a:lnSpc>
                <a:spcPct val="150000"/>
              </a:lnSpc>
              <a:buFont typeface="Arial" panose="020B0604020202020204" pitchFamily="34" charset="0"/>
              <a:buChar char="•"/>
            </a:pPr>
            <a:r>
              <a:rPr lang="en-US" sz="2000" dirty="0">
                <a:latin typeface="+mn-lt"/>
              </a:rPr>
              <a:t>Press Enter.      </a:t>
            </a:r>
            <a:r>
              <a:rPr lang="en-US" sz="2000" dirty="0">
                <a:solidFill>
                  <a:schemeClr val="bg2"/>
                </a:solidFill>
                <a:latin typeface="+mn-lt"/>
              </a:rPr>
              <a:t>OR</a:t>
            </a:r>
          </a:p>
          <a:p>
            <a:pPr marL="257175" indent="-257175">
              <a:lnSpc>
                <a:spcPct val="150000"/>
              </a:lnSpc>
              <a:buFont typeface="Arial" panose="020B0604020202020204" pitchFamily="34" charset="0"/>
              <a:buChar char="•"/>
            </a:pPr>
            <a:r>
              <a:rPr lang="en-US" sz="2000" dirty="0">
                <a:latin typeface="+mn-lt"/>
              </a:rPr>
              <a:t>SQL&gt;</a:t>
            </a:r>
            <a:r>
              <a:rPr lang="en-US" sz="2000" b="1" dirty="0">
                <a:latin typeface="+mn-lt"/>
              </a:rPr>
              <a:t> START </a:t>
            </a:r>
            <a:r>
              <a:rPr lang="en-US" sz="2000" dirty="0">
                <a:latin typeface="+mn-lt"/>
              </a:rPr>
              <a:t>D:\DB_Lab200968xxx\Lab_examples \ stud_ins.sql</a:t>
            </a:r>
          </a:p>
          <a:p>
            <a:pPr marL="257175" indent="-257175">
              <a:lnSpc>
                <a:spcPct val="150000"/>
              </a:lnSpc>
              <a:buFont typeface="Arial" panose="020B0604020202020204" pitchFamily="34" charset="0"/>
              <a:buChar char="•"/>
            </a:pPr>
            <a:r>
              <a:rPr lang="en-US" sz="2000" dirty="0">
                <a:latin typeface="+mn-lt"/>
              </a:rPr>
              <a:t>Press Enter. </a:t>
            </a:r>
          </a:p>
        </p:txBody>
      </p:sp>
    </p:spTree>
    <p:extLst>
      <p:ext uri="{BB962C8B-B14F-4D97-AF65-F5344CB8AC3E}">
        <p14:creationId xmlns:p14="http://schemas.microsoft.com/office/powerpoint/2010/main" val="93567666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55C9F13C-9576-41E0-AA7A-B73753F67EBF}"/>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5" name="Title 1">
            <a:extLst>
              <a:ext uri="{FF2B5EF4-FFF2-40B4-BE49-F238E27FC236}">
                <a16:creationId xmlns:a16="http://schemas.microsoft.com/office/drawing/2014/main" id="{84371A3D-0D8F-4EBF-8FC0-C7972256ED04}"/>
              </a:ext>
            </a:extLst>
          </p:cNvPr>
          <p:cNvSpPr txBox="1">
            <a:spLocks/>
          </p:cNvSpPr>
          <p:nvPr/>
        </p:nvSpPr>
        <p:spPr bwMode="auto">
          <a:xfrm>
            <a:off x="33337" y="514351"/>
            <a:ext cx="10058400" cy="4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5000"/>
              </a:lnSpc>
              <a:spcBef>
                <a:spcPct val="0"/>
              </a:spcBef>
              <a:spcAft>
                <a:spcPct val="0"/>
              </a:spcAft>
              <a:defRPr sz="2400" b="1">
                <a:solidFill>
                  <a:schemeClr val="accent2"/>
                </a:solidFill>
                <a:latin typeface="+mj-lt"/>
                <a:ea typeface="+mj-ea"/>
                <a:cs typeface="+mj-cs"/>
              </a:defRPr>
            </a:lvl1pPr>
            <a:lvl2pPr algn="l" rtl="0" eaLnBrk="0" fontAlgn="base" hangingPunct="0">
              <a:lnSpc>
                <a:spcPct val="95000"/>
              </a:lnSpc>
              <a:spcBef>
                <a:spcPct val="0"/>
              </a:spcBef>
              <a:spcAft>
                <a:spcPct val="0"/>
              </a:spcAft>
              <a:defRPr sz="2400" b="1">
                <a:solidFill>
                  <a:schemeClr val="accent2"/>
                </a:solidFill>
                <a:latin typeface="Arial" charset="0"/>
              </a:defRPr>
            </a:lvl2pPr>
            <a:lvl3pPr algn="l" rtl="0" eaLnBrk="0" fontAlgn="base" hangingPunct="0">
              <a:lnSpc>
                <a:spcPct val="95000"/>
              </a:lnSpc>
              <a:spcBef>
                <a:spcPct val="0"/>
              </a:spcBef>
              <a:spcAft>
                <a:spcPct val="0"/>
              </a:spcAft>
              <a:defRPr sz="2400" b="1">
                <a:solidFill>
                  <a:schemeClr val="accent2"/>
                </a:solidFill>
                <a:latin typeface="Arial" charset="0"/>
              </a:defRPr>
            </a:lvl3pPr>
            <a:lvl4pPr algn="l" rtl="0" eaLnBrk="0" fontAlgn="base" hangingPunct="0">
              <a:lnSpc>
                <a:spcPct val="95000"/>
              </a:lnSpc>
              <a:spcBef>
                <a:spcPct val="0"/>
              </a:spcBef>
              <a:spcAft>
                <a:spcPct val="0"/>
              </a:spcAft>
              <a:defRPr sz="2400" b="1">
                <a:solidFill>
                  <a:schemeClr val="accent2"/>
                </a:solidFill>
                <a:latin typeface="Arial" charset="0"/>
              </a:defRPr>
            </a:lvl4pPr>
            <a:lvl5pPr algn="l" rtl="0" eaLnBrk="0" fontAlgn="base" hangingPunct="0">
              <a:lnSpc>
                <a:spcPct val="95000"/>
              </a:lnSpc>
              <a:spcBef>
                <a:spcPct val="0"/>
              </a:spcBef>
              <a:spcAft>
                <a:spcPct val="0"/>
              </a:spcAft>
              <a:defRPr sz="2400" b="1">
                <a:solidFill>
                  <a:schemeClr val="accent2"/>
                </a:solidFill>
                <a:latin typeface="Arial" charset="0"/>
              </a:defRPr>
            </a:lvl5pPr>
            <a:lvl6pPr marL="457200" algn="l" rtl="0" eaLnBrk="1" fontAlgn="base" hangingPunct="1">
              <a:lnSpc>
                <a:spcPct val="95000"/>
              </a:lnSpc>
              <a:spcBef>
                <a:spcPct val="0"/>
              </a:spcBef>
              <a:spcAft>
                <a:spcPct val="0"/>
              </a:spcAft>
              <a:defRPr sz="2400" b="1">
                <a:solidFill>
                  <a:schemeClr val="accent2"/>
                </a:solidFill>
                <a:latin typeface="Arial" charset="0"/>
              </a:defRPr>
            </a:lvl6pPr>
            <a:lvl7pPr marL="914400" algn="l" rtl="0" eaLnBrk="1" fontAlgn="base" hangingPunct="1">
              <a:lnSpc>
                <a:spcPct val="95000"/>
              </a:lnSpc>
              <a:spcBef>
                <a:spcPct val="0"/>
              </a:spcBef>
              <a:spcAft>
                <a:spcPct val="0"/>
              </a:spcAft>
              <a:defRPr sz="2400" b="1">
                <a:solidFill>
                  <a:schemeClr val="accent2"/>
                </a:solidFill>
                <a:latin typeface="Arial" charset="0"/>
              </a:defRPr>
            </a:lvl7pPr>
            <a:lvl8pPr marL="1371600" algn="l" rtl="0" eaLnBrk="1" fontAlgn="base" hangingPunct="1">
              <a:lnSpc>
                <a:spcPct val="95000"/>
              </a:lnSpc>
              <a:spcBef>
                <a:spcPct val="0"/>
              </a:spcBef>
              <a:spcAft>
                <a:spcPct val="0"/>
              </a:spcAft>
              <a:defRPr sz="2400" b="1">
                <a:solidFill>
                  <a:schemeClr val="accent2"/>
                </a:solidFill>
                <a:latin typeface="Arial" charset="0"/>
              </a:defRPr>
            </a:lvl8pPr>
            <a:lvl9pPr marL="1828800" algn="l" rtl="0" eaLnBrk="1" fontAlgn="base" hangingPunct="1">
              <a:lnSpc>
                <a:spcPct val="95000"/>
              </a:lnSpc>
              <a:spcBef>
                <a:spcPct val="0"/>
              </a:spcBef>
              <a:spcAft>
                <a:spcPct val="0"/>
              </a:spcAft>
              <a:defRPr sz="2400" b="1">
                <a:solidFill>
                  <a:schemeClr val="accent2"/>
                </a:solidFill>
                <a:latin typeface="Arial" charset="0"/>
              </a:defRPr>
            </a:lvl9pPr>
          </a:lstStyle>
          <a:p>
            <a:r>
              <a:rPr lang="en-US" sz="2800" kern="0" dirty="0"/>
              <a:t>Using Spool</a:t>
            </a:r>
          </a:p>
        </p:txBody>
      </p:sp>
      <p:sp>
        <p:nvSpPr>
          <p:cNvPr id="7" name="Rectangle 6">
            <a:extLst>
              <a:ext uri="{FF2B5EF4-FFF2-40B4-BE49-F238E27FC236}">
                <a16:creationId xmlns:a16="http://schemas.microsoft.com/office/drawing/2014/main" id="{436ACD48-B9D0-4E82-9584-AA8851C31AE5}"/>
              </a:ext>
            </a:extLst>
          </p:cNvPr>
          <p:cNvSpPr/>
          <p:nvPr/>
        </p:nvSpPr>
        <p:spPr>
          <a:xfrm>
            <a:off x="838200" y="1066800"/>
            <a:ext cx="7696200" cy="4457952"/>
          </a:xfrm>
          <a:prstGeom prst="rect">
            <a:avLst/>
          </a:prstGeom>
        </p:spPr>
        <p:txBody>
          <a:bodyPr wrap="square">
            <a:spAutoFit/>
          </a:bodyPr>
          <a:lstStyle/>
          <a:p>
            <a:pPr>
              <a:lnSpc>
                <a:spcPct val="150000"/>
              </a:lnSpc>
              <a:buFont typeface="Wingdings" panose="05000000000000000000" pitchFamily="2" charset="2"/>
              <a:buChar char="§"/>
            </a:pPr>
            <a:r>
              <a:rPr lang="en-US" dirty="0"/>
              <a:t>To take backup spool file to be created.</a:t>
            </a:r>
          </a:p>
          <a:p>
            <a:pPr marL="0" indent="0">
              <a:lnSpc>
                <a:spcPct val="150000"/>
              </a:lnSpc>
              <a:buNone/>
            </a:pPr>
            <a:r>
              <a:rPr lang="en-US" b="1" dirty="0">
                <a:solidFill>
                  <a:srgbClr val="002060"/>
                </a:solidFill>
              </a:rPr>
              <a:t>SQL&gt; </a:t>
            </a:r>
            <a:r>
              <a:rPr lang="en-US" sz="1900" dirty="0">
                <a:latin typeface="+mn-lt"/>
              </a:rPr>
              <a:t> </a:t>
            </a:r>
            <a:r>
              <a:rPr lang="en-US" b="1" dirty="0"/>
              <a:t>spool </a:t>
            </a:r>
            <a:r>
              <a:rPr lang="en-US" dirty="0"/>
              <a:t> D:\DBLab_200968</a:t>
            </a:r>
            <a:r>
              <a:rPr lang="en-US" b="1" dirty="0"/>
              <a:t>xxx\lab1.txt;</a:t>
            </a:r>
          </a:p>
          <a:p>
            <a:pPr marL="0" indent="0">
              <a:lnSpc>
                <a:spcPct val="150000"/>
              </a:lnSpc>
              <a:buNone/>
            </a:pPr>
            <a:r>
              <a:rPr lang="en-US" b="1" dirty="0">
                <a:solidFill>
                  <a:srgbClr val="002060"/>
                </a:solidFill>
              </a:rPr>
              <a:t>SQL&gt;</a:t>
            </a:r>
            <a:r>
              <a:rPr lang="en-US" b="1" dirty="0"/>
              <a:t> desc student;</a:t>
            </a:r>
          </a:p>
          <a:p>
            <a:pPr marL="0" indent="0">
              <a:lnSpc>
                <a:spcPct val="150000"/>
              </a:lnSpc>
              <a:buNone/>
            </a:pPr>
            <a:r>
              <a:rPr lang="en-US" b="1" dirty="0">
                <a:solidFill>
                  <a:srgbClr val="002060"/>
                </a:solidFill>
              </a:rPr>
              <a:t>SQL&gt; </a:t>
            </a:r>
            <a:r>
              <a:rPr lang="en-US" b="1" dirty="0"/>
              <a:t>Create Table Student(….);</a:t>
            </a:r>
          </a:p>
          <a:p>
            <a:pPr marL="0" indent="0">
              <a:lnSpc>
                <a:spcPct val="150000"/>
              </a:lnSpc>
              <a:buNone/>
            </a:pPr>
            <a:r>
              <a:rPr lang="en-US" b="1" dirty="0">
                <a:solidFill>
                  <a:srgbClr val="002060"/>
                </a:solidFill>
              </a:rPr>
              <a:t>SQL&gt; </a:t>
            </a:r>
            <a:r>
              <a:rPr lang="en-US" b="1" dirty="0"/>
              <a:t>Insert into Student Values(…….);</a:t>
            </a:r>
          </a:p>
          <a:p>
            <a:pPr marL="0" indent="0">
              <a:buNone/>
            </a:pPr>
            <a:r>
              <a:rPr lang="en-US" b="1" dirty="0"/>
              <a:t>--------------------</a:t>
            </a:r>
          </a:p>
          <a:p>
            <a:pPr marL="0" indent="0">
              <a:buNone/>
            </a:pPr>
            <a:r>
              <a:rPr lang="en-US" b="1" dirty="0"/>
              <a:t>-----------------------</a:t>
            </a:r>
          </a:p>
          <a:p>
            <a:pPr marL="0" indent="0">
              <a:buNone/>
            </a:pPr>
            <a:r>
              <a:rPr lang="en-US" b="1" dirty="0"/>
              <a:t>-----------------</a:t>
            </a:r>
          </a:p>
          <a:p>
            <a:pPr marL="0" indent="0">
              <a:lnSpc>
                <a:spcPct val="150000"/>
              </a:lnSpc>
              <a:buNone/>
            </a:pPr>
            <a:r>
              <a:rPr lang="en-US" b="1" dirty="0">
                <a:solidFill>
                  <a:srgbClr val="002060"/>
                </a:solidFill>
              </a:rPr>
              <a:t>SQL&gt;  </a:t>
            </a:r>
            <a:r>
              <a:rPr lang="en-US" b="1" dirty="0"/>
              <a:t>spool off;</a:t>
            </a:r>
          </a:p>
        </p:txBody>
      </p:sp>
      <p:sp>
        <p:nvSpPr>
          <p:cNvPr id="2" name="Rectangle 1">
            <a:extLst>
              <a:ext uri="{FF2B5EF4-FFF2-40B4-BE49-F238E27FC236}">
                <a16:creationId xmlns:a16="http://schemas.microsoft.com/office/drawing/2014/main" id="{6E1B7237-200A-4C0E-B519-3732F5343F1E}"/>
              </a:ext>
            </a:extLst>
          </p:cNvPr>
          <p:cNvSpPr/>
          <p:nvPr/>
        </p:nvSpPr>
        <p:spPr>
          <a:xfrm>
            <a:off x="4038600" y="5107325"/>
            <a:ext cx="4800600" cy="1015663"/>
          </a:xfrm>
          <a:prstGeom prst="rect">
            <a:avLst/>
          </a:prstGeom>
        </p:spPr>
        <p:txBody>
          <a:bodyPr wrap="square">
            <a:spAutoFit/>
          </a:bodyPr>
          <a:lstStyle/>
          <a:p>
            <a:r>
              <a:rPr lang="en-US" sz="2000" dirty="0"/>
              <a:t>All the commands executed &amp; output displays between </a:t>
            </a:r>
            <a:r>
              <a:rPr lang="en-US" sz="2000" b="1" dirty="0"/>
              <a:t>SPOOL</a:t>
            </a:r>
            <a:r>
              <a:rPr lang="en-US" sz="2000" dirty="0"/>
              <a:t> and </a:t>
            </a:r>
            <a:r>
              <a:rPr lang="en-US" sz="2000" b="1" dirty="0"/>
              <a:t>SPOOL OFF</a:t>
            </a:r>
            <a:r>
              <a:rPr lang="en-US" sz="2000" dirty="0"/>
              <a:t> get stored into </a:t>
            </a:r>
            <a:r>
              <a:rPr lang="en-US" sz="2000" b="1" dirty="0"/>
              <a:t>Lab1.txt </a:t>
            </a:r>
            <a:r>
              <a:rPr lang="en-US" sz="2000" dirty="0"/>
              <a:t>file.</a:t>
            </a:r>
            <a:endParaRPr lang="en-IN" sz="2000" dirty="0"/>
          </a:p>
        </p:txBody>
      </p:sp>
    </p:spTree>
    <p:extLst>
      <p:ext uri="{BB962C8B-B14F-4D97-AF65-F5344CB8AC3E}">
        <p14:creationId xmlns:p14="http://schemas.microsoft.com/office/powerpoint/2010/main" val="173606401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55C9F13C-9576-41E0-AA7A-B73753F67EBF}"/>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5" name="Title 1">
            <a:extLst>
              <a:ext uri="{FF2B5EF4-FFF2-40B4-BE49-F238E27FC236}">
                <a16:creationId xmlns:a16="http://schemas.microsoft.com/office/drawing/2014/main" id="{84371A3D-0D8F-4EBF-8FC0-C7972256ED04}"/>
              </a:ext>
            </a:extLst>
          </p:cNvPr>
          <p:cNvSpPr txBox="1">
            <a:spLocks/>
          </p:cNvSpPr>
          <p:nvPr/>
        </p:nvSpPr>
        <p:spPr bwMode="auto">
          <a:xfrm>
            <a:off x="33337" y="514351"/>
            <a:ext cx="10058400" cy="4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5000"/>
              </a:lnSpc>
              <a:spcBef>
                <a:spcPct val="0"/>
              </a:spcBef>
              <a:spcAft>
                <a:spcPct val="0"/>
              </a:spcAft>
              <a:defRPr sz="2400" b="1">
                <a:solidFill>
                  <a:schemeClr val="accent2"/>
                </a:solidFill>
                <a:latin typeface="+mj-lt"/>
                <a:ea typeface="+mj-ea"/>
                <a:cs typeface="+mj-cs"/>
              </a:defRPr>
            </a:lvl1pPr>
            <a:lvl2pPr algn="l" rtl="0" eaLnBrk="0" fontAlgn="base" hangingPunct="0">
              <a:lnSpc>
                <a:spcPct val="95000"/>
              </a:lnSpc>
              <a:spcBef>
                <a:spcPct val="0"/>
              </a:spcBef>
              <a:spcAft>
                <a:spcPct val="0"/>
              </a:spcAft>
              <a:defRPr sz="2400" b="1">
                <a:solidFill>
                  <a:schemeClr val="accent2"/>
                </a:solidFill>
                <a:latin typeface="Arial" charset="0"/>
              </a:defRPr>
            </a:lvl2pPr>
            <a:lvl3pPr algn="l" rtl="0" eaLnBrk="0" fontAlgn="base" hangingPunct="0">
              <a:lnSpc>
                <a:spcPct val="95000"/>
              </a:lnSpc>
              <a:spcBef>
                <a:spcPct val="0"/>
              </a:spcBef>
              <a:spcAft>
                <a:spcPct val="0"/>
              </a:spcAft>
              <a:defRPr sz="2400" b="1">
                <a:solidFill>
                  <a:schemeClr val="accent2"/>
                </a:solidFill>
                <a:latin typeface="Arial" charset="0"/>
              </a:defRPr>
            </a:lvl3pPr>
            <a:lvl4pPr algn="l" rtl="0" eaLnBrk="0" fontAlgn="base" hangingPunct="0">
              <a:lnSpc>
                <a:spcPct val="95000"/>
              </a:lnSpc>
              <a:spcBef>
                <a:spcPct val="0"/>
              </a:spcBef>
              <a:spcAft>
                <a:spcPct val="0"/>
              </a:spcAft>
              <a:defRPr sz="2400" b="1">
                <a:solidFill>
                  <a:schemeClr val="accent2"/>
                </a:solidFill>
                <a:latin typeface="Arial" charset="0"/>
              </a:defRPr>
            </a:lvl4pPr>
            <a:lvl5pPr algn="l" rtl="0" eaLnBrk="0" fontAlgn="base" hangingPunct="0">
              <a:lnSpc>
                <a:spcPct val="95000"/>
              </a:lnSpc>
              <a:spcBef>
                <a:spcPct val="0"/>
              </a:spcBef>
              <a:spcAft>
                <a:spcPct val="0"/>
              </a:spcAft>
              <a:defRPr sz="2400" b="1">
                <a:solidFill>
                  <a:schemeClr val="accent2"/>
                </a:solidFill>
                <a:latin typeface="Arial" charset="0"/>
              </a:defRPr>
            </a:lvl5pPr>
            <a:lvl6pPr marL="457200" algn="l" rtl="0" eaLnBrk="1" fontAlgn="base" hangingPunct="1">
              <a:lnSpc>
                <a:spcPct val="95000"/>
              </a:lnSpc>
              <a:spcBef>
                <a:spcPct val="0"/>
              </a:spcBef>
              <a:spcAft>
                <a:spcPct val="0"/>
              </a:spcAft>
              <a:defRPr sz="2400" b="1">
                <a:solidFill>
                  <a:schemeClr val="accent2"/>
                </a:solidFill>
                <a:latin typeface="Arial" charset="0"/>
              </a:defRPr>
            </a:lvl6pPr>
            <a:lvl7pPr marL="914400" algn="l" rtl="0" eaLnBrk="1" fontAlgn="base" hangingPunct="1">
              <a:lnSpc>
                <a:spcPct val="95000"/>
              </a:lnSpc>
              <a:spcBef>
                <a:spcPct val="0"/>
              </a:spcBef>
              <a:spcAft>
                <a:spcPct val="0"/>
              </a:spcAft>
              <a:defRPr sz="2400" b="1">
                <a:solidFill>
                  <a:schemeClr val="accent2"/>
                </a:solidFill>
                <a:latin typeface="Arial" charset="0"/>
              </a:defRPr>
            </a:lvl7pPr>
            <a:lvl8pPr marL="1371600" algn="l" rtl="0" eaLnBrk="1" fontAlgn="base" hangingPunct="1">
              <a:lnSpc>
                <a:spcPct val="95000"/>
              </a:lnSpc>
              <a:spcBef>
                <a:spcPct val="0"/>
              </a:spcBef>
              <a:spcAft>
                <a:spcPct val="0"/>
              </a:spcAft>
              <a:defRPr sz="2400" b="1">
                <a:solidFill>
                  <a:schemeClr val="accent2"/>
                </a:solidFill>
                <a:latin typeface="Arial" charset="0"/>
              </a:defRPr>
            </a:lvl8pPr>
            <a:lvl9pPr marL="1828800" algn="l" rtl="0" eaLnBrk="1" fontAlgn="base" hangingPunct="1">
              <a:lnSpc>
                <a:spcPct val="95000"/>
              </a:lnSpc>
              <a:spcBef>
                <a:spcPct val="0"/>
              </a:spcBef>
              <a:spcAft>
                <a:spcPct val="0"/>
              </a:spcAft>
              <a:defRPr sz="2400" b="1">
                <a:solidFill>
                  <a:schemeClr val="accent2"/>
                </a:solidFill>
                <a:latin typeface="Arial" charset="0"/>
              </a:defRPr>
            </a:lvl9pPr>
          </a:lstStyle>
          <a:p>
            <a:r>
              <a:rPr lang="en-US" sz="2800" kern="0" dirty="0"/>
              <a:t>Appending Spool file</a:t>
            </a:r>
          </a:p>
        </p:txBody>
      </p:sp>
      <p:sp>
        <p:nvSpPr>
          <p:cNvPr id="7" name="Rectangle 6">
            <a:extLst>
              <a:ext uri="{FF2B5EF4-FFF2-40B4-BE49-F238E27FC236}">
                <a16:creationId xmlns:a16="http://schemas.microsoft.com/office/drawing/2014/main" id="{436ACD48-B9D0-4E82-9584-AA8851C31AE5}"/>
              </a:ext>
            </a:extLst>
          </p:cNvPr>
          <p:cNvSpPr/>
          <p:nvPr/>
        </p:nvSpPr>
        <p:spPr>
          <a:xfrm>
            <a:off x="457200" y="1200024"/>
            <a:ext cx="8001000" cy="4457952"/>
          </a:xfrm>
          <a:prstGeom prst="rect">
            <a:avLst/>
          </a:prstGeom>
        </p:spPr>
        <p:txBody>
          <a:bodyPr wrap="square">
            <a:spAutoFit/>
          </a:bodyPr>
          <a:lstStyle/>
          <a:p>
            <a:pPr marL="342900" indent="-342900">
              <a:buFont typeface="Arial" panose="020B0604020202020204" pitchFamily="34" charset="0"/>
              <a:buChar char="•"/>
            </a:pPr>
            <a:r>
              <a:rPr lang="en-US" dirty="0"/>
              <a:t>New commands &amp; outputs can be appended to the existing spool file(lab1.txt) by reopening file with append keyword.</a:t>
            </a:r>
            <a:endParaRPr lang="en-IN" dirty="0"/>
          </a:p>
          <a:p>
            <a:pPr marL="0" indent="0">
              <a:lnSpc>
                <a:spcPct val="150000"/>
              </a:lnSpc>
              <a:buNone/>
            </a:pPr>
            <a:endParaRPr lang="en-US" sz="1600" b="1" dirty="0">
              <a:solidFill>
                <a:srgbClr val="002060"/>
              </a:solidFill>
            </a:endParaRPr>
          </a:p>
          <a:p>
            <a:pPr marL="0" indent="0">
              <a:lnSpc>
                <a:spcPct val="150000"/>
              </a:lnSpc>
              <a:buNone/>
            </a:pPr>
            <a:r>
              <a:rPr lang="en-US" b="1" dirty="0">
                <a:solidFill>
                  <a:srgbClr val="002060"/>
                </a:solidFill>
              </a:rPr>
              <a:t>SQL&gt; </a:t>
            </a:r>
            <a:r>
              <a:rPr lang="en-US" sz="1900" dirty="0">
                <a:latin typeface="+mn-lt"/>
              </a:rPr>
              <a:t> </a:t>
            </a:r>
            <a:r>
              <a:rPr lang="en-US" b="1" dirty="0"/>
              <a:t>spool </a:t>
            </a:r>
            <a:r>
              <a:rPr lang="en-US" dirty="0"/>
              <a:t> D:\DBLab_200968</a:t>
            </a:r>
            <a:r>
              <a:rPr lang="en-US" b="1" dirty="0"/>
              <a:t>xxx\lab1.txt APPEND;</a:t>
            </a:r>
          </a:p>
          <a:p>
            <a:pPr marL="0" indent="0">
              <a:lnSpc>
                <a:spcPct val="150000"/>
              </a:lnSpc>
              <a:buNone/>
            </a:pPr>
            <a:r>
              <a:rPr lang="en-US" b="1" dirty="0">
                <a:solidFill>
                  <a:srgbClr val="002060"/>
                </a:solidFill>
              </a:rPr>
              <a:t>SQL&gt;</a:t>
            </a:r>
            <a:r>
              <a:rPr lang="en-US" b="1" dirty="0"/>
              <a:t> Select * From Student;</a:t>
            </a:r>
          </a:p>
          <a:p>
            <a:pPr marL="0" indent="0">
              <a:lnSpc>
                <a:spcPct val="150000"/>
              </a:lnSpc>
              <a:buNone/>
            </a:pPr>
            <a:r>
              <a:rPr lang="en-US" b="1" dirty="0">
                <a:solidFill>
                  <a:srgbClr val="002060"/>
                </a:solidFill>
              </a:rPr>
              <a:t>SQL&gt; </a:t>
            </a:r>
            <a:r>
              <a:rPr lang="en-US" b="1" dirty="0"/>
              <a:t>Insert into Student Values(…….);</a:t>
            </a:r>
          </a:p>
          <a:p>
            <a:pPr marL="0" indent="0">
              <a:buNone/>
            </a:pPr>
            <a:r>
              <a:rPr lang="en-US" b="1" dirty="0"/>
              <a:t>--------------------</a:t>
            </a:r>
          </a:p>
          <a:p>
            <a:pPr marL="0" indent="0">
              <a:buNone/>
            </a:pPr>
            <a:r>
              <a:rPr lang="en-US" b="1" dirty="0"/>
              <a:t>-----------------------</a:t>
            </a:r>
          </a:p>
          <a:p>
            <a:pPr marL="0" indent="0">
              <a:buNone/>
            </a:pPr>
            <a:r>
              <a:rPr lang="en-US" b="1" dirty="0"/>
              <a:t>-----------------</a:t>
            </a:r>
          </a:p>
          <a:p>
            <a:pPr marL="0" indent="0">
              <a:lnSpc>
                <a:spcPct val="150000"/>
              </a:lnSpc>
              <a:buNone/>
            </a:pPr>
            <a:r>
              <a:rPr lang="en-US" b="1" dirty="0">
                <a:solidFill>
                  <a:srgbClr val="002060"/>
                </a:solidFill>
              </a:rPr>
              <a:t>SQL&gt;  </a:t>
            </a:r>
            <a:r>
              <a:rPr lang="en-US" b="1" dirty="0"/>
              <a:t>spool off;</a:t>
            </a:r>
          </a:p>
        </p:txBody>
      </p:sp>
    </p:spTree>
    <p:extLst>
      <p:ext uri="{BB962C8B-B14F-4D97-AF65-F5344CB8AC3E}">
        <p14:creationId xmlns:p14="http://schemas.microsoft.com/office/powerpoint/2010/main" val="8771676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800100" y="1025668"/>
            <a:ext cx="7543800" cy="600075"/>
          </a:xfrm>
        </p:spPr>
        <p:txBody>
          <a:bodyPr/>
          <a:lstStyle/>
          <a:p>
            <a:r>
              <a:rPr lang="en-US" sz="1800" b="1" dirty="0"/>
              <a:t>Create the table DSE_STUD and insert following records. Assume appropriate data type &amp; size.</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71733325"/>
              </p:ext>
            </p:extLst>
          </p:nvPr>
        </p:nvGraphicFramePr>
        <p:xfrm>
          <a:off x="1524000" y="1649555"/>
          <a:ext cx="5434445" cy="2186105"/>
        </p:xfrm>
        <a:graphic>
          <a:graphicData uri="http://schemas.openxmlformats.org/drawingml/2006/table">
            <a:tbl>
              <a:tblPr/>
              <a:tblGrid>
                <a:gridCol w="994170">
                  <a:extLst>
                    <a:ext uri="{9D8B030D-6E8A-4147-A177-3AD203B41FA5}">
                      <a16:colId xmlns:a16="http://schemas.microsoft.com/office/drawing/2014/main" val="3596675867"/>
                    </a:ext>
                  </a:extLst>
                </a:gridCol>
                <a:gridCol w="1834295">
                  <a:extLst>
                    <a:ext uri="{9D8B030D-6E8A-4147-A177-3AD203B41FA5}">
                      <a16:colId xmlns:a16="http://schemas.microsoft.com/office/drawing/2014/main" val="568224303"/>
                    </a:ext>
                  </a:extLst>
                </a:gridCol>
                <a:gridCol w="821947">
                  <a:extLst>
                    <a:ext uri="{9D8B030D-6E8A-4147-A177-3AD203B41FA5}">
                      <a16:colId xmlns:a16="http://schemas.microsoft.com/office/drawing/2014/main" val="3966916160"/>
                    </a:ext>
                  </a:extLst>
                </a:gridCol>
                <a:gridCol w="783309">
                  <a:extLst>
                    <a:ext uri="{9D8B030D-6E8A-4147-A177-3AD203B41FA5}">
                      <a16:colId xmlns:a16="http://schemas.microsoft.com/office/drawing/2014/main" val="4127220847"/>
                    </a:ext>
                  </a:extLst>
                </a:gridCol>
                <a:gridCol w="1000724">
                  <a:extLst>
                    <a:ext uri="{9D8B030D-6E8A-4147-A177-3AD203B41FA5}">
                      <a16:colId xmlns:a16="http://schemas.microsoft.com/office/drawing/2014/main" val="3196713552"/>
                    </a:ext>
                  </a:extLst>
                </a:gridCol>
              </a:tblGrid>
              <a:tr h="349972">
                <a:tc>
                  <a:txBody>
                    <a:bodyPr/>
                    <a:lstStyle/>
                    <a:p>
                      <a:pPr algn="l" fontAlgn="b"/>
                      <a:r>
                        <a:rPr lang="en-US" sz="1400" b="1" i="0" u="none" strike="noStrike" dirty="0">
                          <a:solidFill>
                            <a:srgbClr val="000000"/>
                          </a:solidFill>
                          <a:effectLst/>
                          <a:latin typeface="Calibri" panose="020F0502020204030204" pitchFamily="34" charset="0"/>
                        </a:rPr>
                        <a:t>RegNo</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anose="020F0502020204030204" pitchFamily="34" charset="0"/>
                        </a:rPr>
                        <a:t>Name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Course_ID</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Phone</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email</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492847"/>
                  </a:ext>
                </a:extLst>
              </a:tr>
              <a:tr h="349972">
                <a:tc>
                  <a:txBody>
                    <a:bodyPr/>
                    <a:lstStyle/>
                    <a:p>
                      <a:pPr algn="l" fontAlgn="b"/>
                      <a:r>
                        <a:rPr lang="en-IN" sz="1400" b="0" i="0" u="none" strike="noStrike" dirty="0">
                          <a:solidFill>
                            <a:srgbClr val="000000"/>
                          </a:solidFill>
                          <a:effectLst/>
                          <a:latin typeface="Calibri" panose="020F0502020204030204" pitchFamily="34" charset="0"/>
                        </a:rPr>
                        <a:t>200968002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MEDHA N BHAT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968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179211"/>
                  </a:ext>
                </a:extLst>
              </a:tr>
              <a:tr h="349972">
                <a:tc>
                  <a:txBody>
                    <a:bodyPr/>
                    <a:lstStyle/>
                    <a:p>
                      <a:pPr algn="l" fontAlgn="b"/>
                      <a:r>
                        <a:rPr lang="en-IN" sz="1400" b="0" i="0" u="none" strike="noStrike" dirty="0">
                          <a:solidFill>
                            <a:srgbClr val="000000"/>
                          </a:solidFill>
                          <a:effectLst/>
                          <a:latin typeface="Calibri" panose="020F0502020204030204" pitchFamily="34" charset="0"/>
                        </a:rPr>
                        <a:t>200968006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SHREENIDHI L NAYAK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968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626972"/>
                  </a:ext>
                </a:extLst>
              </a:tr>
              <a:tr h="349972">
                <a:tc>
                  <a:txBody>
                    <a:bodyPr/>
                    <a:lstStyle/>
                    <a:p>
                      <a:pPr algn="l" fontAlgn="b"/>
                      <a:r>
                        <a:rPr lang="en-IN" sz="1400" b="0" i="0" u="none" strike="noStrike" dirty="0">
                          <a:solidFill>
                            <a:srgbClr val="000000"/>
                          </a:solidFill>
                          <a:effectLst/>
                          <a:latin typeface="Calibri" panose="020F0502020204030204" pitchFamily="34" charset="0"/>
                        </a:rPr>
                        <a:t>200968008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AARON D SOUZA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968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493692"/>
                  </a:ext>
                </a:extLst>
              </a:tr>
              <a:tr h="349972">
                <a:tc>
                  <a:txBody>
                    <a:bodyPr/>
                    <a:lstStyle/>
                    <a:p>
                      <a:pPr algn="l" fontAlgn="b"/>
                      <a:r>
                        <a:rPr lang="en-IN" sz="1400" b="0" i="0" u="none" strike="noStrike" dirty="0">
                          <a:solidFill>
                            <a:srgbClr val="000000"/>
                          </a:solidFill>
                          <a:effectLst/>
                          <a:latin typeface="Calibri" panose="020F0502020204030204" pitchFamily="34" charset="0"/>
                        </a:rPr>
                        <a:t>200968010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PRAJNA P PRABHU</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968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61808"/>
                  </a:ext>
                </a:extLst>
              </a:tr>
              <a:tr h="349972">
                <a:tc>
                  <a:txBody>
                    <a:bodyPr/>
                    <a:lstStyle/>
                    <a:p>
                      <a:pPr algn="l" fontAlgn="b"/>
                      <a:r>
                        <a:rPr lang="en-IN" sz="1400" b="0" i="0" u="none" strike="noStrike" dirty="0">
                          <a:solidFill>
                            <a:srgbClr val="000000"/>
                          </a:solidFill>
                          <a:effectLst/>
                          <a:latin typeface="Calibri" panose="020F0502020204030204" pitchFamily="34" charset="0"/>
                        </a:rPr>
                        <a:t>200968013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DAIYAAN MOHAMED AL ALTAF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968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165463"/>
                  </a:ext>
                </a:extLst>
              </a:tr>
            </a:tbl>
          </a:graphicData>
        </a:graphic>
      </p:graphicFrame>
      <p:sp>
        <p:nvSpPr>
          <p:cNvPr id="6" name="TextBox 5">
            <a:extLst>
              <a:ext uri="{FF2B5EF4-FFF2-40B4-BE49-F238E27FC236}">
                <a16:creationId xmlns:a16="http://schemas.microsoft.com/office/drawing/2014/main" id="{F5705187-6A20-4D6A-ADDF-48FD32430241}"/>
              </a:ext>
            </a:extLst>
          </p:cNvPr>
          <p:cNvSpPr txBox="1"/>
          <p:nvPr/>
        </p:nvSpPr>
        <p:spPr>
          <a:xfrm>
            <a:off x="800100" y="3876551"/>
            <a:ext cx="7734300" cy="1843069"/>
          </a:xfrm>
          <a:prstGeom prst="rect">
            <a:avLst/>
          </a:prstGeom>
          <a:noFill/>
          <a:ln>
            <a:solidFill>
              <a:schemeClr val="accent1"/>
            </a:solidFill>
          </a:ln>
        </p:spPr>
        <p:txBody>
          <a:bodyPr wrap="square" rtlCol="0">
            <a:spAutoFit/>
          </a:bodyPr>
          <a:lstStyle/>
          <a:p>
            <a:r>
              <a:rPr lang="en-US" sz="1800" b="1" dirty="0"/>
              <a:t>Simple Syntax:</a:t>
            </a:r>
          </a:p>
          <a:p>
            <a:r>
              <a:rPr lang="en-US" sz="1800" dirty="0"/>
              <a:t> </a:t>
            </a:r>
            <a:endParaRPr lang="en-US" sz="750" dirty="0"/>
          </a:p>
          <a:p>
            <a:pPr>
              <a:lnSpc>
                <a:spcPct val="150000"/>
              </a:lnSpc>
            </a:pPr>
            <a:r>
              <a:rPr lang="en-US" sz="1800" dirty="0"/>
              <a:t>CREATE TABLE </a:t>
            </a:r>
            <a:r>
              <a:rPr lang="en-US" sz="1800" i="1" dirty="0" err="1"/>
              <a:t>table_name</a:t>
            </a:r>
            <a:r>
              <a:rPr lang="en-US" sz="1800" i="1" dirty="0"/>
              <a:t> </a:t>
            </a:r>
            <a:r>
              <a:rPr lang="en-US" sz="1800" b="1" dirty="0">
                <a:solidFill>
                  <a:srgbClr val="C00000"/>
                </a:solidFill>
              </a:rPr>
              <a:t>( </a:t>
            </a:r>
          </a:p>
          <a:p>
            <a:pPr>
              <a:lnSpc>
                <a:spcPct val="150000"/>
              </a:lnSpc>
            </a:pPr>
            <a:r>
              <a:rPr lang="en-US" sz="1800" i="1" dirty="0"/>
              <a:t>   Column_name</a:t>
            </a:r>
            <a:r>
              <a:rPr lang="en-US" sz="1800" b="1" i="1" dirty="0"/>
              <a:t>1</a:t>
            </a:r>
            <a:r>
              <a:rPr lang="en-US" sz="1800" i="1" dirty="0"/>
              <a:t> </a:t>
            </a:r>
            <a:r>
              <a:rPr lang="en-US" sz="1800" dirty="0" err="1"/>
              <a:t>DataType</a:t>
            </a:r>
            <a:r>
              <a:rPr lang="en-US" sz="1800" dirty="0"/>
              <a:t>(size),     </a:t>
            </a:r>
            <a:r>
              <a:rPr lang="en-US" sz="1800" i="1" dirty="0"/>
              <a:t>Column_name</a:t>
            </a:r>
            <a:r>
              <a:rPr lang="en-US" sz="1800" b="1" i="1" dirty="0"/>
              <a:t>2</a:t>
            </a:r>
            <a:r>
              <a:rPr lang="en-US" sz="1800" i="1" dirty="0"/>
              <a:t> </a:t>
            </a:r>
            <a:r>
              <a:rPr lang="en-US" sz="1800" dirty="0" err="1"/>
              <a:t>DataType</a:t>
            </a:r>
            <a:r>
              <a:rPr lang="en-US" sz="1800" dirty="0"/>
              <a:t>(size),</a:t>
            </a:r>
          </a:p>
          <a:p>
            <a:pPr>
              <a:lnSpc>
                <a:spcPct val="150000"/>
              </a:lnSpc>
            </a:pPr>
            <a:r>
              <a:rPr lang="en-US" sz="1800" dirty="0"/>
              <a:t>    ………………………….. ,  </a:t>
            </a:r>
            <a:r>
              <a:rPr lang="en-US" sz="1800" i="1" dirty="0" err="1"/>
              <a:t>Column_name</a:t>
            </a:r>
            <a:r>
              <a:rPr lang="en-US" sz="1800" b="1" i="1" dirty="0" err="1"/>
              <a:t>N</a:t>
            </a:r>
            <a:r>
              <a:rPr lang="en-US" sz="1800" i="1" dirty="0"/>
              <a:t> </a:t>
            </a:r>
            <a:r>
              <a:rPr lang="en-US" sz="1800" dirty="0" err="1"/>
              <a:t>DataType</a:t>
            </a:r>
            <a:r>
              <a:rPr lang="en-US" sz="1800" dirty="0"/>
              <a:t>(size), </a:t>
            </a:r>
            <a:r>
              <a:rPr lang="en-US" sz="1800" b="1" dirty="0">
                <a:solidFill>
                  <a:srgbClr val="C00000"/>
                </a:solidFill>
              </a:rPr>
              <a:t>)</a:t>
            </a:r>
            <a:r>
              <a:rPr lang="en-US" sz="1800" b="1" dirty="0">
                <a:solidFill>
                  <a:srgbClr val="002060"/>
                </a:solidFill>
              </a:rPr>
              <a:t>;</a:t>
            </a:r>
            <a:endParaRPr lang="en-US" sz="1800" i="1" dirty="0">
              <a:solidFill>
                <a:srgbClr val="002060"/>
              </a:solidFill>
            </a:endParaRPr>
          </a:p>
        </p:txBody>
      </p:sp>
      <p:sp>
        <p:nvSpPr>
          <p:cNvPr id="7" name="Rectangle 3">
            <a:extLst>
              <a:ext uri="{FF2B5EF4-FFF2-40B4-BE49-F238E27FC236}">
                <a16:creationId xmlns:a16="http://schemas.microsoft.com/office/drawing/2014/main" id="{888175C7-B498-4B28-85CA-ED825938742E}"/>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8" name="Rectangle 4">
            <a:extLst>
              <a:ext uri="{FF2B5EF4-FFF2-40B4-BE49-F238E27FC236}">
                <a16:creationId xmlns:a16="http://schemas.microsoft.com/office/drawing/2014/main" id="{C9BE6F52-DDF1-42F3-84C3-A5A8E508EF2D}"/>
              </a:ext>
            </a:extLst>
          </p:cNvPr>
          <p:cNvSpPr>
            <a:spLocks noChangeArrowheads="1"/>
          </p:cNvSpPr>
          <p:nvPr/>
        </p:nvSpPr>
        <p:spPr bwMode="blackGray">
          <a:xfrm>
            <a:off x="1092993" y="5779039"/>
            <a:ext cx="6958013" cy="747317"/>
          </a:xfrm>
          <a:prstGeom prst="rect">
            <a:avLst/>
          </a:prstGeom>
          <a:solidFill>
            <a:schemeClr val="accent1"/>
          </a:solidFill>
          <a:ln w="28575">
            <a:solidFill>
              <a:srgbClr val="000000"/>
            </a:solidFill>
            <a:miter lim="800000"/>
            <a:headEnd/>
            <a:tailEnd/>
          </a:ln>
        </p:spPr>
        <p:txBody>
          <a:bodyPr wrap="none" lIns="69056" tIns="34529" rIns="69056" bIns="34529"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sz="2000" dirty="0">
                <a:solidFill>
                  <a:schemeClr val="bg1"/>
                </a:solidFill>
                <a:latin typeface="Courier New" panose="02070309020205020404" pitchFamily="49" charset="0"/>
              </a:rPr>
              <a:t>Simple Syntax:</a:t>
            </a:r>
          </a:p>
          <a:p>
            <a:pPr algn="l">
              <a:spcBef>
                <a:spcPct val="0"/>
              </a:spcBef>
              <a:buClrTx/>
              <a:buFontTx/>
              <a:buNone/>
            </a:pPr>
            <a:r>
              <a:rPr lang="en-US" altLang="en-US" sz="2000" dirty="0">
                <a:solidFill>
                  <a:schemeClr val="bg1"/>
                </a:solidFill>
                <a:latin typeface="Courier New" panose="02070309020205020404" pitchFamily="49" charset="0"/>
              </a:rPr>
              <a:t>INSERT INTO	</a:t>
            </a:r>
            <a:r>
              <a:rPr lang="en-US" altLang="en-US" sz="2000" i="1" dirty="0">
                <a:solidFill>
                  <a:schemeClr val="bg1"/>
                </a:solidFill>
                <a:latin typeface="Courier New" panose="02070309020205020404" pitchFamily="49" charset="0"/>
              </a:rPr>
              <a:t>table </a:t>
            </a:r>
            <a:r>
              <a:rPr lang="en-US" altLang="en-US" sz="2000" dirty="0">
                <a:solidFill>
                  <a:schemeClr val="bg1"/>
                </a:solidFill>
                <a:latin typeface="Courier New" panose="02070309020205020404" pitchFamily="49" charset="0"/>
              </a:rPr>
              <a:t>VALUES</a:t>
            </a:r>
            <a:r>
              <a:rPr lang="en-US" altLang="en-US" sz="2000" i="1" dirty="0">
                <a:solidFill>
                  <a:schemeClr val="bg1"/>
                </a:solidFill>
                <a:latin typeface="Courier New" panose="02070309020205020404" pitchFamily="49" charset="0"/>
              </a:rPr>
              <a:t>(value1 , value2...</a:t>
            </a:r>
            <a:r>
              <a:rPr lang="en-US" altLang="en-US" sz="2000" dirty="0">
                <a:solidFill>
                  <a:schemeClr val="bg1"/>
                </a:solidFill>
                <a:latin typeface="Courier New" panose="02070309020205020404" pitchFamily="49" charset="0"/>
              </a:rPr>
              <a:t>);</a:t>
            </a:r>
          </a:p>
        </p:txBody>
      </p:sp>
    </p:spTree>
    <p:extLst>
      <p:ext uri="{BB962C8B-B14F-4D97-AF65-F5344CB8AC3E}">
        <p14:creationId xmlns:p14="http://schemas.microsoft.com/office/powerpoint/2010/main" val="167043440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800100" y="1025669"/>
            <a:ext cx="7543800" cy="462108"/>
          </a:xfrm>
        </p:spPr>
        <p:txBody>
          <a:bodyPr/>
          <a:lstStyle/>
          <a:p>
            <a:r>
              <a:rPr lang="en-US" sz="1800" b="1" dirty="0"/>
              <a:t>Create the following tables</a:t>
            </a:r>
          </a:p>
          <a:p>
            <a:r>
              <a:rPr lang="en-IN" dirty="0"/>
              <a:t>EMP</a:t>
            </a:r>
          </a:p>
          <a:p>
            <a:endParaRPr lang="en-US" dirty="0"/>
          </a:p>
        </p:txBody>
      </p:sp>
      <p:graphicFrame>
        <p:nvGraphicFramePr>
          <p:cNvPr id="6" name="Table 5">
            <a:extLst>
              <a:ext uri="{FF2B5EF4-FFF2-40B4-BE49-F238E27FC236}">
                <a16:creationId xmlns:a16="http://schemas.microsoft.com/office/drawing/2014/main" id="{6B5D2E52-6453-43CD-B39D-C9E68F7F9211}"/>
              </a:ext>
            </a:extLst>
          </p:cNvPr>
          <p:cNvGraphicFramePr>
            <a:graphicFrameLocks noGrp="1"/>
          </p:cNvGraphicFramePr>
          <p:nvPr>
            <p:extLst>
              <p:ext uri="{D42A27DB-BD31-4B8C-83A1-F6EECF244321}">
                <p14:modId xmlns:p14="http://schemas.microsoft.com/office/powerpoint/2010/main" val="1105509113"/>
              </p:ext>
            </p:extLst>
          </p:nvPr>
        </p:nvGraphicFramePr>
        <p:xfrm>
          <a:off x="457200" y="1905000"/>
          <a:ext cx="5638800" cy="2105349"/>
        </p:xfrm>
        <a:graphic>
          <a:graphicData uri="http://schemas.openxmlformats.org/drawingml/2006/table">
            <a:tbl>
              <a:tblPr/>
              <a:tblGrid>
                <a:gridCol w="1215736">
                  <a:extLst>
                    <a:ext uri="{9D8B030D-6E8A-4147-A177-3AD203B41FA5}">
                      <a16:colId xmlns:a16="http://schemas.microsoft.com/office/drawing/2014/main" val="2469596891"/>
                    </a:ext>
                  </a:extLst>
                </a:gridCol>
                <a:gridCol w="1042060">
                  <a:extLst>
                    <a:ext uri="{9D8B030D-6E8A-4147-A177-3AD203B41FA5}">
                      <a16:colId xmlns:a16="http://schemas.microsoft.com/office/drawing/2014/main" val="4183648270"/>
                    </a:ext>
                  </a:extLst>
                </a:gridCol>
                <a:gridCol w="578922">
                  <a:extLst>
                    <a:ext uri="{9D8B030D-6E8A-4147-A177-3AD203B41FA5}">
                      <a16:colId xmlns:a16="http://schemas.microsoft.com/office/drawing/2014/main" val="578261755"/>
                    </a:ext>
                  </a:extLst>
                </a:gridCol>
                <a:gridCol w="2802082">
                  <a:extLst>
                    <a:ext uri="{9D8B030D-6E8A-4147-A177-3AD203B41FA5}">
                      <a16:colId xmlns:a16="http://schemas.microsoft.com/office/drawing/2014/main" val="2974580094"/>
                    </a:ext>
                  </a:extLst>
                </a:gridCol>
              </a:tblGrid>
              <a:tr h="277200">
                <a:tc>
                  <a:txBody>
                    <a:bodyPr/>
                    <a:lstStyle/>
                    <a:p>
                      <a:pPr algn="l" fontAlgn="b"/>
                      <a:r>
                        <a:rPr lang="en-IN" sz="2000" b="1" i="0" u="none" strike="noStrike" dirty="0">
                          <a:solidFill>
                            <a:srgbClr val="000000"/>
                          </a:solidFill>
                          <a:effectLst/>
                          <a:latin typeface="Calibri" panose="020F0502020204030204" pitchFamily="34" charset="0"/>
                        </a:rPr>
                        <a:t>Attributes</a:t>
                      </a:r>
                      <a:endParaRPr lang="en-IN" sz="18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IN" sz="2000" b="1" i="0" u="none" strike="noStrike" dirty="0" err="1">
                          <a:solidFill>
                            <a:srgbClr val="000000"/>
                          </a:solidFill>
                          <a:effectLst/>
                          <a:latin typeface="Calibri" panose="020F0502020204030204" pitchFamily="34" charset="0"/>
                        </a:rPr>
                        <a:t>DataType</a:t>
                      </a:r>
                      <a:endParaRPr lang="en-IN" sz="18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IN" sz="2000" b="1" i="0" u="none" strike="noStrike" dirty="0">
                          <a:solidFill>
                            <a:srgbClr val="000000"/>
                          </a:solidFill>
                          <a:effectLst/>
                          <a:latin typeface="Calibri" panose="020F0502020204030204" pitchFamily="34" charset="0"/>
                        </a:rPr>
                        <a:t>Size</a:t>
                      </a:r>
                      <a:endParaRPr lang="en-IN" sz="18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IN" sz="2000" b="1" i="0" u="none" strike="noStrike" dirty="0">
                          <a:solidFill>
                            <a:srgbClr val="000000"/>
                          </a:solidFill>
                          <a:effectLst/>
                          <a:latin typeface="Calibri" panose="020F0502020204030204" pitchFamily="34" charset="0"/>
                        </a:rPr>
                        <a:t>Constraint</a:t>
                      </a:r>
                      <a:endParaRPr lang="en-IN" sz="18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318483593"/>
                  </a:ext>
                </a:extLst>
              </a:tr>
              <a:tr h="476380">
                <a:tc>
                  <a:txBody>
                    <a:bodyPr/>
                    <a:lstStyle/>
                    <a:p>
                      <a:pPr algn="l" fontAlgn="b"/>
                      <a:r>
                        <a:rPr lang="en-IN" sz="2000" b="0" i="0" u="sng" strike="noStrike" dirty="0">
                          <a:solidFill>
                            <a:srgbClr val="000000"/>
                          </a:solidFill>
                          <a:effectLst/>
                          <a:latin typeface="Calibri" panose="020F0502020204030204" pitchFamily="34" charset="0"/>
                        </a:rPr>
                        <a:t>EMPCODE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Primary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210428"/>
                  </a:ext>
                </a:extLst>
              </a:tr>
              <a:tr h="270670">
                <a:tc>
                  <a:txBody>
                    <a:bodyPr/>
                    <a:lstStyle/>
                    <a:p>
                      <a:pPr algn="l" fontAlgn="b"/>
                      <a:r>
                        <a:rPr lang="en-IN" sz="2000" b="0" i="0" u="none" strike="noStrike">
                          <a:solidFill>
                            <a:srgbClr val="000000"/>
                          </a:solidFill>
                          <a:effectLst/>
                          <a:latin typeface="Calibri" panose="020F0502020204030204" pitchFamily="34" charset="0"/>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Varchar2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88209"/>
                  </a:ext>
                </a:extLst>
              </a:tr>
              <a:tr h="270670">
                <a:tc>
                  <a:txBody>
                    <a:bodyPr/>
                    <a:lstStyle/>
                    <a:p>
                      <a:pPr algn="l" fontAlgn="b"/>
                      <a:r>
                        <a:rPr lang="en-IN" sz="2000" b="0" i="0" u="none" strike="noStrike">
                          <a:solidFill>
                            <a:srgbClr val="000000"/>
                          </a:solidFill>
                          <a:effectLst/>
                          <a:latin typeface="Calibri" panose="020F0502020204030204" pitchFamily="34" charset="0"/>
                        </a:rPr>
                        <a:t>Salary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9371365"/>
                  </a:ext>
                </a:extLst>
              </a:tr>
              <a:tr h="714569">
                <a:tc>
                  <a:txBody>
                    <a:bodyPr/>
                    <a:lstStyle/>
                    <a:p>
                      <a:pPr algn="l" fontAlgn="b"/>
                      <a:r>
                        <a:rPr lang="en-IN" sz="2000" b="0" i="0" u="none" strike="noStrike">
                          <a:solidFill>
                            <a:srgbClr val="000000"/>
                          </a:solidFill>
                          <a:effectLst/>
                          <a:latin typeface="Calibri" panose="020F0502020204030204" pitchFamily="34" charset="0"/>
                        </a:rPr>
                        <a:t>Deptno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Vrachar2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err="1">
                          <a:solidFill>
                            <a:srgbClr val="000000"/>
                          </a:solidFill>
                          <a:effectLst/>
                          <a:latin typeface="Calibri" panose="020F0502020204030204" pitchFamily="34" charset="0"/>
                        </a:rPr>
                        <a:t>F.Key</a:t>
                      </a:r>
                      <a:r>
                        <a:rPr lang="en-IN" sz="2000" b="0" i="0" u="none" strike="noStrike" dirty="0">
                          <a:solidFill>
                            <a:srgbClr val="000000"/>
                          </a:solidFill>
                          <a:effectLst/>
                          <a:latin typeface="Calibri" panose="020F0502020204030204" pitchFamily="34" charset="0"/>
                        </a:rPr>
                        <a:t> References DEPT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362064"/>
                  </a:ext>
                </a:extLst>
              </a:tr>
            </a:tbl>
          </a:graphicData>
        </a:graphic>
      </p:graphicFrame>
      <p:graphicFrame>
        <p:nvGraphicFramePr>
          <p:cNvPr id="7" name="Table 6">
            <a:extLst>
              <a:ext uri="{FF2B5EF4-FFF2-40B4-BE49-F238E27FC236}">
                <a16:creationId xmlns:a16="http://schemas.microsoft.com/office/drawing/2014/main" id="{935D4886-FCF1-4840-900F-C6B54925C28E}"/>
              </a:ext>
            </a:extLst>
          </p:cNvPr>
          <p:cNvGraphicFramePr>
            <a:graphicFrameLocks noGrp="1"/>
          </p:cNvGraphicFramePr>
          <p:nvPr>
            <p:extLst>
              <p:ext uri="{D42A27DB-BD31-4B8C-83A1-F6EECF244321}">
                <p14:modId xmlns:p14="http://schemas.microsoft.com/office/powerpoint/2010/main" val="4250163057"/>
              </p:ext>
            </p:extLst>
          </p:nvPr>
        </p:nvGraphicFramePr>
        <p:xfrm>
          <a:off x="3429000" y="4151024"/>
          <a:ext cx="5202722" cy="1411576"/>
        </p:xfrm>
        <a:graphic>
          <a:graphicData uri="http://schemas.openxmlformats.org/drawingml/2006/table">
            <a:tbl>
              <a:tblPr/>
              <a:tblGrid>
                <a:gridCol w="1122680">
                  <a:extLst>
                    <a:ext uri="{9D8B030D-6E8A-4147-A177-3AD203B41FA5}">
                      <a16:colId xmlns:a16="http://schemas.microsoft.com/office/drawing/2014/main" val="2771639760"/>
                    </a:ext>
                  </a:extLst>
                </a:gridCol>
                <a:gridCol w="1455841">
                  <a:extLst>
                    <a:ext uri="{9D8B030D-6E8A-4147-A177-3AD203B41FA5}">
                      <a16:colId xmlns:a16="http://schemas.microsoft.com/office/drawing/2014/main" val="1183557998"/>
                    </a:ext>
                  </a:extLst>
                </a:gridCol>
                <a:gridCol w="545679">
                  <a:extLst>
                    <a:ext uri="{9D8B030D-6E8A-4147-A177-3AD203B41FA5}">
                      <a16:colId xmlns:a16="http://schemas.microsoft.com/office/drawing/2014/main" val="1076983290"/>
                    </a:ext>
                  </a:extLst>
                </a:gridCol>
                <a:gridCol w="2078522">
                  <a:extLst>
                    <a:ext uri="{9D8B030D-6E8A-4147-A177-3AD203B41FA5}">
                      <a16:colId xmlns:a16="http://schemas.microsoft.com/office/drawing/2014/main" val="12100267"/>
                    </a:ext>
                  </a:extLst>
                </a:gridCol>
              </a:tblGrid>
              <a:tr h="352894">
                <a:tc>
                  <a:txBody>
                    <a:bodyPr/>
                    <a:lstStyle/>
                    <a:p>
                      <a:pPr algn="l" fontAlgn="b"/>
                      <a:r>
                        <a:rPr lang="en-IN" sz="2000" b="1" i="0" u="none" strike="noStrike" dirty="0">
                          <a:solidFill>
                            <a:srgbClr val="000000"/>
                          </a:solidFill>
                          <a:effectLst/>
                          <a:latin typeface="Calibri" panose="020F0502020204030204" pitchFamily="34" charset="0"/>
                        </a:rPr>
                        <a:t>Attributes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IN" sz="2000" b="1" i="0" u="none" strike="noStrike">
                          <a:solidFill>
                            <a:srgbClr val="000000"/>
                          </a:solidFill>
                          <a:effectLst/>
                          <a:latin typeface="Calibri" panose="020F0502020204030204" pitchFamily="34" charset="0"/>
                        </a:rPr>
                        <a:t>DataType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IN" sz="2000" b="1" i="0" u="none" strike="noStrike">
                          <a:solidFill>
                            <a:srgbClr val="000000"/>
                          </a:solidFill>
                          <a:effectLst/>
                          <a:latin typeface="Calibri" panose="020F0502020204030204" pitchFamily="34" charset="0"/>
                        </a:rPr>
                        <a:t>Size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IN" sz="2000" b="1" i="0" u="none" strike="noStrike">
                          <a:solidFill>
                            <a:srgbClr val="000000"/>
                          </a:solidFill>
                          <a:effectLst/>
                          <a:latin typeface="Calibri" panose="020F0502020204030204" pitchFamily="34" charset="0"/>
                        </a:rPr>
                        <a:t>Constraint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365401801"/>
                  </a:ext>
                </a:extLst>
              </a:tr>
              <a:tr h="352894">
                <a:tc>
                  <a:txBody>
                    <a:bodyPr/>
                    <a:lstStyle/>
                    <a:p>
                      <a:pPr algn="l" fontAlgn="b"/>
                      <a:r>
                        <a:rPr lang="en-IN" sz="2000" b="1" i="0" u="sng" strike="noStrike" dirty="0" err="1">
                          <a:solidFill>
                            <a:srgbClr val="000000"/>
                          </a:solidFill>
                          <a:effectLst/>
                          <a:latin typeface="Calibri" panose="020F0502020204030204" pitchFamily="34" charset="0"/>
                        </a:rPr>
                        <a:t>Dno</a:t>
                      </a:r>
                      <a:endParaRPr lang="en-IN" sz="2000" b="1" i="0" u="sng"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Vrachar2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Primary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883774"/>
                  </a:ext>
                </a:extLst>
              </a:tr>
              <a:tr h="352894">
                <a:tc>
                  <a:txBody>
                    <a:bodyPr/>
                    <a:lstStyle/>
                    <a:p>
                      <a:pPr algn="l" fontAlgn="b"/>
                      <a:r>
                        <a:rPr lang="en-IN" sz="2000" b="1" i="0" u="none" strike="noStrike">
                          <a:solidFill>
                            <a:srgbClr val="000000"/>
                          </a:solidFill>
                          <a:effectLst/>
                          <a:latin typeface="Calibri" panose="020F0502020204030204" pitchFamily="34" charset="0"/>
                        </a:rPr>
                        <a:t>Dname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Varchar2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067032"/>
                  </a:ext>
                </a:extLst>
              </a:tr>
              <a:tr h="352894">
                <a:tc>
                  <a:txBody>
                    <a:bodyPr/>
                    <a:lstStyle/>
                    <a:p>
                      <a:pPr algn="l" fontAlgn="b"/>
                      <a:r>
                        <a:rPr lang="en-IN" sz="2000" b="1" i="0" u="none" strike="noStrike">
                          <a:solidFill>
                            <a:srgbClr val="000000"/>
                          </a:solidFill>
                          <a:effectLst/>
                          <a:latin typeface="Calibri" panose="020F0502020204030204" pitchFamily="34" charset="0"/>
                        </a:rPr>
                        <a:t>Zone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Varchar2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8125042"/>
                  </a:ext>
                </a:extLst>
              </a:tr>
            </a:tbl>
          </a:graphicData>
        </a:graphic>
      </p:graphicFrame>
      <p:sp>
        <p:nvSpPr>
          <p:cNvPr id="4" name="Rectangle 3">
            <a:extLst>
              <a:ext uri="{FF2B5EF4-FFF2-40B4-BE49-F238E27FC236}">
                <a16:creationId xmlns:a16="http://schemas.microsoft.com/office/drawing/2014/main" id="{53A7CF64-AD59-4CA2-9EA6-2FE30CC8E6F4}"/>
              </a:ext>
            </a:extLst>
          </p:cNvPr>
          <p:cNvSpPr/>
          <p:nvPr/>
        </p:nvSpPr>
        <p:spPr>
          <a:xfrm>
            <a:off x="2451080" y="4380859"/>
            <a:ext cx="954107" cy="461665"/>
          </a:xfrm>
          <a:prstGeom prst="rect">
            <a:avLst/>
          </a:prstGeom>
        </p:spPr>
        <p:txBody>
          <a:bodyPr wrap="none">
            <a:spAutoFit/>
          </a:bodyPr>
          <a:lstStyle/>
          <a:p>
            <a:r>
              <a:rPr lang="en-IN" dirty="0"/>
              <a:t>DEPT</a:t>
            </a:r>
          </a:p>
        </p:txBody>
      </p:sp>
    </p:spTree>
    <p:extLst>
      <p:ext uri="{BB962C8B-B14F-4D97-AF65-F5344CB8AC3E}">
        <p14:creationId xmlns:p14="http://schemas.microsoft.com/office/powerpoint/2010/main" val="286336970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0F6FB"/>
            </a:gs>
            <a:gs pos="20000">
              <a:srgbClr val="F0F6FB"/>
            </a:gs>
            <a:gs pos="95000">
              <a:srgbClr val="EEF0F2"/>
            </a:gs>
            <a:gs pos="100000">
              <a:srgbClr val="7AB1DF"/>
            </a:gs>
          </a:gsLst>
          <a:lin ang="5400000" scaled="1"/>
        </a:grad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C20A37F-D2E5-4EBA-9DC8-9805762E3CED}"/>
              </a:ext>
            </a:extLst>
          </p:cNvPr>
          <p:cNvSpPr>
            <a:spLocks noGrp="1"/>
          </p:cNvSpPr>
          <p:nvPr>
            <p:ph type="title"/>
          </p:nvPr>
        </p:nvSpPr>
        <p:spPr>
          <a:xfrm>
            <a:off x="314325" y="152400"/>
            <a:ext cx="8515350" cy="600075"/>
          </a:xfrm>
        </p:spPr>
        <p:txBody>
          <a:bodyPr/>
          <a:lstStyle/>
          <a:p>
            <a:r>
              <a:rPr lang="en-US" altLang="en-US"/>
              <a:t>Rules &amp; Regulations</a:t>
            </a:r>
          </a:p>
        </p:txBody>
      </p:sp>
      <p:sp>
        <p:nvSpPr>
          <p:cNvPr id="6147" name="Content Placeholder 2">
            <a:extLst>
              <a:ext uri="{FF2B5EF4-FFF2-40B4-BE49-F238E27FC236}">
                <a16:creationId xmlns:a16="http://schemas.microsoft.com/office/drawing/2014/main" id="{3A035309-49E9-42A4-943B-500CCC9B494A}"/>
              </a:ext>
            </a:extLst>
          </p:cNvPr>
          <p:cNvSpPr>
            <a:spLocks noGrp="1"/>
          </p:cNvSpPr>
          <p:nvPr>
            <p:ph idx="1"/>
          </p:nvPr>
        </p:nvSpPr>
        <p:spPr>
          <a:xfrm>
            <a:off x="304800" y="1143000"/>
            <a:ext cx="8524875" cy="4800600"/>
          </a:xfrm>
        </p:spPr>
        <p:txBody>
          <a:bodyPr/>
          <a:lstStyle/>
          <a:p>
            <a:pPr lvl="2">
              <a:lnSpc>
                <a:spcPct val="150000"/>
              </a:lnSpc>
              <a:buFont typeface="Wingdings" panose="05000000000000000000" pitchFamily="2" charset="2"/>
              <a:buChar char="Ø"/>
            </a:pPr>
            <a:r>
              <a:rPr lang="en-US" altLang="en-US" sz="2000" dirty="0"/>
              <a:t>Seating Arrangements</a:t>
            </a:r>
          </a:p>
          <a:p>
            <a:pPr lvl="2">
              <a:lnSpc>
                <a:spcPct val="150000"/>
              </a:lnSpc>
              <a:buFont typeface="Wingdings" panose="05000000000000000000" pitchFamily="2" charset="2"/>
              <a:buChar char="Ø"/>
            </a:pPr>
            <a:r>
              <a:rPr lang="en-US" altLang="en-US" sz="2000" dirty="0"/>
              <a:t>Login Book Entry</a:t>
            </a:r>
          </a:p>
          <a:p>
            <a:pPr lvl="2">
              <a:lnSpc>
                <a:spcPct val="150000"/>
              </a:lnSpc>
              <a:buFont typeface="Wingdings" panose="05000000000000000000" pitchFamily="2" charset="2"/>
              <a:buChar char="Ø"/>
            </a:pPr>
            <a:r>
              <a:rPr lang="en-US" altLang="en-US" sz="2000" dirty="0"/>
              <a:t>Mobiles in Class &amp; Lab – Switch off mode.</a:t>
            </a:r>
          </a:p>
          <a:p>
            <a:pPr lvl="2">
              <a:lnSpc>
                <a:spcPct val="150000"/>
              </a:lnSpc>
              <a:buFont typeface="Wingdings" panose="05000000000000000000" pitchFamily="2" charset="2"/>
              <a:buChar char="Ø"/>
            </a:pPr>
            <a:r>
              <a:rPr lang="en-US" altLang="en-US" sz="2000" dirty="0"/>
              <a:t>Lab Attendance- 85%</a:t>
            </a:r>
          </a:p>
          <a:p>
            <a:pPr lvl="4">
              <a:lnSpc>
                <a:spcPct val="150000"/>
              </a:lnSpc>
              <a:buFont typeface="Wingdings" panose="05000000000000000000" pitchFamily="2" charset="2"/>
              <a:buChar char="Ø"/>
            </a:pPr>
            <a:r>
              <a:rPr lang="en-US" altLang="en-US" dirty="0"/>
              <a:t> Totally 12 Labs including Final Lab exam.</a:t>
            </a:r>
          </a:p>
          <a:p>
            <a:pPr lvl="2">
              <a:lnSpc>
                <a:spcPct val="150000"/>
              </a:lnSpc>
              <a:buFont typeface="Wingdings" panose="05000000000000000000" pitchFamily="2" charset="2"/>
              <a:buChar char="Ø"/>
            </a:pPr>
            <a:r>
              <a:rPr lang="en-US" altLang="en-US" sz="2000" dirty="0"/>
              <a:t> Save you files and take Backup regularly.</a:t>
            </a:r>
          </a:p>
          <a:p>
            <a:pPr lvl="2">
              <a:lnSpc>
                <a:spcPct val="150000"/>
              </a:lnSpc>
              <a:buFont typeface="Wingdings" panose="05000000000000000000" pitchFamily="2" charset="2"/>
              <a:buChar char="Ø"/>
            </a:pPr>
            <a:r>
              <a:rPr lang="en-US" altLang="en-US" sz="2000" dirty="0"/>
              <a:t>Regular Internal lab evaluation is done as per concepts covered and convenience of time</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800100" y="1025668"/>
            <a:ext cx="7543800" cy="600075"/>
          </a:xfrm>
        </p:spPr>
        <p:txBody>
          <a:bodyPr/>
          <a:lstStyle/>
          <a:p>
            <a:r>
              <a:rPr lang="en-US" sz="1800" b="1" dirty="0"/>
              <a:t>Insert following records into the tables.</a:t>
            </a:r>
          </a:p>
          <a:p>
            <a:endParaRPr lang="en-US" dirty="0"/>
          </a:p>
        </p:txBody>
      </p:sp>
      <p:graphicFrame>
        <p:nvGraphicFramePr>
          <p:cNvPr id="5" name="Table 4">
            <a:extLst>
              <a:ext uri="{FF2B5EF4-FFF2-40B4-BE49-F238E27FC236}">
                <a16:creationId xmlns:a16="http://schemas.microsoft.com/office/drawing/2014/main" id="{1CB0329A-457A-47B6-BA78-69830F09DB5B}"/>
              </a:ext>
            </a:extLst>
          </p:cNvPr>
          <p:cNvGraphicFramePr>
            <a:graphicFrameLocks noGrp="1"/>
          </p:cNvGraphicFramePr>
          <p:nvPr>
            <p:extLst>
              <p:ext uri="{D42A27DB-BD31-4B8C-83A1-F6EECF244321}">
                <p14:modId xmlns:p14="http://schemas.microsoft.com/office/powerpoint/2010/main" val="811741103"/>
              </p:ext>
            </p:extLst>
          </p:nvPr>
        </p:nvGraphicFramePr>
        <p:xfrm>
          <a:off x="647700" y="1625743"/>
          <a:ext cx="3924300" cy="2133599"/>
        </p:xfrm>
        <a:graphic>
          <a:graphicData uri="http://schemas.openxmlformats.org/drawingml/2006/table">
            <a:tbl>
              <a:tblPr/>
              <a:tblGrid>
                <a:gridCol w="1056773">
                  <a:extLst>
                    <a:ext uri="{9D8B030D-6E8A-4147-A177-3AD203B41FA5}">
                      <a16:colId xmlns:a16="http://schemas.microsoft.com/office/drawing/2014/main" val="61720880"/>
                    </a:ext>
                  </a:extLst>
                </a:gridCol>
                <a:gridCol w="1041782">
                  <a:extLst>
                    <a:ext uri="{9D8B030D-6E8A-4147-A177-3AD203B41FA5}">
                      <a16:colId xmlns:a16="http://schemas.microsoft.com/office/drawing/2014/main" val="4181761597"/>
                    </a:ext>
                  </a:extLst>
                </a:gridCol>
                <a:gridCol w="818438">
                  <a:extLst>
                    <a:ext uri="{9D8B030D-6E8A-4147-A177-3AD203B41FA5}">
                      <a16:colId xmlns:a16="http://schemas.microsoft.com/office/drawing/2014/main" val="2719560642"/>
                    </a:ext>
                  </a:extLst>
                </a:gridCol>
                <a:gridCol w="1007307">
                  <a:extLst>
                    <a:ext uri="{9D8B030D-6E8A-4147-A177-3AD203B41FA5}">
                      <a16:colId xmlns:a16="http://schemas.microsoft.com/office/drawing/2014/main" val="1186743585"/>
                    </a:ext>
                  </a:extLst>
                </a:gridCol>
              </a:tblGrid>
              <a:tr h="359885">
                <a:tc>
                  <a:txBody>
                    <a:bodyPr/>
                    <a:lstStyle/>
                    <a:p>
                      <a:pPr algn="l" fontAlgn="b"/>
                      <a:r>
                        <a:rPr lang="en-IN" sz="2000" b="1" i="0" u="none" strike="noStrike" dirty="0">
                          <a:solidFill>
                            <a:srgbClr val="000000"/>
                          </a:solidFill>
                          <a:effectLst/>
                          <a:latin typeface="Calibri" panose="020F0502020204030204" pitchFamily="34" charset="0"/>
                        </a:rPr>
                        <a:t>EMP</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err="1">
                          <a:solidFill>
                            <a:srgbClr val="000000"/>
                          </a:solidFill>
                          <a:effectLst/>
                          <a:latin typeface="Calibri" panose="020F0502020204030204" pitchFamily="34" charset="0"/>
                        </a:rPr>
                        <a:t>F.key</a:t>
                      </a:r>
                      <a:endParaRPr lang="en-IN" sz="1400" b="1" i="0" u="none" strike="noStrike" dirty="0">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037209"/>
                  </a:ext>
                </a:extLst>
              </a:tr>
              <a:tr h="295619">
                <a:tc>
                  <a:txBody>
                    <a:bodyPr/>
                    <a:lstStyle/>
                    <a:p>
                      <a:pPr algn="l" fontAlgn="b"/>
                      <a:r>
                        <a:rPr lang="en-IN" sz="1600" b="1" i="0" u="sng" strike="noStrike" dirty="0">
                          <a:solidFill>
                            <a:srgbClr val="000000"/>
                          </a:solidFill>
                          <a:effectLst/>
                          <a:latin typeface="Calibri" panose="020F0502020204030204" pitchFamily="34" charset="0"/>
                        </a:rPr>
                        <a:t>EMPCODE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dirty="0">
                          <a:solidFill>
                            <a:srgbClr val="000000"/>
                          </a:solidFill>
                          <a:effectLst/>
                          <a:latin typeface="Calibri" panose="020F0502020204030204" pitchFamily="34" charset="0"/>
                        </a:rPr>
                        <a:t>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a:solidFill>
                            <a:srgbClr val="000000"/>
                          </a:solidFill>
                          <a:effectLst/>
                          <a:latin typeface="Calibri" panose="020F0502020204030204" pitchFamily="34" charset="0"/>
                        </a:rPr>
                        <a:t>Deptno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600" b="1" i="0" u="none" strike="noStrike" dirty="0">
                          <a:solidFill>
                            <a:srgbClr val="000000"/>
                          </a:solidFill>
                          <a:effectLst/>
                          <a:latin typeface="Calibri" panose="020F0502020204030204" pitchFamily="34" charset="0"/>
                        </a:rPr>
                        <a:t>Salary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32142901"/>
                  </a:ext>
                </a:extLst>
              </a:tr>
              <a:tr h="295619">
                <a:tc>
                  <a:txBody>
                    <a:bodyPr/>
                    <a:lstStyle/>
                    <a:p>
                      <a:pPr algn="l" fontAlgn="b"/>
                      <a:r>
                        <a:rPr lang="en-IN" sz="1600" b="0" i="0" u="none" strike="noStrike" dirty="0">
                          <a:solidFill>
                            <a:srgbClr val="000000"/>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RAJESH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D1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IN" sz="1600" b="0" i="0" u="none" strike="noStrike" dirty="0">
                          <a:solidFill>
                            <a:srgbClr val="000000"/>
                          </a:solidFill>
                          <a:effectLst/>
                          <a:latin typeface="Calibri" panose="020F0502020204030204" pitchFamily="34" charset="0"/>
                        </a:rPr>
                        <a:t>100000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815685"/>
                  </a:ext>
                </a:extLst>
              </a:tr>
              <a:tr h="295619">
                <a:tc>
                  <a:txBody>
                    <a:bodyPr/>
                    <a:lstStyle/>
                    <a:p>
                      <a:pPr algn="l" fontAlgn="b"/>
                      <a:r>
                        <a:rPr lang="en-IN" sz="1600" b="0" i="0" u="none" strike="noStrike" dirty="0">
                          <a:solidFill>
                            <a:srgbClr val="000000"/>
                          </a:solidFill>
                          <a:effectLst/>
                          <a:latin typeface="Calibri" panose="020F0502020204030204" pitchFamily="34" charset="0"/>
                        </a:rPr>
                        <a:t>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RAVI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IN" sz="1600" b="0" i="0" u="none" strike="noStrike" dirty="0">
                          <a:solidFill>
                            <a:srgbClr val="000000"/>
                          </a:solidFill>
                          <a:effectLst/>
                          <a:latin typeface="Calibri" panose="020F0502020204030204" pitchFamily="34" charset="0"/>
                        </a:rPr>
                        <a:t>120000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8191874"/>
                  </a:ext>
                </a:extLst>
              </a:tr>
              <a:tr h="295619">
                <a:tc>
                  <a:txBody>
                    <a:bodyPr/>
                    <a:lstStyle/>
                    <a:p>
                      <a:pPr algn="l" fontAlgn="b"/>
                      <a:r>
                        <a:rPr lang="en-IN" sz="1600" b="0" i="0" u="none" strike="noStrike" dirty="0">
                          <a:solidFill>
                            <a:srgbClr val="000000"/>
                          </a:solidFill>
                          <a:effectLst/>
                          <a:latin typeface="Calibri" panose="020F0502020204030204" pitchFamily="34" charset="0"/>
                        </a:rPr>
                        <a:t>102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VIJAY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IN" sz="1600" b="0" i="0" u="none" strike="noStrike" dirty="0">
                          <a:solidFill>
                            <a:srgbClr val="000000"/>
                          </a:solidFill>
                          <a:effectLst/>
                          <a:latin typeface="Calibri" panose="020F0502020204030204" pitchFamily="34" charset="0"/>
                        </a:rPr>
                        <a:t>100000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335774"/>
                  </a:ext>
                </a:extLst>
              </a:tr>
              <a:tr h="295619">
                <a:tc>
                  <a:txBody>
                    <a:bodyPr/>
                    <a:lstStyle/>
                    <a:p>
                      <a:pPr algn="l" fontAlgn="b"/>
                      <a:r>
                        <a:rPr lang="en-IN" sz="1600" b="0" i="0" u="none" strike="noStrike" dirty="0">
                          <a:solidFill>
                            <a:srgbClr val="000000"/>
                          </a:solidFill>
                          <a:effectLst/>
                          <a:latin typeface="Calibri" panose="020F0502020204030204" pitchFamily="34" charset="0"/>
                        </a:rPr>
                        <a:t>108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AJAY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IN" sz="1600" b="0" i="0" u="none" strike="noStrike" dirty="0">
                          <a:solidFill>
                            <a:srgbClr val="000000"/>
                          </a:solidFill>
                          <a:effectLst/>
                          <a:latin typeface="Calibri" panose="020F0502020204030204" pitchFamily="34" charset="0"/>
                        </a:rPr>
                        <a:t>140000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747164"/>
                  </a:ext>
                </a:extLst>
              </a:tr>
              <a:tr h="295619">
                <a:tc>
                  <a:txBody>
                    <a:bodyPr/>
                    <a:lstStyle/>
                    <a:p>
                      <a:pPr algn="l" fontAlgn="b"/>
                      <a:r>
                        <a:rPr lang="en-IN" sz="1600" b="0" i="0" u="none" strike="noStrike" dirty="0">
                          <a:solidFill>
                            <a:srgbClr val="000000"/>
                          </a:solidFill>
                          <a:effectLst/>
                          <a:latin typeface="Calibri" panose="020F0502020204030204" pitchFamily="34" charset="0"/>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BHASKAR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fontAlgn="b"/>
                      <a:r>
                        <a:rPr lang="en-IN" sz="1600" b="0" i="0" u="none" strike="noStrike" dirty="0">
                          <a:solidFill>
                            <a:srgbClr val="000000"/>
                          </a:solidFill>
                          <a:effectLst/>
                          <a:latin typeface="Calibri" panose="020F0502020204030204" pitchFamily="34" charset="0"/>
                        </a:rPr>
                        <a:t>120000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771660"/>
                  </a:ext>
                </a:extLst>
              </a:tr>
            </a:tbl>
          </a:graphicData>
        </a:graphic>
      </p:graphicFrame>
      <p:graphicFrame>
        <p:nvGraphicFramePr>
          <p:cNvPr id="8" name="Table 7">
            <a:extLst>
              <a:ext uri="{FF2B5EF4-FFF2-40B4-BE49-F238E27FC236}">
                <a16:creationId xmlns:a16="http://schemas.microsoft.com/office/drawing/2014/main" id="{C83F3B14-E2F4-489C-85C0-F2ABBCAA076D}"/>
              </a:ext>
            </a:extLst>
          </p:cNvPr>
          <p:cNvGraphicFramePr>
            <a:graphicFrameLocks noGrp="1"/>
          </p:cNvGraphicFramePr>
          <p:nvPr>
            <p:extLst>
              <p:ext uri="{D42A27DB-BD31-4B8C-83A1-F6EECF244321}">
                <p14:modId xmlns:p14="http://schemas.microsoft.com/office/powerpoint/2010/main" val="2783878178"/>
              </p:ext>
            </p:extLst>
          </p:nvPr>
        </p:nvGraphicFramePr>
        <p:xfrm>
          <a:off x="5029200" y="1663843"/>
          <a:ext cx="3657600" cy="2292485"/>
        </p:xfrm>
        <a:graphic>
          <a:graphicData uri="http://schemas.openxmlformats.org/drawingml/2006/table">
            <a:tbl>
              <a:tblPr/>
              <a:tblGrid>
                <a:gridCol w="685800">
                  <a:extLst>
                    <a:ext uri="{9D8B030D-6E8A-4147-A177-3AD203B41FA5}">
                      <a16:colId xmlns:a16="http://schemas.microsoft.com/office/drawing/2014/main" val="3152118975"/>
                    </a:ext>
                  </a:extLst>
                </a:gridCol>
                <a:gridCol w="1579552">
                  <a:extLst>
                    <a:ext uri="{9D8B030D-6E8A-4147-A177-3AD203B41FA5}">
                      <a16:colId xmlns:a16="http://schemas.microsoft.com/office/drawing/2014/main" val="2548531870"/>
                    </a:ext>
                  </a:extLst>
                </a:gridCol>
                <a:gridCol w="1392248">
                  <a:extLst>
                    <a:ext uri="{9D8B030D-6E8A-4147-A177-3AD203B41FA5}">
                      <a16:colId xmlns:a16="http://schemas.microsoft.com/office/drawing/2014/main" val="3324949267"/>
                    </a:ext>
                  </a:extLst>
                </a:gridCol>
              </a:tblGrid>
              <a:tr h="263457">
                <a:tc>
                  <a:txBody>
                    <a:bodyPr/>
                    <a:lstStyle/>
                    <a:p>
                      <a:pPr algn="l" fontAlgn="b"/>
                      <a:r>
                        <a:rPr lang="en-IN" sz="2000" b="1" i="0" u="none" strike="noStrike" dirty="0">
                          <a:solidFill>
                            <a:srgbClr val="000000"/>
                          </a:solidFill>
                          <a:effectLst/>
                          <a:latin typeface="Calibri" panose="020F0502020204030204" pitchFamily="34" charset="0"/>
                        </a:rPr>
                        <a:t>DEPT</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757225"/>
                  </a:ext>
                </a:extLst>
              </a:tr>
              <a:tr h="263457">
                <a:tc>
                  <a:txBody>
                    <a:bodyPr/>
                    <a:lstStyle/>
                    <a:p>
                      <a:pPr algn="l" fontAlgn="b"/>
                      <a:r>
                        <a:rPr lang="en-IN" sz="2000" b="1" i="0" u="sng" strike="noStrike" dirty="0" err="1">
                          <a:solidFill>
                            <a:srgbClr val="000000"/>
                          </a:solidFill>
                          <a:effectLst/>
                          <a:latin typeface="Calibri" panose="020F0502020204030204" pitchFamily="34" charset="0"/>
                        </a:rPr>
                        <a:t>Dno</a:t>
                      </a:r>
                      <a:endParaRPr lang="en-IN" sz="2000" b="1" i="0" u="sng"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2000" b="1" i="0" u="none" strike="noStrike" dirty="0" err="1">
                          <a:solidFill>
                            <a:srgbClr val="000000"/>
                          </a:solidFill>
                          <a:effectLst/>
                          <a:latin typeface="Calibri" panose="020F0502020204030204" pitchFamily="34" charset="0"/>
                        </a:rPr>
                        <a:t>Dname</a:t>
                      </a:r>
                      <a:endParaRPr lang="en-IN" sz="2000" b="1"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2000" b="1" i="0" u="none" strike="noStrike" dirty="0">
                          <a:solidFill>
                            <a:srgbClr val="000000"/>
                          </a:solidFill>
                          <a:effectLst/>
                          <a:latin typeface="Calibri" panose="020F0502020204030204" pitchFamily="34" charset="0"/>
                        </a:rPr>
                        <a:t>Zone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44950096"/>
                  </a:ext>
                </a:extLst>
              </a:tr>
              <a:tr h="463685">
                <a:tc>
                  <a:txBody>
                    <a:bodyPr/>
                    <a:lstStyle/>
                    <a:p>
                      <a:pPr algn="l" fontAlgn="b"/>
                      <a:r>
                        <a:rPr lang="en-IN" sz="2000" b="0" i="0" u="none" strike="noStrike">
                          <a:solidFill>
                            <a:srgbClr val="000000"/>
                          </a:solidFill>
                          <a:effectLst/>
                          <a:latin typeface="Calibri" panose="020F0502020204030204" pitchFamily="34" charset="0"/>
                        </a:rPr>
                        <a:t>D1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000000"/>
                          </a:solidFill>
                          <a:effectLst/>
                          <a:latin typeface="Calibri" panose="020F0502020204030204" pitchFamily="34" charset="0"/>
                        </a:rPr>
                        <a:t>Operations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730299"/>
                  </a:ext>
                </a:extLst>
              </a:tr>
              <a:tr h="263457">
                <a:tc>
                  <a:txBody>
                    <a:bodyPr/>
                    <a:lstStyle/>
                    <a:p>
                      <a:pPr algn="l" fontAlgn="b"/>
                      <a:r>
                        <a:rPr lang="en-IN" sz="2000" b="0" i="0" u="none" strike="noStrike">
                          <a:solidFill>
                            <a:srgbClr val="000000"/>
                          </a:solidFill>
                          <a:effectLst/>
                          <a:latin typeface="Calibri" panose="020F0502020204030204" pitchFamily="34" charset="0"/>
                        </a:rPr>
                        <a:t>D2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202124"/>
                          </a:solidFill>
                          <a:effectLst/>
                          <a:latin typeface="Calibri" panose="020F0502020204030204" pitchFamily="34" charset="0"/>
                        </a:rPr>
                        <a:t>Finance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West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757847"/>
                  </a:ext>
                </a:extLst>
              </a:tr>
              <a:tr h="263457">
                <a:tc>
                  <a:txBody>
                    <a:bodyPr/>
                    <a:lstStyle/>
                    <a:p>
                      <a:pPr algn="l" fontAlgn="b"/>
                      <a:r>
                        <a:rPr lang="en-IN" sz="2000" b="0" i="0" u="none" strike="noStrike">
                          <a:solidFill>
                            <a:srgbClr val="000000"/>
                          </a:solidFill>
                          <a:effectLst/>
                          <a:latin typeface="Calibri" panose="020F0502020204030204" pitchFamily="34" charset="0"/>
                        </a:rPr>
                        <a:t>D3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202124"/>
                          </a:solidFill>
                          <a:effectLst/>
                          <a:latin typeface="Calibri" panose="020F0502020204030204" pitchFamily="34" charset="0"/>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South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687272"/>
                  </a:ext>
                </a:extLst>
              </a:tr>
              <a:tr h="463685">
                <a:tc>
                  <a:txBody>
                    <a:bodyPr/>
                    <a:lstStyle/>
                    <a:p>
                      <a:pPr algn="l" fontAlgn="b"/>
                      <a:r>
                        <a:rPr lang="en-IN" sz="2000" b="0" i="0" u="none" strike="noStrike">
                          <a:solidFill>
                            <a:srgbClr val="000000"/>
                          </a:solidFill>
                          <a:effectLst/>
                          <a:latin typeface="Calibri" panose="020F0502020204030204" pitchFamily="34" charset="0"/>
                        </a:rPr>
                        <a:t>D5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a:solidFill>
                            <a:srgbClr val="202124"/>
                          </a:solidFill>
                          <a:effectLst/>
                          <a:latin typeface="Calibri" panose="020F0502020204030204" pitchFamily="34" charset="0"/>
                        </a:rPr>
                        <a:t>Human Resource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000" b="0" i="0" u="none" strike="noStrike" dirty="0">
                          <a:solidFill>
                            <a:srgbClr val="000000"/>
                          </a:solidFill>
                          <a:effectLst/>
                          <a:latin typeface="Calibri" panose="020F0502020204030204" pitchFamily="34" charset="0"/>
                        </a:rPr>
                        <a:t>WEST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923320"/>
                  </a:ext>
                </a:extLst>
              </a:tr>
            </a:tbl>
          </a:graphicData>
        </a:graphic>
      </p:graphicFrame>
      <p:sp>
        <p:nvSpPr>
          <p:cNvPr id="9" name="Rectangle 4">
            <a:extLst>
              <a:ext uri="{FF2B5EF4-FFF2-40B4-BE49-F238E27FC236}">
                <a16:creationId xmlns:a16="http://schemas.microsoft.com/office/drawing/2014/main" id="{632101A5-E1E3-4A0E-93AE-5724433BC7F4}"/>
              </a:ext>
            </a:extLst>
          </p:cNvPr>
          <p:cNvSpPr>
            <a:spLocks noChangeArrowheads="1"/>
          </p:cNvSpPr>
          <p:nvPr/>
        </p:nvSpPr>
        <p:spPr bwMode="blackGray">
          <a:xfrm>
            <a:off x="1385886" y="4397796"/>
            <a:ext cx="6958013" cy="747317"/>
          </a:xfrm>
          <a:prstGeom prst="rect">
            <a:avLst/>
          </a:prstGeom>
          <a:solidFill>
            <a:schemeClr val="accent1"/>
          </a:solidFill>
          <a:ln w="28575">
            <a:solidFill>
              <a:srgbClr val="000000"/>
            </a:solidFill>
            <a:miter lim="800000"/>
            <a:headEnd/>
            <a:tailEnd/>
          </a:ln>
        </p:spPr>
        <p:txBody>
          <a:bodyPr wrap="none" lIns="69056" tIns="34529" rIns="69056" bIns="34529"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FontTx/>
              <a:buNone/>
            </a:pPr>
            <a:r>
              <a:rPr lang="en-US" altLang="en-US" sz="2000" dirty="0">
                <a:solidFill>
                  <a:schemeClr val="bg1"/>
                </a:solidFill>
                <a:latin typeface="Courier New" panose="02070309020205020404" pitchFamily="49" charset="0"/>
              </a:rPr>
              <a:t>Simple Syntax:</a:t>
            </a:r>
          </a:p>
          <a:p>
            <a:pPr algn="l">
              <a:spcBef>
                <a:spcPct val="0"/>
              </a:spcBef>
              <a:buClrTx/>
              <a:buFontTx/>
              <a:buNone/>
            </a:pPr>
            <a:r>
              <a:rPr lang="en-US" altLang="en-US" sz="2000" dirty="0">
                <a:solidFill>
                  <a:schemeClr val="bg1"/>
                </a:solidFill>
                <a:latin typeface="Courier New" panose="02070309020205020404" pitchFamily="49" charset="0"/>
              </a:rPr>
              <a:t>INSERT INTO	</a:t>
            </a:r>
            <a:r>
              <a:rPr lang="en-US" altLang="en-US" sz="2000" i="1" dirty="0">
                <a:solidFill>
                  <a:schemeClr val="bg1"/>
                </a:solidFill>
                <a:latin typeface="Courier New" panose="02070309020205020404" pitchFamily="49" charset="0"/>
              </a:rPr>
              <a:t>table </a:t>
            </a:r>
            <a:r>
              <a:rPr lang="en-US" altLang="en-US" sz="2000" dirty="0">
                <a:solidFill>
                  <a:schemeClr val="bg1"/>
                </a:solidFill>
                <a:latin typeface="Courier New" panose="02070309020205020404" pitchFamily="49" charset="0"/>
              </a:rPr>
              <a:t>VALUES</a:t>
            </a:r>
            <a:r>
              <a:rPr lang="en-US" altLang="en-US" sz="2000" i="1" dirty="0">
                <a:solidFill>
                  <a:schemeClr val="bg1"/>
                </a:solidFill>
                <a:latin typeface="Courier New" panose="02070309020205020404" pitchFamily="49" charset="0"/>
              </a:rPr>
              <a:t>(value1 , value2...</a:t>
            </a:r>
            <a:r>
              <a:rPr lang="en-US" altLang="en-US" sz="2000" dirty="0">
                <a:solidFill>
                  <a:schemeClr val="bg1"/>
                </a:solidFill>
                <a:latin typeface="Courier New" panose="02070309020205020404" pitchFamily="49" charset="0"/>
              </a:rPr>
              <a:t>);</a:t>
            </a:r>
          </a:p>
        </p:txBody>
      </p:sp>
    </p:spTree>
    <p:extLst>
      <p:ext uri="{BB962C8B-B14F-4D97-AF65-F5344CB8AC3E}">
        <p14:creationId xmlns:p14="http://schemas.microsoft.com/office/powerpoint/2010/main" val="267553542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E3DF-567E-4671-A51D-64BA146B05C1}"/>
              </a:ext>
            </a:extLst>
          </p:cNvPr>
          <p:cNvSpPr>
            <a:spLocks noGrp="1"/>
          </p:cNvSpPr>
          <p:nvPr>
            <p:ph type="title"/>
          </p:nvPr>
        </p:nvSpPr>
        <p:spPr/>
        <p:txBody>
          <a:bodyPr/>
          <a:lstStyle/>
          <a:p>
            <a:r>
              <a:rPr lang="en-IN" dirty="0"/>
              <a:t>Lab Manual</a:t>
            </a:r>
          </a:p>
        </p:txBody>
      </p:sp>
      <p:sp>
        <p:nvSpPr>
          <p:cNvPr id="4" name="Rectangle 3">
            <a:extLst>
              <a:ext uri="{FF2B5EF4-FFF2-40B4-BE49-F238E27FC236}">
                <a16:creationId xmlns:a16="http://schemas.microsoft.com/office/drawing/2014/main" id="{CFB0CC0A-E487-4F8B-A25C-18F5DF662406}"/>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Tree>
    <p:extLst>
      <p:ext uri="{BB962C8B-B14F-4D97-AF65-F5344CB8AC3E}">
        <p14:creationId xmlns:p14="http://schemas.microsoft.com/office/powerpoint/2010/main" val="53912844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E3DF-567E-4671-A51D-64BA146B05C1}"/>
              </a:ext>
            </a:extLst>
          </p:cNvPr>
          <p:cNvSpPr>
            <a:spLocks noGrp="1"/>
          </p:cNvSpPr>
          <p:nvPr>
            <p:ph type="title"/>
          </p:nvPr>
        </p:nvSpPr>
        <p:spPr>
          <a:xfrm>
            <a:off x="152400" y="-49213"/>
            <a:ext cx="8515350" cy="600075"/>
          </a:xfrm>
        </p:spPr>
        <p:txBody>
          <a:bodyPr/>
          <a:lstStyle/>
          <a:p>
            <a:r>
              <a:rPr lang="en-IN" dirty="0">
                <a:solidFill>
                  <a:schemeClr val="bg1"/>
                </a:solidFill>
              </a:rPr>
              <a:t>CHECK</a:t>
            </a:r>
          </a:p>
        </p:txBody>
      </p:sp>
      <p:sp>
        <p:nvSpPr>
          <p:cNvPr id="4" name="Rectangle 3">
            <a:extLst>
              <a:ext uri="{FF2B5EF4-FFF2-40B4-BE49-F238E27FC236}">
                <a16:creationId xmlns:a16="http://schemas.microsoft.com/office/drawing/2014/main" id="{CFB0CC0A-E487-4F8B-A25C-18F5DF662406}"/>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5" name="Content Placeholder 2">
            <a:extLst>
              <a:ext uri="{FF2B5EF4-FFF2-40B4-BE49-F238E27FC236}">
                <a16:creationId xmlns:a16="http://schemas.microsoft.com/office/drawing/2014/main" id="{A5B4104B-FCAA-4603-8535-CBE65D5D71B7}"/>
              </a:ext>
            </a:extLst>
          </p:cNvPr>
          <p:cNvSpPr>
            <a:spLocks noGrp="1"/>
          </p:cNvSpPr>
          <p:nvPr>
            <p:ph idx="1"/>
          </p:nvPr>
        </p:nvSpPr>
        <p:spPr>
          <a:xfrm>
            <a:off x="800100" y="1222375"/>
            <a:ext cx="7543800" cy="462108"/>
          </a:xfrm>
        </p:spPr>
        <p:txBody>
          <a:bodyPr/>
          <a:lstStyle/>
          <a:p>
            <a:r>
              <a:rPr lang="en-US" sz="1800" b="1" dirty="0"/>
              <a:t>Create the table MARKS (RegNo, Mark1, Mark2,Total, Grade.</a:t>
            </a:r>
          </a:p>
          <a:p>
            <a:pPr marL="0" indent="0">
              <a:buNone/>
            </a:pPr>
            <a:endParaRPr lang="en-US" sz="1800" b="1" dirty="0"/>
          </a:p>
          <a:p>
            <a:r>
              <a:rPr lang="en-US" sz="1800" b="1" dirty="0"/>
              <a:t>Impose the constraints that-</a:t>
            </a:r>
          </a:p>
          <a:p>
            <a:r>
              <a:rPr lang="en-US" sz="1800" b="1" dirty="0"/>
              <a:t> all marks must be in the range 0 to 100</a:t>
            </a:r>
          </a:p>
          <a:p>
            <a:r>
              <a:rPr lang="en-US" sz="1800" b="1" dirty="0"/>
              <a:t>Grade must be – A+,A,B,C,D,E,F</a:t>
            </a:r>
          </a:p>
          <a:p>
            <a:pPr marL="0" indent="0">
              <a:buNone/>
            </a:pPr>
            <a:endParaRPr lang="en-US" dirty="0"/>
          </a:p>
        </p:txBody>
      </p:sp>
      <p:sp>
        <p:nvSpPr>
          <p:cNvPr id="6" name="Rectangle 5">
            <a:extLst>
              <a:ext uri="{FF2B5EF4-FFF2-40B4-BE49-F238E27FC236}">
                <a16:creationId xmlns:a16="http://schemas.microsoft.com/office/drawing/2014/main" id="{EF36236C-9F48-47DE-9BD0-80DDD760A7F8}"/>
              </a:ext>
            </a:extLst>
          </p:cNvPr>
          <p:cNvSpPr/>
          <p:nvPr/>
        </p:nvSpPr>
        <p:spPr>
          <a:xfrm>
            <a:off x="828674" y="3429000"/>
            <a:ext cx="7543799" cy="2241960"/>
          </a:xfrm>
          <a:prstGeom prst="rect">
            <a:avLst/>
          </a:prstGeom>
        </p:spPr>
        <p:txBody>
          <a:bodyPr wrap="square">
            <a:spAutoFit/>
          </a:bodyPr>
          <a:lstStyle/>
          <a:p>
            <a:pPr>
              <a:lnSpc>
                <a:spcPct val="150000"/>
              </a:lnSpc>
            </a:pPr>
            <a:r>
              <a:rPr lang="en-IN" dirty="0"/>
              <a:t>Create table Marks (regno number(3), Mark1 number(3) check(mark1&gt;=0 AND mark1&lt;=100), mark2 number(3) check (mark2 between 0 AND 100), Total number(3), Grade char(2) Check( Grade IN ('A+','A','B','C','D','E','F'));</a:t>
            </a:r>
          </a:p>
        </p:txBody>
      </p:sp>
    </p:spTree>
    <p:extLst>
      <p:ext uri="{BB962C8B-B14F-4D97-AF65-F5344CB8AC3E}">
        <p14:creationId xmlns:p14="http://schemas.microsoft.com/office/powerpoint/2010/main" val="290502805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3F28-43E1-407F-89F2-18A00019D7ED}"/>
              </a:ext>
            </a:extLst>
          </p:cNvPr>
          <p:cNvSpPr>
            <a:spLocks noGrp="1"/>
          </p:cNvSpPr>
          <p:nvPr>
            <p:ph type="title"/>
          </p:nvPr>
        </p:nvSpPr>
        <p:spPr/>
        <p:txBody>
          <a:bodyPr/>
          <a:lstStyle/>
          <a:p>
            <a:r>
              <a:rPr lang="en-IN" dirty="0"/>
              <a:t>Try yourself</a:t>
            </a:r>
          </a:p>
        </p:txBody>
      </p:sp>
      <p:sp>
        <p:nvSpPr>
          <p:cNvPr id="3" name="Content Placeholder 2">
            <a:extLst>
              <a:ext uri="{FF2B5EF4-FFF2-40B4-BE49-F238E27FC236}">
                <a16:creationId xmlns:a16="http://schemas.microsoft.com/office/drawing/2014/main" id="{120042A4-578C-4AE8-88F4-549C6C9BBE86}"/>
              </a:ext>
            </a:extLst>
          </p:cNvPr>
          <p:cNvSpPr>
            <a:spLocks noGrp="1"/>
          </p:cNvSpPr>
          <p:nvPr>
            <p:ph idx="1"/>
          </p:nvPr>
        </p:nvSpPr>
        <p:spPr>
          <a:xfrm>
            <a:off x="314325" y="1343081"/>
            <a:ext cx="8524875" cy="1092200"/>
          </a:xfrm>
        </p:spPr>
        <p:txBody>
          <a:bodyPr/>
          <a:lstStyle/>
          <a:p>
            <a:r>
              <a:rPr lang="en-IN" dirty="0"/>
              <a:t>What happens if invalid data entered to some columns in the MARKS table ?</a:t>
            </a:r>
          </a:p>
        </p:txBody>
      </p:sp>
      <p:sp>
        <p:nvSpPr>
          <p:cNvPr id="4" name="Rectangle 3">
            <a:extLst>
              <a:ext uri="{FF2B5EF4-FFF2-40B4-BE49-F238E27FC236}">
                <a16:creationId xmlns:a16="http://schemas.microsoft.com/office/drawing/2014/main" id="{C6232C74-A7DD-4E72-BB9A-EFE94B940D91}"/>
              </a:ext>
            </a:extLst>
          </p:cNvPr>
          <p:cNvSpPr/>
          <p:nvPr/>
        </p:nvSpPr>
        <p:spPr>
          <a:xfrm>
            <a:off x="723900" y="3086865"/>
            <a:ext cx="7696200" cy="1938992"/>
          </a:xfrm>
          <a:prstGeom prst="rect">
            <a:avLst/>
          </a:prstGeom>
        </p:spPr>
        <p:txBody>
          <a:bodyPr wrap="square">
            <a:spAutoFit/>
          </a:bodyPr>
          <a:lstStyle/>
          <a:p>
            <a:r>
              <a:rPr lang="en-IN" dirty="0"/>
              <a:t>We get constraint Violation message as ORA-</a:t>
            </a:r>
            <a:r>
              <a:rPr lang="en-IN" dirty="0" err="1"/>
              <a:t>xxxxxx</a:t>
            </a:r>
            <a:r>
              <a:rPr lang="en-IN" dirty="0"/>
              <a:t> …some text </a:t>
            </a:r>
          </a:p>
          <a:p>
            <a:endParaRPr lang="en-IN" dirty="0"/>
          </a:p>
          <a:p>
            <a:r>
              <a:rPr lang="en-IN" dirty="0"/>
              <a:t>ORA-02290: check constraint (DSExxx.SYS_C0010461) violated</a:t>
            </a:r>
          </a:p>
        </p:txBody>
      </p:sp>
      <p:sp>
        <p:nvSpPr>
          <p:cNvPr id="5" name="Rectangle 4">
            <a:extLst>
              <a:ext uri="{FF2B5EF4-FFF2-40B4-BE49-F238E27FC236}">
                <a16:creationId xmlns:a16="http://schemas.microsoft.com/office/drawing/2014/main" id="{6A45828D-E044-445D-BA65-72DD1124EDB6}"/>
              </a:ext>
            </a:extLst>
          </p:cNvPr>
          <p:cNvSpPr/>
          <p:nvPr/>
        </p:nvSpPr>
        <p:spPr>
          <a:xfrm>
            <a:off x="609600" y="2339975"/>
            <a:ext cx="6781800" cy="461665"/>
          </a:xfrm>
          <a:prstGeom prst="rect">
            <a:avLst/>
          </a:prstGeom>
        </p:spPr>
        <p:txBody>
          <a:bodyPr wrap="square">
            <a:spAutoFit/>
          </a:bodyPr>
          <a:lstStyle/>
          <a:p>
            <a:r>
              <a:rPr lang="en-IN" dirty="0"/>
              <a:t> insert into Marks values(100,108,78,null, 'A');</a:t>
            </a:r>
          </a:p>
        </p:txBody>
      </p:sp>
      <p:sp>
        <p:nvSpPr>
          <p:cNvPr id="6" name="Rectangle 5">
            <a:extLst>
              <a:ext uri="{FF2B5EF4-FFF2-40B4-BE49-F238E27FC236}">
                <a16:creationId xmlns:a16="http://schemas.microsoft.com/office/drawing/2014/main" id="{D99F2E1A-B6FB-4725-AFE3-D8F3D5B36815}"/>
              </a:ext>
            </a:extLst>
          </p:cNvPr>
          <p:cNvSpPr/>
          <p:nvPr/>
        </p:nvSpPr>
        <p:spPr>
          <a:xfrm>
            <a:off x="609600" y="5081023"/>
            <a:ext cx="7791450" cy="830997"/>
          </a:xfrm>
          <a:prstGeom prst="rect">
            <a:avLst/>
          </a:prstGeom>
        </p:spPr>
        <p:txBody>
          <a:bodyPr wrap="square">
            <a:spAutoFit/>
          </a:bodyPr>
          <a:lstStyle/>
          <a:p>
            <a:r>
              <a:rPr lang="en-IN" dirty="0"/>
              <a:t> Similarly try </a:t>
            </a:r>
          </a:p>
          <a:p>
            <a:r>
              <a:rPr lang="en-IN" dirty="0"/>
              <a:t>              insert into Marks values</a:t>
            </a:r>
            <a:r>
              <a:rPr lang="en-IN"/>
              <a:t>(100,98,78</a:t>
            </a:r>
            <a:r>
              <a:rPr lang="en-IN" dirty="0"/>
              <a:t>,null, 'Z',);</a:t>
            </a:r>
          </a:p>
        </p:txBody>
      </p:sp>
      <p:sp>
        <p:nvSpPr>
          <p:cNvPr id="7" name="Rectangle 6">
            <a:extLst>
              <a:ext uri="{FF2B5EF4-FFF2-40B4-BE49-F238E27FC236}">
                <a16:creationId xmlns:a16="http://schemas.microsoft.com/office/drawing/2014/main" id="{D9381437-1DC8-480A-9D9A-FBEA3FD65E46}"/>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22741203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B9C49C7C-CB20-463D-A183-131D6AFB290E}"/>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4" name="Rectangle 3">
            <a:extLst>
              <a:ext uri="{FF2B5EF4-FFF2-40B4-BE49-F238E27FC236}">
                <a16:creationId xmlns:a16="http://schemas.microsoft.com/office/drawing/2014/main" id="{F7A4588F-5A14-41E1-B9BF-51E13587B2F8}"/>
              </a:ext>
            </a:extLst>
          </p:cNvPr>
          <p:cNvSpPr/>
          <p:nvPr/>
        </p:nvSpPr>
        <p:spPr>
          <a:xfrm>
            <a:off x="0" y="108854"/>
            <a:ext cx="4219425" cy="443198"/>
          </a:xfrm>
          <a:prstGeom prst="rect">
            <a:avLst/>
          </a:prstGeom>
        </p:spPr>
        <p:txBody>
          <a:bodyPr wrap="none">
            <a:spAutoFit/>
          </a:bodyPr>
          <a:lstStyle/>
          <a:p>
            <a:pPr>
              <a:lnSpc>
                <a:spcPct val="95000"/>
              </a:lnSpc>
            </a:pPr>
            <a:r>
              <a:rPr lang="en-IN" b="1" dirty="0">
                <a:solidFill>
                  <a:schemeClr val="bg1"/>
                </a:solidFill>
                <a:latin typeface="+mj-lt"/>
                <a:ea typeface="+mj-ea"/>
                <a:cs typeface="+mj-cs"/>
              </a:rPr>
              <a:t>Assigning Constraint Name</a:t>
            </a:r>
          </a:p>
        </p:txBody>
      </p:sp>
      <p:sp>
        <p:nvSpPr>
          <p:cNvPr id="5" name="Rectangle 4">
            <a:extLst>
              <a:ext uri="{FF2B5EF4-FFF2-40B4-BE49-F238E27FC236}">
                <a16:creationId xmlns:a16="http://schemas.microsoft.com/office/drawing/2014/main" id="{849125C9-7760-4F4C-B51D-970DCB07E2AC}"/>
              </a:ext>
            </a:extLst>
          </p:cNvPr>
          <p:cNvSpPr/>
          <p:nvPr/>
        </p:nvSpPr>
        <p:spPr>
          <a:xfrm>
            <a:off x="90637" y="854200"/>
            <a:ext cx="8672363" cy="461665"/>
          </a:xfrm>
          <a:prstGeom prst="rect">
            <a:avLst/>
          </a:prstGeom>
        </p:spPr>
        <p:txBody>
          <a:bodyPr wrap="square">
            <a:spAutoFit/>
          </a:bodyPr>
          <a:lstStyle/>
          <a:p>
            <a:r>
              <a:rPr lang="en-US" dirty="0">
                <a:latin typeface="Helvetica" panose="020B0604020202020204" pitchFamily="34" charset="0"/>
                <a:cs typeface="Helvetica" panose="020B0604020202020204" pitchFamily="34" charset="0"/>
              </a:rPr>
              <a:t>Use </a:t>
            </a:r>
            <a:r>
              <a:rPr lang="en-US" b="1" dirty="0">
                <a:solidFill>
                  <a:srgbClr val="C00000"/>
                </a:solidFill>
                <a:latin typeface="Helvetica" panose="020B0604020202020204" pitchFamily="34" charset="0"/>
                <a:cs typeface="Helvetica" panose="020B0604020202020204" pitchFamily="34" charset="0"/>
              </a:rPr>
              <a:t>CONSTRAINT </a:t>
            </a:r>
            <a:r>
              <a:rPr lang="en-US" b="1" i="1" dirty="0" err="1">
                <a:solidFill>
                  <a:srgbClr val="C00000"/>
                </a:solidFill>
                <a:latin typeface="Helvetica" panose="020B0604020202020204" pitchFamily="34" charset="0"/>
                <a:cs typeface="Helvetica" panose="020B0604020202020204" pitchFamily="34" charset="0"/>
              </a:rPr>
              <a:t>name_of_constraint</a:t>
            </a:r>
            <a:r>
              <a:rPr lang="en-US" dirty="0">
                <a:latin typeface="Helvetica" panose="020B0604020202020204" pitchFamily="34" charset="0"/>
                <a:cs typeface="Helvetica" panose="020B0604020202020204" pitchFamily="34" charset="0"/>
              </a:rPr>
              <a:t> along with constraint</a:t>
            </a:r>
            <a:endParaRPr lang="en-IN" dirty="0"/>
          </a:p>
        </p:txBody>
      </p:sp>
      <p:sp>
        <p:nvSpPr>
          <p:cNvPr id="8" name="Rectangle 7">
            <a:extLst>
              <a:ext uri="{FF2B5EF4-FFF2-40B4-BE49-F238E27FC236}">
                <a16:creationId xmlns:a16="http://schemas.microsoft.com/office/drawing/2014/main" id="{65B10D2D-107B-48A0-A608-E6F09CE349FF}"/>
              </a:ext>
            </a:extLst>
          </p:cNvPr>
          <p:cNvSpPr/>
          <p:nvPr/>
        </p:nvSpPr>
        <p:spPr>
          <a:xfrm>
            <a:off x="495300" y="1388954"/>
            <a:ext cx="8153400" cy="3523529"/>
          </a:xfrm>
          <a:prstGeom prst="rect">
            <a:avLst/>
          </a:prstGeom>
        </p:spPr>
        <p:txBody>
          <a:bodyPr wrap="square">
            <a:spAutoFit/>
          </a:bodyPr>
          <a:lstStyle/>
          <a:p>
            <a:pPr>
              <a:lnSpc>
                <a:spcPct val="150000"/>
              </a:lnSpc>
            </a:pPr>
            <a:r>
              <a:rPr lang="en-IN" dirty="0"/>
              <a:t>Create table Marks </a:t>
            </a:r>
            <a:r>
              <a:rPr lang="en-IN" sz="2800" b="1" dirty="0"/>
              <a:t>(</a:t>
            </a:r>
            <a:r>
              <a:rPr lang="en-IN" dirty="0"/>
              <a:t>regno number(3), Mark1 number(3) </a:t>
            </a:r>
            <a:r>
              <a:rPr lang="en-IN" dirty="0">
                <a:solidFill>
                  <a:srgbClr val="C00000"/>
                </a:solidFill>
              </a:rPr>
              <a:t>CONSTRAINT Range_Mark1</a:t>
            </a:r>
            <a:r>
              <a:rPr lang="en-IN" dirty="0"/>
              <a:t> check(mark1&gt;=0 AND mark1&lt;=100), mark2 number(3) </a:t>
            </a:r>
            <a:r>
              <a:rPr lang="en-IN" dirty="0">
                <a:solidFill>
                  <a:srgbClr val="C00000"/>
                </a:solidFill>
              </a:rPr>
              <a:t>CONSTRAINT Range_Mark2</a:t>
            </a:r>
            <a:r>
              <a:rPr lang="en-IN" dirty="0"/>
              <a:t> check (mark2 between 0 AND 100), Total number(3), Grade char(2) CONSTRAINT </a:t>
            </a:r>
            <a:r>
              <a:rPr lang="en-IN" dirty="0" err="1">
                <a:solidFill>
                  <a:srgbClr val="C00000"/>
                </a:solidFill>
              </a:rPr>
              <a:t>Range_GRADE</a:t>
            </a:r>
            <a:r>
              <a:rPr lang="en-IN" dirty="0">
                <a:solidFill>
                  <a:srgbClr val="C00000"/>
                </a:solidFill>
              </a:rPr>
              <a:t> </a:t>
            </a:r>
            <a:r>
              <a:rPr lang="en-IN" dirty="0"/>
              <a:t>Check( Grade IN ('A+','A','B','C','D','E','F')</a:t>
            </a:r>
            <a:r>
              <a:rPr lang="en-IN" sz="2800" b="1" dirty="0"/>
              <a:t>)</a:t>
            </a:r>
            <a:r>
              <a:rPr lang="en-IN" dirty="0"/>
              <a:t>;</a:t>
            </a:r>
          </a:p>
        </p:txBody>
      </p:sp>
      <p:sp>
        <p:nvSpPr>
          <p:cNvPr id="6" name="Rectangle 5">
            <a:extLst>
              <a:ext uri="{FF2B5EF4-FFF2-40B4-BE49-F238E27FC236}">
                <a16:creationId xmlns:a16="http://schemas.microsoft.com/office/drawing/2014/main" id="{98CAA9E8-F810-4B38-A52C-0F3CB29C1C08}"/>
              </a:ext>
            </a:extLst>
          </p:cNvPr>
          <p:cNvSpPr/>
          <p:nvPr/>
        </p:nvSpPr>
        <p:spPr>
          <a:xfrm>
            <a:off x="461961" y="5170025"/>
            <a:ext cx="8186739" cy="830997"/>
          </a:xfrm>
          <a:prstGeom prst="rect">
            <a:avLst/>
          </a:prstGeom>
        </p:spPr>
        <p:txBody>
          <a:bodyPr wrap="square">
            <a:spAutoFit/>
          </a:bodyPr>
          <a:lstStyle/>
          <a:p>
            <a:r>
              <a:rPr lang="en-IN" dirty="0"/>
              <a:t>Try inserting invalid records again and check the  error message displayed</a:t>
            </a: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F9B560A5-1E8A-46BD-ACE9-A64689B4AFE0}"/>
                  </a:ext>
                </a:extLst>
              </p:cNvPr>
              <p:cNvGraphicFramePr>
                <a:graphicFrameLocks noChangeAspect="1"/>
              </p:cNvGraphicFramePr>
              <p:nvPr>
                <p:extLst>
                  <p:ext uri="{D42A27DB-BD31-4B8C-83A1-F6EECF244321}">
                    <p14:modId xmlns:p14="http://schemas.microsoft.com/office/powerpoint/2010/main" val="1911017098"/>
                  </p:ext>
                </p:extLst>
              </p:nvPr>
            </p:nvGraphicFramePr>
            <p:xfrm>
              <a:off x="7717555" y="5622528"/>
              <a:ext cx="1157288" cy="867966"/>
            </p:xfrm>
            <a:graphic>
              <a:graphicData uri="http://schemas.microsoft.com/office/powerpoint/2016/slidezoom">
                <pslz:sldZm>
                  <pslz:sldZmObj sldId="565" cId="3227412037">
                    <pslz:zmPr id="{762B9204-97A0-4B79-8372-658E3515239C}" returnToParent="0" transitionDur="1000">
                      <p166:blipFill xmlns:p166="http://schemas.microsoft.com/office/powerpoint/2016/6/main">
                        <a:blip r:embed="rId3"/>
                        <a:stretch>
                          <a:fillRect/>
                        </a:stretch>
                      </p166:blipFill>
                      <p166:spPr xmlns:p166="http://schemas.microsoft.com/office/powerpoint/2016/6/main">
                        <a:xfrm>
                          <a:off x="0" y="0"/>
                          <a:ext cx="1157288" cy="867966"/>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F9B560A5-1E8A-46BD-ACE9-A64689B4AFE0}"/>
                  </a:ext>
                </a:extLst>
              </p:cNvPr>
              <p:cNvPicPr>
                <a:picLocks noGrp="1" noRot="1" noChangeAspect="1" noMove="1" noResize="1" noEditPoints="1" noAdjustHandles="1" noChangeArrowheads="1" noChangeShapeType="1"/>
              </p:cNvPicPr>
              <p:nvPr/>
            </p:nvPicPr>
            <p:blipFill>
              <a:blip r:embed="rId5"/>
              <a:stretch>
                <a:fillRect/>
              </a:stretch>
            </p:blipFill>
            <p:spPr>
              <a:xfrm>
                <a:off x="7717555" y="5622528"/>
                <a:ext cx="1157288" cy="867966"/>
              </a:xfrm>
              <a:prstGeom prst="rect">
                <a:avLst/>
              </a:prstGeom>
              <a:ln w="3175">
                <a:solidFill>
                  <a:prstClr val="ltGray"/>
                </a:solidFill>
              </a:ln>
            </p:spPr>
          </p:pic>
        </mc:Fallback>
      </mc:AlternateContent>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E3DF-567E-4671-A51D-64BA146B05C1}"/>
              </a:ext>
            </a:extLst>
          </p:cNvPr>
          <p:cNvSpPr>
            <a:spLocks noGrp="1"/>
          </p:cNvSpPr>
          <p:nvPr>
            <p:ph type="title"/>
          </p:nvPr>
        </p:nvSpPr>
        <p:spPr>
          <a:xfrm>
            <a:off x="152400" y="-49213"/>
            <a:ext cx="8515350" cy="600075"/>
          </a:xfrm>
        </p:spPr>
        <p:txBody>
          <a:bodyPr/>
          <a:lstStyle/>
          <a:p>
            <a:r>
              <a:rPr lang="en-IN" dirty="0">
                <a:solidFill>
                  <a:schemeClr val="bg1"/>
                </a:solidFill>
              </a:rPr>
              <a:t>CHECK</a:t>
            </a:r>
          </a:p>
        </p:txBody>
      </p:sp>
      <p:sp>
        <p:nvSpPr>
          <p:cNvPr id="4" name="Rectangle 3">
            <a:extLst>
              <a:ext uri="{FF2B5EF4-FFF2-40B4-BE49-F238E27FC236}">
                <a16:creationId xmlns:a16="http://schemas.microsoft.com/office/drawing/2014/main" id="{CFB0CC0A-E487-4F8B-A25C-18F5DF662406}"/>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5" name="Content Placeholder 2">
            <a:extLst>
              <a:ext uri="{FF2B5EF4-FFF2-40B4-BE49-F238E27FC236}">
                <a16:creationId xmlns:a16="http://schemas.microsoft.com/office/drawing/2014/main" id="{A5B4104B-FCAA-4603-8535-CBE65D5D71B7}"/>
              </a:ext>
            </a:extLst>
          </p:cNvPr>
          <p:cNvSpPr>
            <a:spLocks noGrp="1"/>
          </p:cNvSpPr>
          <p:nvPr>
            <p:ph idx="1"/>
          </p:nvPr>
        </p:nvSpPr>
        <p:spPr>
          <a:xfrm>
            <a:off x="800100" y="711822"/>
            <a:ext cx="7543800" cy="462108"/>
          </a:xfrm>
        </p:spPr>
        <p:txBody>
          <a:bodyPr/>
          <a:lstStyle/>
          <a:p>
            <a:r>
              <a:rPr lang="en-US" sz="1800" b="1" dirty="0"/>
              <a:t>Create the table COURSE (CourseID, Sem, Credits).</a:t>
            </a:r>
          </a:p>
          <a:p>
            <a:pPr marL="0" indent="0">
              <a:buNone/>
            </a:pPr>
            <a:endParaRPr lang="en-US" sz="1800" b="1" dirty="0"/>
          </a:p>
          <a:p>
            <a:r>
              <a:rPr lang="en-US" sz="1800" b="1" dirty="0"/>
              <a:t>Impose the constraints that-</a:t>
            </a:r>
          </a:p>
          <a:p>
            <a:r>
              <a:rPr lang="en-US" sz="1800" b="1" dirty="0"/>
              <a:t> Course ID must start with DSE – example DSE2262 etc.</a:t>
            </a:r>
          </a:p>
          <a:p>
            <a:r>
              <a:rPr lang="en-US" sz="1800" b="1" dirty="0"/>
              <a:t>Sem must be 1 to 8 only</a:t>
            </a:r>
          </a:p>
          <a:p>
            <a:pPr marL="0" indent="0">
              <a:buNone/>
            </a:pPr>
            <a:endParaRPr lang="en-US" dirty="0"/>
          </a:p>
        </p:txBody>
      </p:sp>
      <p:sp>
        <p:nvSpPr>
          <p:cNvPr id="6" name="Rectangle 5">
            <a:extLst>
              <a:ext uri="{FF2B5EF4-FFF2-40B4-BE49-F238E27FC236}">
                <a16:creationId xmlns:a16="http://schemas.microsoft.com/office/drawing/2014/main" id="{EF36236C-9F48-47DE-9BD0-80DDD760A7F8}"/>
              </a:ext>
            </a:extLst>
          </p:cNvPr>
          <p:cNvSpPr/>
          <p:nvPr/>
        </p:nvSpPr>
        <p:spPr>
          <a:xfrm>
            <a:off x="785812" y="2819400"/>
            <a:ext cx="7543799" cy="2241960"/>
          </a:xfrm>
          <a:prstGeom prst="rect">
            <a:avLst/>
          </a:prstGeom>
        </p:spPr>
        <p:txBody>
          <a:bodyPr wrap="square">
            <a:spAutoFit/>
          </a:bodyPr>
          <a:lstStyle/>
          <a:p>
            <a:pPr>
              <a:lnSpc>
                <a:spcPct val="150000"/>
              </a:lnSpc>
            </a:pPr>
            <a:r>
              <a:rPr lang="en-IN" dirty="0"/>
              <a:t>Create table Course (</a:t>
            </a:r>
            <a:r>
              <a:rPr lang="en-IN" dirty="0" err="1"/>
              <a:t>CourseId</a:t>
            </a:r>
            <a:r>
              <a:rPr lang="en-IN" dirty="0"/>
              <a:t> </a:t>
            </a:r>
            <a:r>
              <a:rPr lang="en-IN" dirty="0" err="1"/>
              <a:t>Varcahr</a:t>
            </a:r>
            <a:r>
              <a:rPr lang="en-IN" dirty="0"/>
              <a:t> (10) </a:t>
            </a:r>
            <a:r>
              <a:rPr lang="en-IN" dirty="0">
                <a:solidFill>
                  <a:srgbClr val="FF0000"/>
                </a:solidFill>
              </a:rPr>
              <a:t>CONSTRAINT </a:t>
            </a:r>
            <a:r>
              <a:rPr lang="en-IN" dirty="0" err="1">
                <a:solidFill>
                  <a:srgbClr val="FF0000"/>
                </a:solidFill>
              </a:rPr>
              <a:t>CourseId_Prefix</a:t>
            </a:r>
            <a:r>
              <a:rPr lang="en-IN" dirty="0"/>
              <a:t> Check( </a:t>
            </a:r>
            <a:r>
              <a:rPr lang="en-IN" dirty="0" err="1"/>
              <a:t>CourseId</a:t>
            </a:r>
            <a:r>
              <a:rPr lang="en-IN" dirty="0"/>
              <a:t> </a:t>
            </a:r>
            <a:r>
              <a:rPr lang="en-IN" dirty="0">
                <a:solidFill>
                  <a:srgbClr val="FF0000"/>
                </a:solidFill>
              </a:rPr>
              <a:t>LIKE ‘DSE%’</a:t>
            </a:r>
            <a:r>
              <a:rPr lang="en-IN" dirty="0"/>
              <a:t>), Sem number(1) CONSTRAINT </a:t>
            </a:r>
            <a:r>
              <a:rPr lang="en-IN" dirty="0" err="1"/>
              <a:t>valid_semester</a:t>
            </a:r>
            <a:r>
              <a:rPr lang="en-IN" dirty="0"/>
              <a:t> Check(Sem between 1 AND 8), Credits Number(2)) ;</a:t>
            </a:r>
          </a:p>
        </p:txBody>
      </p:sp>
      <p:sp>
        <p:nvSpPr>
          <p:cNvPr id="3" name="Rectangle 2">
            <a:extLst>
              <a:ext uri="{FF2B5EF4-FFF2-40B4-BE49-F238E27FC236}">
                <a16:creationId xmlns:a16="http://schemas.microsoft.com/office/drawing/2014/main" id="{DA9359DB-CC56-4FD9-8E5B-63702C526F68}"/>
              </a:ext>
            </a:extLst>
          </p:cNvPr>
          <p:cNvSpPr/>
          <p:nvPr/>
        </p:nvSpPr>
        <p:spPr>
          <a:xfrm>
            <a:off x="981075" y="5315181"/>
            <a:ext cx="6858000" cy="830997"/>
          </a:xfrm>
          <a:prstGeom prst="rect">
            <a:avLst/>
          </a:prstGeom>
        </p:spPr>
        <p:txBody>
          <a:bodyPr wrap="square">
            <a:spAutoFit/>
          </a:bodyPr>
          <a:lstStyle/>
          <a:p>
            <a:r>
              <a:rPr lang="en-IN" dirty="0"/>
              <a:t>Try inserting –</a:t>
            </a:r>
          </a:p>
          <a:p>
            <a:r>
              <a:rPr lang="en-IN" dirty="0"/>
              <a:t>    Insert into Course values(‘ABC123’,4,36):</a:t>
            </a:r>
          </a:p>
        </p:txBody>
      </p:sp>
    </p:spTree>
    <p:extLst>
      <p:ext uri="{BB962C8B-B14F-4D97-AF65-F5344CB8AC3E}">
        <p14:creationId xmlns:p14="http://schemas.microsoft.com/office/powerpoint/2010/main" val="338216967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A6642E1-9310-4A0A-A9A0-51ADDEDD9D0E}"/>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3" name="Title 2">
            <a:extLst>
              <a:ext uri="{FF2B5EF4-FFF2-40B4-BE49-F238E27FC236}">
                <a16:creationId xmlns:a16="http://schemas.microsoft.com/office/drawing/2014/main" id="{5D103019-7C8C-4E27-A774-B46E91C66C6A}"/>
              </a:ext>
            </a:extLst>
          </p:cNvPr>
          <p:cNvSpPr>
            <a:spLocks noGrp="1"/>
          </p:cNvSpPr>
          <p:nvPr>
            <p:ph type="title"/>
          </p:nvPr>
        </p:nvSpPr>
        <p:spPr>
          <a:xfrm>
            <a:off x="609599" y="622300"/>
            <a:ext cx="8220075" cy="600075"/>
          </a:xfrm>
        </p:spPr>
        <p:txBody>
          <a:bodyPr/>
          <a:lstStyle/>
          <a:p>
            <a:pPr lvl="0">
              <a:lnSpc>
                <a:spcPct val="150000"/>
              </a:lnSpc>
              <a:spcBef>
                <a:spcPct val="35000"/>
              </a:spcBef>
              <a:defRPr/>
            </a:pPr>
            <a:r>
              <a:rPr kumimoji="1" lang="en-US" sz="2800" dirty="0">
                <a:solidFill>
                  <a:schemeClr val="bg2"/>
                </a:solidFill>
                <a:latin typeface="Helvetica"/>
              </a:rPr>
              <a:t>_</a:t>
            </a:r>
            <a:r>
              <a:rPr kumimoji="1" lang="en-US" sz="2800" dirty="0">
                <a:solidFill>
                  <a:srgbClr val="000000"/>
                </a:solidFill>
                <a:latin typeface="Helvetica"/>
              </a:rPr>
              <a:t>  is a wildcard character which ignores 1 character(accepts exactly one any character).</a:t>
            </a:r>
            <a:br>
              <a:rPr kumimoji="1" lang="en-US" sz="2800" dirty="0">
                <a:solidFill>
                  <a:srgbClr val="000000"/>
                </a:solidFill>
                <a:latin typeface="Helvetica"/>
              </a:rPr>
            </a:br>
            <a:r>
              <a:rPr kumimoji="1" lang="en-US" sz="2000" dirty="0">
                <a:solidFill>
                  <a:srgbClr val="000000"/>
                </a:solidFill>
                <a:latin typeface="Helvetica"/>
              </a:rPr>
              <a:t>Example:</a:t>
            </a:r>
            <a:br>
              <a:rPr kumimoji="1" lang="en-US" sz="2000" dirty="0">
                <a:solidFill>
                  <a:srgbClr val="000000"/>
                </a:solidFill>
                <a:latin typeface="Helvetica"/>
              </a:rPr>
            </a:br>
            <a:r>
              <a:rPr kumimoji="1" lang="en-US" sz="2000" b="0" dirty="0">
                <a:solidFill>
                  <a:srgbClr val="000000"/>
                </a:solidFill>
                <a:latin typeface="Helvetica"/>
              </a:rPr>
              <a:t>Create a table PRODUCT(</a:t>
            </a:r>
            <a:r>
              <a:rPr kumimoji="1" lang="en-US" sz="2000" b="0" dirty="0" err="1">
                <a:solidFill>
                  <a:srgbClr val="000000"/>
                </a:solidFill>
                <a:latin typeface="Helvetica"/>
              </a:rPr>
              <a:t>ProdID</a:t>
            </a:r>
            <a:r>
              <a:rPr kumimoji="1" lang="en-US" sz="2000" b="0" dirty="0">
                <a:solidFill>
                  <a:srgbClr val="000000"/>
                </a:solidFill>
                <a:latin typeface="Helvetica"/>
              </a:rPr>
              <a:t>, Name, Price)  to store products of </a:t>
            </a:r>
            <a:r>
              <a:rPr kumimoji="1" lang="en-US" sz="2000" dirty="0">
                <a:solidFill>
                  <a:srgbClr val="000000"/>
                </a:solidFill>
                <a:latin typeface="Helvetica"/>
              </a:rPr>
              <a:t>JOI</a:t>
            </a:r>
            <a:r>
              <a:rPr kumimoji="1" lang="en-US" sz="2000" b="0" dirty="0">
                <a:solidFill>
                  <a:srgbClr val="000000"/>
                </a:solidFill>
                <a:latin typeface="Helvetica"/>
              </a:rPr>
              <a:t> company. Product numbers must be of the form </a:t>
            </a:r>
            <a:r>
              <a:rPr kumimoji="1" lang="en-US" sz="2000" dirty="0">
                <a:solidFill>
                  <a:srgbClr val="000000"/>
                </a:solidFill>
                <a:latin typeface="Helvetica"/>
              </a:rPr>
              <a:t>JOI-</a:t>
            </a:r>
            <a:r>
              <a:rPr kumimoji="1" lang="en-US" sz="2000" b="0" dirty="0">
                <a:solidFill>
                  <a:srgbClr val="000000"/>
                </a:solidFill>
                <a:latin typeface="Helvetica"/>
              </a:rPr>
              <a:t> followed by any </a:t>
            </a:r>
            <a:r>
              <a:rPr kumimoji="1" lang="en-US" sz="2000" dirty="0">
                <a:solidFill>
                  <a:schemeClr val="bg2"/>
                </a:solidFill>
                <a:latin typeface="Helvetica"/>
              </a:rPr>
              <a:t>5</a:t>
            </a:r>
            <a:r>
              <a:rPr kumimoji="1" lang="en-US" sz="2000" b="0" dirty="0">
                <a:solidFill>
                  <a:srgbClr val="000000"/>
                </a:solidFill>
                <a:latin typeface="Helvetica"/>
              </a:rPr>
              <a:t> characters(use 5 </a:t>
            </a:r>
            <a:r>
              <a:rPr kumimoji="1" lang="en-US" sz="2000" b="0" dirty="0">
                <a:solidFill>
                  <a:schemeClr val="bg2"/>
                </a:solidFill>
                <a:latin typeface="Helvetica"/>
              </a:rPr>
              <a:t>under score </a:t>
            </a:r>
            <a:r>
              <a:rPr kumimoji="1" lang="en-US" sz="2000" b="0" dirty="0">
                <a:solidFill>
                  <a:srgbClr val="000000"/>
                </a:solidFill>
                <a:latin typeface="Helvetica"/>
              </a:rPr>
              <a:t>character).</a:t>
            </a:r>
            <a:br>
              <a:rPr kumimoji="1" lang="en-US" sz="2000" b="0" dirty="0">
                <a:solidFill>
                  <a:srgbClr val="000000"/>
                </a:solidFill>
                <a:latin typeface="Helvetica"/>
              </a:rPr>
            </a:br>
            <a:r>
              <a:rPr kumimoji="1" lang="en-US" b="0" dirty="0">
                <a:solidFill>
                  <a:srgbClr val="000000"/>
                </a:solidFill>
                <a:latin typeface="Helvetica"/>
              </a:rPr>
              <a:t>CREATE TABLE </a:t>
            </a:r>
            <a:r>
              <a:rPr lang="en-US" dirty="0">
                <a:solidFill>
                  <a:srgbClr val="000000"/>
                </a:solidFill>
                <a:latin typeface="Helvetica"/>
              </a:rPr>
              <a:t>PRODUCT(</a:t>
            </a:r>
            <a:r>
              <a:rPr lang="en-US" dirty="0" err="1">
                <a:solidFill>
                  <a:srgbClr val="000000"/>
                </a:solidFill>
                <a:latin typeface="Helvetica"/>
              </a:rPr>
              <a:t>ProdID</a:t>
            </a:r>
            <a:r>
              <a:rPr lang="en-US" dirty="0">
                <a:solidFill>
                  <a:srgbClr val="000000"/>
                </a:solidFill>
                <a:latin typeface="Helvetica"/>
              </a:rPr>
              <a:t> </a:t>
            </a:r>
            <a:r>
              <a:rPr kumimoji="1" lang="en-US" b="0" dirty="0">
                <a:solidFill>
                  <a:srgbClr val="000000"/>
                </a:solidFill>
                <a:latin typeface="Helvetica"/>
              </a:rPr>
              <a:t>varchar2(9) PRIMARY KEY  </a:t>
            </a:r>
            <a:r>
              <a:rPr kumimoji="1" lang="en-US" dirty="0">
                <a:solidFill>
                  <a:srgbClr val="000000"/>
                </a:solidFill>
                <a:latin typeface="Helvetica"/>
              </a:rPr>
              <a:t>CHECK </a:t>
            </a:r>
            <a:r>
              <a:rPr kumimoji="1" lang="en-US" dirty="0">
                <a:solidFill>
                  <a:srgbClr val="C00000"/>
                </a:solidFill>
                <a:latin typeface="Helvetica"/>
              </a:rPr>
              <a:t>(</a:t>
            </a:r>
            <a:r>
              <a:rPr lang="en-US" dirty="0" err="1">
                <a:solidFill>
                  <a:srgbClr val="000000"/>
                </a:solidFill>
                <a:latin typeface="Helvetica"/>
              </a:rPr>
              <a:t>ProdID</a:t>
            </a:r>
            <a:r>
              <a:rPr kumimoji="1" lang="en-US" dirty="0">
                <a:solidFill>
                  <a:srgbClr val="C00000"/>
                </a:solidFill>
                <a:latin typeface="Helvetica"/>
              </a:rPr>
              <a:t> LIKE </a:t>
            </a:r>
            <a:r>
              <a:rPr lang="en-US" dirty="0">
                <a:solidFill>
                  <a:srgbClr val="C00000"/>
                </a:solidFill>
                <a:latin typeface="Helvetica"/>
              </a:rPr>
              <a:t>'JOI-</a:t>
            </a:r>
            <a:r>
              <a:rPr kumimoji="1" lang="en-US" dirty="0">
                <a:solidFill>
                  <a:srgbClr val="C00000"/>
                </a:solidFill>
                <a:latin typeface="Helvetica"/>
              </a:rPr>
              <a:t>_____')</a:t>
            </a:r>
            <a:r>
              <a:rPr kumimoji="1" lang="en-US" b="0" dirty="0">
                <a:solidFill>
                  <a:srgbClr val="000000"/>
                </a:solidFill>
                <a:latin typeface="Helvetica"/>
              </a:rPr>
              <a:t>, Name varchar(10),Price Number(5));</a:t>
            </a:r>
          </a:p>
        </p:txBody>
      </p:sp>
      <p:sp>
        <p:nvSpPr>
          <p:cNvPr id="4" name="Title 1">
            <a:extLst>
              <a:ext uri="{FF2B5EF4-FFF2-40B4-BE49-F238E27FC236}">
                <a16:creationId xmlns:a16="http://schemas.microsoft.com/office/drawing/2014/main" id="{38540453-074C-4458-B838-4B5496F4139A}"/>
              </a:ext>
            </a:extLst>
          </p:cNvPr>
          <p:cNvSpPr txBox="1">
            <a:spLocks/>
          </p:cNvSpPr>
          <p:nvPr/>
        </p:nvSpPr>
        <p:spPr bwMode="auto">
          <a:xfrm>
            <a:off x="152400" y="-49213"/>
            <a:ext cx="85153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algn="l" rtl="0" eaLnBrk="0" fontAlgn="base" hangingPunct="0">
              <a:lnSpc>
                <a:spcPct val="95000"/>
              </a:lnSpc>
              <a:spcBef>
                <a:spcPct val="0"/>
              </a:spcBef>
              <a:spcAft>
                <a:spcPct val="0"/>
              </a:spcAft>
              <a:defRPr sz="2400" b="1">
                <a:solidFill>
                  <a:schemeClr val="accent2"/>
                </a:solidFill>
                <a:latin typeface="+mj-lt"/>
                <a:ea typeface="+mj-ea"/>
                <a:cs typeface="+mj-cs"/>
              </a:defRPr>
            </a:lvl1pPr>
            <a:lvl2pPr algn="l" rtl="0" eaLnBrk="0" fontAlgn="base" hangingPunct="0">
              <a:lnSpc>
                <a:spcPct val="95000"/>
              </a:lnSpc>
              <a:spcBef>
                <a:spcPct val="0"/>
              </a:spcBef>
              <a:spcAft>
                <a:spcPct val="0"/>
              </a:spcAft>
              <a:defRPr sz="2400" b="1">
                <a:solidFill>
                  <a:schemeClr val="accent2"/>
                </a:solidFill>
                <a:latin typeface="Arial" charset="0"/>
              </a:defRPr>
            </a:lvl2pPr>
            <a:lvl3pPr algn="l" rtl="0" eaLnBrk="0" fontAlgn="base" hangingPunct="0">
              <a:lnSpc>
                <a:spcPct val="95000"/>
              </a:lnSpc>
              <a:spcBef>
                <a:spcPct val="0"/>
              </a:spcBef>
              <a:spcAft>
                <a:spcPct val="0"/>
              </a:spcAft>
              <a:defRPr sz="2400" b="1">
                <a:solidFill>
                  <a:schemeClr val="accent2"/>
                </a:solidFill>
                <a:latin typeface="Arial" charset="0"/>
              </a:defRPr>
            </a:lvl3pPr>
            <a:lvl4pPr algn="l" rtl="0" eaLnBrk="0" fontAlgn="base" hangingPunct="0">
              <a:lnSpc>
                <a:spcPct val="95000"/>
              </a:lnSpc>
              <a:spcBef>
                <a:spcPct val="0"/>
              </a:spcBef>
              <a:spcAft>
                <a:spcPct val="0"/>
              </a:spcAft>
              <a:defRPr sz="2400" b="1">
                <a:solidFill>
                  <a:schemeClr val="accent2"/>
                </a:solidFill>
                <a:latin typeface="Arial" charset="0"/>
              </a:defRPr>
            </a:lvl4pPr>
            <a:lvl5pPr algn="l" rtl="0" eaLnBrk="0" fontAlgn="base" hangingPunct="0">
              <a:lnSpc>
                <a:spcPct val="95000"/>
              </a:lnSpc>
              <a:spcBef>
                <a:spcPct val="0"/>
              </a:spcBef>
              <a:spcAft>
                <a:spcPct val="0"/>
              </a:spcAft>
              <a:defRPr sz="2400" b="1">
                <a:solidFill>
                  <a:schemeClr val="accent2"/>
                </a:solidFill>
                <a:latin typeface="Arial" charset="0"/>
              </a:defRPr>
            </a:lvl5pPr>
            <a:lvl6pPr marL="457200" algn="l" rtl="0" eaLnBrk="1" fontAlgn="base" hangingPunct="1">
              <a:lnSpc>
                <a:spcPct val="95000"/>
              </a:lnSpc>
              <a:spcBef>
                <a:spcPct val="0"/>
              </a:spcBef>
              <a:spcAft>
                <a:spcPct val="0"/>
              </a:spcAft>
              <a:defRPr sz="2400" b="1">
                <a:solidFill>
                  <a:schemeClr val="accent2"/>
                </a:solidFill>
                <a:latin typeface="Arial" charset="0"/>
              </a:defRPr>
            </a:lvl6pPr>
            <a:lvl7pPr marL="914400" algn="l" rtl="0" eaLnBrk="1" fontAlgn="base" hangingPunct="1">
              <a:lnSpc>
                <a:spcPct val="95000"/>
              </a:lnSpc>
              <a:spcBef>
                <a:spcPct val="0"/>
              </a:spcBef>
              <a:spcAft>
                <a:spcPct val="0"/>
              </a:spcAft>
              <a:defRPr sz="2400" b="1">
                <a:solidFill>
                  <a:schemeClr val="accent2"/>
                </a:solidFill>
                <a:latin typeface="Arial" charset="0"/>
              </a:defRPr>
            </a:lvl7pPr>
            <a:lvl8pPr marL="1371600" algn="l" rtl="0" eaLnBrk="1" fontAlgn="base" hangingPunct="1">
              <a:lnSpc>
                <a:spcPct val="95000"/>
              </a:lnSpc>
              <a:spcBef>
                <a:spcPct val="0"/>
              </a:spcBef>
              <a:spcAft>
                <a:spcPct val="0"/>
              </a:spcAft>
              <a:defRPr sz="2400" b="1">
                <a:solidFill>
                  <a:schemeClr val="accent2"/>
                </a:solidFill>
                <a:latin typeface="Arial" charset="0"/>
              </a:defRPr>
            </a:lvl8pPr>
            <a:lvl9pPr marL="1828800" algn="l" rtl="0" eaLnBrk="1" fontAlgn="base" hangingPunct="1">
              <a:lnSpc>
                <a:spcPct val="95000"/>
              </a:lnSpc>
              <a:spcBef>
                <a:spcPct val="0"/>
              </a:spcBef>
              <a:spcAft>
                <a:spcPct val="0"/>
              </a:spcAft>
              <a:defRPr sz="2400" b="1">
                <a:solidFill>
                  <a:schemeClr val="accent2"/>
                </a:solidFill>
                <a:latin typeface="Arial" charset="0"/>
              </a:defRPr>
            </a:lvl9pPr>
          </a:lstStyle>
          <a:p>
            <a:r>
              <a:rPr lang="en-IN" kern="0">
                <a:solidFill>
                  <a:schemeClr val="bg1"/>
                </a:solidFill>
              </a:rPr>
              <a:t>CHECK</a:t>
            </a:r>
            <a:endParaRPr lang="en-IN" kern="0" dirty="0">
              <a:solidFill>
                <a:schemeClr val="bg1"/>
              </a:solidFill>
            </a:endParaRPr>
          </a:p>
        </p:txBody>
      </p:sp>
    </p:spTree>
    <p:extLst>
      <p:ext uri="{BB962C8B-B14F-4D97-AF65-F5344CB8AC3E}">
        <p14:creationId xmlns:p14="http://schemas.microsoft.com/office/powerpoint/2010/main" val="2291780029"/>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A6642E1-9310-4A0A-A9A0-51ADDEDD9D0E}"/>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3" name="Title 2">
            <a:extLst>
              <a:ext uri="{FF2B5EF4-FFF2-40B4-BE49-F238E27FC236}">
                <a16:creationId xmlns:a16="http://schemas.microsoft.com/office/drawing/2014/main" id="{082B0138-A1C6-4068-82E6-244F878CBE28}"/>
              </a:ext>
            </a:extLst>
          </p:cNvPr>
          <p:cNvSpPr>
            <a:spLocks noGrp="1"/>
          </p:cNvSpPr>
          <p:nvPr>
            <p:ph type="title"/>
          </p:nvPr>
        </p:nvSpPr>
        <p:spPr>
          <a:xfrm>
            <a:off x="0" y="19050"/>
            <a:ext cx="8515350" cy="600075"/>
          </a:xfrm>
        </p:spPr>
        <p:txBody>
          <a:bodyPr/>
          <a:lstStyle/>
          <a:p>
            <a:r>
              <a:rPr lang="en-IN" dirty="0">
                <a:solidFill>
                  <a:schemeClr val="bg1"/>
                </a:solidFill>
              </a:rPr>
              <a:t>UNIQUE</a:t>
            </a:r>
          </a:p>
        </p:txBody>
      </p:sp>
      <p:sp>
        <p:nvSpPr>
          <p:cNvPr id="9" name="Content Placeholder 2">
            <a:extLst>
              <a:ext uri="{FF2B5EF4-FFF2-40B4-BE49-F238E27FC236}">
                <a16:creationId xmlns:a16="http://schemas.microsoft.com/office/drawing/2014/main" id="{2B9C01B3-3637-4846-80D8-A0E7E391DCCD}"/>
              </a:ext>
            </a:extLst>
          </p:cNvPr>
          <p:cNvSpPr>
            <a:spLocks noGrp="1"/>
          </p:cNvSpPr>
          <p:nvPr>
            <p:ph idx="1"/>
          </p:nvPr>
        </p:nvSpPr>
        <p:spPr>
          <a:xfrm>
            <a:off x="800100" y="711822"/>
            <a:ext cx="7543800" cy="462108"/>
          </a:xfrm>
        </p:spPr>
        <p:txBody>
          <a:bodyPr/>
          <a:lstStyle/>
          <a:p>
            <a:r>
              <a:rPr lang="en-US" sz="1800" b="1" dirty="0"/>
              <a:t>Create the table STUD (Regno, Name, Phone, email).</a:t>
            </a:r>
          </a:p>
          <a:p>
            <a:pPr marL="0" indent="0">
              <a:buNone/>
            </a:pPr>
            <a:endParaRPr lang="en-US" sz="1800" b="1" dirty="0"/>
          </a:p>
          <a:p>
            <a:r>
              <a:rPr lang="en-US" sz="1800" b="1" dirty="0"/>
              <a:t>Impose the constraints that-</a:t>
            </a:r>
          </a:p>
          <a:p>
            <a:r>
              <a:rPr lang="en-US" sz="1800" b="1" dirty="0"/>
              <a:t>Primary Key on RegNo,</a:t>
            </a:r>
          </a:p>
          <a:p>
            <a:r>
              <a:rPr lang="en-US" sz="1800" b="1" dirty="0"/>
              <a:t>Phone is Unique</a:t>
            </a:r>
          </a:p>
          <a:p>
            <a:r>
              <a:rPr lang="en-US" sz="1800" b="1" dirty="0"/>
              <a:t>Email is Unique</a:t>
            </a:r>
          </a:p>
        </p:txBody>
      </p:sp>
      <p:sp>
        <p:nvSpPr>
          <p:cNvPr id="4" name="Rectangle 3">
            <a:extLst>
              <a:ext uri="{FF2B5EF4-FFF2-40B4-BE49-F238E27FC236}">
                <a16:creationId xmlns:a16="http://schemas.microsoft.com/office/drawing/2014/main" id="{676468F7-0832-47F8-AECD-16B9B161E22D}"/>
              </a:ext>
            </a:extLst>
          </p:cNvPr>
          <p:cNvSpPr/>
          <p:nvPr/>
        </p:nvSpPr>
        <p:spPr>
          <a:xfrm>
            <a:off x="490537" y="3200400"/>
            <a:ext cx="8001000" cy="1687963"/>
          </a:xfrm>
          <a:prstGeom prst="rect">
            <a:avLst/>
          </a:prstGeom>
        </p:spPr>
        <p:txBody>
          <a:bodyPr wrap="square">
            <a:spAutoFit/>
          </a:bodyPr>
          <a:lstStyle/>
          <a:p>
            <a:pPr marL="0" indent="0">
              <a:lnSpc>
                <a:spcPct val="150000"/>
              </a:lnSpc>
              <a:buNone/>
            </a:pPr>
            <a:r>
              <a:rPr lang="en-US" dirty="0"/>
              <a:t>CREATE TABLE STUD(Regno Number(3) PRIMARY KEY,</a:t>
            </a:r>
          </a:p>
          <a:p>
            <a:pPr marL="0" indent="0">
              <a:lnSpc>
                <a:spcPct val="150000"/>
              </a:lnSpc>
              <a:buNone/>
            </a:pPr>
            <a:r>
              <a:rPr lang="en-US" dirty="0"/>
              <a:t>Name varchar2(10), Phone number(10) </a:t>
            </a:r>
            <a:r>
              <a:rPr lang="en-US" dirty="0">
                <a:solidFill>
                  <a:srgbClr val="C00000"/>
                </a:solidFill>
              </a:rPr>
              <a:t>UNIQUE</a:t>
            </a:r>
            <a:r>
              <a:rPr lang="en-US" dirty="0"/>
              <a:t>,</a:t>
            </a:r>
          </a:p>
          <a:p>
            <a:pPr marL="0" indent="0">
              <a:lnSpc>
                <a:spcPct val="150000"/>
              </a:lnSpc>
              <a:buNone/>
            </a:pPr>
            <a:r>
              <a:rPr lang="en-US" dirty="0"/>
              <a:t>Email varchar2(20) </a:t>
            </a:r>
            <a:r>
              <a:rPr lang="en-US" dirty="0">
                <a:solidFill>
                  <a:srgbClr val="C00000"/>
                </a:solidFill>
              </a:rPr>
              <a:t>CONSTRAINT </a:t>
            </a:r>
            <a:r>
              <a:rPr lang="en-US" dirty="0" err="1">
                <a:solidFill>
                  <a:srgbClr val="C00000"/>
                </a:solidFill>
              </a:rPr>
              <a:t>UNQ_Email</a:t>
            </a:r>
            <a:r>
              <a:rPr lang="en-US" dirty="0">
                <a:solidFill>
                  <a:srgbClr val="C00000"/>
                </a:solidFill>
              </a:rPr>
              <a:t>  UNIQUE</a:t>
            </a:r>
            <a:r>
              <a:rPr lang="en-US" dirty="0"/>
              <a:t>);</a:t>
            </a:r>
          </a:p>
        </p:txBody>
      </p:sp>
      <p:sp>
        <p:nvSpPr>
          <p:cNvPr id="10" name="Rectangle 9">
            <a:extLst>
              <a:ext uri="{FF2B5EF4-FFF2-40B4-BE49-F238E27FC236}">
                <a16:creationId xmlns:a16="http://schemas.microsoft.com/office/drawing/2014/main" id="{709873F9-D46E-4218-A488-1F825A580BF8}"/>
              </a:ext>
            </a:extLst>
          </p:cNvPr>
          <p:cNvSpPr/>
          <p:nvPr/>
        </p:nvSpPr>
        <p:spPr>
          <a:xfrm>
            <a:off x="257175" y="5291991"/>
            <a:ext cx="8001000" cy="830997"/>
          </a:xfrm>
          <a:prstGeom prst="rect">
            <a:avLst/>
          </a:prstGeom>
        </p:spPr>
        <p:txBody>
          <a:bodyPr wrap="square">
            <a:spAutoFit/>
          </a:bodyPr>
          <a:lstStyle/>
          <a:p>
            <a:r>
              <a:rPr lang="en-US" i="1" dirty="0"/>
              <a:t>Note: Unique columns do not accept duplicate values , but can accept null values</a:t>
            </a:r>
          </a:p>
        </p:txBody>
      </p:sp>
    </p:spTree>
    <p:extLst>
      <p:ext uri="{BB962C8B-B14F-4D97-AF65-F5344CB8AC3E}">
        <p14:creationId xmlns:p14="http://schemas.microsoft.com/office/powerpoint/2010/main" val="411976597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0F6FB"/>
            </a:gs>
            <a:gs pos="20000">
              <a:srgbClr val="F0F6FB"/>
            </a:gs>
            <a:gs pos="95000">
              <a:srgbClr val="EEF0F2"/>
            </a:gs>
            <a:gs pos="100000">
              <a:srgbClr val="7AB1DF"/>
            </a:gs>
          </a:gsLst>
          <a:lin ang="5400000" scaled="1"/>
        </a:grad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B557B86-75C9-4AD1-B77B-F43D13641F20}"/>
              </a:ext>
            </a:extLst>
          </p:cNvPr>
          <p:cNvSpPr>
            <a:spLocks noGrp="1"/>
          </p:cNvSpPr>
          <p:nvPr>
            <p:ph type="title"/>
          </p:nvPr>
        </p:nvSpPr>
        <p:spPr>
          <a:xfrm>
            <a:off x="349250" y="381000"/>
            <a:ext cx="8515350" cy="600075"/>
          </a:xfrm>
        </p:spPr>
        <p:txBody>
          <a:bodyPr/>
          <a:lstStyle/>
          <a:p>
            <a:r>
              <a:rPr lang="en-US" altLang="en-US"/>
              <a:t>Rules &amp; Regulations</a:t>
            </a:r>
          </a:p>
        </p:txBody>
      </p:sp>
      <p:sp>
        <p:nvSpPr>
          <p:cNvPr id="7171" name="Content Placeholder 2">
            <a:extLst>
              <a:ext uri="{FF2B5EF4-FFF2-40B4-BE49-F238E27FC236}">
                <a16:creationId xmlns:a16="http://schemas.microsoft.com/office/drawing/2014/main" id="{97B1EA61-0830-4752-9906-1948DA7C6D23}"/>
              </a:ext>
            </a:extLst>
          </p:cNvPr>
          <p:cNvSpPr>
            <a:spLocks noGrp="1"/>
          </p:cNvSpPr>
          <p:nvPr>
            <p:ph idx="1"/>
          </p:nvPr>
        </p:nvSpPr>
        <p:spPr>
          <a:xfrm>
            <a:off x="349250" y="1219200"/>
            <a:ext cx="8677275" cy="4029075"/>
          </a:xfrm>
        </p:spPr>
        <p:txBody>
          <a:bodyPr/>
          <a:lstStyle/>
          <a:p>
            <a:pPr lvl="2">
              <a:lnSpc>
                <a:spcPct val="150000"/>
              </a:lnSpc>
              <a:buFont typeface="Wingdings" panose="05000000000000000000" pitchFamily="2" charset="2"/>
              <a:buChar char="Ø"/>
            </a:pPr>
            <a:r>
              <a:rPr lang="en-US" altLang="en-US" sz="1800" dirty="0"/>
              <a:t>Managing missing Lab.</a:t>
            </a:r>
          </a:p>
          <a:p>
            <a:pPr lvl="3">
              <a:lnSpc>
                <a:spcPct val="150000"/>
              </a:lnSpc>
              <a:buFont typeface="Wingdings" panose="05000000000000000000" pitchFamily="2" charset="2"/>
              <a:buChar char="Ø"/>
            </a:pPr>
            <a:r>
              <a:rPr lang="en-US" altLang="en-US" sz="1800" dirty="0"/>
              <a:t>Work extra time to finish missed lab and submit Lab Records whenever asked.</a:t>
            </a:r>
          </a:p>
          <a:p>
            <a:pPr lvl="3">
              <a:lnSpc>
                <a:spcPct val="150000"/>
              </a:lnSpc>
              <a:buFont typeface="Wingdings" panose="05000000000000000000" pitchFamily="2" charset="2"/>
              <a:buChar char="Ø"/>
            </a:pPr>
            <a:r>
              <a:rPr lang="en-US" altLang="en-US" sz="1800" dirty="0"/>
              <a:t>HOD permission( genuine case) required to claim missing Lab evaluation Marks.</a:t>
            </a:r>
          </a:p>
          <a:p>
            <a:pPr lvl="3">
              <a:lnSpc>
                <a:spcPct val="150000"/>
              </a:lnSpc>
              <a:buFont typeface="Wingdings" panose="05000000000000000000" pitchFamily="2" charset="2"/>
              <a:buChar char="Ø"/>
            </a:pPr>
            <a:r>
              <a:rPr lang="en-US" altLang="en-US" sz="1800" dirty="0"/>
              <a:t>Inform faculty well before –Personally &amp; drop an email regarding Absence. </a:t>
            </a:r>
          </a:p>
          <a:p>
            <a:pPr lvl="2">
              <a:lnSpc>
                <a:spcPct val="150000"/>
              </a:lnSpc>
              <a:buFont typeface="Wingdings" panose="05000000000000000000" pitchFamily="2" charset="2"/>
              <a:buChar char="Ø"/>
            </a:pPr>
            <a:endParaRPr lang="en-US" altLang="en-US" sz="1800"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0F6FB"/>
            </a:gs>
            <a:gs pos="20000">
              <a:srgbClr val="F0F6FB"/>
            </a:gs>
            <a:gs pos="95000">
              <a:srgbClr val="EEF0F2"/>
            </a:gs>
            <a:gs pos="100000">
              <a:srgbClr val="7AB1DF"/>
            </a:gs>
          </a:gsLst>
          <a:lin ang="5400000" scaled="1"/>
        </a:grad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BA80701-E94A-4EAE-A1E7-962B85F54F1F}"/>
              </a:ext>
            </a:extLst>
          </p:cNvPr>
          <p:cNvSpPr>
            <a:spLocks noGrp="1"/>
          </p:cNvSpPr>
          <p:nvPr>
            <p:ph type="title"/>
          </p:nvPr>
        </p:nvSpPr>
        <p:spPr>
          <a:xfrm>
            <a:off x="314325" y="-20638"/>
            <a:ext cx="8515350" cy="600076"/>
          </a:xfrm>
        </p:spPr>
        <p:txBody>
          <a:bodyPr/>
          <a:lstStyle/>
          <a:p>
            <a:r>
              <a:rPr lang="en-US" altLang="en-US"/>
              <a:t>CoursePlan</a:t>
            </a:r>
          </a:p>
        </p:txBody>
      </p:sp>
      <p:graphicFrame>
        <p:nvGraphicFramePr>
          <p:cNvPr id="2" name="Table 1">
            <a:extLst>
              <a:ext uri="{FF2B5EF4-FFF2-40B4-BE49-F238E27FC236}">
                <a16:creationId xmlns:a16="http://schemas.microsoft.com/office/drawing/2014/main" id="{F5A3FDCD-FE39-4CB5-9B18-38629EC74E3C}"/>
              </a:ext>
            </a:extLst>
          </p:cNvPr>
          <p:cNvGraphicFramePr>
            <a:graphicFrameLocks noGrp="1"/>
          </p:cNvGraphicFramePr>
          <p:nvPr>
            <p:extLst>
              <p:ext uri="{D42A27DB-BD31-4B8C-83A1-F6EECF244321}">
                <p14:modId xmlns:p14="http://schemas.microsoft.com/office/powerpoint/2010/main" val="4212946696"/>
              </p:ext>
            </p:extLst>
          </p:nvPr>
        </p:nvGraphicFramePr>
        <p:xfrm>
          <a:off x="1447800" y="381000"/>
          <a:ext cx="6705600" cy="6096000"/>
        </p:xfrm>
        <a:graphic>
          <a:graphicData uri="http://schemas.openxmlformats.org/drawingml/2006/table">
            <a:tbl>
              <a:tblPr firstRow="1" firstCol="1" lastRow="1" lastCol="1" bandRow="1" bandCol="1">
                <a:tableStyleId>{5C22544A-7EE6-4342-B048-85BDC9FD1C3A}</a:tableStyleId>
              </a:tblPr>
              <a:tblGrid>
                <a:gridCol w="1519672">
                  <a:extLst>
                    <a:ext uri="{9D8B030D-6E8A-4147-A177-3AD203B41FA5}">
                      <a16:colId xmlns:a16="http://schemas.microsoft.com/office/drawing/2014/main" val="635539220"/>
                    </a:ext>
                  </a:extLst>
                </a:gridCol>
                <a:gridCol w="5185928">
                  <a:extLst>
                    <a:ext uri="{9D8B030D-6E8A-4147-A177-3AD203B41FA5}">
                      <a16:colId xmlns:a16="http://schemas.microsoft.com/office/drawing/2014/main" val="2056904492"/>
                    </a:ext>
                  </a:extLst>
                </a:gridCol>
              </a:tblGrid>
              <a:tr h="502364">
                <a:tc>
                  <a:txBody>
                    <a:bodyPr/>
                    <a:lstStyle/>
                    <a:p>
                      <a:pPr marL="0" algn="ctr" defTabSz="914400" rtl="0" eaLnBrk="1" latinLnBrk="0" hangingPunct="1">
                        <a:spcBef>
                          <a:spcPts val="720"/>
                        </a:spcBef>
                        <a:spcAft>
                          <a:spcPts val="720"/>
                        </a:spcAft>
                        <a:tabLst>
                          <a:tab pos="114300" algn="l"/>
                          <a:tab pos="502920" algn="ctr"/>
                        </a:tabLst>
                      </a:pPr>
                      <a:r>
                        <a:rPr lang="en-US" sz="1600" b="1" kern="1200" dirty="0">
                          <a:solidFill>
                            <a:srgbClr val="FFFF00"/>
                          </a:solidFill>
                          <a:effectLst/>
                          <a:latin typeface="+mn-lt"/>
                          <a:ea typeface="+mn-ea"/>
                          <a:cs typeface="+mn-cs"/>
                        </a:rPr>
                        <a:t>Week</a:t>
                      </a:r>
                      <a:endParaRPr lang="en-IN" sz="1600" b="1" kern="1200" dirty="0">
                        <a:solidFill>
                          <a:srgbClr val="FFFF00"/>
                        </a:solidFill>
                        <a:effectLst/>
                        <a:latin typeface="+mn-lt"/>
                        <a:ea typeface="+mn-ea"/>
                        <a:cs typeface="+mn-cs"/>
                      </a:endParaRPr>
                    </a:p>
                  </a:txBody>
                  <a:tcPr marL="67224" marR="67224" marT="0" marB="0"/>
                </a:tc>
                <a:tc>
                  <a:txBody>
                    <a:bodyPr/>
                    <a:lstStyle/>
                    <a:p>
                      <a:pPr algn="ctr">
                        <a:spcBef>
                          <a:spcPts val="720"/>
                        </a:spcBef>
                        <a:spcAft>
                          <a:spcPts val="720"/>
                        </a:spcAft>
                      </a:pPr>
                      <a:r>
                        <a:rPr lang="en-US" sz="1600" dirty="0">
                          <a:solidFill>
                            <a:srgbClr val="FFFF00"/>
                          </a:solidFill>
                          <a:effectLst/>
                        </a:rPr>
                        <a:t>Topics to be covered</a:t>
                      </a:r>
                      <a:endParaRPr lang="en-IN" sz="1600" dirty="0">
                        <a:solidFill>
                          <a:srgbClr val="FFFF00"/>
                        </a:solidFill>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1635710369"/>
                  </a:ext>
                </a:extLst>
              </a:tr>
              <a:tr h="515290">
                <a:tc>
                  <a:txBody>
                    <a:bodyPr/>
                    <a:lstStyle/>
                    <a:p>
                      <a:pPr algn="ctr">
                        <a:spcBef>
                          <a:spcPts val="720"/>
                        </a:spcBef>
                        <a:spcAft>
                          <a:spcPts val="720"/>
                        </a:spcAft>
                      </a:pPr>
                      <a:r>
                        <a:rPr lang="en-US" sz="1600" cap="all" dirty="0">
                          <a:effectLst/>
                        </a:rPr>
                        <a:t>1</a:t>
                      </a:r>
                      <a:endParaRPr lang="en-IN" sz="1600" dirty="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a:effectLst/>
                        </a:rPr>
                        <a:t>SQL Basics – CREATE, ALTER, DROP</a:t>
                      </a:r>
                      <a:endParaRPr lang="en-IN" sz="160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3306880306"/>
                  </a:ext>
                </a:extLst>
              </a:tr>
              <a:tr h="515290">
                <a:tc>
                  <a:txBody>
                    <a:bodyPr/>
                    <a:lstStyle/>
                    <a:p>
                      <a:pPr algn="ctr">
                        <a:spcBef>
                          <a:spcPts val="720"/>
                        </a:spcBef>
                        <a:spcAft>
                          <a:spcPts val="720"/>
                        </a:spcAft>
                      </a:pPr>
                      <a:r>
                        <a:rPr lang="en-US" sz="1600" cap="all" dirty="0">
                          <a:effectLst/>
                        </a:rPr>
                        <a:t>2</a:t>
                      </a:r>
                      <a:endParaRPr lang="en-IN" sz="1600" dirty="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Populate and manipulate the database using INSERT, UPDATE, DELETE</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32071063"/>
                  </a:ext>
                </a:extLst>
              </a:tr>
              <a:tr h="759519">
                <a:tc>
                  <a:txBody>
                    <a:bodyPr/>
                    <a:lstStyle/>
                    <a:p>
                      <a:pPr algn="ctr">
                        <a:spcBef>
                          <a:spcPts val="720"/>
                        </a:spcBef>
                        <a:spcAft>
                          <a:spcPts val="720"/>
                        </a:spcAft>
                      </a:pPr>
                      <a:r>
                        <a:rPr lang="en-US" sz="1600" cap="all">
                          <a:effectLst/>
                        </a:rPr>
                        <a:t>3-5</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IN" sz="1600" dirty="0">
                          <a:effectLst/>
                        </a:rPr>
                        <a:t>Mini Project Abstract submission</a:t>
                      </a:r>
                    </a:p>
                    <a:p>
                      <a:pPr>
                        <a:spcAft>
                          <a:spcPts val="0"/>
                        </a:spcAft>
                      </a:pPr>
                      <a:r>
                        <a:rPr lang="en-IN" sz="1600" dirty="0">
                          <a:effectLst/>
                        </a:rPr>
                        <a:t>SQL Simple, join, subquery and Advanced Queries</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2260095513"/>
                  </a:ext>
                </a:extLst>
              </a:tr>
              <a:tr h="506346">
                <a:tc>
                  <a:txBody>
                    <a:bodyPr/>
                    <a:lstStyle/>
                    <a:p>
                      <a:pPr algn="ctr">
                        <a:spcBef>
                          <a:spcPts val="720"/>
                        </a:spcBef>
                        <a:spcAft>
                          <a:spcPts val="720"/>
                        </a:spcAft>
                      </a:pPr>
                      <a:r>
                        <a:rPr lang="en-US" sz="1600" cap="all">
                          <a:effectLst/>
                        </a:rPr>
                        <a:t>6</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IN" sz="1600" dirty="0">
                          <a:effectLst/>
                        </a:rPr>
                        <a:t>Requirement specification submission</a:t>
                      </a:r>
                    </a:p>
                    <a:p>
                      <a:pPr>
                        <a:spcAft>
                          <a:spcPts val="0"/>
                        </a:spcAft>
                      </a:pPr>
                      <a:r>
                        <a:rPr lang="en-IN" sz="1600" dirty="0">
                          <a:effectLst/>
                        </a:rPr>
                        <a:t>PL/SQL</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2250387283"/>
                  </a:ext>
                </a:extLst>
              </a:tr>
              <a:tr h="515290">
                <a:tc>
                  <a:txBody>
                    <a:bodyPr/>
                    <a:lstStyle/>
                    <a:p>
                      <a:pPr algn="ctr">
                        <a:spcBef>
                          <a:spcPts val="720"/>
                        </a:spcBef>
                        <a:spcAft>
                          <a:spcPts val="720"/>
                        </a:spcAft>
                      </a:pPr>
                      <a:r>
                        <a:rPr lang="en-US" sz="1600" cap="all">
                          <a:effectLst/>
                        </a:rPr>
                        <a:t>7</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Cursors</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884543604"/>
                  </a:ext>
                </a:extLst>
              </a:tr>
              <a:tr h="759519">
                <a:tc>
                  <a:txBody>
                    <a:bodyPr/>
                    <a:lstStyle/>
                    <a:p>
                      <a:pPr algn="ctr">
                        <a:spcBef>
                          <a:spcPts val="720"/>
                        </a:spcBef>
                        <a:spcAft>
                          <a:spcPts val="720"/>
                        </a:spcAft>
                      </a:pPr>
                      <a:r>
                        <a:rPr lang="en-US" sz="1600" cap="all">
                          <a:effectLst/>
                        </a:rPr>
                        <a:t>8</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Schema diagram and Schema implementation.</a:t>
                      </a:r>
                      <a:endParaRPr lang="en-IN" sz="1600" dirty="0">
                        <a:effectLst/>
                      </a:endParaRPr>
                    </a:p>
                    <a:p>
                      <a:pPr>
                        <a:spcAft>
                          <a:spcPts val="0"/>
                        </a:spcAft>
                      </a:pPr>
                      <a:r>
                        <a:rPr lang="en-US" sz="1600" dirty="0">
                          <a:effectLst/>
                        </a:rPr>
                        <a:t>Exception Handling</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650047255"/>
                  </a:ext>
                </a:extLst>
              </a:tr>
              <a:tr h="515290">
                <a:tc>
                  <a:txBody>
                    <a:bodyPr/>
                    <a:lstStyle/>
                    <a:p>
                      <a:pPr algn="ctr">
                        <a:spcBef>
                          <a:spcPts val="720"/>
                        </a:spcBef>
                        <a:spcAft>
                          <a:spcPts val="720"/>
                        </a:spcAft>
                      </a:pPr>
                      <a:r>
                        <a:rPr lang="en-US" sz="1600" cap="all">
                          <a:effectLst/>
                        </a:rPr>
                        <a:t>9</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Triggers</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4160701444"/>
                  </a:ext>
                </a:extLst>
              </a:tr>
              <a:tr h="502364">
                <a:tc>
                  <a:txBody>
                    <a:bodyPr/>
                    <a:lstStyle/>
                    <a:p>
                      <a:pPr algn="ctr">
                        <a:spcBef>
                          <a:spcPts val="720"/>
                        </a:spcBef>
                        <a:spcAft>
                          <a:spcPts val="720"/>
                        </a:spcAft>
                      </a:pPr>
                      <a:r>
                        <a:rPr lang="en-US" sz="1600" cap="all">
                          <a:effectLst/>
                        </a:rPr>
                        <a:t>10</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Procedures, Functions, Packages</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604288272"/>
                  </a:ext>
                </a:extLst>
              </a:tr>
              <a:tr h="502364">
                <a:tc>
                  <a:txBody>
                    <a:bodyPr/>
                    <a:lstStyle/>
                    <a:p>
                      <a:pPr algn="ctr">
                        <a:spcBef>
                          <a:spcPts val="720"/>
                        </a:spcBef>
                        <a:spcAft>
                          <a:spcPts val="720"/>
                        </a:spcAft>
                      </a:pPr>
                      <a:r>
                        <a:rPr lang="en-US" sz="1600" cap="all">
                          <a:effectLst/>
                        </a:rPr>
                        <a:t>11</a:t>
                      </a:r>
                      <a:endParaRPr lang="en-IN" sz="160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Mini Project Demo.</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2549899703"/>
                  </a:ext>
                </a:extLst>
              </a:tr>
              <a:tr h="502364">
                <a:tc>
                  <a:txBody>
                    <a:bodyPr/>
                    <a:lstStyle/>
                    <a:p>
                      <a:pPr algn="ctr">
                        <a:spcBef>
                          <a:spcPts val="720"/>
                        </a:spcBef>
                        <a:spcAft>
                          <a:spcPts val="720"/>
                        </a:spcAft>
                      </a:pPr>
                      <a:r>
                        <a:rPr lang="en-US" sz="1600" cap="all" dirty="0">
                          <a:effectLst/>
                        </a:rPr>
                        <a:t>12</a:t>
                      </a:r>
                      <a:endParaRPr lang="en-IN" sz="1600" dirty="0">
                        <a:effectLst/>
                        <a:latin typeface="Times New Roman" panose="02020603050405020304" pitchFamily="18" charset="0"/>
                        <a:ea typeface="Times New Roman" panose="02020603050405020304" pitchFamily="18" charset="0"/>
                      </a:endParaRPr>
                    </a:p>
                  </a:txBody>
                  <a:tcPr marL="67224" marR="67224" marT="0" marB="0"/>
                </a:tc>
                <a:tc>
                  <a:txBody>
                    <a:bodyPr/>
                    <a:lstStyle/>
                    <a:p>
                      <a:pPr>
                        <a:spcAft>
                          <a:spcPts val="0"/>
                        </a:spcAft>
                      </a:pPr>
                      <a:r>
                        <a:rPr lang="en-US" sz="1600" dirty="0">
                          <a:effectLst/>
                        </a:rPr>
                        <a:t>End Term Practical Examination</a:t>
                      </a:r>
                      <a:endParaRPr lang="en-IN" sz="1600" dirty="0">
                        <a:effectLst/>
                        <a:latin typeface="Times New Roman" panose="02020603050405020304" pitchFamily="18" charset="0"/>
                        <a:ea typeface="Times New Roman" panose="02020603050405020304" pitchFamily="18" charset="0"/>
                      </a:endParaRPr>
                    </a:p>
                  </a:txBody>
                  <a:tcPr marL="67224" marR="67224" marT="0" marB="0" anchor="ctr"/>
                </a:tc>
                <a:extLst>
                  <a:ext uri="{0D108BD9-81ED-4DB2-BD59-A6C34878D82A}">
                    <a16:rowId xmlns:a16="http://schemas.microsoft.com/office/drawing/2014/main" val="3763712784"/>
                  </a:ext>
                </a:extLst>
              </a:tr>
            </a:tbl>
          </a:graphicData>
        </a:graphic>
      </p:graphicFrame>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0F6FB"/>
            </a:gs>
            <a:gs pos="20000">
              <a:srgbClr val="F0F6FB"/>
            </a:gs>
            <a:gs pos="95000">
              <a:srgbClr val="EEF0F2"/>
            </a:gs>
            <a:gs pos="100000">
              <a:srgbClr val="7AB1DF"/>
            </a:gs>
          </a:gsLst>
          <a:lin ang="5400000" scaled="1"/>
        </a:grad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2A1334E-18E0-4261-A654-F9713E0156A1}"/>
              </a:ext>
            </a:extLst>
          </p:cNvPr>
          <p:cNvSpPr>
            <a:spLocks noGrp="1"/>
          </p:cNvSpPr>
          <p:nvPr>
            <p:ph type="title"/>
          </p:nvPr>
        </p:nvSpPr>
        <p:spPr>
          <a:xfrm>
            <a:off x="349250" y="381000"/>
            <a:ext cx="8515350" cy="600075"/>
          </a:xfrm>
        </p:spPr>
        <p:txBody>
          <a:bodyPr/>
          <a:lstStyle/>
          <a:p>
            <a:r>
              <a:rPr lang="en-US" altLang="en-US"/>
              <a:t>Lab Evaluation</a:t>
            </a:r>
          </a:p>
        </p:txBody>
      </p:sp>
      <p:sp>
        <p:nvSpPr>
          <p:cNvPr id="5" name="Content Placeholder 2">
            <a:extLst>
              <a:ext uri="{FF2B5EF4-FFF2-40B4-BE49-F238E27FC236}">
                <a16:creationId xmlns:a16="http://schemas.microsoft.com/office/drawing/2014/main" id="{D0FE3A95-4E4A-43F3-AB10-991BE5B7126D}"/>
              </a:ext>
            </a:extLst>
          </p:cNvPr>
          <p:cNvSpPr>
            <a:spLocks noGrp="1"/>
          </p:cNvSpPr>
          <p:nvPr>
            <p:ph idx="1"/>
          </p:nvPr>
        </p:nvSpPr>
        <p:spPr>
          <a:xfrm>
            <a:off x="349250" y="1219200"/>
            <a:ext cx="8677275" cy="4029075"/>
          </a:xfrm>
          <a:extLst/>
        </p:spPr>
        <p:txBody>
          <a:bodyPr>
            <a:normAutofit/>
          </a:bodyPr>
          <a:lstStyle/>
          <a:p>
            <a:pPr>
              <a:buFont typeface="Wingdings" panose="05000000000000000000" pitchFamily="2" charset="2"/>
              <a:buChar char="Ø"/>
              <a:defRPr/>
            </a:pPr>
            <a:r>
              <a:rPr lang="en-US" b="1" dirty="0"/>
              <a:t>Total Internal Evaluation –  60 Marks</a:t>
            </a:r>
          </a:p>
          <a:p>
            <a:pPr lvl="3">
              <a:buFont typeface="Wingdings" panose="05000000000000000000" pitchFamily="2" charset="2"/>
              <a:buChar char="v"/>
              <a:defRPr/>
            </a:pPr>
            <a:r>
              <a:rPr lang="en-US" dirty="0"/>
              <a:t>6 Evaluations * Each 10 Marks  = 60 Marks</a:t>
            </a:r>
            <a:endParaRPr lang="en-US" b="1" dirty="0"/>
          </a:p>
          <a:p>
            <a:pPr lvl="3">
              <a:buFont typeface="Wingdings" panose="05000000000000000000" pitchFamily="2" charset="2"/>
              <a:buChar char="v"/>
              <a:defRPr/>
            </a:pPr>
            <a:r>
              <a:rPr lang="en-US" dirty="0"/>
              <a:t>    Pattern :   Observation Book-  3 Marks</a:t>
            </a:r>
          </a:p>
          <a:p>
            <a:pPr marL="1614300" lvl="7" indent="-342900">
              <a:defRPr/>
            </a:pPr>
            <a:r>
              <a:rPr lang="en-US" sz="2000" dirty="0"/>
              <a:t>  Question given on some concepts Write-up – 5 Marks</a:t>
            </a:r>
          </a:p>
          <a:p>
            <a:pPr marL="1614300" lvl="7" indent="-342900">
              <a:defRPr/>
            </a:pPr>
            <a:r>
              <a:rPr lang="en-US" sz="2000" dirty="0"/>
              <a:t>  Execution of Question – 2 Marks</a:t>
            </a:r>
            <a:endParaRPr lang="en-US" dirty="0"/>
          </a:p>
          <a:p>
            <a:pPr>
              <a:defRPr/>
            </a:pPr>
            <a:endParaRPr lang="en-US" dirty="0"/>
          </a:p>
          <a:p>
            <a:pPr marL="0" indent="0">
              <a:buFont typeface="Wingdings" panose="05000000000000000000" pitchFamily="2" charset="2"/>
              <a:buNone/>
              <a:defRPr/>
            </a:pPr>
            <a:r>
              <a:rPr lang="en-US" b="1" dirty="0"/>
              <a:t>Lab End Semester Exam </a:t>
            </a:r>
            <a:r>
              <a:rPr lang="en-US" dirty="0"/>
              <a:t>– </a:t>
            </a:r>
            <a:r>
              <a:rPr lang="en-US" b="1" dirty="0"/>
              <a:t>40 Marks</a:t>
            </a:r>
          </a:p>
          <a:p>
            <a:pPr marL="0" indent="0">
              <a:buFont typeface="Wingdings" panose="05000000000000000000" pitchFamily="2" charset="2"/>
              <a:buNone/>
              <a:defRPr/>
            </a:pPr>
            <a:r>
              <a:rPr lang="en-US" dirty="0"/>
              <a:t>       Pattern :  2 or 3 questions Covering SQL &amp; PL/SQL.</a:t>
            </a:r>
          </a:p>
          <a:p>
            <a:pPr marL="0" indent="0">
              <a:buFont typeface="Wingdings" panose="05000000000000000000" pitchFamily="2" charset="2"/>
              <a:buNone/>
              <a:defRPr/>
            </a:pPr>
            <a:r>
              <a:rPr lang="en-US" dirty="0"/>
              <a:t>                          2 Hours ,  Write-up &amp; Execution             </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0F6FB"/>
            </a:gs>
            <a:gs pos="20000">
              <a:srgbClr val="F0F6FB"/>
            </a:gs>
            <a:gs pos="95000">
              <a:srgbClr val="EEF0F2"/>
            </a:gs>
            <a:gs pos="100000">
              <a:srgbClr val="7AB1DF"/>
            </a:gs>
          </a:gsLst>
          <a:lin ang="5400000" scaled="1"/>
        </a:gradFill>
        <a:effectLst/>
      </p:bgPr>
    </p:bg>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D35E02B-7451-45BD-9506-D5B111448AA8}"/>
              </a:ext>
            </a:extLst>
          </p:cNvPr>
          <p:cNvSpPr>
            <a:spLocks noGrp="1"/>
          </p:cNvSpPr>
          <p:nvPr>
            <p:ph type="title"/>
          </p:nvPr>
        </p:nvSpPr>
        <p:spPr>
          <a:xfrm>
            <a:off x="349250" y="381000"/>
            <a:ext cx="8515350" cy="600075"/>
          </a:xfrm>
        </p:spPr>
        <p:txBody>
          <a:bodyPr/>
          <a:lstStyle/>
          <a:p>
            <a:r>
              <a:rPr lang="en-IN" altLang="en-US"/>
              <a:t>References</a:t>
            </a:r>
            <a:endParaRPr lang="en-US" altLang="en-US"/>
          </a:p>
        </p:txBody>
      </p:sp>
      <p:sp>
        <p:nvSpPr>
          <p:cNvPr id="5" name="Content Placeholder 2">
            <a:extLst>
              <a:ext uri="{FF2B5EF4-FFF2-40B4-BE49-F238E27FC236}">
                <a16:creationId xmlns:a16="http://schemas.microsoft.com/office/drawing/2014/main" id="{D563205C-4160-4EB0-89E3-36ED568BEA26}"/>
              </a:ext>
            </a:extLst>
          </p:cNvPr>
          <p:cNvSpPr>
            <a:spLocks noGrp="1"/>
          </p:cNvSpPr>
          <p:nvPr>
            <p:ph idx="1"/>
          </p:nvPr>
        </p:nvSpPr>
        <p:spPr>
          <a:xfrm>
            <a:off x="349250" y="1219201"/>
            <a:ext cx="8677275" cy="2057400"/>
          </a:xfrm>
        </p:spPr>
        <p:txBody>
          <a:bodyPr>
            <a:normAutofit lnSpcReduction="10000"/>
          </a:bodyPr>
          <a:lstStyle/>
          <a:p>
            <a:pPr marL="457200" indent="-457200">
              <a:lnSpc>
                <a:spcPct val="150000"/>
              </a:lnSpc>
              <a:buFont typeface="+mj-lt"/>
              <a:buAutoNum type="arabicPeriod"/>
              <a:defRPr/>
            </a:pPr>
            <a:r>
              <a:rPr lang="en-US" dirty="0"/>
              <a:t>Ivan </a:t>
            </a:r>
            <a:r>
              <a:rPr lang="en-US" dirty="0" err="1"/>
              <a:t>Bayross</a:t>
            </a:r>
            <a:r>
              <a:rPr lang="en-US" dirty="0"/>
              <a:t>, “SQL, PL/SQL-The Programming Language of ORACLE”, 4</a:t>
            </a:r>
            <a:r>
              <a:rPr lang="en-US" baseline="30000" dirty="0"/>
              <a:t>th</a:t>
            </a:r>
            <a:r>
              <a:rPr lang="en-US" dirty="0"/>
              <a:t> Edition, BPB  Publications,.</a:t>
            </a:r>
          </a:p>
          <a:p>
            <a:pPr marL="457200" indent="-457200">
              <a:lnSpc>
                <a:spcPct val="150000"/>
              </a:lnSpc>
              <a:buFont typeface="+mj-lt"/>
              <a:buAutoNum type="arabicPeriod"/>
              <a:defRPr/>
            </a:pPr>
            <a:r>
              <a:rPr lang="en-US" dirty="0"/>
              <a:t>Scott </a:t>
            </a:r>
            <a:r>
              <a:rPr lang="en-US" dirty="0" err="1"/>
              <a:t>Urman</a:t>
            </a:r>
            <a:r>
              <a:rPr lang="en-US" dirty="0"/>
              <a:t>, “ORACLE – PL/SQL Programming”, Oracle </a:t>
            </a:r>
            <a:r>
              <a:rPr lang="en-US" dirty="0" err="1"/>
              <a:t>Press.Cay</a:t>
            </a:r>
            <a:r>
              <a:rPr lang="en-US" dirty="0"/>
              <a:t>.</a:t>
            </a:r>
          </a:p>
          <a:p>
            <a:pPr marL="457200" indent="-457200">
              <a:lnSpc>
                <a:spcPct val="150000"/>
              </a:lnSpc>
              <a:buFont typeface="+mj-lt"/>
              <a:buAutoNum type="arabicPeriod"/>
              <a:defRPr/>
            </a:pPr>
            <a:r>
              <a:rPr lang="en-US" dirty="0"/>
              <a:t>Oracle Complete Reference –Oracle Press</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0F6FB"/>
            </a:gs>
            <a:gs pos="20000">
              <a:srgbClr val="F0F6FB"/>
            </a:gs>
            <a:gs pos="95000">
              <a:srgbClr val="EEF0F2"/>
            </a:gs>
            <a:gs pos="100000">
              <a:srgbClr val="7AB1DF"/>
            </a:gs>
          </a:gsLst>
          <a:lin ang="5400000" scaled="1"/>
        </a:gradFill>
        <a:effectLst/>
      </p:bgPr>
    </p:bg>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8A3BF2C-1CF2-4676-9349-0748772902D3}"/>
              </a:ext>
            </a:extLst>
          </p:cNvPr>
          <p:cNvSpPr>
            <a:spLocks noGrp="1"/>
          </p:cNvSpPr>
          <p:nvPr>
            <p:ph type="title"/>
          </p:nvPr>
        </p:nvSpPr>
        <p:spPr>
          <a:xfrm>
            <a:off x="762000" y="228600"/>
            <a:ext cx="8515350" cy="600075"/>
          </a:xfrm>
        </p:spPr>
        <p:txBody>
          <a:bodyPr/>
          <a:lstStyle/>
          <a:p>
            <a:r>
              <a:rPr lang="en-US" altLang="en-US"/>
              <a:t>Course Outcome</a:t>
            </a:r>
          </a:p>
        </p:txBody>
      </p:sp>
      <p:sp>
        <p:nvSpPr>
          <p:cNvPr id="11267" name="Content Placeholder 2">
            <a:extLst>
              <a:ext uri="{FF2B5EF4-FFF2-40B4-BE49-F238E27FC236}">
                <a16:creationId xmlns:a16="http://schemas.microsoft.com/office/drawing/2014/main" id="{709A2807-779F-49FA-9529-DC1F2BF11BA1}"/>
              </a:ext>
            </a:extLst>
          </p:cNvPr>
          <p:cNvSpPr>
            <a:spLocks noGrp="1"/>
          </p:cNvSpPr>
          <p:nvPr>
            <p:ph idx="1"/>
          </p:nvPr>
        </p:nvSpPr>
        <p:spPr>
          <a:xfrm>
            <a:off x="228600" y="1295400"/>
            <a:ext cx="8677275" cy="3429000"/>
          </a:xfrm>
        </p:spPr>
        <p:txBody>
          <a:bodyPr/>
          <a:lstStyle/>
          <a:p>
            <a:pPr marL="457200" indent="-457200">
              <a:lnSpc>
                <a:spcPct val="114000"/>
              </a:lnSpc>
              <a:buFont typeface="Arial" panose="020B0604020202020204" pitchFamily="34" charset="0"/>
              <a:buAutoNum type="arabicPeriod"/>
            </a:pPr>
            <a:r>
              <a:rPr lang="en-US" dirty="0"/>
              <a:t>Create and modify database objects</a:t>
            </a:r>
          </a:p>
          <a:p>
            <a:pPr marL="457200" indent="-457200">
              <a:lnSpc>
                <a:spcPct val="114000"/>
              </a:lnSpc>
              <a:buFont typeface="Arial" panose="020B0604020202020204" pitchFamily="34" charset="0"/>
              <a:buAutoNum type="arabicPeriod"/>
            </a:pPr>
            <a:r>
              <a:rPr lang="en-US" dirty="0"/>
              <a:t>Manipulate the data in the database</a:t>
            </a:r>
            <a:r>
              <a:rPr lang="en-US" altLang="en-US" dirty="0"/>
              <a:t>.</a:t>
            </a:r>
          </a:p>
          <a:p>
            <a:pPr marL="457200" indent="-457200">
              <a:lnSpc>
                <a:spcPct val="114000"/>
              </a:lnSpc>
              <a:buFont typeface="Arial" panose="020B0604020202020204" pitchFamily="34" charset="0"/>
              <a:buAutoNum type="arabicPeriod"/>
            </a:pPr>
            <a:r>
              <a:rPr lang="en-US" dirty="0"/>
              <a:t>Design queries to retrieve the data from database</a:t>
            </a:r>
            <a:r>
              <a:rPr lang="en-US" altLang="en-US" dirty="0"/>
              <a:t>.</a:t>
            </a:r>
          </a:p>
          <a:p>
            <a:pPr marL="457200" indent="-457200">
              <a:lnSpc>
                <a:spcPct val="114000"/>
              </a:lnSpc>
              <a:buFont typeface="Arial" panose="020B0604020202020204" pitchFamily="34" charset="0"/>
              <a:buAutoNum type="arabicPeriod"/>
            </a:pPr>
            <a:r>
              <a:rPr lang="en-US" dirty="0"/>
              <a:t>Perform database operations by integrating procedural language constructs</a:t>
            </a:r>
          </a:p>
          <a:p>
            <a:pPr marL="457200" indent="-457200">
              <a:lnSpc>
                <a:spcPct val="114000"/>
              </a:lnSpc>
              <a:buFont typeface="Arial" panose="020B0604020202020204" pitchFamily="34" charset="0"/>
              <a:buAutoNum type="arabicPeriod"/>
            </a:pPr>
            <a:r>
              <a:rPr lang="en-US" dirty="0"/>
              <a:t>Develop stored programs, application</a:t>
            </a:r>
            <a:endParaRPr lang="en-US" alt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027C358-B8D6-4B71-B6CC-08E28EFDDF5D}"/>
              </a:ext>
            </a:extLst>
          </p:cNvPr>
          <p:cNvSpPr>
            <a:spLocks noGrp="1"/>
          </p:cNvSpPr>
          <p:nvPr>
            <p:ph type="title"/>
          </p:nvPr>
        </p:nvSpPr>
        <p:spPr>
          <a:xfrm>
            <a:off x="158750" y="0"/>
            <a:ext cx="8686800" cy="457200"/>
          </a:xfrm>
        </p:spPr>
        <p:txBody>
          <a:bodyPr/>
          <a:lstStyle/>
          <a:p>
            <a:pPr eaLnBrk="1" hangingPunct="1"/>
            <a:r>
              <a:rPr lang="en-US" altLang="en-US" sz="2800" dirty="0">
                <a:solidFill>
                  <a:schemeClr val="bg1"/>
                </a:solidFill>
              </a:rPr>
              <a:t>Saving Your Programs</a:t>
            </a:r>
          </a:p>
        </p:txBody>
      </p:sp>
      <p:sp>
        <p:nvSpPr>
          <p:cNvPr id="12291" name="Content Placeholder 2">
            <a:extLst>
              <a:ext uri="{FF2B5EF4-FFF2-40B4-BE49-F238E27FC236}">
                <a16:creationId xmlns:a16="http://schemas.microsoft.com/office/drawing/2014/main" id="{749FD998-C46C-4F5A-9328-B5BD92BC7E86}"/>
              </a:ext>
            </a:extLst>
          </p:cNvPr>
          <p:cNvSpPr>
            <a:spLocks noGrp="1"/>
          </p:cNvSpPr>
          <p:nvPr>
            <p:ph idx="1"/>
          </p:nvPr>
        </p:nvSpPr>
        <p:spPr>
          <a:xfrm>
            <a:off x="273050" y="990600"/>
            <a:ext cx="8458200" cy="2081212"/>
          </a:xfrm>
        </p:spPr>
        <p:txBody>
          <a:bodyPr/>
          <a:lstStyle/>
          <a:p>
            <a:pPr algn="just" eaLnBrk="1" hangingPunct="1">
              <a:buFontTx/>
              <a:buNone/>
            </a:pPr>
            <a:r>
              <a:rPr lang="en-US" altLang="en-US" dirty="0"/>
              <a:t>     Create folder with your </a:t>
            </a:r>
            <a:r>
              <a:rPr lang="en-US" altLang="en-US" b="1" dirty="0" err="1"/>
              <a:t>DBLab_Registration_Number</a:t>
            </a:r>
            <a:r>
              <a:rPr lang="en-US" altLang="en-US" b="1" dirty="0"/>
              <a:t> </a:t>
            </a:r>
            <a:r>
              <a:rPr lang="en-US" altLang="en-US" dirty="0"/>
              <a:t>in D:\</a:t>
            </a:r>
          </a:p>
          <a:p>
            <a:pPr algn="just" eaLnBrk="1" hangingPunct="1">
              <a:buFontTx/>
              <a:buNone/>
            </a:pPr>
            <a:endParaRPr lang="en-US" altLang="en-US" dirty="0"/>
          </a:p>
          <a:p>
            <a:pPr algn="just" eaLnBrk="1" hangingPunct="1">
              <a:buFontTx/>
              <a:buNone/>
            </a:pPr>
            <a:r>
              <a:rPr lang="en-US" altLang="en-US" dirty="0"/>
              <a:t>	   Create Sub Folders -  LAB_EXERCISES    &amp;  LAB_EXAMPLES</a:t>
            </a:r>
          </a:p>
          <a:p>
            <a:pPr algn="just" eaLnBrk="1" hangingPunct="1">
              <a:buFontTx/>
              <a:buNone/>
            </a:pPr>
            <a:r>
              <a:rPr lang="en-US" altLang="en-US" dirty="0"/>
              <a:t>      Create Sub folders – WEEK_1, WEEK_2, …  under LAB_EXERCISES </a:t>
            </a:r>
          </a:p>
          <a:p>
            <a:pPr algn="just" eaLnBrk="1" hangingPunct="1">
              <a:buFontTx/>
              <a:buNone/>
            </a:pPr>
            <a:endParaRPr lang="en-US" altLang="en-US" dirty="0"/>
          </a:p>
          <a:p>
            <a:pPr algn="just" eaLnBrk="1" hangingPunct="1">
              <a:buFontTx/>
              <a:buNone/>
            </a:pPr>
            <a:r>
              <a:rPr lang="en-US" altLang="en-US" dirty="0"/>
              <a:t>	</a:t>
            </a:r>
          </a:p>
        </p:txBody>
      </p:sp>
      <p:sp>
        <p:nvSpPr>
          <p:cNvPr id="12292" name="Rectangle 3">
            <a:extLst>
              <a:ext uri="{FF2B5EF4-FFF2-40B4-BE49-F238E27FC236}">
                <a16:creationId xmlns:a16="http://schemas.microsoft.com/office/drawing/2014/main" id="{33D9B238-CCB0-49AA-A25B-FF1354E54E9F}"/>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027C358-B8D6-4B71-B6CC-08E28EFDDF5D}"/>
              </a:ext>
            </a:extLst>
          </p:cNvPr>
          <p:cNvSpPr>
            <a:spLocks noGrp="1"/>
          </p:cNvSpPr>
          <p:nvPr>
            <p:ph type="title"/>
          </p:nvPr>
        </p:nvSpPr>
        <p:spPr>
          <a:xfrm>
            <a:off x="609600" y="0"/>
            <a:ext cx="8235950" cy="457200"/>
          </a:xfrm>
        </p:spPr>
        <p:txBody>
          <a:bodyPr/>
          <a:lstStyle/>
          <a:p>
            <a:pPr eaLnBrk="1" hangingPunct="1"/>
            <a:r>
              <a:rPr lang="en-US" altLang="en-US" sz="2800" dirty="0">
                <a:solidFill>
                  <a:schemeClr val="bg1"/>
                </a:solidFill>
              </a:rPr>
              <a:t>Working in Lab</a:t>
            </a:r>
          </a:p>
        </p:txBody>
      </p:sp>
      <p:sp>
        <p:nvSpPr>
          <p:cNvPr id="12292" name="Rectangle 3">
            <a:extLst>
              <a:ext uri="{FF2B5EF4-FFF2-40B4-BE49-F238E27FC236}">
                <a16:creationId xmlns:a16="http://schemas.microsoft.com/office/drawing/2014/main" id="{33D9B238-CCB0-49AA-A25B-FF1354E54E9F}"/>
              </a:ext>
            </a:extLst>
          </p:cNvPr>
          <p:cNvSpPr>
            <a:spLocks noChangeArrowheads="1"/>
          </p:cNvSpPr>
          <p:nvPr/>
        </p:nvSpPr>
        <p:spPr bwMode="gray">
          <a:xfrm>
            <a:off x="0" y="6122988"/>
            <a:ext cx="9144000" cy="735012"/>
          </a:xfrm>
          <a:prstGeom prst="rect">
            <a:avLst/>
          </a:prstGeom>
          <a:gradFill rotWithShape="1">
            <a:gsLst>
              <a:gs pos="0">
                <a:schemeClr val="accent2"/>
              </a:gs>
              <a:gs pos="100000">
                <a:schemeClr val="folHlink"/>
              </a:gs>
            </a:gsLst>
            <a:lin ang="0" scaled="1"/>
          </a:gradFill>
          <a:ln w="19050">
            <a:solidFill>
              <a:schemeClr val="bg1"/>
            </a:solidFill>
            <a:miter lim="800000"/>
            <a:headEnd/>
            <a:tailEnd/>
          </a:ln>
        </p:spPr>
        <p:txBody>
          <a:bodyPr lIns="180000" tIns="0" rIns="0" bIns="0" anchor="ctr"/>
          <a:lstStyle>
            <a:lvl1pPr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1pPr>
            <a:lvl2pPr marL="742950" indent="-285750" defTabSz="801688">
              <a:spcBef>
                <a:spcPct val="40000"/>
              </a:spcBef>
              <a:buClr>
                <a:schemeClr val="accent1"/>
              </a:buClr>
              <a:buChar char="-"/>
              <a:defRPr sz="2800">
                <a:solidFill>
                  <a:schemeClr val="tx1"/>
                </a:solidFill>
                <a:latin typeface="Arial" panose="020B0604020202020204" pitchFamily="34" charset="0"/>
              </a:defRPr>
            </a:lvl2pPr>
            <a:lvl3pPr marL="1143000" indent="-228600" defTabSz="801688">
              <a:spcBef>
                <a:spcPct val="40000"/>
              </a:spcBef>
              <a:buClr>
                <a:schemeClr val="accent1"/>
              </a:buClr>
              <a:buChar char="-"/>
              <a:defRPr sz="2400">
                <a:solidFill>
                  <a:schemeClr val="tx1"/>
                </a:solidFill>
                <a:latin typeface="Arial" panose="020B0604020202020204" pitchFamily="34" charset="0"/>
              </a:defRPr>
            </a:lvl3pPr>
            <a:lvl4pPr marL="1600200" indent="-228600" defTabSz="801688">
              <a:spcBef>
                <a:spcPct val="40000"/>
              </a:spcBef>
              <a:buClr>
                <a:schemeClr val="accent1"/>
              </a:buClr>
              <a:buChar char="-"/>
              <a:defRPr sz="2000">
                <a:solidFill>
                  <a:schemeClr val="tx1"/>
                </a:solidFill>
                <a:latin typeface="Arial" panose="020B0604020202020204" pitchFamily="34" charset="0"/>
              </a:defRPr>
            </a:lvl4pPr>
            <a:lvl5pPr marL="2057400" indent="-228600" defTabSz="801688">
              <a:spcBef>
                <a:spcPct val="4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defTabSz="801688" eaLnBrk="0" fontAlgn="base" hangingPunct="0">
              <a:spcBef>
                <a:spcPct val="4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de-DE" altLang="en-US" sz="2400" b="1">
              <a:solidFill>
                <a:schemeClr val="bg1"/>
              </a:solidFill>
              <a:latin typeface="Times New Roman" panose="02020603050405020304" pitchFamily="18" charset="0"/>
            </a:endParaRPr>
          </a:p>
        </p:txBody>
      </p:sp>
      <p:sp>
        <p:nvSpPr>
          <p:cNvPr id="4" name="Rectangle 3">
            <a:extLst>
              <a:ext uri="{FF2B5EF4-FFF2-40B4-BE49-F238E27FC236}">
                <a16:creationId xmlns:a16="http://schemas.microsoft.com/office/drawing/2014/main" id="{83E5D48D-2FAC-4B3A-8862-90A687E80A2C}"/>
              </a:ext>
            </a:extLst>
          </p:cNvPr>
          <p:cNvSpPr/>
          <p:nvPr/>
        </p:nvSpPr>
        <p:spPr>
          <a:xfrm>
            <a:off x="233362" y="3399689"/>
            <a:ext cx="8524875" cy="1687963"/>
          </a:xfrm>
          <a:prstGeom prst="rect">
            <a:avLst/>
          </a:prstGeom>
        </p:spPr>
        <p:txBody>
          <a:bodyPr wrap="square">
            <a:spAutoFit/>
          </a:bodyPr>
          <a:lstStyle/>
          <a:p>
            <a:pPr lvl="3">
              <a:lnSpc>
                <a:spcPct val="150000"/>
              </a:lnSpc>
            </a:pPr>
            <a:r>
              <a:rPr lang="en-US" dirty="0"/>
              <a:t>User Name :  </a:t>
            </a:r>
            <a:r>
              <a:rPr lang="en-US" dirty="0" err="1"/>
              <a:t>dse</a:t>
            </a:r>
            <a:r>
              <a:rPr lang="en-US" dirty="0" err="1">
                <a:solidFill>
                  <a:srgbClr val="FF0000"/>
                </a:solidFill>
              </a:rPr>
              <a:t>xxx</a:t>
            </a:r>
            <a:r>
              <a:rPr lang="en-US" dirty="0" err="1"/>
              <a:t>@mcaorcl</a:t>
            </a:r>
            <a:endParaRPr lang="en-US" dirty="0"/>
          </a:p>
          <a:p>
            <a:pPr lvl="3">
              <a:lnSpc>
                <a:spcPct val="150000"/>
              </a:lnSpc>
            </a:pPr>
            <a:r>
              <a:rPr lang="en-US" dirty="0"/>
              <a:t>Password : </a:t>
            </a:r>
            <a:r>
              <a:rPr lang="en-US" dirty="0" err="1"/>
              <a:t>dse</a:t>
            </a:r>
            <a:r>
              <a:rPr lang="en-US" dirty="0" err="1">
                <a:solidFill>
                  <a:srgbClr val="FF0000"/>
                </a:solidFill>
              </a:rPr>
              <a:t>xxx</a:t>
            </a:r>
            <a:endParaRPr lang="en-US" dirty="0">
              <a:solidFill>
                <a:srgbClr val="FF0000"/>
              </a:solidFill>
            </a:endParaRPr>
          </a:p>
          <a:p>
            <a:pPr lvl="3">
              <a:lnSpc>
                <a:spcPct val="150000"/>
              </a:lnSpc>
            </a:pPr>
            <a:r>
              <a:rPr lang="en-US" dirty="0"/>
              <a:t>   where  </a:t>
            </a:r>
            <a:r>
              <a:rPr lang="en-US" dirty="0">
                <a:solidFill>
                  <a:srgbClr val="FF0000"/>
                </a:solidFill>
              </a:rPr>
              <a:t>xxx</a:t>
            </a:r>
            <a:r>
              <a:rPr lang="en-US" dirty="0"/>
              <a:t> is last 3 digits in your registration number</a:t>
            </a:r>
          </a:p>
        </p:txBody>
      </p:sp>
      <p:sp>
        <p:nvSpPr>
          <p:cNvPr id="5" name="Rectangle 4">
            <a:extLst>
              <a:ext uri="{FF2B5EF4-FFF2-40B4-BE49-F238E27FC236}">
                <a16:creationId xmlns:a16="http://schemas.microsoft.com/office/drawing/2014/main" id="{978C6B43-83F5-40F5-A0AE-2D79B5052E82}"/>
              </a:ext>
            </a:extLst>
          </p:cNvPr>
          <p:cNvSpPr/>
          <p:nvPr/>
        </p:nvSpPr>
        <p:spPr>
          <a:xfrm>
            <a:off x="457200" y="685800"/>
            <a:ext cx="8077200" cy="2308324"/>
          </a:xfrm>
          <a:prstGeom prst="rect">
            <a:avLst/>
          </a:prstGeom>
        </p:spPr>
        <p:txBody>
          <a:bodyPr wrap="square">
            <a:spAutoFit/>
          </a:bodyPr>
          <a:lstStyle/>
          <a:p>
            <a:r>
              <a:rPr lang="en-US" dirty="0"/>
              <a:t>Starting Oracle SQL</a:t>
            </a:r>
          </a:p>
          <a:p>
            <a:endParaRPr lang="en-US" dirty="0"/>
          </a:p>
          <a:p>
            <a:r>
              <a:rPr lang="en-US" dirty="0"/>
              <a:t>   Double Click - SQL icon present on the Desktop.</a:t>
            </a:r>
          </a:p>
          <a:p>
            <a:r>
              <a:rPr lang="en-US" dirty="0"/>
              <a:t>  </a:t>
            </a:r>
          </a:p>
          <a:p>
            <a:r>
              <a:rPr lang="en-US" dirty="0"/>
              <a:t> OR Type SQL in command search box   </a:t>
            </a:r>
          </a:p>
          <a:p>
            <a:endParaRPr lang="en-IN" dirty="0"/>
          </a:p>
        </p:txBody>
      </p:sp>
      <p:pic>
        <p:nvPicPr>
          <p:cNvPr id="10" name="Picture 9">
            <a:extLst>
              <a:ext uri="{FF2B5EF4-FFF2-40B4-BE49-F238E27FC236}">
                <a16:creationId xmlns:a16="http://schemas.microsoft.com/office/drawing/2014/main" id="{3380EE22-0237-4A55-A0DA-722A5AF18CD4}"/>
              </a:ext>
            </a:extLst>
          </p:cNvPr>
          <p:cNvPicPr>
            <a:picLocks noChangeAspect="1"/>
          </p:cNvPicPr>
          <p:nvPr/>
        </p:nvPicPr>
        <p:blipFill>
          <a:blip r:embed="rId3"/>
          <a:stretch>
            <a:fillRect/>
          </a:stretch>
        </p:blipFill>
        <p:spPr>
          <a:xfrm>
            <a:off x="7016807" y="1048403"/>
            <a:ext cx="927043" cy="813335"/>
          </a:xfrm>
          <a:prstGeom prst="rect">
            <a:avLst/>
          </a:prstGeom>
        </p:spPr>
      </p:pic>
      <p:pic>
        <p:nvPicPr>
          <p:cNvPr id="6" name="Picture 5">
            <a:extLst>
              <a:ext uri="{FF2B5EF4-FFF2-40B4-BE49-F238E27FC236}">
                <a16:creationId xmlns:a16="http://schemas.microsoft.com/office/drawing/2014/main" id="{DDB031F7-E38D-42CF-AF30-832A8E9F7852}"/>
              </a:ext>
            </a:extLst>
          </p:cNvPr>
          <p:cNvPicPr>
            <a:picLocks noChangeAspect="1"/>
          </p:cNvPicPr>
          <p:nvPr/>
        </p:nvPicPr>
        <p:blipFill>
          <a:blip r:embed="rId4"/>
          <a:stretch>
            <a:fillRect/>
          </a:stretch>
        </p:blipFill>
        <p:spPr>
          <a:xfrm>
            <a:off x="3810000" y="2631606"/>
            <a:ext cx="4876800" cy="725121"/>
          </a:xfrm>
          <a:prstGeom prst="rect">
            <a:avLst/>
          </a:prstGeom>
        </p:spPr>
      </p:pic>
      <p:sp>
        <p:nvSpPr>
          <p:cNvPr id="8" name="Rectangle 7">
            <a:extLst>
              <a:ext uri="{FF2B5EF4-FFF2-40B4-BE49-F238E27FC236}">
                <a16:creationId xmlns:a16="http://schemas.microsoft.com/office/drawing/2014/main" id="{D9EC4772-11F1-4A25-9D00-4E8D153B9272}"/>
              </a:ext>
            </a:extLst>
          </p:cNvPr>
          <p:cNvSpPr/>
          <p:nvPr/>
        </p:nvSpPr>
        <p:spPr>
          <a:xfrm>
            <a:off x="762000" y="5230436"/>
            <a:ext cx="8235950" cy="892552"/>
          </a:xfrm>
          <a:prstGeom prst="rect">
            <a:avLst/>
          </a:prstGeom>
        </p:spPr>
        <p:txBody>
          <a:bodyPr wrap="square">
            <a:spAutoFit/>
          </a:bodyPr>
          <a:lstStyle/>
          <a:p>
            <a:r>
              <a:rPr lang="en-US" sz="2000" b="1" spc="300" dirty="0"/>
              <a:t>You will get following SQL Prompt</a:t>
            </a:r>
          </a:p>
          <a:p>
            <a:r>
              <a:rPr lang="en-US" b="1" dirty="0"/>
              <a:t>                         </a:t>
            </a:r>
            <a:r>
              <a:rPr lang="en-US" b="1" dirty="0">
                <a:solidFill>
                  <a:srgbClr val="002060"/>
                </a:solidFill>
              </a:rPr>
              <a:t>SQL</a:t>
            </a:r>
            <a:r>
              <a:rPr lang="en-US" sz="3200" b="1" dirty="0">
                <a:solidFill>
                  <a:srgbClr val="002060"/>
                </a:solidFill>
              </a:rPr>
              <a:t>&gt;_</a:t>
            </a:r>
            <a:endParaRPr lang="en-IN" dirty="0"/>
          </a:p>
        </p:txBody>
      </p:sp>
    </p:spTree>
    <p:extLst>
      <p:ext uri="{BB962C8B-B14F-4D97-AF65-F5344CB8AC3E}">
        <p14:creationId xmlns:p14="http://schemas.microsoft.com/office/powerpoint/2010/main" val="153538621"/>
      </p:ext>
    </p:extLst>
  </p:cSld>
  <p:clrMapOvr>
    <a:masterClrMapping/>
  </p:clrMapOvr>
  <p:transition spd="med">
    <p:wipe dir="r"/>
  </p:transition>
</p:sld>
</file>

<file path=ppt/theme/theme1.xml><?xml version="1.0" encoding="utf-8"?>
<a:theme xmlns:a="http://schemas.openxmlformats.org/drawingml/2006/main" name="Standarddesign">
  <a:themeElements>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8E44835-0DE2-4EA7-8B31-2B5DC81A5189}"/>
</file>

<file path=customXml/itemProps2.xml><?xml version="1.0" encoding="utf-8"?>
<ds:datastoreItem xmlns:ds="http://schemas.openxmlformats.org/officeDocument/2006/customXml" ds:itemID="{A6886A65-5DBB-4FBF-81EE-5F401589A2EA}"/>
</file>

<file path=customXml/itemProps3.xml><?xml version="1.0" encoding="utf-8"?>
<ds:datastoreItem xmlns:ds="http://schemas.openxmlformats.org/officeDocument/2006/customXml" ds:itemID="{FC002DB0-D523-484D-874C-C8AFCDA5337D}"/>
</file>

<file path=docProps/app.xml><?xml version="1.0" encoding="utf-8"?>
<Properties xmlns="http://schemas.openxmlformats.org/officeDocument/2006/extended-properties" xmlns:vt="http://schemas.openxmlformats.org/officeDocument/2006/docPropsVTypes">
  <Template>java_introduction_2013</Template>
  <TotalTime>9045</TotalTime>
  <Words>2831</Words>
  <Application>Microsoft Office PowerPoint</Application>
  <PresentationFormat>On-screen Show (4:3)</PresentationFormat>
  <Paragraphs>393</Paragraphs>
  <Slides>27</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Courier New</vt:lpstr>
      <vt:lpstr>Helvetica</vt:lpstr>
      <vt:lpstr>inter-regular</vt:lpstr>
      <vt:lpstr>Times New Roman</vt:lpstr>
      <vt:lpstr>Verdana</vt:lpstr>
      <vt:lpstr>Wingdings</vt:lpstr>
      <vt:lpstr>Standarddesign</vt:lpstr>
      <vt:lpstr>DATABASE LAB      (DSE2260) </vt:lpstr>
      <vt:lpstr>Rules &amp; Regulations</vt:lpstr>
      <vt:lpstr>Rules &amp; Regulations</vt:lpstr>
      <vt:lpstr>CoursePlan</vt:lpstr>
      <vt:lpstr>Lab Evaluation</vt:lpstr>
      <vt:lpstr>References</vt:lpstr>
      <vt:lpstr>Course Outcome</vt:lpstr>
      <vt:lpstr>Saving Your Programs</vt:lpstr>
      <vt:lpstr>Working in Lab</vt:lpstr>
      <vt:lpstr>CREATE TABLE</vt:lpstr>
      <vt:lpstr>How to View Structure of a Table</vt:lpstr>
      <vt:lpstr>How to insert Record into a Table</vt:lpstr>
      <vt:lpstr>Retrieving Data Stored</vt:lpstr>
      <vt:lpstr>Save, Edit &amp; Execute SQL commands</vt:lpstr>
      <vt:lpstr>Save, Edit &amp; Execute SQL commands</vt:lpstr>
      <vt:lpstr>PowerPoint Presentation</vt:lpstr>
      <vt:lpstr>PowerPoint Presentation</vt:lpstr>
      <vt:lpstr>Exercise</vt:lpstr>
      <vt:lpstr>Exercise</vt:lpstr>
      <vt:lpstr>Exercise</vt:lpstr>
      <vt:lpstr>Lab Manual</vt:lpstr>
      <vt:lpstr>CHECK</vt:lpstr>
      <vt:lpstr>Try yourself</vt:lpstr>
      <vt:lpstr>PowerPoint Presentation</vt:lpstr>
      <vt:lpstr>CHECK</vt:lpstr>
      <vt:lpstr>_  is a wildcard character which ignores 1 character(accepts exactly one any character). Example: Create a table PRODUCT(ProdID, Name, Price)  to store products of JOI company. Product numbers must be of the form JOI- followed by any 5 characters(use 5 under score character). CREATE TABLE PRODUCT(ProdID varchar2(9) PRIMARY KEY  CHECK (ProdID LIKE 'JOI-_____'), Name varchar(10),Price Number(5));</vt:lpstr>
      <vt:lpstr>UNIQUE</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subject>cs3724</dc:subject>
  <dc:creator>Chris North</dc:creator>
  <cp:lastModifiedBy>Vinayak M Mantoor [MAHE-MIT]</cp:lastModifiedBy>
  <cp:revision>587</cp:revision>
  <dcterms:created xsi:type="dcterms:W3CDTF">1601-01-01T00:00:00Z</dcterms:created>
  <dcterms:modified xsi:type="dcterms:W3CDTF">2023-02-02T05:56:40Z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