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256" r:id="rId5"/>
    <p:sldId id="257" r:id="rId6"/>
    <p:sldId id="259" r:id="rId7"/>
    <p:sldId id="289" r:id="rId8"/>
    <p:sldId id="258" r:id="rId9"/>
    <p:sldId id="312" r:id="rId10"/>
    <p:sldId id="260" r:id="rId11"/>
    <p:sldId id="302" r:id="rId12"/>
    <p:sldId id="261" r:id="rId13"/>
    <p:sldId id="262" r:id="rId14"/>
    <p:sldId id="263" r:id="rId15"/>
    <p:sldId id="264" r:id="rId16"/>
    <p:sldId id="305" r:id="rId17"/>
    <p:sldId id="265" r:id="rId18"/>
    <p:sldId id="266" r:id="rId19"/>
    <p:sldId id="268" r:id="rId20"/>
    <p:sldId id="269" r:id="rId21"/>
    <p:sldId id="270" r:id="rId22"/>
    <p:sldId id="271" r:id="rId23"/>
    <p:sldId id="306" r:id="rId24"/>
    <p:sldId id="272" r:id="rId25"/>
    <p:sldId id="273" r:id="rId26"/>
    <p:sldId id="274" r:id="rId27"/>
    <p:sldId id="275" r:id="rId28"/>
    <p:sldId id="276" r:id="rId29"/>
    <p:sldId id="277" r:id="rId30"/>
    <p:sldId id="278" r:id="rId31"/>
    <p:sldId id="267" r:id="rId32"/>
    <p:sldId id="304" r:id="rId33"/>
    <p:sldId id="303" r:id="rId34"/>
    <p:sldId id="313" r:id="rId35"/>
    <p:sldId id="314" r:id="rId36"/>
    <p:sldId id="281" r:id="rId37"/>
    <p:sldId id="282" r:id="rId38"/>
    <p:sldId id="283" r:id="rId39"/>
    <p:sldId id="284" r:id="rId40"/>
    <p:sldId id="285" r:id="rId41"/>
    <p:sldId id="288" r:id="rId42"/>
    <p:sldId id="307" r:id="rId43"/>
    <p:sldId id="308" r:id="rId44"/>
    <p:sldId id="309" r:id="rId45"/>
    <p:sldId id="291" r:id="rId46"/>
    <p:sldId id="286" r:id="rId47"/>
    <p:sldId id="296" r:id="rId48"/>
    <p:sldId id="292" r:id="rId49"/>
    <p:sldId id="293" r:id="rId50"/>
    <p:sldId id="294" r:id="rId51"/>
    <p:sldId id="295" r:id="rId52"/>
    <p:sldId id="297" r:id="rId53"/>
    <p:sldId id="298" r:id="rId54"/>
    <p:sldId id="299" r:id="rId55"/>
    <p:sldId id="300" r:id="rId56"/>
    <p:sldId id="310" r:id="rId57"/>
    <p:sldId id="27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A63"/>
    <a:srgbClr val="D63524"/>
    <a:srgbClr val="D15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CA9F2-BC44-4A54-8CD3-8DB638CF4083}" v="2" dt="2023-03-12T07:28:58.186"/>
    <p1510:client id="{7711221D-45E7-28C5-6616-9C6ED4F6AD1B}" v="2" dt="2023-03-30T16:51:07.320"/>
    <p1510:client id="{E145712F-74FE-4859-AB85-973A898A269D}" v="2" dt="2023-03-12T12:58:19.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ANSH PRASAD - 210968140" userId="S::divansh.prasad@learner.manipal.edu::c529cd70-a168-48fa-96f9-1f362f67c8b0" providerId="AD" clId="Web-{7711221D-45E7-28C5-6616-9C6ED4F6AD1B}"/>
    <pc:docChg chg="sldOrd">
      <pc:chgData name="DIVANSH PRASAD - 210968140" userId="S::divansh.prasad@learner.manipal.edu::c529cd70-a168-48fa-96f9-1f362f67c8b0" providerId="AD" clId="Web-{7711221D-45E7-28C5-6616-9C6ED4F6AD1B}" dt="2023-03-30T16:51:07.320" v="1"/>
      <pc:docMkLst>
        <pc:docMk/>
      </pc:docMkLst>
      <pc:sldChg chg="ord">
        <pc:chgData name="DIVANSH PRASAD - 210968140" userId="S::divansh.prasad@learner.manipal.edu::c529cd70-a168-48fa-96f9-1f362f67c8b0" providerId="AD" clId="Web-{7711221D-45E7-28C5-6616-9C6ED4F6AD1B}" dt="2023-03-30T16:51:07.320" v="1"/>
        <pc:sldMkLst>
          <pc:docMk/>
          <pc:sldMk cId="2097839436" sldId="266"/>
        </pc:sldMkLst>
      </pc:sldChg>
    </pc:docChg>
  </pc:docChgLst>
  <pc:docChgLst>
    <pc:chgData name="ARYAN SHUKLA - 210968106" userId="S::aryan.shukla@learner.manipal.edu::6b06474c-7114-427d-83d3-bcba36a0a879" providerId="AD" clId="Web-{626CA9F2-BC44-4A54-8CD3-8DB638CF4083}"/>
    <pc:docChg chg="sldOrd">
      <pc:chgData name="ARYAN SHUKLA - 210968106" userId="S::aryan.shukla@learner.manipal.edu::6b06474c-7114-427d-83d3-bcba36a0a879" providerId="AD" clId="Web-{626CA9F2-BC44-4A54-8CD3-8DB638CF4083}" dt="2023-03-12T07:28:58.186" v="1"/>
      <pc:docMkLst>
        <pc:docMk/>
      </pc:docMkLst>
      <pc:sldChg chg="ord">
        <pc:chgData name="ARYAN SHUKLA - 210968106" userId="S::aryan.shukla@learner.manipal.edu::6b06474c-7114-427d-83d3-bcba36a0a879" providerId="AD" clId="Web-{626CA9F2-BC44-4A54-8CD3-8DB638CF4083}" dt="2023-03-12T07:28:58.186" v="1"/>
        <pc:sldMkLst>
          <pc:docMk/>
          <pc:sldMk cId="1196369589" sldId="283"/>
        </pc:sldMkLst>
      </pc:sldChg>
    </pc:docChg>
  </pc:docChgLst>
  <pc:docChgLst>
    <pc:chgData name="SHAILESH KUMAR GUPTA - 210968160" userId="S::shailesh.gupta@learner.manipal.edu::aa336540-155c-4261-838f-87b1bcbdc30f" providerId="AD" clId="Web-{E145712F-74FE-4859-AB85-973A898A269D}"/>
    <pc:docChg chg="sldOrd">
      <pc:chgData name="SHAILESH KUMAR GUPTA - 210968160" userId="S::shailesh.gupta@learner.manipal.edu::aa336540-155c-4261-838f-87b1bcbdc30f" providerId="AD" clId="Web-{E145712F-74FE-4859-AB85-973A898A269D}" dt="2023-03-12T12:58:19.272" v="1"/>
      <pc:docMkLst>
        <pc:docMk/>
      </pc:docMkLst>
      <pc:sldChg chg="ord">
        <pc:chgData name="SHAILESH KUMAR GUPTA - 210968160" userId="S::shailesh.gupta@learner.manipal.edu::aa336540-155c-4261-838f-87b1bcbdc30f" providerId="AD" clId="Web-{E145712F-74FE-4859-AB85-973A898A269D}" dt="2023-03-12T12:58:19.272" v="1"/>
        <pc:sldMkLst>
          <pc:docMk/>
          <pc:sldMk cId="2028459386"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0D35D-B382-4B1B-92A0-D24AA5004692}" type="datetimeFigureOut">
              <a:rPr lang="en-US" smtClean="0"/>
              <a:t>3/30/2023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28AC78-0094-4625-A184-D61BBA86670D}" type="slidenum">
              <a:rPr lang="en-US" smtClean="0"/>
              <a:t>‹#›</a:t>
            </a:fld>
            <a:endParaRPr lang="en-US"/>
          </a:p>
        </p:txBody>
      </p:sp>
    </p:spTree>
    <p:extLst>
      <p:ext uri="{BB962C8B-B14F-4D97-AF65-F5344CB8AC3E}">
        <p14:creationId xmlns:p14="http://schemas.microsoft.com/office/powerpoint/2010/main" val="26864402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7AB35-E37B-4A4E-935D-8F7AC68FF685}"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2460A-8FC8-4598-95A1-61AE82B1DE48}" type="slidenum">
              <a:rPr lang="en-US" smtClean="0"/>
              <a:t>‹#›</a:t>
            </a:fld>
            <a:endParaRPr lang="en-US"/>
          </a:p>
        </p:txBody>
      </p:sp>
    </p:spTree>
    <p:extLst>
      <p:ext uri="{BB962C8B-B14F-4D97-AF65-F5344CB8AC3E}">
        <p14:creationId xmlns:p14="http://schemas.microsoft.com/office/powerpoint/2010/main" val="21800378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oracle.com/pls/topic/lookup?ctx=en/database/oracle/oracle-database/18/admin&amp;id=CNCPT01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webopedia.com/TERM/S/structured_data.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www.bernardmarr.com/default.asp?contentID=1748" TargetMode="External"/><Relationship Id="rId5" Type="http://schemas.openxmlformats.org/officeDocument/2006/relationships/hyperlink" Target="https://www.bernardmarr.com/default.asp?contentID=1314" TargetMode="External"/><Relationship Id="rId4" Type="http://schemas.openxmlformats.org/officeDocument/2006/relationships/hyperlink" Target="https://www.bernardmarr.com/default.asp?contentID=1552"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webopedia.com/TERM/S/structured_data.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References:</a:t>
            </a:r>
          </a:p>
        </p:txBody>
      </p:sp>
      <p:sp>
        <p:nvSpPr>
          <p:cNvPr id="4" name="Slide Number Placeholder 3"/>
          <p:cNvSpPr>
            <a:spLocks noGrp="1"/>
          </p:cNvSpPr>
          <p:nvPr>
            <p:ph type="sldNum" sz="quarter" idx="10"/>
          </p:nvPr>
        </p:nvSpPr>
        <p:spPr/>
        <p:txBody>
          <a:bodyPr/>
          <a:lstStyle/>
          <a:p>
            <a:fld id="{91A2460A-8FC8-4598-95A1-61AE82B1DE48}" type="slidenum">
              <a:rPr lang="en-US" smtClean="0"/>
              <a:t>2</a:t>
            </a:fld>
            <a:endParaRPr lang="en-US"/>
          </a:p>
        </p:txBody>
      </p:sp>
    </p:spTree>
    <p:extLst>
      <p:ext uri="{BB962C8B-B14F-4D97-AF65-F5344CB8AC3E}">
        <p14:creationId xmlns:p14="http://schemas.microsoft.com/office/powerpoint/2010/main" val="3987311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Consider a program to transfer $500 from the account balance of department </a:t>
            </a:r>
            <a:r>
              <a:rPr lang="en-US" sz="1200" b="0" i="1" u="none" strike="noStrike" kern="1200" baseline="0">
                <a:solidFill>
                  <a:schemeClr val="tx1"/>
                </a:solidFill>
                <a:latin typeface="+mn-lt"/>
                <a:ea typeface="+mn-ea"/>
                <a:cs typeface="+mn-cs"/>
              </a:rPr>
              <a:t>A </a:t>
            </a:r>
            <a:r>
              <a:rPr lang="en-US" sz="1200" b="0" i="0" u="none" strike="noStrike" kern="1200" baseline="0">
                <a:solidFill>
                  <a:schemeClr val="tx1"/>
                </a:solidFill>
                <a:latin typeface="+mn-lt"/>
                <a:ea typeface="+mn-ea"/>
                <a:cs typeface="+mn-cs"/>
              </a:rPr>
              <a:t>to </a:t>
            </a:r>
          </a:p>
          <a:p>
            <a:r>
              <a:rPr lang="en-US" sz="1200" b="0" i="0" u="none" strike="noStrike" kern="1200" baseline="0">
                <a:solidFill>
                  <a:schemeClr val="tx1"/>
                </a:solidFill>
                <a:latin typeface="+mn-lt"/>
                <a:ea typeface="+mn-ea"/>
                <a:cs typeface="+mn-cs"/>
              </a:rPr>
              <a:t>the account balance of department </a:t>
            </a:r>
            <a:r>
              <a:rPr lang="en-US" sz="1200" b="0" i="1" u="none" strike="noStrike" kern="1200" baseline="0">
                <a:solidFill>
                  <a:schemeClr val="tx1"/>
                </a:solidFill>
                <a:latin typeface="+mn-lt"/>
                <a:ea typeface="+mn-ea"/>
                <a:cs typeface="+mn-cs"/>
              </a:rPr>
              <a:t>B</a:t>
            </a:r>
            <a:r>
              <a:rPr lang="en-US" sz="1200" b="0" i="0" u="none" strike="noStrike" kern="1200" baseline="0">
                <a:solidFill>
                  <a:schemeClr val="tx1"/>
                </a:solidFill>
                <a:latin typeface="+mn-lt"/>
                <a:ea typeface="+mn-ea"/>
                <a:cs typeface="+mn-cs"/>
              </a:rPr>
              <a:t>. If a system failure occurs during the</a:t>
            </a:r>
          </a:p>
          <a:p>
            <a:r>
              <a:rPr lang="en-US" sz="1200" b="0" i="0" u="none" strike="noStrike" kern="1200" baseline="0">
                <a:solidFill>
                  <a:schemeClr val="tx1"/>
                </a:solidFill>
                <a:latin typeface="+mn-lt"/>
                <a:ea typeface="+mn-ea"/>
                <a:cs typeface="+mn-cs"/>
              </a:rPr>
              <a:t>execution of the program, it is possible that the $500 was removed from the</a:t>
            </a:r>
          </a:p>
          <a:p>
            <a:r>
              <a:rPr lang="en-US" sz="1200" b="0" i="0" u="none" strike="noStrike" kern="1200" baseline="0">
                <a:solidFill>
                  <a:schemeClr val="tx1"/>
                </a:solidFill>
                <a:latin typeface="+mn-lt"/>
                <a:ea typeface="+mn-ea"/>
                <a:cs typeface="+mn-cs"/>
              </a:rPr>
              <a:t>balance of department </a:t>
            </a:r>
            <a:r>
              <a:rPr lang="en-US" sz="1200" b="0" i="1" u="none" strike="noStrike" kern="1200" baseline="0">
                <a:solidFill>
                  <a:schemeClr val="tx1"/>
                </a:solidFill>
                <a:latin typeface="+mn-lt"/>
                <a:ea typeface="+mn-ea"/>
                <a:cs typeface="+mn-cs"/>
              </a:rPr>
              <a:t>A </a:t>
            </a:r>
            <a:r>
              <a:rPr lang="en-US" sz="1200" b="0" i="0" u="none" strike="noStrike" kern="1200" baseline="0">
                <a:solidFill>
                  <a:schemeClr val="tx1"/>
                </a:solidFill>
                <a:latin typeface="+mn-lt"/>
                <a:ea typeface="+mn-ea"/>
                <a:cs typeface="+mn-cs"/>
              </a:rPr>
              <a:t>but was not credited to the balance of department </a:t>
            </a:r>
            <a:r>
              <a:rPr lang="en-US" sz="1200" b="0" i="1" u="none" strike="noStrike" kern="1200" baseline="0">
                <a:solidFill>
                  <a:schemeClr val="tx1"/>
                </a:solidFill>
                <a:latin typeface="+mn-lt"/>
                <a:ea typeface="+mn-ea"/>
                <a:cs typeface="+mn-cs"/>
              </a:rPr>
              <a:t>B</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resulting in an inconsistent database state. Clearly, it is essential to database</a:t>
            </a:r>
          </a:p>
          <a:p>
            <a:r>
              <a:rPr lang="en-US" sz="1200" b="0" i="0" u="none" strike="noStrike" kern="1200" baseline="0">
                <a:solidFill>
                  <a:schemeClr val="tx1"/>
                </a:solidFill>
                <a:latin typeface="+mn-lt"/>
                <a:ea typeface="+mn-ea"/>
                <a:cs typeface="+mn-cs"/>
              </a:rPr>
              <a:t>consistency that either both the credit and debit occur, or that neither occur. </a:t>
            </a:r>
          </a:p>
          <a:p>
            <a:endParaRPr lang="en-US" sz="1200" b="0" i="0" u="none" strike="noStrike" kern="1200" baseline="0">
              <a:solidFill>
                <a:schemeClr val="tx1"/>
              </a:solidFill>
              <a:latin typeface="+mn-lt"/>
              <a:ea typeface="+mn-ea"/>
              <a:cs typeface="+mn-cs"/>
            </a:endParaRPr>
          </a:p>
          <a:p>
            <a:r>
              <a:rPr lang="en-US" sz="1200" b="1" i="0" kern="1200">
                <a:solidFill>
                  <a:schemeClr val="tx1"/>
                </a:solidFill>
                <a:effectLst/>
                <a:latin typeface="+mn-lt"/>
                <a:ea typeface="+mn-ea"/>
                <a:cs typeface="+mn-cs"/>
              </a:rPr>
              <a:t>Oracle-Two-Phase Commit Mechanism</a:t>
            </a:r>
          </a:p>
          <a:p>
            <a:r>
              <a:rPr lang="en-US" sz="1200" b="0" i="0" kern="1200">
                <a:solidFill>
                  <a:schemeClr val="tx1"/>
                </a:solidFill>
                <a:effectLst/>
                <a:latin typeface="+mn-lt"/>
                <a:ea typeface="+mn-ea"/>
                <a:cs typeface="+mn-cs"/>
              </a:rPr>
              <a:t>The database </a:t>
            </a:r>
            <a:r>
              <a:rPr lang="en-US" sz="1200" b="1" i="0" kern="1200">
                <a:solidFill>
                  <a:schemeClr val="tx1"/>
                </a:solidFill>
                <a:effectLst/>
                <a:latin typeface="+mn-lt"/>
                <a:ea typeface="+mn-ea"/>
                <a:cs typeface="+mn-cs"/>
              </a:rPr>
              <a:t>two-phase commit</a:t>
            </a:r>
            <a:r>
              <a:rPr lang="en-US" sz="1200" b="0" i="0" kern="1200">
                <a:solidFill>
                  <a:schemeClr val="tx1"/>
                </a:solidFill>
                <a:effectLst/>
                <a:latin typeface="+mn-lt"/>
                <a:ea typeface="+mn-ea"/>
                <a:cs typeface="+mn-cs"/>
              </a:rPr>
              <a:t> mechanism guarantees that </a:t>
            </a:r>
            <a:r>
              <a:rPr lang="en-US" sz="1200" b="0" i="1" kern="1200">
                <a:solidFill>
                  <a:schemeClr val="tx1"/>
                </a:solidFill>
                <a:effectLst/>
                <a:latin typeface="+mn-lt"/>
                <a:ea typeface="+mn-ea"/>
                <a:cs typeface="+mn-cs"/>
              </a:rPr>
              <a:t>all</a:t>
            </a:r>
            <a:r>
              <a:rPr lang="en-US" sz="1200" b="0" i="0" kern="1200">
                <a:solidFill>
                  <a:schemeClr val="tx1"/>
                </a:solidFill>
                <a:effectLst/>
                <a:latin typeface="+mn-lt"/>
                <a:ea typeface="+mn-ea"/>
                <a:cs typeface="+mn-cs"/>
              </a:rPr>
              <a:t> database servers participating in a distributed transaction either all commit or all roll back the statements in the transaction.</a:t>
            </a:r>
          </a:p>
          <a:p>
            <a:r>
              <a:rPr lang="en-US" sz="1200" b="0" i="0" kern="1200">
                <a:solidFill>
                  <a:schemeClr val="tx1"/>
                </a:solidFill>
                <a:effectLst/>
                <a:latin typeface="+mn-lt"/>
                <a:ea typeface="+mn-ea"/>
                <a:cs typeface="+mn-cs"/>
              </a:rPr>
              <a:t>A database must guarantee that all statements in a transaction, distributed or non-distributed, either commit or roll back as a unit. The effects of an ongoing transaction should be invisible to all other transactions at all nodes; this transparency should be true for transactions that include any type of operation, including queries, updates, or remote procedure calls.</a:t>
            </a:r>
          </a:p>
          <a:p>
            <a:r>
              <a:rPr lang="en-US" sz="1200" b="0" i="0" kern="1200">
                <a:solidFill>
                  <a:schemeClr val="tx1"/>
                </a:solidFill>
                <a:effectLst/>
                <a:latin typeface="+mn-lt"/>
                <a:ea typeface="+mn-ea"/>
                <a:cs typeface="+mn-cs"/>
              </a:rPr>
              <a:t>The general mechanisms of transaction control in a non-distributed database are discussed in the</a:t>
            </a:r>
            <a:r>
              <a:rPr lang="en-US" sz="1200" b="0" i="1" u="none" strike="noStrike" kern="1200">
                <a:solidFill>
                  <a:schemeClr val="tx1"/>
                </a:solidFill>
                <a:effectLst/>
                <a:latin typeface="+mn-lt"/>
                <a:ea typeface="+mn-ea"/>
                <a:cs typeface="+mn-cs"/>
                <a:hlinkClick r:id="rId3"/>
              </a:rPr>
              <a:t> Oracle Database Concepts</a:t>
            </a:r>
            <a:r>
              <a:rPr lang="en-US" sz="1200" b="0" i="0" kern="1200">
                <a:solidFill>
                  <a:schemeClr val="tx1"/>
                </a:solidFill>
                <a:effectLst/>
                <a:latin typeface="+mn-lt"/>
                <a:ea typeface="+mn-ea"/>
                <a:cs typeface="+mn-cs"/>
              </a:rPr>
              <a:t>. In a distributed database, the database must coordinate transaction control with the same characteristics over a network and maintain data consistency, even if a network or system failure occurs.</a:t>
            </a:r>
          </a:p>
          <a:p>
            <a:r>
              <a:rPr lang="en-US" sz="1200" b="0" i="0" kern="1200">
                <a:solidFill>
                  <a:schemeClr val="tx1"/>
                </a:solidFill>
                <a:effectLst/>
                <a:latin typeface="+mn-lt"/>
                <a:ea typeface="+mn-ea"/>
                <a:cs typeface="+mn-cs"/>
              </a:rPr>
              <a:t>A two-phase commit mechanism also protects implicit DML operations performed by integrity constraints, remote procedure calls, and triggers.</a:t>
            </a:r>
          </a:p>
          <a:p>
            <a:endParaRPr lang="en-US"/>
          </a:p>
          <a:p>
            <a:r>
              <a:rPr lang="en-US"/>
              <a:t>https://docs.oracle.com/en/database/oracle/oracle-database/18/admin/distributed-database-concepts.html#GUID-7BB956DD-AE45-4A88-A55B-3E7582DDDC56</a:t>
            </a:r>
          </a:p>
          <a:p>
            <a:endParaRPr lang="en-US"/>
          </a:p>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15</a:t>
            </a:fld>
            <a:endParaRPr lang="en-US"/>
          </a:p>
        </p:txBody>
      </p:sp>
    </p:spTree>
    <p:extLst>
      <p:ext uri="{BB962C8B-B14F-4D97-AF65-F5344CB8AC3E}">
        <p14:creationId xmlns:p14="http://schemas.microsoft.com/office/powerpoint/2010/main" val="69373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Account Balance=500</a:t>
            </a:r>
          </a:p>
          <a:p>
            <a:pPr marL="0" marR="0" indent="0" algn="l" defTabSz="914400" rtl="0" eaLnBrk="1" fontAlgn="auto" latinLnBrk="0" hangingPunct="1">
              <a:lnSpc>
                <a:spcPct val="100000"/>
              </a:lnSpc>
              <a:spcBef>
                <a:spcPts val="0"/>
              </a:spcBef>
              <a:spcAft>
                <a:spcPts val="0"/>
              </a:spcAft>
              <a:buClrTx/>
              <a:buSzTx/>
              <a:buFontTx/>
              <a:buNone/>
              <a:tabLst/>
              <a:defRPr/>
            </a:pPr>
            <a:r>
              <a:rPr lang="en-US"/>
              <a:t>A  reads current</a:t>
            </a:r>
            <a:r>
              <a:rPr lang="en-US" baseline="0"/>
              <a:t> balance as 500                                        Similarly, </a:t>
            </a:r>
            <a:r>
              <a:rPr lang="en-US"/>
              <a:t>B  reads current</a:t>
            </a:r>
            <a:r>
              <a:rPr lang="en-US" baseline="0"/>
              <a:t> balance as 500</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A withdraws 100		</a:t>
            </a:r>
            <a:r>
              <a:rPr lang="en-US" baseline="0"/>
              <a:t> 	</a:t>
            </a:r>
            <a:r>
              <a:rPr lang="en-US"/>
              <a:t>B withdraws 50</a:t>
            </a:r>
          </a:p>
          <a:p>
            <a:pPr marL="0" marR="0" indent="0" algn="l" defTabSz="914400" rtl="0" eaLnBrk="1" fontAlgn="auto" latinLnBrk="0" hangingPunct="1">
              <a:lnSpc>
                <a:spcPct val="100000"/>
              </a:lnSpc>
              <a:spcBef>
                <a:spcPts val="0"/>
              </a:spcBef>
              <a:spcAft>
                <a:spcPts val="0"/>
              </a:spcAft>
              <a:buClrTx/>
              <a:buSzTx/>
              <a:buFontTx/>
              <a:buNone/>
              <a:tabLst/>
              <a:defRPr/>
            </a:pPr>
            <a:r>
              <a:rPr lang="en-US"/>
              <a:t>New Balance=500-100=400			New Balance=500-50=450</a:t>
            </a:r>
          </a:p>
          <a:p>
            <a:r>
              <a:rPr lang="en-US"/>
              <a:t>  </a:t>
            </a:r>
          </a:p>
          <a:p>
            <a:r>
              <a:rPr lang="en-US"/>
              <a:t>	Final balance depends on whether A updates last or B updates. In either case database consistency is lost.</a:t>
            </a:r>
          </a:p>
          <a:p>
            <a:endParaRPr lang="en-US"/>
          </a:p>
          <a:p>
            <a:r>
              <a:rPr lang="en-US" sz="1200" b="0" i="0" u="none" strike="noStrike" kern="1200" baseline="0">
                <a:solidFill>
                  <a:schemeClr val="tx1"/>
                </a:solidFill>
                <a:latin typeface="+mn-lt"/>
                <a:ea typeface="+mn-ea"/>
                <a:cs typeface="+mn-cs"/>
              </a:rPr>
              <a:t>To guard against this possibility, the system </a:t>
            </a:r>
            <a:r>
              <a:rPr lang="en-US" sz="1200" b="1" i="0" u="none" strike="noStrike" kern="1200" baseline="0">
                <a:solidFill>
                  <a:schemeClr val="tx1"/>
                </a:solidFill>
                <a:latin typeface="+mn-lt"/>
                <a:ea typeface="+mn-ea"/>
                <a:cs typeface="+mn-cs"/>
              </a:rPr>
              <a:t>must maintain some form of supervision</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But </a:t>
            </a:r>
            <a:r>
              <a:rPr lang="en-US" sz="1200" b="1" i="0" u="none" strike="noStrike" kern="1200" baseline="0">
                <a:solidFill>
                  <a:schemeClr val="tx1"/>
                </a:solidFill>
                <a:latin typeface="+mn-lt"/>
                <a:ea typeface="+mn-ea"/>
                <a:cs typeface="+mn-cs"/>
              </a:rPr>
              <a:t>supervision is difficult to provide</a:t>
            </a:r>
            <a:r>
              <a:rPr lang="en-US" sz="1200" b="0" i="0" u="none" strike="noStrike" kern="1200" baseline="0">
                <a:solidFill>
                  <a:schemeClr val="tx1"/>
                </a:solidFill>
                <a:latin typeface="+mn-lt"/>
                <a:ea typeface="+mn-ea"/>
                <a:cs typeface="+mn-cs"/>
              </a:rPr>
              <a:t> because data may be accessed by many different application programs that have </a:t>
            </a:r>
            <a:r>
              <a:rPr lang="en-US" sz="1200" b="1" i="0" u="none" strike="noStrike" kern="1200" baseline="0">
                <a:solidFill>
                  <a:schemeClr val="tx1"/>
                </a:solidFill>
                <a:latin typeface="+mn-lt"/>
                <a:ea typeface="+mn-ea"/>
                <a:cs typeface="+mn-cs"/>
              </a:rPr>
              <a:t>not been coordinated previously</a:t>
            </a:r>
            <a:r>
              <a:rPr lang="en-US" sz="1200" b="0" i="0" u="none" strike="noStrike" kern="1200" baseline="0">
                <a:solidFill>
                  <a:schemeClr val="tx1"/>
                </a:solidFill>
                <a:latin typeface="+mn-lt"/>
                <a:ea typeface="+mn-ea"/>
                <a:cs typeface="+mn-cs"/>
              </a:rPr>
              <a:t>.</a:t>
            </a:r>
            <a:endParaRPr lang="en-US" altLang="en-US" b="0">
              <a:solidFill>
                <a:srgbClr val="FF0000"/>
              </a:solidFill>
            </a:endParaRPr>
          </a:p>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16</a:t>
            </a:fld>
            <a:endParaRPr lang="en-US"/>
          </a:p>
        </p:txBody>
      </p:sp>
    </p:spTree>
    <p:extLst>
      <p:ext uri="{BB962C8B-B14F-4D97-AF65-F5344CB8AC3E}">
        <p14:creationId xmlns:p14="http://schemas.microsoft.com/office/powerpoint/2010/main" val="179361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a:solidFill>
                  <a:srgbClr val="FF0000"/>
                </a:solidFill>
              </a:rPr>
              <a:t>A program and a file X is created for a department A. In this case , all data is being accessed by the users of department A. After some time another program and</a:t>
            </a:r>
            <a:r>
              <a:rPr lang="en-US" altLang="en-US" b="0" baseline="0">
                <a:solidFill>
                  <a:srgbClr val="FF0000"/>
                </a:solidFill>
              </a:rPr>
              <a:t> file Y is created for department B , in which some part of X is excluded as it is considered to be confidential data. Keeping track of which data is being accessed by which users is difficult and hence it may confidential data being accessed by users of department A may go  unnoticed.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baseline="0">
                <a:solidFill>
                  <a:srgbClr val="FF0000"/>
                </a:solidFill>
              </a:rPr>
              <a:t>Further in file systems, role based access control is not possible. In file-processing system, we can’t  make some users to access only some fields of the file while others to access all data in the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b="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a:solidFill>
                  <a:srgbClr val="FF0000"/>
                </a:solidFill>
              </a:rPr>
              <a:t>Database systems offer solutions to all the above problems</a:t>
            </a:r>
          </a:p>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17</a:t>
            </a:fld>
            <a:endParaRPr lang="en-US"/>
          </a:p>
        </p:txBody>
      </p:sp>
    </p:spTree>
    <p:extLst>
      <p:ext uri="{BB962C8B-B14F-4D97-AF65-F5344CB8AC3E}">
        <p14:creationId xmlns:p14="http://schemas.microsoft.com/office/powerpoint/2010/main" val="377998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66DFD6-8CAC-4518-B23C-F7CB540C5025}" type="slidenum">
              <a:rPr lang="en-US" altLang="en-US"/>
              <a:pPr/>
              <a:t>18</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sz="1200" b="0" i="0" u="none" strike="noStrike" kern="1200" baseline="0">
                <a:solidFill>
                  <a:schemeClr val="tx1"/>
                </a:solidFill>
                <a:latin typeface="+mn-lt"/>
                <a:ea typeface="+mn-ea"/>
                <a:cs typeface="+mn-cs"/>
              </a:rPr>
              <a:t>For the system to be usable, it must retrieve data efficiently. The need for efficiency has led database system developers to use complex data structures to represent data in the database. Since many database-system users are not computer trained, developers hide the complexity from users through several levels of data abstraction, to simplify users’ </a:t>
            </a:r>
            <a:r>
              <a:rPr lang="en-IN" sz="1200" b="0" i="0" u="none" strike="noStrike" kern="1200" baseline="0">
                <a:solidFill>
                  <a:schemeClr val="tx1"/>
                </a:solidFill>
                <a:latin typeface="+mn-lt"/>
                <a:ea typeface="+mn-ea"/>
                <a:cs typeface="+mn-cs"/>
              </a:rPr>
              <a:t>interactions with the system</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 major purpose of a database system is to provide users with an </a:t>
            </a:r>
            <a:r>
              <a:rPr lang="en-US" sz="1200" b="0" i="1" u="none" strike="noStrike" kern="1200" baseline="0">
                <a:solidFill>
                  <a:schemeClr val="tx1"/>
                </a:solidFill>
                <a:latin typeface="+mn-lt"/>
                <a:ea typeface="+mn-ea"/>
                <a:cs typeface="+mn-cs"/>
              </a:rPr>
              <a:t>abstract </a:t>
            </a:r>
            <a:r>
              <a:rPr lang="en-US" sz="1200" b="0" i="0" u="none" strike="noStrike" kern="1200" baseline="0">
                <a:solidFill>
                  <a:schemeClr val="tx1"/>
                </a:solidFill>
                <a:latin typeface="+mn-lt"/>
                <a:ea typeface="+mn-ea"/>
                <a:cs typeface="+mn-cs"/>
              </a:rPr>
              <a:t>view of the data. That is, the system hides certain details</a:t>
            </a:r>
          </a:p>
          <a:p>
            <a:r>
              <a:rPr lang="en-US" sz="1200" b="0" i="0" u="none" strike="noStrike" kern="1200" baseline="0">
                <a:solidFill>
                  <a:schemeClr val="tx1"/>
                </a:solidFill>
                <a:latin typeface="+mn-lt"/>
                <a:ea typeface="+mn-ea"/>
                <a:cs typeface="+mn-cs"/>
              </a:rPr>
              <a:t>of how the data are stored and maintained.</a:t>
            </a:r>
            <a:endParaRPr lang="en-US" altLang="en-US" b="1"/>
          </a:p>
          <a:p>
            <a:endParaRPr lang="en-US" altLang="en-US" b="1"/>
          </a:p>
          <a:p>
            <a:r>
              <a:rPr lang="en-US" altLang="en-US" b="1"/>
              <a:t>Physical</a:t>
            </a:r>
            <a:r>
              <a:rPr lang="en-US" altLang="en-US"/>
              <a:t>- </a:t>
            </a:r>
            <a:r>
              <a:rPr lang="en-US" sz="1200" b="0" i="0" u="none" strike="noStrike" kern="1200" baseline="0">
                <a:solidFill>
                  <a:schemeClr val="tx1"/>
                </a:solidFill>
                <a:latin typeface="+mn-lt"/>
                <a:ea typeface="+mn-ea"/>
                <a:cs typeface="+mn-cs"/>
              </a:rPr>
              <a:t>The compiler hides this level of detail from programmers. Similarly, the database system hides many of the</a:t>
            </a:r>
          </a:p>
          <a:p>
            <a:r>
              <a:rPr lang="en-US" sz="1200" b="0" i="0" u="none" strike="noStrike" kern="1200" baseline="0">
                <a:solidFill>
                  <a:schemeClr val="tx1"/>
                </a:solidFill>
                <a:latin typeface="+mn-lt"/>
                <a:ea typeface="+mn-ea"/>
                <a:cs typeface="+mn-cs"/>
              </a:rPr>
              <a:t>lowest-level storage details from database programmers. Database administrators,</a:t>
            </a:r>
          </a:p>
          <a:p>
            <a:r>
              <a:rPr lang="en-US" sz="1200" b="0" i="0" u="none" strike="noStrike" kern="1200" baseline="0">
                <a:solidFill>
                  <a:schemeClr val="tx1"/>
                </a:solidFill>
                <a:latin typeface="+mn-lt"/>
                <a:ea typeface="+mn-ea"/>
                <a:cs typeface="+mn-cs"/>
              </a:rPr>
              <a:t>on the other hand, may be aware of certain details of the physical organization of the data.</a:t>
            </a:r>
            <a:endParaRPr lang="en-US" altLang="en-US"/>
          </a:p>
          <a:p>
            <a:r>
              <a:rPr lang="en-US" altLang="en-US" b="1"/>
              <a:t>Logical</a:t>
            </a:r>
            <a:r>
              <a:rPr lang="en-US" altLang="en-US"/>
              <a:t>- </a:t>
            </a:r>
            <a:r>
              <a:rPr lang="en-US" sz="1200" b="0" i="0" u="none" strike="noStrike" kern="1200" baseline="0">
                <a:solidFill>
                  <a:schemeClr val="tx1"/>
                </a:solidFill>
                <a:latin typeface="+mn-lt"/>
                <a:ea typeface="+mn-ea"/>
                <a:cs typeface="+mn-cs"/>
              </a:rPr>
              <a:t>Programmers using a programming language work at this level </a:t>
            </a:r>
          </a:p>
          <a:p>
            <a:r>
              <a:rPr lang="en-US" sz="1200" b="0" i="0" u="none" strike="noStrike" kern="1200" baseline="0">
                <a:solidFill>
                  <a:schemeClr val="tx1"/>
                </a:solidFill>
                <a:latin typeface="+mn-lt"/>
                <a:ea typeface="+mn-ea"/>
                <a:cs typeface="+mn-cs"/>
              </a:rPr>
              <a:t>of abstraction. Similarly, database administrators usually work at this level of abstraction.</a:t>
            </a:r>
          </a:p>
          <a:p>
            <a:r>
              <a:rPr lang="en-US" altLang="en-US" b="1"/>
              <a:t>View</a:t>
            </a:r>
            <a:r>
              <a:rPr lang="en-US" altLang="en-US"/>
              <a:t>-Many views are defined at this level. </a:t>
            </a:r>
            <a:r>
              <a:rPr lang="en-US" sz="1200" b="0" i="0" u="none" strike="noStrike" kern="1200" baseline="0">
                <a:solidFill>
                  <a:schemeClr val="tx1"/>
                </a:solidFill>
                <a:latin typeface="+mn-lt"/>
                <a:ea typeface="+mn-ea"/>
                <a:cs typeface="+mn-cs"/>
              </a:rPr>
              <a:t>In addition to hiding details of the logical level of the database, </a:t>
            </a:r>
          </a:p>
          <a:p>
            <a:r>
              <a:rPr lang="en-US" sz="1200" b="0" i="0" u="none" strike="noStrike" kern="1200" baseline="0">
                <a:solidFill>
                  <a:schemeClr val="tx1"/>
                </a:solidFill>
                <a:latin typeface="+mn-lt"/>
                <a:ea typeface="+mn-ea"/>
                <a:cs typeface="+mn-cs"/>
              </a:rPr>
              <a:t>the views also provide a security mechanism to prevent users from accessing certain parts of the database.</a:t>
            </a:r>
          </a:p>
          <a:p>
            <a:r>
              <a:rPr lang="en-US" sz="1200" b="0" i="0" u="none" strike="noStrike" kern="1200" baseline="0">
                <a:solidFill>
                  <a:schemeClr val="tx1"/>
                </a:solidFill>
                <a:latin typeface="+mn-lt"/>
                <a:ea typeface="+mn-ea"/>
                <a:cs typeface="+mn-cs"/>
              </a:rPr>
              <a:t>For example, clerks in the university registrar office can see only that part of the</a:t>
            </a:r>
          </a:p>
          <a:p>
            <a:r>
              <a:rPr lang="en-US" sz="1200" b="0" i="0" u="none" strike="noStrike" kern="1200" baseline="0">
                <a:solidFill>
                  <a:schemeClr val="tx1"/>
                </a:solidFill>
                <a:latin typeface="+mn-lt"/>
                <a:ea typeface="+mn-ea"/>
                <a:cs typeface="+mn-cs"/>
              </a:rPr>
              <a:t>database that has information about students; they cannot access information about salaries of instructors.</a:t>
            </a:r>
            <a:endParaRPr lang="en-US" altLang="en-US"/>
          </a:p>
        </p:txBody>
      </p:sp>
      <p:sp>
        <p:nvSpPr>
          <p:cNvPr id="2" name="Header Placeholder 1"/>
          <p:cNvSpPr>
            <a:spLocks noGrp="1"/>
          </p:cNvSpPr>
          <p:nvPr>
            <p:ph type="hdr" sz="quarter" idx="10"/>
          </p:nvPr>
        </p:nvSpPr>
        <p:spPr/>
        <p:txBody>
          <a:bodyPr/>
          <a:lstStyle/>
          <a:p>
            <a:r>
              <a:rPr lang="en-US"/>
              <a:t>Slide1_SQL</a:t>
            </a:r>
          </a:p>
        </p:txBody>
      </p:sp>
    </p:spTree>
    <p:extLst>
      <p:ext uri="{BB962C8B-B14F-4D97-AF65-F5344CB8AC3E}">
        <p14:creationId xmlns:p14="http://schemas.microsoft.com/office/powerpoint/2010/main" val="255559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According to the levels of abstraction of the three-level architecture portrayed in the above figure, at the highest level, there is multiple external schemas (view level schema) (also called sub-schemas) that match up to different views of the data. </a:t>
            </a:r>
          </a:p>
          <a:p>
            <a:r>
              <a:rPr lang="en-US"/>
              <a:t>At the </a:t>
            </a:r>
            <a:r>
              <a:rPr lang="en-US" b="1"/>
              <a:t>conceptual level</a:t>
            </a:r>
            <a:r>
              <a:rPr lang="en-US"/>
              <a:t>, there is the conceptual schema or the logical schema that describes all the entities, attributes, and relationships together with integrity constraints. At the lowest level of abstraction, there is the </a:t>
            </a:r>
            <a:r>
              <a:rPr lang="en-US" b="1"/>
              <a:t>internal schema </a:t>
            </a:r>
            <a:r>
              <a:rPr lang="en-US"/>
              <a:t>or the physical schema that creates a complete description of the internal model, containing the classifications of stored records, the methods of representation, the data fields, storage structures used, etc. It is to be noted that there will be only one conceptual schema and one internal schema per database. The </a:t>
            </a:r>
            <a:r>
              <a:rPr lang="en-US" b="1"/>
              <a:t>DBMS is responsible for mapping between these three types of schema. </a:t>
            </a:r>
          </a:p>
          <a:p>
            <a:r>
              <a:rPr lang="en-US"/>
              <a:t>It must also check the schemas for consistency; which means, the DBMS must check that each external schema is derivable from the conceptual schema, and must use the information in the conceptual schema for mapping among those external schemas and the internal schema. It also allows any differences in entity names; attribute names, attribute order, data types, and so on, to be determined. Lastly, each external schema is related to the conceptual schema by the external/conceptual mapping. This enables the DBMS to map names in the user's view on the relevant part of the conceptual schema. </a:t>
            </a:r>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a:solidFill>
                  <a:schemeClr val="tx1"/>
                </a:solidFill>
                <a:effectLst/>
                <a:latin typeface="+mn-lt"/>
                <a:ea typeface="+mn-ea"/>
                <a:cs typeface="+mn-cs"/>
              </a:rPr>
              <a:t>A</a:t>
            </a:r>
            <a:r>
              <a:rPr lang="en-IN" sz="1200" i="1" kern="1200">
                <a:solidFill>
                  <a:schemeClr val="tx1"/>
                </a:solidFill>
                <a:effectLst/>
                <a:latin typeface="+mn-lt"/>
                <a:ea typeface="+mn-ea"/>
                <a:cs typeface="+mn-cs"/>
              </a:rPr>
              <a:t> logical schema </a:t>
            </a:r>
            <a:r>
              <a:rPr lang="en-IN" sz="1200" kern="1200">
                <a:solidFill>
                  <a:schemeClr val="tx1"/>
                </a:solidFill>
                <a:effectLst/>
                <a:latin typeface="+mn-lt"/>
                <a:ea typeface="+mn-ea"/>
                <a:cs typeface="+mn-cs"/>
              </a:rPr>
              <a:t>is a conceptual design of the database done on paper or a whiteboard, much like architectural drawings for a house. The ability to change the logical schema, without changing the </a:t>
            </a:r>
            <a:r>
              <a:rPr lang="en-IN" sz="1200" i="1" kern="1200">
                <a:solidFill>
                  <a:schemeClr val="tx1"/>
                </a:solidFill>
                <a:effectLst/>
                <a:latin typeface="+mn-lt"/>
                <a:ea typeface="+mn-ea"/>
                <a:cs typeface="+mn-cs"/>
              </a:rPr>
              <a:t>external schema</a:t>
            </a:r>
            <a:r>
              <a:rPr lang="en-IN" sz="1200" kern="1200">
                <a:solidFill>
                  <a:schemeClr val="tx1"/>
                </a:solidFill>
                <a:effectLst/>
                <a:latin typeface="+mn-lt"/>
                <a:ea typeface="+mn-ea"/>
                <a:cs typeface="+mn-cs"/>
              </a:rPr>
              <a:t> or user view,  is called </a:t>
            </a:r>
            <a:r>
              <a:rPr lang="en-IN" sz="1200" i="1" kern="1200">
                <a:solidFill>
                  <a:schemeClr val="tx1"/>
                </a:solidFill>
                <a:effectLst/>
                <a:latin typeface="+mn-lt"/>
                <a:ea typeface="+mn-ea"/>
                <a:cs typeface="+mn-cs"/>
              </a:rPr>
              <a:t>logical data independence</a:t>
            </a:r>
            <a:r>
              <a:rPr lang="en-IN" sz="1200" kern="1200">
                <a:solidFill>
                  <a:schemeClr val="tx1"/>
                </a:solidFill>
                <a:effectLst/>
                <a:latin typeface="+mn-lt"/>
                <a:ea typeface="+mn-ea"/>
                <a:cs typeface="+mn-cs"/>
              </a:rPr>
              <a:t>. For example, the addition or removal of new entities, attributes or relationships to this </a:t>
            </a:r>
            <a:r>
              <a:rPr lang="en-IN" sz="1200" i="1" kern="1200">
                <a:solidFill>
                  <a:schemeClr val="tx1"/>
                </a:solidFill>
                <a:effectLst/>
                <a:latin typeface="+mn-lt"/>
                <a:ea typeface="+mn-ea"/>
                <a:cs typeface="+mn-cs"/>
              </a:rPr>
              <a:t>conceptual schema</a:t>
            </a:r>
            <a:r>
              <a:rPr lang="en-IN" sz="1200" kern="1200">
                <a:solidFill>
                  <a:schemeClr val="tx1"/>
                </a:solidFill>
                <a:effectLst/>
                <a:latin typeface="+mn-lt"/>
                <a:ea typeface="+mn-ea"/>
                <a:cs typeface="+mn-cs"/>
              </a:rPr>
              <a:t> should be possible without having to change existing external schemas or rewrite existing application programs. </a:t>
            </a:r>
            <a:r>
              <a:rPr lang="en-IN" sz="1200" i="1" kern="1200">
                <a:solidFill>
                  <a:schemeClr val="tx1"/>
                </a:solidFill>
                <a:effectLst/>
                <a:latin typeface="+mn-lt"/>
                <a:ea typeface="+mn-ea"/>
                <a:cs typeface="+mn-cs"/>
              </a:rPr>
              <a:t> </a:t>
            </a:r>
            <a:endParaRPr lang="en-IN" sz="1200" kern="1200">
              <a:solidFill>
                <a:schemeClr val="tx1"/>
              </a:solidFill>
              <a:effectLst/>
              <a:latin typeface="+mn-lt"/>
              <a:ea typeface="+mn-ea"/>
              <a:cs typeface="+mn-cs"/>
            </a:endParaRPr>
          </a:p>
          <a:p>
            <a:endParaRPr lang="en-US"/>
          </a:p>
          <a:p>
            <a:endParaRPr lang="en-US"/>
          </a:p>
          <a:p>
            <a:r>
              <a:rPr lang="en-IN" sz="1200" i="1" kern="1200">
                <a:solidFill>
                  <a:schemeClr val="tx1"/>
                </a:solidFill>
                <a:effectLst/>
                <a:latin typeface="+mn-lt"/>
                <a:ea typeface="+mn-ea"/>
                <a:cs typeface="+mn-cs"/>
              </a:rPr>
              <a:t>Physical data independence</a:t>
            </a:r>
            <a:r>
              <a:rPr lang="en-IN" sz="1200" kern="1200">
                <a:solidFill>
                  <a:schemeClr val="tx1"/>
                </a:solidFill>
                <a:effectLst/>
                <a:latin typeface="+mn-lt"/>
                <a:ea typeface="+mn-ea"/>
                <a:cs typeface="+mn-cs"/>
              </a:rPr>
              <a:t> refers to the immunity of the internal model to changes in the physical model. The logical schema stays unchanged even though changes are made to file organization or storage structures, storage devices or indexing strategy.</a:t>
            </a:r>
          </a:p>
          <a:p>
            <a:r>
              <a:rPr lang="en-IN" sz="1200" kern="1200">
                <a:solidFill>
                  <a:schemeClr val="tx1"/>
                </a:solidFill>
                <a:effectLst/>
                <a:latin typeface="+mn-lt"/>
                <a:ea typeface="+mn-ea"/>
                <a:cs typeface="+mn-cs"/>
              </a:rPr>
              <a:t>Physical data independence deals with hiding the details of the storage structure from user applications.</a:t>
            </a:r>
            <a:endParaRPr lang="en-US"/>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19</a:t>
            </a:fld>
            <a:endParaRPr lang="en-US"/>
          </a:p>
        </p:txBody>
      </p:sp>
    </p:spTree>
    <p:extLst>
      <p:ext uri="{BB962C8B-B14F-4D97-AF65-F5344CB8AC3E}">
        <p14:creationId xmlns:p14="http://schemas.microsoft.com/office/powerpoint/2010/main" val="3698441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can be multiple such different views according need of application/user.</a:t>
            </a:r>
          </a:p>
          <a:p>
            <a:endParaRPr lang="en-US"/>
          </a:p>
          <a:p>
            <a:r>
              <a:rPr lang="en-US"/>
              <a:t>Academics(Regno, Name, email,Mark1,Mark2,Mark3,Grade)</a:t>
            </a:r>
          </a:p>
          <a:p>
            <a:r>
              <a:rPr lang="en-US"/>
              <a:t>Fees_paid (Regno, Year1_fees,Year2_Fees,Total_pending)</a:t>
            </a:r>
          </a:p>
          <a:p>
            <a:r>
              <a:rPr lang="en-US" err="1"/>
              <a:t>Pending_Stud_Fees_View</a:t>
            </a:r>
            <a:r>
              <a:rPr lang="en-US"/>
              <a:t>(</a:t>
            </a:r>
            <a:r>
              <a:rPr lang="en-US" err="1"/>
              <a:t>Regno,Name,emailed</a:t>
            </a:r>
            <a:r>
              <a:rPr lang="en-US"/>
              <a:t>, </a:t>
            </a:r>
            <a:r>
              <a:rPr lang="en-US" err="1"/>
              <a:t>pending_amount</a:t>
            </a:r>
            <a:r>
              <a:rPr lang="en-US"/>
              <a:t>)</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20</a:t>
            </a:fld>
            <a:endParaRPr lang="en-US"/>
          </a:p>
        </p:txBody>
      </p:sp>
    </p:spTree>
    <p:extLst>
      <p:ext uri="{BB962C8B-B14F-4D97-AF65-F5344CB8AC3E}">
        <p14:creationId xmlns:p14="http://schemas.microsoft.com/office/powerpoint/2010/main" val="1277630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Logical</a:t>
            </a:r>
            <a:r>
              <a:rPr lang="en-US" baseline="0"/>
              <a:t> schema is important.</a:t>
            </a:r>
          </a:p>
          <a:p>
            <a:r>
              <a:rPr lang="en-US" baseline="0"/>
              <a:t>Application programs exhibit physical data independence. </a:t>
            </a:r>
          </a:p>
          <a:p>
            <a:r>
              <a:rPr lang="en-US" sz="1200" b="0" i="0" u="none" strike="noStrike" kern="1200" baseline="0">
                <a:solidFill>
                  <a:schemeClr val="tx1"/>
                </a:solidFill>
                <a:latin typeface="+mn-lt"/>
                <a:ea typeface="+mn-ea"/>
                <a:cs typeface="+mn-cs"/>
              </a:rPr>
              <a:t>A database may also have several schemas at the view level, sometimes called</a:t>
            </a:r>
          </a:p>
          <a:p>
            <a:r>
              <a:rPr lang="en-US" sz="1200" b="1" i="0" u="none" strike="noStrike" kern="1200" baseline="0">
                <a:solidFill>
                  <a:schemeClr val="tx1"/>
                </a:solidFill>
                <a:latin typeface="+mn-lt"/>
                <a:ea typeface="+mn-ea"/>
                <a:cs typeface="+mn-cs"/>
              </a:rPr>
              <a:t>subschemas</a:t>
            </a:r>
            <a:r>
              <a:rPr lang="en-US" sz="1200" b="0" i="0" u="none" strike="noStrike" kern="1200" baseline="0">
                <a:solidFill>
                  <a:schemeClr val="tx1"/>
                </a:solidFill>
                <a:latin typeface="+mn-lt"/>
                <a:ea typeface="+mn-ea"/>
                <a:cs typeface="+mn-cs"/>
              </a:rPr>
              <a:t>, that describe different views of the database.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Data is stored in which schema ? All or any one ?</a:t>
            </a: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5C5AA9-5B77-434A-AE5B-61BF142C3B0E}" type="slidenum">
              <a:rPr lang="en-US" smtClean="0"/>
              <a:t>21</a:t>
            </a:fld>
            <a:endParaRPr lang="en-US"/>
          </a:p>
        </p:txBody>
      </p:sp>
      <p:sp>
        <p:nvSpPr>
          <p:cNvPr id="5" name="Header Placeholder 4"/>
          <p:cNvSpPr>
            <a:spLocks noGrp="1"/>
          </p:cNvSpPr>
          <p:nvPr>
            <p:ph type="hdr" sz="quarter" idx="11"/>
          </p:nvPr>
        </p:nvSpPr>
        <p:spPr/>
        <p:txBody>
          <a:bodyPr/>
          <a:lstStyle/>
          <a:p>
            <a:r>
              <a:rPr lang="en-US"/>
              <a:t>Slide1_SQL</a:t>
            </a:r>
          </a:p>
        </p:txBody>
      </p:sp>
    </p:spTree>
    <p:extLst>
      <p:ext uri="{BB962C8B-B14F-4D97-AF65-F5344CB8AC3E}">
        <p14:creationId xmlns:p14="http://schemas.microsoft.com/office/powerpoint/2010/main" val="176987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Since a DBMS separates the data descriptions from the applications, it helps make applications immune</a:t>
            </a:r>
          </a:p>
          <a:p>
            <a:r>
              <a:rPr lang="en-US" sz="1200" b="0" i="0" u="none" strike="noStrike" kern="1200" baseline="0">
                <a:solidFill>
                  <a:schemeClr val="tx1"/>
                </a:solidFill>
                <a:latin typeface="+mn-lt"/>
                <a:ea typeface="+mn-ea"/>
                <a:cs typeface="+mn-cs"/>
              </a:rPr>
              <a:t>to changes in the data descriptions. This is known as </a:t>
            </a:r>
            <a:r>
              <a:rPr lang="en-US" sz="1200" b="0" i="1" u="none" strike="noStrike" kern="1200" baseline="0">
                <a:solidFill>
                  <a:schemeClr val="tx1"/>
                </a:solidFill>
                <a:latin typeface="+mn-lt"/>
                <a:ea typeface="+mn-ea"/>
                <a:cs typeface="+mn-cs"/>
              </a:rPr>
              <a:t>data independence </a:t>
            </a:r>
            <a:r>
              <a:rPr lang="en-US" sz="1200" b="0" i="0" u="none" strike="noStrike" kern="1200" baseline="0">
                <a:solidFill>
                  <a:schemeClr val="tx1"/>
                </a:solidFill>
                <a:latin typeface="+mn-lt"/>
                <a:ea typeface="+mn-ea"/>
                <a:cs typeface="+mn-cs"/>
              </a:rPr>
              <a:t>and</a:t>
            </a:r>
          </a:p>
          <a:p>
            <a:r>
              <a:rPr lang="fr-FR" sz="1200" b="0" i="0" u="none" strike="noStrike" kern="1200" baseline="0" err="1">
                <a:solidFill>
                  <a:schemeClr val="tx1"/>
                </a:solidFill>
                <a:latin typeface="+mn-lt"/>
                <a:ea typeface="+mn-ea"/>
                <a:cs typeface="+mn-cs"/>
              </a:rPr>
              <a:t>its</a:t>
            </a:r>
            <a:r>
              <a:rPr lang="fr-FR" sz="1200" b="0" i="0" u="none" strike="noStrike" kern="1200" baseline="0">
                <a:solidFill>
                  <a:schemeClr val="tx1"/>
                </a:solidFill>
                <a:latin typeface="+mn-lt"/>
                <a:ea typeface="+mn-ea"/>
                <a:cs typeface="+mn-cs"/>
              </a:rPr>
              <a:t> provision simplifies database application maintenance. </a:t>
            </a:r>
          </a:p>
          <a:p>
            <a:endParaRPr lang="fr-FR" sz="1200" b="0" i="0" u="none" strike="noStrike" kern="1200" baseline="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a:solidFill>
                  <a:schemeClr val="tx1"/>
                </a:solidFill>
                <a:effectLst/>
                <a:latin typeface="+mn-lt"/>
                <a:ea typeface="+mn-ea"/>
                <a:cs typeface="+mn-cs"/>
              </a:rPr>
              <a:t>A</a:t>
            </a:r>
            <a:r>
              <a:rPr lang="en-IN" sz="1200" i="1" kern="1200">
                <a:solidFill>
                  <a:schemeClr val="tx1"/>
                </a:solidFill>
                <a:effectLst/>
                <a:latin typeface="+mn-lt"/>
                <a:ea typeface="+mn-ea"/>
                <a:cs typeface="+mn-cs"/>
              </a:rPr>
              <a:t> logical schema </a:t>
            </a:r>
            <a:r>
              <a:rPr lang="en-IN" sz="1200" kern="1200">
                <a:solidFill>
                  <a:schemeClr val="tx1"/>
                </a:solidFill>
                <a:effectLst/>
                <a:latin typeface="+mn-lt"/>
                <a:ea typeface="+mn-ea"/>
                <a:cs typeface="+mn-cs"/>
              </a:rPr>
              <a:t>is a conceptual design of the database done on paper or a whiteboard, much like architectural drawings for a house. The ability to change the logical schema, without changing the </a:t>
            </a:r>
            <a:r>
              <a:rPr lang="en-IN" sz="1200" i="1" kern="1200">
                <a:solidFill>
                  <a:schemeClr val="tx1"/>
                </a:solidFill>
                <a:effectLst/>
                <a:latin typeface="+mn-lt"/>
                <a:ea typeface="+mn-ea"/>
                <a:cs typeface="+mn-cs"/>
              </a:rPr>
              <a:t>external schema</a:t>
            </a:r>
            <a:r>
              <a:rPr lang="en-IN" sz="1200" kern="1200">
                <a:solidFill>
                  <a:schemeClr val="tx1"/>
                </a:solidFill>
                <a:effectLst/>
                <a:latin typeface="+mn-lt"/>
                <a:ea typeface="+mn-ea"/>
                <a:cs typeface="+mn-cs"/>
              </a:rPr>
              <a:t> or user view,  is called </a:t>
            </a:r>
            <a:r>
              <a:rPr lang="en-IN" sz="1200" i="1" kern="1200">
                <a:solidFill>
                  <a:schemeClr val="tx1"/>
                </a:solidFill>
                <a:effectLst/>
                <a:latin typeface="+mn-lt"/>
                <a:ea typeface="+mn-ea"/>
                <a:cs typeface="+mn-cs"/>
              </a:rPr>
              <a:t>logical data independence</a:t>
            </a:r>
            <a:r>
              <a:rPr lang="en-IN" sz="1200" kern="1200">
                <a:solidFill>
                  <a:schemeClr val="tx1"/>
                </a:solidFill>
                <a:effectLst/>
                <a:latin typeface="+mn-lt"/>
                <a:ea typeface="+mn-ea"/>
                <a:cs typeface="+mn-cs"/>
              </a:rPr>
              <a:t>. For example, the addition or removal of new entities, attributes or relationships to this </a:t>
            </a:r>
            <a:r>
              <a:rPr lang="en-IN" sz="1200" i="1" kern="1200">
                <a:solidFill>
                  <a:schemeClr val="tx1"/>
                </a:solidFill>
                <a:effectLst/>
                <a:latin typeface="+mn-lt"/>
                <a:ea typeface="+mn-ea"/>
                <a:cs typeface="+mn-cs"/>
              </a:rPr>
              <a:t>conceptual schema</a:t>
            </a:r>
            <a:r>
              <a:rPr lang="en-IN" sz="1200" kern="1200">
                <a:solidFill>
                  <a:schemeClr val="tx1"/>
                </a:solidFill>
                <a:effectLst/>
                <a:latin typeface="+mn-lt"/>
                <a:ea typeface="+mn-ea"/>
                <a:cs typeface="+mn-cs"/>
              </a:rPr>
              <a:t> should be possible without having to change existing external schemas or rewrite existing application programs. </a:t>
            </a:r>
            <a:r>
              <a:rPr lang="en-IN" sz="1200" i="1" kern="1200">
                <a:solidFill>
                  <a:schemeClr val="tx1"/>
                </a:solidFill>
                <a:effectLst/>
                <a:latin typeface="+mn-lt"/>
                <a:ea typeface="+mn-ea"/>
                <a:cs typeface="+mn-cs"/>
              </a:rPr>
              <a:t> </a:t>
            </a:r>
            <a:endParaRPr lang="en-IN" sz="1200" kern="1200">
              <a:solidFill>
                <a:schemeClr val="tx1"/>
              </a:solidFill>
              <a:effectLst/>
              <a:latin typeface="+mn-lt"/>
              <a:ea typeface="+mn-ea"/>
              <a:cs typeface="+mn-cs"/>
            </a:endParaRPr>
          </a:p>
          <a:p>
            <a:endParaRPr lang="en-US"/>
          </a:p>
          <a:p>
            <a:endParaRPr lang="en-US"/>
          </a:p>
          <a:p>
            <a:r>
              <a:rPr lang="en-IN" sz="1200" i="1" kern="1200">
                <a:solidFill>
                  <a:schemeClr val="tx1"/>
                </a:solidFill>
                <a:effectLst/>
                <a:latin typeface="+mn-lt"/>
                <a:ea typeface="+mn-ea"/>
                <a:cs typeface="+mn-cs"/>
              </a:rPr>
              <a:t>Physical data independence</a:t>
            </a:r>
            <a:r>
              <a:rPr lang="en-IN" sz="1200" kern="1200">
                <a:solidFill>
                  <a:schemeClr val="tx1"/>
                </a:solidFill>
                <a:effectLst/>
                <a:latin typeface="+mn-lt"/>
                <a:ea typeface="+mn-ea"/>
                <a:cs typeface="+mn-cs"/>
              </a:rPr>
              <a:t> refers to the immunity of the internal model to changes in the physical model. The logical schema stays unchanged even though changes are made to file organization or storage structures, storage devices or indexing strategy.</a:t>
            </a:r>
          </a:p>
          <a:p>
            <a:r>
              <a:rPr lang="en-IN" sz="1200" kern="1200">
                <a:solidFill>
                  <a:schemeClr val="tx1"/>
                </a:solidFill>
                <a:effectLst/>
                <a:latin typeface="+mn-lt"/>
                <a:ea typeface="+mn-ea"/>
                <a:cs typeface="+mn-cs"/>
              </a:rPr>
              <a:t>Physical data independence deals with hiding the details of the storage structure from user applications.</a:t>
            </a:r>
            <a:endParaRPr lang="en-US"/>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22</a:t>
            </a:fld>
            <a:endParaRPr lang="en-US"/>
          </a:p>
        </p:txBody>
      </p:sp>
    </p:spTree>
    <p:extLst>
      <p:ext uri="{BB962C8B-B14F-4D97-AF65-F5344CB8AC3E}">
        <p14:creationId xmlns:p14="http://schemas.microsoft.com/office/powerpoint/2010/main" val="70588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23</a:t>
            </a:fld>
            <a:endParaRPr lang="en-US"/>
          </a:p>
        </p:txBody>
      </p:sp>
    </p:spTree>
    <p:extLst>
      <p:ext uri="{BB962C8B-B14F-4D97-AF65-F5344CB8AC3E}">
        <p14:creationId xmlns:p14="http://schemas.microsoft.com/office/powerpoint/2010/main" val="1808933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Underlying the structure of a database is the data model- Data model explains using conceptual tools, how data organized</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24</a:t>
            </a:fld>
            <a:endParaRPr lang="en-US"/>
          </a:p>
        </p:txBody>
      </p:sp>
    </p:spTree>
    <p:extLst>
      <p:ext uri="{BB962C8B-B14F-4D97-AF65-F5344CB8AC3E}">
        <p14:creationId xmlns:p14="http://schemas.microsoft.com/office/powerpoint/2010/main" val="381662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50 </a:t>
            </a:r>
          </a:p>
        </p:txBody>
      </p:sp>
      <p:sp>
        <p:nvSpPr>
          <p:cNvPr id="4" name="Slide Number Placeholder 3"/>
          <p:cNvSpPr>
            <a:spLocks noGrp="1"/>
          </p:cNvSpPr>
          <p:nvPr>
            <p:ph type="sldNum" sz="quarter" idx="10"/>
          </p:nvPr>
        </p:nvSpPr>
        <p:spPr/>
        <p:txBody>
          <a:bodyPr/>
          <a:lstStyle/>
          <a:p>
            <a:fld id="{91A2460A-8FC8-4598-95A1-61AE82B1DE48}" type="slidenum">
              <a:rPr lang="en-US" smtClean="0"/>
              <a:t>3</a:t>
            </a:fld>
            <a:endParaRPr lang="en-US"/>
          </a:p>
        </p:txBody>
      </p:sp>
    </p:spTree>
    <p:extLst>
      <p:ext uri="{BB962C8B-B14F-4D97-AF65-F5344CB8AC3E}">
        <p14:creationId xmlns:p14="http://schemas.microsoft.com/office/powerpoint/2010/main" val="1817409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Data that is the easiest to search and organize, because it is usually contained in rows and columns and its elements can be mapped into fixed pre-defined fields, is known as </a:t>
            </a:r>
            <a:r>
              <a:rPr lang="en-US" sz="1200" b="1" i="0" kern="1200">
                <a:solidFill>
                  <a:schemeClr val="tx1"/>
                </a:solidFill>
                <a:effectLst/>
                <a:latin typeface="+mn-lt"/>
                <a:ea typeface="+mn-ea"/>
                <a:cs typeface="+mn-cs"/>
              </a:rPr>
              <a:t>structured data</a:t>
            </a:r>
            <a:r>
              <a:rPr lang="en-US" sz="1200" b="0" i="0" kern="1200">
                <a:solidFill>
                  <a:schemeClr val="tx1"/>
                </a:solidFill>
                <a:effectLst/>
                <a:latin typeface="+mn-lt"/>
                <a:ea typeface="+mn-ea"/>
                <a:cs typeface="+mn-cs"/>
              </a:rPr>
              <a:t>. Often structured data is managed using</a:t>
            </a:r>
            <a:r>
              <a:rPr lang="en-US" sz="1200" b="0" i="0" u="none" strike="noStrike" kern="1200">
                <a:solidFill>
                  <a:schemeClr val="tx1"/>
                </a:solidFill>
                <a:effectLst/>
                <a:latin typeface="+mn-lt"/>
                <a:ea typeface="+mn-ea"/>
                <a:cs typeface="+mn-cs"/>
                <a:hlinkClick r:id="rId3"/>
              </a:rPr>
              <a:t> Structured Query Language (SQL)—</a:t>
            </a:r>
            <a:r>
              <a:rPr lang="en-US" sz="1200" b="0" i="0" kern="1200">
                <a:solidFill>
                  <a:schemeClr val="tx1"/>
                </a:solidFill>
                <a:effectLst/>
                <a:latin typeface="+mn-lt"/>
                <a:ea typeface="+mn-ea"/>
                <a:cs typeface="+mn-cs"/>
              </a:rPr>
              <a:t>a programming software language developed by IBM in the 1970s for relational databases.</a:t>
            </a:r>
          </a:p>
          <a:p>
            <a:r>
              <a:rPr lang="en-US" sz="1200" b="1" i="0" kern="1200">
                <a:solidFill>
                  <a:schemeClr val="tx1"/>
                </a:solidFill>
                <a:effectLst/>
                <a:latin typeface="+mn-lt"/>
                <a:ea typeface="+mn-ea"/>
                <a:cs typeface="+mn-cs"/>
              </a:rPr>
              <a:t>Unstructured</a:t>
            </a:r>
            <a:r>
              <a:rPr lang="en-US" sz="1200" b="0" i="0" kern="1200">
                <a:solidFill>
                  <a:schemeClr val="tx1"/>
                </a:solidFill>
                <a:effectLst/>
                <a:latin typeface="+mn-lt"/>
                <a:ea typeface="+mn-ea"/>
                <a:cs typeface="+mn-cs"/>
              </a:rPr>
              <a:t> The lack of structure made unstructured data more difficult to search, manage and analyzed</a:t>
            </a:r>
            <a:r>
              <a:rPr lang="en-US" sz="1200" b="1" i="0" kern="1200">
                <a:solidFill>
                  <a:schemeClr val="tx1"/>
                </a:solidFill>
                <a:effectLst/>
                <a:latin typeface="+mn-lt"/>
                <a:ea typeface="+mn-ea"/>
                <a:cs typeface="+mn-cs"/>
              </a:rPr>
              <a:t> data </a:t>
            </a:r>
            <a:r>
              <a:rPr lang="en-US" sz="1200" b="0" i="0" kern="1200">
                <a:solidFill>
                  <a:schemeClr val="tx1"/>
                </a:solidFill>
                <a:effectLst/>
                <a:latin typeface="+mn-lt"/>
                <a:ea typeface="+mn-ea"/>
                <a:cs typeface="+mn-cs"/>
              </a:rPr>
              <a:t>is data that cannot be contained in a row-column database and doesn’t have an associated data model.  </a:t>
            </a:r>
            <a:r>
              <a:rPr lang="en-IN" sz="1200" b="1" i="0" kern="1200">
                <a:solidFill>
                  <a:schemeClr val="tx1"/>
                </a:solidFill>
                <a:effectLst/>
                <a:latin typeface="+mn-lt"/>
                <a:ea typeface="+mn-ea"/>
                <a:cs typeface="+mn-cs"/>
              </a:rPr>
              <a:t>Other examples of unstructured </a:t>
            </a:r>
            <a:r>
              <a:rPr lang="en-IN" sz="1200" b="0" i="0" kern="1200">
                <a:solidFill>
                  <a:schemeClr val="tx1"/>
                </a:solidFill>
                <a:effectLst/>
                <a:latin typeface="+mn-lt"/>
                <a:ea typeface="+mn-ea"/>
                <a:cs typeface="+mn-cs"/>
              </a:rPr>
              <a:t>data include photos, video and audio files, text files, social media content, satellite imagery, presentations, PDFs, open-ended survey responses, websites and call centre transcripts/recordings. </a:t>
            </a:r>
            <a:r>
              <a:rPr lang="en-US" sz="1200" b="0" i="0" kern="1200">
                <a:solidFill>
                  <a:schemeClr val="tx1"/>
                </a:solidFill>
                <a:effectLst/>
                <a:latin typeface="+mn-lt"/>
                <a:ea typeface="+mn-ea"/>
                <a:cs typeface="+mn-cs"/>
              </a:rPr>
              <a:t>unstructured data is usually stored in </a:t>
            </a:r>
            <a:r>
              <a:rPr lang="en-US" sz="1200" b="0" i="0" u="none" strike="noStrike" kern="1200">
                <a:solidFill>
                  <a:schemeClr val="tx1"/>
                </a:solidFill>
                <a:effectLst/>
                <a:latin typeface="+mn-lt"/>
                <a:ea typeface="+mn-ea"/>
                <a:cs typeface="+mn-cs"/>
                <a:hlinkClick r:id="rId4"/>
              </a:rPr>
              <a:t>data lakes</a:t>
            </a:r>
            <a:r>
              <a:rPr lang="en-US" sz="1200" b="0" i="0" kern="1200">
                <a:solidFill>
                  <a:schemeClr val="tx1"/>
                </a:solidFill>
                <a:effectLst/>
                <a:latin typeface="+mn-lt"/>
                <a:ea typeface="+mn-ea"/>
                <a:cs typeface="+mn-cs"/>
              </a:rPr>
              <a:t>, NoSQL databases, applications and data warehouses. The wealth of information in unstructured data is now accessible and can be automatically processed with </a:t>
            </a:r>
            <a:r>
              <a:rPr lang="en-US" sz="1200" b="0" i="0" u="none" strike="noStrike" kern="1200">
                <a:solidFill>
                  <a:schemeClr val="tx1"/>
                </a:solidFill>
                <a:effectLst/>
                <a:latin typeface="+mn-lt"/>
                <a:ea typeface="+mn-ea"/>
                <a:cs typeface="+mn-cs"/>
                <a:hlinkClick r:id="rId5"/>
              </a:rPr>
              <a:t>artificial intelligence</a:t>
            </a:r>
            <a:r>
              <a:rPr lang="en-US" sz="1200" b="0" i="0" kern="1200">
                <a:solidFill>
                  <a:schemeClr val="tx1"/>
                </a:solidFill>
                <a:effectLst/>
                <a:latin typeface="+mn-lt"/>
                <a:ea typeface="+mn-ea"/>
                <a:cs typeface="+mn-cs"/>
              </a:rPr>
              <a:t> algorithms today. This technology has elevated unstructured data to an extremely valuable resource for organizations.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 third category </a:t>
            </a:r>
            <a:r>
              <a:rPr lang="en-IN" sz="1200" b="1" i="0" kern="1200">
                <a:solidFill>
                  <a:schemeClr val="tx1"/>
                </a:solidFill>
                <a:effectLst/>
                <a:latin typeface="+mn-lt"/>
                <a:ea typeface="+mn-ea"/>
                <a:cs typeface="+mn-cs"/>
              </a:rPr>
              <a:t>Semi-Structured Data</a:t>
            </a:r>
            <a:r>
              <a:rPr lang="en-US" sz="1200" b="0" i="0" kern="1200">
                <a:solidFill>
                  <a:schemeClr val="tx1"/>
                </a:solidFill>
                <a:effectLst/>
                <a:latin typeface="+mn-lt"/>
                <a:ea typeface="+mn-ea"/>
                <a:cs typeface="+mn-cs"/>
              </a:rPr>
              <a:t>, which basically is a mix between both of them. The type of data defined as semi-structured data has some defining or consistent characteristics but doesn’t conform to a structure as rigid as is expected with a relational database. Therefore, there are some organizational properties such as semantic tags or </a:t>
            </a:r>
            <a:r>
              <a:rPr lang="en-US" sz="1200" b="0" i="0" u="none" strike="noStrike" kern="1200">
                <a:solidFill>
                  <a:schemeClr val="tx1"/>
                </a:solidFill>
                <a:effectLst/>
                <a:latin typeface="+mn-lt"/>
                <a:ea typeface="+mn-ea"/>
                <a:cs typeface="+mn-cs"/>
                <a:hlinkClick r:id="rId6"/>
              </a:rPr>
              <a:t>metadata</a:t>
            </a:r>
            <a:r>
              <a:rPr lang="en-US" sz="1200" b="0" i="0" kern="1200">
                <a:solidFill>
                  <a:schemeClr val="tx1"/>
                </a:solidFill>
                <a:effectLst/>
                <a:latin typeface="+mn-lt"/>
                <a:ea typeface="+mn-ea"/>
                <a:cs typeface="+mn-cs"/>
              </a:rPr>
              <a:t> to make it easier to organize, but there’s still fluidity in the data. </a:t>
            </a:r>
            <a:r>
              <a:rPr lang="en-US" sz="1200" b="1" i="0" kern="1200">
                <a:solidFill>
                  <a:schemeClr val="tx1"/>
                </a:solidFill>
                <a:effectLst/>
                <a:latin typeface="+mn-lt"/>
                <a:ea typeface="+mn-ea"/>
                <a:cs typeface="+mn-cs"/>
              </a:rPr>
              <a:t>Example:</a:t>
            </a:r>
            <a:r>
              <a:rPr lang="en-US" sz="1200" b="0" i="0" kern="1200">
                <a:solidFill>
                  <a:schemeClr val="tx1"/>
                </a:solidFill>
                <a:effectLst/>
                <a:latin typeface="+mn-lt"/>
                <a:ea typeface="+mn-ea"/>
                <a:cs typeface="+mn-cs"/>
              </a:rPr>
              <a:t> Email messages are a good example. While the actual content is unstructured, it does contain structured data such as name and email address of sender and recipient, time sent, etc. Another example is a digital photograph. The image itself is unstructured, but if the photo was taken on a smart phone, for example, it would be date and time stamped, geo tagged, and would have a device ID. Once stored, the photo could also be given tags that would provide a structure, such as ‘dog’ or ‘pet.’ </a:t>
            </a:r>
          </a:p>
          <a:p>
            <a:r>
              <a:rPr lang="en-US" sz="1200" b="0" i="0" kern="1200">
                <a:solidFill>
                  <a:schemeClr val="tx1"/>
                </a:solidFill>
                <a:effectLst/>
                <a:latin typeface="+mn-lt"/>
                <a:ea typeface="+mn-ea"/>
                <a:cs typeface="+mn-cs"/>
              </a:rPr>
              <a:t>HTML is one example of semi-structured data, in which a text and other data is organized with tags.</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25</a:t>
            </a:fld>
            <a:endParaRPr lang="en-US"/>
          </a:p>
        </p:txBody>
      </p:sp>
    </p:spTree>
    <p:extLst>
      <p:ext uri="{BB962C8B-B14F-4D97-AF65-F5344CB8AC3E}">
        <p14:creationId xmlns:p14="http://schemas.microsoft.com/office/powerpoint/2010/main" val="237229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Data that is the easiest to search and organize, because it is usually contained in rows and columns and its elements can be mapped into fixed pre-defined fields, is known as </a:t>
            </a:r>
            <a:r>
              <a:rPr lang="en-US" sz="1200" b="1" i="0" kern="1200">
                <a:solidFill>
                  <a:schemeClr val="tx1"/>
                </a:solidFill>
                <a:effectLst/>
                <a:latin typeface="+mn-lt"/>
                <a:ea typeface="+mn-ea"/>
                <a:cs typeface="+mn-cs"/>
              </a:rPr>
              <a:t>structured data</a:t>
            </a:r>
            <a:r>
              <a:rPr lang="en-US" sz="1200" b="0" i="0" kern="1200">
                <a:solidFill>
                  <a:schemeClr val="tx1"/>
                </a:solidFill>
                <a:effectLst/>
                <a:latin typeface="+mn-lt"/>
                <a:ea typeface="+mn-ea"/>
                <a:cs typeface="+mn-cs"/>
              </a:rPr>
              <a:t>. </a:t>
            </a:r>
            <a:r>
              <a:rPr lang="en-US" sz="1200" b="0" i="0" u="none" strike="noStrike" kern="1200" baseline="0">
                <a:solidFill>
                  <a:schemeClr val="tx1"/>
                </a:solidFill>
                <a:latin typeface="+mn-lt"/>
                <a:ea typeface="+mn-ea"/>
                <a:cs typeface="+mn-cs"/>
              </a:rPr>
              <a:t>Tables are also known as relations. The relational model is an example of a record-based model.</a:t>
            </a:r>
            <a:r>
              <a:rPr lang="en-US" sz="1200" b="0" i="0" kern="1200">
                <a:solidFill>
                  <a:schemeClr val="tx1"/>
                </a:solidFill>
                <a:effectLst/>
                <a:latin typeface="+mn-lt"/>
                <a:ea typeface="+mn-ea"/>
                <a:cs typeface="+mn-cs"/>
              </a:rPr>
              <a:t> </a:t>
            </a:r>
            <a:r>
              <a:rPr lang="en-IN" sz="1200" b="0" i="0" u="none" strike="noStrike" kern="1200" baseline="0">
                <a:solidFill>
                  <a:schemeClr val="tx1"/>
                </a:solidFill>
                <a:latin typeface="+mn-lt"/>
                <a:ea typeface="+mn-ea"/>
                <a:cs typeface="+mn-cs"/>
              </a:rPr>
              <a:t>Each </a:t>
            </a:r>
            <a:r>
              <a:rPr lang="en-US" sz="1200" b="0" i="0" u="none" strike="noStrike" kern="1200" baseline="0">
                <a:solidFill>
                  <a:schemeClr val="tx1"/>
                </a:solidFill>
                <a:latin typeface="+mn-lt"/>
                <a:ea typeface="+mn-ea"/>
                <a:cs typeface="+mn-cs"/>
              </a:rPr>
              <a:t>table contains records of a particular type. </a:t>
            </a:r>
            <a:r>
              <a:rPr lang="en-US" sz="1200" b="0" i="0" kern="1200">
                <a:solidFill>
                  <a:schemeClr val="tx1"/>
                </a:solidFill>
                <a:effectLst/>
                <a:latin typeface="+mn-lt"/>
                <a:ea typeface="+mn-ea"/>
                <a:cs typeface="+mn-cs"/>
              </a:rPr>
              <a:t>Often structured data is managed using</a:t>
            </a:r>
            <a:r>
              <a:rPr lang="en-US" sz="1200" b="0" i="0" u="none" strike="noStrike" kern="1200">
                <a:solidFill>
                  <a:schemeClr val="tx1"/>
                </a:solidFill>
                <a:effectLst/>
                <a:latin typeface="+mn-lt"/>
                <a:ea typeface="+mn-ea"/>
                <a:cs typeface="+mn-cs"/>
                <a:hlinkClick r:id="rId3"/>
              </a:rPr>
              <a:t> Structured Query Language (SQL)—</a:t>
            </a:r>
            <a:r>
              <a:rPr lang="en-US" sz="1200" b="0" i="0" kern="1200">
                <a:solidFill>
                  <a:schemeClr val="tx1"/>
                </a:solidFill>
                <a:effectLst/>
                <a:latin typeface="+mn-lt"/>
                <a:ea typeface="+mn-ea"/>
                <a:cs typeface="+mn-cs"/>
              </a:rPr>
              <a:t>a programming software language developed by IBM in the 1970s for relational databases.</a:t>
            </a:r>
          </a:p>
          <a:p>
            <a:r>
              <a:rPr lang="en-US" sz="1200" b="0" i="0" u="none" strike="noStrike" kern="1200" baseline="0">
                <a:solidFill>
                  <a:schemeClr val="tx1"/>
                </a:solidFill>
                <a:latin typeface="+mn-lt"/>
                <a:ea typeface="+mn-ea"/>
                <a:cs typeface="+mn-cs"/>
              </a:rPr>
              <a:t>The relational data model is the most widely used data model, and a vast majority of current database systems.</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There are </a:t>
            </a:r>
            <a:r>
              <a:rPr lang="en-US" sz="1200" b="1" i="0" u="none" strike="noStrike" kern="1200" baseline="0">
                <a:solidFill>
                  <a:schemeClr val="tx1"/>
                </a:solidFill>
                <a:latin typeface="+mn-lt"/>
                <a:ea typeface="+mn-ea"/>
                <a:cs typeface="+mn-cs"/>
              </a:rPr>
              <a:t>principally two ways to tackle the problem</a:t>
            </a:r>
            <a:r>
              <a:rPr lang="en-US" sz="1200" b="0" i="0" u="none" strike="noStrike" kern="1200" baseline="0">
                <a:solidFill>
                  <a:schemeClr val="tx1"/>
                </a:solidFill>
                <a:latin typeface="+mn-lt"/>
                <a:ea typeface="+mn-ea"/>
                <a:cs typeface="+mn-cs"/>
              </a:rPr>
              <a:t>. The first </a:t>
            </a:r>
            <a:r>
              <a:rPr lang="en-US" sz="1200" b="1" i="0" u="none" strike="noStrike" kern="1200" baseline="0">
                <a:solidFill>
                  <a:schemeClr val="tx1"/>
                </a:solidFill>
                <a:latin typeface="+mn-lt"/>
                <a:ea typeface="+mn-ea"/>
                <a:cs typeface="+mn-cs"/>
              </a:rPr>
              <a:t>one</a:t>
            </a:r>
            <a:r>
              <a:rPr lang="en-US" sz="1200" b="0" i="0" u="none" strike="noStrike" kern="1200" baseline="0">
                <a:solidFill>
                  <a:schemeClr val="tx1"/>
                </a:solidFill>
                <a:latin typeface="+mn-lt"/>
                <a:ea typeface="+mn-ea"/>
                <a:cs typeface="+mn-cs"/>
              </a:rPr>
              <a:t> is to use </a:t>
            </a:r>
            <a:r>
              <a:rPr lang="en-US" sz="1200" b="1" i="0" u="none" strike="noStrike" kern="1200" baseline="0">
                <a:solidFill>
                  <a:schemeClr val="tx1"/>
                </a:solidFill>
                <a:latin typeface="+mn-lt"/>
                <a:ea typeface="+mn-ea"/>
                <a:cs typeface="+mn-cs"/>
              </a:rPr>
              <a:t>the entity-relationship model </a:t>
            </a:r>
            <a:r>
              <a:rPr lang="en-US" sz="1200" b="0" i="0" u="none" strike="noStrike" kern="1200" baseline="0">
                <a:solidFill>
                  <a:schemeClr val="tx1"/>
                </a:solidFill>
                <a:latin typeface="+mn-lt"/>
                <a:ea typeface="+mn-ea"/>
                <a:cs typeface="+mn-cs"/>
              </a:rPr>
              <a:t>(Chapter 6); the </a:t>
            </a:r>
            <a:r>
              <a:rPr lang="en-US" sz="1200" b="1" i="0" u="none" strike="noStrike" kern="1200" baseline="0">
                <a:solidFill>
                  <a:schemeClr val="tx1"/>
                </a:solidFill>
                <a:latin typeface="+mn-lt"/>
                <a:ea typeface="+mn-ea"/>
                <a:cs typeface="+mn-cs"/>
              </a:rPr>
              <a:t>other is to</a:t>
            </a:r>
            <a:r>
              <a:rPr lang="en-US" sz="1200" b="0" i="0" u="none" strike="noStrike" kern="1200" baseline="0">
                <a:solidFill>
                  <a:schemeClr val="tx1"/>
                </a:solidFill>
                <a:latin typeface="+mn-lt"/>
                <a:ea typeface="+mn-ea"/>
                <a:cs typeface="+mn-cs"/>
              </a:rPr>
              <a:t> employ a set of algorithms</a:t>
            </a:r>
          </a:p>
          <a:p>
            <a:r>
              <a:rPr lang="en-US" sz="1200" b="0" i="0" u="none" strike="noStrike" kern="1200" baseline="0">
                <a:solidFill>
                  <a:schemeClr val="tx1"/>
                </a:solidFill>
                <a:latin typeface="+mn-lt"/>
                <a:ea typeface="+mn-ea"/>
                <a:cs typeface="+mn-cs"/>
              </a:rPr>
              <a:t>(collectively known as </a:t>
            </a:r>
            <a:r>
              <a:rPr lang="en-US" sz="1200" b="1" i="0" u="none" strike="noStrike" kern="1200" baseline="0">
                <a:solidFill>
                  <a:schemeClr val="tx1"/>
                </a:solidFill>
                <a:latin typeface="+mn-lt"/>
                <a:ea typeface="+mn-ea"/>
                <a:cs typeface="+mn-cs"/>
              </a:rPr>
              <a:t>normalization</a:t>
            </a:r>
            <a:r>
              <a:rPr lang="en-US" sz="1200" b="0" i="0" u="none" strike="noStrike" kern="1200" baseline="0">
                <a:solidFill>
                  <a:schemeClr val="tx1"/>
                </a:solidFill>
                <a:latin typeface="+mn-lt"/>
                <a:ea typeface="+mn-ea"/>
                <a:cs typeface="+mn-cs"/>
              </a:rPr>
              <a:t> that takes as input the set of all attributes and generates a set of tables</a:t>
            </a:r>
            <a:endParaRPr lang="en-IN" sz="1200" b="1" kern="1200">
              <a:solidFill>
                <a:schemeClr val="tx1"/>
              </a:solidFill>
              <a:effectLst/>
              <a:latin typeface="+mn-lt"/>
              <a:ea typeface="+mn-ea"/>
              <a:cs typeface="+mn-cs"/>
            </a:endParaRPr>
          </a:p>
          <a:p>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26</a:t>
            </a:fld>
            <a:endParaRPr lang="en-US"/>
          </a:p>
        </p:txBody>
      </p:sp>
    </p:spTree>
    <p:extLst>
      <p:ext uri="{BB962C8B-B14F-4D97-AF65-F5344CB8AC3E}">
        <p14:creationId xmlns:p14="http://schemas.microsoft.com/office/powerpoint/2010/main" val="1530470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u="none" strike="noStrike" kern="1200" baseline="0">
                <a:solidFill>
                  <a:schemeClr val="tx1"/>
                </a:solidFill>
                <a:latin typeface="+mn-lt"/>
                <a:ea typeface="+mn-ea"/>
                <a:cs typeface="+mn-cs"/>
              </a:rPr>
              <a:t>(E-R) data model </a:t>
            </a:r>
            <a:r>
              <a:rPr lang="pt-BR" sz="1200" b="0" i="0" u="none" strike="noStrike" kern="1200" baseline="0">
                <a:solidFill>
                  <a:schemeClr val="tx1"/>
                </a:solidFill>
                <a:latin typeface="+mn-lt"/>
                <a:ea typeface="+mn-ea"/>
                <a:cs typeface="+mn-cs"/>
              </a:rPr>
              <a:t>uses a collection </a:t>
            </a:r>
            <a:r>
              <a:rPr lang="en-US" sz="1200" b="0" i="0" u="none" strike="noStrike" kern="1200" baseline="0">
                <a:solidFill>
                  <a:schemeClr val="tx1"/>
                </a:solidFill>
                <a:latin typeface="+mn-lt"/>
                <a:ea typeface="+mn-ea"/>
                <a:cs typeface="+mn-cs"/>
              </a:rPr>
              <a:t>of basic objects, called </a:t>
            </a:r>
            <a:r>
              <a:rPr lang="en-US" sz="1200" b="0" i="1" u="none" strike="noStrike" kern="1200" baseline="0">
                <a:solidFill>
                  <a:schemeClr val="tx1"/>
                </a:solidFill>
                <a:latin typeface="+mn-lt"/>
                <a:ea typeface="+mn-ea"/>
                <a:cs typeface="+mn-cs"/>
              </a:rPr>
              <a:t>entities</a:t>
            </a:r>
            <a:r>
              <a:rPr lang="en-US" sz="1200" b="0" i="0" u="none" strike="noStrike" kern="1200" baseline="0">
                <a:solidFill>
                  <a:schemeClr val="tx1"/>
                </a:solidFill>
                <a:latin typeface="+mn-lt"/>
                <a:ea typeface="+mn-ea"/>
                <a:cs typeface="+mn-cs"/>
              </a:rPr>
              <a:t>, and </a:t>
            </a:r>
            <a:r>
              <a:rPr lang="en-US" sz="1200" b="0" i="1" u="none" strike="noStrike" kern="1200" baseline="0">
                <a:solidFill>
                  <a:schemeClr val="tx1"/>
                </a:solidFill>
                <a:latin typeface="+mn-lt"/>
                <a:ea typeface="+mn-ea"/>
                <a:cs typeface="+mn-cs"/>
              </a:rPr>
              <a:t>relationships </a:t>
            </a:r>
            <a:r>
              <a:rPr lang="en-US" sz="1200" b="0" i="0" u="none" strike="noStrike" kern="1200" baseline="0">
                <a:solidFill>
                  <a:schemeClr val="tx1"/>
                </a:solidFill>
                <a:latin typeface="+mn-lt"/>
                <a:ea typeface="+mn-ea"/>
                <a:cs typeface="+mn-cs"/>
              </a:rPr>
              <a:t>among these objects. </a:t>
            </a:r>
          </a:p>
          <a:p>
            <a:r>
              <a:rPr lang="en-US" sz="1200" b="0" i="0" u="none" strike="noStrike" kern="1200" baseline="0">
                <a:solidFill>
                  <a:schemeClr val="tx1"/>
                </a:solidFill>
                <a:latin typeface="+mn-lt"/>
                <a:ea typeface="+mn-ea"/>
                <a:cs typeface="+mn-cs"/>
              </a:rPr>
              <a:t>The entity-relationship model is widely used in database design.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There are </a:t>
            </a:r>
            <a:r>
              <a:rPr lang="en-US" sz="1200" b="1" i="0" u="none" strike="noStrike" kern="1200" baseline="0">
                <a:solidFill>
                  <a:schemeClr val="tx1"/>
                </a:solidFill>
                <a:latin typeface="+mn-lt"/>
                <a:ea typeface="+mn-ea"/>
                <a:cs typeface="+mn-cs"/>
              </a:rPr>
              <a:t>principally two ways to tackle the problem</a:t>
            </a:r>
            <a:r>
              <a:rPr lang="en-US" sz="1200" b="0" i="0" u="none" strike="noStrike" kern="1200" baseline="0">
                <a:solidFill>
                  <a:schemeClr val="tx1"/>
                </a:solidFill>
                <a:latin typeface="+mn-lt"/>
                <a:ea typeface="+mn-ea"/>
                <a:cs typeface="+mn-cs"/>
              </a:rPr>
              <a:t>. The first </a:t>
            </a:r>
            <a:r>
              <a:rPr lang="en-US" sz="1200" b="1" i="0" u="none" strike="noStrike" kern="1200" baseline="0">
                <a:solidFill>
                  <a:schemeClr val="tx1"/>
                </a:solidFill>
                <a:latin typeface="+mn-lt"/>
                <a:ea typeface="+mn-ea"/>
                <a:cs typeface="+mn-cs"/>
              </a:rPr>
              <a:t>one</a:t>
            </a:r>
            <a:r>
              <a:rPr lang="en-US" sz="1200" b="0" i="0" u="none" strike="noStrike" kern="1200" baseline="0">
                <a:solidFill>
                  <a:schemeClr val="tx1"/>
                </a:solidFill>
                <a:latin typeface="+mn-lt"/>
                <a:ea typeface="+mn-ea"/>
                <a:cs typeface="+mn-cs"/>
              </a:rPr>
              <a:t> is to use </a:t>
            </a:r>
            <a:r>
              <a:rPr lang="en-US" sz="1200" b="1" i="0" u="none" strike="noStrike" kern="1200" baseline="0">
                <a:solidFill>
                  <a:schemeClr val="tx1"/>
                </a:solidFill>
                <a:latin typeface="+mn-lt"/>
                <a:ea typeface="+mn-ea"/>
                <a:cs typeface="+mn-cs"/>
              </a:rPr>
              <a:t>the entity-relationship model </a:t>
            </a:r>
            <a:r>
              <a:rPr lang="en-US" sz="1200" b="0" i="0" u="none" strike="noStrike" kern="1200" baseline="0">
                <a:solidFill>
                  <a:schemeClr val="tx1"/>
                </a:solidFill>
                <a:latin typeface="+mn-lt"/>
                <a:ea typeface="+mn-ea"/>
                <a:cs typeface="+mn-cs"/>
              </a:rPr>
              <a:t>(Chapter 6); the </a:t>
            </a:r>
            <a:r>
              <a:rPr lang="en-US" sz="1200" b="1" i="0" u="none" strike="noStrike" kern="1200" baseline="0">
                <a:solidFill>
                  <a:schemeClr val="tx1"/>
                </a:solidFill>
                <a:latin typeface="+mn-lt"/>
                <a:ea typeface="+mn-ea"/>
                <a:cs typeface="+mn-cs"/>
              </a:rPr>
              <a:t>other is to</a:t>
            </a:r>
            <a:r>
              <a:rPr lang="en-US" sz="1200" b="0" i="0" u="none" strike="noStrike" kern="1200" baseline="0">
                <a:solidFill>
                  <a:schemeClr val="tx1"/>
                </a:solidFill>
                <a:latin typeface="+mn-lt"/>
                <a:ea typeface="+mn-ea"/>
                <a:cs typeface="+mn-cs"/>
              </a:rPr>
              <a:t> employ a set of algorithms</a:t>
            </a:r>
          </a:p>
          <a:p>
            <a:r>
              <a:rPr lang="en-US" sz="1200" b="0" i="0" u="none" strike="noStrike" kern="1200" baseline="0">
                <a:solidFill>
                  <a:schemeClr val="tx1"/>
                </a:solidFill>
                <a:latin typeface="+mn-lt"/>
                <a:ea typeface="+mn-ea"/>
                <a:cs typeface="+mn-cs"/>
              </a:rPr>
              <a:t>(collectively known as </a:t>
            </a:r>
            <a:r>
              <a:rPr lang="en-US" sz="1200" b="1" i="0" u="none" strike="noStrike" kern="1200" baseline="0">
                <a:solidFill>
                  <a:schemeClr val="tx1"/>
                </a:solidFill>
                <a:latin typeface="+mn-lt"/>
                <a:ea typeface="+mn-ea"/>
                <a:cs typeface="+mn-cs"/>
              </a:rPr>
              <a:t>normalization</a:t>
            </a:r>
            <a:r>
              <a:rPr lang="en-US" sz="1200" b="0" i="0" u="none" strike="noStrike" kern="1200" baseline="0">
                <a:solidFill>
                  <a:schemeClr val="tx1"/>
                </a:solidFill>
                <a:latin typeface="+mn-lt"/>
                <a:ea typeface="+mn-ea"/>
                <a:cs typeface="+mn-cs"/>
              </a:rPr>
              <a:t> that takes as input the set of all attributes and generates a set of tables</a:t>
            </a:r>
            <a:endParaRPr lang="en-IN" sz="1200" b="1" kern="1200">
              <a:solidFill>
                <a:schemeClr val="tx1"/>
              </a:solidFill>
              <a:effectLst/>
              <a:latin typeface="+mn-lt"/>
              <a:ea typeface="+mn-ea"/>
              <a:cs typeface="+mn-cs"/>
            </a:endParaRPr>
          </a:p>
          <a:p>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27</a:t>
            </a:fld>
            <a:endParaRPr lang="en-US"/>
          </a:p>
        </p:txBody>
      </p:sp>
    </p:spTree>
    <p:extLst>
      <p:ext uri="{BB962C8B-B14F-4D97-AF65-F5344CB8AC3E}">
        <p14:creationId xmlns:p14="http://schemas.microsoft.com/office/powerpoint/2010/main" val="183106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1" i="0" u="none" strike="noStrike" baseline="0">
                <a:solidFill>
                  <a:srgbClr val="000000"/>
                </a:solidFill>
                <a:latin typeface="HelveticaNeue-Bold"/>
              </a:rPr>
              <a:t>Normalization</a:t>
            </a:r>
          </a:p>
          <a:p>
            <a:pPr algn="l"/>
            <a:r>
              <a:rPr lang="en-US" sz="1200" b="0" i="0" u="none" strike="noStrike" baseline="0">
                <a:solidFill>
                  <a:srgbClr val="000000"/>
                </a:solidFill>
                <a:latin typeface="Times New Roman" panose="02020603050405020304" pitchFamily="18" charset="0"/>
              </a:rPr>
              <a:t>Another method for designing a relational database is to use a process commonly</a:t>
            </a:r>
          </a:p>
          <a:p>
            <a:pPr algn="l"/>
            <a:r>
              <a:rPr lang="en-US" sz="1200" b="0" i="0" u="none" strike="noStrike" baseline="0">
                <a:solidFill>
                  <a:srgbClr val="000000"/>
                </a:solidFill>
                <a:latin typeface="Times New Roman" panose="02020603050405020304" pitchFamily="18" charset="0"/>
              </a:rPr>
              <a:t>known as normalization. The goal is to generate a set of relation schemas that</a:t>
            </a:r>
          </a:p>
          <a:p>
            <a:pPr algn="l"/>
            <a:r>
              <a:rPr lang="en-US" sz="1200" b="0" i="0" u="none" strike="noStrike" baseline="0">
                <a:solidFill>
                  <a:srgbClr val="000000"/>
                </a:solidFill>
                <a:latin typeface="Times New Roman" panose="02020603050405020304" pitchFamily="18" charset="0"/>
              </a:rPr>
              <a:t>allows us to store information without unnecessary redundancy, yet also allows</a:t>
            </a:r>
          </a:p>
          <a:p>
            <a:pPr algn="l"/>
            <a:r>
              <a:rPr lang="en-US" sz="1200" b="0" i="0" u="none" strike="noStrike" baseline="0">
                <a:solidFill>
                  <a:srgbClr val="000000"/>
                </a:solidFill>
                <a:latin typeface="Times New Roman" panose="02020603050405020304" pitchFamily="18" charset="0"/>
              </a:rPr>
              <a:t>us to retrieve information easily. The approach is to design schemas that are in</a:t>
            </a:r>
          </a:p>
          <a:p>
            <a:pPr algn="l"/>
            <a:r>
              <a:rPr lang="en-US" sz="1200" b="0" i="0" u="none" strike="noStrike" baseline="0">
                <a:solidFill>
                  <a:srgbClr val="000000"/>
                </a:solidFill>
                <a:latin typeface="Times New Roman" panose="02020603050405020304" pitchFamily="18" charset="0"/>
              </a:rPr>
              <a:t>an appropriate </a:t>
            </a:r>
            <a:r>
              <a:rPr lang="en-US" sz="1200" b="0" i="1" u="none" strike="noStrike" baseline="0">
                <a:solidFill>
                  <a:srgbClr val="000000"/>
                </a:solidFill>
                <a:latin typeface="Times New Roman" panose="02020603050405020304" pitchFamily="18" charset="0"/>
              </a:rPr>
              <a:t>normal form</a:t>
            </a:r>
            <a:r>
              <a:rPr lang="en-US" sz="1200" b="0" i="0" u="none" strike="noStrike" baseline="0">
                <a:solidFill>
                  <a:srgbClr val="000000"/>
                </a:solidFill>
                <a:latin typeface="Times New Roman" panose="02020603050405020304" pitchFamily="18" charset="0"/>
              </a:rPr>
              <a:t>. To determine whether a relation schema is in one of</a:t>
            </a:r>
          </a:p>
          <a:p>
            <a:pPr algn="l"/>
            <a:r>
              <a:rPr lang="en-US" sz="1200" b="0" i="0" u="none" strike="noStrike" baseline="0">
                <a:solidFill>
                  <a:srgbClr val="000000"/>
                </a:solidFill>
                <a:latin typeface="Times New Roman" panose="02020603050405020304" pitchFamily="18" charset="0"/>
              </a:rPr>
              <a:t>the desirable normal forms, we need additional information about the real-world</a:t>
            </a:r>
          </a:p>
          <a:p>
            <a:pPr algn="l"/>
            <a:r>
              <a:rPr lang="en-US" sz="1200" b="0" i="0" u="none" strike="noStrike" baseline="0">
                <a:solidFill>
                  <a:srgbClr val="000000"/>
                </a:solidFill>
                <a:latin typeface="Times New Roman" panose="02020603050405020304" pitchFamily="18" charset="0"/>
              </a:rPr>
              <a:t>enterprise that we are modeling with the database. The most common approach</a:t>
            </a:r>
          </a:p>
          <a:p>
            <a:pPr algn="l"/>
            <a:r>
              <a:rPr lang="en-US" sz="1200" b="0" i="0" u="none" strike="noStrike" baseline="0">
                <a:solidFill>
                  <a:srgbClr val="000000"/>
                </a:solidFill>
                <a:latin typeface="Times New Roman" panose="02020603050405020304" pitchFamily="18" charset="0"/>
              </a:rPr>
              <a:t>is to use </a:t>
            </a:r>
            <a:r>
              <a:rPr lang="en-US" sz="1200" b="1" i="0" u="none" strike="noStrike" baseline="0">
                <a:solidFill>
                  <a:srgbClr val="00FFFF"/>
                </a:solidFill>
                <a:latin typeface="Times New Roman" panose="02020603050405020304" pitchFamily="18" charset="0"/>
              </a:rPr>
              <a:t>functional dependencies</a:t>
            </a:r>
            <a:r>
              <a:rPr lang="en-US" sz="1200" b="0" i="0" u="none" strike="noStrike" baseline="0">
                <a:solidFill>
                  <a:srgbClr val="000000"/>
                </a:solidFill>
                <a:latin typeface="Times New Roman" panose="02020603050405020304" pitchFamily="18" charset="0"/>
              </a:rPr>
              <a:t>,</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28</a:t>
            </a:fld>
            <a:endParaRPr lang="en-US"/>
          </a:p>
        </p:txBody>
      </p:sp>
    </p:spTree>
    <p:extLst>
      <p:ext uri="{BB962C8B-B14F-4D97-AF65-F5344CB8AC3E}">
        <p14:creationId xmlns:p14="http://schemas.microsoft.com/office/powerpoint/2010/main" val="2282084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semi-structured data model permits the specification of data where individual data items of the same type may have different </a:t>
            </a:r>
            <a:r>
              <a:rPr lang="en-IN" sz="1200" b="0" i="0" u="none" strike="noStrike" kern="1200" baseline="0">
                <a:solidFill>
                  <a:schemeClr val="tx1"/>
                </a:solidFill>
                <a:latin typeface="+mn-lt"/>
                <a:ea typeface="+mn-ea"/>
                <a:cs typeface="+mn-cs"/>
              </a:rPr>
              <a:t>sets of attributes. </a:t>
            </a:r>
          </a:p>
          <a:p>
            <a:r>
              <a:rPr lang="en-IN" sz="1200" b="1" i="1" u="none" strike="noStrike" kern="1200" baseline="0">
                <a:solidFill>
                  <a:schemeClr val="tx1"/>
                </a:solidFill>
                <a:latin typeface="+mn-lt"/>
                <a:ea typeface="+mn-ea"/>
                <a:cs typeface="+mn-cs"/>
              </a:rPr>
              <a:t>JSON(JavaScript Object Notation)</a:t>
            </a:r>
            <a:r>
              <a:rPr lang="en-IN" sz="1200" b="0" i="1" u="none" strike="noStrike" kern="1200" baseline="0">
                <a:solidFill>
                  <a:schemeClr val="tx1"/>
                </a:solidFill>
                <a:latin typeface="+mn-lt"/>
                <a:ea typeface="+mn-ea"/>
                <a:cs typeface="+mn-cs"/>
              </a:rPr>
              <a:t> </a:t>
            </a:r>
            <a:r>
              <a:rPr lang="en-IN" sz="1200" b="0" i="0" u="none" strike="noStrike" kern="1200" baseline="0">
                <a:solidFill>
                  <a:schemeClr val="tx1"/>
                </a:solidFill>
                <a:latin typeface="+mn-lt"/>
                <a:ea typeface="+mn-ea"/>
                <a:cs typeface="+mn-cs"/>
              </a:rPr>
              <a:t>and </a:t>
            </a:r>
            <a:r>
              <a:rPr lang="en-US" sz="1200" b="1" i="1" u="none" strike="noStrike" kern="1200" baseline="0">
                <a:solidFill>
                  <a:schemeClr val="tx1"/>
                </a:solidFill>
                <a:latin typeface="+mn-lt"/>
                <a:ea typeface="+mn-ea"/>
                <a:cs typeface="+mn-cs"/>
              </a:rPr>
              <a:t>Extensible Markup Language </a:t>
            </a:r>
            <a:r>
              <a:rPr lang="en-US" sz="1200" b="1" i="0" u="none" strike="noStrike" kern="1200" baseline="0">
                <a:solidFill>
                  <a:schemeClr val="tx1"/>
                </a:solidFill>
                <a:latin typeface="+mn-lt"/>
                <a:ea typeface="+mn-ea"/>
                <a:cs typeface="+mn-cs"/>
              </a:rPr>
              <a:t>(</a:t>
            </a:r>
            <a:r>
              <a:rPr lang="en-US" sz="1200" b="1" i="1" u="none" strike="noStrike" kern="1200" baseline="0">
                <a:solidFill>
                  <a:schemeClr val="tx1"/>
                </a:solidFill>
                <a:latin typeface="+mn-lt"/>
                <a:ea typeface="+mn-ea"/>
                <a:cs typeface="+mn-cs"/>
              </a:rPr>
              <a:t>XML</a:t>
            </a:r>
            <a:r>
              <a:rPr lang="en-US" sz="1200" b="1" i="0" u="none" strike="noStrike" kern="1200" baseline="0">
                <a:solidFill>
                  <a:schemeClr val="tx1"/>
                </a:solidFill>
                <a:latin typeface="+mn-lt"/>
                <a:ea typeface="+mn-ea"/>
                <a:cs typeface="+mn-cs"/>
              </a:rPr>
              <a:t>)</a:t>
            </a:r>
            <a:r>
              <a:rPr lang="en-US" sz="1200" b="0" i="0" u="none" strike="noStrike" kern="1200" baseline="0">
                <a:solidFill>
                  <a:schemeClr val="tx1"/>
                </a:solidFill>
                <a:latin typeface="+mn-lt"/>
                <a:ea typeface="+mn-ea"/>
                <a:cs typeface="+mn-cs"/>
              </a:rPr>
              <a:t> are widely used semi-structured data representations.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ability to specify new tags and create nested tags structures make XML nest way to exchange data. Tags make data self documenting. </a:t>
            </a:r>
          </a:p>
          <a:p>
            <a:endParaRPr lang="en-US" sz="1200" b="0" i="0" u="none" strike="noStrike" kern="1200" baseline="0">
              <a:solidFill>
                <a:schemeClr val="tx1"/>
              </a:solidFill>
              <a:latin typeface="+mn-lt"/>
              <a:ea typeface="+mn-ea"/>
              <a:cs typeface="+mn-cs"/>
            </a:endParaRPr>
          </a:p>
          <a:p>
            <a:r>
              <a:rPr lang="en-US" sz="1200" b="0" i="0" kern="1200">
                <a:solidFill>
                  <a:schemeClr val="tx1"/>
                </a:solidFill>
                <a:effectLst/>
                <a:latin typeface="+mn-lt"/>
                <a:ea typeface="+mn-ea"/>
                <a:cs typeface="+mn-cs"/>
              </a:rPr>
              <a:t>A name/value pair consists of a field name (in double quotes), followed by a colon, followed by a </a:t>
            </a:r>
            <a:r>
              <a:rPr lang="en-US" sz="1200" b="0" i="0" kern="1200" err="1">
                <a:solidFill>
                  <a:schemeClr val="tx1"/>
                </a:solidFill>
                <a:effectLst/>
                <a:latin typeface="+mn-lt"/>
                <a:ea typeface="+mn-ea"/>
                <a:cs typeface="+mn-cs"/>
              </a:rPr>
              <a:t>valueUnordered</a:t>
            </a:r>
            <a:r>
              <a:rPr lang="en-US" sz="1200" b="0" i="0" kern="1200">
                <a:solidFill>
                  <a:schemeClr val="tx1"/>
                </a:solidFill>
                <a:effectLst/>
                <a:latin typeface="+mn-lt"/>
                <a:ea typeface="+mn-ea"/>
                <a:cs typeface="+mn-cs"/>
              </a:rPr>
              <a:t> sets of name/value </a:t>
            </a:r>
            <a:r>
              <a:rPr lang="en-US" sz="1200" b="0" i="0" kern="1200" err="1">
                <a:solidFill>
                  <a:schemeClr val="tx1"/>
                </a:solidFill>
                <a:effectLst/>
                <a:latin typeface="+mn-lt"/>
                <a:ea typeface="+mn-ea"/>
                <a:cs typeface="+mn-cs"/>
              </a:rPr>
              <a:t>pairsBegins</a:t>
            </a:r>
            <a:r>
              <a:rPr lang="en-US" sz="1200" b="0" i="0" kern="1200">
                <a:solidFill>
                  <a:schemeClr val="tx1"/>
                </a:solidFill>
                <a:effectLst/>
                <a:latin typeface="+mn-lt"/>
                <a:ea typeface="+mn-ea"/>
                <a:cs typeface="+mn-cs"/>
              </a:rPr>
              <a:t> with { (left brace)Ends with } (right brace)Each name is followed by : (colon)Name/value pairs are separated by , (comma)</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Example: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employee_id</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"name": "Jeff Fox",</a:t>
            </a:r>
          </a:p>
          <a:p>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hire_date</a:t>
            </a:r>
            <a:r>
              <a:rPr lang="en-US" sz="1200" b="0" i="0" kern="1200">
                <a:solidFill>
                  <a:schemeClr val="tx1"/>
                </a:solidFill>
                <a:effectLst/>
                <a:latin typeface="+mn-lt"/>
                <a:ea typeface="+mn-ea"/>
                <a:cs typeface="+mn-cs"/>
              </a:rPr>
              <a:t>": "1/1/2013",</a:t>
            </a:r>
          </a:p>
          <a:p>
            <a:r>
              <a:rPr lang="en-US" sz="1200" b="0" i="0" kern="1200">
                <a:solidFill>
                  <a:schemeClr val="tx1"/>
                </a:solidFill>
                <a:effectLst/>
                <a:latin typeface="+mn-lt"/>
                <a:ea typeface="+mn-ea"/>
                <a:cs typeface="+mn-cs"/>
              </a:rPr>
              <a:t>"location": "Norwalk, CT",</a:t>
            </a:r>
          </a:p>
          <a:p>
            <a:r>
              <a:rPr lang="en-US" sz="1200" b="0" i="0" kern="1200">
                <a:solidFill>
                  <a:schemeClr val="tx1"/>
                </a:solidFill>
                <a:effectLst/>
                <a:latin typeface="+mn-lt"/>
                <a:ea typeface="+mn-ea"/>
                <a:cs typeface="+mn-cs"/>
              </a:rPr>
              <a:t>"consultant": false}</a:t>
            </a:r>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1A2460A-8FC8-4598-95A1-61AE82B1DE48}" type="slidenum">
              <a:rPr lang="en-US" smtClean="0"/>
              <a:t>29</a:t>
            </a:fld>
            <a:endParaRPr lang="en-US"/>
          </a:p>
        </p:txBody>
      </p:sp>
    </p:spTree>
    <p:extLst>
      <p:ext uri="{BB962C8B-B14F-4D97-AF65-F5344CB8AC3E}">
        <p14:creationId xmlns:p14="http://schemas.microsoft.com/office/powerpoint/2010/main" val="3123161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a:solidFill>
                  <a:schemeClr val="tx1"/>
                </a:solidFill>
                <a:latin typeface="+mn-lt"/>
                <a:ea typeface="+mn-ea"/>
                <a:cs typeface="+mn-cs"/>
              </a:rPr>
              <a:t>Complex Data- Chpater-8 7th Edition-</a:t>
            </a:r>
          </a:p>
          <a:p>
            <a:r>
              <a:rPr lang="en-IN" sz="1200" b="0" i="0" u="none" strike="noStrike" kern="1200" baseline="0">
                <a:solidFill>
                  <a:schemeClr val="tx1"/>
                </a:solidFill>
                <a:latin typeface="+mn-lt"/>
                <a:ea typeface="+mn-ea"/>
                <a:cs typeface="+mn-cs"/>
              </a:rPr>
              <a:t>Standards exist to </a:t>
            </a:r>
            <a:r>
              <a:rPr lang="en-US" sz="1200" b="0" i="0" u="none" strike="noStrike" kern="1200" baseline="0">
                <a:solidFill>
                  <a:schemeClr val="tx1"/>
                </a:solidFill>
                <a:latin typeface="+mn-lt"/>
                <a:ea typeface="+mn-ea"/>
                <a:cs typeface="+mn-cs"/>
              </a:rPr>
              <a:t>store objects in relational tables. Database systems allow procedures to be stored</a:t>
            </a:r>
          </a:p>
          <a:p>
            <a:r>
              <a:rPr lang="en-US" sz="1200" b="0" i="0" u="none" strike="noStrike" kern="1200" baseline="0">
                <a:solidFill>
                  <a:schemeClr val="tx1"/>
                </a:solidFill>
                <a:latin typeface="+mn-lt"/>
                <a:ea typeface="+mn-ea"/>
                <a:cs typeface="+mn-cs"/>
              </a:rPr>
              <a:t>in the database system and executed by the database system. This can be seen as extending the relational model with notions of encapsulation, methods, and object</a:t>
            </a:r>
          </a:p>
          <a:p>
            <a:r>
              <a:rPr lang="en-IN" sz="1200" b="0" i="0" u="none" strike="noStrike" kern="1200" baseline="0">
                <a:solidFill>
                  <a:schemeClr val="tx1"/>
                </a:solidFill>
                <a:latin typeface="+mn-lt"/>
                <a:ea typeface="+mn-ea"/>
                <a:cs typeface="+mn-cs"/>
              </a:rPr>
              <a:t>identity. </a:t>
            </a:r>
          </a:p>
          <a:p>
            <a:endParaRPr lang="en-US" sz="1200" b="0" i="0" u="none" strike="noStrike" kern="1200" baseline="0">
              <a:solidFill>
                <a:schemeClr val="tx1"/>
              </a:solidFill>
              <a:latin typeface="+mn-lt"/>
              <a:ea typeface="+mn-ea"/>
              <a:cs typeface="+mn-cs"/>
            </a:endParaRPr>
          </a:p>
          <a:p>
            <a:r>
              <a:rPr lang="en-US" sz="1200" b="0" i="0" kern="1200">
                <a:solidFill>
                  <a:schemeClr val="tx1"/>
                </a:solidFill>
                <a:effectLst/>
                <a:latin typeface="+mn-lt"/>
                <a:ea typeface="+mn-ea"/>
                <a:cs typeface="+mn-cs"/>
              </a:rPr>
              <a:t>An OOD may be a great choice if you’re using an object-oriented programming language and need to manage complex data with complex object-to-object associations. Designing and optimizing a database system for these kinds of complexities.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elements of a OODM are:</a:t>
            </a:r>
          </a:p>
          <a:p>
            <a:r>
              <a:rPr lang="en-US" sz="1200" b="0" i="0" kern="1200">
                <a:solidFill>
                  <a:schemeClr val="tx1"/>
                </a:solidFill>
                <a:effectLst/>
                <a:latin typeface="+mn-lt"/>
                <a:ea typeface="+mn-ea"/>
                <a:cs typeface="+mn-cs"/>
              </a:rPr>
              <a:t>Object: A real world entity, such as a specific life task in a to-do list-</a:t>
            </a:r>
            <a:r>
              <a:rPr lang="en-US" sz="1200" b="0" i="1" kern="1200">
                <a:solidFill>
                  <a:schemeClr val="tx1"/>
                </a:solidFill>
                <a:effectLst/>
                <a:latin typeface="+mn-lt"/>
                <a:ea typeface="+mn-ea"/>
                <a:cs typeface="+mn-cs"/>
              </a:rPr>
              <a:t>“take the garbage out”.</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Attributes and Methods: An object has </a:t>
            </a:r>
            <a:r>
              <a:rPr lang="en-US" sz="1200" b="0" i="1" kern="1200">
                <a:solidFill>
                  <a:schemeClr val="tx1"/>
                </a:solidFill>
                <a:effectLst/>
                <a:latin typeface="+mn-lt"/>
                <a:ea typeface="+mn-ea"/>
                <a:cs typeface="+mn-cs"/>
              </a:rPr>
              <a:t>state</a:t>
            </a:r>
            <a:r>
              <a:rPr lang="en-US" sz="1200" b="0" i="0" kern="1200">
                <a:solidFill>
                  <a:schemeClr val="tx1"/>
                </a:solidFill>
                <a:effectLst/>
                <a:latin typeface="+mn-lt"/>
                <a:ea typeface="+mn-ea"/>
                <a:cs typeface="+mn-cs"/>
              </a:rPr>
              <a:t> and </a:t>
            </a:r>
            <a:r>
              <a:rPr lang="en-US" sz="1200" b="0" i="1" kern="1200">
                <a:solidFill>
                  <a:schemeClr val="tx1"/>
                </a:solidFill>
                <a:effectLst/>
                <a:latin typeface="+mn-lt"/>
                <a:ea typeface="+mn-ea"/>
                <a:cs typeface="+mn-cs"/>
              </a:rPr>
              <a:t>behaviors</a:t>
            </a:r>
            <a:r>
              <a:rPr lang="en-US" sz="1200" b="0" i="0" kern="1200">
                <a:solidFill>
                  <a:schemeClr val="tx1"/>
                </a:solidFill>
                <a:effectLst/>
                <a:latin typeface="+mn-lt"/>
                <a:ea typeface="+mn-ea"/>
                <a:cs typeface="+mn-cs"/>
              </a:rPr>
              <a:t>. An object has properties (which might also be called attributes) like name, status, and </a:t>
            </a:r>
            <a:r>
              <a:rPr lang="en-US" sz="1200" b="0" i="0" kern="1200" err="1">
                <a:solidFill>
                  <a:schemeClr val="tx1"/>
                </a:solidFill>
                <a:effectLst/>
                <a:latin typeface="+mn-lt"/>
                <a:ea typeface="+mn-ea"/>
                <a:cs typeface="+mn-cs"/>
              </a:rPr>
              <a:t>create_date</a:t>
            </a:r>
            <a:r>
              <a:rPr lang="en-US" sz="1200" b="0" i="0" kern="1200">
                <a:solidFill>
                  <a:schemeClr val="tx1"/>
                </a:solidFill>
                <a:effectLst/>
                <a:latin typeface="+mn-lt"/>
                <a:ea typeface="+mn-ea"/>
                <a:cs typeface="+mn-cs"/>
              </a:rPr>
              <a:t>. The set of properties taken together represents its </a:t>
            </a:r>
            <a:r>
              <a:rPr lang="en-US" sz="1200" b="0" i="1" kern="1200">
                <a:solidFill>
                  <a:schemeClr val="tx1"/>
                </a:solidFill>
                <a:effectLst/>
                <a:latin typeface="+mn-lt"/>
                <a:ea typeface="+mn-ea"/>
                <a:cs typeface="+mn-cs"/>
              </a:rPr>
              <a:t>state</a:t>
            </a:r>
            <a:r>
              <a:rPr lang="en-US" sz="1200" b="0" i="0" kern="1200">
                <a:solidFill>
                  <a:schemeClr val="tx1"/>
                </a:solidFill>
                <a:effectLst/>
                <a:latin typeface="+mn-lt"/>
                <a:ea typeface="+mn-ea"/>
                <a:cs typeface="+mn-cs"/>
              </a:rPr>
              <a:t>. Along with this, an object has behaviors (also known as methods, actions, or functions) that modify or operate on its properties, like </a:t>
            </a:r>
            <a:r>
              <a:rPr lang="en-US" sz="1200" b="0" i="0" kern="1200" err="1">
                <a:solidFill>
                  <a:schemeClr val="tx1"/>
                </a:solidFill>
                <a:effectLst/>
                <a:latin typeface="+mn-lt"/>
                <a:ea typeface="+mn-ea"/>
                <a:cs typeface="+mn-cs"/>
              </a:rPr>
              <a:t>update_task</a:t>
            </a:r>
            <a:r>
              <a:rPr lang="en-US" sz="1200" b="0" i="0" kern="1200">
                <a:solidFill>
                  <a:schemeClr val="tx1"/>
                </a:solidFill>
                <a:effectLst/>
                <a:latin typeface="+mn-lt"/>
                <a:ea typeface="+mn-ea"/>
                <a:cs typeface="+mn-cs"/>
              </a:rPr>
              <a:t>() or </a:t>
            </a:r>
            <a:r>
              <a:rPr lang="en-US" sz="1200" b="0" i="0" kern="1200" err="1">
                <a:solidFill>
                  <a:schemeClr val="tx1"/>
                </a:solidFill>
                <a:effectLst/>
                <a:latin typeface="+mn-lt"/>
                <a:ea typeface="+mn-ea"/>
                <a:cs typeface="+mn-cs"/>
              </a:rPr>
              <a:t>get_task_history</a:t>
            </a:r>
            <a:r>
              <a:rPr lang="en-US" sz="1200" b="0" i="0" kern="1200">
                <a:solidFill>
                  <a:schemeClr val="tx1"/>
                </a:solidFill>
                <a:effectLst/>
                <a:latin typeface="+mn-lt"/>
                <a:ea typeface="+mn-ea"/>
                <a:cs typeface="+mn-cs"/>
              </a:rPr>
              <a:t>().</a:t>
            </a:r>
          </a:p>
          <a:p>
            <a:r>
              <a:rPr lang="en-US"/>
              <a:t>Class: The grouping of all objects with the same properties and behaviors form a class. In our example above, we talked about task objects. These objects together all belong to the Task class. </a:t>
            </a:r>
          </a:p>
          <a:p>
            <a:endParaRPr lang="en-US"/>
          </a:p>
          <a:p>
            <a:r>
              <a:rPr lang="en-US" sz="1200" b="0" i="0" kern="1200">
                <a:solidFill>
                  <a:schemeClr val="tx1"/>
                </a:solidFill>
                <a:effectLst/>
                <a:latin typeface="+mn-lt"/>
                <a:ea typeface="+mn-ea"/>
                <a:cs typeface="+mn-cs"/>
              </a:rPr>
              <a:t>class task </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String name; </a:t>
            </a:r>
          </a:p>
          <a:p>
            <a:r>
              <a:rPr lang="en-US" sz="1200" b="0" i="0" kern="1200">
                <a:solidFill>
                  <a:schemeClr val="tx1"/>
                </a:solidFill>
                <a:effectLst/>
                <a:latin typeface="+mn-lt"/>
                <a:ea typeface="+mn-ea"/>
                <a:cs typeface="+mn-cs"/>
              </a:rPr>
              <a:t>                  String status; </a:t>
            </a:r>
          </a:p>
          <a:p>
            <a:r>
              <a:rPr lang="en-US" sz="1200" b="0" i="0" kern="1200">
                <a:solidFill>
                  <a:schemeClr val="tx1"/>
                </a:solidFill>
                <a:effectLst/>
                <a:latin typeface="+mn-lt"/>
                <a:ea typeface="+mn-ea"/>
                <a:cs typeface="+mn-cs"/>
              </a:rPr>
              <a:t>                  Date </a:t>
            </a:r>
            <a:r>
              <a:rPr lang="en-US" sz="1200" b="0" i="0" kern="1200" err="1">
                <a:solidFill>
                  <a:schemeClr val="tx1"/>
                </a:solidFill>
                <a:effectLst/>
                <a:latin typeface="+mn-lt"/>
                <a:ea typeface="+mn-ea"/>
                <a:cs typeface="+mn-cs"/>
              </a:rPr>
              <a:t>create_date</a:t>
            </a:r>
            <a:r>
              <a:rPr lang="en-US" sz="1200" b="0" i="0" kern="1200">
                <a:solidFill>
                  <a:schemeClr val="tx1"/>
                </a:solidFill>
                <a:effectLst/>
                <a:latin typeface="+mn-lt"/>
                <a:ea typeface="+mn-ea"/>
                <a:cs typeface="+mn-cs"/>
              </a:rPr>
              <a:t>;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                 public void </a:t>
            </a:r>
            <a:r>
              <a:rPr lang="en-US" sz="1200" b="0" i="0" kern="1200" err="1">
                <a:solidFill>
                  <a:schemeClr val="tx1"/>
                </a:solidFill>
                <a:effectLst/>
                <a:latin typeface="+mn-lt"/>
                <a:ea typeface="+mn-ea"/>
                <a:cs typeface="+mn-cs"/>
              </a:rPr>
              <a:t>update_task</a:t>
            </a:r>
            <a:r>
              <a:rPr lang="en-US" sz="1200" b="0" i="0" kern="1200">
                <a:solidFill>
                  <a:schemeClr val="tx1"/>
                </a:solidFill>
                <a:effectLst/>
                <a:latin typeface="+mn-lt"/>
                <a:ea typeface="+mn-ea"/>
                <a:cs typeface="+mn-cs"/>
              </a:rPr>
              <a:t>(String status) </a:t>
            </a:r>
            <a:r>
              <a:rPr lang="en-US" sz="1200" b="1" i="0" kern="1200">
                <a:solidFill>
                  <a:schemeClr val="tx1"/>
                </a:solidFill>
                <a:effectLst/>
                <a:latin typeface="+mn-lt"/>
                <a:ea typeface="+mn-ea"/>
                <a:cs typeface="+mn-cs"/>
              </a:rPr>
              <a:t>{ ... } </a:t>
            </a:r>
          </a:p>
          <a:p>
            <a:r>
              <a:rPr lang="en-US" sz="1200" b="1" i="0" kern="1200">
                <a:solidFill>
                  <a:schemeClr val="tx1"/>
                </a:solidFill>
                <a:effectLst/>
                <a:latin typeface="+mn-lt"/>
                <a:ea typeface="+mn-ea"/>
                <a:cs typeface="+mn-cs"/>
              </a:rPr>
              <a:t>              } </a:t>
            </a:r>
          </a:p>
          <a:p>
            <a:endParaRPr lang="en-US" sz="1200" b="1"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OODs offer the ability to query across complex relationships quickly.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Relational databases (RDBMS) store data using tables, rows, and columns. Associations between records are facilitated with foreign keys. In an OOD, data is stored and managed as objects.</a:t>
            </a:r>
            <a:endParaRPr lang="en-IN" b="1"/>
          </a:p>
        </p:txBody>
      </p:sp>
      <p:sp>
        <p:nvSpPr>
          <p:cNvPr id="4" name="Slide Number Placeholder 3"/>
          <p:cNvSpPr>
            <a:spLocks noGrp="1"/>
          </p:cNvSpPr>
          <p:nvPr>
            <p:ph type="sldNum" sz="quarter" idx="5"/>
          </p:nvPr>
        </p:nvSpPr>
        <p:spPr/>
        <p:txBody>
          <a:bodyPr/>
          <a:lstStyle/>
          <a:p>
            <a:fld id="{91A2460A-8FC8-4598-95A1-61AE82B1DE48}" type="slidenum">
              <a:rPr lang="en-US" smtClean="0"/>
              <a:t>30</a:t>
            </a:fld>
            <a:endParaRPr lang="en-US"/>
          </a:p>
        </p:txBody>
      </p:sp>
    </p:spTree>
    <p:extLst>
      <p:ext uri="{BB962C8B-B14F-4D97-AF65-F5344CB8AC3E}">
        <p14:creationId xmlns:p14="http://schemas.microsoft.com/office/powerpoint/2010/main" val="347659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CREATE TABLE </a:t>
            </a:r>
            <a:r>
              <a:rPr lang="en-IN" err="1"/>
              <a:t>Customer_reltab</a:t>
            </a:r>
            <a:r>
              <a:rPr lang="en-IN"/>
              <a:t> (</a:t>
            </a:r>
          </a:p>
          <a:p>
            <a:r>
              <a:rPr lang="en-IN"/>
              <a:t>  </a:t>
            </a:r>
            <a:r>
              <a:rPr lang="en-IN" err="1"/>
              <a:t>CustNo</a:t>
            </a:r>
            <a:r>
              <a:rPr lang="en-IN"/>
              <a:t>                NUMBER NOT NULL,</a:t>
            </a:r>
          </a:p>
          <a:p>
            <a:r>
              <a:rPr lang="en-IN"/>
              <a:t>  </a:t>
            </a:r>
            <a:r>
              <a:rPr lang="en-IN" err="1"/>
              <a:t>CustName</a:t>
            </a:r>
            <a:r>
              <a:rPr lang="en-IN"/>
              <a:t>              VARCHAR2(200) NOT NULL,</a:t>
            </a:r>
          </a:p>
          <a:p>
            <a:r>
              <a:rPr lang="en-IN"/>
              <a:t>  Street                VARCHAR2(200) NOT NULL,</a:t>
            </a:r>
          </a:p>
          <a:p>
            <a:r>
              <a:rPr lang="en-IN"/>
              <a:t>  City                  VARCHAR2(200) NOT NULL,</a:t>
            </a:r>
          </a:p>
          <a:p>
            <a:r>
              <a:rPr lang="en-IN"/>
              <a:t>  State                 CHAR(2) NOT NULL,</a:t>
            </a:r>
          </a:p>
          <a:p>
            <a:r>
              <a:rPr lang="en-IN"/>
              <a:t>  Zip                   VARCHAR2(20) NOT NULL,</a:t>
            </a:r>
          </a:p>
          <a:p>
            <a:r>
              <a:rPr lang="en-IN"/>
              <a:t>  Phone1                VARCHAR2(20),</a:t>
            </a:r>
          </a:p>
          <a:p>
            <a:r>
              <a:rPr lang="en-IN"/>
              <a:t>  Phone2                VARCHAR2(20),</a:t>
            </a:r>
          </a:p>
          <a:p>
            <a:r>
              <a:rPr lang="en-IN"/>
              <a:t>  Phone3                VARCHAR2(20),</a:t>
            </a:r>
          </a:p>
          <a:p>
            <a:r>
              <a:rPr lang="en-IN"/>
              <a:t>  PRIMARY KEY (</a:t>
            </a:r>
            <a:r>
              <a:rPr lang="en-IN" err="1"/>
              <a:t>CustNo</a:t>
            </a:r>
            <a:r>
              <a:rPr lang="en-IN"/>
              <a:t>)</a:t>
            </a:r>
          </a:p>
          <a:p>
            <a:r>
              <a:rPr lang="en-IN"/>
              <a:t>  ) ;</a:t>
            </a:r>
          </a:p>
          <a:p>
            <a:endParaRPr lang="en-US"/>
          </a:p>
          <a:p>
            <a:r>
              <a:rPr lang="en-IN"/>
              <a:t>CREATE TABLE </a:t>
            </a:r>
            <a:r>
              <a:rPr lang="en-IN" err="1"/>
              <a:t>PurchaseOrder_reltab</a:t>
            </a:r>
            <a:r>
              <a:rPr lang="en-IN"/>
              <a:t> (    </a:t>
            </a:r>
          </a:p>
          <a:p>
            <a:r>
              <a:rPr lang="en-IN"/>
              <a:t>   </a:t>
            </a:r>
            <a:r>
              <a:rPr lang="en-IN" err="1"/>
              <a:t>PONo</a:t>
            </a:r>
            <a:r>
              <a:rPr lang="en-IN"/>
              <a:t>        NUMBER, /* purchase order no */  </a:t>
            </a:r>
          </a:p>
          <a:p>
            <a:r>
              <a:rPr lang="en-IN"/>
              <a:t>   </a:t>
            </a:r>
            <a:r>
              <a:rPr lang="en-IN" err="1"/>
              <a:t>Custno</a:t>
            </a:r>
            <a:r>
              <a:rPr lang="en-IN"/>
              <a:t>      NUMBER references </a:t>
            </a:r>
            <a:r>
              <a:rPr lang="en-IN" err="1"/>
              <a:t>Customer_reltab</a:t>
            </a:r>
            <a:r>
              <a:rPr lang="en-IN"/>
              <a:t>, /*  Foreign KEY referencing </a:t>
            </a:r>
          </a:p>
          <a:p>
            <a:r>
              <a:rPr lang="en-IN"/>
              <a:t>                                                      customer */</a:t>
            </a:r>
          </a:p>
          <a:p>
            <a:r>
              <a:rPr lang="en-IN"/>
              <a:t>   </a:t>
            </a:r>
            <a:r>
              <a:rPr lang="en-IN" err="1"/>
              <a:t>OrderDate</a:t>
            </a:r>
            <a:r>
              <a:rPr lang="en-IN"/>
              <a:t>   DATE, /*  date of order */  </a:t>
            </a:r>
          </a:p>
          <a:p>
            <a:r>
              <a:rPr lang="en-IN"/>
              <a:t>   </a:t>
            </a:r>
            <a:r>
              <a:rPr lang="en-IN" err="1"/>
              <a:t>ShipDate</a:t>
            </a:r>
            <a:r>
              <a:rPr lang="en-IN"/>
              <a:t>    DATE, /* date to be shipped */    </a:t>
            </a:r>
          </a:p>
          <a:p>
            <a:r>
              <a:rPr lang="en-IN"/>
              <a:t>   </a:t>
            </a:r>
            <a:r>
              <a:rPr lang="en-IN" err="1"/>
              <a:t>ToStreet</a:t>
            </a:r>
            <a:r>
              <a:rPr lang="en-IN"/>
              <a:t>    VARCHAR2(200), /* </a:t>
            </a:r>
            <a:r>
              <a:rPr lang="en-IN" err="1"/>
              <a:t>shipto</a:t>
            </a:r>
            <a:r>
              <a:rPr lang="en-IN"/>
              <a:t> address */    </a:t>
            </a:r>
          </a:p>
          <a:p>
            <a:r>
              <a:rPr lang="en-IN"/>
              <a:t>   </a:t>
            </a:r>
            <a:r>
              <a:rPr lang="en-IN" err="1"/>
              <a:t>ToCity</a:t>
            </a:r>
            <a:r>
              <a:rPr lang="en-IN"/>
              <a:t>      VARCHAR2(200),    </a:t>
            </a:r>
          </a:p>
          <a:p>
            <a:r>
              <a:rPr lang="en-IN"/>
              <a:t>   </a:t>
            </a:r>
            <a:r>
              <a:rPr lang="en-IN" err="1"/>
              <a:t>ToState</a:t>
            </a:r>
            <a:r>
              <a:rPr lang="en-IN"/>
              <a:t>     CHAR(2),    </a:t>
            </a:r>
          </a:p>
          <a:p>
            <a:r>
              <a:rPr lang="en-IN"/>
              <a:t>   </a:t>
            </a:r>
            <a:r>
              <a:rPr lang="en-IN" err="1"/>
              <a:t>ToZip</a:t>
            </a:r>
            <a:r>
              <a:rPr lang="en-IN"/>
              <a:t>       VARCHAR2(20),    </a:t>
            </a:r>
          </a:p>
          <a:p>
            <a:r>
              <a:rPr lang="en-IN"/>
              <a:t>   PRIMARY KEY(</a:t>
            </a:r>
            <a:r>
              <a:rPr lang="en-IN" err="1"/>
              <a:t>PONo</a:t>
            </a:r>
            <a:r>
              <a:rPr lang="en-IN"/>
              <a:t>)    </a:t>
            </a:r>
          </a:p>
          <a:p>
            <a:r>
              <a:rPr lang="en-IN"/>
              <a:t>   ) ; </a:t>
            </a:r>
          </a:p>
          <a:p>
            <a:endParaRPr lang="en-US"/>
          </a:p>
          <a:p>
            <a:r>
              <a:rPr lang="en-IN"/>
              <a:t>CREATE TABLE </a:t>
            </a:r>
            <a:r>
              <a:rPr lang="en-IN" err="1"/>
              <a:t>LineItems_reltab</a:t>
            </a:r>
            <a:r>
              <a:rPr lang="en-IN"/>
              <a:t> (</a:t>
            </a:r>
          </a:p>
          <a:p>
            <a:r>
              <a:rPr lang="en-IN"/>
              <a:t>  </a:t>
            </a:r>
            <a:r>
              <a:rPr lang="en-IN" err="1"/>
              <a:t>LineItemNo</a:t>
            </a:r>
            <a:r>
              <a:rPr lang="en-IN"/>
              <a:t>           NUMBER,</a:t>
            </a:r>
          </a:p>
          <a:p>
            <a:r>
              <a:rPr lang="en-IN"/>
              <a:t>  </a:t>
            </a:r>
            <a:r>
              <a:rPr lang="en-IN" err="1"/>
              <a:t>PONo</a:t>
            </a:r>
            <a:r>
              <a:rPr lang="en-IN"/>
              <a:t>                 NUMBER REFERENCES </a:t>
            </a:r>
            <a:r>
              <a:rPr lang="en-IN" err="1"/>
              <a:t>PurchaseOrder_reltab</a:t>
            </a:r>
            <a:r>
              <a:rPr lang="en-IN"/>
              <a:t>,</a:t>
            </a:r>
          </a:p>
          <a:p>
            <a:r>
              <a:rPr lang="en-IN"/>
              <a:t>  </a:t>
            </a:r>
            <a:r>
              <a:rPr lang="en-IN" err="1"/>
              <a:t>StockNo</a:t>
            </a:r>
            <a:r>
              <a:rPr lang="en-IN"/>
              <a:t>              NUMBER REFERENCES </a:t>
            </a:r>
            <a:r>
              <a:rPr lang="en-IN" err="1"/>
              <a:t>Stock_reltab</a:t>
            </a:r>
            <a:r>
              <a:rPr lang="en-IN"/>
              <a:t>,</a:t>
            </a:r>
          </a:p>
          <a:p>
            <a:r>
              <a:rPr lang="en-IN"/>
              <a:t>  Quantity             NUMBER,</a:t>
            </a:r>
          </a:p>
          <a:p>
            <a:r>
              <a:rPr lang="en-IN"/>
              <a:t>  Discount             NUMBER,</a:t>
            </a:r>
          </a:p>
          <a:p>
            <a:r>
              <a:rPr lang="en-IN"/>
              <a:t>  PRIMARY KEY (</a:t>
            </a:r>
            <a:r>
              <a:rPr lang="en-IN" err="1"/>
              <a:t>PONo</a:t>
            </a:r>
            <a:r>
              <a:rPr lang="en-IN"/>
              <a:t>, </a:t>
            </a:r>
            <a:r>
              <a:rPr lang="en-IN" err="1"/>
              <a:t>LineItemNo</a:t>
            </a:r>
            <a:r>
              <a:rPr lang="en-IN"/>
              <a:t>)</a:t>
            </a:r>
          </a:p>
          <a:p>
            <a:r>
              <a:rPr lang="en-IN"/>
              <a:t>  ) ;</a:t>
            </a:r>
          </a:p>
          <a:p>
            <a:endParaRPr lang="en-IN"/>
          </a:p>
          <a:p>
            <a:r>
              <a:rPr lang="en-US"/>
              <a:t>CREATE TABLE </a:t>
            </a:r>
            <a:r>
              <a:rPr lang="en-US" err="1"/>
              <a:t>Stock_reltab</a:t>
            </a:r>
            <a:r>
              <a:rPr lang="en-US"/>
              <a:t> (</a:t>
            </a:r>
          </a:p>
          <a:p>
            <a:r>
              <a:rPr lang="en-US"/>
              <a:t>  </a:t>
            </a:r>
            <a:r>
              <a:rPr lang="en-US" err="1"/>
              <a:t>StockNo</a:t>
            </a:r>
            <a:r>
              <a:rPr lang="en-US"/>
              <a:t>      NUMBER PRIMARY KEY,</a:t>
            </a:r>
          </a:p>
          <a:p>
            <a:r>
              <a:rPr lang="en-US"/>
              <a:t>  Price        NUMBER,</a:t>
            </a:r>
          </a:p>
          <a:p>
            <a:r>
              <a:rPr lang="en-US"/>
              <a:t>  </a:t>
            </a:r>
            <a:r>
              <a:rPr lang="en-US" err="1"/>
              <a:t>TaxRate</a:t>
            </a:r>
            <a:r>
              <a:rPr lang="en-US"/>
              <a:t>      NUMBER</a:t>
            </a:r>
          </a:p>
          <a:p>
            <a:r>
              <a:rPr lang="en-US"/>
              <a:t>  ) ;</a:t>
            </a:r>
          </a:p>
          <a:p>
            <a:endParaRPr lang="en-US"/>
          </a:p>
          <a:p>
            <a:r>
              <a:rPr lang="en-US" b="1"/>
              <a:t>Inserting Values Under the Relational Model</a:t>
            </a:r>
            <a:endParaRPr lang="en-US" b="0"/>
          </a:p>
          <a:p>
            <a:endParaRPr lang="en-US" b="0"/>
          </a:p>
          <a:p>
            <a:r>
              <a:rPr lang="en-IN" b="0"/>
              <a:t>INSERT INTO </a:t>
            </a:r>
            <a:r>
              <a:rPr lang="en-IN" b="0" err="1"/>
              <a:t>Stock_reltab</a:t>
            </a:r>
            <a:r>
              <a:rPr lang="en-IN" b="0"/>
              <a:t> VALUES(1004, 6750.00, 2) ;</a:t>
            </a:r>
          </a:p>
          <a:p>
            <a:r>
              <a:rPr lang="en-IN" b="0"/>
              <a:t>INSERT INTO </a:t>
            </a:r>
            <a:r>
              <a:rPr lang="en-IN" b="0" err="1"/>
              <a:t>Stock_reltab</a:t>
            </a:r>
            <a:r>
              <a:rPr lang="en-IN" b="0"/>
              <a:t> VALUES(1011, 4500.23, 2) ;</a:t>
            </a:r>
          </a:p>
          <a:p>
            <a:r>
              <a:rPr lang="en-IN" b="0"/>
              <a:t>INSERT INTO </a:t>
            </a:r>
            <a:r>
              <a:rPr lang="en-IN" b="0" err="1"/>
              <a:t>Stock_reltab</a:t>
            </a:r>
            <a:r>
              <a:rPr lang="en-IN" b="0"/>
              <a:t> VALUES(1534, 2234.00, 2) ;</a:t>
            </a:r>
          </a:p>
          <a:p>
            <a:r>
              <a:rPr lang="en-IN" b="0"/>
              <a:t>INSERT INTO </a:t>
            </a:r>
            <a:r>
              <a:rPr lang="en-IN" b="0" err="1"/>
              <a:t>Stock_reltab</a:t>
            </a:r>
            <a:r>
              <a:rPr lang="en-IN" b="0"/>
              <a:t> VALUES(1535, 3456.23, 2) ;</a:t>
            </a:r>
          </a:p>
          <a:p>
            <a:endParaRPr lang="en-US" b="0"/>
          </a:p>
          <a:p>
            <a:r>
              <a:rPr lang="en-IN" b="0"/>
              <a:t>INSERT INTO </a:t>
            </a:r>
            <a:r>
              <a:rPr lang="en-IN" b="0" err="1"/>
              <a:t>Customer_reltab</a:t>
            </a:r>
            <a:endParaRPr lang="en-IN" b="0"/>
          </a:p>
          <a:p>
            <a:r>
              <a:rPr lang="en-IN" b="0"/>
              <a:t>  VALUES (1, 'Jean Nance', '2 Avocet Drive',</a:t>
            </a:r>
          </a:p>
          <a:p>
            <a:r>
              <a:rPr lang="en-IN" b="0"/>
              <a:t>         'Redwood Shores', 'CA', '95054',</a:t>
            </a:r>
          </a:p>
          <a:p>
            <a:r>
              <a:rPr lang="en-IN" b="0"/>
              <a:t>         '415-555-1212', NULL, NULL) ;</a:t>
            </a:r>
          </a:p>
          <a:p>
            <a:endParaRPr lang="en-IN" b="0"/>
          </a:p>
          <a:p>
            <a:r>
              <a:rPr lang="en-IN" b="0"/>
              <a:t>INSERT INTO </a:t>
            </a:r>
            <a:r>
              <a:rPr lang="en-IN" b="0" err="1"/>
              <a:t>Customer_reltab</a:t>
            </a:r>
            <a:endParaRPr lang="en-IN" b="0"/>
          </a:p>
          <a:p>
            <a:r>
              <a:rPr lang="en-IN" b="0"/>
              <a:t>  VALUES (2, 'John Nike', '323 College Drive',</a:t>
            </a:r>
          </a:p>
          <a:p>
            <a:r>
              <a:rPr lang="en-IN" b="0"/>
              <a:t>         'Edison', 'NJ', '08820',</a:t>
            </a:r>
          </a:p>
          <a:p>
            <a:r>
              <a:rPr lang="en-IN" b="0"/>
              <a:t>         '609-555-1212', '201-555-1212', NULL) ;</a:t>
            </a:r>
          </a:p>
          <a:p>
            <a:endParaRPr lang="en-US" b="0"/>
          </a:p>
          <a:p>
            <a:r>
              <a:rPr lang="en-IN" b="0"/>
              <a:t>INSERT INTO </a:t>
            </a:r>
            <a:r>
              <a:rPr lang="en-IN" b="0" err="1"/>
              <a:t>PurchaseOrder_reltab</a:t>
            </a:r>
            <a:endParaRPr lang="en-IN" b="0"/>
          </a:p>
          <a:p>
            <a:r>
              <a:rPr lang="en-IN" b="0"/>
              <a:t>  VALUES (1001, 1, SYSDATE, '10-MAY-1997',</a:t>
            </a:r>
          </a:p>
          <a:p>
            <a:r>
              <a:rPr lang="en-IN" b="0"/>
              <a:t>          NULL, NULL, NULL, NULL) ;</a:t>
            </a:r>
          </a:p>
          <a:p>
            <a:endParaRPr lang="en-IN" b="0"/>
          </a:p>
          <a:p>
            <a:r>
              <a:rPr lang="en-IN" b="0"/>
              <a:t>INSERT INTO </a:t>
            </a:r>
            <a:r>
              <a:rPr lang="en-IN" b="0" err="1"/>
              <a:t>PurchaseOrder_reltab</a:t>
            </a:r>
            <a:endParaRPr lang="en-IN" b="0"/>
          </a:p>
          <a:p>
            <a:r>
              <a:rPr lang="en-IN" b="0"/>
              <a:t>  VALUES (2001, 2, SYSDATE, '20-MAY-1997',</a:t>
            </a:r>
          </a:p>
          <a:p>
            <a:r>
              <a:rPr lang="en-IN" b="0"/>
              <a:t>         '55 Madison Ave', 'Madison', 'WI', '53715’) ;</a:t>
            </a:r>
          </a:p>
          <a:p>
            <a:endParaRPr lang="en-US" b="0"/>
          </a:p>
          <a:p>
            <a:r>
              <a:rPr lang="en-IN" b="0"/>
              <a:t>INSERT INTO </a:t>
            </a:r>
            <a:r>
              <a:rPr lang="en-IN" b="0" err="1"/>
              <a:t>LineItems_reltab</a:t>
            </a:r>
            <a:r>
              <a:rPr lang="en-IN" b="0"/>
              <a:t> VALUES(01, 1001, 1534, 12,  0) ;</a:t>
            </a:r>
          </a:p>
          <a:p>
            <a:r>
              <a:rPr lang="en-IN" b="0"/>
              <a:t>INSERT INTO </a:t>
            </a:r>
            <a:r>
              <a:rPr lang="en-IN" b="0" err="1"/>
              <a:t>LineItems_reltab</a:t>
            </a:r>
            <a:r>
              <a:rPr lang="en-IN" b="0"/>
              <a:t> VALUES(02, 1001, 1535, 10, 10) ;</a:t>
            </a:r>
          </a:p>
          <a:p>
            <a:r>
              <a:rPr lang="en-IN" b="0"/>
              <a:t>INSERT INTO </a:t>
            </a:r>
            <a:r>
              <a:rPr lang="en-IN" b="0" err="1"/>
              <a:t>LineItems_reltab</a:t>
            </a:r>
            <a:r>
              <a:rPr lang="en-IN" b="0"/>
              <a:t> VALUES(01, 2001, 1004,  1,  0) ;</a:t>
            </a:r>
          </a:p>
          <a:p>
            <a:r>
              <a:rPr lang="en-IN" b="0"/>
              <a:t>INSERT INTO </a:t>
            </a:r>
            <a:r>
              <a:rPr lang="en-IN" b="0" err="1"/>
              <a:t>LineItems_reltab</a:t>
            </a:r>
            <a:r>
              <a:rPr lang="en-IN" b="0"/>
              <a:t> VALUES(02, 2001, 1011,  2,  1) ;</a:t>
            </a:r>
          </a:p>
          <a:p>
            <a:endParaRPr lang="en-US" b="0"/>
          </a:p>
          <a:p>
            <a:r>
              <a:rPr lang="en-US" b="1"/>
              <a:t>Get Customer and Line Item Data for a Specific Purchase Order</a:t>
            </a:r>
          </a:p>
          <a:p>
            <a:r>
              <a:rPr lang="en-US" b="0"/>
              <a:t>SELECT   </a:t>
            </a:r>
            <a:r>
              <a:rPr lang="en-US" b="0" err="1"/>
              <a:t>C.CustNo</a:t>
            </a:r>
            <a:r>
              <a:rPr lang="en-US" b="0"/>
              <a:t>, </a:t>
            </a:r>
            <a:r>
              <a:rPr lang="en-US" b="0" err="1"/>
              <a:t>C.CustName</a:t>
            </a:r>
            <a:r>
              <a:rPr lang="en-US" b="0"/>
              <a:t>, </a:t>
            </a:r>
            <a:r>
              <a:rPr lang="en-US" b="0" err="1"/>
              <a:t>C.Street</a:t>
            </a:r>
            <a:r>
              <a:rPr lang="en-US" b="0"/>
              <a:t>, </a:t>
            </a:r>
            <a:r>
              <a:rPr lang="en-US" b="0" err="1"/>
              <a:t>C.City</a:t>
            </a:r>
            <a:r>
              <a:rPr lang="en-US" b="0"/>
              <a:t>, </a:t>
            </a:r>
            <a:r>
              <a:rPr lang="en-US" b="0" err="1"/>
              <a:t>C.State</a:t>
            </a:r>
            <a:r>
              <a:rPr lang="en-US" b="0"/>
              <a:t>,</a:t>
            </a:r>
          </a:p>
          <a:p>
            <a:r>
              <a:rPr lang="en-US" b="0"/>
              <a:t>         </a:t>
            </a:r>
            <a:r>
              <a:rPr lang="en-US" b="0" err="1"/>
              <a:t>C.Zip</a:t>
            </a:r>
            <a:r>
              <a:rPr lang="en-US" b="0"/>
              <a:t>, C.phone1, C.phone2, C.phone3,</a:t>
            </a:r>
          </a:p>
          <a:p>
            <a:r>
              <a:rPr lang="en-US" b="0"/>
              <a:t>         </a:t>
            </a:r>
            <a:r>
              <a:rPr lang="en-US" b="0" err="1"/>
              <a:t>P.PONo</a:t>
            </a:r>
            <a:r>
              <a:rPr lang="en-US" b="0"/>
              <a:t>, </a:t>
            </a:r>
            <a:r>
              <a:rPr lang="en-US" b="0" err="1"/>
              <a:t>P.OrderDate</a:t>
            </a:r>
            <a:r>
              <a:rPr lang="en-US" b="0"/>
              <a:t>,</a:t>
            </a:r>
          </a:p>
          <a:p>
            <a:r>
              <a:rPr lang="en-US" b="0"/>
              <a:t>         </a:t>
            </a:r>
            <a:r>
              <a:rPr lang="en-US" b="0" err="1"/>
              <a:t>L.StockNo</a:t>
            </a:r>
            <a:r>
              <a:rPr lang="en-US" b="0"/>
              <a:t>, </a:t>
            </a:r>
            <a:r>
              <a:rPr lang="en-US" b="0" err="1"/>
              <a:t>L.LineItemNo</a:t>
            </a:r>
            <a:r>
              <a:rPr lang="en-US" b="0"/>
              <a:t>, </a:t>
            </a:r>
            <a:r>
              <a:rPr lang="en-US" b="0" err="1"/>
              <a:t>L.Quantity</a:t>
            </a:r>
            <a:r>
              <a:rPr lang="en-US" b="0"/>
              <a:t>, </a:t>
            </a:r>
            <a:r>
              <a:rPr lang="en-US" b="0" err="1"/>
              <a:t>L.Discount</a:t>
            </a:r>
            <a:endParaRPr lang="en-US" b="0"/>
          </a:p>
          <a:p>
            <a:r>
              <a:rPr lang="en-US" b="0"/>
              <a:t> FROM    </a:t>
            </a:r>
            <a:r>
              <a:rPr lang="en-US" b="0" err="1"/>
              <a:t>Customer_reltab</a:t>
            </a:r>
            <a:r>
              <a:rPr lang="en-US" b="0"/>
              <a:t> C,</a:t>
            </a:r>
          </a:p>
          <a:p>
            <a:r>
              <a:rPr lang="en-US" b="0"/>
              <a:t>         </a:t>
            </a:r>
            <a:r>
              <a:rPr lang="en-US" b="0" err="1"/>
              <a:t>PurchaseOrder_reltab</a:t>
            </a:r>
            <a:r>
              <a:rPr lang="en-US" b="0"/>
              <a:t> P,</a:t>
            </a:r>
          </a:p>
          <a:p>
            <a:r>
              <a:rPr lang="en-US" b="0"/>
              <a:t>         </a:t>
            </a:r>
            <a:r>
              <a:rPr lang="en-US" b="0" err="1"/>
              <a:t>LineItems_reltab</a:t>
            </a:r>
            <a:r>
              <a:rPr lang="en-US" b="0"/>
              <a:t> L</a:t>
            </a:r>
          </a:p>
          <a:p>
            <a:r>
              <a:rPr lang="en-US" b="0"/>
              <a:t> WHERE   </a:t>
            </a:r>
            <a:r>
              <a:rPr lang="en-US" b="0" err="1"/>
              <a:t>C.CustNo</a:t>
            </a:r>
            <a:r>
              <a:rPr lang="en-US" b="0"/>
              <a:t> = </a:t>
            </a:r>
            <a:r>
              <a:rPr lang="en-US" b="0" err="1"/>
              <a:t>P.CustNo</a:t>
            </a:r>
            <a:endParaRPr lang="en-US" b="0"/>
          </a:p>
          <a:p>
            <a:r>
              <a:rPr lang="en-US" b="0"/>
              <a:t>  AND    </a:t>
            </a:r>
            <a:r>
              <a:rPr lang="en-US" b="0" err="1"/>
              <a:t>P.PONo</a:t>
            </a:r>
            <a:r>
              <a:rPr lang="en-US" b="0"/>
              <a:t> = </a:t>
            </a:r>
            <a:r>
              <a:rPr lang="en-US" b="0" err="1"/>
              <a:t>L.PONo</a:t>
            </a:r>
            <a:endParaRPr lang="en-US" b="0"/>
          </a:p>
          <a:p>
            <a:r>
              <a:rPr lang="en-US" b="0"/>
              <a:t>  AND    </a:t>
            </a:r>
            <a:r>
              <a:rPr lang="en-US" b="0" err="1"/>
              <a:t>P.PONo</a:t>
            </a:r>
            <a:r>
              <a:rPr lang="en-US" b="0"/>
              <a:t> = 1001 ;</a:t>
            </a:r>
          </a:p>
          <a:p>
            <a:r>
              <a:rPr lang="en-US" b="0"/>
              <a:t>Get the Total Value of Purchase Orders</a:t>
            </a:r>
          </a:p>
          <a:p>
            <a:r>
              <a:rPr lang="en-US" b="0"/>
              <a:t>SELECT     </a:t>
            </a:r>
            <a:r>
              <a:rPr lang="en-US" b="0" err="1"/>
              <a:t>P.PONo</a:t>
            </a:r>
            <a:r>
              <a:rPr lang="en-US" b="0"/>
              <a:t>, SUM(</a:t>
            </a:r>
            <a:r>
              <a:rPr lang="en-US" b="0" err="1"/>
              <a:t>S.Price</a:t>
            </a:r>
            <a:r>
              <a:rPr lang="en-US" b="0"/>
              <a:t> * </a:t>
            </a:r>
            <a:r>
              <a:rPr lang="en-US" b="0" err="1"/>
              <a:t>L.Quantity</a:t>
            </a:r>
            <a:r>
              <a:rPr lang="en-US" b="0"/>
              <a:t>)</a:t>
            </a:r>
          </a:p>
          <a:p>
            <a:r>
              <a:rPr lang="en-US" b="0"/>
              <a:t> FROM      </a:t>
            </a:r>
            <a:r>
              <a:rPr lang="en-US" b="0" err="1"/>
              <a:t>PurchaseOrder_reltab</a:t>
            </a:r>
            <a:r>
              <a:rPr lang="en-US" b="0"/>
              <a:t> P,</a:t>
            </a:r>
          </a:p>
          <a:p>
            <a:r>
              <a:rPr lang="en-US" b="0"/>
              <a:t>           </a:t>
            </a:r>
            <a:r>
              <a:rPr lang="en-US" b="0" err="1"/>
              <a:t>LineItems_reltab</a:t>
            </a:r>
            <a:r>
              <a:rPr lang="en-US" b="0"/>
              <a:t> L,</a:t>
            </a:r>
          </a:p>
          <a:p>
            <a:r>
              <a:rPr lang="en-US" b="0"/>
              <a:t>           </a:t>
            </a:r>
            <a:r>
              <a:rPr lang="en-US" b="0" err="1"/>
              <a:t>Stock_reltab</a:t>
            </a:r>
            <a:r>
              <a:rPr lang="en-US" b="0"/>
              <a:t> S</a:t>
            </a:r>
          </a:p>
          <a:p>
            <a:r>
              <a:rPr lang="en-US" b="0"/>
              <a:t> WHERE     </a:t>
            </a:r>
            <a:r>
              <a:rPr lang="en-US" b="0" err="1"/>
              <a:t>P.PONo</a:t>
            </a:r>
            <a:r>
              <a:rPr lang="en-US" b="0"/>
              <a:t> = </a:t>
            </a:r>
            <a:r>
              <a:rPr lang="en-US" b="0" err="1"/>
              <a:t>L.PONo</a:t>
            </a:r>
            <a:endParaRPr lang="en-US" b="0"/>
          </a:p>
          <a:p>
            <a:r>
              <a:rPr lang="en-US" b="0"/>
              <a:t>  AND      </a:t>
            </a:r>
            <a:r>
              <a:rPr lang="en-US" b="0" err="1"/>
              <a:t>L.StockNo</a:t>
            </a:r>
            <a:r>
              <a:rPr lang="en-US" b="0"/>
              <a:t> = </a:t>
            </a:r>
            <a:r>
              <a:rPr lang="en-US" b="0" err="1"/>
              <a:t>S.StockNo</a:t>
            </a:r>
            <a:endParaRPr lang="en-US" b="0"/>
          </a:p>
          <a:p>
            <a:r>
              <a:rPr lang="en-US" b="0"/>
              <a:t> GROUP BY </a:t>
            </a:r>
            <a:r>
              <a:rPr lang="en-US" b="0" err="1"/>
              <a:t>P.PONo</a:t>
            </a:r>
            <a:r>
              <a:rPr lang="en-US" b="0"/>
              <a:t> ;</a:t>
            </a:r>
          </a:p>
          <a:p>
            <a:endParaRPr lang="en-US" b="0"/>
          </a:p>
          <a:p>
            <a:r>
              <a:rPr lang="en-US" b="1"/>
              <a:t>Get the Purchase Order and Line Item Data for those </a:t>
            </a:r>
            <a:r>
              <a:rPr lang="en-US" b="1" err="1"/>
              <a:t>LineItems</a:t>
            </a:r>
            <a:r>
              <a:rPr lang="en-US" b="1"/>
              <a:t> that Use a Stock Item Identified by a Specific Stock Number</a:t>
            </a:r>
          </a:p>
          <a:p>
            <a:r>
              <a:rPr lang="en-US" b="0"/>
              <a:t>SELECT    </a:t>
            </a:r>
            <a:r>
              <a:rPr lang="en-US" b="0" err="1"/>
              <a:t>P.PONo</a:t>
            </a:r>
            <a:r>
              <a:rPr lang="en-US" b="0"/>
              <a:t>, </a:t>
            </a:r>
            <a:r>
              <a:rPr lang="en-US" b="0" err="1"/>
              <a:t>P.CustNo</a:t>
            </a:r>
            <a:r>
              <a:rPr lang="en-US" b="0"/>
              <a:t>,</a:t>
            </a:r>
          </a:p>
          <a:p>
            <a:r>
              <a:rPr lang="en-US" b="0"/>
              <a:t>          </a:t>
            </a:r>
            <a:r>
              <a:rPr lang="en-US" b="0" err="1"/>
              <a:t>L.StockNo</a:t>
            </a:r>
            <a:r>
              <a:rPr lang="en-US" b="0"/>
              <a:t>, </a:t>
            </a:r>
            <a:r>
              <a:rPr lang="en-US" b="0" err="1"/>
              <a:t>L.LineItemNo</a:t>
            </a:r>
            <a:r>
              <a:rPr lang="en-US" b="0"/>
              <a:t>, </a:t>
            </a:r>
            <a:r>
              <a:rPr lang="en-US" b="0" err="1"/>
              <a:t>L.Quantity</a:t>
            </a:r>
            <a:r>
              <a:rPr lang="en-US" b="0"/>
              <a:t>, </a:t>
            </a:r>
            <a:r>
              <a:rPr lang="en-US" b="0" err="1"/>
              <a:t>L.Discount</a:t>
            </a:r>
            <a:endParaRPr lang="en-US" b="0"/>
          </a:p>
          <a:p>
            <a:r>
              <a:rPr lang="en-US" b="0"/>
              <a:t> FROM     </a:t>
            </a:r>
            <a:r>
              <a:rPr lang="en-US" b="0" err="1"/>
              <a:t>PurchaseOrder_reltab</a:t>
            </a:r>
            <a:r>
              <a:rPr lang="en-US" b="0"/>
              <a:t> P,</a:t>
            </a:r>
          </a:p>
          <a:p>
            <a:r>
              <a:rPr lang="en-US" b="0"/>
              <a:t>          </a:t>
            </a:r>
            <a:r>
              <a:rPr lang="en-US" b="0" err="1"/>
              <a:t>LineItems_reltab</a:t>
            </a:r>
            <a:r>
              <a:rPr lang="en-US" b="0"/>
              <a:t>     L</a:t>
            </a:r>
          </a:p>
          <a:p>
            <a:r>
              <a:rPr lang="en-US" b="0"/>
              <a:t> WHERE    </a:t>
            </a:r>
            <a:r>
              <a:rPr lang="en-US" b="0" err="1"/>
              <a:t>P.PONo</a:t>
            </a:r>
            <a:r>
              <a:rPr lang="en-US" b="0"/>
              <a:t> = </a:t>
            </a:r>
            <a:r>
              <a:rPr lang="en-US" b="0" err="1"/>
              <a:t>L.PONo</a:t>
            </a:r>
            <a:endParaRPr lang="en-US" b="0"/>
          </a:p>
          <a:p>
            <a:r>
              <a:rPr lang="en-US" b="0"/>
              <a:t>   AND    </a:t>
            </a:r>
            <a:r>
              <a:rPr lang="en-US" b="0" err="1"/>
              <a:t>L.StockNo</a:t>
            </a:r>
            <a:r>
              <a:rPr lang="en-US" b="0"/>
              <a:t> = 1004 ;</a:t>
            </a:r>
          </a:p>
          <a:p>
            <a:endParaRPr lang="en-IN" b="0"/>
          </a:p>
        </p:txBody>
      </p:sp>
      <p:sp>
        <p:nvSpPr>
          <p:cNvPr id="4" name="Slide Number Placeholder 3"/>
          <p:cNvSpPr>
            <a:spLocks noGrp="1"/>
          </p:cNvSpPr>
          <p:nvPr>
            <p:ph type="sldNum" sz="quarter" idx="5"/>
          </p:nvPr>
        </p:nvSpPr>
        <p:spPr/>
        <p:txBody>
          <a:bodyPr/>
          <a:lstStyle/>
          <a:p>
            <a:fld id="{91A2460A-8FC8-4598-95A1-61AE82B1DE48}" type="slidenum">
              <a:rPr lang="en-US" smtClean="0"/>
              <a:t>31</a:t>
            </a:fld>
            <a:endParaRPr lang="en-US"/>
          </a:p>
        </p:txBody>
      </p:sp>
    </p:spTree>
    <p:extLst>
      <p:ext uri="{BB962C8B-B14F-4D97-AF65-F5344CB8AC3E}">
        <p14:creationId xmlns:p14="http://schemas.microsoft.com/office/powerpoint/2010/main" val="4263569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main entities—customers, stock, and purchase orders—become object types. Object references are used to express some of the relationships among them. Collection types—</a:t>
            </a:r>
            <a:r>
              <a:rPr lang="en-US" sz="1200" b="0" i="0" kern="1200" err="1">
                <a:solidFill>
                  <a:schemeClr val="tx1"/>
                </a:solidFill>
                <a:effectLst/>
                <a:latin typeface="+mn-lt"/>
                <a:ea typeface="+mn-ea"/>
                <a:cs typeface="+mn-cs"/>
              </a:rPr>
              <a:t>varrays</a:t>
            </a:r>
            <a:r>
              <a:rPr lang="en-US" sz="1200" b="0" i="0" kern="1200">
                <a:solidFill>
                  <a:schemeClr val="tx1"/>
                </a:solidFill>
                <a:effectLst/>
                <a:latin typeface="+mn-lt"/>
                <a:ea typeface="+mn-ea"/>
                <a:cs typeface="+mn-cs"/>
              </a:rPr>
              <a:t> and nested tables—are used to model multi-valued attributes.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Defining Types</a:t>
            </a:r>
          </a:p>
          <a:p>
            <a:r>
              <a:rPr lang="en-US" sz="1200" b="0" i="0" kern="1200">
                <a:solidFill>
                  <a:schemeClr val="tx1"/>
                </a:solidFill>
                <a:effectLst/>
                <a:latin typeface="+mn-lt"/>
                <a:ea typeface="+mn-ea"/>
                <a:cs typeface="+mn-cs"/>
              </a:rPr>
              <a:t>You create an object type with a CREATE TYPE statement</a:t>
            </a:r>
          </a:p>
          <a:p>
            <a:endParaRPr lang="en-US" sz="1200" b="0" i="0" kern="1200">
              <a:solidFill>
                <a:schemeClr val="tx1"/>
              </a:solidFill>
              <a:effectLst/>
              <a:latin typeface="+mn-lt"/>
              <a:ea typeface="+mn-ea"/>
              <a:cs typeface="+mn-cs"/>
            </a:endParaRPr>
          </a:p>
          <a:p>
            <a:r>
              <a:rPr lang="en-US"/>
              <a:t>CREATE TYPE </a:t>
            </a:r>
            <a:r>
              <a:rPr lang="en-US" err="1"/>
              <a:t>StockItem_objtyp</a:t>
            </a:r>
            <a:r>
              <a:rPr lang="en-US"/>
              <a:t> AS OBJECT ( </a:t>
            </a:r>
            <a:r>
              <a:rPr lang="en-US" err="1"/>
              <a:t>StockNo</a:t>
            </a:r>
            <a:r>
              <a:rPr lang="en-US"/>
              <a:t> NUMBER, Price NUMBER, </a:t>
            </a:r>
            <a:r>
              <a:rPr lang="en-US" err="1"/>
              <a:t>TaxRate</a:t>
            </a:r>
            <a:r>
              <a:rPr lang="en-US"/>
              <a:t> NUMBER ); </a:t>
            </a:r>
            <a:endParaRPr lang="en-US" sz="1200" b="0" i="0" kern="1200">
              <a:solidFill>
                <a:schemeClr val="tx1"/>
              </a:solidFill>
              <a:effectLst/>
              <a:latin typeface="+mn-lt"/>
              <a:ea typeface="+mn-ea"/>
              <a:cs typeface="+mn-cs"/>
            </a:endParaRPr>
          </a:p>
          <a:p>
            <a:r>
              <a:rPr lang="en-IN"/>
              <a:t>CREATE TYPE </a:t>
            </a:r>
            <a:r>
              <a:rPr lang="en-IN" err="1"/>
              <a:t>LineItem_objtyp</a:t>
            </a:r>
            <a:r>
              <a:rPr lang="en-IN"/>
              <a:t> AS OBJECT ( </a:t>
            </a:r>
            <a:r>
              <a:rPr lang="en-IN" err="1"/>
              <a:t>LineItemNo</a:t>
            </a:r>
            <a:r>
              <a:rPr lang="en-IN"/>
              <a:t> NUMBER, </a:t>
            </a:r>
            <a:r>
              <a:rPr lang="en-IN" err="1"/>
              <a:t>Stock_ref</a:t>
            </a:r>
            <a:r>
              <a:rPr lang="en-IN"/>
              <a:t> REF </a:t>
            </a:r>
            <a:r>
              <a:rPr lang="en-IN" err="1"/>
              <a:t>StockItem_objtyp</a:t>
            </a:r>
            <a:r>
              <a:rPr lang="en-IN"/>
              <a:t>, Quantity NUMBER, Discount NUMBER ); </a:t>
            </a:r>
          </a:p>
          <a:p>
            <a:r>
              <a:rPr lang="en-IN"/>
              <a:t>CREATE TYPE </a:t>
            </a:r>
            <a:r>
              <a:rPr lang="en-IN" err="1"/>
              <a:t>LineItem_objtyp</a:t>
            </a:r>
            <a:r>
              <a:rPr lang="en-IN"/>
              <a:t> AS OBJECT ( </a:t>
            </a:r>
            <a:r>
              <a:rPr lang="en-IN" err="1"/>
              <a:t>LineItemNo</a:t>
            </a:r>
            <a:r>
              <a:rPr lang="en-IN"/>
              <a:t> NUMBER, </a:t>
            </a:r>
            <a:r>
              <a:rPr lang="en-IN" err="1"/>
              <a:t>Stock_ref</a:t>
            </a:r>
            <a:r>
              <a:rPr lang="en-IN"/>
              <a:t> REF </a:t>
            </a:r>
            <a:r>
              <a:rPr lang="en-IN" err="1"/>
              <a:t>StockItem_objtyp</a:t>
            </a:r>
            <a:r>
              <a:rPr lang="en-IN"/>
              <a:t>, Quantity NUMBER, Discount NUMBER );</a:t>
            </a:r>
          </a:p>
          <a:p>
            <a:r>
              <a:rPr lang="en-US"/>
              <a:t>CREATE OR REPLACE TYPE </a:t>
            </a:r>
            <a:r>
              <a:rPr lang="en-US" err="1"/>
              <a:t>LineItem_objtyp</a:t>
            </a:r>
            <a:r>
              <a:rPr lang="en-US"/>
              <a:t> AS OBJECT ( </a:t>
            </a:r>
            <a:r>
              <a:rPr lang="en-US" err="1"/>
              <a:t>LineItemNo</a:t>
            </a:r>
            <a:r>
              <a:rPr lang="en-US"/>
              <a:t> NUMBER, </a:t>
            </a:r>
            <a:r>
              <a:rPr lang="en-US" err="1"/>
              <a:t>Stock_ref</a:t>
            </a:r>
            <a:r>
              <a:rPr lang="en-US"/>
              <a:t> REF </a:t>
            </a:r>
            <a:r>
              <a:rPr lang="en-US" err="1"/>
              <a:t>StockItem_objtyp</a:t>
            </a:r>
            <a:r>
              <a:rPr lang="en-US"/>
              <a:t>, Quantity NUMBER, Discount NUMBER );</a:t>
            </a:r>
          </a:p>
          <a:p>
            <a:r>
              <a:rPr lang="en-IN"/>
              <a:t>CREATE TYPE </a:t>
            </a:r>
            <a:r>
              <a:rPr lang="en-IN" err="1"/>
              <a:t>Customer_objtyp</a:t>
            </a:r>
            <a:r>
              <a:rPr lang="en-IN"/>
              <a:t> AS OBJECT ( </a:t>
            </a:r>
            <a:r>
              <a:rPr lang="en-IN" err="1"/>
              <a:t>CustNo</a:t>
            </a:r>
            <a:r>
              <a:rPr lang="en-IN"/>
              <a:t> NUMBER, </a:t>
            </a:r>
            <a:r>
              <a:rPr lang="en-IN" err="1"/>
              <a:t>CustName</a:t>
            </a:r>
            <a:r>
              <a:rPr lang="en-IN"/>
              <a:t> VARCHAR2(200), </a:t>
            </a:r>
            <a:r>
              <a:rPr lang="en-IN" err="1"/>
              <a:t>Address_obj</a:t>
            </a:r>
            <a:r>
              <a:rPr lang="en-IN"/>
              <a:t> </a:t>
            </a:r>
            <a:r>
              <a:rPr lang="en-IN" err="1"/>
              <a:t>Address_objtyp</a:t>
            </a:r>
            <a:r>
              <a:rPr lang="en-IN"/>
              <a:t>, </a:t>
            </a:r>
            <a:r>
              <a:rPr lang="en-IN" err="1"/>
              <a:t>PhoneList_var</a:t>
            </a:r>
            <a:r>
              <a:rPr lang="en-IN"/>
              <a:t> </a:t>
            </a:r>
            <a:r>
              <a:rPr lang="en-IN" err="1"/>
              <a:t>PhoneList_vartyp</a:t>
            </a:r>
            <a:r>
              <a:rPr lang="en-IN"/>
              <a:t>, </a:t>
            </a:r>
            <a:r>
              <a:rPr lang="en-IN" b="1">
                <a:effectLst/>
              </a:rPr>
              <a:t>ORDER</a:t>
            </a:r>
            <a:r>
              <a:rPr lang="en-IN"/>
              <a:t> MEMBER FUNCTION </a:t>
            </a:r>
            <a:r>
              <a:rPr lang="en-IN" err="1"/>
              <a:t>compareCustOrders</a:t>
            </a:r>
            <a:r>
              <a:rPr lang="en-IN"/>
              <a:t>(x IN </a:t>
            </a:r>
            <a:r>
              <a:rPr lang="en-IN" err="1"/>
              <a:t>Customer_objtyp</a:t>
            </a:r>
            <a:r>
              <a:rPr lang="en-IN"/>
              <a:t>) RETURN INTEGER ) </a:t>
            </a:r>
            <a:r>
              <a:rPr lang="en-IN" b="1">
                <a:effectLst/>
              </a:rPr>
              <a:t>NOT FINAL</a:t>
            </a:r>
            <a:r>
              <a:rPr lang="en-IN"/>
              <a:t>;</a:t>
            </a:r>
          </a:p>
          <a:p>
            <a:r>
              <a:rPr lang="en-US"/>
              <a:t>CREATE TYPE </a:t>
            </a:r>
            <a:r>
              <a:rPr lang="en-US" err="1"/>
              <a:t>LineItemList_ntabtyp</a:t>
            </a:r>
            <a:r>
              <a:rPr lang="en-US"/>
              <a:t> AS TABLE OF </a:t>
            </a:r>
            <a:r>
              <a:rPr lang="en-US" err="1"/>
              <a:t>LineItem_objtyp</a:t>
            </a:r>
            <a:r>
              <a:rPr lang="en-US"/>
              <a:t>;</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32</a:t>
            </a:fld>
            <a:endParaRPr lang="en-US"/>
          </a:p>
        </p:txBody>
      </p:sp>
    </p:spTree>
    <p:extLst>
      <p:ext uri="{BB962C8B-B14F-4D97-AF65-F5344CB8AC3E}">
        <p14:creationId xmlns:p14="http://schemas.microsoft.com/office/powerpoint/2010/main" val="1256213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Assuming that SQUR() ,Sin(Z) &amp; Log()</a:t>
            </a:r>
            <a:r>
              <a:rPr lang="en-US" baseline="0"/>
              <a:t> functions readily available the expression </a:t>
            </a:r>
            <a:r>
              <a:rPr lang="en-US"/>
              <a:t>A=SQUR(B)+Sin(Z)*Log23 can be thought of as Non Procedural statement, because we are not mentioning procedure/steps to calculate SQUR ,Sin or Log.</a:t>
            </a:r>
          </a:p>
          <a:p>
            <a:endParaRPr lang="en-US"/>
          </a:p>
          <a:p>
            <a:r>
              <a:rPr lang="en-US" sz="1200" b="0" i="0" kern="1200" err="1">
                <a:solidFill>
                  <a:schemeClr val="tx1"/>
                </a:solidFill>
                <a:effectLst/>
                <a:latin typeface="+mn-lt"/>
                <a:ea typeface="+mn-ea"/>
                <a:cs typeface="+mn-cs"/>
              </a:rPr>
              <a:t>dBASE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foxpro</a:t>
            </a:r>
            <a:r>
              <a:rPr lang="en-US" sz="1200" b="0" i="0" kern="1200">
                <a:solidFill>
                  <a:schemeClr val="tx1"/>
                </a:solidFill>
                <a:effectLst/>
                <a:latin typeface="+mn-lt"/>
                <a:ea typeface="+mn-ea"/>
                <a:cs typeface="+mn-cs"/>
              </a:rPr>
              <a:t> shows both procedural and non-procedural commands to list two fields in a file. The non-procedural LIST displays all the records in a file. In the 3 GL version, a logic loop must be defined (</a:t>
            </a:r>
            <a:r>
              <a:rPr lang="en-US" sz="1200" b="1" i="0" kern="1200">
                <a:solidFill>
                  <a:schemeClr val="tx1"/>
                </a:solidFill>
                <a:effectLst/>
                <a:latin typeface="+mn-lt"/>
                <a:ea typeface="+mn-ea"/>
                <a:cs typeface="+mn-cs"/>
              </a:rPr>
              <a:t>do/</a:t>
            </a:r>
            <a:r>
              <a:rPr lang="en-US" sz="1200" b="1" i="0" kern="1200" err="1">
                <a:solidFill>
                  <a:schemeClr val="tx1"/>
                </a:solidFill>
                <a:effectLst/>
                <a:latin typeface="+mn-lt"/>
                <a:ea typeface="+mn-ea"/>
                <a:cs typeface="+mn-cs"/>
              </a:rPr>
              <a:t>enddo</a:t>
            </a:r>
            <a:r>
              <a:rPr lang="en-US" sz="1200" b="0" i="0" kern="1200">
                <a:solidFill>
                  <a:schemeClr val="tx1"/>
                </a:solidFill>
                <a:effectLst/>
                <a:latin typeface="+mn-lt"/>
                <a:ea typeface="+mn-ea"/>
                <a:cs typeface="+mn-cs"/>
              </a:rPr>
              <a:t>), the next record must be read (</a:t>
            </a:r>
            <a:r>
              <a:rPr lang="en-US" sz="1200" b="1" i="0" kern="1200">
                <a:solidFill>
                  <a:schemeClr val="tx1"/>
                </a:solidFill>
                <a:effectLst/>
                <a:latin typeface="+mn-lt"/>
                <a:ea typeface="+mn-ea"/>
                <a:cs typeface="+mn-cs"/>
              </a:rPr>
              <a:t>skip</a:t>
            </a:r>
            <a:r>
              <a:rPr lang="en-US" sz="1200" b="0" i="0" kern="1200">
                <a:solidFill>
                  <a:schemeClr val="tx1"/>
                </a:solidFill>
                <a:effectLst/>
                <a:latin typeface="+mn-lt"/>
                <a:ea typeface="+mn-ea"/>
                <a:cs typeface="+mn-cs"/>
              </a:rPr>
              <a:t>), and the end of file must be tested (</a:t>
            </a:r>
            <a:r>
              <a:rPr lang="en-US" sz="1200" b="1" i="0" kern="1200">
                <a:solidFill>
                  <a:schemeClr val="tx1"/>
                </a:solidFill>
                <a:effectLst/>
                <a:latin typeface="+mn-lt"/>
                <a:ea typeface="+mn-ea"/>
                <a:cs typeface="+mn-cs"/>
              </a:rPr>
              <a:t>while .not. </a:t>
            </a:r>
            <a:r>
              <a:rPr lang="en-US" sz="1200" b="1" i="0" kern="1200" err="1">
                <a:solidFill>
                  <a:schemeClr val="tx1"/>
                </a:solidFill>
                <a:effectLst/>
                <a:latin typeface="+mn-lt"/>
                <a:ea typeface="+mn-ea"/>
                <a:cs typeface="+mn-cs"/>
              </a:rPr>
              <a:t>eof</a:t>
            </a:r>
            <a:r>
              <a:rPr lang="en-US" sz="1200" b="1"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a:t>
            </a:r>
            <a:endParaRPr lang="en-US"/>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34</a:t>
            </a:fld>
            <a:endParaRPr lang="en-US"/>
          </a:p>
        </p:txBody>
      </p:sp>
    </p:spTree>
    <p:extLst>
      <p:ext uri="{BB962C8B-B14F-4D97-AF65-F5344CB8AC3E}">
        <p14:creationId xmlns:p14="http://schemas.microsoft.com/office/powerpoint/2010/main" val="1712396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35</a:t>
            </a:fld>
            <a:endParaRPr lang="en-US"/>
          </a:p>
        </p:txBody>
      </p:sp>
    </p:spTree>
    <p:extLst>
      <p:ext uri="{BB962C8B-B14F-4D97-AF65-F5344CB8AC3E}">
        <p14:creationId xmlns:p14="http://schemas.microsoft.com/office/powerpoint/2010/main" val="241685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A database-management system (DBMS) is a collection of interrelated data and a set</a:t>
            </a:r>
          </a:p>
          <a:p>
            <a:r>
              <a:rPr lang="en-US" sz="1200" b="0" i="0" u="none" strike="noStrike" kern="1200" baseline="0">
                <a:solidFill>
                  <a:schemeClr val="tx1"/>
                </a:solidFill>
                <a:latin typeface="+mn-lt"/>
                <a:ea typeface="+mn-ea"/>
                <a:cs typeface="+mn-cs"/>
              </a:rPr>
              <a:t>of programs to access those data. The collection of data, usually referred to as the</a:t>
            </a:r>
          </a:p>
          <a:p>
            <a:r>
              <a:rPr lang="en-US" sz="1200" b="0" i="0" u="none" strike="noStrike" kern="1200" baseline="0">
                <a:solidFill>
                  <a:schemeClr val="tx1"/>
                </a:solidFill>
                <a:latin typeface="+mn-lt"/>
                <a:ea typeface="+mn-ea"/>
                <a:cs typeface="+mn-cs"/>
              </a:rPr>
              <a:t>database, contains information relevant to an enterprise. The primary goal of a DBMS</a:t>
            </a:r>
          </a:p>
          <a:p>
            <a:r>
              <a:rPr lang="en-US" sz="1200" b="0" i="0" u="none" strike="noStrike" kern="1200" baseline="0">
                <a:solidFill>
                  <a:schemeClr val="tx1"/>
                </a:solidFill>
                <a:latin typeface="+mn-lt"/>
                <a:ea typeface="+mn-ea"/>
                <a:cs typeface="+mn-cs"/>
              </a:rPr>
              <a:t>is to provide a way to store and retrieve database information that is both </a:t>
            </a:r>
            <a:r>
              <a:rPr lang="en-US" sz="1200" b="0" i="1" u="none" strike="noStrike" kern="1200" baseline="0">
                <a:solidFill>
                  <a:schemeClr val="tx1"/>
                </a:solidFill>
                <a:latin typeface="+mn-lt"/>
                <a:ea typeface="+mn-ea"/>
                <a:cs typeface="+mn-cs"/>
              </a:rPr>
              <a:t>convenient</a:t>
            </a:r>
          </a:p>
          <a:p>
            <a:r>
              <a:rPr lang="en-IN" sz="1200" b="0" i="0" u="none" strike="noStrike" kern="1200" baseline="0">
                <a:solidFill>
                  <a:schemeClr val="tx1"/>
                </a:solidFill>
                <a:latin typeface="+mn-lt"/>
                <a:ea typeface="+mn-ea"/>
                <a:cs typeface="+mn-cs"/>
              </a:rPr>
              <a:t>and </a:t>
            </a:r>
            <a:r>
              <a:rPr lang="en-IN" sz="1200" b="0" i="1" u="none" strike="noStrike" kern="1200" baseline="0">
                <a:solidFill>
                  <a:schemeClr val="tx1"/>
                </a:solidFill>
                <a:latin typeface="+mn-lt"/>
                <a:ea typeface="+mn-ea"/>
                <a:cs typeface="+mn-cs"/>
              </a:rPr>
              <a:t>efficient</a:t>
            </a:r>
            <a:r>
              <a:rPr lang="en-IN"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Database systems are designed to manage large bodies of information. Management</a:t>
            </a:r>
          </a:p>
          <a:p>
            <a:r>
              <a:rPr lang="en-US" sz="1200" b="0" i="0" u="none" strike="noStrike" kern="1200" baseline="0">
                <a:solidFill>
                  <a:schemeClr val="tx1"/>
                </a:solidFill>
                <a:latin typeface="+mn-lt"/>
                <a:ea typeface="+mn-ea"/>
                <a:cs typeface="+mn-cs"/>
              </a:rPr>
              <a:t>of data involves both defining structures for storage of information and providing</a:t>
            </a:r>
          </a:p>
          <a:p>
            <a:r>
              <a:rPr lang="en-US" sz="1200" b="0" i="0" u="none" strike="noStrike" kern="1200" baseline="0">
                <a:solidFill>
                  <a:schemeClr val="tx1"/>
                </a:solidFill>
                <a:latin typeface="+mn-lt"/>
                <a:ea typeface="+mn-ea"/>
                <a:cs typeface="+mn-cs"/>
              </a:rPr>
              <a:t>mechanisms for the manipulation of information. In addition, the database system</a:t>
            </a:r>
          </a:p>
          <a:p>
            <a:r>
              <a:rPr lang="en-US" sz="1200" b="0" i="0" u="none" strike="noStrike" kern="1200" baseline="0">
                <a:solidFill>
                  <a:schemeClr val="tx1"/>
                </a:solidFill>
                <a:latin typeface="+mn-lt"/>
                <a:ea typeface="+mn-ea"/>
                <a:cs typeface="+mn-cs"/>
              </a:rPr>
              <a:t>must ensure the safety of the information stored, despite system crashes or attempts</a:t>
            </a:r>
          </a:p>
          <a:p>
            <a:r>
              <a:rPr lang="en-US" sz="1200" b="0" i="0" u="none" strike="noStrike" kern="1200" baseline="0">
                <a:solidFill>
                  <a:schemeClr val="tx1"/>
                </a:solidFill>
                <a:latin typeface="+mn-lt"/>
                <a:ea typeface="+mn-ea"/>
                <a:cs typeface="+mn-cs"/>
              </a:rPr>
              <a:t>at unauthorized access. If data are to be shared among several users, the system must</a:t>
            </a:r>
          </a:p>
          <a:p>
            <a:r>
              <a:rPr lang="en-IN" sz="1200" b="0" i="0" u="none" strike="noStrike" kern="1200" baseline="0">
                <a:solidFill>
                  <a:schemeClr val="tx1"/>
                </a:solidFill>
                <a:latin typeface="+mn-lt"/>
                <a:ea typeface="+mn-ea"/>
                <a:cs typeface="+mn-cs"/>
              </a:rPr>
              <a:t>avoid possible anomalous results.</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7</a:t>
            </a:fld>
            <a:endParaRPr lang="en-US"/>
          </a:p>
        </p:txBody>
      </p:sp>
    </p:spTree>
    <p:extLst>
      <p:ext uri="{BB962C8B-B14F-4D97-AF65-F5344CB8AC3E}">
        <p14:creationId xmlns:p14="http://schemas.microsoft.com/office/powerpoint/2010/main" val="3827649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Domain Constraints- </a:t>
            </a:r>
            <a:r>
              <a:rPr lang="en-US" sz="1200" b="0" i="0" u="none" strike="noStrike" kern="1200" baseline="0">
                <a:solidFill>
                  <a:schemeClr val="tx1"/>
                </a:solidFill>
                <a:latin typeface="+mn-lt"/>
                <a:ea typeface="+mn-ea"/>
                <a:cs typeface="+mn-cs"/>
              </a:rPr>
              <a:t>Most Elementary integrity constraints.</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output of the DDL is placed in the data dictionary, which contains metadata—that is, data about data. The data dictionary is considered</a:t>
            </a:r>
          </a:p>
          <a:p>
            <a:r>
              <a:rPr lang="en-US" sz="1200" b="0" i="0" u="none" strike="noStrike" kern="1200" baseline="0">
                <a:solidFill>
                  <a:schemeClr val="tx1"/>
                </a:solidFill>
                <a:latin typeface="+mn-lt"/>
                <a:ea typeface="+mn-ea"/>
                <a:cs typeface="+mn-cs"/>
              </a:rPr>
              <a:t>to be a special type of table that can be accessed and updated only by the database system itself (not a regular user). The database system consults the data dictionary before</a:t>
            </a:r>
          </a:p>
          <a:p>
            <a:r>
              <a:rPr lang="en-US" sz="1200" b="0" i="0" u="none" strike="noStrike" kern="1200" baseline="0">
                <a:solidFill>
                  <a:schemeClr val="tx1"/>
                </a:solidFill>
                <a:latin typeface="+mn-lt"/>
                <a:ea typeface="+mn-ea"/>
                <a:cs typeface="+mn-cs"/>
              </a:rPr>
              <a:t>reading or modifying actual data.</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An </a:t>
            </a:r>
            <a:r>
              <a:rPr lang="en-US" sz="1200" b="1" i="0" kern="1200">
                <a:solidFill>
                  <a:schemeClr val="tx1"/>
                </a:solidFill>
                <a:effectLst/>
                <a:latin typeface="+mn-lt"/>
                <a:ea typeface="+mn-ea"/>
                <a:cs typeface="+mn-cs"/>
              </a:rPr>
              <a:t>assertion</a:t>
            </a:r>
            <a:r>
              <a:rPr lang="en-US" sz="1200" b="0" i="0" kern="1200">
                <a:solidFill>
                  <a:schemeClr val="tx1"/>
                </a:solidFill>
                <a:effectLst/>
                <a:latin typeface="+mn-lt"/>
                <a:ea typeface="+mn-ea"/>
                <a:cs typeface="+mn-cs"/>
              </a:rPr>
              <a:t> is a statement in SQL that ensures a certain condition will always exist in the database. </a:t>
            </a:r>
          </a:p>
          <a:p>
            <a:r>
              <a:rPr lang="en-US" sz="1200" b="0" i="0" kern="1200">
                <a:solidFill>
                  <a:schemeClr val="tx1"/>
                </a:solidFill>
                <a:effectLst/>
                <a:latin typeface="+mn-lt"/>
                <a:ea typeface="+mn-ea"/>
                <a:cs typeface="+mn-cs"/>
              </a:rPr>
              <a:t>Assertions are like column and table constraints, except that they are specified separately from table definitions.</a:t>
            </a:r>
          </a:p>
          <a:p>
            <a:endParaRPr lang="en-US" sz="1200" b="0" i="0" kern="1200">
              <a:solidFill>
                <a:schemeClr val="tx1"/>
              </a:solidFill>
              <a:effectLst/>
              <a:latin typeface="+mn-lt"/>
              <a:ea typeface="+mn-ea"/>
              <a:cs typeface="+mn-cs"/>
            </a:endParaRPr>
          </a:p>
          <a:p>
            <a:pPr fontAlgn="base"/>
            <a:r>
              <a:rPr lang="en-US" sz="1200" b="1" i="1" kern="1200">
                <a:solidFill>
                  <a:schemeClr val="tx1"/>
                </a:solidFill>
                <a:effectLst/>
                <a:latin typeface="+mn-lt"/>
                <a:ea typeface="+mn-ea"/>
                <a:cs typeface="+mn-cs"/>
              </a:rPr>
              <a:t>Assertion Example-This </a:t>
            </a:r>
            <a:r>
              <a:rPr lang="en-US" sz="1200" b="0" i="1" kern="1200">
                <a:solidFill>
                  <a:schemeClr val="tx1"/>
                </a:solidFill>
                <a:effectLst/>
                <a:latin typeface="+mn-lt"/>
                <a:ea typeface="+mn-ea"/>
                <a:cs typeface="+mn-cs"/>
              </a:rPr>
              <a:t>SQL statement creates an assertion to demand that there's no more than a single president among the employees</a:t>
            </a:r>
            <a:r>
              <a:rPr lang="en-US" sz="1200" b="0" i="0" kern="1200">
                <a:solidFill>
                  <a:schemeClr val="tx1"/>
                </a:solidFill>
                <a:effectLst/>
                <a:latin typeface="+mn-lt"/>
                <a:ea typeface="+mn-ea"/>
                <a:cs typeface="+mn-cs"/>
              </a:rPr>
              <a:t>:</a:t>
            </a:r>
          </a:p>
          <a:p>
            <a:pPr fontAlgn="base"/>
            <a:endParaRPr lang="en-US" sz="1200" b="1" i="0" kern="1200">
              <a:solidFill>
                <a:schemeClr val="tx1"/>
              </a:solidFill>
              <a:effectLst/>
              <a:latin typeface="+mn-lt"/>
              <a:ea typeface="+mn-ea"/>
              <a:cs typeface="+mn-cs"/>
            </a:endParaRPr>
          </a:p>
          <a:p>
            <a:pPr fontAlgn="base"/>
            <a:r>
              <a:rPr lang="en-US" sz="1200" b="1" i="0" kern="1200">
                <a:solidFill>
                  <a:schemeClr val="tx1"/>
                </a:solidFill>
                <a:effectLst/>
                <a:latin typeface="+mn-lt"/>
                <a:ea typeface="+mn-ea"/>
                <a:cs typeface="+mn-cs"/>
              </a:rPr>
              <a:t>create assertion AT_MOST_ONE_PRESIDENT as CHECK</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((select count(*)</a:t>
            </a:r>
          </a:p>
          <a:p>
            <a:pPr fontAlgn="base"/>
            <a:r>
              <a:rPr lang="en-US" sz="1200" b="1" i="0" kern="1200">
                <a:solidFill>
                  <a:schemeClr val="tx1"/>
                </a:solidFill>
                <a:effectLst/>
                <a:latin typeface="+mn-lt"/>
                <a:ea typeface="+mn-ea"/>
                <a:cs typeface="+mn-cs"/>
              </a:rPr>
              <a:t>    from EMP e</a:t>
            </a:r>
          </a:p>
          <a:p>
            <a:pPr fontAlgn="base"/>
            <a:r>
              <a:rPr lang="en-US" sz="1200" b="1" i="0" kern="1200">
                <a:solidFill>
                  <a:schemeClr val="tx1"/>
                </a:solidFill>
                <a:effectLst/>
                <a:latin typeface="+mn-lt"/>
                <a:ea typeface="+mn-ea"/>
                <a:cs typeface="+mn-cs"/>
              </a:rPr>
              <a:t>   where </a:t>
            </a:r>
            <a:r>
              <a:rPr lang="en-US" sz="1200" b="1" i="0" kern="1200" err="1">
                <a:solidFill>
                  <a:schemeClr val="tx1"/>
                </a:solidFill>
                <a:effectLst/>
                <a:latin typeface="+mn-lt"/>
                <a:ea typeface="+mn-ea"/>
                <a:cs typeface="+mn-cs"/>
              </a:rPr>
              <a:t>e.JOB</a:t>
            </a:r>
            <a:r>
              <a:rPr lang="en-US" sz="1200" b="1" i="0" kern="1200">
                <a:solidFill>
                  <a:schemeClr val="tx1"/>
                </a:solidFill>
                <a:effectLst/>
                <a:latin typeface="+mn-lt"/>
                <a:ea typeface="+mn-ea"/>
                <a:cs typeface="+mn-cs"/>
              </a:rPr>
              <a:t> = 'PRESIDENT') &lt;= 1</a:t>
            </a:r>
          </a:p>
          <a:p>
            <a:pPr fontAlgn="base"/>
            <a:r>
              <a:rPr lang="en-US" sz="1200" b="1"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An </a:t>
            </a:r>
            <a:r>
              <a:rPr lang="en-US" sz="1200" b="1" i="0" kern="1200">
                <a:solidFill>
                  <a:schemeClr val="tx1"/>
                </a:solidFill>
                <a:effectLst/>
                <a:latin typeface="+mn-lt"/>
                <a:ea typeface="+mn-ea"/>
                <a:cs typeface="+mn-cs"/>
              </a:rPr>
              <a:t>example of an assertion</a:t>
            </a:r>
            <a:r>
              <a:rPr lang="en-US" sz="1200" b="0" i="0" kern="1200">
                <a:solidFill>
                  <a:schemeClr val="tx1"/>
                </a:solidFill>
                <a:effectLst/>
                <a:latin typeface="+mn-lt"/>
                <a:ea typeface="+mn-ea"/>
                <a:cs typeface="+mn-cs"/>
              </a:rPr>
              <a:t> is:</a:t>
            </a:r>
          </a:p>
          <a:p>
            <a:pPr lvl="1"/>
            <a:r>
              <a:rPr lang="en-US"/>
              <a:t>create assertion recent_licenses </a:t>
            </a:r>
          </a:p>
          <a:p>
            <a:pPr lvl="1"/>
            <a:r>
              <a:rPr lang="en-US"/>
              <a:t>  check ( </a:t>
            </a:r>
          </a:p>
          <a:p>
            <a:pPr lvl="1"/>
            <a:r>
              <a:rPr lang="en-US"/>
              <a:t>            ( select count(*) from nurses where license_renewal_date &lt; '2002-01-01' ) = 0 )</a:t>
            </a:r>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36</a:t>
            </a:fld>
            <a:endParaRPr lang="en-US"/>
          </a:p>
        </p:txBody>
      </p:sp>
    </p:spTree>
    <p:extLst>
      <p:ext uri="{BB962C8B-B14F-4D97-AF65-F5344CB8AC3E}">
        <p14:creationId xmlns:p14="http://schemas.microsoft.com/office/powerpoint/2010/main" val="1076423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oracle we can identify commands relevant</a:t>
            </a:r>
            <a:r>
              <a:rPr lang="en-US" baseline="0"/>
              <a:t> to</a:t>
            </a:r>
            <a:r>
              <a:rPr lang="en-US"/>
              <a:t> different command.</a:t>
            </a:r>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346175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A11F899-7D9A-42F4-BF72-9A91E8BF0DC2}" type="slidenum">
              <a:rPr lang="en-US" altLang="en-US" sz="1200"/>
              <a:pPr algn="r"/>
              <a:t>38</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908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Java Program retrieving contents of</a:t>
            </a:r>
          </a:p>
          <a:p>
            <a:r>
              <a:rPr lang="en-IN"/>
              <a:t>// Table Using JDBC connection</a:t>
            </a:r>
          </a:p>
          <a:p>
            <a:endParaRPr lang="en-IN"/>
          </a:p>
          <a:p>
            <a:r>
              <a:rPr lang="en-IN"/>
              <a:t>// Java code producing output which is based</a:t>
            </a:r>
          </a:p>
          <a:p>
            <a:r>
              <a:rPr lang="en-IN"/>
              <a:t>// on values stored inside the "</a:t>
            </a:r>
            <a:r>
              <a:rPr lang="en-IN" err="1"/>
              <a:t>cuslogin</a:t>
            </a:r>
            <a:r>
              <a:rPr lang="en-IN"/>
              <a:t>" table in DB</a:t>
            </a:r>
          </a:p>
          <a:p>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39</a:t>
            </a:fld>
            <a:endParaRPr lang="en-US"/>
          </a:p>
        </p:txBody>
      </p:sp>
    </p:spTree>
    <p:extLst>
      <p:ext uri="{BB962C8B-B14F-4D97-AF65-F5344CB8AC3E}">
        <p14:creationId xmlns:p14="http://schemas.microsoft.com/office/powerpoint/2010/main" val="1599296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Example: C# code</a:t>
            </a:r>
          </a:p>
        </p:txBody>
      </p:sp>
      <p:sp>
        <p:nvSpPr>
          <p:cNvPr id="4" name="Slide Number Placeholder 3"/>
          <p:cNvSpPr>
            <a:spLocks noGrp="1"/>
          </p:cNvSpPr>
          <p:nvPr>
            <p:ph type="sldNum" sz="quarter" idx="5"/>
          </p:nvPr>
        </p:nvSpPr>
        <p:spPr/>
        <p:txBody>
          <a:bodyPr/>
          <a:lstStyle/>
          <a:p>
            <a:fld id="{91A2460A-8FC8-4598-95A1-61AE82B1DE48}" type="slidenum">
              <a:rPr lang="en-US" smtClean="0"/>
              <a:t>40</a:t>
            </a:fld>
            <a:endParaRPr lang="en-US"/>
          </a:p>
        </p:txBody>
      </p:sp>
    </p:spTree>
    <p:extLst>
      <p:ext uri="{BB962C8B-B14F-4D97-AF65-F5344CB8AC3E}">
        <p14:creationId xmlns:p14="http://schemas.microsoft.com/office/powerpoint/2010/main" val="1255604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Based on Functionality –</a:t>
            </a:r>
          </a:p>
          <a:p>
            <a:r>
              <a:rPr lang="en-US" b="1"/>
              <a:t>                            Storage Manager</a:t>
            </a:r>
          </a:p>
          <a:p>
            <a:r>
              <a:rPr lang="en-US" b="1"/>
              <a:t>	    Query Processor </a:t>
            </a:r>
          </a:p>
          <a:p>
            <a:r>
              <a:rPr lang="en-US" b="0"/>
              <a:t>                                        Offers good performance to user working at view level without worrying about physical level details. </a:t>
            </a:r>
            <a:r>
              <a:rPr lang="en-IN" sz="1200" b="0" i="0" u="none" strike="noStrike" kern="1200" baseline="0">
                <a:solidFill>
                  <a:schemeClr val="tx1"/>
                </a:solidFill>
                <a:latin typeface="+mn-lt"/>
                <a:ea typeface="+mn-ea"/>
                <a:cs typeface="+mn-cs"/>
              </a:rPr>
              <a:t>It is the job</a:t>
            </a:r>
          </a:p>
          <a:p>
            <a:r>
              <a:rPr lang="en-US" sz="1200" b="0" i="0" u="none" strike="noStrike" kern="1200" baseline="0">
                <a:solidFill>
                  <a:schemeClr val="tx1"/>
                </a:solidFill>
                <a:latin typeface="+mn-lt"/>
                <a:ea typeface="+mn-ea"/>
                <a:cs typeface="+mn-cs"/>
              </a:rPr>
              <a:t>	                of the database system </a:t>
            </a:r>
            <a:r>
              <a:rPr lang="en-US" sz="1200" b="1" i="0" u="none" strike="noStrike" kern="1200" baseline="0">
                <a:solidFill>
                  <a:schemeClr val="tx1"/>
                </a:solidFill>
                <a:latin typeface="+mn-lt"/>
                <a:ea typeface="+mn-ea"/>
                <a:cs typeface="+mn-cs"/>
              </a:rPr>
              <a:t>to translate </a:t>
            </a:r>
            <a:r>
              <a:rPr lang="en-US" sz="1200" b="0" i="0" u="none" strike="noStrike" kern="1200" baseline="0">
                <a:solidFill>
                  <a:schemeClr val="tx1"/>
                </a:solidFill>
                <a:latin typeface="+mn-lt"/>
                <a:ea typeface="+mn-ea"/>
                <a:cs typeface="+mn-cs"/>
              </a:rPr>
              <a:t>updates and </a:t>
            </a:r>
            <a:r>
              <a:rPr lang="en-US" sz="1200" b="1" i="0" u="none" strike="noStrike" kern="1200" baseline="0">
                <a:solidFill>
                  <a:schemeClr val="tx1"/>
                </a:solidFill>
                <a:latin typeface="+mn-lt"/>
                <a:ea typeface="+mn-ea"/>
                <a:cs typeface="+mn-cs"/>
              </a:rPr>
              <a:t>queries written in a nonprocedural </a:t>
            </a:r>
            <a:r>
              <a:rPr lang="en-US" sz="1200" b="0" i="0" u="none" strike="noStrike" kern="1200" baseline="0">
                <a:solidFill>
                  <a:schemeClr val="tx1"/>
                </a:solidFill>
                <a:latin typeface="+mn-lt"/>
                <a:ea typeface="+mn-ea"/>
                <a:cs typeface="+mn-cs"/>
              </a:rPr>
              <a:t>language, at the logical level, </a:t>
            </a:r>
            <a:r>
              <a:rPr lang="en-US" sz="1200" b="1" i="0" u="none" strike="noStrike" kern="1200" baseline="0">
                <a:solidFill>
                  <a:schemeClr val="tx1"/>
                </a:solidFill>
                <a:latin typeface="+mn-lt"/>
                <a:ea typeface="+mn-ea"/>
                <a:cs typeface="+mn-cs"/>
              </a:rPr>
              <a:t>into an efficient sequence </a:t>
            </a:r>
            <a:r>
              <a:rPr lang="en-US" sz="1200" b="0" i="0" u="none" strike="noStrike" kern="1200" baseline="0">
                <a:solidFill>
                  <a:schemeClr val="tx1"/>
                </a:solidFill>
                <a:latin typeface="+mn-lt"/>
                <a:ea typeface="+mn-ea"/>
                <a:cs typeface="+mn-cs"/>
              </a:rPr>
              <a:t>of 		                </a:t>
            </a:r>
            <a:r>
              <a:rPr lang="en-US" sz="1200" b="1" i="0" u="none" strike="noStrike" kern="1200" baseline="0">
                <a:solidFill>
                  <a:schemeClr val="tx1"/>
                </a:solidFill>
                <a:latin typeface="+mn-lt"/>
                <a:ea typeface="+mn-ea"/>
                <a:cs typeface="+mn-cs"/>
              </a:rPr>
              <a:t>operations at the physical </a:t>
            </a:r>
            <a:r>
              <a:rPr lang="en-IN" sz="1200" b="1" i="0" u="none" strike="noStrike" kern="1200" baseline="0">
                <a:solidFill>
                  <a:schemeClr val="tx1"/>
                </a:solidFill>
                <a:latin typeface="+mn-lt"/>
                <a:ea typeface="+mn-ea"/>
                <a:cs typeface="+mn-cs"/>
              </a:rPr>
              <a:t>level.</a:t>
            </a:r>
            <a:endParaRPr lang="en-US" b="1"/>
          </a:p>
        </p:txBody>
      </p:sp>
      <p:sp>
        <p:nvSpPr>
          <p:cNvPr id="4" name="Slide Number Placeholder 3"/>
          <p:cNvSpPr>
            <a:spLocks noGrp="1"/>
          </p:cNvSpPr>
          <p:nvPr>
            <p:ph type="sldNum" sz="quarter" idx="10"/>
          </p:nvPr>
        </p:nvSpPr>
        <p:spPr/>
        <p:txBody>
          <a:bodyPr/>
          <a:lstStyle/>
          <a:p>
            <a:fld id="{91A2460A-8FC8-4598-95A1-61AE82B1DE48}" type="slidenum">
              <a:rPr lang="en-US" smtClean="0"/>
              <a:t>42</a:t>
            </a:fld>
            <a:endParaRPr lang="en-US"/>
          </a:p>
        </p:txBody>
      </p:sp>
    </p:spTree>
    <p:extLst>
      <p:ext uri="{BB962C8B-B14F-4D97-AF65-F5344CB8AC3E}">
        <p14:creationId xmlns:p14="http://schemas.microsoft.com/office/powerpoint/2010/main" val="2727293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6E7CDC31-5C73-4B09-9E0F-565C8234330A}" type="slidenum">
              <a:rPr lang="en-US" altLang="en-US" sz="1200"/>
              <a:pPr algn="r"/>
              <a:t>43</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Two possible relational Algebraic expression.(chapter 15 , page 690)</a:t>
            </a:r>
          </a:p>
          <a:p>
            <a:r>
              <a:rPr lang="en-US" altLang="en-US">
                <a:latin typeface="Times New Roman" panose="02020603050405020304" pitchFamily="18" charset="0"/>
              </a:rPr>
              <a:t>In detail</a:t>
            </a:r>
            <a:r>
              <a:rPr lang="en-US" altLang="en-US" baseline="0">
                <a:latin typeface="Times New Roman" panose="02020603050405020304" pitchFamily="18" charset="0"/>
              </a:rPr>
              <a:t> studied in latter chapters.   </a:t>
            </a:r>
          </a:p>
          <a:p>
            <a:r>
              <a:rPr lang="en-US" sz="1200" b="1" i="0" u="none" strike="noStrike" kern="1200" baseline="0">
                <a:solidFill>
                  <a:schemeClr val="tx1"/>
                </a:solidFill>
                <a:latin typeface="+mn-lt"/>
                <a:ea typeface="+mn-ea"/>
                <a:cs typeface="+mn-cs"/>
              </a:rPr>
              <a:t>1</a:t>
            </a:r>
            <a:r>
              <a:rPr lang="en-US" sz="1200" b="1" i="0" u="none" strike="noStrike" kern="1200" baseline="30000">
                <a:solidFill>
                  <a:schemeClr val="tx1"/>
                </a:solidFill>
                <a:latin typeface="+mn-lt"/>
                <a:ea typeface="+mn-ea"/>
                <a:cs typeface="+mn-cs"/>
              </a:rPr>
              <a:t>st</a:t>
            </a:r>
            <a:r>
              <a:rPr lang="en-US" sz="1200" b="1" i="0" u="none" strike="noStrike" kern="1200" baseline="0">
                <a:solidFill>
                  <a:schemeClr val="tx1"/>
                </a:solidFill>
                <a:latin typeface="+mn-lt"/>
                <a:ea typeface="+mn-ea"/>
                <a:cs typeface="+mn-cs"/>
              </a:rPr>
              <a:t> step:</a:t>
            </a:r>
          </a:p>
          <a:p>
            <a:r>
              <a:rPr lang="en-US" sz="1200" b="0" i="0" u="none" strike="noStrike" kern="1200" baseline="0">
                <a:solidFill>
                  <a:schemeClr val="tx1"/>
                </a:solidFill>
                <a:latin typeface="+mn-lt"/>
                <a:ea typeface="+mn-ea"/>
                <a:cs typeface="+mn-cs"/>
              </a:rPr>
              <a:t>The system must translate the query into a form </a:t>
            </a:r>
            <a:r>
              <a:rPr lang="en-IN" sz="1200" b="0" i="0" u="none" strike="noStrike" kern="1200" baseline="0">
                <a:solidFill>
                  <a:schemeClr val="tx1"/>
                </a:solidFill>
                <a:latin typeface="+mn-lt"/>
                <a:ea typeface="+mn-ea"/>
                <a:cs typeface="+mn-cs"/>
              </a:rPr>
              <a:t>suited </a:t>
            </a:r>
            <a:r>
              <a:rPr lang="en-US" sz="1200" b="0" i="0" u="none" strike="noStrike" kern="1200" baseline="0">
                <a:solidFill>
                  <a:schemeClr val="tx1"/>
                </a:solidFill>
                <a:latin typeface="+mn-lt"/>
                <a:ea typeface="+mn-ea"/>
                <a:cs typeface="+mn-cs"/>
              </a:rPr>
              <a:t>to be the system’s internal representation of a query. </a:t>
            </a:r>
          </a:p>
          <a:p>
            <a:r>
              <a:rPr lang="en-IN" sz="1200" b="0" i="0" u="none" strike="noStrike" kern="1200" baseline="0">
                <a:solidFill>
                  <a:schemeClr val="tx1"/>
                </a:solidFill>
                <a:latin typeface="+mn-lt"/>
                <a:ea typeface="+mn-ea"/>
                <a:cs typeface="+mn-cs"/>
              </a:rPr>
              <a:t>A more useful internal </a:t>
            </a:r>
            <a:r>
              <a:rPr lang="en-US" sz="1200" b="0" i="0" u="none" strike="noStrike" kern="1200" baseline="0">
                <a:solidFill>
                  <a:schemeClr val="tx1"/>
                </a:solidFill>
                <a:latin typeface="+mn-lt"/>
                <a:ea typeface="+mn-ea"/>
                <a:cs typeface="+mn-cs"/>
              </a:rPr>
              <a:t>representation is one based on the extended relational algebra.</a:t>
            </a:r>
          </a:p>
          <a:p>
            <a:r>
              <a:rPr lang="en-US" sz="1200" b="1" i="0" u="none" strike="noStrike" kern="1200" baseline="0">
                <a:solidFill>
                  <a:schemeClr val="tx1"/>
                </a:solidFill>
                <a:latin typeface="+mn-lt"/>
                <a:ea typeface="+mn-ea"/>
                <a:cs typeface="+mn-cs"/>
              </a:rPr>
              <a:t>2</a:t>
            </a:r>
            <a:r>
              <a:rPr lang="en-US" sz="1200" b="1" i="0" u="none" strike="noStrike" kern="1200" baseline="30000">
                <a:solidFill>
                  <a:schemeClr val="tx1"/>
                </a:solidFill>
                <a:latin typeface="+mn-lt"/>
                <a:ea typeface="+mn-ea"/>
                <a:cs typeface="+mn-cs"/>
              </a:rPr>
              <a:t>nd</a:t>
            </a:r>
            <a:r>
              <a:rPr lang="en-US" sz="1200" b="1" i="0" u="none" strike="noStrike" kern="1200" baseline="0">
                <a:solidFill>
                  <a:schemeClr val="tx1"/>
                </a:solidFill>
                <a:latin typeface="+mn-lt"/>
                <a:ea typeface="+mn-ea"/>
                <a:cs typeface="+mn-cs"/>
              </a:rPr>
              <a:t> step:</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Each SQL query can itself be translated into a relational algebra expression in one of several ways. </a:t>
            </a:r>
          </a:p>
          <a:p>
            <a:r>
              <a:rPr lang="en-IN" sz="1200" b="1" i="0" u="none" strike="noStrike" kern="1200" baseline="0">
                <a:solidFill>
                  <a:schemeClr val="tx1"/>
                </a:solidFill>
                <a:latin typeface="+mn-lt"/>
                <a:ea typeface="+mn-ea"/>
                <a:cs typeface="+mn-cs"/>
              </a:rPr>
              <a:t>select </a:t>
            </a:r>
            <a:r>
              <a:rPr lang="en-IN" sz="1200" b="0" i="1" u="none" strike="noStrike" kern="1200" baseline="0">
                <a:solidFill>
                  <a:schemeClr val="tx1"/>
                </a:solidFill>
                <a:latin typeface="+mn-lt"/>
                <a:ea typeface="+mn-ea"/>
                <a:cs typeface="+mn-cs"/>
              </a:rPr>
              <a:t>salary </a:t>
            </a:r>
            <a:r>
              <a:rPr lang="en-IN" sz="1200" b="1" i="0" u="none" strike="noStrike" kern="1200" baseline="0">
                <a:solidFill>
                  <a:schemeClr val="tx1"/>
                </a:solidFill>
                <a:latin typeface="+mn-lt"/>
                <a:ea typeface="+mn-ea"/>
                <a:cs typeface="+mn-cs"/>
              </a:rPr>
              <a:t>from </a:t>
            </a:r>
            <a:r>
              <a:rPr lang="en-IN" sz="1200" b="0" i="1" u="none" strike="noStrike" kern="1200" baseline="0">
                <a:solidFill>
                  <a:schemeClr val="tx1"/>
                </a:solidFill>
                <a:latin typeface="+mn-lt"/>
                <a:ea typeface="+mn-ea"/>
                <a:cs typeface="+mn-cs"/>
              </a:rPr>
              <a:t>instructor </a:t>
            </a:r>
            <a:r>
              <a:rPr lang="en-IN" sz="1200" b="1" i="0" u="none" strike="noStrike" kern="1200" baseline="0">
                <a:solidFill>
                  <a:schemeClr val="tx1"/>
                </a:solidFill>
                <a:latin typeface="+mn-lt"/>
                <a:ea typeface="+mn-ea"/>
                <a:cs typeface="+mn-cs"/>
              </a:rPr>
              <a:t>where </a:t>
            </a:r>
            <a:r>
              <a:rPr lang="en-IN" sz="1200" b="0" i="1" u="none" strike="noStrike" kern="1200" baseline="0">
                <a:solidFill>
                  <a:schemeClr val="tx1"/>
                </a:solidFill>
                <a:latin typeface="+mn-lt"/>
                <a:ea typeface="+mn-ea"/>
                <a:cs typeface="+mn-cs"/>
              </a:rPr>
              <a:t>salary &lt; </a:t>
            </a:r>
            <a:r>
              <a:rPr lang="en-IN" sz="1200" b="0" i="0" u="none" strike="noStrike" kern="1200" baseline="0">
                <a:solidFill>
                  <a:schemeClr val="tx1"/>
                </a:solidFill>
                <a:latin typeface="+mn-lt"/>
                <a:ea typeface="+mn-ea"/>
                <a:cs typeface="+mn-cs"/>
              </a:rPr>
              <a:t>75000;</a:t>
            </a:r>
            <a:endParaRPr lang="en-US" sz="1200" b="1"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Executed in two different ways – </a:t>
            </a:r>
          </a:p>
          <a:p>
            <a:r>
              <a:rPr lang="en-US" sz="1200" b="0" i="0" u="none" strike="noStrike" kern="1200" baseline="0">
                <a:solidFill>
                  <a:schemeClr val="tx1"/>
                </a:solidFill>
                <a:latin typeface="+mn-lt"/>
                <a:ea typeface="+mn-ea"/>
                <a:cs typeface="+mn-cs"/>
              </a:rPr>
              <a:t>             1. SELECT </a:t>
            </a:r>
            <a:r>
              <a:rPr lang="en-IN" sz="1200" b="0" i="1" u="none" strike="noStrike" kern="1200" baseline="0">
                <a:solidFill>
                  <a:schemeClr val="tx1"/>
                </a:solidFill>
                <a:latin typeface="+mn-lt"/>
                <a:ea typeface="+mn-ea"/>
                <a:cs typeface="+mn-cs"/>
              </a:rPr>
              <a:t>salary &lt;</a:t>
            </a:r>
            <a:r>
              <a:rPr lang="en-IN" sz="1200" b="0" i="0" u="none" strike="noStrike" kern="1200" baseline="0">
                <a:solidFill>
                  <a:schemeClr val="tx1"/>
                </a:solidFill>
                <a:latin typeface="+mn-lt"/>
                <a:ea typeface="+mn-ea"/>
                <a:cs typeface="+mn-cs"/>
              </a:rPr>
              <a:t>75000 (PROJECT </a:t>
            </a:r>
            <a:r>
              <a:rPr lang="en-IN" sz="1200" b="0" i="1" u="none" strike="noStrike" kern="1200" baseline="0">
                <a:solidFill>
                  <a:schemeClr val="tx1"/>
                </a:solidFill>
                <a:latin typeface="+mn-lt"/>
                <a:ea typeface="+mn-ea"/>
                <a:cs typeface="+mn-cs"/>
              </a:rPr>
              <a:t>salary </a:t>
            </a:r>
            <a:r>
              <a:rPr lang="en-IN" sz="1200" b="0" i="0" u="none" strike="noStrike" kern="1200" baseline="0">
                <a:solidFill>
                  <a:schemeClr val="tx1"/>
                </a:solidFill>
                <a:latin typeface="+mn-lt"/>
                <a:ea typeface="+mn-ea"/>
                <a:cs typeface="+mn-cs"/>
              </a:rPr>
              <a:t>(</a:t>
            </a:r>
            <a:r>
              <a:rPr lang="en-IN" sz="1200" b="0" i="1" u="none" strike="noStrike" kern="1200" baseline="0">
                <a:solidFill>
                  <a:schemeClr val="tx1"/>
                </a:solidFill>
                <a:latin typeface="+mn-lt"/>
                <a:ea typeface="+mn-ea"/>
                <a:cs typeface="+mn-cs"/>
              </a:rPr>
              <a:t>instructor</a:t>
            </a:r>
            <a:r>
              <a:rPr lang="en-IN" sz="1200" b="0" i="0" u="none" strike="noStrike" kern="1200" baseline="0">
                <a:solidFill>
                  <a:schemeClr val="tx1"/>
                </a:solidFill>
                <a:latin typeface="+mn-lt"/>
                <a:ea typeface="+mn-ea"/>
                <a:cs typeface="+mn-cs"/>
              </a:rPr>
              <a:t>))</a:t>
            </a:r>
          </a:p>
          <a:p>
            <a:r>
              <a:rPr lang="en-IN" sz="1200" b="0" i="0" u="none" strike="noStrike" kern="1200" baseline="0">
                <a:solidFill>
                  <a:schemeClr val="tx1"/>
                </a:solidFill>
                <a:latin typeface="+mn-lt"/>
                <a:ea typeface="+mn-ea"/>
                <a:cs typeface="+mn-cs"/>
              </a:rPr>
              <a:t>             2. PROJECT </a:t>
            </a:r>
            <a:r>
              <a:rPr lang="en-IN" sz="1200" b="0" i="1" u="none" strike="noStrike" kern="1200" baseline="0">
                <a:solidFill>
                  <a:schemeClr val="tx1"/>
                </a:solidFill>
                <a:latin typeface="+mn-lt"/>
                <a:ea typeface="+mn-ea"/>
                <a:cs typeface="+mn-cs"/>
              </a:rPr>
              <a:t>salary SELECT </a:t>
            </a:r>
            <a:r>
              <a:rPr lang="en-IN" sz="1200" b="0" i="0" u="none" strike="noStrike" kern="1200" baseline="0">
                <a:solidFill>
                  <a:schemeClr val="tx1"/>
                </a:solidFill>
                <a:latin typeface="+mn-lt"/>
                <a:ea typeface="+mn-ea"/>
                <a:cs typeface="+mn-cs"/>
              </a:rPr>
              <a:t>(</a:t>
            </a:r>
            <a:r>
              <a:rPr lang="en-IN" sz="1200" b="0" i="1" u="none" strike="noStrike" kern="1200" baseline="0">
                <a:solidFill>
                  <a:schemeClr val="tx1"/>
                </a:solidFill>
                <a:latin typeface="+mn-lt"/>
                <a:ea typeface="+mn-ea"/>
                <a:cs typeface="+mn-cs"/>
              </a:rPr>
              <a:t>salary&lt;</a:t>
            </a:r>
            <a:r>
              <a:rPr lang="en-IN" sz="1200" b="0" i="0" u="none" strike="noStrike" kern="1200" baseline="0">
                <a:solidFill>
                  <a:schemeClr val="tx1"/>
                </a:solidFill>
                <a:latin typeface="+mn-lt"/>
                <a:ea typeface="+mn-ea"/>
                <a:cs typeface="+mn-cs"/>
              </a:rPr>
              <a:t>75000 (</a:t>
            </a:r>
            <a:r>
              <a:rPr lang="en-IN" sz="1200" b="0" i="1" u="none" strike="noStrike" kern="1200" baseline="0">
                <a:solidFill>
                  <a:schemeClr val="tx1"/>
                </a:solidFill>
                <a:latin typeface="+mn-lt"/>
                <a:ea typeface="+mn-ea"/>
                <a:cs typeface="+mn-cs"/>
              </a:rPr>
              <a:t>instructor</a:t>
            </a:r>
            <a:r>
              <a:rPr lang="en-IN" sz="1200" b="0" i="0" u="none" strike="noStrike" kern="1200" baseline="0">
                <a:solidFill>
                  <a:schemeClr val="tx1"/>
                </a:solidFill>
                <a:latin typeface="+mn-lt"/>
                <a:ea typeface="+mn-ea"/>
                <a:cs typeface="+mn-cs"/>
              </a:rPr>
              <a:t>))</a:t>
            </a:r>
            <a:endParaRPr lang="en-US" sz="1200" b="0" i="0" u="none" strike="noStrike" kern="1200" baseline="0">
              <a:solidFill>
                <a:schemeClr val="tx1"/>
              </a:solidFill>
              <a:latin typeface="+mn-lt"/>
              <a:ea typeface="+mn-ea"/>
              <a:cs typeface="+mn-cs"/>
            </a:endParaRPr>
          </a:p>
          <a:p>
            <a:r>
              <a:rPr lang="en-US" altLang="en-US">
                <a:latin typeface="Times New Roman" panose="02020603050405020304" pitchFamily="18" charset="0"/>
              </a:rPr>
              <a:t> </a:t>
            </a:r>
            <a:r>
              <a:rPr lang="en-US" sz="1200" b="0" i="0" u="none" strike="noStrike" kern="1200" baseline="0">
                <a:solidFill>
                  <a:schemeClr val="tx1"/>
                </a:solidFill>
                <a:latin typeface="+mn-lt"/>
                <a:ea typeface="+mn-ea"/>
                <a:cs typeface="+mn-cs"/>
              </a:rPr>
              <a:t>we can execute each relational-algebra operation by one of several </a:t>
            </a:r>
            <a:r>
              <a:rPr lang="en-IN" sz="1200" b="0" i="0" u="none" strike="noStrike" kern="1200" baseline="0">
                <a:solidFill>
                  <a:schemeClr val="tx1"/>
                </a:solidFill>
                <a:latin typeface="+mn-lt"/>
                <a:ea typeface="+mn-ea"/>
                <a:cs typeface="+mn-cs"/>
              </a:rPr>
              <a:t>different algorithms.</a:t>
            </a:r>
          </a:p>
          <a:p>
            <a:r>
              <a:rPr lang="en-US" sz="1200" b="0" i="0" u="none" strike="noStrike" kern="1200" baseline="0">
                <a:solidFill>
                  <a:schemeClr val="tx1"/>
                </a:solidFill>
                <a:latin typeface="+mn-lt"/>
                <a:ea typeface="+mn-ea"/>
                <a:cs typeface="+mn-cs"/>
              </a:rPr>
              <a:t>Also annotate each operation with instructions specifying how to evaluate each operation(which algorithm or/and using index. </a:t>
            </a:r>
          </a:p>
          <a:p>
            <a:r>
              <a:rPr lang="en-IN" sz="1200" b="0" i="0" u="none" strike="noStrike" kern="1200" baseline="0">
                <a:solidFill>
                  <a:schemeClr val="tx1"/>
                </a:solidFill>
                <a:latin typeface="+mn-lt"/>
                <a:ea typeface="+mn-ea"/>
                <a:cs typeface="+mn-cs"/>
              </a:rPr>
              <a:t>A relational algebra </a:t>
            </a:r>
            <a:r>
              <a:rPr lang="en-US" sz="1200" b="0" i="0" u="none" strike="noStrike" kern="1200" baseline="0">
                <a:solidFill>
                  <a:schemeClr val="tx1"/>
                </a:solidFill>
                <a:latin typeface="+mn-lt"/>
                <a:ea typeface="+mn-ea"/>
                <a:cs typeface="+mn-cs"/>
              </a:rPr>
              <a:t>operation annotated with instructions on how to evaluate it is called an </a:t>
            </a:r>
            <a:r>
              <a:rPr lang="en-US" sz="1200" b="1" i="0" u="none" strike="noStrike" kern="1200" baseline="0">
                <a:solidFill>
                  <a:schemeClr val="tx1"/>
                </a:solidFill>
                <a:latin typeface="+mn-lt"/>
                <a:ea typeface="+mn-ea"/>
                <a:cs typeface="+mn-cs"/>
              </a:rPr>
              <a:t>evaluation primitive</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A sequence of primitive operations that can be used to evaluate a query is a </a:t>
            </a:r>
            <a:r>
              <a:rPr lang="en-US" sz="1200" b="1" i="0" u="none" strike="noStrike" kern="1200" baseline="0">
                <a:solidFill>
                  <a:schemeClr val="tx1"/>
                </a:solidFill>
                <a:latin typeface="+mn-lt"/>
                <a:ea typeface="+mn-ea"/>
                <a:cs typeface="+mn-cs"/>
              </a:rPr>
              <a:t>query-execution plan </a:t>
            </a:r>
            <a:r>
              <a:rPr lang="en-US" sz="1200" b="0" i="0" u="none" strike="noStrike" kern="1200" baseline="0">
                <a:solidFill>
                  <a:schemeClr val="tx1"/>
                </a:solidFill>
                <a:latin typeface="+mn-lt"/>
                <a:ea typeface="+mn-ea"/>
                <a:cs typeface="+mn-cs"/>
              </a:rPr>
              <a:t>or </a:t>
            </a:r>
            <a:r>
              <a:rPr lang="en-US" sz="1200" b="1" i="0" u="none" strike="noStrike" kern="1200" baseline="0">
                <a:solidFill>
                  <a:schemeClr val="tx1"/>
                </a:solidFill>
                <a:latin typeface="+mn-lt"/>
                <a:ea typeface="+mn-ea"/>
                <a:cs typeface="+mn-cs"/>
              </a:rPr>
              <a:t>query-evaluation plan</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The different evaluation plans for a given query can have </a:t>
            </a:r>
            <a:r>
              <a:rPr lang="en-US" sz="1200" b="1" i="0" u="none" strike="noStrike" kern="1200" baseline="0">
                <a:solidFill>
                  <a:schemeClr val="tx1"/>
                </a:solidFill>
                <a:latin typeface="+mn-lt"/>
                <a:ea typeface="+mn-ea"/>
                <a:cs typeface="+mn-cs"/>
              </a:rPr>
              <a:t>different costs</a:t>
            </a:r>
            <a:r>
              <a:rPr lang="en-US" sz="1200" b="0" i="0" u="none" strike="noStrike" kern="1200" baseline="0">
                <a:solidFill>
                  <a:schemeClr val="tx1"/>
                </a:solidFill>
                <a:latin typeface="+mn-lt"/>
                <a:ea typeface="+mn-ea"/>
                <a:cs typeface="+mn-cs"/>
              </a:rPr>
              <a:t>. We do not expect users to write their queries in a way that suggests the most efficient</a:t>
            </a:r>
          </a:p>
          <a:p>
            <a:r>
              <a:rPr lang="en-US" sz="1200" b="0" i="0" u="none" strike="noStrike" kern="1200" baseline="0">
                <a:solidFill>
                  <a:schemeClr val="tx1"/>
                </a:solidFill>
                <a:latin typeface="+mn-lt"/>
                <a:ea typeface="+mn-ea"/>
                <a:cs typeface="+mn-cs"/>
              </a:rPr>
              <a:t>evaluation plan. Rather, it is the responsibility of the system to construct a query evaluation plan that minimizes the cost of query evaluation; this task is called </a:t>
            </a:r>
            <a:r>
              <a:rPr lang="en-IN" sz="1200" b="0" i="1" u="none" strike="noStrike" kern="1200" baseline="0">
                <a:solidFill>
                  <a:schemeClr val="tx1"/>
                </a:solidFill>
                <a:latin typeface="+mn-lt"/>
                <a:ea typeface="+mn-ea"/>
                <a:cs typeface="+mn-cs"/>
              </a:rPr>
              <a:t>query optimization</a:t>
            </a:r>
            <a:r>
              <a:rPr lang="en-IN"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Once the query plan is chosen, the query is evaluated with that plan, and the result of the query is output. </a:t>
            </a:r>
          </a:p>
          <a:p>
            <a:r>
              <a:rPr lang="en-US" sz="1200" b="0" i="0" u="none" strike="noStrike" kern="1200" baseline="0">
                <a:solidFill>
                  <a:schemeClr val="tx1"/>
                </a:solidFill>
                <a:latin typeface="+mn-lt"/>
                <a:ea typeface="+mn-ea"/>
                <a:cs typeface="+mn-cs"/>
              </a:rPr>
              <a:t>To do so, we must estimate the cost of individual operations, and combine them to get the cost of a query evaluation plan.</a:t>
            </a:r>
          </a:p>
          <a:p>
            <a:endParaRPr lang="en-US" altLang="en-US" sz="1200" b="0" i="0" u="none" strike="noStrike" kern="1200" baseline="0">
              <a:solidFill>
                <a:schemeClr val="tx1"/>
              </a:solidFill>
              <a:latin typeface="+mn-lt"/>
              <a:ea typeface="+mn-ea"/>
              <a:cs typeface="+mn-cs"/>
            </a:endParaRPr>
          </a:p>
          <a:p>
            <a:pPr algn="l"/>
            <a:r>
              <a:rPr lang="en-US" sz="1200" b="0" i="0" u="none" strike="noStrike" baseline="0">
                <a:latin typeface="Times New Roman" panose="02020603050405020304" pitchFamily="18" charset="0"/>
              </a:rPr>
              <a:t>There are </a:t>
            </a:r>
            <a:r>
              <a:rPr lang="en-US" sz="1200" b="1" i="0" u="none" strike="noStrike" baseline="0">
                <a:latin typeface="Times New Roman" panose="02020603050405020304" pitchFamily="18" charset="0"/>
              </a:rPr>
              <a:t>multiple possible evaluation plans</a:t>
            </a:r>
            <a:r>
              <a:rPr lang="en-US" sz="1200" b="0" i="0" u="none" strike="noStrike" baseline="0">
                <a:latin typeface="Times New Roman" panose="02020603050405020304" pitchFamily="18" charset="0"/>
              </a:rPr>
              <a:t> for a query, and it is important to be able to compare the alternatives in terms of their (estimated) cost, and choose</a:t>
            </a:r>
          </a:p>
          <a:p>
            <a:pPr algn="l"/>
            <a:r>
              <a:rPr lang="en-IN" sz="1200" b="0" i="0" u="none" strike="noStrike" baseline="0">
                <a:latin typeface="Times New Roman" panose="02020603050405020304" pitchFamily="18" charset="0"/>
              </a:rPr>
              <a:t>the best plan. </a:t>
            </a:r>
          </a:p>
          <a:p>
            <a:pPr algn="l"/>
            <a:r>
              <a:rPr lang="en-US" altLang="en-US" sz="1200" b="1" i="0" u="none" strike="noStrike" baseline="0">
                <a:latin typeface="Times New Roman" panose="02020603050405020304" pitchFamily="18" charset="0"/>
              </a:rPr>
              <a:t>3</a:t>
            </a:r>
            <a:r>
              <a:rPr lang="en-IN" altLang="en-US" sz="1200" b="1" i="0" u="none" strike="noStrike" baseline="30000" err="1">
                <a:latin typeface="Times New Roman" panose="02020603050405020304" pitchFamily="18" charset="0"/>
              </a:rPr>
              <a:t>rd</a:t>
            </a:r>
            <a:r>
              <a:rPr lang="en-IN" altLang="en-US" sz="1200" b="1" i="0" u="none" strike="noStrike" baseline="0">
                <a:latin typeface="Times New Roman" panose="02020603050405020304" pitchFamily="18" charset="0"/>
              </a:rPr>
              <a:t> step:</a:t>
            </a:r>
          </a:p>
          <a:p>
            <a:r>
              <a:rPr lang="en-US" altLang="en-US" sz="1200" b="0" i="0" u="none" strike="noStrike" baseline="0">
                <a:latin typeface="Times New Roman" panose="02020603050405020304" pitchFamily="18" charset="0"/>
              </a:rPr>
              <a:t> </a:t>
            </a:r>
            <a:r>
              <a:rPr lang="en-US" sz="1200" b="1"/>
              <a:t>Query Evaluation Engine</a:t>
            </a:r>
            <a:r>
              <a:rPr lang="en-US" sz="1200">
                <a:solidFill>
                  <a:srgbClr val="C00000"/>
                </a:solidFill>
              </a:rPr>
              <a:t> </a:t>
            </a:r>
            <a:r>
              <a:rPr lang="en-US" sz="1200"/>
              <a:t>– executes low level instructions generated by the DML compiler. </a:t>
            </a:r>
            <a:r>
              <a:rPr lang="en-US" sz="1200" b="0" i="0" u="none" strike="noStrike" kern="1200" baseline="0">
                <a:solidFill>
                  <a:schemeClr val="tx1"/>
                </a:solidFill>
                <a:latin typeface="+mn-lt"/>
                <a:ea typeface="+mn-ea"/>
                <a:cs typeface="+mn-cs"/>
              </a:rPr>
              <a:t>query-execution engine takes a query-evaluation plan, executes</a:t>
            </a:r>
          </a:p>
          <a:p>
            <a:r>
              <a:rPr lang="en-US" sz="1200" b="0" i="0" u="none" strike="noStrike" kern="1200" baseline="0">
                <a:solidFill>
                  <a:schemeClr val="tx1"/>
                </a:solidFill>
                <a:latin typeface="+mn-lt"/>
                <a:ea typeface="+mn-ea"/>
                <a:cs typeface="+mn-cs"/>
              </a:rPr>
              <a:t>that plan, and returns the answers to the query.</a:t>
            </a:r>
            <a:endParaRPr lang="en-IN" sz="1200" b="0" i="0" u="none" strike="noStrike" baseline="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algn="l"/>
            <a:endParaRPr lang="en-US" altLang="en-US">
              <a:latin typeface="Times New Roman" panose="02020603050405020304" pitchFamily="18" charset="0"/>
            </a:endParaRPr>
          </a:p>
        </p:txBody>
      </p:sp>
    </p:spTree>
    <p:extLst>
      <p:ext uri="{BB962C8B-B14F-4D97-AF65-F5344CB8AC3E}">
        <p14:creationId xmlns:p14="http://schemas.microsoft.com/office/powerpoint/2010/main" val="2356891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DDL interpreter, which interprets DDL statements and records the definitions in</a:t>
            </a:r>
          </a:p>
          <a:p>
            <a:r>
              <a:rPr lang="en-IN" sz="1200" b="0" i="0" u="none" strike="noStrike" kern="1200" baseline="0">
                <a:solidFill>
                  <a:schemeClr val="tx1"/>
                </a:solidFill>
                <a:latin typeface="+mn-lt"/>
                <a:ea typeface="+mn-ea"/>
                <a:cs typeface="+mn-cs"/>
              </a:rPr>
              <a:t>the data dictionary.</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44</a:t>
            </a:fld>
            <a:endParaRPr lang="en-US"/>
          </a:p>
        </p:txBody>
      </p:sp>
    </p:spTree>
    <p:extLst>
      <p:ext uri="{BB962C8B-B14F-4D97-AF65-F5344CB8AC3E}">
        <p14:creationId xmlns:p14="http://schemas.microsoft.com/office/powerpoint/2010/main" val="8318861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File manager (operating system)</a:t>
            </a:r>
            <a:r>
              <a:rPr lang="en-US"/>
              <a:t>– creating, deleting and modification of files and managing access ,security and resources used by them</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1. Keeping track of each file.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In the system, the File Manager keeps track of each file through directories that contain the file’s name, location in secondary storage and other important information.</a:t>
            </a:r>
          </a:p>
          <a:p>
            <a:r>
              <a:rPr lang="en-US"/>
              <a:t>2. </a:t>
            </a:r>
            <a:r>
              <a:rPr lang="en-US" sz="1200" b="0" i="0" kern="1200">
                <a:solidFill>
                  <a:schemeClr val="tx1"/>
                </a:solidFill>
                <a:effectLst/>
                <a:latin typeface="+mn-lt"/>
                <a:ea typeface="+mn-ea"/>
                <a:cs typeface="+mn-cs"/>
              </a:rPr>
              <a:t>Using of the policies that determine where &amp; how the files would be stored, in order to efficiently use the available storage and provide access to them.</a:t>
            </a:r>
            <a:br>
              <a:rPr lang="en-US"/>
            </a:br>
            <a:r>
              <a:rPr lang="en-US" sz="1200" b="0" i="0" kern="1200">
                <a:solidFill>
                  <a:schemeClr val="tx1"/>
                </a:solidFill>
                <a:effectLst/>
                <a:latin typeface="+mn-lt"/>
                <a:ea typeface="+mn-ea"/>
                <a:cs typeface="+mn-cs"/>
              </a:rPr>
              <a:t>It has a set of predetermined policies that decides where and how the files would be stored and how the user will be able to gain access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3. Allocating each file when the user is granted access to them, and recording their use.</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The File Manager allocates the files by activating the appropriate secondary storage device and loading the file into the main memory while also updating the records of who is using what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4. </a:t>
            </a:r>
            <a:r>
              <a:rPr lang="en-US" sz="1200" b="0" i="0" kern="1200">
                <a:solidFill>
                  <a:schemeClr val="tx1"/>
                </a:solidFill>
                <a:effectLst/>
                <a:latin typeface="+mn-lt"/>
                <a:ea typeface="+mn-ea"/>
                <a:cs typeface="+mn-cs"/>
              </a:rPr>
              <a:t>Deallocating the files when their use in finished and are not needed, and also communicating to others about it’s availability which are waiting for it.</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It deallocates the file by updating the file tables and rewriting the updated file into the secondary storage, then communicating with other processes and notifying them about it’s availability.</a:t>
            </a:r>
          </a:p>
          <a:p>
            <a:endParaRPr lang="en-US"/>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45</a:t>
            </a:fld>
            <a:endParaRPr lang="en-US"/>
          </a:p>
        </p:txBody>
      </p:sp>
    </p:spTree>
    <p:extLst>
      <p:ext uri="{BB962C8B-B14F-4D97-AF65-F5344CB8AC3E}">
        <p14:creationId xmlns:p14="http://schemas.microsoft.com/office/powerpoint/2010/main" val="33575551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Buffer manger intelligently shuffles  data from main memory  to disk. It happens transparently to high-level DBMS operations. Generally OS  uses algorithms like LRU(least Recently Used) or MRU (Most Recently Used) similarly DBMS uses many different algorithms to manage Buffer.</a:t>
            </a:r>
          </a:p>
        </p:txBody>
      </p:sp>
      <p:sp>
        <p:nvSpPr>
          <p:cNvPr id="4" name="Slide Number Placeholder 3"/>
          <p:cNvSpPr>
            <a:spLocks noGrp="1"/>
          </p:cNvSpPr>
          <p:nvPr>
            <p:ph type="sldNum" sz="quarter" idx="5"/>
          </p:nvPr>
        </p:nvSpPr>
        <p:spPr/>
        <p:txBody>
          <a:bodyPr/>
          <a:lstStyle/>
          <a:p>
            <a:fld id="{91A2460A-8FC8-4598-95A1-61AE82B1DE48}" type="slidenum">
              <a:rPr lang="en-US" smtClean="0"/>
              <a:t>46</a:t>
            </a:fld>
            <a:endParaRPr lang="en-US"/>
          </a:p>
        </p:txBody>
      </p:sp>
    </p:spTree>
    <p:extLst>
      <p:ext uri="{BB962C8B-B14F-4D97-AF65-F5344CB8AC3E}">
        <p14:creationId xmlns:p14="http://schemas.microsoft.com/office/powerpoint/2010/main" val="379042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database systems arose in the 1960s in response to the computerized management of commercial data. What was the system used to store before 1960s</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8</a:t>
            </a:fld>
            <a:endParaRPr lang="en-US"/>
          </a:p>
        </p:txBody>
      </p:sp>
    </p:spTree>
    <p:extLst>
      <p:ext uri="{BB962C8B-B14F-4D97-AF65-F5344CB8AC3E}">
        <p14:creationId xmlns:p14="http://schemas.microsoft.com/office/powerpoint/2010/main" val="2725852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buFont typeface="Wingdings" panose="05000000000000000000" pitchFamily="2" charset="2"/>
              <a:buChar char="Ø"/>
            </a:pPr>
            <a:r>
              <a:rPr lang="en-US" altLang="en-US" sz="1200"/>
              <a:t>A transaction is a collection of operations that performs a single logical unit in a database application.</a:t>
            </a:r>
          </a:p>
          <a:p>
            <a:pPr algn="just">
              <a:lnSpc>
                <a:spcPct val="90000"/>
              </a:lnSpc>
              <a:buFont typeface="Wingdings" panose="05000000000000000000" pitchFamily="2" charset="2"/>
              <a:buChar char="Ø"/>
            </a:pPr>
            <a:r>
              <a:rPr lang="en-US" altLang="en-US" sz="1200"/>
              <a:t>Transaction-management component ensures that the database remains in a consistent (correct) state despite system failures (e.g. power failures and operating system crashes) and transaction failures.</a:t>
            </a:r>
          </a:p>
          <a:p>
            <a:pPr algn="just">
              <a:buFont typeface="Wingdings" panose="05000000000000000000" pitchFamily="2" charset="2"/>
              <a:buChar char="Ø"/>
            </a:pPr>
            <a:r>
              <a:rPr lang="en-US" altLang="en-US" sz="1200"/>
              <a:t>Transaction manager consists of concurrency control manager and the recovery manager</a:t>
            </a:r>
          </a:p>
          <a:p>
            <a:pPr algn="just">
              <a:lnSpc>
                <a:spcPct val="90000"/>
              </a:lnSpc>
              <a:buFont typeface="Wingdings" panose="05000000000000000000" pitchFamily="2" charset="2"/>
              <a:buChar char="Ø"/>
            </a:pPr>
            <a:r>
              <a:rPr lang="en-US" altLang="en-US" sz="1200" b="1"/>
              <a:t>Concurrency-control</a:t>
            </a:r>
            <a:r>
              <a:rPr lang="en-US" altLang="en-US" sz="1200"/>
              <a:t> manager controls the interaction among the concurrent transactions, to </a:t>
            </a:r>
            <a:r>
              <a:rPr lang="en-US" altLang="en-US" sz="1200" b="1"/>
              <a:t>ensure the consistency </a:t>
            </a:r>
            <a:r>
              <a:rPr lang="en-US" altLang="en-US" sz="1200"/>
              <a:t>of the database. </a:t>
            </a:r>
            <a:r>
              <a:rPr lang="en-US" sz="1200" b="0" i="0" u="none" strike="noStrike" kern="1200" baseline="0">
                <a:solidFill>
                  <a:schemeClr val="tx1"/>
                </a:solidFill>
                <a:latin typeface="+mn-lt"/>
                <a:ea typeface="+mn-ea"/>
                <a:cs typeface="+mn-cs"/>
              </a:rPr>
              <a:t>Not all concurrent executions result in a correct state. </a:t>
            </a:r>
          </a:p>
          <a:p>
            <a:pPr algn="just">
              <a:lnSpc>
                <a:spcPct val="90000"/>
              </a:lnSpc>
              <a:buFont typeface="Wingdings" panose="05000000000000000000" pitchFamily="2" charset="2"/>
              <a:buNone/>
            </a:pPr>
            <a:r>
              <a:rPr lang="en-US" altLang="en-US" sz="1200"/>
              <a:t>The database system must </a:t>
            </a:r>
            <a:r>
              <a:rPr lang="en-US" altLang="en-US" sz="1200" b="1"/>
              <a:t>control  the interaction among the concurrent transactions</a:t>
            </a:r>
            <a:r>
              <a:rPr lang="en-US" altLang="en-US" sz="1200"/>
              <a:t> to </a:t>
            </a:r>
            <a:r>
              <a:rPr lang="en-US" altLang="en-US" sz="1200" b="1"/>
              <a:t>prevent</a:t>
            </a:r>
            <a:r>
              <a:rPr lang="en-US" altLang="en-US" sz="1200"/>
              <a:t> them from </a:t>
            </a:r>
            <a:r>
              <a:rPr lang="en-US" altLang="en-US" sz="1200" b="1"/>
              <a:t>destroying the consistency </a:t>
            </a:r>
            <a:r>
              <a:rPr lang="en-US" altLang="en-US" sz="1200"/>
              <a:t>of the database.</a:t>
            </a:r>
          </a:p>
          <a:p>
            <a:r>
              <a:rPr lang="en-US" altLang="en-US" sz="1200" b="1"/>
              <a:t>Recovery manager </a:t>
            </a:r>
            <a:r>
              <a:rPr lang="en-US" altLang="en-US" sz="1200"/>
              <a:t>- Ensuring the atomicity and durability property. </a:t>
            </a:r>
            <a:r>
              <a:rPr lang="en-US" sz="1200" b="0" i="0" u="none" strike="noStrike" kern="1200" baseline="0">
                <a:solidFill>
                  <a:schemeClr val="tx1"/>
                </a:solidFill>
                <a:latin typeface="+mn-lt"/>
                <a:ea typeface="+mn-ea"/>
                <a:cs typeface="+mn-cs"/>
              </a:rPr>
              <a:t>An integral part of a database system is a recovery</a:t>
            </a:r>
          </a:p>
          <a:p>
            <a:r>
              <a:rPr lang="en-US" sz="1200" b="0" i="0" u="none" strike="noStrike" kern="1200" baseline="0">
                <a:solidFill>
                  <a:schemeClr val="tx1"/>
                </a:solidFill>
                <a:latin typeface="+mn-lt"/>
                <a:ea typeface="+mn-ea"/>
                <a:cs typeface="+mn-cs"/>
              </a:rPr>
              <a:t>scheme that can </a:t>
            </a:r>
            <a:r>
              <a:rPr lang="en-US" sz="1200" b="1" i="0" u="none" strike="noStrike" kern="1200" baseline="0">
                <a:solidFill>
                  <a:schemeClr val="tx1"/>
                </a:solidFill>
                <a:latin typeface="+mn-lt"/>
                <a:ea typeface="+mn-ea"/>
                <a:cs typeface="+mn-cs"/>
              </a:rPr>
              <a:t>restore the database to the consistent state</a:t>
            </a:r>
            <a:r>
              <a:rPr lang="en-US" sz="1200" b="0" i="0" u="none" strike="noStrike" kern="1200" baseline="0">
                <a:solidFill>
                  <a:schemeClr val="tx1"/>
                </a:solidFill>
                <a:latin typeface="+mn-lt"/>
                <a:ea typeface="+mn-ea"/>
                <a:cs typeface="+mn-cs"/>
              </a:rPr>
              <a:t> that existed before </a:t>
            </a:r>
            <a:r>
              <a:rPr lang="en-IN" sz="1200" b="0" i="0" u="none" strike="noStrike" kern="1200" baseline="0">
                <a:solidFill>
                  <a:schemeClr val="tx1"/>
                </a:solidFill>
                <a:latin typeface="+mn-lt"/>
                <a:ea typeface="+mn-ea"/>
                <a:cs typeface="+mn-cs"/>
              </a:rPr>
              <a:t>the failure.</a:t>
            </a:r>
          </a:p>
          <a:p>
            <a:r>
              <a:rPr lang="en-US" sz="1200" b="0" i="0" u="none" strike="noStrike" kern="1200" baseline="0">
                <a:solidFill>
                  <a:schemeClr val="tx1"/>
                </a:solidFill>
                <a:latin typeface="+mn-lt"/>
                <a:ea typeface="+mn-ea"/>
                <a:cs typeface="+mn-cs"/>
              </a:rPr>
              <a:t>The recovery scheme must also support high availability</a:t>
            </a:r>
            <a:endParaRPr lang="en-US" altLang="en-US" sz="1200"/>
          </a:p>
          <a:p>
            <a:endParaRPr lang="en-US"/>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48</a:t>
            </a:fld>
            <a:endParaRPr lang="en-US"/>
          </a:p>
        </p:txBody>
      </p:sp>
    </p:spTree>
    <p:extLst>
      <p:ext uri="{BB962C8B-B14F-4D97-AF65-F5344CB8AC3E}">
        <p14:creationId xmlns:p14="http://schemas.microsoft.com/office/powerpoint/2010/main" val="733736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difference is that </a:t>
            </a:r>
            <a:r>
              <a:rPr lang="en-US" sz="1200" b="1" i="0" kern="1200">
                <a:solidFill>
                  <a:schemeClr val="tx1"/>
                </a:solidFill>
                <a:effectLst/>
                <a:latin typeface="+mn-lt"/>
                <a:ea typeface="+mn-ea"/>
                <a:cs typeface="+mn-cs"/>
              </a:rPr>
              <a:t>storage structure has data stored in the memory of the computer system, whereas file structure has the data stored in the auxiliary memory</a:t>
            </a:r>
            <a:r>
              <a:rPr lang="en-US" sz="1200" b="0" i="0" kern="1200">
                <a:solidFill>
                  <a:schemeClr val="tx1"/>
                </a:solidFill>
                <a:effectLst/>
                <a:latin typeface="+mn-lt"/>
                <a:ea typeface="+mn-ea"/>
                <a:cs typeface="+mn-cs"/>
              </a:rPr>
              <a:t>.</a:t>
            </a:r>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49</a:t>
            </a:fld>
            <a:endParaRPr lang="en-US"/>
          </a:p>
        </p:txBody>
      </p:sp>
    </p:spTree>
    <p:extLst>
      <p:ext uri="{BB962C8B-B14F-4D97-AF65-F5344CB8AC3E}">
        <p14:creationId xmlns:p14="http://schemas.microsoft.com/office/powerpoint/2010/main" val="3722721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Specialized Users:</a:t>
            </a:r>
            <a:endParaRPr lang="en-US" b="1">
              <a:effectLst/>
            </a:endParaRPr>
          </a:p>
          <a:p>
            <a:r>
              <a:rPr lang="en-US"/>
              <a:t>Specialized users are sophisticated users who write specialized database application that does not fit into the traditional data-processing framework. Among these applications are computer aided-design systems, knowledge-base and expert systems etc. </a:t>
            </a:r>
          </a:p>
          <a:p>
            <a:endParaRPr lang="en-US"/>
          </a:p>
          <a:p>
            <a:r>
              <a:rPr lang="en-US" b="1"/>
              <a:t>Sophisticated Users:</a:t>
            </a:r>
            <a:endParaRPr lang="en-US" b="1">
              <a:effectLst/>
            </a:endParaRPr>
          </a:p>
          <a:p>
            <a:r>
              <a:rPr lang="en-US"/>
              <a:t>Sophisticated users form their requests in a database query language and submit them to a query processor to make the storage manager understand the requests. Analysts who submit queries to explore data in the database fall in this category.</a:t>
            </a:r>
          </a:p>
        </p:txBody>
      </p:sp>
      <p:sp>
        <p:nvSpPr>
          <p:cNvPr id="4" name="Slide Number Placeholder 3"/>
          <p:cNvSpPr>
            <a:spLocks noGrp="1"/>
          </p:cNvSpPr>
          <p:nvPr>
            <p:ph type="sldNum" sz="quarter" idx="10"/>
          </p:nvPr>
        </p:nvSpPr>
        <p:spPr/>
        <p:txBody>
          <a:bodyPr/>
          <a:lstStyle/>
          <a:p>
            <a:fld id="{91A2460A-8FC8-4598-95A1-61AE82B1DE48}" type="slidenum">
              <a:rPr lang="en-US" smtClean="0"/>
              <a:t>50</a:t>
            </a:fld>
            <a:endParaRPr lang="en-US"/>
          </a:p>
        </p:txBody>
      </p:sp>
    </p:spTree>
    <p:extLst>
      <p:ext uri="{BB962C8B-B14F-4D97-AF65-F5344CB8AC3E}">
        <p14:creationId xmlns:p14="http://schemas.microsoft.com/office/powerpoint/2010/main" val="232745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Slide1_SQL</a:t>
            </a:r>
          </a:p>
        </p:txBody>
      </p:sp>
      <p:sp>
        <p:nvSpPr>
          <p:cNvPr id="5" name="Slide Number Placeholder 4"/>
          <p:cNvSpPr>
            <a:spLocks noGrp="1"/>
          </p:cNvSpPr>
          <p:nvPr>
            <p:ph type="sldNum" sz="quarter" idx="11"/>
          </p:nvPr>
        </p:nvSpPr>
        <p:spPr/>
        <p:txBody>
          <a:bodyPr/>
          <a:lstStyle/>
          <a:p>
            <a:fld id="{E35C5AA9-5B77-434A-AE5B-61BF142C3B0E}" type="slidenum">
              <a:rPr lang="en-US" smtClean="0"/>
              <a:t>51</a:t>
            </a:fld>
            <a:endParaRPr lang="en-US"/>
          </a:p>
        </p:txBody>
      </p:sp>
    </p:spTree>
    <p:extLst>
      <p:ext uri="{BB962C8B-B14F-4D97-AF65-F5344CB8AC3E}">
        <p14:creationId xmlns:p14="http://schemas.microsoft.com/office/powerpoint/2010/main" val="253068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b="1"/>
              <a:t>Definition - What does Two-Tier Client/Server mean? </a:t>
            </a:r>
          </a:p>
          <a:p>
            <a:r>
              <a:rPr lang="en-US"/>
              <a:t>A two-tier client/server is a type of multi-tier computing architecture in which an entire application is distributed as two distinct layers or tiers. It divides the application logic, data and processing between client and server devices.</a:t>
            </a:r>
          </a:p>
          <a:p>
            <a:r>
              <a:rPr lang="en-US"/>
              <a:t>A two-tier client/server works when most or all of the application logic and data is hosted on a server. The client integrates with the presentation layer and accesses the server for application specific tasks and processing.</a:t>
            </a:r>
          </a:p>
          <a:p>
            <a:r>
              <a:rPr lang="en-US" sz="1200" b="0" i="0" kern="1200">
                <a:solidFill>
                  <a:schemeClr val="tx1"/>
                </a:solidFill>
                <a:effectLst/>
                <a:latin typeface="+mn-lt"/>
                <a:ea typeface="+mn-ea"/>
                <a:cs typeface="+mn-cs"/>
              </a:rPr>
              <a:t>In a two-tier architecture, </a:t>
            </a:r>
            <a:r>
              <a:rPr lang="en-US" sz="1200" b="1" i="0" kern="1200">
                <a:solidFill>
                  <a:schemeClr val="tx1"/>
                </a:solidFill>
                <a:effectLst/>
                <a:latin typeface="+mn-lt"/>
                <a:ea typeface="+mn-ea"/>
                <a:cs typeface="+mn-cs"/>
              </a:rPr>
              <a:t>the client is on the first tier.</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The database server and web application server reside on the same server machine, which is the second tier</a:t>
            </a:r>
            <a:r>
              <a:rPr lang="en-US" sz="1200" b="0" i="0" kern="1200">
                <a:solidFill>
                  <a:schemeClr val="tx1"/>
                </a:solidFill>
                <a:effectLst/>
                <a:latin typeface="+mn-lt"/>
                <a:ea typeface="+mn-ea"/>
                <a:cs typeface="+mn-cs"/>
              </a:rPr>
              <a:t>.</a:t>
            </a:r>
            <a:endParaRPr lang="en-US"/>
          </a:p>
          <a:p>
            <a:r>
              <a:rPr lang="en-US" b="1"/>
              <a:t>3-Tier Architecture</a:t>
            </a:r>
          </a:p>
          <a:p>
            <a:r>
              <a:rPr lang="en-US"/>
              <a:t>A three-tier client/server is a type of multi-tier computing architecture in which an entire application is distributed across three different computing layers or tiers. It divides the presentation, application logic and data processing layers across client and server devices. </a:t>
            </a:r>
          </a:p>
          <a:p>
            <a:r>
              <a:rPr lang="en-US"/>
              <a:t>A three-tier client/server adds an additional layer/tier to the client/server-based two-tier models. This additional layer is a server tier that acts as an intermediary or middleware appliance. In a typical implementation scenario, the client or first tier holds the application presentation/interface and broadcasts all of its application-specific requests to the middleware tier server. The middleware or second tier calls the application logic server or third tier for application logic. The distribution of the entire application logic across three tiers helps optimize the overall application access and layer/tier level development and management.</a:t>
            </a:r>
          </a:p>
          <a:p>
            <a:endParaRPr lang="en-US"/>
          </a:p>
          <a:p>
            <a:r>
              <a:rPr lang="en-US" sz="1200" b="0" i="0" u="none" strike="noStrike" kern="1200" baseline="0">
                <a:solidFill>
                  <a:schemeClr val="tx1"/>
                </a:solidFill>
                <a:latin typeface="+mn-lt"/>
                <a:ea typeface="+mn-ea"/>
                <a:cs typeface="+mn-cs"/>
              </a:rPr>
              <a:t>We now consider the architecture of applications that use databases as their backend.</a:t>
            </a:r>
          </a:p>
          <a:p>
            <a:r>
              <a:rPr lang="en-US" sz="1200" b="0" i="0" u="none" strike="noStrike" kern="1200" baseline="0">
                <a:solidFill>
                  <a:schemeClr val="tx1"/>
                </a:solidFill>
                <a:latin typeface="+mn-lt"/>
                <a:ea typeface="+mn-ea"/>
                <a:cs typeface="+mn-cs"/>
              </a:rPr>
              <a:t>Database applications can be partitioned into two or three parts, as shown in</a:t>
            </a:r>
          </a:p>
          <a:p>
            <a:r>
              <a:rPr lang="en-US" sz="1200" b="0" i="0" u="none" strike="noStrike" kern="1200" baseline="0">
                <a:solidFill>
                  <a:schemeClr val="tx1"/>
                </a:solidFill>
                <a:latin typeface="+mn-lt"/>
                <a:ea typeface="+mn-ea"/>
                <a:cs typeface="+mn-cs"/>
              </a:rPr>
              <a:t>Figure 1.4. Earlier-generation database applications used a two-tier architecture, where</a:t>
            </a:r>
          </a:p>
          <a:p>
            <a:r>
              <a:rPr lang="en-US" sz="1200" b="0" i="0" u="none" strike="noStrike" kern="1200" baseline="0">
                <a:solidFill>
                  <a:schemeClr val="tx1"/>
                </a:solidFill>
                <a:latin typeface="+mn-lt"/>
                <a:ea typeface="+mn-ea"/>
                <a:cs typeface="+mn-cs"/>
              </a:rPr>
              <a:t>the application resides at the client machine, and invokes database system functionality</a:t>
            </a:r>
          </a:p>
          <a:p>
            <a:r>
              <a:rPr lang="en-US" sz="1200" b="0" i="0" u="none" strike="noStrike" kern="1200" baseline="0">
                <a:solidFill>
                  <a:schemeClr val="tx1"/>
                </a:solidFill>
                <a:latin typeface="+mn-lt"/>
                <a:ea typeface="+mn-ea"/>
                <a:cs typeface="+mn-cs"/>
              </a:rPr>
              <a:t>at the server machine through query language statements.</a:t>
            </a:r>
          </a:p>
          <a:p>
            <a:r>
              <a:rPr lang="en-US" sz="1200" b="0" i="0" u="none" strike="noStrike" kern="1200" baseline="0">
                <a:solidFill>
                  <a:schemeClr val="tx1"/>
                </a:solidFill>
                <a:latin typeface="+mn-lt"/>
                <a:ea typeface="+mn-ea"/>
                <a:cs typeface="+mn-cs"/>
              </a:rPr>
              <a:t>In contrast, modern database applications use a three-tier architecture, where the</a:t>
            </a:r>
          </a:p>
          <a:p>
            <a:r>
              <a:rPr lang="en-US" sz="1200" b="0" i="0" u="none" strike="noStrike" kern="1200" baseline="0">
                <a:solidFill>
                  <a:schemeClr val="tx1"/>
                </a:solidFill>
                <a:latin typeface="+mn-lt"/>
                <a:ea typeface="+mn-ea"/>
                <a:cs typeface="+mn-cs"/>
              </a:rPr>
              <a:t>client machine acts </a:t>
            </a:r>
            <a:r>
              <a:rPr lang="en-US" sz="1200" b="0" i="0" u="none" strike="noStrike" kern="1200" baseline="0" err="1">
                <a:solidFill>
                  <a:schemeClr val="tx1"/>
                </a:solidFill>
                <a:latin typeface="+mn-lt"/>
                <a:ea typeface="+mn-ea"/>
                <a:cs typeface="+mn-cs"/>
              </a:rPr>
              <a:t>asmerely</a:t>
            </a:r>
            <a:r>
              <a:rPr lang="en-US" sz="1200" b="0" i="0" u="none" strike="noStrike" kern="1200" baseline="0">
                <a:solidFill>
                  <a:schemeClr val="tx1"/>
                </a:solidFill>
                <a:latin typeface="+mn-lt"/>
                <a:ea typeface="+mn-ea"/>
                <a:cs typeface="+mn-cs"/>
              </a:rPr>
              <a:t> a front end and does not contain any direct database calls;</a:t>
            </a:r>
          </a:p>
          <a:p>
            <a:r>
              <a:rPr lang="en-US" sz="1200" b="0" i="0" u="none" strike="noStrike" kern="1200" baseline="0">
                <a:solidFill>
                  <a:schemeClr val="tx1"/>
                </a:solidFill>
                <a:latin typeface="+mn-lt"/>
                <a:ea typeface="+mn-ea"/>
                <a:cs typeface="+mn-cs"/>
              </a:rPr>
              <a:t>web browsers and mobile applications are the most commonly used application clients</a:t>
            </a:r>
          </a:p>
          <a:p>
            <a:r>
              <a:rPr lang="en-US" sz="1200" b="0" i="0" u="none" strike="noStrike" kern="1200" baseline="0">
                <a:solidFill>
                  <a:schemeClr val="tx1"/>
                </a:solidFill>
                <a:latin typeface="+mn-lt"/>
                <a:ea typeface="+mn-ea"/>
                <a:cs typeface="+mn-cs"/>
              </a:rPr>
              <a:t>today. The front end communicates with an application server. The application server,</a:t>
            </a:r>
          </a:p>
          <a:p>
            <a:r>
              <a:rPr lang="en-US" sz="1200" b="0" i="0" u="none" strike="noStrike" kern="1200" baseline="0">
                <a:solidFill>
                  <a:schemeClr val="tx1"/>
                </a:solidFill>
                <a:latin typeface="+mn-lt"/>
                <a:ea typeface="+mn-ea"/>
                <a:cs typeface="+mn-cs"/>
              </a:rPr>
              <a:t>in turn, communicates with a database system to access data. The business logic of the</a:t>
            </a:r>
          </a:p>
          <a:p>
            <a:r>
              <a:rPr lang="en-US" sz="1200" b="0" i="0" u="none" strike="noStrike" kern="1200" baseline="0">
                <a:solidFill>
                  <a:schemeClr val="tx1"/>
                </a:solidFill>
                <a:latin typeface="+mn-lt"/>
                <a:ea typeface="+mn-ea"/>
                <a:cs typeface="+mn-cs"/>
              </a:rPr>
              <a:t>application, which says what actions to carry out under what conditions, is embedded</a:t>
            </a:r>
          </a:p>
          <a:p>
            <a:r>
              <a:rPr lang="en-US" sz="1200" b="0" i="0" u="none" strike="noStrike" kern="1200" baseline="0">
                <a:solidFill>
                  <a:schemeClr val="tx1"/>
                </a:solidFill>
                <a:latin typeface="+mn-lt"/>
                <a:ea typeface="+mn-ea"/>
                <a:cs typeface="+mn-cs"/>
              </a:rPr>
              <a:t>in the application server, instead of being distributed across multiple clients. </a:t>
            </a:r>
            <a:r>
              <a:rPr lang="en-US" sz="1200" b="0" i="0" u="none" strike="noStrike" kern="1200" baseline="0" err="1">
                <a:solidFill>
                  <a:schemeClr val="tx1"/>
                </a:solidFill>
                <a:latin typeface="+mn-lt"/>
                <a:ea typeface="+mn-ea"/>
                <a:cs typeface="+mn-cs"/>
              </a:rPr>
              <a:t>Threetier</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applications provide better security as well as better performance than two-tier</a:t>
            </a:r>
          </a:p>
          <a:p>
            <a:r>
              <a:rPr lang="en-IN" sz="1200" b="0" i="0" u="none" strike="noStrike" kern="1200" baseline="0">
                <a:solidFill>
                  <a:schemeClr val="tx1"/>
                </a:solidFill>
                <a:latin typeface="+mn-lt"/>
                <a:ea typeface="+mn-ea"/>
                <a:cs typeface="+mn-cs"/>
              </a:rPr>
              <a:t>applications</a:t>
            </a:r>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52</a:t>
            </a:fld>
            <a:endParaRPr lang="en-US"/>
          </a:p>
        </p:txBody>
      </p:sp>
    </p:spTree>
    <p:extLst>
      <p:ext uri="{BB962C8B-B14F-4D97-AF65-F5344CB8AC3E}">
        <p14:creationId xmlns:p14="http://schemas.microsoft.com/office/powerpoint/2010/main" val="1418539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There are principally two ways to tackle the problem. The first one is to use the entity-relationship model (Chapter 6); the other is to employ a set of algorithms</a:t>
            </a:r>
          </a:p>
          <a:p>
            <a:r>
              <a:rPr lang="en-US" sz="1200" b="0" i="0" u="none" strike="noStrike" kern="1200" baseline="0">
                <a:solidFill>
                  <a:schemeClr val="tx1"/>
                </a:solidFill>
                <a:latin typeface="+mn-lt"/>
                <a:ea typeface="+mn-ea"/>
                <a:cs typeface="+mn-cs"/>
              </a:rPr>
              <a:t>(collectively known as normalization that takes as input the set of all attributes and generates a set of tables</a:t>
            </a:r>
            <a:endParaRPr lang="en-IN" sz="1200" b="1" kern="1200">
              <a:solidFill>
                <a:schemeClr val="tx1"/>
              </a:solidFill>
              <a:effectLst/>
              <a:latin typeface="+mn-lt"/>
              <a:ea typeface="+mn-ea"/>
              <a:cs typeface="+mn-cs"/>
            </a:endParaRPr>
          </a:p>
          <a:p>
            <a:r>
              <a:rPr lang="en-IN" sz="1200" b="1" kern="1200">
                <a:solidFill>
                  <a:schemeClr val="tx1"/>
                </a:solidFill>
                <a:effectLst/>
                <a:latin typeface="+mn-lt"/>
                <a:ea typeface="+mn-ea"/>
                <a:cs typeface="+mn-cs"/>
              </a:rPr>
              <a:t>Step-1  (Requirements)</a:t>
            </a:r>
            <a:endParaRPr lang="en-IN" sz="1200" kern="1200">
              <a:solidFill>
                <a:schemeClr val="tx1"/>
              </a:solidFill>
              <a:effectLst/>
              <a:latin typeface="+mn-lt"/>
              <a:ea typeface="+mn-ea"/>
              <a:cs typeface="+mn-cs"/>
            </a:endParaRPr>
          </a:p>
          <a:p>
            <a:r>
              <a:rPr lang="en-IN" sz="1200" kern="1200">
                <a:solidFill>
                  <a:schemeClr val="tx1"/>
                </a:solidFill>
                <a:effectLst/>
                <a:latin typeface="+mn-lt"/>
                <a:ea typeface="+mn-ea"/>
                <a:cs typeface="+mn-cs"/>
              </a:rPr>
              <a:t>The Database design team (business analyst/domain experts/ s/w developer/Database programmer) interacts with stakeholders (users/employees/management officials) to understand business processes/policy framework &amp; business rules. The outcome of this phase </a:t>
            </a:r>
            <a:r>
              <a:rPr lang="en-IN" sz="1200" b="1" kern="1200">
                <a:solidFill>
                  <a:schemeClr val="tx1"/>
                </a:solidFill>
                <a:effectLst/>
                <a:latin typeface="+mn-lt"/>
                <a:ea typeface="+mn-ea"/>
                <a:cs typeface="+mn-cs"/>
              </a:rPr>
              <a:t>is User Requirement Specifications</a:t>
            </a:r>
            <a:endParaRPr lang="en-IN" sz="1200" kern="1200">
              <a:solidFill>
                <a:schemeClr val="tx1"/>
              </a:solidFill>
              <a:effectLst/>
              <a:latin typeface="+mn-lt"/>
              <a:ea typeface="+mn-ea"/>
              <a:cs typeface="+mn-cs"/>
            </a:endParaRPr>
          </a:p>
          <a:p>
            <a:r>
              <a:rPr lang="en-IN" sz="1200" b="1" kern="1200">
                <a:solidFill>
                  <a:schemeClr val="tx1"/>
                </a:solidFill>
                <a:effectLst/>
                <a:latin typeface="+mn-lt"/>
                <a:ea typeface="+mn-ea"/>
                <a:cs typeface="+mn-cs"/>
              </a:rPr>
              <a:t>User Requirement Specifications-</a:t>
            </a:r>
            <a:r>
              <a:rPr lang="en-IN" sz="1200" kern="1200">
                <a:solidFill>
                  <a:schemeClr val="tx1"/>
                </a:solidFill>
                <a:effectLst/>
                <a:latin typeface="+mn-lt"/>
                <a:ea typeface="+mn-ea"/>
                <a:cs typeface="+mn-cs"/>
              </a:rPr>
              <a:t> important document that defines scope of s/w project and these mentioned data requirements must be satisfied by the application being developed.</a:t>
            </a:r>
          </a:p>
          <a:p>
            <a:r>
              <a:rPr lang="en-IN" sz="1200" b="1" kern="1200">
                <a:solidFill>
                  <a:schemeClr val="tx1"/>
                </a:solidFill>
                <a:effectLst/>
                <a:latin typeface="+mn-lt"/>
                <a:ea typeface="+mn-ea"/>
                <a:cs typeface="+mn-cs"/>
              </a:rPr>
              <a:t>Step-2 (Conceptual Schema)</a:t>
            </a:r>
            <a:endParaRPr lang="en-IN" sz="1200" kern="1200">
              <a:solidFill>
                <a:schemeClr val="tx1"/>
              </a:solidFill>
              <a:effectLst/>
              <a:latin typeface="+mn-lt"/>
              <a:ea typeface="+mn-ea"/>
              <a:cs typeface="+mn-cs"/>
            </a:endParaRPr>
          </a:p>
          <a:p>
            <a:r>
              <a:rPr lang="en-IN" sz="1200" kern="1200">
                <a:solidFill>
                  <a:schemeClr val="tx1"/>
                </a:solidFill>
                <a:effectLst/>
                <a:latin typeface="+mn-lt"/>
                <a:ea typeface="+mn-ea"/>
                <a:cs typeface="+mn-cs"/>
              </a:rPr>
              <a:t>The database designer has to choose appropriate data model and applying data model concepts the requirements must be translated into </a:t>
            </a:r>
            <a:r>
              <a:rPr lang="en-IN" sz="1200" b="1" kern="1200">
                <a:solidFill>
                  <a:schemeClr val="tx1"/>
                </a:solidFill>
                <a:effectLst/>
                <a:latin typeface="+mn-lt"/>
                <a:ea typeface="+mn-ea"/>
                <a:cs typeface="+mn-cs"/>
              </a:rPr>
              <a:t>Conceptual Schema</a:t>
            </a:r>
            <a:r>
              <a:rPr lang="en-IN" sz="1200" kern="1200">
                <a:solidFill>
                  <a:schemeClr val="tx1"/>
                </a:solidFill>
                <a:effectLst/>
                <a:latin typeface="+mn-lt"/>
                <a:ea typeface="+mn-ea"/>
                <a:cs typeface="+mn-cs"/>
              </a:rPr>
              <a:t> of the Database. Conceptual data model is simpler diagrammatic overview of the data needs of the enterprise only highlighting various database entities and relationships between entities.</a:t>
            </a:r>
          </a:p>
          <a:p>
            <a:r>
              <a:rPr lang="en-IN" sz="1200" kern="1200">
                <a:solidFill>
                  <a:schemeClr val="tx1"/>
                </a:solidFill>
                <a:effectLst/>
                <a:latin typeface="+mn-lt"/>
                <a:ea typeface="+mn-ea"/>
                <a:cs typeface="+mn-cs"/>
              </a:rPr>
              <a:t>Designer reviews the conceptual schema to confirm all the data requirements are met and remove if any redundant features exist in the design.</a:t>
            </a:r>
          </a:p>
          <a:p>
            <a:r>
              <a:rPr lang="en-IN" sz="1200" kern="1200">
                <a:solidFill>
                  <a:schemeClr val="tx1"/>
                </a:solidFill>
                <a:effectLst/>
                <a:latin typeface="+mn-lt"/>
                <a:ea typeface="+mn-ea"/>
                <a:cs typeface="+mn-cs"/>
              </a:rPr>
              <a:t>Basically, making the decision what tables (roughly entities) and how to group attributes under each table(entity)</a:t>
            </a:r>
          </a:p>
          <a:p>
            <a:r>
              <a:rPr lang="en-IN" sz="1200" kern="1200">
                <a:solidFill>
                  <a:schemeClr val="tx1"/>
                </a:solidFill>
                <a:effectLst/>
                <a:latin typeface="+mn-lt"/>
                <a:ea typeface="+mn-ea"/>
                <a:cs typeface="+mn-cs"/>
              </a:rPr>
              <a:t>  Example: ER Data Model</a:t>
            </a:r>
          </a:p>
          <a:p>
            <a:r>
              <a:rPr lang="en-IN" sz="1200" kern="1200">
                <a:solidFill>
                  <a:schemeClr val="tx1"/>
                </a:solidFill>
                <a:effectLst/>
                <a:latin typeface="+mn-lt"/>
                <a:ea typeface="+mn-ea"/>
                <a:cs typeface="+mn-cs"/>
              </a:rPr>
              <a:t>There are </a:t>
            </a:r>
            <a:r>
              <a:rPr lang="en-IN" sz="1200" b="1" kern="1200">
                <a:solidFill>
                  <a:schemeClr val="tx1"/>
                </a:solidFill>
                <a:effectLst/>
                <a:latin typeface="+mn-lt"/>
                <a:ea typeface="+mn-ea"/>
                <a:cs typeface="+mn-cs"/>
              </a:rPr>
              <a:t>two ways to do</a:t>
            </a:r>
            <a:r>
              <a:rPr lang="en-IN" sz="1200" kern="1200">
                <a:solidFill>
                  <a:schemeClr val="tx1"/>
                </a:solidFill>
                <a:effectLst/>
                <a:latin typeface="+mn-lt"/>
                <a:ea typeface="+mn-ea"/>
                <a:cs typeface="+mn-cs"/>
              </a:rPr>
              <a:t> Using </a:t>
            </a:r>
            <a:r>
              <a:rPr lang="en-IN" sz="1200" b="1" kern="1200">
                <a:solidFill>
                  <a:schemeClr val="tx1"/>
                </a:solidFill>
                <a:effectLst/>
                <a:latin typeface="+mn-lt"/>
                <a:ea typeface="+mn-ea"/>
                <a:cs typeface="+mn-cs"/>
              </a:rPr>
              <a:t>ER Model</a:t>
            </a:r>
            <a:r>
              <a:rPr lang="en-IN" sz="1200" kern="1200">
                <a:solidFill>
                  <a:schemeClr val="tx1"/>
                </a:solidFill>
                <a:effectLst/>
                <a:latin typeface="+mn-lt"/>
                <a:ea typeface="+mn-ea"/>
                <a:cs typeface="+mn-cs"/>
              </a:rPr>
              <a:t> or </a:t>
            </a:r>
            <a:r>
              <a:rPr lang="en-IN" sz="1200" b="1" kern="1200">
                <a:solidFill>
                  <a:schemeClr val="tx1"/>
                </a:solidFill>
                <a:effectLst/>
                <a:latin typeface="+mn-lt"/>
                <a:ea typeface="+mn-ea"/>
                <a:cs typeface="+mn-cs"/>
              </a:rPr>
              <a:t>Normalization</a:t>
            </a:r>
            <a:r>
              <a:rPr lang="en-IN" sz="1200" kern="1200">
                <a:solidFill>
                  <a:schemeClr val="tx1"/>
                </a:solidFill>
                <a:effectLst/>
                <a:latin typeface="+mn-lt"/>
                <a:ea typeface="+mn-ea"/>
                <a:cs typeface="+mn-cs"/>
              </a:rPr>
              <a:t> (by applying set of algorithms).</a:t>
            </a:r>
          </a:p>
          <a:p>
            <a:r>
              <a:rPr lang="en-IN" sz="1200" kern="1200">
                <a:solidFill>
                  <a:schemeClr val="tx1"/>
                </a:solidFill>
                <a:effectLst/>
                <a:latin typeface="+mn-lt"/>
                <a:ea typeface="+mn-ea"/>
                <a:cs typeface="+mn-cs"/>
              </a:rPr>
              <a:t>A fully developed conceptual schema indicates Functional requirements of the enterprise. The kind of operations (insert/update/delete/search etc.) to be performed on the data that satisfy the functional requirements are specified in the </a:t>
            </a:r>
            <a:r>
              <a:rPr lang="en-IN" sz="1200" b="1" kern="1200">
                <a:solidFill>
                  <a:schemeClr val="tx1"/>
                </a:solidFill>
                <a:effectLst/>
                <a:latin typeface="+mn-lt"/>
                <a:ea typeface="+mn-ea"/>
                <a:cs typeface="+mn-cs"/>
              </a:rPr>
              <a:t>Functional requirement specification</a:t>
            </a:r>
            <a:r>
              <a:rPr lang="en-IN" sz="1200" kern="1200">
                <a:solidFill>
                  <a:schemeClr val="tx1"/>
                </a:solidFill>
                <a:effectLst/>
                <a:latin typeface="+mn-lt"/>
                <a:ea typeface="+mn-ea"/>
                <a:cs typeface="+mn-cs"/>
              </a:rPr>
              <a:t>.</a:t>
            </a:r>
          </a:p>
          <a:p>
            <a:r>
              <a:rPr lang="en-IN" sz="1200" kern="1200">
                <a:solidFill>
                  <a:schemeClr val="tx1"/>
                </a:solidFill>
                <a:effectLst/>
                <a:latin typeface="+mn-lt"/>
                <a:ea typeface="+mn-ea"/>
                <a:cs typeface="+mn-cs"/>
              </a:rPr>
              <a:t>At this stage designer ensures that all the data required to meet functional requirement is available. </a:t>
            </a:r>
          </a:p>
          <a:p>
            <a:r>
              <a:rPr lang="en-IN" sz="1200" kern="1200">
                <a:solidFill>
                  <a:schemeClr val="tx1"/>
                </a:solidFill>
                <a:effectLst/>
                <a:latin typeface="+mn-lt"/>
                <a:ea typeface="+mn-ea"/>
                <a:cs typeface="+mn-cs"/>
              </a:rPr>
              <a:t>Conceptual data model is independent of DBMS.</a:t>
            </a:r>
          </a:p>
          <a:p>
            <a:r>
              <a:rPr lang="en-IN" sz="1200" b="1" kern="1200">
                <a:solidFill>
                  <a:schemeClr val="tx1"/>
                </a:solidFill>
                <a:effectLst/>
                <a:latin typeface="+mn-lt"/>
                <a:ea typeface="+mn-ea"/>
                <a:cs typeface="+mn-cs"/>
              </a:rPr>
              <a:t>Step-3 </a:t>
            </a:r>
            <a:endParaRPr lang="en-IN" sz="1200" kern="1200">
              <a:solidFill>
                <a:schemeClr val="tx1"/>
              </a:solidFill>
              <a:effectLst/>
              <a:latin typeface="+mn-lt"/>
              <a:ea typeface="+mn-ea"/>
              <a:cs typeface="+mn-cs"/>
            </a:endParaRPr>
          </a:p>
          <a:p>
            <a:r>
              <a:rPr lang="en-IN" sz="1200" kern="1200">
                <a:solidFill>
                  <a:schemeClr val="tx1"/>
                </a:solidFill>
                <a:effectLst/>
                <a:latin typeface="+mn-lt"/>
                <a:ea typeface="+mn-ea"/>
                <a:cs typeface="+mn-cs"/>
              </a:rPr>
              <a:t>Next step is </a:t>
            </a:r>
            <a:r>
              <a:rPr lang="en-IN" sz="1200" b="1" kern="1200">
                <a:solidFill>
                  <a:schemeClr val="tx1"/>
                </a:solidFill>
                <a:effectLst/>
                <a:latin typeface="+mn-lt"/>
                <a:ea typeface="+mn-ea"/>
                <a:cs typeface="+mn-cs"/>
              </a:rPr>
              <a:t>logical schema design</a:t>
            </a:r>
            <a:r>
              <a:rPr lang="en-IN" sz="1200" kern="1200">
                <a:solidFill>
                  <a:schemeClr val="tx1"/>
                </a:solidFill>
                <a:effectLst/>
                <a:latin typeface="+mn-lt"/>
                <a:ea typeface="+mn-ea"/>
                <a:cs typeface="+mn-cs"/>
              </a:rPr>
              <a:t>. Designer maps Conceptual schema onto the implementation data model of the database system chosen. Logical data model describes more details about logical structure of database such as tables, columns, primary key, foreign key constraints etc.</a:t>
            </a:r>
          </a:p>
          <a:p>
            <a:r>
              <a:rPr lang="en-IN" sz="1200" kern="1200">
                <a:solidFill>
                  <a:schemeClr val="tx1"/>
                </a:solidFill>
                <a:effectLst/>
                <a:latin typeface="+mn-lt"/>
                <a:ea typeface="+mn-ea"/>
                <a:cs typeface="+mn-cs"/>
              </a:rPr>
              <a:t>Designer finalize and define the design features in to a document called Database Requirement Specification which must satisfy functional requirements and User Requirement specification document.</a:t>
            </a:r>
          </a:p>
          <a:p>
            <a:r>
              <a:rPr lang="en-IN" sz="1200" kern="1200">
                <a:solidFill>
                  <a:schemeClr val="tx1"/>
                </a:solidFill>
                <a:effectLst/>
                <a:latin typeface="+mn-lt"/>
                <a:ea typeface="+mn-ea"/>
                <a:cs typeface="+mn-cs"/>
              </a:rPr>
              <a:t>Still it is independent of DBMS.</a:t>
            </a:r>
          </a:p>
          <a:p>
            <a:r>
              <a:rPr lang="en-IN" sz="1200" b="1" kern="1200">
                <a:solidFill>
                  <a:schemeClr val="tx1"/>
                </a:solidFill>
                <a:effectLst/>
                <a:latin typeface="+mn-lt"/>
                <a:ea typeface="+mn-ea"/>
                <a:cs typeface="+mn-cs"/>
              </a:rPr>
              <a:t>Step-4</a:t>
            </a:r>
            <a:endParaRPr lang="en-IN" sz="1200" kern="1200">
              <a:solidFill>
                <a:schemeClr val="tx1"/>
              </a:solidFill>
              <a:effectLst/>
              <a:latin typeface="+mn-lt"/>
              <a:ea typeface="+mn-ea"/>
              <a:cs typeface="+mn-cs"/>
            </a:endParaRPr>
          </a:p>
          <a:p>
            <a:r>
              <a:rPr lang="en-IN" sz="1200" kern="1200">
                <a:solidFill>
                  <a:schemeClr val="tx1"/>
                </a:solidFill>
                <a:effectLst/>
                <a:latin typeface="+mn-lt"/>
                <a:ea typeface="+mn-ea"/>
                <a:cs typeface="+mn-cs"/>
              </a:rPr>
              <a:t> Choose a DBMS (Oracle, MySQL etc.) for creating physical data model. Designer use resulting database specific schema in physical design phase along with file organization and storage structures required.</a:t>
            </a:r>
          </a:p>
          <a:p>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53</a:t>
            </a:fld>
            <a:endParaRPr lang="en-US"/>
          </a:p>
        </p:txBody>
      </p:sp>
    </p:spTree>
    <p:extLst>
      <p:ext uri="{BB962C8B-B14F-4D97-AF65-F5344CB8AC3E}">
        <p14:creationId xmlns:p14="http://schemas.microsoft.com/office/powerpoint/2010/main" val="371222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Structure of File Tightly Coupled</a:t>
            </a:r>
            <a:r>
              <a:rPr lang="en-US"/>
              <a:t> in Application</a:t>
            </a:r>
            <a:r>
              <a:rPr lang="en-US" baseline="0"/>
              <a:t> Logic</a:t>
            </a:r>
          </a:p>
          <a:p>
            <a:r>
              <a:rPr lang="en-US" b="1" baseline="0"/>
              <a:t>No Sharing </a:t>
            </a:r>
            <a:r>
              <a:rPr lang="en-US" baseline="0"/>
              <a:t>– No concurrent access</a:t>
            </a:r>
          </a:p>
          <a:p>
            <a:r>
              <a:rPr lang="en-US" baseline="0"/>
              <a:t>Difficulty in </a:t>
            </a:r>
            <a:r>
              <a:rPr lang="en-US" b="1" baseline="0"/>
              <a:t>Constraints implementation </a:t>
            </a:r>
            <a:r>
              <a:rPr lang="en-US" baseline="0"/>
              <a:t>and Modifying.</a:t>
            </a:r>
          </a:p>
          <a:p>
            <a:r>
              <a:rPr lang="en-US" b="1" baseline="0"/>
              <a:t>Security</a:t>
            </a:r>
            <a:r>
              <a:rPr lang="en-US" baseline="0"/>
              <a:t>- Read, Write on the file. But not Role based. </a:t>
            </a:r>
          </a:p>
          <a:p>
            <a:endParaRPr lang="en-US" baseline="0"/>
          </a:p>
          <a:p>
            <a:r>
              <a:rPr lang="en-US" sz="1200" b="0" i="0" u="none" strike="noStrike" kern="1200" baseline="0">
                <a:solidFill>
                  <a:schemeClr val="tx1"/>
                </a:solidFill>
                <a:latin typeface="+mn-lt"/>
                <a:ea typeface="+mn-ea"/>
                <a:cs typeface="+mn-cs"/>
              </a:rPr>
              <a:t>The database systems arose in the 1960s in response to the computerized management </a:t>
            </a:r>
            <a:r>
              <a:rPr lang="en-IN" sz="1200" b="0" i="0" u="none" strike="noStrike" kern="1200" baseline="0">
                <a:solidFill>
                  <a:schemeClr val="tx1"/>
                </a:solidFill>
                <a:latin typeface="+mn-lt"/>
                <a:ea typeface="+mn-ea"/>
                <a:cs typeface="+mn-cs"/>
              </a:rPr>
              <a:t>of commercial data.</a:t>
            </a:r>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9</a:t>
            </a:fld>
            <a:endParaRPr lang="en-US"/>
          </a:p>
        </p:txBody>
      </p:sp>
    </p:spTree>
    <p:extLst>
      <p:ext uri="{BB962C8B-B14F-4D97-AF65-F5344CB8AC3E}">
        <p14:creationId xmlns:p14="http://schemas.microsoft.com/office/powerpoint/2010/main" val="297141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11</a:t>
            </a:fld>
            <a:endParaRPr lang="en-US"/>
          </a:p>
        </p:txBody>
      </p:sp>
    </p:spTree>
    <p:extLst>
      <p:ext uri="{BB962C8B-B14F-4D97-AF65-F5344CB8AC3E}">
        <p14:creationId xmlns:p14="http://schemas.microsoft.com/office/powerpoint/2010/main" val="402782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Difficulty in accessing data</a:t>
            </a:r>
            <a:r>
              <a:rPr lang="en-US" sz="1200"/>
              <a:t>– In era of fil oriented system, programs are developed by different programmers over period using different programming languages and DATA </a:t>
            </a:r>
            <a:r>
              <a:rPr lang="en-US" sz="1200" baseline="0"/>
              <a:t> STORED IN </a:t>
            </a:r>
            <a:r>
              <a:rPr lang="en-US" sz="1200"/>
              <a:t>different file formats. All related data not available in one file  data is scattered over different files and they may have different format. Therefore writing new application to</a:t>
            </a:r>
            <a:r>
              <a:rPr lang="en-US" sz="1200" baseline="0"/>
              <a:t> access those data is difficult.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a:solidFill>
                  <a:srgbClr val="C00000"/>
                </a:solidFill>
              </a:rPr>
              <a:t>Ex: </a:t>
            </a:r>
            <a:r>
              <a:rPr lang="en-US"/>
              <a:t>A program retrieves customer information who are in any given city. Assume later point of time a requirement arises to find customers who are in a given city and balance is above 100000/-. Now old programs so not work, so you need to put some manual effort or write another program. Both are time consuming.  </a:t>
            </a:r>
            <a:endParaRPr lang="en-US" sz="1800"/>
          </a:p>
          <a:p>
            <a:pPr marL="0" marR="0" lvl="2" indent="0" algn="l" defTabSz="914400" rtl="0" eaLnBrk="1" fontAlgn="auto" latinLnBrk="0" hangingPunct="1">
              <a:lnSpc>
                <a:spcPct val="100000"/>
              </a:lnSpc>
              <a:spcBef>
                <a:spcPts val="0"/>
              </a:spcBef>
              <a:spcAft>
                <a:spcPts val="0"/>
              </a:spcAft>
              <a:buClrTx/>
              <a:buSzTx/>
              <a:buFontTx/>
              <a:buNone/>
              <a:tabLst/>
              <a:defRPr/>
            </a:pPr>
            <a:r>
              <a:rPr lang="en-US" sz="2500" b="1"/>
              <a:t>Data isolation </a:t>
            </a:r>
            <a:r>
              <a:rPr lang="en-US" sz="2500"/>
              <a:t>— multiple files and formats</a:t>
            </a:r>
          </a:p>
          <a:p>
            <a:pPr marL="1143000" lvl="2" indent="-342900">
              <a:lnSpc>
                <a:spcPct val="100000"/>
              </a:lnSpc>
              <a:buClr>
                <a:srgbClr val="C00000"/>
              </a:buClr>
              <a:buFont typeface="Wingdings" panose="05000000000000000000" pitchFamily="2" charset="2"/>
              <a:buChar char="Ø"/>
            </a:pPr>
            <a:r>
              <a:rPr lang="en-US"/>
              <a:t>Over the time different developers might have developed programs and correspondingly data files under different programming languages. Structure of file is tightly coupled with the program. A new program in different language accessing  file existing some old format may be difficult. </a:t>
            </a:r>
          </a:p>
          <a:p>
            <a:pPr marL="1143000" lvl="2" indent="-342900">
              <a:lnSpc>
                <a:spcPct val="100000"/>
              </a:lnSpc>
              <a:buClr>
                <a:srgbClr val="C00000"/>
              </a:buClr>
              <a:buFont typeface="Wingdings" panose="05000000000000000000" pitchFamily="2" charset="2"/>
              <a:buChar char="Ø"/>
            </a:pPr>
            <a:r>
              <a:rPr lang="en-US"/>
              <a:t>But</a:t>
            </a:r>
            <a:r>
              <a:rPr lang="en-US" baseline="0"/>
              <a:t> in case of database systems, data is independent of application developed and as long as data new application developing environment(language/tool) has API to get connected with the existing database.</a:t>
            </a:r>
            <a:endParaRPr lang="en-US"/>
          </a:p>
          <a:p>
            <a:r>
              <a:rPr lang="en-US"/>
              <a:t>                Assume</a:t>
            </a:r>
            <a:r>
              <a:rPr lang="en-US" baseline="0"/>
              <a:t> , SBI has  already existing Database system and some application was developed say using VB , after 10 years say we need to accesses some data through Java application program. It can happened as long as  java can get connected to existing database using JDBC interface.</a:t>
            </a:r>
          </a:p>
          <a:p>
            <a:r>
              <a:rPr lang="en-US" sz="1200" b="1" i="0" kern="1200">
                <a:solidFill>
                  <a:schemeClr val="tx1"/>
                </a:solidFill>
                <a:effectLst/>
                <a:latin typeface="+mn-lt"/>
                <a:ea typeface="+mn-ea"/>
                <a:cs typeface="+mn-cs"/>
              </a:rPr>
              <a:t>Example for data Isolation: Imagine</a:t>
            </a:r>
            <a:r>
              <a:rPr lang="en-US" sz="1200" b="0" i="0" kern="1200">
                <a:solidFill>
                  <a:schemeClr val="tx1"/>
                </a:solidFill>
                <a:effectLst/>
                <a:latin typeface="+mn-lt"/>
                <a:ea typeface="+mn-ea"/>
                <a:cs typeface="+mn-cs"/>
              </a:rPr>
              <a:t> we have to generate a single report of student, who is studying in particular class, his study report, his library book details, and hostel information. All these information's are stored in different files. How do we get all these details in one report? We have to write a program. But before writing the program, the programmer should find out which all files have the information needed, what is the format of each file, how to search data in each file etc. Once all these analysis is done, he writes a program. If there is 2-3 files involved, programming would be bit simple. Imagine if there is lot many files involved in it? It would be require lot of effort from the programmer. Since all the data are isolated from each other in different files, programming becomes difficult.</a:t>
            </a:r>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12</a:t>
            </a:fld>
            <a:endParaRPr lang="en-US"/>
          </a:p>
        </p:txBody>
      </p:sp>
    </p:spTree>
    <p:extLst>
      <p:ext uri="{BB962C8B-B14F-4D97-AF65-F5344CB8AC3E}">
        <p14:creationId xmlns:p14="http://schemas.microsoft.com/office/powerpoint/2010/main" val="59039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Difficulty in accessing data</a:t>
            </a:r>
            <a:r>
              <a:rPr lang="en-US" sz="1200"/>
              <a:t>– In era of fil oriented system, programs are developed by different programmers over period using different programming languages and DATA </a:t>
            </a:r>
            <a:r>
              <a:rPr lang="en-US" sz="1200" baseline="0"/>
              <a:t> STORED IN </a:t>
            </a:r>
            <a:r>
              <a:rPr lang="en-US" sz="1200"/>
              <a:t>different file formats. All related data not available in one file  data is scattered over different files and they may have different format. Therefore writing new application to</a:t>
            </a:r>
            <a:r>
              <a:rPr lang="en-US" sz="1200" baseline="0"/>
              <a:t> access those data is difficult.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a:solidFill>
                  <a:srgbClr val="C00000"/>
                </a:solidFill>
              </a:rPr>
              <a:t>Ex: </a:t>
            </a:r>
            <a:r>
              <a:rPr lang="en-US"/>
              <a:t>A program retrieves customer information who are in any given city. Assume later point of time a requirement arises to find customers who are in a given city and balance is above 100000/-. Now old programs so not work, so you need to put some manual effort or write another program. Both are time consuming.  </a:t>
            </a:r>
            <a:endParaRPr lang="en-US" sz="1800"/>
          </a:p>
          <a:p>
            <a:pPr marL="0" marR="0" lvl="2" indent="0" algn="l" defTabSz="914400" rtl="0" eaLnBrk="1" fontAlgn="auto" latinLnBrk="0" hangingPunct="1">
              <a:lnSpc>
                <a:spcPct val="100000"/>
              </a:lnSpc>
              <a:spcBef>
                <a:spcPts val="0"/>
              </a:spcBef>
              <a:spcAft>
                <a:spcPts val="0"/>
              </a:spcAft>
              <a:buClrTx/>
              <a:buSzTx/>
              <a:buFontTx/>
              <a:buNone/>
              <a:tabLst/>
              <a:defRPr/>
            </a:pPr>
            <a:r>
              <a:rPr lang="en-US" sz="2500" b="1"/>
              <a:t>Data isolation </a:t>
            </a:r>
            <a:r>
              <a:rPr lang="en-US" sz="2500"/>
              <a:t>— multiple files and formats</a:t>
            </a:r>
          </a:p>
          <a:p>
            <a:pPr marL="1143000" lvl="2" indent="-342900">
              <a:lnSpc>
                <a:spcPct val="100000"/>
              </a:lnSpc>
              <a:buClr>
                <a:srgbClr val="C00000"/>
              </a:buClr>
              <a:buFont typeface="Wingdings" panose="05000000000000000000" pitchFamily="2" charset="2"/>
              <a:buChar char="Ø"/>
            </a:pPr>
            <a:r>
              <a:rPr lang="en-US"/>
              <a:t>Over the time different developers might have developed programs and correspondingly data files under different programming languages. Structure of file is tightly coupled with the program. A new program in different language accessing  file existing some old format may be difficult. </a:t>
            </a:r>
          </a:p>
          <a:p>
            <a:pPr marL="1143000" lvl="2" indent="-342900">
              <a:lnSpc>
                <a:spcPct val="100000"/>
              </a:lnSpc>
              <a:buClr>
                <a:srgbClr val="C00000"/>
              </a:buClr>
              <a:buFont typeface="Wingdings" panose="05000000000000000000" pitchFamily="2" charset="2"/>
              <a:buChar char="Ø"/>
            </a:pPr>
            <a:r>
              <a:rPr lang="en-US"/>
              <a:t>But</a:t>
            </a:r>
            <a:r>
              <a:rPr lang="en-US" baseline="0"/>
              <a:t> in case of database systems, data is independent of application developed and as long as data new application developing environment(language/tool) has API to get connected with the existing database.</a:t>
            </a:r>
            <a:endParaRPr lang="en-US"/>
          </a:p>
          <a:p>
            <a:r>
              <a:rPr lang="en-US"/>
              <a:t>                Assume</a:t>
            </a:r>
            <a:r>
              <a:rPr lang="en-US" baseline="0"/>
              <a:t> , SBI has  already existing Database system and some application was developed say using VB , after 10 years say we need to accesses some data through Java application program. It can happened as long as  java can get connected to existing database using JDBC interface.</a:t>
            </a:r>
          </a:p>
          <a:p>
            <a:r>
              <a:rPr lang="en-US" sz="1200" b="1" i="0" kern="1200">
                <a:solidFill>
                  <a:schemeClr val="tx1"/>
                </a:solidFill>
                <a:effectLst/>
                <a:latin typeface="+mn-lt"/>
                <a:ea typeface="+mn-ea"/>
                <a:cs typeface="+mn-cs"/>
              </a:rPr>
              <a:t>Example for data Isolation: Imagine</a:t>
            </a:r>
            <a:r>
              <a:rPr lang="en-US" sz="1200" b="0" i="0" kern="1200">
                <a:solidFill>
                  <a:schemeClr val="tx1"/>
                </a:solidFill>
                <a:effectLst/>
                <a:latin typeface="+mn-lt"/>
                <a:ea typeface="+mn-ea"/>
                <a:cs typeface="+mn-cs"/>
              </a:rPr>
              <a:t> we have to generate a single report of student, who is studying in particular class, his study report, his library book details, and hostel information. All these information's are stored in different files. How do we get all these details in one report? We have to write a program. But before writing the program, the programmer should find out which all files have the information needed, what is the format of each file, how to search data in each file etc. Once all these analysis is done, he writes a program. If there is 2-3 files involved, programming would be bit simple. Imagine if there is lot many files involved in it? It would be require lot of effort from the programmer. Since all the data are isolated from each other in different files, programming becomes difficult. </a:t>
            </a:r>
          </a:p>
          <a:p>
            <a:endParaRPr lang="en-US" sz="1200" b="0" i="0" kern="1200">
              <a:solidFill>
                <a:schemeClr val="tx1"/>
              </a:solidFill>
              <a:effectLst/>
              <a:latin typeface="+mn-lt"/>
              <a:ea typeface="+mn-ea"/>
              <a:cs typeface="+mn-cs"/>
            </a:endParaRPr>
          </a:p>
          <a:p>
            <a:r>
              <a:rPr lang="en-US" sz="1200" b="0" i="0" u="none" strike="noStrike" kern="1200" baseline="0">
                <a:solidFill>
                  <a:schemeClr val="tx1"/>
                </a:solidFill>
                <a:latin typeface="+mn-lt"/>
                <a:ea typeface="+mn-ea"/>
                <a:cs typeface="+mn-cs"/>
              </a:rPr>
              <a:t>In traditional file approach, application programs are closely dependent on the files in</a:t>
            </a:r>
          </a:p>
          <a:p>
            <a:r>
              <a:rPr lang="en-US" sz="1200" b="0" i="0" u="none" strike="noStrike" kern="1200" baseline="0">
                <a:solidFill>
                  <a:schemeClr val="tx1"/>
                </a:solidFill>
                <a:latin typeface="+mn-lt"/>
                <a:ea typeface="+mn-ea"/>
                <a:cs typeface="+mn-cs"/>
              </a:rPr>
              <a:t>which data is stored. If we make any changes in the physical format of the file(s), like</a:t>
            </a:r>
          </a:p>
          <a:p>
            <a:r>
              <a:rPr lang="en-US" sz="1200" b="0" i="0" u="none" strike="noStrike" kern="1200" baseline="0">
                <a:solidFill>
                  <a:schemeClr val="tx1"/>
                </a:solidFill>
                <a:latin typeface="+mn-lt"/>
                <a:ea typeface="+mn-ea"/>
                <a:cs typeface="+mn-cs"/>
              </a:rPr>
              <a:t>addition of a data field , </a:t>
            </a:r>
            <a:r>
              <a:rPr lang="en-US" sz="1200" b="0" i="0" u="none" strike="noStrike" kern="1200" baseline="0" err="1">
                <a:solidFill>
                  <a:schemeClr val="tx1"/>
                </a:solidFill>
                <a:latin typeface="+mn-lt"/>
                <a:ea typeface="+mn-ea"/>
                <a:cs typeface="+mn-cs"/>
              </a:rPr>
              <a:t>etc</a:t>
            </a:r>
            <a:r>
              <a:rPr lang="en-US" sz="1200" b="0" i="0" u="none" strike="noStrike" kern="1200" baseline="0">
                <a:solidFill>
                  <a:schemeClr val="tx1"/>
                </a:solidFill>
                <a:latin typeface="+mn-lt"/>
                <a:ea typeface="+mn-ea"/>
                <a:cs typeface="+mn-cs"/>
              </a:rPr>
              <a:t>, all application programs needs to be changed accordingly.</a:t>
            </a:r>
          </a:p>
          <a:p>
            <a:r>
              <a:rPr lang="en-US" sz="1200" b="0" i="0" u="none" strike="noStrike" kern="1200" baseline="0">
                <a:solidFill>
                  <a:schemeClr val="tx1"/>
                </a:solidFill>
                <a:latin typeface="+mn-lt"/>
                <a:ea typeface="+mn-ea"/>
                <a:cs typeface="+mn-cs"/>
              </a:rPr>
              <a:t>Consequently, for each of the application programs that a programmer writes or</a:t>
            </a:r>
          </a:p>
          <a:p>
            <a:r>
              <a:rPr lang="en-US" sz="1200" b="0" i="0" u="none" strike="noStrike" kern="1200" baseline="0">
                <a:solidFill>
                  <a:schemeClr val="tx1"/>
                </a:solidFill>
                <a:latin typeface="+mn-lt"/>
                <a:ea typeface="+mn-ea"/>
                <a:cs typeface="+mn-cs"/>
              </a:rPr>
              <a:t>maintains, the programmer must be concerned with data management. There is no</a:t>
            </a:r>
          </a:p>
          <a:p>
            <a:r>
              <a:rPr lang="en-US" sz="1200" b="0" i="0" u="none" strike="noStrike" kern="1200" baseline="0">
                <a:solidFill>
                  <a:schemeClr val="tx1"/>
                </a:solidFill>
                <a:latin typeface="+mn-lt"/>
                <a:ea typeface="+mn-ea"/>
                <a:cs typeface="+mn-cs"/>
              </a:rPr>
              <a:t>centralized execution of the data management functions. Data management is scattered</a:t>
            </a:r>
          </a:p>
          <a:p>
            <a:r>
              <a:rPr lang="en-US" sz="1200" b="0" i="0" u="none" strike="noStrike" kern="1200" baseline="0">
                <a:solidFill>
                  <a:schemeClr val="tx1"/>
                </a:solidFill>
                <a:latin typeface="+mn-lt"/>
                <a:ea typeface="+mn-ea"/>
                <a:cs typeface="+mn-cs"/>
              </a:rPr>
              <a:t>among all the application programs.</a:t>
            </a:r>
          </a:p>
          <a:p>
            <a:r>
              <a:rPr lang="en-IN" sz="1200" b="0" i="0" u="none" strike="noStrike" kern="1200" baseline="0">
                <a:solidFill>
                  <a:schemeClr val="tx1"/>
                </a:solidFill>
                <a:latin typeface="+mn-lt"/>
                <a:ea typeface="+mn-ea"/>
                <a:cs typeface="+mn-cs"/>
              </a:rPr>
              <a:t>Example:</a:t>
            </a:r>
          </a:p>
          <a:p>
            <a:r>
              <a:rPr lang="en-US" sz="1200" b="0" i="0" u="none" strike="noStrike" kern="1200" baseline="0">
                <a:solidFill>
                  <a:schemeClr val="tx1"/>
                </a:solidFill>
                <a:latin typeface="+mn-lt"/>
                <a:ea typeface="+mn-ea"/>
                <a:cs typeface="+mn-cs"/>
              </a:rPr>
              <a:t>Consider the banking system. An </a:t>
            </a:r>
            <a:r>
              <a:rPr lang="en-US" sz="1200" b="0" i="0" u="none" strike="noStrike" kern="1200" baseline="0" err="1">
                <a:solidFill>
                  <a:schemeClr val="tx1"/>
                </a:solidFill>
                <a:latin typeface="+mn-lt"/>
                <a:ea typeface="+mn-ea"/>
                <a:cs typeface="+mn-cs"/>
              </a:rPr>
              <a:t>employee_salary</a:t>
            </a:r>
            <a:r>
              <a:rPr lang="en-US" sz="1200" b="0" i="0" u="none" strike="noStrike" kern="1200" baseline="0">
                <a:solidFill>
                  <a:schemeClr val="tx1"/>
                </a:solidFill>
                <a:latin typeface="+mn-lt"/>
                <a:ea typeface="+mn-ea"/>
                <a:cs typeface="+mn-cs"/>
              </a:rPr>
              <a:t> file exists which has details about the</a:t>
            </a:r>
          </a:p>
          <a:p>
            <a:r>
              <a:rPr lang="en-US" sz="1200" b="0" i="0" u="none" strike="noStrike" kern="1200" baseline="0">
                <a:solidFill>
                  <a:schemeClr val="tx1"/>
                </a:solidFill>
                <a:latin typeface="+mn-lt"/>
                <a:ea typeface="+mn-ea"/>
                <a:cs typeface="+mn-cs"/>
              </a:rPr>
              <a:t>salary of employees. An </a:t>
            </a:r>
            <a:r>
              <a:rPr lang="en-US" sz="1200" b="0" i="0" u="none" strike="noStrike" kern="1200" baseline="0" err="1">
                <a:solidFill>
                  <a:schemeClr val="tx1"/>
                </a:solidFill>
                <a:latin typeface="+mn-lt"/>
                <a:ea typeface="+mn-ea"/>
                <a:cs typeface="+mn-cs"/>
              </a:rPr>
              <a:t>employee_salary</a:t>
            </a:r>
            <a:r>
              <a:rPr lang="en-US" sz="1200" b="0" i="0" u="none" strike="noStrike" kern="1200" baseline="0">
                <a:solidFill>
                  <a:schemeClr val="tx1"/>
                </a:solidFill>
                <a:latin typeface="+mn-lt"/>
                <a:ea typeface="+mn-ea"/>
                <a:cs typeface="+mn-cs"/>
              </a:rPr>
              <a:t> record is described by</a:t>
            </a:r>
          </a:p>
          <a:p>
            <a:r>
              <a:rPr lang="en-US" sz="1200" b="0" i="0" u="none" strike="noStrike" kern="1200" baseline="0" err="1">
                <a:solidFill>
                  <a:schemeClr val="tx1"/>
                </a:solidFill>
                <a:latin typeface="+mn-lt"/>
                <a:ea typeface="+mn-ea"/>
                <a:cs typeface="+mn-cs"/>
              </a:rPr>
              <a:t>employee_id</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firstname</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lastname</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salary_amount</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An application program is available to display all the details about the salary of all</a:t>
            </a:r>
          </a:p>
          <a:p>
            <a:r>
              <a:rPr lang="en-US" sz="1200" b="0" i="0" u="none" strike="noStrike" kern="1200" baseline="0">
                <a:solidFill>
                  <a:schemeClr val="tx1"/>
                </a:solidFill>
                <a:latin typeface="+mn-lt"/>
                <a:ea typeface="+mn-ea"/>
                <a:cs typeface="+mn-cs"/>
              </a:rPr>
              <a:t>employees. Assume a new data field, the </a:t>
            </a:r>
            <a:r>
              <a:rPr lang="en-US" sz="1200" b="0" i="0" u="none" strike="noStrike" kern="1200" baseline="0" err="1">
                <a:solidFill>
                  <a:schemeClr val="tx1"/>
                </a:solidFill>
                <a:latin typeface="+mn-lt"/>
                <a:ea typeface="+mn-ea"/>
                <a:cs typeface="+mn-cs"/>
              </a:rPr>
              <a:t>date_of_joining</a:t>
            </a:r>
            <a:r>
              <a:rPr lang="en-US" sz="1200" b="0" i="0" u="none" strike="noStrike" kern="1200" baseline="0">
                <a:solidFill>
                  <a:schemeClr val="tx1"/>
                </a:solidFill>
                <a:latin typeface="+mn-lt"/>
                <a:ea typeface="+mn-ea"/>
                <a:cs typeface="+mn-cs"/>
              </a:rPr>
              <a:t> is added to the </a:t>
            </a:r>
            <a:r>
              <a:rPr lang="en-US" sz="1200" b="0" i="0" u="none" strike="noStrike" kern="1200" baseline="0" err="1">
                <a:solidFill>
                  <a:schemeClr val="tx1"/>
                </a:solidFill>
                <a:latin typeface="+mn-lt"/>
                <a:ea typeface="+mn-ea"/>
                <a:cs typeface="+mn-cs"/>
              </a:rPr>
              <a:t>employee_salary</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file. Since the application program depends on the file, it also needs to be altered.</a:t>
            </a:r>
          </a:p>
          <a:p>
            <a:r>
              <a:rPr lang="en-US" sz="1200" b="0" i="0" u="none" strike="noStrike" kern="1200" baseline="0">
                <a:solidFill>
                  <a:schemeClr val="tx1"/>
                </a:solidFill>
                <a:latin typeface="+mn-lt"/>
                <a:ea typeface="+mn-ea"/>
                <a:cs typeface="+mn-cs"/>
              </a:rPr>
              <a:t>If the physical format of the </a:t>
            </a:r>
            <a:r>
              <a:rPr lang="en-US" sz="1200" b="0" i="0" u="none" strike="noStrike" kern="1200" baseline="0" err="1">
                <a:solidFill>
                  <a:schemeClr val="tx1"/>
                </a:solidFill>
                <a:latin typeface="+mn-lt"/>
                <a:ea typeface="+mn-ea"/>
                <a:cs typeface="+mn-cs"/>
              </a:rPr>
              <a:t>employee_salary</a:t>
            </a:r>
            <a:r>
              <a:rPr lang="en-US" sz="1200" b="0" i="0" u="none" strike="noStrike" kern="1200" baseline="0">
                <a:solidFill>
                  <a:schemeClr val="tx1"/>
                </a:solidFill>
                <a:latin typeface="+mn-lt"/>
                <a:ea typeface="+mn-ea"/>
                <a:cs typeface="+mn-cs"/>
              </a:rPr>
              <a:t> file for example the field delimiter, record</a:t>
            </a:r>
          </a:p>
          <a:p>
            <a:r>
              <a:rPr lang="en-US" sz="1200" b="0" i="0" u="none" strike="noStrike" kern="1200" baseline="0">
                <a:solidFill>
                  <a:schemeClr val="tx1"/>
                </a:solidFill>
                <a:latin typeface="+mn-lt"/>
                <a:ea typeface="+mn-ea"/>
                <a:cs typeface="+mn-cs"/>
              </a:rPr>
              <a:t>delimiter, etc. are changed, it necessitates that the application program which depends on</a:t>
            </a:r>
          </a:p>
          <a:p>
            <a:r>
              <a:rPr lang="en-IN" sz="1200" b="0" i="0" u="none" strike="noStrike" kern="1200" baseline="0">
                <a:solidFill>
                  <a:schemeClr val="tx1"/>
                </a:solidFill>
                <a:latin typeface="+mn-lt"/>
                <a:ea typeface="+mn-ea"/>
                <a:cs typeface="+mn-cs"/>
              </a:rPr>
              <a:t>it, also be altered.</a:t>
            </a:r>
            <a:endParaRPr lang="en-US"/>
          </a:p>
          <a:p>
            <a:endParaRPr lang="en-US"/>
          </a:p>
        </p:txBody>
      </p:sp>
      <p:sp>
        <p:nvSpPr>
          <p:cNvPr id="4" name="Slide Number Placeholder 3"/>
          <p:cNvSpPr>
            <a:spLocks noGrp="1"/>
          </p:cNvSpPr>
          <p:nvPr>
            <p:ph type="sldNum" sz="quarter" idx="10"/>
          </p:nvPr>
        </p:nvSpPr>
        <p:spPr/>
        <p:txBody>
          <a:bodyPr/>
          <a:lstStyle/>
          <a:p>
            <a:fld id="{91A2460A-8FC8-4598-95A1-61AE82B1DE48}" type="slidenum">
              <a:rPr lang="en-US" smtClean="0"/>
              <a:t>13</a:t>
            </a:fld>
            <a:endParaRPr lang="en-US"/>
          </a:p>
        </p:txBody>
      </p:sp>
    </p:spTree>
    <p:extLst>
      <p:ext uri="{BB962C8B-B14F-4D97-AF65-F5344CB8AC3E}">
        <p14:creationId xmlns:p14="http://schemas.microsoft.com/office/powerpoint/2010/main" val="252664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Making changes to an existing file structure in a file based system environment, it needs extensive programming. For example, changing just one field in the original CUSTOMER file would require a program that:</a:t>
            </a:r>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1. Reads a record from the original file.</a:t>
            </a:r>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2. Transforms the original data to conform to the new structure’s storage requirements.</a:t>
            </a:r>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3. Writes the transformed data into the new file structure.</a:t>
            </a:r>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4. Repeats steps 2 to 4 for each record in the original file.  </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u="none" strike="noStrike" kern="1200" baseline="0">
                <a:solidFill>
                  <a:schemeClr val="tx1"/>
                </a:solidFill>
                <a:latin typeface="+mn-lt"/>
                <a:ea typeface="+mn-ea"/>
                <a:cs typeface="+mn-cs"/>
              </a:rPr>
              <a:t>In traditional file approach, application programs are closely dependent on the files in</a:t>
            </a:r>
          </a:p>
          <a:p>
            <a:r>
              <a:rPr lang="en-US" sz="1200" b="0" i="0" u="none" strike="noStrike" kern="1200" baseline="0">
                <a:solidFill>
                  <a:schemeClr val="tx1"/>
                </a:solidFill>
                <a:latin typeface="+mn-lt"/>
                <a:ea typeface="+mn-ea"/>
                <a:cs typeface="+mn-cs"/>
              </a:rPr>
              <a:t>which data is stored. If we make any changes in the physical format of the file(s), like</a:t>
            </a:r>
          </a:p>
          <a:p>
            <a:r>
              <a:rPr lang="en-US" sz="1200" b="0" i="0" u="none" strike="noStrike" kern="1200" baseline="0">
                <a:solidFill>
                  <a:schemeClr val="tx1"/>
                </a:solidFill>
                <a:latin typeface="+mn-lt"/>
                <a:ea typeface="+mn-ea"/>
                <a:cs typeface="+mn-cs"/>
              </a:rPr>
              <a:t>addition of a data field , </a:t>
            </a:r>
            <a:r>
              <a:rPr lang="en-US" sz="1200" b="0" i="0" u="none" strike="noStrike" kern="1200" baseline="0" err="1">
                <a:solidFill>
                  <a:schemeClr val="tx1"/>
                </a:solidFill>
                <a:latin typeface="+mn-lt"/>
                <a:ea typeface="+mn-ea"/>
                <a:cs typeface="+mn-cs"/>
              </a:rPr>
              <a:t>etc</a:t>
            </a:r>
            <a:r>
              <a:rPr lang="en-US" sz="1200" b="0" i="0" u="none" strike="noStrike" kern="1200" baseline="0">
                <a:solidFill>
                  <a:schemeClr val="tx1"/>
                </a:solidFill>
                <a:latin typeface="+mn-lt"/>
                <a:ea typeface="+mn-ea"/>
                <a:cs typeface="+mn-cs"/>
              </a:rPr>
              <a:t>, all application programs needs to be changed accordingly.</a:t>
            </a:r>
          </a:p>
          <a:p>
            <a:r>
              <a:rPr lang="en-US" sz="1200" b="0" i="0" u="none" strike="noStrike" kern="1200" baseline="0">
                <a:solidFill>
                  <a:schemeClr val="tx1"/>
                </a:solidFill>
                <a:latin typeface="+mn-lt"/>
                <a:ea typeface="+mn-ea"/>
                <a:cs typeface="+mn-cs"/>
              </a:rPr>
              <a:t>Consequently, for each of the application programs that a programmer writes or</a:t>
            </a:r>
          </a:p>
          <a:p>
            <a:r>
              <a:rPr lang="en-US" sz="1200" b="0" i="0" u="none" strike="noStrike" kern="1200" baseline="0">
                <a:solidFill>
                  <a:schemeClr val="tx1"/>
                </a:solidFill>
                <a:latin typeface="+mn-lt"/>
                <a:ea typeface="+mn-ea"/>
                <a:cs typeface="+mn-cs"/>
              </a:rPr>
              <a:t>maintains, the programmer must be concerned with data management. There is no</a:t>
            </a:r>
          </a:p>
          <a:p>
            <a:r>
              <a:rPr lang="en-US" sz="1200" b="0" i="0" u="none" strike="noStrike" kern="1200" baseline="0">
                <a:solidFill>
                  <a:schemeClr val="tx1"/>
                </a:solidFill>
                <a:latin typeface="+mn-lt"/>
                <a:ea typeface="+mn-ea"/>
                <a:cs typeface="+mn-cs"/>
              </a:rPr>
              <a:t>centralized execution of the data management functions. Data management is scattered</a:t>
            </a:r>
          </a:p>
          <a:p>
            <a:r>
              <a:rPr lang="en-US" sz="1200" b="0" i="0" u="none" strike="noStrike" kern="1200" baseline="0">
                <a:solidFill>
                  <a:schemeClr val="tx1"/>
                </a:solidFill>
                <a:latin typeface="+mn-lt"/>
                <a:ea typeface="+mn-ea"/>
                <a:cs typeface="+mn-cs"/>
              </a:rPr>
              <a:t>among all the application programs.</a:t>
            </a:r>
          </a:p>
          <a:p>
            <a:r>
              <a:rPr lang="en-IN" sz="1200" b="0" i="0" u="none" strike="noStrike" kern="1200" baseline="0">
                <a:solidFill>
                  <a:schemeClr val="tx1"/>
                </a:solidFill>
                <a:latin typeface="+mn-lt"/>
                <a:ea typeface="+mn-ea"/>
                <a:cs typeface="+mn-cs"/>
              </a:rPr>
              <a:t>Example:</a:t>
            </a:r>
          </a:p>
          <a:p>
            <a:r>
              <a:rPr lang="en-US" sz="1200" b="0" i="0" u="none" strike="noStrike" kern="1200" baseline="0">
                <a:solidFill>
                  <a:schemeClr val="tx1"/>
                </a:solidFill>
                <a:latin typeface="+mn-lt"/>
                <a:ea typeface="+mn-ea"/>
                <a:cs typeface="+mn-cs"/>
              </a:rPr>
              <a:t>Consider the banking system. An </a:t>
            </a:r>
            <a:r>
              <a:rPr lang="en-US" sz="1200" b="0" i="0" u="none" strike="noStrike" kern="1200" baseline="0" err="1">
                <a:solidFill>
                  <a:schemeClr val="tx1"/>
                </a:solidFill>
                <a:latin typeface="+mn-lt"/>
                <a:ea typeface="+mn-ea"/>
                <a:cs typeface="+mn-cs"/>
              </a:rPr>
              <a:t>employee_salary</a:t>
            </a:r>
            <a:r>
              <a:rPr lang="en-US" sz="1200" b="0" i="0" u="none" strike="noStrike" kern="1200" baseline="0">
                <a:solidFill>
                  <a:schemeClr val="tx1"/>
                </a:solidFill>
                <a:latin typeface="+mn-lt"/>
                <a:ea typeface="+mn-ea"/>
                <a:cs typeface="+mn-cs"/>
              </a:rPr>
              <a:t> file exists which has details about the</a:t>
            </a:r>
          </a:p>
          <a:p>
            <a:r>
              <a:rPr lang="en-US" sz="1200" b="0" i="0" u="none" strike="noStrike" kern="1200" baseline="0">
                <a:solidFill>
                  <a:schemeClr val="tx1"/>
                </a:solidFill>
                <a:latin typeface="+mn-lt"/>
                <a:ea typeface="+mn-ea"/>
                <a:cs typeface="+mn-cs"/>
              </a:rPr>
              <a:t>salary of employees. An </a:t>
            </a:r>
            <a:r>
              <a:rPr lang="en-US" sz="1200" b="0" i="0" u="none" strike="noStrike" kern="1200" baseline="0" err="1">
                <a:solidFill>
                  <a:schemeClr val="tx1"/>
                </a:solidFill>
                <a:latin typeface="+mn-lt"/>
                <a:ea typeface="+mn-ea"/>
                <a:cs typeface="+mn-cs"/>
              </a:rPr>
              <a:t>employee_salary</a:t>
            </a:r>
            <a:r>
              <a:rPr lang="en-US" sz="1200" b="0" i="0" u="none" strike="noStrike" kern="1200" baseline="0">
                <a:solidFill>
                  <a:schemeClr val="tx1"/>
                </a:solidFill>
                <a:latin typeface="+mn-lt"/>
                <a:ea typeface="+mn-ea"/>
                <a:cs typeface="+mn-cs"/>
              </a:rPr>
              <a:t> record is described by</a:t>
            </a:r>
          </a:p>
          <a:p>
            <a:r>
              <a:rPr lang="en-US" sz="1200" b="0" i="0" u="none" strike="noStrike" kern="1200" baseline="0" err="1">
                <a:solidFill>
                  <a:schemeClr val="tx1"/>
                </a:solidFill>
                <a:latin typeface="+mn-lt"/>
                <a:ea typeface="+mn-ea"/>
                <a:cs typeface="+mn-cs"/>
              </a:rPr>
              <a:t>employee_id</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firstname</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lastname</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salary_amount</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An application program is available to display all the details about the salary of all</a:t>
            </a:r>
          </a:p>
          <a:p>
            <a:r>
              <a:rPr lang="en-US" sz="1200" b="0" i="0" u="none" strike="noStrike" kern="1200" baseline="0">
                <a:solidFill>
                  <a:schemeClr val="tx1"/>
                </a:solidFill>
                <a:latin typeface="+mn-lt"/>
                <a:ea typeface="+mn-ea"/>
                <a:cs typeface="+mn-cs"/>
              </a:rPr>
              <a:t>employees. Assume a new data field, the </a:t>
            </a:r>
            <a:r>
              <a:rPr lang="en-US" sz="1200" b="0" i="0" u="none" strike="noStrike" kern="1200" baseline="0" err="1">
                <a:solidFill>
                  <a:schemeClr val="tx1"/>
                </a:solidFill>
                <a:latin typeface="+mn-lt"/>
                <a:ea typeface="+mn-ea"/>
                <a:cs typeface="+mn-cs"/>
              </a:rPr>
              <a:t>date_of_joining</a:t>
            </a:r>
            <a:r>
              <a:rPr lang="en-US" sz="1200" b="0" i="0" u="none" strike="noStrike" kern="1200" baseline="0">
                <a:solidFill>
                  <a:schemeClr val="tx1"/>
                </a:solidFill>
                <a:latin typeface="+mn-lt"/>
                <a:ea typeface="+mn-ea"/>
                <a:cs typeface="+mn-cs"/>
              </a:rPr>
              <a:t> is added to the </a:t>
            </a:r>
            <a:r>
              <a:rPr lang="en-US" sz="1200" b="0" i="0" u="none" strike="noStrike" kern="1200" baseline="0" err="1">
                <a:solidFill>
                  <a:schemeClr val="tx1"/>
                </a:solidFill>
                <a:latin typeface="+mn-lt"/>
                <a:ea typeface="+mn-ea"/>
                <a:cs typeface="+mn-cs"/>
              </a:rPr>
              <a:t>employee_salary</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file. Since the application program depends on the file, it also needs to be altered.</a:t>
            </a:r>
          </a:p>
          <a:p>
            <a:r>
              <a:rPr lang="en-US" sz="1200" b="0" i="0" u="none" strike="noStrike" kern="1200" baseline="0">
                <a:solidFill>
                  <a:schemeClr val="tx1"/>
                </a:solidFill>
                <a:latin typeface="+mn-lt"/>
                <a:ea typeface="+mn-ea"/>
                <a:cs typeface="+mn-cs"/>
              </a:rPr>
              <a:t>If the physical format of the </a:t>
            </a:r>
            <a:r>
              <a:rPr lang="en-US" sz="1200" b="0" i="0" u="none" strike="noStrike" kern="1200" baseline="0" err="1">
                <a:solidFill>
                  <a:schemeClr val="tx1"/>
                </a:solidFill>
                <a:latin typeface="+mn-lt"/>
                <a:ea typeface="+mn-ea"/>
                <a:cs typeface="+mn-cs"/>
              </a:rPr>
              <a:t>employee_salary</a:t>
            </a:r>
            <a:r>
              <a:rPr lang="en-US" sz="1200" b="0" i="0" u="none" strike="noStrike" kern="1200" baseline="0">
                <a:solidFill>
                  <a:schemeClr val="tx1"/>
                </a:solidFill>
                <a:latin typeface="+mn-lt"/>
                <a:ea typeface="+mn-ea"/>
                <a:cs typeface="+mn-cs"/>
              </a:rPr>
              <a:t> file for example the field delimiter, record</a:t>
            </a:r>
          </a:p>
          <a:p>
            <a:r>
              <a:rPr lang="en-US" sz="1200" b="0" i="0" u="none" strike="noStrike" kern="1200" baseline="0">
                <a:solidFill>
                  <a:schemeClr val="tx1"/>
                </a:solidFill>
                <a:latin typeface="+mn-lt"/>
                <a:ea typeface="+mn-ea"/>
                <a:cs typeface="+mn-cs"/>
              </a:rPr>
              <a:t>delimiter, etc. are changed, it necessitates that the application program which depends on</a:t>
            </a:r>
          </a:p>
          <a:p>
            <a:r>
              <a:rPr lang="en-IN" sz="1200" b="0" i="0" u="none" strike="noStrike" kern="1200" baseline="0">
                <a:solidFill>
                  <a:schemeClr val="tx1"/>
                </a:solidFill>
                <a:latin typeface="+mn-lt"/>
                <a:ea typeface="+mn-ea"/>
                <a:cs typeface="+mn-cs"/>
              </a:rPr>
              <a:t>it, also be altered.</a:t>
            </a:r>
            <a:endParaRPr lang="en-US"/>
          </a:p>
          <a:p>
            <a:endParaRPr lang="en-US" sz="1200" b="0" i="0" kern="1200">
              <a:solidFill>
                <a:schemeClr val="tx1"/>
              </a:solidFill>
              <a:effectLst/>
              <a:latin typeface="+mn-lt"/>
              <a:ea typeface="+mn-ea"/>
              <a:cs typeface="+mn-cs"/>
            </a:endParaRPr>
          </a:p>
          <a:p>
            <a:endParaRPr lang="en-IN"/>
          </a:p>
        </p:txBody>
      </p:sp>
      <p:sp>
        <p:nvSpPr>
          <p:cNvPr id="4" name="Slide Number Placeholder 3"/>
          <p:cNvSpPr>
            <a:spLocks noGrp="1"/>
          </p:cNvSpPr>
          <p:nvPr>
            <p:ph type="sldNum" sz="quarter" idx="5"/>
          </p:nvPr>
        </p:nvSpPr>
        <p:spPr/>
        <p:txBody>
          <a:bodyPr/>
          <a:lstStyle/>
          <a:p>
            <a:fld id="{91A2460A-8FC8-4598-95A1-61AE82B1DE48}" type="slidenum">
              <a:rPr lang="en-US" smtClean="0"/>
              <a:t>14</a:t>
            </a:fld>
            <a:endParaRPr lang="en-US"/>
          </a:p>
        </p:txBody>
      </p:sp>
    </p:spTree>
    <p:extLst>
      <p:ext uri="{BB962C8B-B14F-4D97-AF65-F5344CB8AC3E}">
        <p14:creationId xmlns:p14="http://schemas.microsoft.com/office/powerpoint/2010/main" val="329381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July 21</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291075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July 21</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268856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July 21</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302799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July 21</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309537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July 21</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363320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July 21</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142218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July 21</a:t>
            </a:r>
          </a:p>
        </p:txBody>
      </p:sp>
      <p:sp>
        <p:nvSpPr>
          <p:cNvPr id="8" name="Footer Placeholder 7"/>
          <p:cNvSpPr>
            <a:spLocks noGrp="1"/>
          </p:cNvSpPr>
          <p:nvPr>
            <p:ph type="ftr" sz="quarter" idx="11"/>
          </p:nvPr>
        </p:nvSpPr>
        <p:spPr/>
        <p:txBody>
          <a:bodyPr/>
          <a:lstStyle/>
          <a:p>
            <a:r>
              <a:rPr lang="en-US"/>
              <a:t>Introduction</a:t>
            </a:r>
          </a:p>
        </p:txBody>
      </p:sp>
      <p:sp>
        <p:nvSpPr>
          <p:cNvPr id="9" name="Slide Number Placeholder 8"/>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261372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July 21</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416175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21</a:t>
            </a:r>
          </a:p>
        </p:txBody>
      </p:sp>
      <p:sp>
        <p:nvSpPr>
          <p:cNvPr id="3" name="Footer Placeholder 2"/>
          <p:cNvSpPr>
            <a:spLocks noGrp="1"/>
          </p:cNvSpPr>
          <p:nvPr>
            <p:ph type="ftr" sz="quarter" idx="11"/>
          </p:nvPr>
        </p:nvSpPr>
        <p:spPr/>
        <p:txBody>
          <a:bodyPr/>
          <a:lstStyle/>
          <a:p>
            <a:r>
              <a:rPr lang="en-US"/>
              <a:t>Introduction</a:t>
            </a:r>
          </a:p>
        </p:txBody>
      </p:sp>
      <p:sp>
        <p:nvSpPr>
          <p:cNvPr id="4" name="Slide Number Placeholder 3"/>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406464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July 21</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278554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July 21</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14BBDAA4-9F53-445C-99DF-85B6C2FB1D08}" type="slidenum">
              <a:rPr lang="en-US" smtClean="0"/>
              <a:t>‹#›</a:t>
            </a:fld>
            <a:endParaRPr lang="en-US"/>
          </a:p>
        </p:txBody>
      </p:sp>
    </p:spTree>
    <p:extLst>
      <p:ext uri="{BB962C8B-B14F-4D97-AF65-F5344CB8AC3E}">
        <p14:creationId xmlns:p14="http://schemas.microsoft.com/office/powerpoint/2010/main" val="329826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July 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BDAA4-9F53-445C-99DF-85B6C2FB1D08}" type="slidenum">
              <a:rPr lang="en-US" smtClean="0"/>
              <a:t>‹#›</a:t>
            </a:fld>
            <a:endParaRPr lang="en-US"/>
          </a:p>
        </p:txBody>
      </p:sp>
    </p:spTree>
    <p:extLst>
      <p:ext uri="{BB962C8B-B14F-4D97-AF65-F5344CB8AC3E}">
        <p14:creationId xmlns:p14="http://schemas.microsoft.com/office/powerpoint/2010/main" val="312627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F:/MCA21/Aug-21/I%20Sem%20DBMS/DBMS%202021/COURSE_PLAN_DBMS_%20202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slide" Target="slide5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slide" Target="slide51.xml"/></Relationships>
</file>

<file path=ppt/slides/_rels/slide4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slide" Target="slide51.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slide" Target="slide51.xml"/></Relationships>
</file>

<file path=ppt/slides/_rels/slide4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slide" Target="slide5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706155" y="2483687"/>
            <a:ext cx="8077200" cy="609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en-US" sz="3200" b="1" i="0" u="none" strike="noStrike" kern="0" cap="none" spc="0" normalizeH="0" baseline="0" noProof="0">
                <a:ln>
                  <a:noFill/>
                </a:ln>
                <a:solidFill>
                  <a:srgbClr val="CC3300"/>
                </a:solidFill>
                <a:effectLst/>
                <a:uLnTx/>
                <a:uFillTx/>
                <a:latin typeface="Helvetica"/>
                <a:ea typeface="ＭＳ Ｐゴシック" pitchFamily="34" charset="-128"/>
                <a:cs typeface="+mj-cs"/>
              </a:rPr>
              <a:t>Database Management System</a:t>
            </a:r>
            <a:br>
              <a:rPr kumimoji="1" lang="en-US" altLang="en-US" sz="3200" b="1" i="0" u="none" strike="noStrike" kern="0" cap="none" spc="0" normalizeH="0" baseline="0" noProof="0">
                <a:ln>
                  <a:noFill/>
                </a:ln>
                <a:solidFill>
                  <a:srgbClr val="CC3300"/>
                </a:solidFill>
                <a:effectLst/>
                <a:uLnTx/>
                <a:uFillTx/>
                <a:latin typeface="Helvetica"/>
                <a:ea typeface="ＭＳ Ｐゴシック" pitchFamily="34" charset="-128"/>
                <a:cs typeface="+mj-cs"/>
              </a:rPr>
            </a:br>
            <a:br>
              <a:rPr kumimoji="1" lang="en-US" altLang="en-US" sz="3200" b="1" i="0" u="none" strike="noStrike" kern="0" cap="none" spc="0" normalizeH="0" baseline="0" noProof="0">
                <a:ln>
                  <a:noFill/>
                </a:ln>
                <a:solidFill>
                  <a:srgbClr val="CC3300"/>
                </a:solidFill>
                <a:effectLst/>
                <a:uLnTx/>
                <a:uFillTx/>
                <a:latin typeface="Helvetica"/>
                <a:ea typeface="ＭＳ Ｐゴシック" pitchFamily="34" charset="-128"/>
                <a:cs typeface="+mj-cs"/>
              </a:rPr>
            </a:br>
            <a:r>
              <a:rPr kumimoji="1" lang="en-US" altLang="en-US" sz="3200" b="1" i="0" u="none" strike="noStrike" kern="0" cap="none" spc="0" normalizeH="0" baseline="0" noProof="0">
                <a:ln>
                  <a:noFill/>
                </a:ln>
                <a:solidFill>
                  <a:srgbClr val="CC3300"/>
                </a:solidFill>
                <a:effectLst/>
                <a:uLnTx/>
                <a:uFillTx/>
                <a:latin typeface="Helvetica"/>
                <a:ea typeface="ＭＳ Ｐゴシック" pitchFamily="34" charset="-128"/>
                <a:cs typeface="+mj-cs"/>
              </a:rPr>
              <a:t>DSE 2252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en-US" sz="3200" b="1" i="0" u="none" strike="noStrike" kern="0" cap="none" spc="0" normalizeH="0" baseline="0" noProof="0">
                <a:ln>
                  <a:noFill/>
                </a:ln>
                <a:solidFill>
                  <a:srgbClr val="CC3300"/>
                </a:solidFill>
                <a:effectLst/>
                <a:uLnTx/>
                <a:uFillTx/>
                <a:latin typeface="Helvetica"/>
                <a:ea typeface="ＭＳ Ｐゴシック" pitchFamily="34" charset="-128"/>
                <a:cs typeface="+mj-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a:solidFill>
                  <a:srgbClr val="CC3300"/>
                </a:solidFill>
                <a:effectLst/>
                <a:latin typeface="Helvetica"/>
              </a:rPr>
              <a:t>4 Credits</a:t>
            </a:r>
            <a:endParaRPr kumimoji="1" lang="en-US" altLang="en-US" sz="3200" b="1" i="0" u="none" strike="noStrike" kern="0" cap="none" spc="0" normalizeH="0" baseline="0" noProof="0">
              <a:ln>
                <a:noFill/>
              </a:ln>
              <a:solidFill>
                <a:srgbClr val="CC3300"/>
              </a:solidFill>
              <a:effectLst/>
              <a:uLnTx/>
              <a:uFillTx/>
              <a:latin typeface="Helvetica"/>
              <a:ea typeface="ＭＳ Ｐゴシック" pitchFamily="34" charset="-128"/>
              <a:cs typeface="+mj-cs"/>
            </a:endParaRPr>
          </a:p>
        </p:txBody>
      </p:sp>
      <p:sp>
        <p:nvSpPr>
          <p:cNvPr id="7" name="Rectangle 6"/>
          <p:cNvSpPr/>
          <p:nvPr/>
        </p:nvSpPr>
        <p:spPr>
          <a:xfrm>
            <a:off x="1310434" y="3093287"/>
            <a:ext cx="5456332" cy="2585323"/>
          </a:xfrm>
          <a:prstGeom prst="rect">
            <a:avLst/>
          </a:prstGeom>
        </p:spPr>
        <p:txBody>
          <a:bodyPr wrap="square">
            <a:spAutoFit/>
          </a:bodyPr>
          <a:lstStyle/>
          <a:p>
            <a:pPr eaLnBrk="0" fontAlgn="base" hangingPunct="0">
              <a:lnSpc>
                <a:spcPct val="150000"/>
              </a:lnSpc>
              <a:spcBef>
                <a:spcPct val="0"/>
              </a:spcBef>
              <a:spcAft>
                <a:spcPct val="0"/>
              </a:spcAft>
            </a:pPr>
            <a:r>
              <a:rPr lang="en-US" altLang="en-US" sz="2000" b="1">
                <a:solidFill>
                  <a:srgbClr val="CC3300"/>
                </a:solidFill>
                <a:latin typeface="Times New Roman" panose="02020603050405020304" pitchFamily="18" charset="0"/>
                <a:ea typeface="ＭＳ Ｐゴシック" panose="020B0600070205080204" pitchFamily="34" charset="-128"/>
              </a:rPr>
              <a:t>Reference:  </a:t>
            </a:r>
          </a:p>
          <a:p>
            <a:pPr eaLnBrk="0" fontAlgn="base" hangingPunct="0">
              <a:lnSpc>
                <a:spcPct val="150000"/>
              </a:lnSpc>
              <a:spcBef>
                <a:spcPct val="0"/>
              </a:spcBef>
              <a:spcAft>
                <a:spcPct val="0"/>
              </a:spcAft>
            </a:pPr>
            <a:r>
              <a:rPr lang="en-US" altLang="en-US" sz="2000">
                <a:solidFill>
                  <a:srgbClr val="000000"/>
                </a:solidFill>
                <a:latin typeface="Times New Roman" panose="02020603050405020304" pitchFamily="18" charset="0"/>
                <a:ea typeface="ＭＳ Ｐゴシック" panose="020B0600070205080204" pitchFamily="34" charset="-128"/>
              </a:rPr>
              <a:t>	</a:t>
            </a:r>
            <a:r>
              <a:rPr lang="en-US" altLang="en-US" sz="2000">
                <a:solidFill>
                  <a:srgbClr val="CCECFF">
                    <a:lumMod val="25000"/>
                  </a:srgbClr>
                </a:solidFill>
                <a:latin typeface="Times New Roman" panose="02020603050405020304" pitchFamily="18" charset="0"/>
                <a:ea typeface="ＭＳ Ｐゴシック" panose="020B0600070205080204" pitchFamily="34" charset="-128"/>
              </a:rPr>
              <a:t>Database System Concepts , 6</a:t>
            </a:r>
            <a:r>
              <a:rPr lang="en-US" altLang="en-US" sz="2000" baseline="30000">
                <a:solidFill>
                  <a:srgbClr val="CCECFF">
                    <a:lumMod val="25000"/>
                  </a:srgbClr>
                </a:solidFill>
                <a:latin typeface="Times New Roman" panose="02020603050405020304" pitchFamily="18" charset="0"/>
                <a:ea typeface="ＭＳ Ｐゴシック" panose="020B0600070205080204" pitchFamily="34" charset="-128"/>
              </a:rPr>
              <a:t>th</a:t>
            </a:r>
            <a:r>
              <a:rPr lang="en-US" altLang="en-US" sz="2000">
                <a:solidFill>
                  <a:srgbClr val="CCECFF">
                    <a:lumMod val="25000"/>
                  </a:srgbClr>
                </a:solidFill>
                <a:latin typeface="Times New Roman" panose="02020603050405020304" pitchFamily="18" charset="0"/>
                <a:ea typeface="ＭＳ Ｐゴシック" panose="020B0600070205080204" pitchFamily="34" charset="-128"/>
              </a:rPr>
              <a:t> Edition</a:t>
            </a:r>
          </a:p>
          <a:p>
            <a:pPr eaLnBrk="0" fontAlgn="base" hangingPunct="0">
              <a:lnSpc>
                <a:spcPct val="150000"/>
              </a:lnSpc>
              <a:spcBef>
                <a:spcPct val="0"/>
              </a:spcBef>
              <a:spcAft>
                <a:spcPct val="0"/>
              </a:spcAft>
            </a:pPr>
            <a:r>
              <a:rPr lang="en-US" altLang="en-US" sz="2000" b="1">
                <a:solidFill>
                  <a:srgbClr val="CC3300"/>
                </a:solidFill>
                <a:latin typeface="Times New Roman" panose="02020603050405020304" pitchFamily="18" charset="0"/>
                <a:ea typeface="ＭＳ Ｐゴシック" panose="020B0600070205080204" pitchFamily="34" charset="-128"/>
              </a:rPr>
              <a:t>Authors:</a:t>
            </a:r>
            <a:endParaRPr lang="en-US" altLang="en-US" sz="2000">
              <a:solidFill>
                <a:srgbClr val="000000"/>
              </a:solidFill>
              <a:latin typeface="Times New Roman" panose="02020603050405020304" pitchFamily="18" charset="0"/>
              <a:ea typeface="ＭＳ Ｐゴシック" panose="020B0600070205080204" pitchFamily="34" charset="-128"/>
            </a:endParaRPr>
          </a:p>
          <a:p>
            <a:pPr eaLnBrk="0" fontAlgn="base" hangingPunct="0">
              <a:lnSpc>
                <a:spcPct val="120000"/>
              </a:lnSpc>
              <a:spcBef>
                <a:spcPct val="0"/>
              </a:spcBef>
              <a:spcAft>
                <a:spcPct val="0"/>
              </a:spcAft>
            </a:pPr>
            <a:r>
              <a:rPr lang="en-US" altLang="en-US" sz="2000">
                <a:solidFill>
                  <a:srgbClr val="CCECFF">
                    <a:lumMod val="25000"/>
                  </a:srgbClr>
                </a:solidFill>
                <a:latin typeface="Times New Roman" panose="02020603050405020304" pitchFamily="18" charset="0"/>
                <a:ea typeface="ＭＳ Ｐゴシック" panose="020B0600070205080204" pitchFamily="34" charset="-128"/>
              </a:rPr>
              <a:t>	Abraham Silberschatz</a:t>
            </a:r>
          </a:p>
          <a:p>
            <a:pPr eaLnBrk="0" fontAlgn="base" hangingPunct="0">
              <a:lnSpc>
                <a:spcPct val="120000"/>
              </a:lnSpc>
              <a:spcBef>
                <a:spcPct val="0"/>
              </a:spcBef>
              <a:spcAft>
                <a:spcPct val="0"/>
              </a:spcAft>
            </a:pPr>
            <a:r>
              <a:rPr lang="en-US" altLang="en-US" sz="2000">
                <a:solidFill>
                  <a:srgbClr val="CCECFF">
                    <a:lumMod val="25000"/>
                  </a:srgbClr>
                </a:solidFill>
                <a:latin typeface="Times New Roman" panose="02020603050405020304" pitchFamily="18" charset="0"/>
                <a:ea typeface="ＭＳ Ｐゴシック" panose="020B0600070205080204" pitchFamily="34" charset="-128"/>
              </a:rPr>
              <a:t>	Henry F. Korth</a:t>
            </a:r>
          </a:p>
          <a:p>
            <a:pPr eaLnBrk="0" fontAlgn="base" hangingPunct="0">
              <a:lnSpc>
                <a:spcPct val="120000"/>
              </a:lnSpc>
              <a:spcBef>
                <a:spcPct val="0"/>
              </a:spcBef>
              <a:spcAft>
                <a:spcPct val="0"/>
              </a:spcAft>
            </a:pPr>
            <a:r>
              <a:rPr lang="en-US" altLang="en-US" sz="2000">
                <a:solidFill>
                  <a:srgbClr val="CCECFF">
                    <a:lumMod val="25000"/>
                  </a:srgbClr>
                </a:solidFill>
                <a:latin typeface="Times New Roman" panose="02020603050405020304" pitchFamily="18" charset="0"/>
                <a:ea typeface="ＭＳ Ｐゴシック" panose="020B0600070205080204" pitchFamily="34" charset="-128"/>
              </a:rPr>
              <a:t>	S. Sudarshan</a:t>
            </a:r>
          </a:p>
        </p:txBody>
      </p:sp>
      <p:sp>
        <p:nvSpPr>
          <p:cNvPr id="8" name="Footer Placeholder 7"/>
          <p:cNvSpPr>
            <a:spLocks noGrp="1"/>
          </p:cNvSpPr>
          <p:nvPr>
            <p:ph type="ftr" sz="quarter" idx="11"/>
          </p:nvPr>
        </p:nvSpPr>
        <p:spPr/>
        <p:txBody>
          <a:bodyPr/>
          <a:lstStyle/>
          <a:p>
            <a:r>
              <a:rPr lang="en-US">
                <a:solidFill>
                  <a:srgbClr val="D15B6F"/>
                </a:solidFill>
              </a:rPr>
              <a:t>Introduction</a:t>
            </a:r>
          </a:p>
        </p:txBody>
      </p:sp>
      <p:sp>
        <p:nvSpPr>
          <p:cNvPr id="9" name="Slide Number Placeholder 8"/>
          <p:cNvSpPr>
            <a:spLocks noGrp="1"/>
          </p:cNvSpPr>
          <p:nvPr>
            <p:ph type="sldNum" sz="quarter" idx="12"/>
          </p:nvPr>
        </p:nvSpPr>
        <p:spPr/>
        <p:txBody>
          <a:bodyPr/>
          <a:lstStyle/>
          <a:p>
            <a:fld id="{14BBDAA4-9F53-445C-99DF-85B6C2FB1D08}" type="slidenum">
              <a:rPr lang="en-US">
                <a:solidFill>
                  <a:srgbClr val="D15B6F"/>
                </a:solidFill>
              </a:rPr>
              <a:t>1</a:t>
            </a:fld>
            <a:endParaRPr lang="en-US">
              <a:solidFill>
                <a:srgbClr val="D15B6F"/>
              </a:solidFill>
            </a:endParaRPr>
          </a:p>
        </p:txBody>
      </p:sp>
      <p:sp>
        <p:nvSpPr>
          <p:cNvPr id="10" name="Date Placeholder 9"/>
          <p:cNvSpPr>
            <a:spLocks noGrp="1"/>
          </p:cNvSpPr>
          <p:nvPr>
            <p:ph type="dt" sz="half" idx="10"/>
          </p:nvPr>
        </p:nvSpPr>
        <p:spPr/>
        <p:txBody>
          <a:bodyPr/>
          <a:lstStyle/>
          <a:p>
            <a:r>
              <a:rPr lang="en-US"/>
              <a:t>Jan 23</a:t>
            </a:r>
          </a:p>
        </p:txBody>
      </p:sp>
    </p:spTree>
    <p:extLst>
      <p:ext uri="{BB962C8B-B14F-4D97-AF65-F5344CB8AC3E}">
        <p14:creationId xmlns:p14="http://schemas.microsoft.com/office/powerpoint/2010/main" val="31068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10</a:t>
            </a:fld>
            <a:endParaRPr lang="en-US"/>
          </a:p>
        </p:txBody>
      </p:sp>
      <p:sp>
        <p:nvSpPr>
          <p:cNvPr id="6" name="Rectangle 2"/>
          <p:cNvSpPr>
            <a:spLocks noGrp="1" noChangeArrowheads="1"/>
          </p:cNvSpPr>
          <p:nvPr>
            <p:ph type="title"/>
          </p:nvPr>
        </p:nvSpPr>
        <p:spPr>
          <a:xfrm>
            <a:off x="838200" y="-83127"/>
            <a:ext cx="10515600" cy="1325563"/>
          </a:xfrm>
        </p:spPr>
        <p:txBody>
          <a:bodyPr>
            <a:normAutofit/>
          </a:bodyPr>
          <a:lstStyle/>
          <a:p>
            <a:r>
              <a:rPr lang="en-US" altLang="en-US">
                <a:solidFill>
                  <a:srgbClr val="C00000"/>
                </a:solidFill>
              </a:rPr>
              <a:t>Why Database Systems?</a:t>
            </a:r>
          </a:p>
        </p:txBody>
      </p:sp>
      <p:sp>
        <p:nvSpPr>
          <p:cNvPr id="7" name="Rectangle 6"/>
          <p:cNvSpPr/>
          <p:nvPr/>
        </p:nvSpPr>
        <p:spPr>
          <a:xfrm>
            <a:off x="838200" y="1034616"/>
            <a:ext cx="10515600" cy="1384995"/>
          </a:xfrm>
          <a:prstGeom prst="rect">
            <a:avLst/>
          </a:prstGeom>
        </p:spPr>
        <p:txBody>
          <a:bodyPr wrap="square">
            <a:spAutoFit/>
          </a:bodyPr>
          <a:lstStyle/>
          <a:p>
            <a:pPr algn="just">
              <a:lnSpc>
                <a:spcPct val="150000"/>
              </a:lnSpc>
            </a:pPr>
            <a:r>
              <a:rPr lang="en-US" altLang="en-US" sz="2800"/>
              <a:t>Database systems were developed to handle the following difficulties of a typical file-processing systems:</a:t>
            </a:r>
          </a:p>
        </p:txBody>
      </p:sp>
      <p:sp>
        <p:nvSpPr>
          <p:cNvPr id="8" name="Rectangle 3"/>
          <p:cNvSpPr txBox="1">
            <a:spLocks noChangeArrowheads="1"/>
          </p:cNvSpPr>
          <p:nvPr/>
        </p:nvSpPr>
        <p:spPr>
          <a:xfrm>
            <a:off x="1243884" y="2720559"/>
            <a:ext cx="7772400" cy="3334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rgbClr val="C00000"/>
              </a:buClr>
              <a:buFont typeface="+mj-lt"/>
              <a:buAutoNum type="arabicPeriod"/>
            </a:pPr>
            <a:r>
              <a:rPr lang="en-US" altLang="en-US" sz="2400"/>
              <a:t>Data redundancy and inconsistency</a:t>
            </a:r>
          </a:p>
          <a:p>
            <a:pPr marL="457200" indent="-457200">
              <a:buClr>
                <a:srgbClr val="C00000"/>
              </a:buClr>
              <a:buFont typeface="+mj-lt"/>
              <a:buAutoNum type="arabicPeriod"/>
            </a:pPr>
            <a:r>
              <a:rPr lang="en-US" altLang="en-US" sz="2400"/>
              <a:t>Difficulty in accessing data</a:t>
            </a:r>
          </a:p>
          <a:p>
            <a:pPr marL="457200" indent="-457200">
              <a:buClr>
                <a:srgbClr val="C00000"/>
              </a:buClr>
              <a:buFont typeface="+mj-lt"/>
              <a:buAutoNum type="arabicPeriod"/>
            </a:pPr>
            <a:r>
              <a:rPr lang="en-US" altLang="en-US" sz="2400"/>
              <a:t>Data isolation – multiple files and formats</a:t>
            </a:r>
          </a:p>
          <a:p>
            <a:pPr marL="457200" indent="-457200">
              <a:buClr>
                <a:srgbClr val="C00000"/>
              </a:buClr>
              <a:buFont typeface="+mj-lt"/>
              <a:buAutoNum type="arabicPeriod"/>
            </a:pPr>
            <a:r>
              <a:rPr lang="en-US" altLang="en-US" sz="2400"/>
              <a:t>Integrity problems-consistency constraints</a:t>
            </a:r>
          </a:p>
          <a:p>
            <a:pPr marL="457200" indent="-457200">
              <a:buClr>
                <a:srgbClr val="C00000"/>
              </a:buClr>
              <a:buFont typeface="+mj-lt"/>
              <a:buAutoNum type="arabicPeriod"/>
            </a:pPr>
            <a:r>
              <a:rPr lang="en-US" altLang="en-US" sz="2400"/>
              <a:t>Atomicity of updates</a:t>
            </a:r>
          </a:p>
          <a:p>
            <a:pPr marL="457200" indent="-457200">
              <a:buClr>
                <a:srgbClr val="C00000"/>
              </a:buClr>
              <a:buFont typeface="+mj-lt"/>
              <a:buAutoNum type="arabicPeriod"/>
            </a:pPr>
            <a:r>
              <a:rPr lang="en-US" altLang="en-US" sz="2400"/>
              <a:t>Concurrent access by multiple users</a:t>
            </a:r>
          </a:p>
          <a:p>
            <a:pPr marL="457200" indent="-457200">
              <a:buClr>
                <a:srgbClr val="C00000"/>
              </a:buClr>
              <a:buFont typeface="+mj-lt"/>
              <a:buAutoNum type="arabicPeriod"/>
            </a:pPr>
            <a:r>
              <a:rPr lang="en-US" altLang="en-US" sz="2400"/>
              <a:t>Security problems</a:t>
            </a:r>
          </a:p>
        </p:txBody>
      </p:sp>
      <p:sp>
        <p:nvSpPr>
          <p:cNvPr id="10" name="Date Placeholder 9">
            <a:extLst>
              <a:ext uri="{FF2B5EF4-FFF2-40B4-BE49-F238E27FC236}">
                <a16:creationId xmlns:a16="http://schemas.microsoft.com/office/drawing/2014/main" id="{18892809-F9F0-4C99-BCB7-BA290DA6FCC8}"/>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253096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70620"/>
            <a:ext cx="11859491" cy="1325563"/>
          </a:xfrm>
        </p:spPr>
        <p:txBody>
          <a:bodyPr>
            <a:normAutofit/>
          </a:bodyPr>
          <a:lstStyle/>
          <a:p>
            <a:r>
              <a:rPr lang="en-US" sz="4000">
                <a:solidFill>
                  <a:srgbClr val="C00000"/>
                </a:solidFill>
              </a:rPr>
              <a:t>Drawbacks of using file-processing systems to store data</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11</a:t>
            </a:fld>
            <a:endParaRPr lang="en-US"/>
          </a:p>
        </p:txBody>
      </p:sp>
      <p:sp>
        <p:nvSpPr>
          <p:cNvPr id="6" name="Rectangle 3"/>
          <p:cNvSpPr txBox="1">
            <a:spLocks noChangeArrowheads="1"/>
          </p:cNvSpPr>
          <p:nvPr/>
        </p:nvSpPr>
        <p:spPr bwMode="auto">
          <a:xfrm>
            <a:off x="838200" y="2347415"/>
            <a:ext cx="10677041" cy="360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R="0" lvl="0" indent="0" eaLnBrk="0" fontAlgn="base" hangingPunct="0">
              <a:lnSpc>
                <a:spcPct val="90000"/>
              </a:lnSpc>
              <a:spcBef>
                <a:spcPct val="35000"/>
              </a:spcBef>
              <a:spcAft>
                <a:spcPct val="0"/>
              </a:spcAft>
              <a:buClr>
                <a:srgbClr val="CC3300"/>
              </a:buClr>
              <a:buSzPct val="90000"/>
              <a:buFont typeface="Monotype Sorts" charset="2"/>
              <a:buNone/>
              <a:tabLst/>
              <a:defRPr kumimoji="1" sz="2000" b="0" i="0" u="none" strike="noStrike" kern="0" cap="none" spc="0" normalizeH="0" baseline="0">
                <a:ln>
                  <a:noFill/>
                </a:ln>
                <a:solidFill>
                  <a:srgbClr val="000000"/>
                </a:solidFill>
                <a:effectLst/>
                <a:uLnTx/>
                <a:uFillTx/>
                <a:ea typeface="ＭＳ Ｐゴシック" pitchFamily="34" charset="-128"/>
              </a:defRPr>
            </a:lvl1pPr>
            <a:lvl2pPr marL="742950" marR="0" lvl="1" indent="-285750" eaLnBrk="0" fontAlgn="base" hangingPunct="0">
              <a:lnSpc>
                <a:spcPct val="90000"/>
              </a:lnSpc>
              <a:spcBef>
                <a:spcPct val="35000"/>
              </a:spcBef>
              <a:spcAft>
                <a:spcPct val="0"/>
              </a:spcAft>
              <a:buClr>
                <a:srgbClr val="FF9933"/>
              </a:buClr>
              <a:buSzPct val="80000"/>
              <a:buFont typeface="Monotype Sorts" charset="2"/>
              <a:buChar char="l"/>
              <a:tabLst/>
              <a:defRPr kumimoji="1" sz="2000" b="1" i="0" u="none" strike="noStrike" kern="0" cap="none" spc="0" normalizeH="0" baseline="0">
                <a:ln>
                  <a:noFill/>
                </a:ln>
                <a:solidFill>
                  <a:srgbClr val="000000"/>
                </a:solidFill>
                <a:effectLst/>
                <a:uLnTx/>
                <a:uFillTx/>
                <a:ea typeface="ＭＳ Ｐゴシック" pitchFamily="34" charset="-128"/>
              </a:defRPr>
            </a:lvl2pPr>
            <a:lvl3pPr marL="1085850" marR="0" lvl="2" indent="-228600" eaLnBrk="0" fontAlgn="base" hangingPunct="0">
              <a:lnSpc>
                <a:spcPct val="90000"/>
              </a:lnSpc>
              <a:spcBef>
                <a:spcPct val="35000"/>
              </a:spcBef>
              <a:spcAft>
                <a:spcPct val="0"/>
              </a:spcAft>
              <a:buClr>
                <a:srgbClr val="33CC33"/>
              </a:buClr>
              <a:buSzPct val="75000"/>
              <a:buFont typeface="Webdings" pitchFamily="18" charset="2"/>
              <a:buChar char="4"/>
              <a:tabLst/>
              <a:defRPr kumimoji="1" sz="2000" b="0" i="0" u="none" strike="noStrike" kern="0" cap="none" spc="0" normalizeH="0" baseline="0">
                <a:ln>
                  <a:noFill/>
                </a:ln>
                <a:solidFill>
                  <a:srgbClr val="000000"/>
                </a:solidFill>
                <a:effectLst/>
                <a:uLnTx/>
                <a:uFillTx/>
                <a:ea typeface="ＭＳ Ｐゴシック" pitchFamily="34" charset="-128"/>
              </a:defRPr>
            </a:lvl3pPr>
            <a:lvl4pPr marL="1428750" lvl="3" indent="-228600" eaLnBrk="0" fontAlgn="base" hangingPunct="0">
              <a:lnSpc>
                <a:spcPct val="90000"/>
              </a:lnSpc>
              <a:spcBef>
                <a:spcPct val="35000"/>
              </a:spcBef>
              <a:spcAft>
                <a:spcPct val="0"/>
              </a:spcAft>
              <a:buClr>
                <a:srgbClr val="FF9900"/>
              </a:buClr>
              <a:buFont typeface="Times New Roman" pitchFamily="18" charset="0"/>
              <a:buChar char="–"/>
              <a:defRPr kumimoji="1" sz="2000" kern="0">
                <a:solidFill>
                  <a:srgbClr val="FF0000"/>
                </a:solidFill>
                <a:ea typeface="ＭＳ Ｐゴシック" pitchFamily="34" charset="-128"/>
              </a:defRPr>
            </a:lvl4pPr>
            <a:lvl5pPr marL="1771650" indent="-228600" eaLnBrk="0" fontAlgn="base" hangingPunct="0">
              <a:spcBef>
                <a:spcPct val="35000"/>
              </a:spcBef>
              <a:spcAft>
                <a:spcPct val="0"/>
              </a:spcAft>
              <a:buClr>
                <a:schemeClr val="tx2"/>
              </a:buClr>
              <a:buSzPct val="75000"/>
              <a:buChar char="»"/>
              <a:defRPr kumimoji="1">
                <a:ea typeface="ＭＳ Ｐゴシック" charset="-128"/>
              </a:defRPr>
            </a:lvl5pPr>
            <a:lvl6pPr marL="2228850" indent="-228600" eaLnBrk="0" fontAlgn="base" hangingPunct="0">
              <a:spcBef>
                <a:spcPct val="35000"/>
              </a:spcBef>
              <a:spcAft>
                <a:spcPct val="0"/>
              </a:spcAft>
              <a:buClr>
                <a:schemeClr val="tx2"/>
              </a:buClr>
              <a:buSzPct val="75000"/>
              <a:buChar char="»"/>
              <a:defRPr kumimoji="1">
                <a:ea typeface="ＭＳ Ｐゴシック" charset="-128"/>
              </a:defRPr>
            </a:lvl6pPr>
            <a:lvl7pPr marL="2686050" indent="-228600" eaLnBrk="0" fontAlgn="base" hangingPunct="0">
              <a:spcBef>
                <a:spcPct val="35000"/>
              </a:spcBef>
              <a:spcAft>
                <a:spcPct val="0"/>
              </a:spcAft>
              <a:buClr>
                <a:schemeClr val="tx2"/>
              </a:buClr>
              <a:buSzPct val="75000"/>
              <a:buChar char="»"/>
              <a:defRPr kumimoji="1">
                <a:ea typeface="ＭＳ Ｐゴシック" charset="-128"/>
              </a:defRPr>
            </a:lvl7pPr>
            <a:lvl8pPr marL="3143250" indent="-228600" eaLnBrk="0" fontAlgn="base" hangingPunct="0">
              <a:spcBef>
                <a:spcPct val="35000"/>
              </a:spcBef>
              <a:spcAft>
                <a:spcPct val="0"/>
              </a:spcAft>
              <a:buClr>
                <a:schemeClr val="tx2"/>
              </a:buClr>
              <a:buSzPct val="75000"/>
              <a:buChar char="»"/>
              <a:defRPr kumimoji="1">
                <a:ea typeface="ＭＳ Ｐゴシック" charset="-128"/>
              </a:defRPr>
            </a:lvl8pPr>
            <a:lvl9pPr marL="3600450" indent="-228600" eaLnBrk="0" fontAlgn="base" hangingPunct="0">
              <a:spcBef>
                <a:spcPct val="35000"/>
              </a:spcBef>
              <a:spcAft>
                <a:spcPct val="0"/>
              </a:spcAft>
              <a:buClr>
                <a:schemeClr val="tx2"/>
              </a:buClr>
              <a:buSzPct val="75000"/>
              <a:buChar char="»"/>
              <a:defRPr kumimoji="1">
                <a:ea typeface="ＭＳ Ｐゴシック" charset="-128"/>
              </a:defRPr>
            </a:lvl9pPr>
          </a:lstStyle>
          <a:p>
            <a:pPr marL="914400" lvl="1" indent="-457200">
              <a:lnSpc>
                <a:spcPct val="100000"/>
              </a:lnSpc>
              <a:buClr>
                <a:srgbClr val="C00000"/>
              </a:buClr>
              <a:buFont typeface="+mj-lt"/>
              <a:buAutoNum type="arabicPeriod"/>
            </a:pPr>
            <a:r>
              <a:rPr lang="en-US" sz="2500"/>
              <a:t>Data redundancy and inconsistency</a:t>
            </a:r>
          </a:p>
          <a:p>
            <a:pPr lvl="2">
              <a:lnSpc>
                <a:spcPct val="100000"/>
              </a:lnSpc>
              <a:buFont typeface="Wingdings" pitchFamily="2" charset="2"/>
              <a:buChar char="Ø"/>
            </a:pPr>
            <a:r>
              <a:rPr lang="en-US" sz="2500"/>
              <a:t>Multiple file formats, duplication of information in different files.</a:t>
            </a:r>
          </a:p>
          <a:p>
            <a:pPr lvl="3" algn="just">
              <a:lnSpc>
                <a:spcPct val="100000"/>
              </a:lnSpc>
              <a:buFont typeface="Wingdings" pitchFamily="2" charset="2"/>
              <a:buChar char="Ø"/>
            </a:pPr>
            <a:r>
              <a:rPr lang="en-US" sz="2500"/>
              <a:t>Ex</a:t>
            </a:r>
            <a:r>
              <a:rPr lang="en-US" sz="2500">
                <a:solidFill>
                  <a:srgbClr val="000000"/>
                </a:solidFill>
              </a:rPr>
              <a:t>: if a student has a </a:t>
            </a:r>
            <a:r>
              <a:rPr lang="en-US" sz="2500"/>
              <a:t>double major </a:t>
            </a:r>
            <a:r>
              <a:rPr lang="en-US" sz="2500">
                <a:solidFill>
                  <a:srgbClr val="000000"/>
                </a:solidFill>
              </a:rPr>
              <a:t>(say, music and mathematics) , his personal information( say Phone number/ Address) may be stored in both the departments.</a:t>
            </a:r>
          </a:p>
          <a:p>
            <a:pPr lvl="4" algn="just">
              <a:buFont typeface="Wingdings" pitchFamily="2" charset="2"/>
              <a:buChar char="Ø"/>
            </a:pPr>
            <a:r>
              <a:rPr lang="en-US" sz="2300">
                <a:solidFill>
                  <a:srgbClr val="000000"/>
                </a:solidFill>
              </a:rPr>
              <a:t>Same personal information about student stored at two different places(redundancy). </a:t>
            </a:r>
          </a:p>
          <a:p>
            <a:pPr lvl="3" algn="just">
              <a:buFont typeface="Wingdings" pitchFamily="2" charset="2"/>
              <a:buChar char="Ø"/>
            </a:pPr>
            <a:r>
              <a:rPr lang="en-US" sz="2500">
                <a:solidFill>
                  <a:srgbClr val="000000"/>
                </a:solidFill>
              </a:rPr>
              <a:t>Inconsistency- various copies of the same data may no longer agree</a:t>
            </a:r>
          </a:p>
          <a:p>
            <a:pPr lvl="4" algn="just">
              <a:buFont typeface="Wingdings" pitchFamily="2" charset="2"/>
              <a:buChar char="Ø"/>
            </a:pPr>
            <a:endParaRPr lang="en-US" sz="2300">
              <a:solidFill>
                <a:srgbClr val="000000"/>
              </a:solidFill>
            </a:endParaRPr>
          </a:p>
        </p:txBody>
      </p:sp>
      <p:sp>
        <p:nvSpPr>
          <p:cNvPr id="8" name="Date Placeholder 9">
            <a:extLst>
              <a:ext uri="{FF2B5EF4-FFF2-40B4-BE49-F238E27FC236}">
                <a16:creationId xmlns:a16="http://schemas.microsoft.com/office/drawing/2014/main" id="{B0A59C0F-2543-46FB-9A99-1CC3C088B58A}"/>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213674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12</a:t>
            </a:fld>
            <a:endParaRPr lang="en-US"/>
          </a:p>
        </p:txBody>
      </p:sp>
      <p:sp>
        <p:nvSpPr>
          <p:cNvPr id="6" name="Rectangle 3"/>
          <p:cNvSpPr txBox="1">
            <a:spLocks noChangeArrowheads="1"/>
          </p:cNvSpPr>
          <p:nvPr/>
        </p:nvSpPr>
        <p:spPr bwMode="auto">
          <a:xfrm>
            <a:off x="838200" y="1506953"/>
            <a:ext cx="10366611" cy="37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R="0" lvl="0" indent="0" eaLnBrk="0" fontAlgn="base" hangingPunct="0">
              <a:lnSpc>
                <a:spcPct val="90000"/>
              </a:lnSpc>
              <a:spcBef>
                <a:spcPct val="35000"/>
              </a:spcBef>
              <a:spcAft>
                <a:spcPct val="0"/>
              </a:spcAft>
              <a:buClr>
                <a:srgbClr val="CC3300"/>
              </a:buClr>
              <a:buSzPct val="90000"/>
              <a:buFont typeface="Monotype Sorts" charset="2"/>
              <a:buNone/>
              <a:tabLst/>
              <a:defRPr kumimoji="1" sz="2000" b="0" i="0" u="none" strike="noStrike" kern="0" cap="none" spc="0" normalizeH="0" baseline="0">
                <a:ln>
                  <a:noFill/>
                </a:ln>
                <a:solidFill>
                  <a:srgbClr val="000000"/>
                </a:solidFill>
                <a:effectLst/>
                <a:uLnTx/>
                <a:uFillTx/>
                <a:ea typeface="ＭＳ Ｐゴシック" pitchFamily="34" charset="-128"/>
              </a:defRPr>
            </a:lvl1pPr>
            <a:lvl2pPr marL="742950" marR="0" lvl="1" indent="-285750" eaLnBrk="0" fontAlgn="base" hangingPunct="0">
              <a:lnSpc>
                <a:spcPct val="90000"/>
              </a:lnSpc>
              <a:spcBef>
                <a:spcPct val="35000"/>
              </a:spcBef>
              <a:spcAft>
                <a:spcPct val="0"/>
              </a:spcAft>
              <a:buClr>
                <a:srgbClr val="FF9933"/>
              </a:buClr>
              <a:buSzPct val="80000"/>
              <a:buFont typeface="Monotype Sorts" charset="2"/>
              <a:buChar char="l"/>
              <a:tabLst/>
              <a:defRPr kumimoji="1" sz="2000" b="1" i="0" u="none" strike="noStrike" kern="0" cap="none" spc="0" normalizeH="0" baseline="0">
                <a:ln>
                  <a:noFill/>
                </a:ln>
                <a:solidFill>
                  <a:srgbClr val="000000"/>
                </a:solidFill>
                <a:effectLst/>
                <a:uLnTx/>
                <a:uFillTx/>
                <a:ea typeface="ＭＳ Ｐゴシック" pitchFamily="34" charset="-128"/>
              </a:defRPr>
            </a:lvl2pPr>
            <a:lvl3pPr marL="1085850" marR="0" lvl="2" indent="-228600" eaLnBrk="0" fontAlgn="base" hangingPunct="0">
              <a:lnSpc>
                <a:spcPct val="90000"/>
              </a:lnSpc>
              <a:spcBef>
                <a:spcPct val="35000"/>
              </a:spcBef>
              <a:spcAft>
                <a:spcPct val="0"/>
              </a:spcAft>
              <a:buClr>
                <a:srgbClr val="33CC33"/>
              </a:buClr>
              <a:buSzPct val="75000"/>
              <a:buFont typeface="Webdings" pitchFamily="18" charset="2"/>
              <a:buChar char="4"/>
              <a:tabLst/>
              <a:defRPr kumimoji="1" sz="2000" b="0" i="0" u="none" strike="noStrike" kern="0" cap="none" spc="0" normalizeH="0" baseline="0">
                <a:ln>
                  <a:noFill/>
                </a:ln>
                <a:solidFill>
                  <a:srgbClr val="000000"/>
                </a:solidFill>
                <a:effectLst/>
                <a:uLnTx/>
                <a:uFillTx/>
                <a:ea typeface="ＭＳ Ｐゴシック" pitchFamily="34" charset="-128"/>
              </a:defRPr>
            </a:lvl3pPr>
            <a:lvl4pPr marL="1428750" lvl="3" indent="-228600" eaLnBrk="0" fontAlgn="base" hangingPunct="0">
              <a:lnSpc>
                <a:spcPct val="90000"/>
              </a:lnSpc>
              <a:spcBef>
                <a:spcPct val="35000"/>
              </a:spcBef>
              <a:spcAft>
                <a:spcPct val="0"/>
              </a:spcAft>
              <a:buClr>
                <a:srgbClr val="FF9900"/>
              </a:buClr>
              <a:buFont typeface="Times New Roman" pitchFamily="18" charset="0"/>
              <a:buChar char="–"/>
              <a:defRPr kumimoji="1" sz="2000" kern="0">
                <a:solidFill>
                  <a:srgbClr val="FF0000"/>
                </a:solidFill>
                <a:ea typeface="ＭＳ Ｐゴシック" pitchFamily="34" charset="-128"/>
              </a:defRPr>
            </a:lvl4pPr>
            <a:lvl5pPr marL="1771650" indent="-228600" eaLnBrk="0" fontAlgn="base" hangingPunct="0">
              <a:spcBef>
                <a:spcPct val="35000"/>
              </a:spcBef>
              <a:spcAft>
                <a:spcPct val="0"/>
              </a:spcAft>
              <a:buClr>
                <a:schemeClr val="tx2"/>
              </a:buClr>
              <a:buSzPct val="75000"/>
              <a:buChar char="»"/>
              <a:defRPr kumimoji="1">
                <a:ea typeface="ＭＳ Ｐゴシック" charset="-128"/>
              </a:defRPr>
            </a:lvl5pPr>
            <a:lvl6pPr marL="2228850" indent="-228600" eaLnBrk="0" fontAlgn="base" hangingPunct="0">
              <a:spcBef>
                <a:spcPct val="35000"/>
              </a:spcBef>
              <a:spcAft>
                <a:spcPct val="0"/>
              </a:spcAft>
              <a:buClr>
                <a:schemeClr val="tx2"/>
              </a:buClr>
              <a:buSzPct val="75000"/>
              <a:buChar char="»"/>
              <a:defRPr kumimoji="1">
                <a:ea typeface="ＭＳ Ｐゴシック" charset="-128"/>
              </a:defRPr>
            </a:lvl6pPr>
            <a:lvl7pPr marL="2686050" indent="-228600" eaLnBrk="0" fontAlgn="base" hangingPunct="0">
              <a:spcBef>
                <a:spcPct val="35000"/>
              </a:spcBef>
              <a:spcAft>
                <a:spcPct val="0"/>
              </a:spcAft>
              <a:buClr>
                <a:schemeClr val="tx2"/>
              </a:buClr>
              <a:buSzPct val="75000"/>
              <a:buChar char="»"/>
              <a:defRPr kumimoji="1">
                <a:ea typeface="ＭＳ Ｐゴシック" charset="-128"/>
              </a:defRPr>
            </a:lvl7pPr>
            <a:lvl8pPr marL="3143250" indent="-228600" eaLnBrk="0" fontAlgn="base" hangingPunct="0">
              <a:spcBef>
                <a:spcPct val="35000"/>
              </a:spcBef>
              <a:spcAft>
                <a:spcPct val="0"/>
              </a:spcAft>
              <a:buClr>
                <a:schemeClr val="tx2"/>
              </a:buClr>
              <a:buSzPct val="75000"/>
              <a:buChar char="»"/>
              <a:defRPr kumimoji="1">
                <a:ea typeface="ＭＳ Ｐゴシック" charset="-128"/>
              </a:defRPr>
            </a:lvl8pPr>
            <a:lvl9pPr marL="3600450" indent="-228600" eaLnBrk="0" fontAlgn="base" hangingPunct="0">
              <a:spcBef>
                <a:spcPct val="35000"/>
              </a:spcBef>
              <a:spcAft>
                <a:spcPct val="0"/>
              </a:spcAft>
              <a:buClr>
                <a:schemeClr val="tx2"/>
              </a:buClr>
              <a:buSzPct val="75000"/>
              <a:buChar char="»"/>
              <a:defRPr kumimoji="1">
                <a:ea typeface="ＭＳ Ｐゴシック" charset="-128"/>
              </a:defRPr>
            </a:lvl9pPr>
          </a:lstStyle>
          <a:p>
            <a:pPr marL="914400" lvl="1" indent="-457200">
              <a:lnSpc>
                <a:spcPct val="100000"/>
              </a:lnSpc>
              <a:buClr>
                <a:srgbClr val="C00000"/>
              </a:buClr>
              <a:buFont typeface="+mj-lt"/>
              <a:buAutoNum type="arabicPeriod" startAt="2"/>
            </a:pPr>
            <a:r>
              <a:rPr lang="en-US" sz="2500"/>
              <a:t>Difficulty in accessing data </a:t>
            </a:r>
          </a:p>
          <a:p>
            <a:pPr lvl="2">
              <a:lnSpc>
                <a:spcPct val="117000"/>
              </a:lnSpc>
              <a:buClr>
                <a:srgbClr val="E61A63"/>
              </a:buClr>
            </a:pPr>
            <a:r>
              <a:rPr lang="en-US" sz="2500"/>
              <a:t>Need to write a new program to carry out each new task.</a:t>
            </a:r>
          </a:p>
          <a:p>
            <a:pPr lvl="2">
              <a:lnSpc>
                <a:spcPct val="117000"/>
              </a:lnSpc>
              <a:buClr>
                <a:srgbClr val="E61A63"/>
              </a:buClr>
            </a:pPr>
            <a:r>
              <a:rPr lang="en-US" b="1">
                <a:solidFill>
                  <a:srgbClr val="C00000"/>
                </a:solidFill>
              </a:rPr>
              <a:t>Ex: </a:t>
            </a:r>
            <a:r>
              <a:rPr lang="en-US"/>
              <a:t>A program retrieves “</a:t>
            </a:r>
            <a:r>
              <a:rPr lang="en-US" i="1">
                <a:solidFill>
                  <a:schemeClr val="accent2">
                    <a:lumMod val="75000"/>
                  </a:schemeClr>
                </a:solidFill>
              </a:rPr>
              <a:t>customer information who are in any given city”</a:t>
            </a:r>
            <a:r>
              <a:rPr lang="en-US"/>
              <a:t>. Assume later point of time a requirement arises to “</a:t>
            </a:r>
            <a:r>
              <a:rPr lang="en-US" i="1">
                <a:solidFill>
                  <a:schemeClr val="accent2">
                    <a:lumMod val="75000"/>
                  </a:schemeClr>
                </a:solidFill>
              </a:rPr>
              <a:t>find customers who are in a given city and balance is above 100000/</a:t>
            </a:r>
            <a:r>
              <a:rPr lang="en-US"/>
              <a:t>-”. Now old programs so not work, so you need to put some manual effort or write another program. Both are time consuming.  </a:t>
            </a:r>
            <a:endParaRPr lang="en-US" sz="1800"/>
          </a:p>
          <a:p>
            <a:pPr lvl="2">
              <a:lnSpc>
                <a:spcPct val="117000"/>
              </a:lnSpc>
              <a:buClr>
                <a:srgbClr val="E61A63"/>
              </a:buClr>
            </a:pPr>
            <a:r>
              <a:rPr lang="en-US" sz="2500"/>
              <a:t>Do not  allow needed data to be retrieved in a </a:t>
            </a:r>
            <a:r>
              <a:rPr lang="en-US" sz="2500" b="1"/>
              <a:t>convenient</a:t>
            </a:r>
            <a:r>
              <a:rPr lang="en-US" sz="2500"/>
              <a:t> and </a:t>
            </a:r>
            <a:r>
              <a:rPr lang="en-US" sz="2500" b="1"/>
              <a:t>efficient</a:t>
            </a:r>
            <a:r>
              <a:rPr lang="en-US" sz="2500"/>
              <a:t> manner.</a:t>
            </a:r>
          </a:p>
        </p:txBody>
      </p:sp>
      <p:sp>
        <p:nvSpPr>
          <p:cNvPr id="7" name="Title 1"/>
          <p:cNvSpPr>
            <a:spLocks noGrp="1"/>
          </p:cNvSpPr>
          <p:nvPr>
            <p:ph type="title"/>
          </p:nvPr>
        </p:nvSpPr>
        <p:spPr>
          <a:xfrm>
            <a:off x="166254" y="60300"/>
            <a:ext cx="11859491" cy="1325563"/>
          </a:xfrm>
        </p:spPr>
        <p:txBody>
          <a:bodyPr>
            <a:normAutofit/>
          </a:bodyPr>
          <a:lstStyle/>
          <a:p>
            <a:r>
              <a:rPr lang="en-US" sz="4000">
                <a:solidFill>
                  <a:srgbClr val="C00000"/>
                </a:solidFill>
              </a:rPr>
              <a:t>Drawbacks of using file-processing systems to store data</a:t>
            </a:r>
          </a:p>
        </p:txBody>
      </p:sp>
      <p:sp>
        <p:nvSpPr>
          <p:cNvPr id="9" name="Date Placeholder 9">
            <a:extLst>
              <a:ext uri="{FF2B5EF4-FFF2-40B4-BE49-F238E27FC236}">
                <a16:creationId xmlns:a16="http://schemas.microsoft.com/office/drawing/2014/main" id="{DAB5E53C-3C78-4F83-85DB-6A8CE408E26F}"/>
              </a:ext>
            </a:extLst>
          </p:cNvPr>
          <p:cNvSpPr>
            <a:spLocks noGrp="1"/>
          </p:cNvSpPr>
          <p:nvPr>
            <p:ph type="dt" sz="half" idx="10"/>
          </p:nvPr>
        </p:nvSpPr>
        <p:spPr>
          <a:xfrm>
            <a:off x="838200" y="6283350"/>
            <a:ext cx="2743200" cy="365125"/>
          </a:xfrm>
        </p:spPr>
        <p:txBody>
          <a:bodyPr/>
          <a:lstStyle/>
          <a:p>
            <a:r>
              <a:rPr lang="en-US"/>
              <a:t>Jan 23</a:t>
            </a:r>
          </a:p>
        </p:txBody>
      </p:sp>
    </p:spTree>
    <p:extLst>
      <p:ext uri="{BB962C8B-B14F-4D97-AF65-F5344CB8AC3E}">
        <p14:creationId xmlns:p14="http://schemas.microsoft.com/office/powerpoint/2010/main" val="43847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13</a:t>
            </a:fld>
            <a:endParaRPr lang="en-US"/>
          </a:p>
        </p:txBody>
      </p:sp>
      <p:sp>
        <p:nvSpPr>
          <p:cNvPr id="6" name="Rectangle 3"/>
          <p:cNvSpPr txBox="1">
            <a:spLocks noChangeArrowheads="1"/>
          </p:cNvSpPr>
          <p:nvPr/>
        </p:nvSpPr>
        <p:spPr bwMode="auto">
          <a:xfrm>
            <a:off x="838200" y="1385863"/>
            <a:ext cx="10366611" cy="309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R="0" lvl="0" indent="0" eaLnBrk="0" fontAlgn="base" hangingPunct="0">
              <a:lnSpc>
                <a:spcPct val="90000"/>
              </a:lnSpc>
              <a:spcBef>
                <a:spcPct val="35000"/>
              </a:spcBef>
              <a:spcAft>
                <a:spcPct val="0"/>
              </a:spcAft>
              <a:buClr>
                <a:srgbClr val="CC3300"/>
              </a:buClr>
              <a:buSzPct val="90000"/>
              <a:buFont typeface="Monotype Sorts" charset="2"/>
              <a:buNone/>
              <a:tabLst/>
              <a:defRPr kumimoji="1" sz="2000" b="0" i="0" u="none" strike="noStrike" kern="0" cap="none" spc="0" normalizeH="0" baseline="0">
                <a:ln>
                  <a:noFill/>
                </a:ln>
                <a:solidFill>
                  <a:srgbClr val="000000"/>
                </a:solidFill>
                <a:effectLst/>
                <a:uLnTx/>
                <a:uFillTx/>
                <a:ea typeface="ＭＳ Ｐゴシック" pitchFamily="34" charset="-128"/>
              </a:defRPr>
            </a:lvl1pPr>
            <a:lvl2pPr marL="742950" marR="0" lvl="1" indent="-285750" eaLnBrk="0" fontAlgn="base" hangingPunct="0">
              <a:lnSpc>
                <a:spcPct val="90000"/>
              </a:lnSpc>
              <a:spcBef>
                <a:spcPct val="35000"/>
              </a:spcBef>
              <a:spcAft>
                <a:spcPct val="0"/>
              </a:spcAft>
              <a:buClr>
                <a:srgbClr val="FF9933"/>
              </a:buClr>
              <a:buSzPct val="80000"/>
              <a:buFont typeface="Monotype Sorts" charset="2"/>
              <a:buChar char="l"/>
              <a:tabLst/>
              <a:defRPr kumimoji="1" sz="2000" b="1" i="0" u="none" strike="noStrike" kern="0" cap="none" spc="0" normalizeH="0" baseline="0">
                <a:ln>
                  <a:noFill/>
                </a:ln>
                <a:solidFill>
                  <a:srgbClr val="000000"/>
                </a:solidFill>
                <a:effectLst/>
                <a:uLnTx/>
                <a:uFillTx/>
                <a:ea typeface="ＭＳ Ｐゴシック" pitchFamily="34" charset="-128"/>
              </a:defRPr>
            </a:lvl2pPr>
            <a:lvl3pPr marL="1085850" marR="0" lvl="2" indent="-228600" eaLnBrk="0" fontAlgn="base" hangingPunct="0">
              <a:lnSpc>
                <a:spcPct val="90000"/>
              </a:lnSpc>
              <a:spcBef>
                <a:spcPct val="35000"/>
              </a:spcBef>
              <a:spcAft>
                <a:spcPct val="0"/>
              </a:spcAft>
              <a:buClr>
                <a:srgbClr val="33CC33"/>
              </a:buClr>
              <a:buSzPct val="75000"/>
              <a:buFont typeface="Webdings" pitchFamily="18" charset="2"/>
              <a:buChar char="4"/>
              <a:tabLst/>
              <a:defRPr kumimoji="1" sz="2000" b="0" i="0" u="none" strike="noStrike" kern="0" cap="none" spc="0" normalizeH="0" baseline="0">
                <a:ln>
                  <a:noFill/>
                </a:ln>
                <a:solidFill>
                  <a:srgbClr val="000000"/>
                </a:solidFill>
                <a:effectLst/>
                <a:uLnTx/>
                <a:uFillTx/>
                <a:ea typeface="ＭＳ Ｐゴシック" pitchFamily="34" charset="-128"/>
              </a:defRPr>
            </a:lvl3pPr>
            <a:lvl4pPr marL="1428750" lvl="3" indent="-228600" eaLnBrk="0" fontAlgn="base" hangingPunct="0">
              <a:lnSpc>
                <a:spcPct val="90000"/>
              </a:lnSpc>
              <a:spcBef>
                <a:spcPct val="35000"/>
              </a:spcBef>
              <a:spcAft>
                <a:spcPct val="0"/>
              </a:spcAft>
              <a:buClr>
                <a:srgbClr val="FF9900"/>
              </a:buClr>
              <a:buFont typeface="Times New Roman" pitchFamily="18" charset="0"/>
              <a:buChar char="–"/>
              <a:defRPr kumimoji="1" sz="2000" kern="0">
                <a:solidFill>
                  <a:srgbClr val="FF0000"/>
                </a:solidFill>
                <a:ea typeface="ＭＳ Ｐゴシック" pitchFamily="34" charset="-128"/>
              </a:defRPr>
            </a:lvl4pPr>
            <a:lvl5pPr marL="1771650" indent="-228600" eaLnBrk="0" fontAlgn="base" hangingPunct="0">
              <a:spcBef>
                <a:spcPct val="35000"/>
              </a:spcBef>
              <a:spcAft>
                <a:spcPct val="0"/>
              </a:spcAft>
              <a:buClr>
                <a:schemeClr val="tx2"/>
              </a:buClr>
              <a:buSzPct val="75000"/>
              <a:buChar char="»"/>
              <a:defRPr kumimoji="1">
                <a:ea typeface="ＭＳ Ｐゴシック" charset="-128"/>
              </a:defRPr>
            </a:lvl5pPr>
            <a:lvl6pPr marL="2228850" indent="-228600" eaLnBrk="0" fontAlgn="base" hangingPunct="0">
              <a:spcBef>
                <a:spcPct val="35000"/>
              </a:spcBef>
              <a:spcAft>
                <a:spcPct val="0"/>
              </a:spcAft>
              <a:buClr>
                <a:schemeClr val="tx2"/>
              </a:buClr>
              <a:buSzPct val="75000"/>
              <a:buChar char="»"/>
              <a:defRPr kumimoji="1">
                <a:ea typeface="ＭＳ Ｐゴシック" charset="-128"/>
              </a:defRPr>
            </a:lvl6pPr>
            <a:lvl7pPr marL="2686050" indent="-228600" eaLnBrk="0" fontAlgn="base" hangingPunct="0">
              <a:spcBef>
                <a:spcPct val="35000"/>
              </a:spcBef>
              <a:spcAft>
                <a:spcPct val="0"/>
              </a:spcAft>
              <a:buClr>
                <a:schemeClr val="tx2"/>
              </a:buClr>
              <a:buSzPct val="75000"/>
              <a:buChar char="»"/>
              <a:defRPr kumimoji="1">
                <a:ea typeface="ＭＳ Ｐゴシック" charset="-128"/>
              </a:defRPr>
            </a:lvl7pPr>
            <a:lvl8pPr marL="3143250" indent="-228600" eaLnBrk="0" fontAlgn="base" hangingPunct="0">
              <a:spcBef>
                <a:spcPct val="35000"/>
              </a:spcBef>
              <a:spcAft>
                <a:spcPct val="0"/>
              </a:spcAft>
              <a:buClr>
                <a:schemeClr val="tx2"/>
              </a:buClr>
              <a:buSzPct val="75000"/>
              <a:buChar char="»"/>
              <a:defRPr kumimoji="1">
                <a:ea typeface="ＭＳ Ｐゴシック" charset="-128"/>
              </a:defRPr>
            </a:lvl8pPr>
            <a:lvl9pPr marL="3600450" indent="-228600" eaLnBrk="0" fontAlgn="base" hangingPunct="0">
              <a:spcBef>
                <a:spcPct val="35000"/>
              </a:spcBef>
              <a:spcAft>
                <a:spcPct val="0"/>
              </a:spcAft>
              <a:buClr>
                <a:schemeClr val="tx2"/>
              </a:buClr>
              <a:buSzPct val="75000"/>
              <a:buChar char="»"/>
              <a:defRPr kumimoji="1">
                <a:ea typeface="ＭＳ Ｐゴシック" charset="-128"/>
              </a:defRPr>
            </a:lvl9pPr>
          </a:lstStyle>
          <a:p>
            <a:pPr marL="914400" lvl="1" indent="-457200">
              <a:lnSpc>
                <a:spcPct val="100000"/>
              </a:lnSpc>
              <a:buClr>
                <a:srgbClr val="C00000"/>
              </a:buClr>
              <a:buFont typeface="+mj-lt"/>
              <a:buAutoNum type="arabicPeriod" startAt="3"/>
            </a:pPr>
            <a:r>
              <a:rPr lang="en-US" sz="2500"/>
              <a:t>Data isolation — multiple files and formats</a:t>
            </a:r>
          </a:p>
          <a:p>
            <a:pPr marL="1143000" lvl="2" indent="-342900">
              <a:lnSpc>
                <a:spcPct val="117000"/>
              </a:lnSpc>
              <a:buClr>
                <a:srgbClr val="C00000"/>
              </a:buClr>
              <a:buFont typeface="Wingdings" panose="05000000000000000000" pitchFamily="2" charset="2"/>
              <a:buChar char="Ø"/>
            </a:pPr>
            <a:r>
              <a:rPr lang="en-US" sz="2400"/>
              <a:t>Over the time different developers might have developed programs and correspondingly data files(different formats) under different programming languages.</a:t>
            </a:r>
          </a:p>
          <a:p>
            <a:pPr marL="1143000" lvl="2" indent="-342900">
              <a:lnSpc>
                <a:spcPct val="117000"/>
              </a:lnSpc>
              <a:buClr>
                <a:srgbClr val="C00000"/>
              </a:buClr>
              <a:buFont typeface="Wingdings" panose="05000000000000000000" pitchFamily="2" charset="2"/>
              <a:buChar char="Ø"/>
            </a:pPr>
            <a:r>
              <a:rPr lang="en-US" sz="2400"/>
              <a:t>i.e. Data are scattered in various files with different file formats.</a:t>
            </a:r>
          </a:p>
          <a:p>
            <a:pPr marL="1143000" lvl="2" indent="-342900">
              <a:lnSpc>
                <a:spcPct val="117000"/>
              </a:lnSpc>
              <a:buClr>
                <a:srgbClr val="C00000"/>
              </a:buClr>
              <a:buFont typeface="Wingdings" panose="05000000000000000000" pitchFamily="2" charset="2"/>
              <a:buChar char="Ø"/>
            </a:pPr>
            <a:r>
              <a:rPr lang="en-US" sz="2400"/>
              <a:t>Structure of file is tightly coupled with the program. </a:t>
            </a:r>
          </a:p>
        </p:txBody>
      </p:sp>
      <p:sp>
        <p:nvSpPr>
          <p:cNvPr id="7" name="Title 1"/>
          <p:cNvSpPr>
            <a:spLocks noGrp="1"/>
          </p:cNvSpPr>
          <p:nvPr>
            <p:ph type="title"/>
          </p:nvPr>
        </p:nvSpPr>
        <p:spPr>
          <a:xfrm>
            <a:off x="166254" y="60300"/>
            <a:ext cx="11859491" cy="1325563"/>
          </a:xfrm>
        </p:spPr>
        <p:txBody>
          <a:bodyPr>
            <a:normAutofit/>
          </a:bodyPr>
          <a:lstStyle/>
          <a:p>
            <a:r>
              <a:rPr lang="en-US" sz="4000">
                <a:solidFill>
                  <a:srgbClr val="C00000"/>
                </a:solidFill>
              </a:rPr>
              <a:t>Drawbacks of using file-processing systems to store data</a:t>
            </a:r>
          </a:p>
        </p:txBody>
      </p:sp>
      <p:sp>
        <p:nvSpPr>
          <p:cNvPr id="9" name="Date Placeholder 9">
            <a:extLst>
              <a:ext uri="{FF2B5EF4-FFF2-40B4-BE49-F238E27FC236}">
                <a16:creationId xmlns:a16="http://schemas.microsoft.com/office/drawing/2014/main" id="{DAB5E53C-3C78-4F83-85DB-6A8CE408E26F}"/>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352781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14</a:t>
            </a:fld>
            <a:endParaRPr lang="en-US"/>
          </a:p>
        </p:txBody>
      </p:sp>
      <p:sp>
        <p:nvSpPr>
          <p:cNvPr id="6" name="Rectangle 3"/>
          <p:cNvSpPr txBox="1">
            <a:spLocks noChangeArrowheads="1"/>
          </p:cNvSpPr>
          <p:nvPr/>
        </p:nvSpPr>
        <p:spPr bwMode="auto">
          <a:xfrm>
            <a:off x="1097279" y="2020968"/>
            <a:ext cx="9937513" cy="325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R="0" lvl="0" indent="0" eaLnBrk="0" fontAlgn="base" hangingPunct="0">
              <a:lnSpc>
                <a:spcPct val="90000"/>
              </a:lnSpc>
              <a:spcBef>
                <a:spcPct val="35000"/>
              </a:spcBef>
              <a:spcAft>
                <a:spcPct val="0"/>
              </a:spcAft>
              <a:buClr>
                <a:srgbClr val="CC3300"/>
              </a:buClr>
              <a:buSzPct val="90000"/>
              <a:buFont typeface="Monotype Sorts" charset="2"/>
              <a:buNone/>
              <a:tabLst/>
              <a:defRPr kumimoji="1" sz="2000" b="0" i="0" u="none" strike="noStrike" kern="0" cap="none" spc="0" normalizeH="0" baseline="0">
                <a:ln>
                  <a:noFill/>
                </a:ln>
                <a:solidFill>
                  <a:srgbClr val="000000"/>
                </a:solidFill>
                <a:effectLst/>
                <a:uLnTx/>
                <a:uFillTx/>
                <a:ea typeface="ＭＳ Ｐゴシック" pitchFamily="34" charset="-128"/>
              </a:defRPr>
            </a:lvl1pPr>
            <a:lvl2pPr marL="742950" marR="0" lvl="1" indent="-285750" eaLnBrk="0" fontAlgn="base" hangingPunct="0">
              <a:lnSpc>
                <a:spcPct val="90000"/>
              </a:lnSpc>
              <a:spcBef>
                <a:spcPct val="35000"/>
              </a:spcBef>
              <a:spcAft>
                <a:spcPct val="0"/>
              </a:spcAft>
              <a:buClr>
                <a:srgbClr val="FF9933"/>
              </a:buClr>
              <a:buSzPct val="80000"/>
              <a:buFont typeface="Monotype Sorts" charset="2"/>
              <a:buChar char="l"/>
              <a:tabLst/>
              <a:defRPr kumimoji="1" sz="2000" b="1" i="0" u="none" strike="noStrike" kern="0" cap="none" spc="0" normalizeH="0" baseline="0">
                <a:ln>
                  <a:noFill/>
                </a:ln>
                <a:solidFill>
                  <a:srgbClr val="000000"/>
                </a:solidFill>
                <a:effectLst/>
                <a:uLnTx/>
                <a:uFillTx/>
                <a:ea typeface="ＭＳ Ｐゴシック" pitchFamily="34" charset="-128"/>
              </a:defRPr>
            </a:lvl2pPr>
            <a:lvl3pPr marL="1085850" marR="0" lvl="2" indent="-228600" eaLnBrk="0" fontAlgn="base" hangingPunct="0">
              <a:lnSpc>
                <a:spcPct val="90000"/>
              </a:lnSpc>
              <a:spcBef>
                <a:spcPct val="35000"/>
              </a:spcBef>
              <a:spcAft>
                <a:spcPct val="0"/>
              </a:spcAft>
              <a:buClr>
                <a:srgbClr val="33CC33"/>
              </a:buClr>
              <a:buSzPct val="75000"/>
              <a:buFont typeface="Webdings" pitchFamily="18" charset="2"/>
              <a:buChar char="4"/>
              <a:tabLst/>
              <a:defRPr kumimoji="1" sz="2000" b="0" i="0" u="none" strike="noStrike" kern="0" cap="none" spc="0" normalizeH="0" baseline="0">
                <a:ln>
                  <a:noFill/>
                </a:ln>
                <a:solidFill>
                  <a:srgbClr val="000000"/>
                </a:solidFill>
                <a:effectLst/>
                <a:uLnTx/>
                <a:uFillTx/>
                <a:ea typeface="ＭＳ Ｐゴシック" pitchFamily="34" charset="-128"/>
              </a:defRPr>
            </a:lvl3pPr>
            <a:lvl4pPr marL="1428750" lvl="3" indent="-228600" eaLnBrk="0" fontAlgn="base" hangingPunct="0">
              <a:lnSpc>
                <a:spcPct val="90000"/>
              </a:lnSpc>
              <a:spcBef>
                <a:spcPct val="35000"/>
              </a:spcBef>
              <a:spcAft>
                <a:spcPct val="0"/>
              </a:spcAft>
              <a:buClr>
                <a:srgbClr val="FF9900"/>
              </a:buClr>
              <a:buFont typeface="Times New Roman" pitchFamily="18" charset="0"/>
              <a:buChar char="–"/>
              <a:defRPr kumimoji="1" sz="2000" kern="0">
                <a:solidFill>
                  <a:srgbClr val="FF0000"/>
                </a:solidFill>
                <a:ea typeface="ＭＳ Ｐゴシック" pitchFamily="34" charset="-128"/>
              </a:defRPr>
            </a:lvl4pPr>
            <a:lvl5pPr marL="1771650" indent="-228600" eaLnBrk="0" fontAlgn="base" hangingPunct="0">
              <a:spcBef>
                <a:spcPct val="35000"/>
              </a:spcBef>
              <a:spcAft>
                <a:spcPct val="0"/>
              </a:spcAft>
              <a:buClr>
                <a:schemeClr val="tx2"/>
              </a:buClr>
              <a:buSzPct val="75000"/>
              <a:buChar char="»"/>
              <a:defRPr kumimoji="1">
                <a:ea typeface="ＭＳ Ｐゴシック" charset="-128"/>
              </a:defRPr>
            </a:lvl5pPr>
            <a:lvl6pPr marL="2228850" indent="-228600" eaLnBrk="0" fontAlgn="base" hangingPunct="0">
              <a:spcBef>
                <a:spcPct val="35000"/>
              </a:spcBef>
              <a:spcAft>
                <a:spcPct val="0"/>
              </a:spcAft>
              <a:buClr>
                <a:schemeClr val="tx2"/>
              </a:buClr>
              <a:buSzPct val="75000"/>
              <a:buChar char="»"/>
              <a:defRPr kumimoji="1">
                <a:ea typeface="ＭＳ Ｐゴシック" charset="-128"/>
              </a:defRPr>
            </a:lvl6pPr>
            <a:lvl7pPr marL="2686050" indent="-228600" eaLnBrk="0" fontAlgn="base" hangingPunct="0">
              <a:spcBef>
                <a:spcPct val="35000"/>
              </a:spcBef>
              <a:spcAft>
                <a:spcPct val="0"/>
              </a:spcAft>
              <a:buClr>
                <a:schemeClr val="tx2"/>
              </a:buClr>
              <a:buSzPct val="75000"/>
              <a:buChar char="»"/>
              <a:defRPr kumimoji="1">
                <a:ea typeface="ＭＳ Ｐゴシック" charset="-128"/>
              </a:defRPr>
            </a:lvl7pPr>
            <a:lvl8pPr marL="3143250" indent="-228600" eaLnBrk="0" fontAlgn="base" hangingPunct="0">
              <a:spcBef>
                <a:spcPct val="35000"/>
              </a:spcBef>
              <a:spcAft>
                <a:spcPct val="0"/>
              </a:spcAft>
              <a:buClr>
                <a:schemeClr val="tx2"/>
              </a:buClr>
              <a:buSzPct val="75000"/>
              <a:buChar char="»"/>
              <a:defRPr kumimoji="1">
                <a:ea typeface="ＭＳ Ｐゴシック" charset="-128"/>
              </a:defRPr>
            </a:lvl8pPr>
            <a:lvl9pPr marL="3600450" indent="-228600" eaLnBrk="0" fontAlgn="base" hangingPunct="0">
              <a:spcBef>
                <a:spcPct val="35000"/>
              </a:spcBef>
              <a:spcAft>
                <a:spcPct val="0"/>
              </a:spcAft>
              <a:buClr>
                <a:schemeClr val="tx2"/>
              </a:buClr>
              <a:buSzPct val="75000"/>
              <a:buChar char="»"/>
              <a:defRPr kumimoji="1">
                <a:ea typeface="ＭＳ Ｐゴシック" charset="-128"/>
              </a:defRPr>
            </a:lvl9pPr>
          </a:lstStyle>
          <a:p>
            <a:pPr marL="914400" lvl="1" indent="-457200">
              <a:lnSpc>
                <a:spcPct val="100000"/>
              </a:lnSpc>
              <a:buClr>
                <a:srgbClr val="C00000"/>
              </a:buClr>
              <a:buFont typeface="+mj-lt"/>
              <a:buAutoNum type="arabicPeriod" startAt="4"/>
            </a:pPr>
            <a:r>
              <a:rPr lang="en-US" sz="2500"/>
              <a:t>Integrity problems</a:t>
            </a:r>
          </a:p>
          <a:p>
            <a:pPr lvl="2">
              <a:lnSpc>
                <a:spcPct val="117000"/>
              </a:lnSpc>
              <a:buFont typeface="Wingdings" pitchFamily="2" charset="2"/>
              <a:buChar char="Ø"/>
            </a:pPr>
            <a:r>
              <a:rPr lang="en-US" sz="2400">
                <a:latin typeface="Calibri" panose="020F0502020204030204"/>
              </a:rPr>
              <a:t>I</a:t>
            </a:r>
            <a:r>
              <a:rPr lang="en-US" sz="2400"/>
              <a:t>ntegrity constraints  (e.g. “</a:t>
            </a:r>
            <a:r>
              <a:rPr lang="en-US" sz="2400" i="1">
                <a:solidFill>
                  <a:srgbClr val="C00000"/>
                </a:solidFill>
              </a:rPr>
              <a:t>dept_name  field value</a:t>
            </a:r>
            <a:r>
              <a:rPr lang="en-US" sz="2400">
                <a:solidFill>
                  <a:srgbClr val="C00000"/>
                </a:solidFill>
              </a:rPr>
              <a:t> of student must be a valid department name</a:t>
            </a:r>
            <a:r>
              <a:rPr lang="en-US" sz="2400"/>
              <a:t>”  </a:t>
            </a:r>
            <a:r>
              <a:rPr lang="en-US" sz="2400" b="1"/>
              <a:t>or</a:t>
            </a:r>
            <a:r>
              <a:rPr lang="en-US" sz="2400"/>
              <a:t>  “</a:t>
            </a:r>
            <a:r>
              <a:rPr lang="en-US" sz="2400" i="1"/>
              <a:t>Balance </a:t>
            </a:r>
            <a:r>
              <a:rPr lang="en-US" sz="2400"/>
              <a:t>of an Account  Maintained by the department must be  more than 10000/-”) </a:t>
            </a:r>
            <a:r>
              <a:rPr lang="en-US" sz="2400">
                <a:solidFill>
                  <a:srgbClr val="FF0000"/>
                </a:solidFill>
              </a:rPr>
              <a:t>become “buried” in program code </a:t>
            </a:r>
            <a:r>
              <a:rPr lang="en-US" sz="2400"/>
              <a:t>rather than being stated explicitly.</a:t>
            </a:r>
          </a:p>
          <a:p>
            <a:pPr lvl="2">
              <a:lnSpc>
                <a:spcPct val="117000"/>
              </a:lnSpc>
              <a:buFont typeface="Wingdings" pitchFamily="2" charset="2"/>
              <a:buChar char="Ø"/>
            </a:pPr>
            <a:r>
              <a:rPr lang="en-US" sz="2400"/>
              <a:t>Hard to add new constraints or change existing ones.</a:t>
            </a:r>
          </a:p>
        </p:txBody>
      </p:sp>
      <p:sp>
        <p:nvSpPr>
          <p:cNvPr id="7" name="Title 1"/>
          <p:cNvSpPr>
            <a:spLocks noGrp="1"/>
          </p:cNvSpPr>
          <p:nvPr>
            <p:ph type="title"/>
          </p:nvPr>
        </p:nvSpPr>
        <p:spPr>
          <a:xfrm>
            <a:off x="166254" y="265018"/>
            <a:ext cx="11859491" cy="1325563"/>
          </a:xfrm>
        </p:spPr>
        <p:txBody>
          <a:bodyPr>
            <a:normAutofit/>
          </a:bodyPr>
          <a:lstStyle/>
          <a:p>
            <a:r>
              <a:rPr lang="en-US" sz="4000">
                <a:solidFill>
                  <a:srgbClr val="C00000"/>
                </a:solidFill>
              </a:rPr>
              <a:t>Drawbacks of using file-processing systems to store data</a:t>
            </a:r>
          </a:p>
        </p:txBody>
      </p:sp>
      <p:sp>
        <p:nvSpPr>
          <p:cNvPr id="9" name="Date Placeholder 9">
            <a:extLst>
              <a:ext uri="{FF2B5EF4-FFF2-40B4-BE49-F238E27FC236}">
                <a16:creationId xmlns:a16="http://schemas.microsoft.com/office/drawing/2014/main" id="{0115516D-B5DF-4C89-9AE8-40CAC40C1F5D}"/>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92707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15</a:t>
            </a:fld>
            <a:endParaRPr lang="en-US"/>
          </a:p>
        </p:txBody>
      </p:sp>
      <p:sp>
        <p:nvSpPr>
          <p:cNvPr id="7" name="Title 1"/>
          <p:cNvSpPr>
            <a:spLocks noGrp="1"/>
          </p:cNvSpPr>
          <p:nvPr>
            <p:ph type="title"/>
          </p:nvPr>
        </p:nvSpPr>
        <p:spPr>
          <a:xfrm>
            <a:off x="166254" y="265018"/>
            <a:ext cx="11859491" cy="1325563"/>
          </a:xfrm>
        </p:spPr>
        <p:txBody>
          <a:bodyPr>
            <a:normAutofit/>
          </a:bodyPr>
          <a:lstStyle/>
          <a:p>
            <a:r>
              <a:rPr lang="en-US" sz="4000">
                <a:solidFill>
                  <a:srgbClr val="C00000"/>
                </a:solidFill>
              </a:rPr>
              <a:t>Drawbacks of using file-processing systems to store data</a:t>
            </a:r>
          </a:p>
        </p:txBody>
      </p:sp>
      <p:sp>
        <p:nvSpPr>
          <p:cNvPr id="8" name="Rectangle 3"/>
          <p:cNvSpPr txBox="1">
            <a:spLocks noChangeArrowheads="1"/>
          </p:cNvSpPr>
          <p:nvPr/>
        </p:nvSpPr>
        <p:spPr bwMode="auto">
          <a:xfrm>
            <a:off x="1388225" y="1590580"/>
            <a:ext cx="9640845" cy="4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20000"/>
              </a:lnSpc>
              <a:spcBef>
                <a:spcPct val="35000"/>
              </a:spcBef>
              <a:spcAft>
                <a:spcPct val="0"/>
              </a:spcAft>
              <a:buClr>
                <a:srgbClr val="CC3300"/>
              </a:buClr>
              <a:buSzPct val="90000"/>
              <a:buNone/>
              <a:tabLst/>
              <a:defRPr/>
            </a:pPr>
            <a:r>
              <a:rPr kumimoji="1" lang="en-US" sz="2500" b="0" i="0" u="none" strike="noStrike" kern="0" cap="none" spc="0" normalizeH="0" baseline="0" noProof="0">
                <a:ln>
                  <a:noFill/>
                </a:ln>
                <a:solidFill>
                  <a:srgbClr val="000000"/>
                </a:solidFill>
                <a:effectLst/>
                <a:uLnTx/>
                <a:uFillTx/>
                <a:ea typeface="ＭＳ Ｐゴシック" pitchFamily="34" charset="-128"/>
              </a:rPr>
              <a:t> </a:t>
            </a:r>
          </a:p>
          <a:p>
            <a:pPr marL="914400" marR="0" lvl="1" indent="-457200" algn="l" defTabSz="914400" rtl="0" eaLnBrk="0" fontAlgn="base" latinLnBrk="0" hangingPunct="0">
              <a:lnSpc>
                <a:spcPct val="120000"/>
              </a:lnSpc>
              <a:spcBef>
                <a:spcPct val="35000"/>
              </a:spcBef>
              <a:spcAft>
                <a:spcPct val="0"/>
              </a:spcAft>
              <a:buClr>
                <a:srgbClr val="C00000"/>
              </a:buClr>
              <a:buSzPct val="80000"/>
              <a:buFont typeface="+mj-lt"/>
              <a:buAutoNum type="arabicPeriod" startAt="5"/>
              <a:tabLst/>
              <a:defRPr/>
            </a:pPr>
            <a:r>
              <a:rPr kumimoji="1" lang="en-US" sz="2500" b="1" i="0" u="none" strike="noStrike" kern="0" cap="none" spc="0" normalizeH="0" baseline="0" noProof="0">
                <a:ln>
                  <a:noFill/>
                </a:ln>
                <a:solidFill>
                  <a:srgbClr val="000000"/>
                </a:solidFill>
                <a:effectLst/>
                <a:uLnTx/>
                <a:uFillTx/>
                <a:ea typeface="ＭＳ Ｐゴシック" pitchFamily="34" charset="-128"/>
              </a:rPr>
              <a:t>Atomicity of updates</a:t>
            </a:r>
          </a:p>
          <a:p>
            <a:pPr marL="1085850" marR="0" lvl="2" indent="-228600" algn="l" defTabSz="914400" rtl="0" eaLnBrk="0" fontAlgn="base" latinLnBrk="0" hangingPunct="0">
              <a:lnSpc>
                <a:spcPct val="120000"/>
              </a:lnSpc>
              <a:spcBef>
                <a:spcPct val="35000"/>
              </a:spcBef>
              <a:spcAft>
                <a:spcPct val="0"/>
              </a:spcAft>
              <a:buClr>
                <a:srgbClr val="33CC33"/>
              </a:buClr>
              <a:buSzPct val="75000"/>
              <a:buFont typeface="Webdings" pitchFamily="18" charset="2"/>
              <a:buChar char="4"/>
              <a:tabLst/>
              <a:defRPr/>
            </a:pPr>
            <a:r>
              <a:rPr kumimoji="1" lang="en-US" sz="2500" b="0" i="0" u="none" strike="noStrike" kern="0" cap="none" spc="0" normalizeH="0" baseline="0" noProof="0">
                <a:ln>
                  <a:noFill/>
                </a:ln>
                <a:solidFill>
                  <a:srgbClr val="000000"/>
                </a:solidFill>
                <a:effectLst/>
                <a:uLnTx/>
                <a:uFillTx/>
                <a:ea typeface="ＭＳ Ｐゴシック" pitchFamily="34" charset="-128"/>
              </a:rPr>
              <a:t>Failures may leave database in an inconsistent state if the  partial updates are executed.</a:t>
            </a:r>
          </a:p>
          <a:p>
            <a:pPr lvl="3">
              <a:lnSpc>
                <a:spcPct val="120000"/>
              </a:lnSpc>
              <a:buClr>
                <a:srgbClr val="FF9900"/>
              </a:buClr>
            </a:pPr>
            <a:r>
              <a:rPr lang="en-US" sz="2500" kern="0">
                <a:solidFill>
                  <a:srgbClr val="FF0000"/>
                </a:solidFill>
                <a:ea typeface="ＭＳ Ｐゴシック" pitchFamily="34" charset="-128"/>
              </a:rPr>
              <a:t>Example: </a:t>
            </a:r>
            <a:r>
              <a:rPr lang="en-US" sz="2500" kern="0">
                <a:solidFill>
                  <a:srgbClr val="000000"/>
                </a:solidFill>
                <a:ea typeface="ＭＳ Ｐゴシック" pitchFamily="34" charset="-128"/>
              </a:rPr>
              <a:t>Account </a:t>
            </a:r>
            <a:r>
              <a:rPr lang="en-US" sz="2500" kern="0">
                <a:solidFill>
                  <a:srgbClr val="C00000"/>
                </a:solidFill>
                <a:ea typeface="ＭＳ Ｐゴシック" pitchFamily="34" charset="-128"/>
              </a:rPr>
              <a:t>A</a:t>
            </a:r>
            <a:r>
              <a:rPr lang="en-US" sz="2500" kern="0">
                <a:solidFill>
                  <a:srgbClr val="000000"/>
                </a:solidFill>
                <a:ea typeface="ＭＳ Ｐゴシック" pitchFamily="34" charset="-128"/>
              </a:rPr>
              <a:t> has balance 1000 and </a:t>
            </a:r>
            <a:r>
              <a:rPr lang="en-US" sz="2500" kern="0">
                <a:solidFill>
                  <a:srgbClr val="C00000"/>
                </a:solidFill>
                <a:ea typeface="ＭＳ Ｐゴシック" pitchFamily="34" charset="-128"/>
              </a:rPr>
              <a:t>B</a:t>
            </a:r>
            <a:r>
              <a:rPr lang="en-US" sz="2500" kern="0">
                <a:solidFill>
                  <a:srgbClr val="000000"/>
                </a:solidFill>
                <a:ea typeface="ＭＳ Ｐゴシック" pitchFamily="34" charset="-128"/>
              </a:rPr>
              <a:t> has 2000. </a:t>
            </a:r>
          </a:p>
          <a:p>
            <a:pPr lvl="3">
              <a:lnSpc>
                <a:spcPct val="120000"/>
              </a:lnSpc>
              <a:buClr>
                <a:srgbClr val="FF9900"/>
              </a:buClr>
            </a:pPr>
            <a:r>
              <a:rPr lang="en-US" sz="2500" kern="0">
                <a:solidFill>
                  <a:srgbClr val="000000"/>
                </a:solidFill>
                <a:ea typeface="ＭＳ Ｐゴシック" pitchFamily="34" charset="-128"/>
              </a:rPr>
              <a:t>Transfer of funds 100/- from one account </a:t>
            </a:r>
            <a:r>
              <a:rPr lang="en-US" sz="2500" kern="0">
                <a:solidFill>
                  <a:srgbClr val="C00000"/>
                </a:solidFill>
                <a:ea typeface="ＭＳ Ｐゴシック" pitchFamily="34" charset="-128"/>
              </a:rPr>
              <a:t>A</a:t>
            </a:r>
            <a:r>
              <a:rPr lang="en-US" sz="2500" kern="0">
                <a:solidFill>
                  <a:srgbClr val="000000"/>
                </a:solidFill>
                <a:ea typeface="ＭＳ Ｐゴシック" pitchFamily="34" charset="-128"/>
              </a:rPr>
              <a:t> to another </a:t>
            </a:r>
            <a:r>
              <a:rPr lang="en-US" sz="2500" kern="0">
                <a:solidFill>
                  <a:srgbClr val="C00000"/>
                </a:solidFill>
                <a:ea typeface="ＭＳ Ｐゴシック" pitchFamily="34" charset="-128"/>
              </a:rPr>
              <a:t>B</a:t>
            </a:r>
            <a:r>
              <a:rPr lang="en-US" sz="2500" kern="0">
                <a:solidFill>
                  <a:srgbClr val="000000"/>
                </a:solidFill>
                <a:ea typeface="ＭＳ Ｐゴシック" pitchFamily="34" charset="-128"/>
              </a:rPr>
              <a:t> should either complete or not happen at all.</a:t>
            </a:r>
          </a:p>
        </p:txBody>
      </p:sp>
      <p:sp>
        <p:nvSpPr>
          <p:cNvPr id="9" name="Date Placeholder 9">
            <a:extLst>
              <a:ext uri="{FF2B5EF4-FFF2-40B4-BE49-F238E27FC236}">
                <a16:creationId xmlns:a16="http://schemas.microsoft.com/office/drawing/2014/main" id="{685FA539-19B7-4256-8535-81F433FDE277}"/>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209783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16</a:t>
            </a:fld>
            <a:endParaRPr lang="en-US"/>
          </a:p>
        </p:txBody>
      </p:sp>
      <p:sp>
        <p:nvSpPr>
          <p:cNvPr id="7" name="Title 1"/>
          <p:cNvSpPr>
            <a:spLocks noGrp="1"/>
          </p:cNvSpPr>
          <p:nvPr>
            <p:ph type="title"/>
          </p:nvPr>
        </p:nvSpPr>
        <p:spPr>
          <a:xfrm>
            <a:off x="166254" y="265018"/>
            <a:ext cx="11859491" cy="1325563"/>
          </a:xfrm>
        </p:spPr>
        <p:txBody>
          <a:bodyPr>
            <a:normAutofit/>
          </a:bodyPr>
          <a:lstStyle/>
          <a:p>
            <a:r>
              <a:rPr lang="en-US" sz="4000">
                <a:solidFill>
                  <a:srgbClr val="C00000"/>
                </a:solidFill>
              </a:rPr>
              <a:t>Drawbacks of using file-processing systems to store data</a:t>
            </a:r>
          </a:p>
        </p:txBody>
      </p:sp>
      <p:sp>
        <p:nvSpPr>
          <p:cNvPr id="6" name="Rectangle 3"/>
          <p:cNvSpPr txBox="1">
            <a:spLocks noChangeArrowheads="1"/>
          </p:cNvSpPr>
          <p:nvPr/>
        </p:nvSpPr>
        <p:spPr bwMode="auto">
          <a:xfrm>
            <a:off x="1097280" y="1696417"/>
            <a:ext cx="9891018" cy="430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914400" marR="0" lvl="1" indent="-457200" algn="l" defTabSz="914400" rtl="0" eaLnBrk="0" fontAlgn="base" latinLnBrk="0" hangingPunct="0">
              <a:lnSpc>
                <a:spcPct val="100000"/>
              </a:lnSpc>
              <a:spcBef>
                <a:spcPct val="35000"/>
              </a:spcBef>
              <a:spcAft>
                <a:spcPct val="0"/>
              </a:spcAft>
              <a:buClr>
                <a:srgbClr val="C00000"/>
              </a:buClr>
              <a:buSzPct val="80000"/>
              <a:buFont typeface="+mj-lt"/>
              <a:buAutoNum type="arabicPeriod" startAt="6"/>
              <a:tabLst/>
              <a:defRPr/>
            </a:pPr>
            <a:r>
              <a:rPr kumimoji="1" lang="en-US" sz="2500" b="1" i="0" u="none" strike="noStrike" kern="0" cap="none" spc="0" normalizeH="0" baseline="0" noProof="0">
                <a:ln>
                  <a:noFill/>
                </a:ln>
                <a:solidFill>
                  <a:srgbClr val="000000"/>
                </a:solidFill>
                <a:effectLst/>
                <a:uLnTx/>
                <a:uFillTx/>
                <a:latin typeface="Calibri" panose="020F0502020204030204"/>
                <a:ea typeface="ＭＳ Ｐゴシック" pitchFamily="34" charset="-128"/>
              </a:rPr>
              <a:t>Concurrent access by multiple users</a:t>
            </a:r>
          </a:p>
          <a:p>
            <a:pPr marL="1085850" marR="0" lvl="2" indent="-228600" algn="l" defTabSz="914400" rtl="0" eaLnBrk="0" fontAlgn="base" latinLnBrk="0" hangingPunct="0">
              <a:lnSpc>
                <a:spcPct val="117000"/>
              </a:lnSpc>
              <a:spcBef>
                <a:spcPct val="35000"/>
              </a:spcBef>
              <a:spcAft>
                <a:spcPct val="0"/>
              </a:spcAft>
              <a:buClr>
                <a:srgbClr val="33CC33"/>
              </a:buClr>
              <a:buSzPct val="75000"/>
              <a:buFont typeface="Webdings" pitchFamily="18" charset="2"/>
              <a:buChar char="4"/>
              <a:tabLst/>
              <a:defRPr/>
            </a:pPr>
            <a:r>
              <a:rPr kumimoji="1" lang="en-US" sz="2500" b="0" i="0" u="none" strike="noStrike" kern="0" cap="none" spc="0" normalizeH="0" baseline="0" noProof="0">
                <a:ln>
                  <a:noFill/>
                </a:ln>
                <a:solidFill>
                  <a:srgbClr val="000000"/>
                </a:solidFill>
                <a:effectLst/>
                <a:uLnTx/>
                <a:uFillTx/>
                <a:latin typeface="Calibri" panose="020F0502020204030204"/>
                <a:ea typeface="ＭＳ Ｐゴシック" pitchFamily="34" charset="-128"/>
              </a:rPr>
              <a:t>Concurrent accessed </a:t>
            </a:r>
            <a:r>
              <a:rPr kumimoji="1" lang="en-US" sz="2500" b="0" i="0" u="none" strike="noStrike" kern="0" cap="none" spc="0" normalizeH="0" baseline="0" noProof="0">
                <a:ln>
                  <a:noFill/>
                </a:ln>
                <a:solidFill>
                  <a:srgbClr val="FF0000"/>
                </a:solidFill>
                <a:effectLst/>
                <a:uLnTx/>
                <a:uFillTx/>
                <a:latin typeface="Calibri" panose="020F0502020204030204"/>
                <a:ea typeface="ＭＳ Ｐゴシック" pitchFamily="34" charset="-128"/>
              </a:rPr>
              <a:t>needed for performance</a:t>
            </a:r>
          </a:p>
          <a:p>
            <a:pPr marL="1085850" marR="0" lvl="2" indent="-228600" algn="l" defTabSz="914400" rtl="0" eaLnBrk="0" fontAlgn="base" latinLnBrk="0" hangingPunct="0">
              <a:lnSpc>
                <a:spcPct val="117000"/>
              </a:lnSpc>
              <a:spcBef>
                <a:spcPct val="35000"/>
              </a:spcBef>
              <a:spcAft>
                <a:spcPct val="0"/>
              </a:spcAft>
              <a:buClr>
                <a:srgbClr val="33CC33"/>
              </a:buClr>
              <a:buSzPct val="75000"/>
              <a:buFont typeface="Webdings" pitchFamily="18" charset="2"/>
              <a:buChar char="4"/>
              <a:tabLst/>
              <a:defRPr/>
            </a:pPr>
            <a:r>
              <a:rPr kumimoji="1" lang="en-US" sz="2500" b="0" i="0" u="none" strike="noStrike" kern="0" cap="none" spc="0" normalizeH="0" baseline="0" noProof="0">
                <a:ln>
                  <a:noFill/>
                </a:ln>
                <a:solidFill>
                  <a:srgbClr val="FF0000"/>
                </a:solidFill>
                <a:effectLst/>
                <a:uLnTx/>
                <a:uFillTx/>
                <a:latin typeface="Calibri" panose="020F0502020204030204"/>
                <a:ea typeface="ＭＳ Ｐゴシック" pitchFamily="34" charset="-128"/>
              </a:rPr>
              <a:t>Uncontrolled concurrent </a:t>
            </a:r>
            <a:r>
              <a:rPr kumimoji="1" lang="en-US" sz="2500" b="0" i="0" u="none" strike="noStrike" kern="0" cap="none" spc="0" normalizeH="0" baseline="0" noProof="0">
                <a:ln>
                  <a:noFill/>
                </a:ln>
                <a:solidFill>
                  <a:srgbClr val="000000"/>
                </a:solidFill>
                <a:effectLst/>
                <a:uLnTx/>
                <a:uFillTx/>
                <a:latin typeface="Calibri" panose="020F0502020204030204"/>
                <a:ea typeface="ＭＳ Ｐゴシック" pitchFamily="34" charset="-128"/>
              </a:rPr>
              <a:t>accesses can lead to </a:t>
            </a:r>
            <a:r>
              <a:rPr kumimoji="1" lang="en-US" sz="2500" b="0" i="0" u="none" strike="noStrike" kern="0" cap="none" spc="0" normalizeH="0" baseline="0" noProof="0">
                <a:ln>
                  <a:noFill/>
                </a:ln>
                <a:solidFill>
                  <a:srgbClr val="E61A63"/>
                </a:solidFill>
                <a:effectLst/>
                <a:uLnTx/>
                <a:uFillTx/>
                <a:latin typeface="Calibri" panose="020F0502020204030204"/>
                <a:ea typeface="ＭＳ Ｐゴシック" pitchFamily="34" charset="-128"/>
              </a:rPr>
              <a:t>inconsistencies</a:t>
            </a:r>
          </a:p>
          <a:p>
            <a:pPr marL="1428750" marR="0" lvl="3" indent="-228600" algn="l" defTabSz="914400" rtl="0" eaLnBrk="0" fontAlgn="base" latinLnBrk="0" hangingPunct="0">
              <a:lnSpc>
                <a:spcPct val="117000"/>
              </a:lnSpc>
              <a:spcBef>
                <a:spcPct val="35000"/>
              </a:spcBef>
              <a:spcAft>
                <a:spcPct val="0"/>
              </a:spcAft>
              <a:buClr>
                <a:srgbClr val="FF9900"/>
              </a:buClr>
              <a:buSzTx/>
              <a:buFont typeface="Times New Roman" pitchFamily="18" charset="0"/>
              <a:buChar char="–"/>
              <a:tabLst/>
              <a:defRPr/>
            </a:pPr>
            <a:r>
              <a:rPr kumimoji="1" lang="en-US" sz="2500" b="0" i="0" u="none" strike="noStrike" kern="0" cap="none" spc="0" normalizeH="0" baseline="0" noProof="0">
                <a:ln>
                  <a:noFill/>
                </a:ln>
                <a:solidFill>
                  <a:srgbClr val="FF0000"/>
                </a:solidFill>
                <a:effectLst/>
                <a:uLnTx/>
                <a:uFillTx/>
                <a:latin typeface="Calibri" panose="020F0502020204030204"/>
                <a:ea typeface="ＭＳ Ｐゴシック" pitchFamily="34" charset="-128"/>
              </a:rPr>
              <a:t>Example</a:t>
            </a:r>
            <a:r>
              <a:rPr kumimoji="1" lang="en-US" sz="2300" b="0" i="0" u="none" strike="noStrike" kern="0" cap="none" spc="0" normalizeH="0" baseline="0" noProof="0">
                <a:ln>
                  <a:noFill/>
                </a:ln>
                <a:solidFill>
                  <a:srgbClr val="FF0000"/>
                </a:solidFill>
                <a:effectLst/>
                <a:uLnTx/>
                <a:uFillTx/>
                <a:latin typeface="Calibri" panose="020F0502020204030204"/>
                <a:ea typeface="ＭＳ Ｐゴシック" pitchFamily="34" charset="-128"/>
              </a:rPr>
              <a:t>:</a:t>
            </a:r>
            <a:r>
              <a:rPr kumimoji="1" lang="en-US" sz="2300" b="0" i="0" u="none" strike="noStrike" kern="0" cap="none" spc="0" normalizeH="0" baseline="0" noProof="0">
                <a:ln>
                  <a:noFill/>
                </a:ln>
                <a:solidFill>
                  <a:srgbClr val="000000"/>
                </a:solidFill>
                <a:effectLst/>
                <a:uLnTx/>
                <a:uFillTx/>
                <a:latin typeface="Calibri" panose="020F0502020204030204"/>
                <a:ea typeface="ＭＳ Ｐゴシック" pitchFamily="34" charset="-128"/>
              </a:rPr>
              <a:t> Two people </a:t>
            </a:r>
            <a:r>
              <a:rPr kumimoji="1" lang="en-US" sz="2300" b="1" i="0" u="none" strike="noStrike" kern="0" cap="none" spc="0" normalizeH="0" baseline="0" noProof="0">
                <a:ln>
                  <a:noFill/>
                </a:ln>
                <a:solidFill>
                  <a:srgbClr val="000000"/>
                </a:solidFill>
                <a:effectLst/>
                <a:uLnTx/>
                <a:uFillTx/>
                <a:latin typeface="Calibri" panose="020F0502020204030204"/>
                <a:ea typeface="ＭＳ Ｐゴシック" pitchFamily="34" charset="-128"/>
              </a:rPr>
              <a:t>X</a:t>
            </a:r>
            <a:r>
              <a:rPr kumimoji="1" lang="en-US" sz="2300" b="0" i="0" u="none" strike="noStrike" kern="0" cap="none" spc="0" normalizeH="0" baseline="0" noProof="0">
                <a:ln>
                  <a:noFill/>
                </a:ln>
                <a:solidFill>
                  <a:srgbClr val="000000"/>
                </a:solidFill>
                <a:effectLst/>
                <a:uLnTx/>
                <a:uFillTx/>
                <a:latin typeface="Calibri" panose="020F0502020204030204"/>
                <a:ea typeface="ＭＳ Ｐゴシック" pitchFamily="34" charset="-128"/>
              </a:rPr>
              <a:t> &amp; </a:t>
            </a:r>
            <a:r>
              <a:rPr kumimoji="1" lang="en-US" sz="2300" b="1" i="0" u="none" strike="noStrike" kern="0" cap="none" spc="0" normalizeH="0" baseline="0" noProof="0">
                <a:ln>
                  <a:noFill/>
                </a:ln>
                <a:solidFill>
                  <a:srgbClr val="000000"/>
                </a:solidFill>
                <a:effectLst/>
                <a:uLnTx/>
                <a:uFillTx/>
                <a:latin typeface="Calibri" panose="020F0502020204030204"/>
                <a:ea typeface="ＭＳ Ｐゴシック" pitchFamily="34" charset="-128"/>
              </a:rPr>
              <a:t>Y</a:t>
            </a:r>
            <a:r>
              <a:rPr kumimoji="1" lang="en-US" sz="2300" b="0" i="0" u="none" strike="noStrike" kern="0" cap="none" spc="0" normalizeH="0" baseline="0" noProof="0">
                <a:ln>
                  <a:noFill/>
                </a:ln>
                <a:solidFill>
                  <a:srgbClr val="000000"/>
                </a:solidFill>
                <a:effectLst/>
                <a:uLnTx/>
                <a:uFillTx/>
                <a:latin typeface="Calibri" panose="020F0502020204030204"/>
                <a:ea typeface="ＭＳ Ｐゴシック" pitchFamily="34" charset="-128"/>
              </a:rPr>
              <a:t> read a balance (say 500) of an account A. </a:t>
            </a:r>
            <a:r>
              <a:rPr kumimoji="1" lang="en-US" sz="2300" b="1" i="0" u="none" strike="noStrike" kern="0" cap="none" spc="0" normalizeH="0" baseline="0" noProof="0">
                <a:ln>
                  <a:noFill/>
                </a:ln>
                <a:solidFill>
                  <a:srgbClr val="000000"/>
                </a:solidFill>
                <a:effectLst/>
                <a:uLnTx/>
                <a:uFillTx/>
                <a:latin typeface="Calibri" panose="020F0502020204030204"/>
                <a:ea typeface="ＭＳ Ｐゴシック" pitchFamily="34" charset="-128"/>
              </a:rPr>
              <a:t>X</a:t>
            </a:r>
            <a:r>
              <a:rPr kumimoji="1" lang="en-US" sz="2300" b="0" i="0" u="none" strike="noStrike" kern="0" cap="none" spc="0" normalizeH="0" baseline="0" noProof="0">
                <a:ln>
                  <a:noFill/>
                </a:ln>
                <a:solidFill>
                  <a:srgbClr val="000000"/>
                </a:solidFill>
                <a:effectLst/>
                <a:uLnTx/>
                <a:uFillTx/>
                <a:latin typeface="Calibri" panose="020F0502020204030204"/>
                <a:ea typeface="ＭＳ Ｐゴシック" pitchFamily="34" charset="-128"/>
              </a:rPr>
              <a:t> updates balance by withdrawing money (say 100). Same time Y also reads balance(500) to do withdraw  50. Result (final Balance) vary depending which person(X or Y) updates</a:t>
            </a:r>
            <a:r>
              <a:rPr kumimoji="1" lang="en-US" sz="2300" b="0" i="0" u="none" strike="noStrike" kern="0" cap="none" spc="0" normalizeH="0" noProof="0">
                <a:ln>
                  <a:noFill/>
                </a:ln>
                <a:solidFill>
                  <a:srgbClr val="000000"/>
                </a:solidFill>
                <a:effectLst/>
                <a:uLnTx/>
                <a:uFillTx/>
                <a:latin typeface="Calibri" panose="020F0502020204030204"/>
                <a:ea typeface="ＭＳ Ｐゴシック" pitchFamily="34" charset="-128"/>
              </a:rPr>
              <a:t> balance last.</a:t>
            </a:r>
            <a:endParaRPr kumimoji="1" lang="en-US" sz="2300" b="0" i="0" u="none" strike="noStrike" kern="0" cap="none" spc="0" normalizeH="0" baseline="0" noProof="0">
              <a:ln>
                <a:noFill/>
              </a:ln>
              <a:solidFill>
                <a:srgbClr val="000000"/>
              </a:solidFill>
              <a:effectLst/>
              <a:uLnTx/>
              <a:uFillTx/>
              <a:latin typeface="Calibri" panose="020F0502020204030204"/>
              <a:ea typeface="ＭＳ Ｐゴシック" pitchFamily="34" charset="-128"/>
            </a:endParaRPr>
          </a:p>
        </p:txBody>
      </p:sp>
      <p:sp>
        <p:nvSpPr>
          <p:cNvPr id="2" name="Date Placeholder 1">
            <a:extLst>
              <a:ext uri="{FF2B5EF4-FFF2-40B4-BE49-F238E27FC236}">
                <a16:creationId xmlns:a16="http://schemas.microsoft.com/office/drawing/2014/main" id="{64E48568-E488-456A-BC79-4DC5DA18AF7A}"/>
              </a:ext>
            </a:extLst>
          </p:cNvPr>
          <p:cNvSpPr>
            <a:spLocks noGrp="1"/>
          </p:cNvSpPr>
          <p:nvPr>
            <p:ph type="dt" sz="half" idx="10"/>
          </p:nvPr>
        </p:nvSpPr>
        <p:spPr/>
        <p:txBody>
          <a:bodyPr/>
          <a:lstStyle/>
          <a:p>
            <a:r>
              <a:rPr lang="en-US"/>
              <a:t>Jan 23</a:t>
            </a:r>
          </a:p>
        </p:txBody>
      </p:sp>
    </p:spTree>
    <p:extLst>
      <p:ext uri="{BB962C8B-B14F-4D97-AF65-F5344CB8AC3E}">
        <p14:creationId xmlns:p14="http://schemas.microsoft.com/office/powerpoint/2010/main" val="151199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17</a:t>
            </a:fld>
            <a:endParaRPr lang="en-US"/>
          </a:p>
        </p:txBody>
      </p:sp>
      <p:sp>
        <p:nvSpPr>
          <p:cNvPr id="7" name="Title 1"/>
          <p:cNvSpPr>
            <a:spLocks noGrp="1"/>
          </p:cNvSpPr>
          <p:nvPr>
            <p:ph type="title"/>
          </p:nvPr>
        </p:nvSpPr>
        <p:spPr>
          <a:xfrm>
            <a:off x="166254" y="181891"/>
            <a:ext cx="11859491" cy="1325563"/>
          </a:xfrm>
        </p:spPr>
        <p:txBody>
          <a:bodyPr>
            <a:normAutofit/>
          </a:bodyPr>
          <a:lstStyle/>
          <a:p>
            <a:r>
              <a:rPr lang="en-US" sz="4000">
                <a:solidFill>
                  <a:srgbClr val="C00000"/>
                </a:solidFill>
              </a:rPr>
              <a:t>Drawbacks of using file-processing systems to store data</a:t>
            </a:r>
          </a:p>
        </p:txBody>
      </p:sp>
      <p:sp>
        <p:nvSpPr>
          <p:cNvPr id="6" name="Rectangle 3"/>
          <p:cNvSpPr txBox="1">
            <a:spLocks noChangeArrowheads="1"/>
          </p:cNvSpPr>
          <p:nvPr/>
        </p:nvSpPr>
        <p:spPr bwMode="auto">
          <a:xfrm>
            <a:off x="1097280" y="1696417"/>
            <a:ext cx="9493383" cy="342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00000"/>
              </a:lnSpc>
              <a:spcBef>
                <a:spcPct val="35000"/>
              </a:spcBef>
              <a:spcAft>
                <a:spcPct val="0"/>
              </a:spcAft>
              <a:buClr>
                <a:srgbClr val="CC3300"/>
              </a:buClr>
              <a:buSzPct val="90000"/>
              <a:buFont typeface="Monotype Sorts" charset="2"/>
              <a:buNone/>
              <a:tabLst/>
              <a:defRPr/>
            </a:pPr>
            <a:r>
              <a:rPr kumimoji="1" lang="en-US" sz="2500" b="0" i="0" u="none" strike="noStrike" kern="0" cap="none" spc="0" normalizeH="0" baseline="0" noProof="0">
                <a:ln>
                  <a:noFill/>
                </a:ln>
                <a:solidFill>
                  <a:srgbClr val="000000"/>
                </a:solidFill>
                <a:effectLst/>
                <a:uLnTx/>
                <a:uFillTx/>
                <a:latin typeface="Calibri" panose="020F0502020204030204"/>
                <a:ea typeface="ＭＳ Ｐゴシック" pitchFamily="34" charset="-128"/>
                <a:cs typeface="+mn-cs"/>
              </a:rPr>
              <a:t> </a:t>
            </a:r>
          </a:p>
          <a:p>
            <a:pPr marL="914400" lvl="1" indent="-457200">
              <a:lnSpc>
                <a:spcPct val="150000"/>
              </a:lnSpc>
              <a:buClr>
                <a:srgbClr val="C00000"/>
              </a:buClr>
              <a:buFont typeface="+mj-lt"/>
              <a:buAutoNum type="arabicPeriod" startAt="7"/>
              <a:defRPr/>
            </a:pPr>
            <a:r>
              <a:rPr lang="en-US" sz="2500" b="1" kern="0">
                <a:solidFill>
                  <a:srgbClr val="000000"/>
                </a:solidFill>
                <a:ea typeface="ＭＳ Ｐゴシック" pitchFamily="34" charset="-128"/>
              </a:rPr>
              <a:t>Security problems</a:t>
            </a:r>
          </a:p>
          <a:p>
            <a:pPr marL="1257300" lvl="2" indent="-342900" defTabSz="457200" eaLnBrk="1" fontAlgn="auto" hangingPunct="1">
              <a:lnSpc>
                <a:spcPct val="120000"/>
              </a:lnSpc>
              <a:spcBef>
                <a:spcPts val="0"/>
              </a:spcBef>
              <a:spcAft>
                <a:spcPts val="0"/>
              </a:spcAft>
              <a:buClr>
                <a:schemeClr val="accent6"/>
              </a:buClr>
              <a:buSzPct val="80000"/>
              <a:defRPr/>
            </a:pPr>
            <a:r>
              <a:rPr lang="en-US" sz="2500" kern="0">
                <a:solidFill>
                  <a:srgbClr val="000000"/>
                </a:solidFill>
                <a:ea typeface="ＭＳ Ｐゴシック" pitchFamily="34" charset="-128"/>
              </a:rPr>
              <a:t>Application programs are added to the file-processing system in an </a:t>
            </a:r>
            <a:r>
              <a:rPr lang="en-US" sz="2500" kern="0">
                <a:solidFill>
                  <a:srgbClr val="E61A63"/>
                </a:solidFill>
                <a:ea typeface="ＭＳ Ｐゴシック" pitchFamily="34" charset="-128"/>
              </a:rPr>
              <a:t>ad hoc </a:t>
            </a:r>
            <a:r>
              <a:rPr lang="en-US" sz="2500" kern="0">
                <a:solidFill>
                  <a:srgbClr val="000000"/>
                </a:solidFill>
                <a:ea typeface="ＭＳ Ｐゴシック" pitchFamily="34" charset="-128"/>
              </a:rPr>
              <a:t>manner enforcing such security constraints is difficult.</a:t>
            </a:r>
          </a:p>
          <a:p>
            <a:pPr lvl="2">
              <a:lnSpc>
                <a:spcPct val="120000"/>
              </a:lnSpc>
              <a:defRPr/>
            </a:pPr>
            <a:r>
              <a:rPr lang="en-US" sz="2500" kern="0">
                <a:solidFill>
                  <a:srgbClr val="000000"/>
                </a:solidFill>
                <a:ea typeface="ＭＳ Ｐゴシック" pitchFamily="34" charset="-128"/>
              </a:rPr>
              <a:t>Hard to provide user access to some, but not all, data.</a:t>
            </a:r>
          </a:p>
          <a:p>
            <a:pPr lvl="2">
              <a:defRPr/>
            </a:pPr>
            <a:endParaRPr lang="en-US" sz="2500" kern="0">
              <a:solidFill>
                <a:srgbClr val="000000"/>
              </a:solidFill>
              <a:ea typeface="ＭＳ Ｐゴシック" pitchFamily="34" charset="-128"/>
            </a:endParaRPr>
          </a:p>
        </p:txBody>
      </p:sp>
      <p:sp>
        <p:nvSpPr>
          <p:cNvPr id="3" name="Rectangle 2"/>
          <p:cNvSpPr/>
          <p:nvPr/>
        </p:nvSpPr>
        <p:spPr>
          <a:xfrm>
            <a:off x="1609771" y="5311123"/>
            <a:ext cx="8972456" cy="523220"/>
          </a:xfrm>
          <a:prstGeom prst="rect">
            <a:avLst/>
          </a:prstGeom>
        </p:spPr>
        <p:txBody>
          <a:bodyPr wrap="none">
            <a:spAutoFit/>
          </a:bodyPr>
          <a:lstStyle/>
          <a:p>
            <a:pPr>
              <a:defRPr/>
            </a:pPr>
            <a:r>
              <a:rPr lang="en-US" altLang="en-US" sz="2800" b="1">
                <a:solidFill>
                  <a:srgbClr val="FF0000"/>
                </a:solidFill>
              </a:rPr>
              <a:t>Database systems offer solutions to all the above problems</a:t>
            </a:r>
          </a:p>
        </p:txBody>
      </p:sp>
      <p:sp>
        <p:nvSpPr>
          <p:cNvPr id="8" name="Date Placeholder 9">
            <a:extLst>
              <a:ext uri="{FF2B5EF4-FFF2-40B4-BE49-F238E27FC236}">
                <a16:creationId xmlns:a16="http://schemas.microsoft.com/office/drawing/2014/main" id="{A5AE0252-880A-4883-91ED-8A899C6605E3}"/>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3708576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en-US" altLang="en-US"/>
              <a:t>Introduction</a:t>
            </a:r>
          </a:p>
        </p:txBody>
      </p:sp>
      <p:sp>
        <p:nvSpPr>
          <p:cNvPr id="16" name="Slide Number Placeholder 5"/>
          <p:cNvSpPr>
            <a:spLocks noGrp="1"/>
          </p:cNvSpPr>
          <p:nvPr>
            <p:ph type="sldNum" sz="quarter" idx="12"/>
          </p:nvPr>
        </p:nvSpPr>
        <p:spPr/>
        <p:txBody>
          <a:bodyPr/>
          <a:lstStyle/>
          <a:p>
            <a:fld id="{03AD37F7-A6FF-441A-B68E-B01C6421216E}" type="slidenum">
              <a:rPr lang="en-US" altLang="en-US"/>
              <a:pPr/>
              <a:t>18</a:t>
            </a:fld>
            <a:endParaRPr lang="en-US" altLang="en-US"/>
          </a:p>
        </p:txBody>
      </p:sp>
      <p:sp>
        <p:nvSpPr>
          <p:cNvPr id="5122" name="Rectangle 2"/>
          <p:cNvSpPr>
            <a:spLocks noGrp="1" noChangeArrowheads="1"/>
          </p:cNvSpPr>
          <p:nvPr>
            <p:ph type="title"/>
          </p:nvPr>
        </p:nvSpPr>
        <p:spPr>
          <a:xfrm>
            <a:off x="749609" y="-283769"/>
            <a:ext cx="10058400" cy="1450757"/>
          </a:xfrm>
          <a:effectLst>
            <a:outerShdw dist="45791" dir="2021404" algn="ctr" rotWithShape="0">
              <a:schemeClr val="bg1"/>
            </a:outerShdw>
          </a:effectLst>
        </p:spPr>
        <p:txBody>
          <a:bodyPr>
            <a:normAutofit/>
          </a:bodyPr>
          <a:lstStyle/>
          <a:p>
            <a:r>
              <a:rPr lang="en-US" altLang="en-US" sz="4000">
                <a:solidFill>
                  <a:srgbClr val="C00000"/>
                </a:solidFill>
              </a:rPr>
              <a:t>View of Data</a:t>
            </a:r>
          </a:p>
        </p:txBody>
      </p:sp>
      <p:sp>
        <p:nvSpPr>
          <p:cNvPr id="3" name="TextBox 2"/>
          <p:cNvSpPr txBox="1"/>
          <p:nvPr/>
        </p:nvSpPr>
        <p:spPr>
          <a:xfrm>
            <a:off x="3652234" y="5971751"/>
            <a:ext cx="4958366" cy="400110"/>
          </a:xfrm>
          <a:prstGeom prst="rect">
            <a:avLst/>
          </a:prstGeom>
          <a:noFill/>
        </p:spPr>
        <p:txBody>
          <a:bodyPr wrap="square" rtlCol="0">
            <a:spAutoFit/>
          </a:bodyPr>
          <a:lstStyle/>
          <a:p>
            <a:r>
              <a:rPr lang="en-US" sz="2000" b="1"/>
              <a:t>Fig 1  Three levels of data abstraction</a:t>
            </a:r>
          </a:p>
        </p:txBody>
      </p:sp>
      <p:pic>
        <p:nvPicPr>
          <p:cNvPr id="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583" y="1800862"/>
            <a:ext cx="7135742" cy="402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33973" y="793540"/>
            <a:ext cx="9889672" cy="978729"/>
          </a:xfrm>
          <a:prstGeom prst="rect">
            <a:avLst/>
          </a:prstGeom>
        </p:spPr>
        <p:txBody>
          <a:bodyPr wrap="square">
            <a:spAutoFit/>
          </a:bodyPr>
          <a:lstStyle/>
          <a:p>
            <a:pPr>
              <a:lnSpc>
                <a:spcPct val="120000"/>
              </a:lnSpc>
            </a:pPr>
            <a:r>
              <a:rPr lang="en-US" sz="2400">
                <a:latin typeface="Times New Roman" panose="02020603050405020304" pitchFamily="18" charset="0"/>
              </a:rPr>
              <a:t>A major purpose of a database system is to provide users with an </a:t>
            </a:r>
            <a:r>
              <a:rPr lang="en-US" sz="2400" i="1">
                <a:solidFill>
                  <a:srgbClr val="C00000"/>
                </a:solidFill>
                <a:latin typeface="Times New Roman" panose="02020603050405020304" pitchFamily="18" charset="0"/>
              </a:rPr>
              <a:t>abstract </a:t>
            </a:r>
            <a:r>
              <a:rPr lang="en-US" sz="2400">
                <a:solidFill>
                  <a:srgbClr val="C00000"/>
                </a:solidFill>
                <a:latin typeface="Times New Roman" panose="02020603050405020304" pitchFamily="18" charset="0"/>
              </a:rPr>
              <a:t>view of the data.</a:t>
            </a:r>
            <a:endParaRPr lang="en-US" sz="2400">
              <a:solidFill>
                <a:srgbClr val="C00000"/>
              </a:solidFill>
            </a:endParaRPr>
          </a:p>
        </p:txBody>
      </p:sp>
      <p:sp>
        <p:nvSpPr>
          <p:cNvPr id="9" name="Date Placeholder 9">
            <a:extLst>
              <a:ext uri="{FF2B5EF4-FFF2-40B4-BE49-F238E27FC236}">
                <a16:creationId xmlns:a16="http://schemas.microsoft.com/office/drawing/2014/main" id="{7BCE20DB-6FC7-4D86-AA6F-E1152B5E3DFC}"/>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384574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341AD95C-C652-4DEB-B88E-3CBB157EB9FA}" type="slidenum">
              <a:rPr lang="en-US" altLang="en-US"/>
              <a:pPr/>
              <a:t>19</a:t>
            </a:fld>
            <a:endParaRPr lang="en-US" altLang="en-US"/>
          </a:p>
        </p:txBody>
      </p:sp>
      <p:sp>
        <p:nvSpPr>
          <p:cNvPr id="6146" name="Rectangle 2"/>
          <p:cNvSpPr>
            <a:spLocks noGrp="1" noChangeArrowheads="1"/>
          </p:cNvSpPr>
          <p:nvPr>
            <p:ph type="title"/>
          </p:nvPr>
        </p:nvSpPr>
        <p:spPr>
          <a:xfrm>
            <a:off x="1034935" y="20417"/>
            <a:ext cx="7772400" cy="547688"/>
          </a:xfrm>
        </p:spPr>
        <p:txBody>
          <a:bodyPr>
            <a:normAutofit fontScale="90000"/>
          </a:bodyPr>
          <a:lstStyle/>
          <a:p>
            <a:r>
              <a:rPr lang="en-US" altLang="en-US">
                <a:solidFill>
                  <a:srgbClr val="C00000"/>
                </a:solidFill>
              </a:rPr>
              <a:t>Levels of Abstraction</a:t>
            </a:r>
          </a:p>
        </p:txBody>
      </p:sp>
      <p:sp>
        <p:nvSpPr>
          <p:cNvPr id="6147" name="Rectangle 3"/>
          <p:cNvSpPr>
            <a:spLocks noGrp="1" noChangeArrowheads="1"/>
          </p:cNvSpPr>
          <p:nvPr>
            <p:ph type="body" idx="1"/>
          </p:nvPr>
        </p:nvSpPr>
        <p:spPr>
          <a:xfrm>
            <a:off x="1034935" y="859555"/>
            <a:ext cx="10115203" cy="5377472"/>
          </a:xfrm>
        </p:spPr>
        <p:txBody>
          <a:bodyPr>
            <a:noAutofit/>
          </a:bodyPr>
          <a:lstStyle/>
          <a:p>
            <a:pPr algn="just">
              <a:lnSpc>
                <a:spcPct val="100000"/>
              </a:lnSpc>
              <a:spcBef>
                <a:spcPts val="0"/>
              </a:spcBef>
            </a:pPr>
            <a:r>
              <a:rPr lang="en-US" altLang="en-US" sz="2500" b="1">
                <a:solidFill>
                  <a:srgbClr val="C00000"/>
                </a:solidFill>
              </a:rPr>
              <a:t>Physical level: </a:t>
            </a:r>
            <a:r>
              <a:rPr lang="en-US" altLang="en-US" sz="2500"/>
              <a:t>Describes how a record is actually stored.</a:t>
            </a:r>
          </a:p>
          <a:p>
            <a:pPr lvl="0" algn="ctr">
              <a:lnSpc>
                <a:spcPct val="100000"/>
              </a:lnSpc>
              <a:spcBef>
                <a:spcPts val="0"/>
              </a:spcBef>
            </a:pPr>
            <a:r>
              <a:rPr lang="en-US" kern="0">
                <a:solidFill>
                  <a:srgbClr val="000000"/>
                </a:solidFill>
              </a:rPr>
              <a:t>(</a:t>
            </a:r>
            <a:r>
              <a:rPr lang="en-US" sz="2400" kern="0">
                <a:solidFill>
                  <a:srgbClr val="000000"/>
                </a:solidFill>
              </a:rPr>
              <a:t>describes entire database complex low-level data structures in detail</a:t>
            </a:r>
            <a:r>
              <a:rPr lang="en-US" kern="0">
                <a:solidFill>
                  <a:srgbClr val="000000"/>
                </a:solidFill>
              </a:rPr>
              <a:t>.)</a:t>
            </a:r>
            <a:endParaRPr lang="en-US" sz="2500" kern="0">
              <a:solidFill>
                <a:srgbClr val="000000"/>
              </a:solidFill>
            </a:endParaRPr>
          </a:p>
          <a:p>
            <a:pPr algn="just">
              <a:lnSpc>
                <a:spcPct val="120000"/>
              </a:lnSpc>
            </a:pPr>
            <a:r>
              <a:rPr lang="en-US" altLang="en-US" sz="2500" b="1">
                <a:solidFill>
                  <a:srgbClr val="C00000"/>
                </a:solidFill>
              </a:rPr>
              <a:t>Logical level:</a:t>
            </a:r>
            <a:r>
              <a:rPr lang="en-US" altLang="en-US" sz="2500" b="1"/>
              <a:t> </a:t>
            </a:r>
            <a:r>
              <a:rPr lang="en-US" altLang="en-US" sz="2500"/>
              <a:t>Describes entire database using relatively simpler structures. Tells about kind of data is stored and the relationships among the data.</a:t>
            </a:r>
          </a:p>
          <a:p>
            <a:pPr algn="just">
              <a:spcBef>
                <a:spcPts val="600"/>
              </a:spcBef>
              <a:buFontTx/>
              <a:buNone/>
            </a:pPr>
            <a:r>
              <a:rPr lang="en-US" altLang="en-US"/>
              <a:t>			</a:t>
            </a:r>
            <a:r>
              <a:rPr lang="en-US" altLang="en-US" sz="2100" b="1"/>
              <a:t>type</a:t>
            </a:r>
            <a:r>
              <a:rPr lang="en-US" altLang="en-US" sz="2100"/>
              <a:t> customer = </a:t>
            </a:r>
            <a:r>
              <a:rPr lang="en-US" altLang="en-US" sz="2100" b="1"/>
              <a:t>record</a:t>
            </a:r>
          </a:p>
          <a:p>
            <a:pPr algn="just">
              <a:spcBef>
                <a:spcPts val="0"/>
              </a:spcBef>
              <a:buFontTx/>
              <a:buNone/>
            </a:pPr>
            <a:r>
              <a:rPr lang="en-US" altLang="en-US" sz="2100"/>
              <a:t>					   name: string;</a:t>
            </a:r>
          </a:p>
          <a:p>
            <a:pPr algn="just">
              <a:spcBef>
                <a:spcPts val="0"/>
              </a:spcBef>
              <a:buFontTx/>
              <a:buNone/>
            </a:pPr>
            <a:r>
              <a:rPr lang="en-US" altLang="en-US" sz="2100"/>
              <a:t>					   street: char;</a:t>
            </a:r>
          </a:p>
          <a:p>
            <a:pPr algn="just">
              <a:spcBef>
                <a:spcPts val="0"/>
              </a:spcBef>
              <a:buFontTx/>
              <a:buNone/>
            </a:pPr>
            <a:r>
              <a:rPr lang="en-US" altLang="en-US" sz="2100"/>
              <a:t>					   city: integer;</a:t>
            </a:r>
          </a:p>
          <a:p>
            <a:pPr algn="just">
              <a:spcBef>
                <a:spcPts val="0"/>
              </a:spcBef>
              <a:buFontTx/>
              <a:buNone/>
            </a:pPr>
            <a:r>
              <a:rPr lang="en-US" altLang="en-US" sz="2100"/>
              <a:t>			</a:t>
            </a:r>
            <a:r>
              <a:rPr lang="en-US" altLang="en-US" sz="2100" b="1"/>
              <a:t>end</a:t>
            </a:r>
            <a:r>
              <a:rPr lang="en-US" altLang="en-US" sz="2100"/>
              <a:t>;</a:t>
            </a:r>
          </a:p>
          <a:p>
            <a:pPr>
              <a:lnSpc>
                <a:spcPct val="120000"/>
              </a:lnSpc>
              <a:spcBef>
                <a:spcPts val="0"/>
              </a:spcBef>
            </a:pPr>
            <a:r>
              <a:rPr lang="en-US" altLang="en-US" sz="2500" b="1">
                <a:solidFill>
                  <a:srgbClr val="C00000"/>
                </a:solidFill>
              </a:rPr>
              <a:t>View level:  </a:t>
            </a:r>
            <a:r>
              <a:rPr lang="en-US" altLang="en-US" sz="2500"/>
              <a:t>A view </a:t>
            </a:r>
            <a:r>
              <a:rPr lang="en-US" sz="2500"/>
              <a:t>describes only part of the entire database using simple structure</a:t>
            </a:r>
            <a:r>
              <a:rPr lang="en-US"/>
              <a:t>. </a:t>
            </a:r>
            <a:r>
              <a:rPr lang="en-US" sz="2500"/>
              <a:t>There may be several such views.</a:t>
            </a:r>
          </a:p>
          <a:p>
            <a:pPr marL="0" indent="0">
              <a:lnSpc>
                <a:spcPct val="120000"/>
              </a:lnSpc>
              <a:spcBef>
                <a:spcPts val="0"/>
              </a:spcBef>
              <a:buNone/>
            </a:pPr>
            <a:r>
              <a:rPr lang="en-US" sz="2500"/>
              <a:t>	</a:t>
            </a:r>
            <a:r>
              <a:rPr lang="en-US" sz="2300"/>
              <a:t>For example A</a:t>
            </a:r>
            <a:r>
              <a:rPr lang="en-US" altLang="en-US" sz="2300"/>
              <a:t>pplication programs hide details of data types. </a:t>
            </a:r>
          </a:p>
          <a:p>
            <a:pPr marL="0" indent="0">
              <a:lnSpc>
                <a:spcPct val="120000"/>
              </a:lnSpc>
              <a:spcBef>
                <a:spcPts val="0"/>
              </a:spcBef>
              <a:buNone/>
            </a:pPr>
            <a:r>
              <a:rPr lang="en-US" altLang="en-US" sz="2300"/>
              <a:t>             Views can also hide information (e.g. salary) for security purposes.</a:t>
            </a:r>
          </a:p>
        </p:txBody>
      </p:sp>
      <p:sp>
        <p:nvSpPr>
          <p:cNvPr id="7" name="Date Placeholder 9">
            <a:extLst>
              <a:ext uri="{FF2B5EF4-FFF2-40B4-BE49-F238E27FC236}">
                <a16:creationId xmlns:a16="http://schemas.microsoft.com/office/drawing/2014/main" id="{DF9499AA-5717-409C-823C-70DA23E24484}"/>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406329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Duration</a:t>
            </a:r>
          </a:p>
        </p:txBody>
      </p:sp>
      <p:sp>
        <p:nvSpPr>
          <p:cNvPr id="3" name="Content Placeholder 2"/>
          <p:cNvSpPr>
            <a:spLocks noGrp="1"/>
          </p:cNvSpPr>
          <p:nvPr>
            <p:ph idx="1"/>
          </p:nvPr>
        </p:nvSpPr>
        <p:spPr>
          <a:xfrm>
            <a:off x="616528" y="1411908"/>
            <a:ext cx="10515600" cy="2136775"/>
          </a:xfrm>
        </p:spPr>
        <p:txBody>
          <a:bodyPr/>
          <a:lstStyle/>
          <a:p>
            <a:r>
              <a:rPr lang="en-US">
                <a:hlinkClick r:id="rId3" action="ppaction://hlinkfile"/>
              </a:rPr>
              <a:t>Course Plan </a:t>
            </a:r>
            <a:r>
              <a:rPr lang="en-US"/>
              <a:t>– 48 hours</a:t>
            </a:r>
          </a:p>
          <a:p>
            <a:r>
              <a:rPr lang="en-US"/>
              <a:t>Per Week – 4 hours (3+1)</a:t>
            </a:r>
          </a:p>
          <a:p>
            <a:endParaRPr lang="en-US"/>
          </a:p>
        </p:txBody>
      </p:sp>
      <p:sp>
        <p:nvSpPr>
          <p:cNvPr id="4" name="Footer Placeholder 3"/>
          <p:cNvSpPr>
            <a:spLocks noGrp="1"/>
          </p:cNvSpPr>
          <p:nvPr>
            <p:ph type="ftr" sz="quarter" idx="11"/>
          </p:nvPr>
        </p:nvSpPr>
        <p:spPr/>
        <p:txBody>
          <a:bodyPr/>
          <a:lstStyle/>
          <a:p>
            <a:r>
              <a:rPr lang="en-US">
                <a:solidFill>
                  <a:schemeClr val="accent2"/>
                </a:solidFill>
              </a:rPr>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solidFill>
                  <a:schemeClr val="accent2"/>
                </a:solidFill>
              </a:rPr>
              <a:t>2</a:t>
            </a:fld>
            <a:endParaRPr lang="en-US">
              <a:solidFill>
                <a:schemeClr val="accent2"/>
              </a:solidFill>
            </a:endParaRPr>
          </a:p>
        </p:txBody>
      </p:sp>
      <p:sp>
        <p:nvSpPr>
          <p:cNvPr id="6" name="Rectangle 5"/>
          <p:cNvSpPr/>
          <p:nvPr/>
        </p:nvSpPr>
        <p:spPr>
          <a:xfrm>
            <a:off x="838200" y="3041194"/>
            <a:ext cx="7011728" cy="3108543"/>
          </a:xfrm>
          <a:prstGeom prst="rect">
            <a:avLst/>
          </a:prstGeom>
        </p:spPr>
        <p:txBody>
          <a:bodyPr wrap="none">
            <a:spAutoFit/>
          </a:bodyPr>
          <a:lstStyle/>
          <a:p>
            <a:r>
              <a:rPr lang="en-US" sz="2400" b="1">
                <a:latin typeface="+mj-lt"/>
                <a:ea typeface="+mj-ea"/>
                <a:cs typeface="+mj-cs"/>
              </a:rPr>
              <a:t>Other</a:t>
            </a:r>
            <a:r>
              <a:rPr lang="en-US" sz="1050" b="1"/>
              <a:t> </a:t>
            </a:r>
            <a:r>
              <a:rPr lang="en-US" sz="2400" b="1">
                <a:latin typeface="+mj-lt"/>
                <a:ea typeface="+mj-ea"/>
                <a:cs typeface="+mj-cs"/>
              </a:rPr>
              <a:t>References</a:t>
            </a:r>
            <a:r>
              <a:rPr lang="en-US" sz="1000" b="1"/>
              <a:t> </a:t>
            </a:r>
            <a:r>
              <a:rPr lang="en-US" sz="1400" b="1"/>
              <a:t>-</a:t>
            </a:r>
            <a:endParaRPr lang="en-US" sz="1000" b="1"/>
          </a:p>
          <a:p>
            <a:pPr lvl="0">
              <a:lnSpc>
                <a:spcPct val="150000"/>
              </a:lnSpc>
            </a:pPr>
            <a:r>
              <a:rPr lang="en-US"/>
              <a:t>	</a:t>
            </a:r>
            <a:r>
              <a:rPr lang="en-US">
                <a:solidFill>
                  <a:srgbClr val="E61A63"/>
                </a:solidFill>
              </a:rPr>
              <a:t>Fundamentals of Database System, 6</a:t>
            </a:r>
            <a:r>
              <a:rPr lang="en-US" baseline="30000">
                <a:solidFill>
                  <a:srgbClr val="E61A63"/>
                </a:solidFill>
              </a:rPr>
              <a:t>th</a:t>
            </a:r>
            <a:r>
              <a:rPr lang="en-US">
                <a:solidFill>
                  <a:srgbClr val="E61A63"/>
                </a:solidFill>
              </a:rPr>
              <a:t> Edition </a:t>
            </a:r>
          </a:p>
          <a:p>
            <a:pPr lvl="0">
              <a:lnSpc>
                <a:spcPct val="150000"/>
              </a:lnSpc>
            </a:pPr>
            <a:r>
              <a:rPr lang="en-US"/>
              <a:t>		</a:t>
            </a:r>
            <a:r>
              <a:rPr lang="en-US" err="1"/>
              <a:t>Ramez</a:t>
            </a:r>
            <a:r>
              <a:rPr lang="en-US"/>
              <a:t> </a:t>
            </a:r>
            <a:r>
              <a:rPr lang="en-US" err="1"/>
              <a:t>Elmasri</a:t>
            </a:r>
            <a:r>
              <a:rPr lang="en-US"/>
              <a:t>, </a:t>
            </a:r>
            <a:r>
              <a:rPr lang="en-US" err="1"/>
              <a:t>Shamkant</a:t>
            </a:r>
            <a:r>
              <a:rPr lang="en-US"/>
              <a:t> </a:t>
            </a:r>
            <a:r>
              <a:rPr lang="en-US" err="1"/>
              <a:t>Navathe</a:t>
            </a:r>
            <a:r>
              <a:rPr lang="en-US"/>
              <a:t>,</a:t>
            </a:r>
          </a:p>
          <a:p>
            <a:pPr lvl="0">
              <a:lnSpc>
                <a:spcPct val="150000"/>
              </a:lnSpc>
            </a:pPr>
            <a:r>
              <a:rPr lang="en-US"/>
              <a:t>		Addison Wesley Publications Co., 2010.</a:t>
            </a:r>
            <a:endParaRPr lang="en-US" sz="1000">
              <a:effectLst/>
            </a:endParaRPr>
          </a:p>
          <a:p>
            <a:pPr lvl="0">
              <a:lnSpc>
                <a:spcPct val="150000"/>
              </a:lnSpc>
            </a:pPr>
            <a:r>
              <a:rPr lang="en-US"/>
              <a:t>	</a:t>
            </a:r>
            <a:r>
              <a:rPr lang="en-US" i="1">
                <a:solidFill>
                  <a:srgbClr val="E61A63"/>
                </a:solidFill>
              </a:rPr>
              <a:t>Database Management System 3</a:t>
            </a:r>
            <a:r>
              <a:rPr lang="en-US" i="1" baseline="30000">
                <a:solidFill>
                  <a:srgbClr val="E61A63"/>
                </a:solidFill>
              </a:rPr>
              <a:t>rd</a:t>
            </a:r>
            <a:r>
              <a:rPr lang="en-US" i="1">
                <a:solidFill>
                  <a:srgbClr val="E61A63"/>
                </a:solidFill>
              </a:rPr>
              <a:t> </a:t>
            </a:r>
            <a:r>
              <a:rPr lang="en-US" i="1" err="1">
                <a:solidFill>
                  <a:srgbClr val="E61A63"/>
                </a:solidFill>
              </a:rPr>
              <a:t>Eddition</a:t>
            </a:r>
            <a:endParaRPr lang="en-US" i="1">
              <a:solidFill>
                <a:srgbClr val="E61A63"/>
              </a:solidFill>
            </a:endParaRPr>
          </a:p>
          <a:p>
            <a:pPr lvl="0">
              <a:lnSpc>
                <a:spcPct val="150000"/>
              </a:lnSpc>
            </a:pPr>
            <a:r>
              <a:rPr lang="en-US" i="1"/>
              <a:t>		 </a:t>
            </a:r>
            <a:r>
              <a:rPr lang="en-US"/>
              <a:t>Raghu </a:t>
            </a:r>
            <a:r>
              <a:rPr lang="en-US" err="1"/>
              <a:t>Ramakrishnan</a:t>
            </a:r>
            <a:r>
              <a:rPr lang="en-US"/>
              <a:t>, Johannes </a:t>
            </a:r>
            <a:r>
              <a:rPr lang="en-US" err="1"/>
              <a:t>Gehrke</a:t>
            </a:r>
            <a:r>
              <a:rPr lang="en-US"/>
              <a:t>,, 3</a:t>
            </a:r>
            <a:r>
              <a:rPr lang="en-US" baseline="30000"/>
              <a:t>rd</a:t>
            </a:r>
            <a:r>
              <a:rPr lang="en-US"/>
              <a:t> Edition, </a:t>
            </a:r>
          </a:p>
          <a:p>
            <a:pPr lvl="0">
              <a:lnSpc>
                <a:spcPct val="150000"/>
              </a:lnSpc>
            </a:pPr>
            <a:r>
              <a:rPr lang="en-US"/>
              <a:t>		 WCB/McGraw Hill Publisher, 2014.</a:t>
            </a:r>
            <a:endParaRPr lang="en-US" sz="1000">
              <a:effectLst/>
            </a:endParaRPr>
          </a:p>
          <a:p>
            <a:endParaRPr lang="en-US" sz="1000" b="1"/>
          </a:p>
        </p:txBody>
      </p:sp>
      <p:sp>
        <p:nvSpPr>
          <p:cNvPr id="8" name="Date Placeholder 9">
            <a:extLst>
              <a:ext uri="{FF2B5EF4-FFF2-40B4-BE49-F238E27FC236}">
                <a16:creationId xmlns:a16="http://schemas.microsoft.com/office/drawing/2014/main" id="{FE71B794-D3E4-4559-A42D-676F01336506}"/>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907964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8DE127-CDCD-45E3-A09E-77195DF136B0}"/>
              </a:ext>
            </a:extLst>
          </p:cNvPr>
          <p:cNvSpPr>
            <a:spLocks noGrp="1"/>
          </p:cNvSpPr>
          <p:nvPr>
            <p:ph type="dt" sz="half" idx="10"/>
          </p:nvPr>
        </p:nvSpPr>
        <p:spPr/>
        <p:txBody>
          <a:bodyPr/>
          <a:lstStyle/>
          <a:p>
            <a:r>
              <a:rPr lang="en-US"/>
              <a:t>Jan 23</a:t>
            </a:r>
          </a:p>
        </p:txBody>
      </p:sp>
      <p:sp>
        <p:nvSpPr>
          <p:cNvPr id="5" name="Footer Placeholder 4">
            <a:extLst>
              <a:ext uri="{FF2B5EF4-FFF2-40B4-BE49-F238E27FC236}">
                <a16:creationId xmlns:a16="http://schemas.microsoft.com/office/drawing/2014/main" id="{08FC6D6C-D92D-44F6-B9D9-01C1E706385A}"/>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7CBAE587-7F1B-491B-BDB6-9666FE4AFB20}"/>
              </a:ext>
            </a:extLst>
          </p:cNvPr>
          <p:cNvSpPr>
            <a:spLocks noGrp="1"/>
          </p:cNvSpPr>
          <p:nvPr>
            <p:ph type="sldNum" sz="quarter" idx="12"/>
          </p:nvPr>
        </p:nvSpPr>
        <p:spPr/>
        <p:txBody>
          <a:bodyPr/>
          <a:lstStyle/>
          <a:p>
            <a:fld id="{14BBDAA4-9F53-445C-99DF-85B6C2FB1D08}" type="slidenum">
              <a:rPr lang="en-US" smtClean="0"/>
              <a:t>20</a:t>
            </a:fld>
            <a:endParaRPr lang="en-US"/>
          </a:p>
        </p:txBody>
      </p:sp>
      <p:pic>
        <p:nvPicPr>
          <p:cNvPr id="2050" name="Picture 2" descr="View1.JPG">
            <a:extLst>
              <a:ext uri="{FF2B5EF4-FFF2-40B4-BE49-F238E27FC236}">
                <a16:creationId xmlns:a16="http://schemas.microsoft.com/office/drawing/2014/main" id="{DD43F982-2E65-47A3-920D-65CA13698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908" y="814621"/>
            <a:ext cx="8603622" cy="5120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BF00198-D38F-44B8-BBD5-FA35CE7A517F}"/>
              </a:ext>
            </a:extLst>
          </p:cNvPr>
          <p:cNvSpPr/>
          <p:nvPr/>
        </p:nvSpPr>
        <p:spPr>
          <a:xfrm>
            <a:off x="1587908" y="5750450"/>
            <a:ext cx="7644581" cy="369332"/>
          </a:xfrm>
          <a:prstGeom prst="rect">
            <a:avLst/>
          </a:prstGeom>
        </p:spPr>
        <p:txBody>
          <a:bodyPr wrap="square">
            <a:spAutoFit/>
          </a:bodyPr>
          <a:lstStyle/>
          <a:p>
            <a:r>
              <a:rPr lang="en-US"/>
              <a:t>There can be multiple such different views according need of application/user</a:t>
            </a:r>
            <a:endParaRPr lang="en-IN"/>
          </a:p>
        </p:txBody>
      </p:sp>
      <p:sp>
        <p:nvSpPr>
          <p:cNvPr id="3" name="Rectangle 2">
            <a:extLst>
              <a:ext uri="{FF2B5EF4-FFF2-40B4-BE49-F238E27FC236}">
                <a16:creationId xmlns:a16="http://schemas.microsoft.com/office/drawing/2014/main" id="{18D5A43B-4EAA-4882-B33C-19E68C024827}"/>
              </a:ext>
            </a:extLst>
          </p:cNvPr>
          <p:cNvSpPr/>
          <p:nvPr/>
        </p:nvSpPr>
        <p:spPr>
          <a:xfrm>
            <a:off x="4624133" y="357783"/>
            <a:ext cx="1071897" cy="523220"/>
          </a:xfrm>
          <a:prstGeom prst="rect">
            <a:avLst/>
          </a:prstGeom>
        </p:spPr>
        <p:txBody>
          <a:bodyPr wrap="none">
            <a:spAutoFit/>
          </a:bodyPr>
          <a:lstStyle/>
          <a:p>
            <a:r>
              <a:rPr lang="en-US" altLang="en-US" sz="2800" b="1">
                <a:solidFill>
                  <a:srgbClr val="C00000"/>
                </a:solidFill>
              </a:rPr>
              <a:t>Views</a:t>
            </a:r>
            <a:endParaRPr lang="en-IN" sz="2800"/>
          </a:p>
        </p:txBody>
      </p:sp>
      <p:sp>
        <p:nvSpPr>
          <p:cNvPr id="7" name="Rectangle 6">
            <a:extLst>
              <a:ext uri="{FF2B5EF4-FFF2-40B4-BE49-F238E27FC236}">
                <a16:creationId xmlns:a16="http://schemas.microsoft.com/office/drawing/2014/main" id="{4DC39158-52CC-4142-B9F1-BE95737F7C1C}"/>
              </a:ext>
            </a:extLst>
          </p:cNvPr>
          <p:cNvSpPr/>
          <p:nvPr/>
        </p:nvSpPr>
        <p:spPr>
          <a:xfrm>
            <a:off x="304800" y="1186934"/>
            <a:ext cx="1481228" cy="1477328"/>
          </a:xfrm>
          <a:prstGeom prst="rect">
            <a:avLst/>
          </a:prstGeom>
        </p:spPr>
        <p:txBody>
          <a:bodyPr wrap="square">
            <a:spAutoFit/>
          </a:bodyPr>
          <a:lstStyle/>
          <a:p>
            <a:r>
              <a:rPr lang="en-US" b="1"/>
              <a:t>Academics</a:t>
            </a:r>
            <a:r>
              <a:rPr lang="en-US"/>
              <a:t>(Regno, Name, email,Mark1,Mark2,Mark3,Grade)</a:t>
            </a:r>
          </a:p>
        </p:txBody>
      </p:sp>
      <p:sp>
        <p:nvSpPr>
          <p:cNvPr id="8" name="Rectangle 7">
            <a:extLst>
              <a:ext uri="{FF2B5EF4-FFF2-40B4-BE49-F238E27FC236}">
                <a16:creationId xmlns:a16="http://schemas.microsoft.com/office/drawing/2014/main" id="{2118CDD4-DF24-4C1E-BC00-8FC1377F05BF}"/>
              </a:ext>
            </a:extLst>
          </p:cNvPr>
          <p:cNvSpPr/>
          <p:nvPr/>
        </p:nvSpPr>
        <p:spPr>
          <a:xfrm>
            <a:off x="236115" y="3561025"/>
            <a:ext cx="1481228" cy="1754326"/>
          </a:xfrm>
          <a:prstGeom prst="rect">
            <a:avLst/>
          </a:prstGeom>
        </p:spPr>
        <p:txBody>
          <a:bodyPr wrap="square">
            <a:spAutoFit/>
          </a:bodyPr>
          <a:lstStyle/>
          <a:p>
            <a:r>
              <a:rPr lang="en-US" b="1"/>
              <a:t>Fees_paid</a:t>
            </a:r>
            <a:r>
              <a:rPr lang="en-US"/>
              <a:t> (Regno, Year1_fees, Year2_Fees,Total_pending)</a:t>
            </a:r>
            <a:endParaRPr lang="en-IN"/>
          </a:p>
        </p:txBody>
      </p:sp>
      <p:sp>
        <p:nvSpPr>
          <p:cNvPr id="9" name="Rectangle 8">
            <a:extLst>
              <a:ext uri="{FF2B5EF4-FFF2-40B4-BE49-F238E27FC236}">
                <a16:creationId xmlns:a16="http://schemas.microsoft.com/office/drawing/2014/main" id="{E132DE68-28DF-4C13-88C7-65AB6D14A056}"/>
              </a:ext>
            </a:extLst>
          </p:cNvPr>
          <p:cNvSpPr/>
          <p:nvPr/>
        </p:nvSpPr>
        <p:spPr>
          <a:xfrm>
            <a:off x="8819930" y="2392397"/>
            <a:ext cx="2743200" cy="923330"/>
          </a:xfrm>
          <a:prstGeom prst="rect">
            <a:avLst/>
          </a:prstGeom>
        </p:spPr>
        <p:txBody>
          <a:bodyPr wrap="square">
            <a:spAutoFit/>
          </a:bodyPr>
          <a:lstStyle/>
          <a:p>
            <a:r>
              <a:rPr lang="en-US" b="1" err="1"/>
              <a:t>Pending_Stud_Fees_View</a:t>
            </a:r>
            <a:r>
              <a:rPr lang="en-US" b="1"/>
              <a:t>(</a:t>
            </a:r>
          </a:p>
          <a:p>
            <a:r>
              <a:rPr lang="en-US" err="1"/>
              <a:t>Regno,Name,emailed</a:t>
            </a:r>
            <a:r>
              <a:rPr lang="en-US"/>
              <a:t>, pending_amount</a:t>
            </a:r>
            <a:r>
              <a:rPr lang="en-US" b="1"/>
              <a:t>)</a:t>
            </a:r>
            <a:endParaRPr lang="en-IN" b="1"/>
          </a:p>
        </p:txBody>
      </p:sp>
    </p:spTree>
    <p:extLst>
      <p:ext uri="{BB962C8B-B14F-4D97-AF65-F5344CB8AC3E}">
        <p14:creationId xmlns:p14="http://schemas.microsoft.com/office/powerpoint/2010/main" val="370143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F0590E80-E767-4BC5-AB51-884E795DC77F}" type="slidenum">
              <a:rPr lang="en-US" altLang="en-US"/>
              <a:pPr/>
              <a:t>21</a:t>
            </a:fld>
            <a:endParaRPr lang="en-US" altLang="en-US"/>
          </a:p>
        </p:txBody>
      </p:sp>
      <p:sp>
        <p:nvSpPr>
          <p:cNvPr id="7170" name="Rectangle 2"/>
          <p:cNvSpPr>
            <a:spLocks noGrp="1" noChangeArrowheads="1"/>
          </p:cNvSpPr>
          <p:nvPr>
            <p:ph type="title"/>
          </p:nvPr>
        </p:nvSpPr>
        <p:spPr/>
        <p:txBody>
          <a:bodyPr>
            <a:normAutofit/>
          </a:bodyPr>
          <a:lstStyle/>
          <a:p>
            <a:r>
              <a:rPr lang="en-US" altLang="en-US" sz="4000">
                <a:solidFill>
                  <a:srgbClr val="C00000"/>
                </a:solidFill>
              </a:rPr>
              <a:t>Instances and Schemas</a:t>
            </a:r>
          </a:p>
        </p:txBody>
      </p:sp>
      <p:sp>
        <p:nvSpPr>
          <p:cNvPr id="7171" name="Rectangle 3"/>
          <p:cNvSpPr>
            <a:spLocks noGrp="1" noChangeArrowheads="1"/>
          </p:cNvSpPr>
          <p:nvPr>
            <p:ph type="body" idx="1"/>
          </p:nvPr>
        </p:nvSpPr>
        <p:spPr>
          <a:xfrm>
            <a:off x="838200" y="1825625"/>
            <a:ext cx="10515600" cy="3124747"/>
          </a:xfrm>
        </p:spPr>
        <p:txBody>
          <a:bodyPr>
            <a:normAutofit/>
          </a:bodyPr>
          <a:lstStyle/>
          <a:p>
            <a:pPr algn="just">
              <a:lnSpc>
                <a:spcPct val="100000"/>
              </a:lnSpc>
              <a:buFont typeface="Wingdings" panose="05000000000000000000" pitchFamily="2" charset="2"/>
              <a:buChar char="Ø"/>
            </a:pPr>
            <a:r>
              <a:rPr lang="en-US" altLang="en-US" sz="2800">
                <a:solidFill>
                  <a:srgbClr val="C00000"/>
                </a:solidFill>
              </a:rPr>
              <a:t>Schema</a:t>
            </a:r>
            <a:r>
              <a:rPr lang="en-US" altLang="en-US" sz="2800"/>
              <a:t> – The overall design(structure) of the database </a:t>
            </a:r>
          </a:p>
          <a:p>
            <a:pPr lvl="1" algn="just">
              <a:lnSpc>
                <a:spcPct val="100000"/>
              </a:lnSpc>
              <a:buFont typeface="Wingdings" panose="05000000000000000000" pitchFamily="2" charset="2"/>
              <a:buChar char="§"/>
            </a:pPr>
            <a:r>
              <a:rPr lang="en-US" altLang="en-US" sz="2600">
                <a:solidFill>
                  <a:srgbClr val="C00000"/>
                </a:solidFill>
              </a:rPr>
              <a:t>Physical schema </a:t>
            </a:r>
            <a:r>
              <a:rPr lang="en-US" altLang="en-US" sz="2400"/>
              <a:t>– </a:t>
            </a:r>
            <a:r>
              <a:rPr lang="en-US" altLang="en-US" sz="2600"/>
              <a:t>database design at </a:t>
            </a:r>
            <a:r>
              <a:rPr lang="en-US" altLang="en-US" sz="2600">
                <a:solidFill>
                  <a:srgbClr val="FF0000"/>
                </a:solidFill>
              </a:rPr>
              <a:t>physical level</a:t>
            </a:r>
          </a:p>
          <a:p>
            <a:pPr lvl="1" algn="just">
              <a:lnSpc>
                <a:spcPct val="100000"/>
              </a:lnSpc>
              <a:buFont typeface="Wingdings" panose="05000000000000000000" pitchFamily="2" charset="2"/>
              <a:buChar char="§"/>
            </a:pPr>
            <a:r>
              <a:rPr lang="en-US" altLang="en-US" sz="2600">
                <a:solidFill>
                  <a:srgbClr val="C00000"/>
                </a:solidFill>
              </a:rPr>
              <a:t>Logical schema </a:t>
            </a:r>
            <a:r>
              <a:rPr lang="en-US" altLang="en-US" sz="2600"/>
              <a:t>– database design at the </a:t>
            </a:r>
            <a:r>
              <a:rPr lang="en-US" altLang="en-US" sz="2600">
                <a:solidFill>
                  <a:srgbClr val="FF0000"/>
                </a:solidFill>
              </a:rPr>
              <a:t>logical level</a:t>
            </a:r>
          </a:p>
          <a:p>
            <a:pPr lvl="1" algn="just">
              <a:lnSpc>
                <a:spcPct val="100000"/>
              </a:lnSpc>
              <a:buFont typeface="Wingdings" panose="05000000000000000000" pitchFamily="2" charset="2"/>
              <a:buChar char="§"/>
            </a:pPr>
            <a:r>
              <a:rPr lang="en-US" altLang="en-US" sz="2600">
                <a:solidFill>
                  <a:srgbClr val="C00000"/>
                </a:solidFill>
              </a:rPr>
              <a:t>Subschemas</a:t>
            </a:r>
            <a:r>
              <a:rPr lang="en-US" altLang="en-US" sz="2600"/>
              <a:t>- several schemas at the view level</a:t>
            </a:r>
          </a:p>
          <a:p>
            <a:pPr algn="just">
              <a:lnSpc>
                <a:spcPct val="100000"/>
              </a:lnSpc>
              <a:buFont typeface="Wingdings" panose="05000000000000000000" pitchFamily="2" charset="2"/>
              <a:buChar char="Ø"/>
            </a:pPr>
            <a:r>
              <a:rPr lang="en-US" altLang="en-US" sz="2800">
                <a:solidFill>
                  <a:srgbClr val="C00000"/>
                </a:solidFill>
              </a:rPr>
              <a:t>Instance</a:t>
            </a:r>
            <a:r>
              <a:rPr lang="en-US" altLang="en-US" sz="2800"/>
              <a:t> – The collection of information stored in the database at a particular moment.</a:t>
            </a:r>
          </a:p>
          <a:p>
            <a:pPr marL="0" indent="0" algn="just">
              <a:lnSpc>
                <a:spcPct val="100000"/>
              </a:lnSpc>
              <a:buNone/>
            </a:pPr>
            <a:endParaRPr lang="en-US" altLang="en-US" sz="2800"/>
          </a:p>
        </p:txBody>
      </p:sp>
      <p:sp>
        <p:nvSpPr>
          <p:cNvPr id="2" name="Rectangle 1"/>
          <p:cNvSpPr/>
          <p:nvPr/>
        </p:nvSpPr>
        <p:spPr>
          <a:xfrm>
            <a:off x="1555045" y="5267700"/>
            <a:ext cx="9081910" cy="523220"/>
          </a:xfrm>
          <a:prstGeom prst="rect">
            <a:avLst/>
          </a:prstGeom>
        </p:spPr>
        <p:txBody>
          <a:bodyPr wrap="none">
            <a:spAutoFit/>
          </a:bodyPr>
          <a:lstStyle/>
          <a:p>
            <a:r>
              <a:rPr lang="en-US" sz="2800">
                <a:solidFill>
                  <a:srgbClr val="C00000"/>
                </a:solidFill>
                <a:effectLst>
                  <a:outerShdw blurRad="38100" dist="38100" dir="2700000" algn="tl">
                    <a:srgbClr val="000000">
                      <a:alpha val="43137"/>
                    </a:srgbClr>
                  </a:outerShdw>
                </a:effectLst>
              </a:rPr>
              <a:t>Data is stored in which schema ? All or any one ? Which one?</a:t>
            </a:r>
          </a:p>
        </p:txBody>
      </p:sp>
      <p:sp>
        <p:nvSpPr>
          <p:cNvPr id="8" name="Date Placeholder 9">
            <a:extLst>
              <a:ext uri="{FF2B5EF4-FFF2-40B4-BE49-F238E27FC236}">
                <a16:creationId xmlns:a16="http://schemas.microsoft.com/office/drawing/2014/main" id="{98BBC19F-B237-4C8D-BF14-CEF7A0CAF10D}"/>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19651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46549623-D49A-4C9B-A06C-FC4B29A761C0}" type="slidenum">
              <a:rPr lang="en-US" altLang="en-US"/>
              <a:pPr/>
              <a:t>22</a:t>
            </a:fld>
            <a:endParaRPr lang="en-US" altLang="en-US"/>
          </a:p>
        </p:txBody>
      </p:sp>
      <p:sp>
        <p:nvSpPr>
          <p:cNvPr id="8194" name="Rectangle 2"/>
          <p:cNvSpPr>
            <a:spLocks noGrp="1" noChangeArrowheads="1"/>
          </p:cNvSpPr>
          <p:nvPr>
            <p:ph type="title"/>
          </p:nvPr>
        </p:nvSpPr>
        <p:spPr>
          <a:xfrm>
            <a:off x="933578" y="16219"/>
            <a:ext cx="10058400" cy="1450757"/>
          </a:xfrm>
        </p:spPr>
        <p:txBody>
          <a:bodyPr>
            <a:normAutofit/>
          </a:bodyPr>
          <a:lstStyle/>
          <a:p>
            <a:r>
              <a:rPr lang="en-US" altLang="en-US" sz="4000">
                <a:solidFill>
                  <a:srgbClr val="C00000"/>
                </a:solidFill>
              </a:rPr>
              <a:t>Data Independence</a:t>
            </a:r>
          </a:p>
        </p:txBody>
      </p:sp>
      <p:sp>
        <p:nvSpPr>
          <p:cNvPr id="8195" name="Rectangle 3"/>
          <p:cNvSpPr>
            <a:spLocks noGrp="1" noChangeArrowheads="1"/>
          </p:cNvSpPr>
          <p:nvPr>
            <p:ph type="body" idx="1"/>
          </p:nvPr>
        </p:nvSpPr>
        <p:spPr>
          <a:xfrm>
            <a:off x="838200" y="1466976"/>
            <a:ext cx="10515600" cy="3353851"/>
          </a:xfrm>
        </p:spPr>
        <p:txBody>
          <a:bodyPr>
            <a:normAutofit/>
          </a:bodyPr>
          <a:lstStyle/>
          <a:p>
            <a:pPr algn="just">
              <a:lnSpc>
                <a:spcPct val="120000"/>
              </a:lnSpc>
              <a:buClr>
                <a:srgbClr val="C00000"/>
              </a:buClr>
              <a:buFont typeface="Wingdings" panose="05000000000000000000" pitchFamily="2" charset="2"/>
              <a:buChar char="Ø"/>
            </a:pPr>
            <a:r>
              <a:rPr lang="en-US" altLang="en-US" sz="2800"/>
              <a:t>Ability to modify a schema definition in one level without affecting a schema definition in the other levels.</a:t>
            </a:r>
          </a:p>
          <a:p>
            <a:pPr algn="just">
              <a:lnSpc>
                <a:spcPct val="120000"/>
              </a:lnSpc>
              <a:buClr>
                <a:srgbClr val="C00000"/>
              </a:buClr>
              <a:buFont typeface="Wingdings" panose="05000000000000000000" pitchFamily="2" charset="2"/>
              <a:buChar char="Ø"/>
            </a:pPr>
            <a:r>
              <a:rPr lang="en-US" altLang="en-US" sz="2800"/>
              <a:t>Two levels of data independence</a:t>
            </a:r>
          </a:p>
          <a:p>
            <a:pPr lvl="1" algn="just">
              <a:lnSpc>
                <a:spcPct val="120000"/>
              </a:lnSpc>
              <a:buClr>
                <a:srgbClr val="C00000"/>
              </a:buClr>
              <a:buFont typeface="Wingdings" panose="05000000000000000000" pitchFamily="2" charset="2"/>
              <a:buChar char="Ø"/>
            </a:pPr>
            <a:r>
              <a:rPr lang="en-US" altLang="en-US" sz="2800"/>
              <a:t>Physical data independence</a:t>
            </a:r>
          </a:p>
          <a:p>
            <a:pPr lvl="1" algn="just">
              <a:lnSpc>
                <a:spcPct val="120000"/>
              </a:lnSpc>
              <a:buClr>
                <a:srgbClr val="C00000"/>
              </a:buClr>
              <a:buFont typeface="Wingdings" panose="05000000000000000000" pitchFamily="2" charset="2"/>
              <a:buChar char="Ø"/>
            </a:pPr>
            <a:r>
              <a:rPr lang="en-US" altLang="en-US" sz="2800"/>
              <a:t>Logical data independence</a:t>
            </a:r>
          </a:p>
        </p:txBody>
      </p:sp>
      <p:sp>
        <p:nvSpPr>
          <p:cNvPr id="7" name="Date Placeholder 9">
            <a:extLst>
              <a:ext uri="{FF2B5EF4-FFF2-40B4-BE49-F238E27FC236}">
                <a16:creationId xmlns:a16="http://schemas.microsoft.com/office/drawing/2014/main" id="{2955779B-F598-42C1-AA52-F52ED0CF5440}"/>
              </a:ext>
            </a:extLst>
          </p:cNvPr>
          <p:cNvSpPr>
            <a:spLocks noGrp="1"/>
          </p:cNvSpPr>
          <p:nvPr>
            <p:ph type="dt" sz="half" idx="10"/>
          </p:nvPr>
        </p:nvSpPr>
        <p:spPr>
          <a:xfrm>
            <a:off x="838200" y="6356350"/>
            <a:ext cx="2743200" cy="365125"/>
          </a:xfrm>
        </p:spPr>
        <p:txBody>
          <a:bodyPr/>
          <a:lstStyle/>
          <a:p>
            <a:r>
              <a:rPr lang="en-US"/>
              <a:t>Jan 23</a:t>
            </a:r>
          </a:p>
        </p:txBody>
      </p:sp>
      <p:pic>
        <p:nvPicPr>
          <p:cNvPr id="2" name="Picture 1">
            <a:extLst>
              <a:ext uri="{FF2B5EF4-FFF2-40B4-BE49-F238E27FC236}">
                <a16:creationId xmlns:a16="http://schemas.microsoft.com/office/drawing/2014/main" id="{A9DED56E-4F87-47B0-8CE6-32806EDD5EB0}"/>
              </a:ext>
            </a:extLst>
          </p:cNvPr>
          <p:cNvPicPr>
            <a:picLocks noChangeAspect="1"/>
          </p:cNvPicPr>
          <p:nvPr/>
        </p:nvPicPr>
        <p:blipFill>
          <a:blip r:embed="rId3"/>
          <a:stretch>
            <a:fillRect/>
          </a:stretch>
        </p:blipFill>
        <p:spPr>
          <a:xfrm>
            <a:off x="6882312" y="2087880"/>
            <a:ext cx="4928688" cy="4423609"/>
          </a:xfrm>
          <a:prstGeom prst="rect">
            <a:avLst/>
          </a:prstGeom>
        </p:spPr>
      </p:pic>
    </p:spTree>
    <p:extLst>
      <p:ext uri="{BB962C8B-B14F-4D97-AF65-F5344CB8AC3E}">
        <p14:creationId xmlns:p14="http://schemas.microsoft.com/office/powerpoint/2010/main" val="363271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75"/>
            <a:ext cx="10515600" cy="1325563"/>
          </a:xfrm>
        </p:spPr>
        <p:txBody>
          <a:bodyPr/>
          <a:lstStyle/>
          <a:p>
            <a:r>
              <a:rPr lang="en-US">
                <a:solidFill>
                  <a:srgbClr val="C00000"/>
                </a:solidFill>
                <a:ea typeface="MS PGothic" pitchFamily="34" charset="-128"/>
              </a:rPr>
              <a:t>Data Independence Types</a:t>
            </a:r>
            <a:endParaRPr lang="en-US"/>
          </a:p>
        </p:txBody>
      </p:sp>
      <p:sp>
        <p:nvSpPr>
          <p:cNvPr id="3" name="Content Placeholder 2"/>
          <p:cNvSpPr>
            <a:spLocks noGrp="1"/>
          </p:cNvSpPr>
          <p:nvPr>
            <p:ph idx="1"/>
          </p:nvPr>
        </p:nvSpPr>
        <p:spPr>
          <a:xfrm>
            <a:off x="838200" y="1690688"/>
            <a:ext cx="10515600" cy="4351338"/>
          </a:xfrm>
        </p:spPr>
        <p:txBody>
          <a:bodyPr>
            <a:normAutofit/>
          </a:bodyPr>
          <a:lstStyle/>
          <a:p>
            <a:pPr>
              <a:lnSpc>
                <a:spcPct val="100000"/>
              </a:lnSpc>
            </a:pPr>
            <a:r>
              <a:rPr lang="en-US" sz="2800" b="1">
                <a:solidFill>
                  <a:srgbClr val="C00000"/>
                </a:solidFill>
                <a:effectLst>
                  <a:outerShdw blurRad="38100" dist="38100" dir="2700000" algn="tl">
                    <a:srgbClr val="C0C0C0"/>
                  </a:outerShdw>
                </a:effectLst>
                <a:ea typeface="MS PGothic" pitchFamily="34" charset="-128"/>
              </a:rPr>
              <a:t>Physical Data Independence </a:t>
            </a:r>
            <a:r>
              <a:rPr lang="en-US" sz="2800">
                <a:solidFill>
                  <a:srgbClr val="C00000"/>
                </a:solidFill>
                <a:ea typeface="MS PGothic" pitchFamily="34" charset="-128"/>
              </a:rPr>
              <a:t> </a:t>
            </a:r>
          </a:p>
          <a:p>
            <a:pPr lvl="1">
              <a:lnSpc>
                <a:spcPct val="100000"/>
              </a:lnSpc>
            </a:pPr>
            <a:r>
              <a:rPr lang="en-US" sz="2800">
                <a:ea typeface="MS PGothic" pitchFamily="34" charset="-128"/>
              </a:rPr>
              <a:t>The ability to modify the physical schema without changing the logical schema.</a:t>
            </a:r>
          </a:p>
          <a:p>
            <a:pPr>
              <a:lnSpc>
                <a:spcPct val="100000"/>
              </a:lnSpc>
            </a:pPr>
            <a:r>
              <a:rPr lang="en-US" sz="2800" b="1">
                <a:solidFill>
                  <a:srgbClr val="C00000"/>
                </a:solidFill>
                <a:effectLst>
                  <a:outerShdw blurRad="38100" dist="38100" dir="2700000" algn="tl">
                    <a:srgbClr val="C0C0C0"/>
                  </a:outerShdw>
                </a:effectLst>
                <a:ea typeface="MS PGothic" pitchFamily="34" charset="-128"/>
              </a:rPr>
              <a:t>Logical Data Independence</a:t>
            </a:r>
            <a:r>
              <a:rPr lang="en-US" sz="2800">
                <a:solidFill>
                  <a:srgbClr val="C00000"/>
                </a:solidFill>
                <a:ea typeface="MS PGothic" pitchFamily="34" charset="-128"/>
              </a:rPr>
              <a:t> </a:t>
            </a:r>
          </a:p>
          <a:p>
            <a:pPr lvl="1">
              <a:lnSpc>
                <a:spcPct val="100000"/>
              </a:lnSpc>
            </a:pPr>
            <a:r>
              <a:rPr lang="en-US" sz="2800">
                <a:ea typeface="MS PGothic" pitchFamily="34" charset="-128"/>
              </a:rPr>
              <a:t>The ability to modify the logical schema without changing the view level.</a:t>
            </a:r>
          </a:p>
          <a:p>
            <a:pPr>
              <a:lnSpc>
                <a:spcPct val="100000"/>
              </a:lnSpc>
            </a:pPr>
            <a:r>
              <a:rPr lang="en-US" altLang="en-US" sz="2800"/>
              <a:t>The </a:t>
            </a:r>
            <a:r>
              <a:rPr lang="en-US" altLang="en-US" sz="2800">
                <a:solidFill>
                  <a:srgbClr val="C00000"/>
                </a:solidFill>
              </a:rPr>
              <a:t>interfaces(mappings)</a:t>
            </a:r>
            <a:r>
              <a:rPr lang="en-US" altLang="en-US" sz="2800"/>
              <a:t> between the various levels and components should be well defined so that changes in some parts do not seriously influence others.</a:t>
            </a:r>
          </a:p>
          <a:p>
            <a:pPr>
              <a:lnSpc>
                <a:spcPct val="100000"/>
              </a:lnSpc>
            </a:pPr>
            <a:endParaRPr lang="en-US" sz="2800">
              <a:ea typeface="MS PGothic" pitchFamily="34" charset="-128"/>
            </a:endParaRPr>
          </a:p>
          <a:p>
            <a:pPr>
              <a:lnSpc>
                <a:spcPct val="100000"/>
              </a:lnSpc>
            </a:pPr>
            <a:endParaRPr lang="en-US" sz="2800"/>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23</a:t>
            </a:fld>
            <a:endParaRPr lang="en-US"/>
          </a:p>
        </p:txBody>
      </p:sp>
      <p:sp>
        <p:nvSpPr>
          <p:cNvPr id="7" name="Date Placeholder 9">
            <a:extLst>
              <a:ext uri="{FF2B5EF4-FFF2-40B4-BE49-F238E27FC236}">
                <a16:creationId xmlns:a16="http://schemas.microsoft.com/office/drawing/2014/main" id="{616CF628-CCE0-4B60-89B8-41A930FBF7C1}"/>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376159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CD6F56BD-E27F-4ED7-86E0-50D5006A7A41}" type="slidenum">
              <a:rPr lang="en-US" altLang="en-US"/>
              <a:pPr/>
              <a:t>24</a:t>
            </a:fld>
            <a:endParaRPr lang="en-US" altLang="en-US"/>
          </a:p>
        </p:txBody>
      </p:sp>
      <p:sp>
        <p:nvSpPr>
          <p:cNvPr id="9218" name="Rectangle 2"/>
          <p:cNvSpPr>
            <a:spLocks noGrp="1" noChangeArrowheads="1"/>
          </p:cNvSpPr>
          <p:nvPr>
            <p:ph type="title"/>
          </p:nvPr>
        </p:nvSpPr>
        <p:spPr/>
        <p:txBody>
          <a:bodyPr/>
          <a:lstStyle/>
          <a:p>
            <a:r>
              <a:rPr lang="en-US" altLang="en-US">
                <a:solidFill>
                  <a:srgbClr val="C00000"/>
                </a:solidFill>
              </a:rPr>
              <a:t>Data Models</a:t>
            </a:r>
          </a:p>
        </p:txBody>
      </p:sp>
      <p:sp>
        <p:nvSpPr>
          <p:cNvPr id="9219" name="Rectangle 3"/>
          <p:cNvSpPr>
            <a:spLocks noGrp="1" noChangeArrowheads="1"/>
          </p:cNvSpPr>
          <p:nvPr>
            <p:ph type="body" idx="1"/>
          </p:nvPr>
        </p:nvSpPr>
        <p:spPr>
          <a:xfrm>
            <a:off x="1097280" y="1981200"/>
            <a:ext cx="10583858" cy="3379076"/>
          </a:xfrm>
        </p:spPr>
        <p:txBody>
          <a:bodyPr>
            <a:normAutofit/>
          </a:bodyPr>
          <a:lstStyle/>
          <a:p>
            <a:pPr marL="0" indent="0">
              <a:lnSpc>
                <a:spcPct val="150000"/>
              </a:lnSpc>
              <a:buNone/>
            </a:pPr>
            <a:r>
              <a:rPr lang="en-US" altLang="en-US" sz="2800"/>
              <a:t>A collection of </a:t>
            </a:r>
            <a:r>
              <a:rPr lang="en-US" altLang="en-US" sz="2800" b="1">
                <a:solidFill>
                  <a:srgbClr val="C00000"/>
                </a:solidFill>
              </a:rPr>
              <a:t>conceptual tools</a:t>
            </a:r>
            <a:r>
              <a:rPr lang="en-US" altLang="en-US" sz="2800">
                <a:solidFill>
                  <a:srgbClr val="C00000"/>
                </a:solidFill>
              </a:rPr>
              <a:t> </a:t>
            </a:r>
            <a:r>
              <a:rPr lang="en-US" altLang="en-US" sz="2800"/>
              <a:t>for describing:</a:t>
            </a:r>
          </a:p>
          <a:p>
            <a:pPr lvl="1">
              <a:lnSpc>
                <a:spcPct val="150000"/>
              </a:lnSpc>
            </a:pPr>
            <a:r>
              <a:rPr lang="en-US" altLang="en-US"/>
              <a:t>Data</a:t>
            </a:r>
          </a:p>
          <a:p>
            <a:pPr lvl="1">
              <a:lnSpc>
                <a:spcPct val="150000"/>
              </a:lnSpc>
            </a:pPr>
            <a:r>
              <a:rPr lang="en-US" altLang="en-US"/>
              <a:t>Data relationships</a:t>
            </a:r>
          </a:p>
          <a:p>
            <a:pPr lvl="1">
              <a:lnSpc>
                <a:spcPct val="150000"/>
              </a:lnSpc>
            </a:pPr>
            <a:r>
              <a:rPr lang="en-US" altLang="en-US"/>
              <a:t>Data semantics</a:t>
            </a:r>
          </a:p>
          <a:p>
            <a:pPr lvl="1">
              <a:lnSpc>
                <a:spcPct val="150000"/>
              </a:lnSpc>
            </a:pPr>
            <a:r>
              <a:rPr lang="en-US" altLang="en-US"/>
              <a:t>Consistency constraints</a:t>
            </a:r>
          </a:p>
        </p:txBody>
      </p:sp>
      <p:sp>
        <p:nvSpPr>
          <p:cNvPr id="7" name="Date Placeholder 9">
            <a:extLst>
              <a:ext uri="{FF2B5EF4-FFF2-40B4-BE49-F238E27FC236}">
                <a16:creationId xmlns:a16="http://schemas.microsoft.com/office/drawing/2014/main" id="{FA797453-E73C-4168-9641-7250C139CFC2}"/>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331049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CD6F56BD-E27F-4ED7-86E0-50D5006A7A41}" type="slidenum">
              <a:rPr lang="en-US" altLang="en-US"/>
              <a:pPr/>
              <a:t>25</a:t>
            </a:fld>
            <a:endParaRPr lang="en-US" altLang="en-US"/>
          </a:p>
        </p:txBody>
      </p:sp>
      <p:sp>
        <p:nvSpPr>
          <p:cNvPr id="9218" name="Rectangle 2"/>
          <p:cNvSpPr>
            <a:spLocks noGrp="1" noChangeArrowheads="1"/>
          </p:cNvSpPr>
          <p:nvPr>
            <p:ph type="title"/>
          </p:nvPr>
        </p:nvSpPr>
        <p:spPr/>
        <p:txBody>
          <a:bodyPr/>
          <a:lstStyle/>
          <a:p>
            <a:r>
              <a:rPr lang="en-US" altLang="en-US">
                <a:solidFill>
                  <a:srgbClr val="C00000"/>
                </a:solidFill>
              </a:rPr>
              <a:t>Data Models</a:t>
            </a:r>
          </a:p>
        </p:txBody>
      </p:sp>
      <p:sp>
        <p:nvSpPr>
          <p:cNvPr id="9219" name="Rectangle 3"/>
          <p:cNvSpPr>
            <a:spLocks noGrp="1" noChangeArrowheads="1"/>
          </p:cNvSpPr>
          <p:nvPr>
            <p:ph type="body" idx="1"/>
          </p:nvPr>
        </p:nvSpPr>
        <p:spPr>
          <a:xfrm>
            <a:off x="1097280" y="1948110"/>
            <a:ext cx="10583858" cy="3806304"/>
          </a:xfrm>
        </p:spPr>
        <p:txBody>
          <a:bodyPr>
            <a:normAutofit/>
          </a:bodyPr>
          <a:lstStyle/>
          <a:p>
            <a:pPr>
              <a:lnSpc>
                <a:spcPct val="150000"/>
              </a:lnSpc>
              <a:buClr>
                <a:srgbClr val="C00000"/>
              </a:buClr>
              <a:buFont typeface="Wingdings" panose="05000000000000000000" pitchFamily="2" charset="2"/>
              <a:buChar char="Ø"/>
            </a:pPr>
            <a:r>
              <a:rPr lang="en-US" altLang="en-US" sz="2800"/>
              <a:t>Relational model</a:t>
            </a:r>
          </a:p>
          <a:p>
            <a:pPr>
              <a:lnSpc>
                <a:spcPct val="150000"/>
              </a:lnSpc>
              <a:buClr>
                <a:srgbClr val="C00000"/>
              </a:buClr>
              <a:buFont typeface="Wingdings" panose="05000000000000000000" pitchFamily="2" charset="2"/>
              <a:buChar char="Ø"/>
            </a:pPr>
            <a:r>
              <a:rPr lang="en-US" altLang="en-US" sz="2800"/>
              <a:t>Entity-relationship model</a:t>
            </a:r>
          </a:p>
          <a:p>
            <a:pPr>
              <a:lnSpc>
                <a:spcPct val="150000"/>
              </a:lnSpc>
              <a:buClr>
                <a:srgbClr val="C00000"/>
              </a:buClr>
              <a:buFont typeface="Wingdings" panose="05000000000000000000" pitchFamily="2" charset="2"/>
              <a:buChar char="Ø"/>
            </a:pPr>
            <a:r>
              <a:rPr lang="en-US" altLang="en-US" sz="2800"/>
              <a:t>Object-based Data model</a:t>
            </a:r>
          </a:p>
          <a:p>
            <a:pPr>
              <a:lnSpc>
                <a:spcPct val="150000"/>
              </a:lnSpc>
              <a:buClr>
                <a:srgbClr val="C00000"/>
              </a:buClr>
              <a:buFont typeface="Wingdings" panose="05000000000000000000" pitchFamily="2" charset="2"/>
              <a:buChar char="Ø"/>
            </a:pPr>
            <a:r>
              <a:rPr lang="en-US" altLang="en-US" sz="2800"/>
              <a:t>Semistructured model</a:t>
            </a:r>
          </a:p>
        </p:txBody>
      </p:sp>
      <p:sp>
        <p:nvSpPr>
          <p:cNvPr id="7" name="Date Placeholder 9">
            <a:extLst>
              <a:ext uri="{FF2B5EF4-FFF2-40B4-BE49-F238E27FC236}">
                <a16:creationId xmlns:a16="http://schemas.microsoft.com/office/drawing/2014/main" id="{78AB4128-98E8-45C5-AAB2-E91941250F9B}"/>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1537340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Introduction</a:t>
            </a:r>
          </a:p>
        </p:txBody>
      </p:sp>
      <p:sp>
        <p:nvSpPr>
          <p:cNvPr id="8" name="Slide Number Placeholder 5"/>
          <p:cNvSpPr>
            <a:spLocks noGrp="1"/>
          </p:cNvSpPr>
          <p:nvPr>
            <p:ph type="sldNum" sz="quarter" idx="12"/>
          </p:nvPr>
        </p:nvSpPr>
        <p:spPr/>
        <p:txBody>
          <a:bodyPr/>
          <a:lstStyle/>
          <a:p>
            <a:fld id="{7DE774FB-C1BF-4D26-B22F-3B818211D330}" type="slidenum">
              <a:rPr lang="en-US" altLang="en-US"/>
              <a:pPr/>
              <a:t>26</a:t>
            </a:fld>
            <a:endParaRPr lang="en-US" altLang="en-US"/>
          </a:p>
        </p:txBody>
      </p:sp>
      <p:sp>
        <p:nvSpPr>
          <p:cNvPr id="11266" name="Rectangle 2"/>
          <p:cNvSpPr>
            <a:spLocks noGrp="1" noChangeArrowheads="1"/>
          </p:cNvSpPr>
          <p:nvPr>
            <p:ph type="title"/>
          </p:nvPr>
        </p:nvSpPr>
        <p:spPr/>
        <p:txBody>
          <a:bodyPr/>
          <a:lstStyle/>
          <a:p>
            <a:r>
              <a:rPr lang="en-US" altLang="en-US">
                <a:solidFill>
                  <a:srgbClr val="C00000"/>
                </a:solidFill>
              </a:rPr>
              <a:t>Relational Model</a:t>
            </a:r>
          </a:p>
        </p:txBody>
      </p:sp>
      <p:sp>
        <p:nvSpPr>
          <p:cNvPr id="11267" name="Rectangle 3"/>
          <p:cNvSpPr>
            <a:spLocks noGrp="1" noChangeArrowheads="1"/>
          </p:cNvSpPr>
          <p:nvPr>
            <p:ph type="body" idx="1"/>
          </p:nvPr>
        </p:nvSpPr>
        <p:spPr>
          <a:xfrm>
            <a:off x="1615895" y="2255710"/>
            <a:ext cx="7772400" cy="4386637"/>
          </a:xfrm>
        </p:spPr>
        <p:txBody>
          <a:bodyPr/>
          <a:lstStyle/>
          <a:p>
            <a:pPr>
              <a:buFontTx/>
              <a:buNone/>
            </a:pPr>
            <a:endParaRPr lang="en-US" altLang="en-US" sz="2800"/>
          </a:p>
          <a:p>
            <a:pPr>
              <a:buFontTx/>
              <a:buNone/>
            </a:pPr>
            <a:endParaRPr lang="en-US" altLang="en-US" sz="2800"/>
          </a:p>
        </p:txBody>
      </p:sp>
      <p:graphicFrame>
        <p:nvGraphicFramePr>
          <p:cNvPr id="11285" name="Object 21"/>
          <p:cNvGraphicFramePr>
            <a:graphicFrameLocks noChangeAspect="1"/>
          </p:cNvGraphicFramePr>
          <p:nvPr/>
        </p:nvGraphicFramePr>
        <p:xfrm>
          <a:off x="2363787" y="2225040"/>
          <a:ext cx="7235275" cy="1919563"/>
        </p:xfrm>
        <a:graphic>
          <a:graphicData uri="http://schemas.openxmlformats.org/presentationml/2006/ole">
            <mc:AlternateContent xmlns:mc="http://schemas.openxmlformats.org/markup-compatibility/2006">
              <mc:Choice xmlns:v="urn:schemas-microsoft-com:vml" Requires="v">
                <p:oleObj name="Worksheet" r:id="rId3" imgW="3819754" imgH="1210056" progId="Excel.Sheet.8">
                  <p:embed/>
                </p:oleObj>
              </mc:Choice>
              <mc:Fallback>
                <p:oleObj name="Worksheet" r:id="rId3" imgW="3819754" imgH="1210056" progId="Excel.Sheet.8">
                  <p:embed/>
                  <p:pic>
                    <p:nvPicPr>
                      <p:cNvPr id="11285"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87" y="2225040"/>
                        <a:ext cx="7235275" cy="1919563"/>
                      </a:xfrm>
                      <a:prstGeom prst="rect">
                        <a:avLst/>
                      </a:prstGeom>
                      <a:noFill/>
                      <a:ln>
                        <a:noFill/>
                      </a:ln>
                      <a:effectLst/>
                    </p:spPr>
                  </p:pic>
                </p:oleObj>
              </mc:Fallback>
            </mc:AlternateContent>
          </a:graphicData>
        </a:graphic>
      </p:graphicFrame>
      <p:graphicFrame>
        <p:nvGraphicFramePr>
          <p:cNvPr id="11286" name="Object 22"/>
          <p:cNvGraphicFramePr>
            <a:graphicFrameLocks noChangeAspect="1"/>
          </p:cNvGraphicFramePr>
          <p:nvPr/>
        </p:nvGraphicFramePr>
        <p:xfrm>
          <a:off x="4572000" y="4206240"/>
          <a:ext cx="3322320" cy="1476587"/>
        </p:xfrm>
        <a:graphic>
          <a:graphicData uri="http://schemas.openxmlformats.org/presentationml/2006/ole">
            <mc:AlternateContent xmlns:mc="http://schemas.openxmlformats.org/markup-compatibility/2006">
              <mc:Choice xmlns:v="urn:schemas-microsoft-com:vml" Requires="v">
                <p:oleObj name="Worksheet" r:id="rId5" imgW="1657807" imgH="1019556" progId="Excel.Sheet.8">
                  <p:embed/>
                </p:oleObj>
              </mc:Choice>
              <mc:Fallback>
                <p:oleObj name="Worksheet" r:id="rId5" imgW="1657807" imgH="1019556" progId="Excel.Sheet.8">
                  <p:embed/>
                  <p:pic>
                    <p:nvPicPr>
                      <p:cNvPr id="11286"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206240"/>
                        <a:ext cx="3322320" cy="1476587"/>
                      </a:xfrm>
                      <a:prstGeom prst="rect">
                        <a:avLst/>
                      </a:prstGeom>
                      <a:noFill/>
                      <a:ln>
                        <a:noFill/>
                      </a:ln>
                      <a:effectLst/>
                    </p:spPr>
                  </p:pic>
                </p:oleObj>
              </mc:Fallback>
            </mc:AlternateContent>
          </a:graphicData>
        </a:graphic>
      </p:graphicFrame>
      <p:sp>
        <p:nvSpPr>
          <p:cNvPr id="2" name="TextBox 1"/>
          <p:cNvSpPr txBox="1"/>
          <p:nvPr/>
        </p:nvSpPr>
        <p:spPr>
          <a:xfrm>
            <a:off x="838200" y="1582818"/>
            <a:ext cx="6248628" cy="523220"/>
          </a:xfrm>
          <a:prstGeom prst="rect">
            <a:avLst/>
          </a:prstGeom>
          <a:noFill/>
        </p:spPr>
        <p:txBody>
          <a:bodyPr wrap="square" rtlCol="0">
            <a:spAutoFit/>
          </a:bodyPr>
          <a:lstStyle/>
          <a:p>
            <a:r>
              <a:rPr lang="en-US" sz="2800"/>
              <a:t>Example of record based model</a:t>
            </a:r>
          </a:p>
        </p:txBody>
      </p:sp>
      <p:sp>
        <p:nvSpPr>
          <p:cNvPr id="3" name="Rectangle 2"/>
          <p:cNvSpPr/>
          <p:nvPr/>
        </p:nvSpPr>
        <p:spPr>
          <a:xfrm>
            <a:off x="3091424" y="5688537"/>
            <a:ext cx="6815486" cy="646331"/>
          </a:xfrm>
          <a:prstGeom prst="rect">
            <a:avLst/>
          </a:prstGeom>
        </p:spPr>
        <p:txBody>
          <a:bodyPr wrap="square">
            <a:spAutoFit/>
          </a:bodyPr>
          <a:lstStyle/>
          <a:p>
            <a:r>
              <a:rPr lang="en-US"/>
              <a:t>Collection of tables to represent both data and the relationships among those data. Tables are also known as </a:t>
            </a:r>
            <a:r>
              <a:rPr lang="en-US" b="1"/>
              <a:t>relations</a:t>
            </a:r>
            <a:r>
              <a:rPr lang="en-US"/>
              <a:t>.</a:t>
            </a:r>
          </a:p>
        </p:txBody>
      </p:sp>
      <p:sp>
        <p:nvSpPr>
          <p:cNvPr id="11" name="Date Placeholder 9">
            <a:extLst>
              <a:ext uri="{FF2B5EF4-FFF2-40B4-BE49-F238E27FC236}">
                <a16:creationId xmlns:a16="http://schemas.microsoft.com/office/drawing/2014/main" id="{B3BA6420-7BA8-4E47-BEA0-8B969FB03D66}"/>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67449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en-US"/>
              <a:t>Introduction</a:t>
            </a:r>
          </a:p>
        </p:txBody>
      </p:sp>
      <p:sp>
        <p:nvSpPr>
          <p:cNvPr id="23" name="Slide Number Placeholder 5"/>
          <p:cNvSpPr>
            <a:spLocks noGrp="1"/>
          </p:cNvSpPr>
          <p:nvPr>
            <p:ph type="sldNum" sz="quarter" idx="12"/>
          </p:nvPr>
        </p:nvSpPr>
        <p:spPr/>
        <p:txBody>
          <a:bodyPr/>
          <a:lstStyle/>
          <a:p>
            <a:fld id="{0262A7FF-83EF-4D8D-B6A1-51B5CB42A618}" type="slidenum">
              <a:rPr lang="en-US" altLang="en-US"/>
              <a:pPr/>
              <a:t>27</a:t>
            </a:fld>
            <a:endParaRPr lang="en-US" altLang="en-US"/>
          </a:p>
        </p:txBody>
      </p:sp>
      <p:sp>
        <p:nvSpPr>
          <p:cNvPr id="10242" name="Rectangle 2"/>
          <p:cNvSpPr>
            <a:spLocks noGrp="1" noChangeArrowheads="1"/>
          </p:cNvSpPr>
          <p:nvPr>
            <p:ph type="title"/>
          </p:nvPr>
        </p:nvSpPr>
        <p:spPr/>
        <p:txBody>
          <a:bodyPr/>
          <a:lstStyle/>
          <a:p>
            <a:r>
              <a:rPr lang="en-US" altLang="en-US">
                <a:solidFill>
                  <a:srgbClr val="C00000"/>
                </a:solidFill>
              </a:rPr>
              <a:t>Entity-Relationship Model</a:t>
            </a:r>
          </a:p>
        </p:txBody>
      </p:sp>
      <p:sp>
        <p:nvSpPr>
          <p:cNvPr id="10246" name="Rectangle 6"/>
          <p:cNvSpPr>
            <a:spLocks noChangeArrowheads="1"/>
          </p:cNvSpPr>
          <p:nvPr/>
        </p:nvSpPr>
        <p:spPr bwMode="auto">
          <a:xfrm>
            <a:off x="3505200" y="4038600"/>
            <a:ext cx="1371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solidFill>
                  <a:srgbClr val="E61A63"/>
                </a:solidFill>
              </a:rPr>
              <a:t>customer</a:t>
            </a:r>
            <a:endParaRPr lang="en-US" altLang="en-US" sz="1400">
              <a:solidFill>
                <a:srgbClr val="E61A63"/>
              </a:solidFill>
            </a:endParaRPr>
          </a:p>
        </p:txBody>
      </p:sp>
      <p:sp>
        <p:nvSpPr>
          <p:cNvPr id="10247" name="Rectangle 7"/>
          <p:cNvSpPr>
            <a:spLocks noChangeArrowheads="1"/>
          </p:cNvSpPr>
          <p:nvPr/>
        </p:nvSpPr>
        <p:spPr bwMode="auto">
          <a:xfrm>
            <a:off x="7239000" y="4038600"/>
            <a:ext cx="1219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E61A63"/>
                </a:solidFill>
              </a:rPr>
              <a:t>account</a:t>
            </a:r>
          </a:p>
        </p:txBody>
      </p:sp>
      <p:sp>
        <p:nvSpPr>
          <p:cNvPr id="10248" name="AutoShape 8"/>
          <p:cNvSpPr>
            <a:spLocks noChangeArrowheads="1"/>
          </p:cNvSpPr>
          <p:nvPr/>
        </p:nvSpPr>
        <p:spPr bwMode="auto">
          <a:xfrm>
            <a:off x="5334000" y="3733800"/>
            <a:ext cx="1447800" cy="10668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C00000"/>
                </a:solidFill>
              </a:rPr>
              <a:t>deposit</a:t>
            </a:r>
          </a:p>
        </p:txBody>
      </p:sp>
      <p:sp>
        <p:nvSpPr>
          <p:cNvPr id="10250" name="Oval 10"/>
          <p:cNvSpPr>
            <a:spLocks noChangeArrowheads="1"/>
          </p:cNvSpPr>
          <p:nvPr/>
        </p:nvSpPr>
        <p:spPr bwMode="auto">
          <a:xfrm>
            <a:off x="2209800" y="2743200"/>
            <a:ext cx="20574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u="sng">
                <a:solidFill>
                  <a:srgbClr val="002060"/>
                </a:solidFill>
              </a:rPr>
              <a:t>social-security</a:t>
            </a:r>
          </a:p>
        </p:txBody>
      </p:sp>
      <p:sp>
        <p:nvSpPr>
          <p:cNvPr id="10252" name="Oval 12"/>
          <p:cNvSpPr>
            <a:spLocks noChangeArrowheads="1"/>
          </p:cNvSpPr>
          <p:nvPr/>
        </p:nvSpPr>
        <p:spPr bwMode="auto">
          <a:xfrm>
            <a:off x="4304763" y="2527479"/>
            <a:ext cx="223341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a:t>customer-street</a:t>
            </a:r>
          </a:p>
        </p:txBody>
      </p:sp>
      <p:sp>
        <p:nvSpPr>
          <p:cNvPr id="10253" name="Oval 13"/>
          <p:cNvSpPr>
            <a:spLocks noChangeArrowheads="1"/>
          </p:cNvSpPr>
          <p:nvPr/>
        </p:nvSpPr>
        <p:spPr bwMode="auto">
          <a:xfrm>
            <a:off x="1676400" y="3276600"/>
            <a:ext cx="2133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a:t>customer-name</a:t>
            </a:r>
          </a:p>
        </p:txBody>
      </p:sp>
      <p:sp>
        <p:nvSpPr>
          <p:cNvPr id="10254" name="Oval 14"/>
          <p:cNvSpPr>
            <a:spLocks noChangeArrowheads="1"/>
          </p:cNvSpPr>
          <p:nvPr/>
        </p:nvSpPr>
        <p:spPr bwMode="auto">
          <a:xfrm>
            <a:off x="6705600" y="2819400"/>
            <a:ext cx="2362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u="sng">
                <a:solidFill>
                  <a:srgbClr val="002060"/>
                </a:solidFill>
              </a:rPr>
              <a:t>account-number</a:t>
            </a:r>
          </a:p>
        </p:txBody>
      </p:sp>
      <p:sp>
        <p:nvSpPr>
          <p:cNvPr id="10255" name="Oval 15"/>
          <p:cNvSpPr>
            <a:spLocks noChangeArrowheads="1"/>
          </p:cNvSpPr>
          <p:nvPr/>
        </p:nvSpPr>
        <p:spPr bwMode="auto">
          <a:xfrm>
            <a:off x="8042859" y="3352800"/>
            <a:ext cx="12954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a:t>balance</a:t>
            </a:r>
          </a:p>
        </p:txBody>
      </p:sp>
      <p:sp>
        <p:nvSpPr>
          <p:cNvPr id="10256" name="Oval 16"/>
          <p:cNvSpPr>
            <a:spLocks noChangeArrowheads="1"/>
          </p:cNvSpPr>
          <p:nvPr/>
        </p:nvSpPr>
        <p:spPr bwMode="auto">
          <a:xfrm>
            <a:off x="4572000" y="3200400"/>
            <a:ext cx="19050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a:t>customer-city</a:t>
            </a:r>
          </a:p>
        </p:txBody>
      </p:sp>
      <p:sp>
        <p:nvSpPr>
          <p:cNvPr id="10261" name="Line 21"/>
          <p:cNvSpPr>
            <a:spLocks noChangeShapeType="1"/>
          </p:cNvSpPr>
          <p:nvPr/>
        </p:nvSpPr>
        <p:spPr bwMode="auto">
          <a:xfrm>
            <a:off x="3276600" y="3733800"/>
            <a:ext cx="914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Line 22"/>
          <p:cNvSpPr>
            <a:spLocks noChangeShapeType="1"/>
          </p:cNvSpPr>
          <p:nvPr/>
        </p:nvSpPr>
        <p:spPr bwMode="auto">
          <a:xfrm>
            <a:off x="4038600" y="30480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3" name="Line 23"/>
          <p:cNvSpPr>
            <a:spLocks noChangeShapeType="1"/>
          </p:cNvSpPr>
          <p:nvPr/>
        </p:nvSpPr>
        <p:spPr bwMode="auto">
          <a:xfrm flipH="1">
            <a:off x="4267200" y="3048000"/>
            <a:ext cx="304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4" name="Line 24"/>
          <p:cNvSpPr>
            <a:spLocks noChangeShapeType="1"/>
          </p:cNvSpPr>
          <p:nvPr/>
        </p:nvSpPr>
        <p:spPr bwMode="auto">
          <a:xfrm flipH="1">
            <a:off x="4419600" y="3581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5" name="Line 25"/>
          <p:cNvSpPr>
            <a:spLocks noChangeShapeType="1"/>
          </p:cNvSpPr>
          <p:nvPr/>
        </p:nvSpPr>
        <p:spPr bwMode="auto">
          <a:xfrm>
            <a:off x="7239000" y="32766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6" name="Line 26"/>
          <p:cNvSpPr>
            <a:spLocks noChangeShapeType="1"/>
          </p:cNvSpPr>
          <p:nvPr/>
        </p:nvSpPr>
        <p:spPr bwMode="auto">
          <a:xfrm flipH="1">
            <a:off x="81534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7" name="Line 27"/>
          <p:cNvSpPr>
            <a:spLocks noChangeShapeType="1"/>
          </p:cNvSpPr>
          <p:nvPr/>
        </p:nvSpPr>
        <p:spPr bwMode="auto">
          <a:xfrm flipH="1">
            <a:off x="4876800" y="42672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8" name="Line 28"/>
          <p:cNvSpPr>
            <a:spLocks noChangeShapeType="1"/>
          </p:cNvSpPr>
          <p:nvPr/>
        </p:nvSpPr>
        <p:spPr bwMode="auto">
          <a:xfrm>
            <a:off x="6781800" y="42672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3505200" y="5105400"/>
            <a:ext cx="4428186" cy="400110"/>
          </a:xfrm>
          <a:prstGeom prst="rect">
            <a:avLst/>
          </a:prstGeom>
          <a:noFill/>
        </p:spPr>
        <p:txBody>
          <a:bodyPr wrap="square" rtlCol="0">
            <a:spAutoFit/>
          </a:bodyPr>
          <a:lstStyle/>
          <a:p>
            <a:r>
              <a:rPr lang="en-US" sz="2000" b="1"/>
              <a:t>Fig 3 ER model (old notation)</a:t>
            </a:r>
          </a:p>
        </p:txBody>
      </p:sp>
      <p:sp>
        <p:nvSpPr>
          <p:cNvPr id="2" name="TextBox 1"/>
          <p:cNvSpPr txBox="1"/>
          <p:nvPr/>
        </p:nvSpPr>
        <p:spPr>
          <a:xfrm>
            <a:off x="906211" y="1787742"/>
            <a:ext cx="10822130" cy="523220"/>
          </a:xfrm>
          <a:prstGeom prst="rect">
            <a:avLst/>
          </a:prstGeom>
          <a:noFill/>
        </p:spPr>
        <p:txBody>
          <a:bodyPr wrap="none" rtlCol="0">
            <a:spAutoFit/>
          </a:bodyPr>
          <a:lstStyle/>
          <a:p>
            <a:r>
              <a:rPr lang="en-US" sz="2800"/>
              <a:t>Entities-collection of basic objects and relationships among these objects</a:t>
            </a:r>
          </a:p>
        </p:txBody>
      </p:sp>
      <p:sp>
        <p:nvSpPr>
          <p:cNvPr id="25" name="Date Placeholder 9">
            <a:extLst>
              <a:ext uri="{FF2B5EF4-FFF2-40B4-BE49-F238E27FC236}">
                <a16:creationId xmlns:a16="http://schemas.microsoft.com/office/drawing/2014/main" id="{6EC51ADE-368F-4EC1-A73A-B52C83166B2B}"/>
              </a:ext>
            </a:extLst>
          </p:cNvPr>
          <p:cNvSpPr>
            <a:spLocks noGrp="1"/>
          </p:cNvSpPr>
          <p:nvPr>
            <p:ph type="dt" sz="half" idx="10"/>
          </p:nvPr>
        </p:nvSpPr>
        <p:spPr>
          <a:xfrm>
            <a:off x="838200" y="6356350"/>
            <a:ext cx="2743200" cy="365125"/>
          </a:xfrm>
        </p:spPr>
        <p:txBody>
          <a:bodyPr/>
          <a:lstStyle/>
          <a:p>
            <a:r>
              <a:rPr lang="en-US"/>
              <a:t>Jan 23</a:t>
            </a:r>
          </a:p>
        </p:txBody>
      </p:sp>
      <p:sp>
        <p:nvSpPr>
          <p:cNvPr id="4" name="Rectangle 3">
            <a:extLst>
              <a:ext uri="{FF2B5EF4-FFF2-40B4-BE49-F238E27FC236}">
                <a16:creationId xmlns:a16="http://schemas.microsoft.com/office/drawing/2014/main" id="{5AD39D96-A99F-4307-8B4B-99899E11182E}"/>
              </a:ext>
            </a:extLst>
          </p:cNvPr>
          <p:cNvSpPr/>
          <p:nvPr/>
        </p:nvSpPr>
        <p:spPr>
          <a:xfrm>
            <a:off x="7712015" y="5241409"/>
            <a:ext cx="4055662" cy="461665"/>
          </a:xfrm>
          <a:prstGeom prst="rect">
            <a:avLst/>
          </a:prstGeom>
        </p:spPr>
        <p:txBody>
          <a:bodyPr wrap="none">
            <a:spAutoFit/>
          </a:bodyPr>
          <a:lstStyle/>
          <a:p>
            <a:r>
              <a:rPr lang="en-US" sz="2400"/>
              <a:t>widely used in database design</a:t>
            </a:r>
            <a:endParaRPr lang="en-IN" sz="2400"/>
          </a:p>
        </p:txBody>
      </p:sp>
    </p:spTree>
    <p:extLst>
      <p:ext uri="{BB962C8B-B14F-4D97-AF65-F5344CB8AC3E}">
        <p14:creationId xmlns:p14="http://schemas.microsoft.com/office/powerpoint/2010/main" val="3536128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26" y="-139471"/>
            <a:ext cx="10515600" cy="1325563"/>
          </a:xfrm>
        </p:spPr>
        <p:txBody>
          <a:bodyPr/>
          <a:lstStyle/>
          <a:p>
            <a:r>
              <a:rPr lang="en-US">
                <a:solidFill>
                  <a:srgbClr val="C00000"/>
                </a:solidFill>
              </a:rPr>
              <a:t>Entity Relationship Model</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28</a:t>
            </a:fld>
            <a:endParaRPr lang="en-US"/>
          </a:p>
        </p:txBody>
      </p:sp>
      <p:grpSp>
        <p:nvGrpSpPr>
          <p:cNvPr id="7" name="Group 6"/>
          <p:cNvGrpSpPr/>
          <p:nvPr/>
        </p:nvGrpSpPr>
        <p:grpSpPr>
          <a:xfrm>
            <a:off x="2464232" y="1318871"/>
            <a:ext cx="7263536" cy="2000000"/>
            <a:chOff x="2073499" y="2240924"/>
            <a:chExt cx="6656230" cy="1635617"/>
          </a:xfrm>
        </p:grpSpPr>
        <p:sp>
          <p:nvSpPr>
            <p:cNvPr id="8" name="Rectangle 7"/>
            <p:cNvSpPr/>
            <p:nvPr/>
          </p:nvSpPr>
          <p:spPr>
            <a:xfrm>
              <a:off x="2073499" y="2601532"/>
              <a:ext cx="1712890" cy="12750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a:ln>
                    <a:noFill/>
                  </a:ln>
                  <a:solidFill>
                    <a:srgbClr val="002060"/>
                  </a:solidFill>
                  <a:effectLst/>
                  <a:uLnTx/>
                  <a:uFillTx/>
                  <a:latin typeface="Calibri" panose="020F0502020204030204"/>
                  <a:ea typeface="+mn-ea"/>
                  <a:cs typeface="+mn-cs"/>
                </a:rPr>
                <a:t>Social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Customer-name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Customer-street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Customer-city</a:t>
              </a:r>
            </a:p>
          </p:txBody>
        </p:sp>
        <p:sp>
          <p:nvSpPr>
            <p:cNvPr id="9" name="Rectangle 8"/>
            <p:cNvSpPr/>
            <p:nvPr/>
          </p:nvSpPr>
          <p:spPr>
            <a:xfrm>
              <a:off x="2073499" y="2266682"/>
              <a:ext cx="1712890" cy="36060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E61A63"/>
                  </a:solidFill>
                  <a:effectLst/>
                  <a:uLnTx/>
                  <a:uFillTx/>
                  <a:latin typeface="Calibri" panose="020F0502020204030204"/>
                  <a:ea typeface="+mn-ea"/>
                  <a:cs typeface="+mn-cs"/>
                </a:rPr>
                <a:t>Customer</a:t>
              </a:r>
            </a:p>
          </p:txBody>
        </p:sp>
        <p:sp>
          <p:nvSpPr>
            <p:cNvPr id="10" name="Rectangle 9"/>
            <p:cNvSpPr/>
            <p:nvPr/>
          </p:nvSpPr>
          <p:spPr>
            <a:xfrm>
              <a:off x="7016839" y="2601531"/>
              <a:ext cx="1712890" cy="953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a:ln>
                    <a:noFill/>
                  </a:ln>
                  <a:solidFill>
                    <a:srgbClr val="002060"/>
                  </a:solidFill>
                  <a:effectLst/>
                  <a:uLnTx/>
                  <a:uFillTx/>
                  <a:latin typeface="Calibri" panose="020F0502020204030204"/>
                  <a:ea typeface="+mn-ea"/>
                  <a:cs typeface="+mn-cs"/>
                </a:rPr>
                <a:t>Account No</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Balance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7016839" y="2240924"/>
              <a:ext cx="1712890" cy="36060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E61A63"/>
                  </a:solidFill>
                  <a:effectLst/>
                  <a:uLnTx/>
                  <a:uFillTx/>
                  <a:latin typeface="Calibri" panose="020F0502020204030204"/>
                  <a:ea typeface="+mn-ea"/>
                  <a:cs typeface="+mn-cs"/>
                </a:rPr>
                <a:t>Account</a:t>
              </a:r>
            </a:p>
          </p:txBody>
        </p:sp>
        <p:sp>
          <p:nvSpPr>
            <p:cNvPr id="12" name="Diamond 11"/>
            <p:cNvSpPr/>
            <p:nvPr/>
          </p:nvSpPr>
          <p:spPr>
            <a:xfrm>
              <a:off x="4481848" y="2434979"/>
              <a:ext cx="1867437" cy="122651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rPr>
                <a:t>Deposit</a:t>
              </a:r>
            </a:p>
          </p:txBody>
        </p:sp>
        <p:cxnSp>
          <p:nvCxnSpPr>
            <p:cNvPr id="13" name="Straight Connector 12"/>
            <p:cNvCxnSpPr>
              <a:endCxn id="12" idx="1"/>
            </p:cNvCxnSpPr>
            <p:nvPr/>
          </p:nvCxnSpPr>
          <p:spPr>
            <a:xfrm>
              <a:off x="3786389" y="3048238"/>
              <a:ext cx="6954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3"/>
            </p:cNvCxnSpPr>
            <p:nvPr/>
          </p:nvCxnSpPr>
          <p:spPr>
            <a:xfrm>
              <a:off x="6349285" y="3048238"/>
              <a:ext cx="667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4182414" y="3451650"/>
            <a:ext cx="442818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Calibri" panose="020F0502020204030204"/>
                <a:ea typeface="+mn-ea"/>
                <a:cs typeface="+mn-cs"/>
              </a:rPr>
              <a:t>Fig 4 ER model(New notation)</a:t>
            </a:r>
          </a:p>
        </p:txBody>
      </p:sp>
      <p:sp>
        <p:nvSpPr>
          <p:cNvPr id="16" name="Date Placeholder 9">
            <a:extLst>
              <a:ext uri="{FF2B5EF4-FFF2-40B4-BE49-F238E27FC236}">
                <a16:creationId xmlns:a16="http://schemas.microsoft.com/office/drawing/2014/main" id="{3265E8B1-211B-4701-BDB9-851FC13D1B81}"/>
              </a:ext>
            </a:extLst>
          </p:cNvPr>
          <p:cNvSpPr>
            <a:spLocks noGrp="1"/>
          </p:cNvSpPr>
          <p:nvPr>
            <p:ph type="dt" sz="half" idx="10"/>
          </p:nvPr>
        </p:nvSpPr>
        <p:spPr>
          <a:xfrm>
            <a:off x="838200" y="6356350"/>
            <a:ext cx="2743200" cy="365125"/>
          </a:xfrm>
        </p:spPr>
        <p:txBody>
          <a:bodyPr/>
          <a:lstStyle/>
          <a:p>
            <a:r>
              <a:rPr lang="en-US"/>
              <a:t>Jan 23</a:t>
            </a:r>
          </a:p>
        </p:txBody>
      </p:sp>
      <p:sp>
        <p:nvSpPr>
          <p:cNvPr id="3" name="Rectangle 2">
            <a:extLst>
              <a:ext uri="{FF2B5EF4-FFF2-40B4-BE49-F238E27FC236}">
                <a16:creationId xmlns:a16="http://schemas.microsoft.com/office/drawing/2014/main" id="{1D048037-60BA-44B7-BB58-B2BC073B108D}"/>
              </a:ext>
            </a:extLst>
          </p:cNvPr>
          <p:cNvSpPr/>
          <p:nvPr/>
        </p:nvSpPr>
        <p:spPr>
          <a:xfrm>
            <a:off x="1153207" y="4260338"/>
            <a:ext cx="6360393" cy="2171235"/>
          </a:xfrm>
          <a:prstGeom prst="rect">
            <a:avLst/>
          </a:prstGeom>
        </p:spPr>
        <p:txBody>
          <a:bodyPr wrap="square">
            <a:spAutoFit/>
          </a:bodyPr>
          <a:lstStyle/>
          <a:p>
            <a:pPr>
              <a:lnSpc>
                <a:spcPct val="150000"/>
              </a:lnSpc>
            </a:pPr>
            <a:r>
              <a:rPr lang="en-IN" sz="2000" b="1">
                <a:solidFill>
                  <a:srgbClr val="C00000"/>
                </a:solidFill>
                <a:latin typeface="HelveticaNeue-Bold"/>
              </a:rPr>
              <a:t>Normalization</a:t>
            </a:r>
            <a:r>
              <a:rPr lang="en-IN">
                <a:latin typeface="HelveticaNeue-Bold"/>
              </a:rPr>
              <a:t> </a:t>
            </a:r>
          </a:p>
          <a:p>
            <a:pPr>
              <a:lnSpc>
                <a:spcPct val="150000"/>
              </a:lnSpc>
            </a:pPr>
            <a:r>
              <a:rPr lang="en-IN">
                <a:latin typeface="HelveticaNeue-Bold"/>
              </a:rPr>
              <a:t>         </a:t>
            </a:r>
            <a:r>
              <a:rPr lang="en-US">
                <a:latin typeface="HelveticaNeue-Bold"/>
              </a:rPr>
              <a:t>Another method for designing a relational database. </a:t>
            </a:r>
          </a:p>
          <a:p>
            <a:pPr>
              <a:lnSpc>
                <a:spcPct val="150000"/>
              </a:lnSpc>
            </a:pPr>
            <a:r>
              <a:rPr lang="en-US">
                <a:latin typeface="HelveticaNeue-Bold"/>
              </a:rPr>
              <a:t>         To design set of schema with minimum redundancy.</a:t>
            </a:r>
          </a:p>
          <a:p>
            <a:pPr>
              <a:lnSpc>
                <a:spcPct val="150000"/>
              </a:lnSpc>
            </a:pPr>
            <a:r>
              <a:rPr lang="en-US">
                <a:latin typeface="HelveticaNeue-Bold"/>
              </a:rPr>
              <a:t>         Ensuring schema are in appropriate normal forms.</a:t>
            </a:r>
          </a:p>
          <a:p>
            <a:pPr>
              <a:lnSpc>
                <a:spcPct val="150000"/>
              </a:lnSpc>
            </a:pPr>
            <a:r>
              <a:rPr lang="en-US">
                <a:latin typeface="HelveticaNeue-Bold"/>
              </a:rPr>
              <a:t>         The approach is based on functional dependencies</a:t>
            </a:r>
            <a:endParaRPr lang="en-IN"/>
          </a:p>
        </p:txBody>
      </p:sp>
    </p:spTree>
    <p:extLst>
      <p:ext uri="{BB962C8B-B14F-4D97-AF65-F5344CB8AC3E}">
        <p14:creationId xmlns:p14="http://schemas.microsoft.com/office/powerpoint/2010/main" val="323807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5A1F-C8D8-4285-87DC-D7B465C2D829}"/>
              </a:ext>
            </a:extLst>
          </p:cNvPr>
          <p:cNvSpPr>
            <a:spLocks noGrp="1"/>
          </p:cNvSpPr>
          <p:nvPr>
            <p:ph type="title"/>
          </p:nvPr>
        </p:nvSpPr>
        <p:spPr>
          <a:xfrm>
            <a:off x="838200" y="365126"/>
            <a:ext cx="10515600" cy="315912"/>
          </a:xfrm>
        </p:spPr>
        <p:txBody>
          <a:bodyPr>
            <a:normAutofit fontScale="90000"/>
          </a:bodyPr>
          <a:lstStyle/>
          <a:p>
            <a:r>
              <a:rPr lang="en-IN" sz="4900">
                <a:solidFill>
                  <a:srgbClr val="C00000"/>
                </a:solidFill>
              </a:rPr>
              <a:t>semi-structured</a:t>
            </a:r>
            <a:r>
              <a:rPr lang="en-IN">
                <a:solidFill>
                  <a:srgbClr val="C00000"/>
                </a:solidFill>
              </a:rPr>
              <a:t> data model</a:t>
            </a:r>
          </a:p>
        </p:txBody>
      </p:sp>
      <p:sp>
        <p:nvSpPr>
          <p:cNvPr id="4" name="Date Placeholder 3">
            <a:extLst>
              <a:ext uri="{FF2B5EF4-FFF2-40B4-BE49-F238E27FC236}">
                <a16:creationId xmlns:a16="http://schemas.microsoft.com/office/drawing/2014/main" id="{B4788615-05E8-478F-8A77-45A2DAF75B8B}"/>
              </a:ext>
            </a:extLst>
          </p:cNvPr>
          <p:cNvSpPr>
            <a:spLocks noGrp="1"/>
          </p:cNvSpPr>
          <p:nvPr>
            <p:ph type="dt" sz="half" idx="10"/>
          </p:nvPr>
        </p:nvSpPr>
        <p:spPr/>
        <p:txBody>
          <a:bodyPr/>
          <a:lstStyle/>
          <a:p>
            <a:r>
              <a:rPr lang="en-US"/>
              <a:t>Jan 23</a:t>
            </a:r>
          </a:p>
        </p:txBody>
      </p:sp>
      <p:sp>
        <p:nvSpPr>
          <p:cNvPr id="5" name="Footer Placeholder 4">
            <a:extLst>
              <a:ext uri="{FF2B5EF4-FFF2-40B4-BE49-F238E27FC236}">
                <a16:creationId xmlns:a16="http://schemas.microsoft.com/office/drawing/2014/main" id="{A60029FB-748C-459F-95D3-E422358E33E7}"/>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A56F0838-97D5-4051-A5B6-2CF9DE4947A6}"/>
              </a:ext>
            </a:extLst>
          </p:cNvPr>
          <p:cNvSpPr>
            <a:spLocks noGrp="1"/>
          </p:cNvSpPr>
          <p:nvPr>
            <p:ph type="sldNum" sz="quarter" idx="12"/>
          </p:nvPr>
        </p:nvSpPr>
        <p:spPr/>
        <p:txBody>
          <a:bodyPr/>
          <a:lstStyle/>
          <a:p>
            <a:fld id="{14BBDAA4-9F53-445C-99DF-85B6C2FB1D08}" type="slidenum">
              <a:rPr lang="en-US" smtClean="0"/>
              <a:t>29</a:t>
            </a:fld>
            <a:endParaRPr lang="en-US"/>
          </a:p>
        </p:txBody>
      </p:sp>
      <p:pic>
        <p:nvPicPr>
          <p:cNvPr id="7" name="Picture 6">
            <a:extLst>
              <a:ext uri="{FF2B5EF4-FFF2-40B4-BE49-F238E27FC236}">
                <a16:creationId xmlns:a16="http://schemas.microsoft.com/office/drawing/2014/main" id="{B186F7DD-6ED7-4C84-9868-F1F85ABD31EB}"/>
              </a:ext>
            </a:extLst>
          </p:cNvPr>
          <p:cNvPicPr>
            <a:picLocks noChangeAspect="1"/>
          </p:cNvPicPr>
          <p:nvPr/>
        </p:nvPicPr>
        <p:blipFill>
          <a:blip r:embed="rId3"/>
          <a:stretch>
            <a:fillRect/>
          </a:stretch>
        </p:blipFill>
        <p:spPr>
          <a:xfrm>
            <a:off x="5574996" y="785812"/>
            <a:ext cx="7048500" cy="5286375"/>
          </a:xfrm>
          <a:prstGeom prst="rect">
            <a:avLst/>
          </a:prstGeom>
        </p:spPr>
      </p:pic>
      <p:sp>
        <p:nvSpPr>
          <p:cNvPr id="8" name="Rectangle 7">
            <a:extLst>
              <a:ext uri="{FF2B5EF4-FFF2-40B4-BE49-F238E27FC236}">
                <a16:creationId xmlns:a16="http://schemas.microsoft.com/office/drawing/2014/main" id="{18B08748-6F42-42FF-8E69-416370E102AA}"/>
              </a:ext>
            </a:extLst>
          </p:cNvPr>
          <p:cNvSpPr/>
          <p:nvPr/>
        </p:nvSpPr>
        <p:spPr>
          <a:xfrm>
            <a:off x="285749" y="1334478"/>
            <a:ext cx="5634603" cy="5324535"/>
          </a:xfrm>
          <a:prstGeom prst="rect">
            <a:avLst/>
          </a:prstGeom>
        </p:spPr>
        <p:txBody>
          <a:bodyPr wrap="square">
            <a:spAutoFit/>
          </a:bodyPr>
          <a:lstStyle/>
          <a:p>
            <a:r>
              <a:rPr lang="en-IN" sz="2000" i="1"/>
              <a:t>JSON </a:t>
            </a:r>
            <a:r>
              <a:rPr lang="en-IN" sz="2000"/>
              <a:t>and </a:t>
            </a:r>
            <a:r>
              <a:rPr lang="en-US" sz="2000" i="1"/>
              <a:t>Extensible Markup Language </a:t>
            </a:r>
            <a:r>
              <a:rPr lang="en-US" sz="2000"/>
              <a:t>(</a:t>
            </a:r>
            <a:r>
              <a:rPr lang="en-US" sz="2000" i="1"/>
              <a:t>XML</a:t>
            </a:r>
            <a:r>
              <a:rPr lang="en-US" sz="2000"/>
              <a:t>) are widely used semi-structured data representations. </a:t>
            </a:r>
          </a:p>
          <a:p>
            <a:endParaRPr lang="en-US" sz="2000"/>
          </a:p>
          <a:p>
            <a:r>
              <a:rPr lang="en-US" sz="2000"/>
              <a:t>The ability to specify new tags and create nested tags structures </a:t>
            </a:r>
            <a:r>
              <a:rPr lang="en-US" sz="2000" b="1"/>
              <a:t>make XML best way to exchange data</a:t>
            </a:r>
            <a:r>
              <a:rPr lang="en-US" sz="2000"/>
              <a:t>. </a:t>
            </a:r>
            <a:r>
              <a:rPr lang="en-US" sz="2000" b="1"/>
              <a:t>Tags</a:t>
            </a:r>
            <a:r>
              <a:rPr lang="en-US" sz="2000"/>
              <a:t> make data </a:t>
            </a:r>
            <a:r>
              <a:rPr lang="en-US" sz="2000" b="1"/>
              <a:t>self documenting</a:t>
            </a:r>
            <a:r>
              <a:rPr lang="en-US" sz="2000"/>
              <a:t>.</a:t>
            </a:r>
          </a:p>
          <a:p>
            <a:endParaRPr lang="en-US" sz="2000"/>
          </a:p>
          <a:p>
            <a:r>
              <a:rPr lang="en-US" sz="2000"/>
              <a:t>Database schemas constrain what information can be stored, and the data types of stored values</a:t>
            </a:r>
          </a:p>
          <a:p>
            <a:r>
              <a:rPr lang="en-US" sz="2000"/>
              <a:t>XML documents are not required to have an associated schema.</a:t>
            </a:r>
          </a:p>
          <a:p>
            <a:endParaRPr lang="en-US" sz="2000"/>
          </a:p>
          <a:p>
            <a:r>
              <a:rPr lang="en-US" sz="2000"/>
              <a:t>JSON is a light-weight alternative to XML for data- interchange Started gaining importance.</a:t>
            </a:r>
          </a:p>
          <a:p>
            <a:endParaRPr lang="en-US" sz="2000"/>
          </a:p>
          <a:p>
            <a:endParaRPr lang="en-US" sz="2000"/>
          </a:p>
          <a:p>
            <a:endParaRPr lang="en-US" sz="2000"/>
          </a:p>
        </p:txBody>
      </p:sp>
    </p:spTree>
    <p:extLst>
      <p:ext uri="{BB962C8B-B14F-4D97-AF65-F5344CB8AC3E}">
        <p14:creationId xmlns:p14="http://schemas.microsoft.com/office/powerpoint/2010/main" val="74370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D63524"/>
                </a:solidFill>
              </a:rPr>
              <a:t>Evaluation Pattern</a:t>
            </a:r>
          </a:p>
        </p:txBody>
      </p:sp>
      <p:sp>
        <p:nvSpPr>
          <p:cNvPr id="3" name="Content Placeholder 2"/>
          <p:cNvSpPr>
            <a:spLocks noGrp="1"/>
          </p:cNvSpPr>
          <p:nvPr>
            <p:ph idx="1"/>
          </p:nvPr>
        </p:nvSpPr>
        <p:spPr/>
        <p:txBody>
          <a:bodyPr/>
          <a:lstStyle/>
          <a:p>
            <a:pPr>
              <a:lnSpc>
                <a:spcPct val="150000"/>
              </a:lnSpc>
            </a:pPr>
            <a:r>
              <a:rPr lang="en-US" sz="3200">
                <a:solidFill>
                  <a:schemeClr val="accent2">
                    <a:lumMod val="75000"/>
                  </a:schemeClr>
                </a:solidFill>
              </a:rPr>
              <a:t>Internal Assessment(50%)</a:t>
            </a:r>
          </a:p>
          <a:p>
            <a:pPr lvl="1">
              <a:buFont typeface="Wingdings" panose="05000000000000000000" pitchFamily="2" charset="2"/>
              <a:buChar char="§"/>
            </a:pPr>
            <a:r>
              <a:rPr lang="en-US" sz="2600"/>
              <a:t>        Two Sessional (15 marks each)                           -   30</a:t>
            </a:r>
          </a:p>
          <a:p>
            <a:pPr lvl="1">
              <a:spcAft>
                <a:spcPts val="600"/>
              </a:spcAft>
              <a:buFont typeface="Wingdings" panose="05000000000000000000" pitchFamily="2" charset="2"/>
              <a:buChar char="§"/>
            </a:pPr>
            <a:r>
              <a:rPr lang="en-US" sz="2600"/>
              <a:t>         Four Assignments (5+5+5+5)                              -  20</a:t>
            </a:r>
          </a:p>
          <a:p>
            <a:r>
              <a:rPr lang="en-US" sz="3200">
                <a:solidFill>
                  <a:schemeClr val="accent2">
                    <a:lumMod val="75000"/>
                  </a:schemeClr>
                </a:solidFill>
              </a:rPr>
              <a:t>End Semester Assessment(50%)</a:t>
            </a:r>
          </a:p>
          <a:p>
            <a:pPr lvl="1">
              <a:buFont typeface="Wingdings" panose="05000000000000000000" pitchFamily="2" charset="2"/>
              <a:buChar char="§"/>
            </a:pPr>
            <a:r>
              <a:rPr lang="en-US" sz="2600"/>
              <a:t>     Written Exam of 3 hours duration                        - 		50 </a:t>
            </a:r>
          </a:p>
          <a:p>
            <a:pPr marL="0" indent="0">
              <a:buNone/>
            </a:pPr>
            <a:r>
              <a:rPr lang="en-US"/>
              <a:t>                                                              			</a:t>
            </a:r>
            <a:r>
              <a:rPr lang="en-US">
                <a:solidFill>
                  <a:srgbClr val="0070C0"/>
                </a:solidFill>
              </a:rPr>
              <a:t>TOTAL       	100</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3</a:t>
            </a:fld>
            <a:endParaRPr lang="en-US"/>
          </a:p>
        </p:txBody>
      </p:sp>
      <p:sp>
        <p:nvSpPr>
          <p:cNvPr id="6" name="Right Brace 5"/>
          <p:cNvSpPr/>
          <p:nvPr/>
        </p:nvSpPr>
        <p:spPr>
          <a:xfrm>
            <a:off x="9213273" y="2396836"/>
            <a:ext cx="221672" cy="1274619"/>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Rectangle 6"/>
          <p:cNvSpPr/>
          <p:nvPr/>
        </p:nvSpPr>
        <p:spPr>
          <a:xfrm>
            <a:off x="9982200" y="2803312"/>
            <a:ext cx="623455" cy="492443"/>
          </a:xfrm>
          <a:prstGeom prst="rect">
            <a:avLst/>
          </a:prstGeom>
        </p:spPr>
        <p:txBody>
          <a:bodyPr wrap="square">
            <a:spAutoFit/>
          </a:bodyPr>
          <a:lstStyle/>
          <a:p>
            <a:r>
              <a:rPr lang="en-US" sz="2600"/>
              <a:t>50</a:t>
            </a:r>
            <a:r>
              <a:rPr lang="en-US" sz="2400"/>
              <a:t> </a:t>
            </a:r>
          </a:p>
        </p:txBody>
      </p:sp>
      <p:sp>
        <p:nvSpPr>
          <p:cNvPr id="10" name="Date Placeholder 9">
            <a:extLst>
              <a:ext uri="{FF2B5EF4-FFF2-40B4-BE49-F238E27FC236}">
                <a16:creationId xmlns:a16="http://schemas.microsoft.com/office/drawing/2014/main" id="{9771FAD0-358A-49CF-B2E1-EC4391950DA5}"/>
              </a:ext>
            </a:extLst>
          </p:cNvPr>
          <p:cNvSpPr txBox="1">
            <a:spLocks/>
          </p:cNvSpPr>
          <p:nvPr/>
        </p:nvSpPr>
        <p:spPr>
          <a:xfrm>
            <a:off x="9906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Jan 23</a:t>
            </a:r>
          </a:p>
          <a:p>
            <a:endParaRPr lang="en-US"/>
          </a:p>
        </p:txBody>
      </p:sp>
    </p:spTree>
    <p:extLst>
      <p:ext uri="{BB962C8B-B14F-4D97-AF65-F5344CB8AC3E}">
        <p14:creationId xmlns:p14="http://schemas.microsoft.com/office/powerpoint/2010/main" val="1316986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17EF-A49D-4C26-A460-8DC92E708524}"/>
              </a:ext>
            </a:extLst>
          </p:cNvPr>
          <p:cNvSpPr>
            <a:spLocks noGrp="1"/>
          </p:cNvSpPr>
          <p:nvPr>
            <p:ph type="title"/>
          </p:nvPr>
        </p:nvSpPr>
        <p:spPr>
          <a:xfrm>
            <a:off x="838199" y="365126"/>
            <a:ext cx="6878053" cy="600074"/>
          </a:xfrm>
        </p:spPr>
        <p:txBody>
          <a:bodyPr>
            <a:noAutofit/>
          </a:bodyPr>
          <a:lstStyle/>
          <a:p>
            <a:r>
              <a:rPr lang="en-US" altLang="en-US">
                <a:solidFill>
                  <a:srgbClr val="C00000"/>
                </a:solidFill>
              </a:rPr>
              <a:t>Object-based</a:t>
            </a:r>
            <a:r>
              <a:rPr lang="en-US" altLang="en-US" sz="3200">
                <a:solidFill>
                  <a:srgbClr val="C00000"/>
                </a:solidFill>
              </a:rPr>
              <a:t> </a:t>
            </a:r>
            <a:r>
              <a:rPr lang="en-US" altLang="en-US">
                <a:solidFill>
                  <a:srgbClr val="C00000"/>
                </a:solidFill>
              </a:rPr>
              <a:t>Data model</a:t>
            </a:r>
            <a:endParaRPr lang="en-IN">
              <a:solidFill>
                <a:srgbClr val="C00000"/>
              </a:solidFill>
            </a:endParaRPr>
          </a:p>
        </p:txBody>
      </p:sp>
      <p:sp>
        <p:nvSpPr>
          <p:cNvPr id="4" name="Date Placeholder 3">
            <a:extLst>
              <a:ext uri="{FF2B5EF4-FFF2-40B4-BE49-F238E27FC236}">
                <a16:creationId xmlns:a16="http://schemas.microsoft.com/office/drawing/2014/main" id="{8ACB8E9A-5CC1-4D2C-AA5C-2790662475D0}"/>
              </a:ext>
            </a:extLst>
          </p:cNvPr>
          <p:cNvSpPr>
            <a:spLocks noGrp="1"/>
          </p:cNvSpPr>
          <p:nvPr>
            <p:ph type="dt" sz="half" idx="10"/>
          </p:nvPr>
        </p:nvSpPr>
        <p:spPr/>
        <p:txBody>
          <a:bodyPr/>
          <a:lstStyle/>
          <a:p>
            <a:r>
              <a:rPr lang="en-US"/>
              <a:t>Jan 23</a:t>
            </a:r>
          </a:p>
        </p:txBody>
      </p:sp>
      <p:sp>
        <p:nvSpPr>
          <p:cNvPr id="5" name="Footer Placeholder 4">
            <a:extLst>
              <a:ext uri="{FF2B5EF4-FFF2-40B4-BE49-F238E27FC236}">
                <a16:creationId xmlns:a16="http://schemas.microsoft.com/office/drawing/2014/main" id="{AAF855CD-3C99-481B-A9D9-2617569D17B3}"/>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A57CE572-8B3D-4E35-9B2F-42AF7BD006E2}"/>
              </a:ext>
            </a:extLst>
          </p:cNvPr>
          <p:cNvSpPr>
            <a:spLocks noGrp="1"/>
          </p:cNvSpPr>
          <p:nvPr>
            <p:ph type="sldNum" sz="quarter" idx="12"/>
          </p:nvPr>
        </p:nvSpPr>
        <p:spPr/>
        <p:txBody>
          <a:bodyPr/>
          <a:lstStyle/>
          <a:p>
            <a:fld id="{14BBDAA4-9F53-445C-99DF-85B6C2FB1D08}" type="slidenum">
              <a:rPr lang="en-US" smtClean="0"/>
              <a:t>30</a:t>
            </a:fld>
            <a:endParaRPr lang="en-US"/>
          </a:p>
        </p:txBody>
      </p:sp>
      <p:sp>
        <p:nvSpPr>
          <p:cNvPr id="7" name="Rectangle 6">
            <a:extLst>
              <a:ext uri="{FF2B5EF4-FFF2-40B4-BE49-F238E27FC236}">
                <a16:creationId xmlns:a16="http://schemas.microsoft.com/office/drawing/2014/main" id="{C7E3E8E5-A14F-4932-B73E-9E4672E538C5}"/>
              </a:ext>
            </a:extLst>
          </p:cNvPr>
          <p:cNvSpPr/>
          <p:nvPr/>
        </p:nvSpPr>
        <p:spPr>
          <a:xfrm>
            <a:off x="914400" y="1210910"/>
            <a:ext cx="10363200" cy="646331"/>
          </a:xfrm>
          <a:prstGeom prst="rect">
            <a:avLst/>
          </a:prstGeom>
        </p:spPr>
        <p:txBody>
          <a:bodyPr wrap="square">
            <a:spAutoFit/>
          </a:bodyPr>
          <a:lstStyle/>
          <a:p>
            <a:r>
              <a:rPr lang="en-IN"/>
              <a:t>Standards exist to </a:t>
            </a:r>
            <a:r>
              <a:rPr lang="en-US"/>
              <a:t>store objects in relational tables along with </a:t>
            </a:r>
            <a:r>
              <a:rPr lang="en-US" b="1"/>
              <a:t>procedures</a:t>
            </a:r>
            <a:r>
              <a:rPr lang="en-US"/>
              <a:t> to be executed in the database.</a:t>
            </a:r>
          </a:p>
          <a:p>
            <a:r>
              <a:rPr lang="en-US"/>
              <a:t>Relational model is extended with idea of encapsulation.</a:t>
            </a:r>
            <a:endParaRPr lang="en-IN"/>
          </a:p>
        </p:txBody>
      </p:sp>
      <p:pic>
        <p:nvPicPr>
          <p:cNvPr id="3" name="Picture 2">
            <a:extLst>
              <a:ext uri="{FF2B5EF4-FFF2-40B4-BE49-F238E27FC236}">
                <a16:creationId xmlns:a16="http://schemas.microsoft.com/office/drawing/2014/main" id="{A947D7D0-C111-4688-BE99-EE8F618C84E3}"/>
              </a:ext>
            </a:extLst>
          </p:cNvPr>
          <p:cNvPicPr>
            <a:picLocks noChangeAspect="1"/>
          </p:cNvPicPr>
          <p:nvPr/>
        </p:nvPicPr>
        <p:blipFill>
          <a:blip r:embed="rId3"/>
          <a:stretch>
            <a:fillRect/>
          </a:stretch>
        </p:blipFill>
        <p:spPr>
          <a:xfrm>
            <a:off x="5887453" y="2229853"/>
            <a:ext cx="6176209" cy="4126497"/>
          </a:xfrm>
          <a:prstGeom prst="rect">
            <a:avLst/>
          </a:prstGeom>
        </p:spPr>
      </p:pic>
      <p:pic>
        <p:nvPicPr>
          <p:cNvPr id="8" name="Picture 7">
            <a:extLst>
              <a:ext uri="{FF2B5EF4-FFF2-40B4-BE49-F238E27FC236}">
                <a16:creationId xmlns:a16="http://schemas.microsoft.com/office/drawing/2014/main" id="{0DFEDBDB-5E7E-4F31-ADBF-25AD3E886ACE}"/>
              </a:ext>
            </a:extLst>
          </p:cNvPr>
          <p:cNvPicPr>
            <a:picLocks noChangeAspect="1"/>
          </p:cNvPicPr>
          <p:nvPr/>
        </p:nvPicPr>
        <p:blipFill>
          <a:blip r:embed="rId4"/>
          <a:stretch>
            <a:fillRect/>
          </a:stretch>
        </p:blipFill>
        <p:spPr>
          <a:xfrm>
            <a:off x="838199" y="2356755"/>
            <a:ext cx="4296158" cy="3999595"/>
          </a:xfrm>
          <a:prstGeom prst="rect">
            <a:avLst/>
          </a:prstGeom>
        </p:spPr>
      </p:pic>
    </p:spTree>
    <p:extLst>
      <p:ext uri="{BB962C8B-B14F-4D97-AF65-F5344CB8AC3E}">
        <p14:creationId xmlns:p14="http://schemas.microsoft.com/office/powerpoint/2010/main" val="3499552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E3B078-D353-4DF9-BC57-78B101887ACC}"/>
              </a:ext>
            </a:extLst>
          </p:cNvPr>
          <p:cNvSpPr>
            <a:spLocks noGrp="1"/>
          </p:cNvSpPr>
          <p:nvPr>
            <p:ph type="dt" sz="half" idx="10"/>
          </p:nvPr>
        </p:nvSpPr>
        <p:spPr/>
        <p:txBody>
          <a:bodyPr/>
          <a:lstStyle/>
          <a:p>
            <a:r>
              <a:rPr lang="en-US"/>
              <a:t>July 21</a:t>
            </a:r>
          </a:p>
        </p:txBody>
      </p:sp>
      <p:sp>
        <p:nvSpPr>
          <p:cNvPr id="5" name="Footer Placeholder 4">
            <a:extLst>
              <a:ext uri="{FF2B5EF4-FFF2-40B4-BE49-F238E27FC236}">
                <a16:creationId xmlns:a16="http://schemas.microsoft.com/office/drawing/2014/main" id="{B1E27E73-5D6C-4AD1-AAF5-521810E2FD54}"/>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1EC04FF9-2E81-4C2D-B47B-DAC9467BF297}"/>
              </a:ext>
            </a:extLst>
          </p:cNvPr>
          <p:cNvSpPr>
            <a:spLocks noGrp="1"/>
          </p:cNvSpPr>
          <p:nvPr>
            <p:ph type="sldNum" sz="quarter" idx="12"/>
          </p:nvPr>
        </p:nvSpPr>
        <p:spPr/>
        <p:txBody>
          <a:bodyPr/>
          <a:lstStyle/>
          <a:p>
            <a:fld id="{14BBDAA4-9F53-445C-99DF-85B6C2FB1D08}" type="slidenum">
              <a:rPr lang="en-US" smtClean="0"/>
              <a:t>31</a:t>
            </a:fld>
            <a:endParaRPr lang="en-US"/>
          </a:p>
        </p:txBody>
      </p:sp>
      <p:pic>
        <p:nvPicPr>
          <p:cNvPr id="7" name="Picture 6">
            <a:extLst>
              <a:ext uri="{FF2B5EF4-FFF2-40B4-BE49-F238E27FC236}">
                <a16:creationId xmlns:a16="http://schemas.microsoft.com/office/drawing/2014/main" id="{E5FEA986-3D5E-49CB-AC5E-B0232E637AA4}"/>
              </a:ext>
            </a:extLst>
          </p:cNvPr>
          <p:cNvPicPr>
            <a:picLocks noChangeAspect="1"/>
          </p:cNvPicPr>
          <p:nvPr/>
        </p:nvPicPr>
        <p:blipFill>
          <a:blip r:embed="rId3"/>
          <a:stretch>
            <a:fillRect/>
          </a:stretch>
        </p:blipFill>
        <p:spPr>
          <a:xfrm>
            <a:off x="324491" y="0"/>
            <a:ext cx="5131085" cy="6061858"/>
          </a:xfrm>
          <a:prstGeom prst="rect">
            <a:avLst/>
          </a:prstGeom>
        </p:spPr>
      </p:pic>
      <p:sp>
        <p:nvSpPr>
          <p:cNvPr id="8" name="Rectangle 7">
            <a:extLst>
              <a:ext uri="{FF2B5EF4-FFF2-40B4-BE49-F238E27FC236}">
                <a16:creationId xmlns:a16="http://schemas.microsoft.com/office/drawing/2014/main" id="{574DE2AC-0901-4097-99FA-EF2E900AE931}"/>
              </a:ext>
            </a:extLst>
          </p:cNvPr>
          <p:cNvSpPr/>
          <p:nvPr/>
        </p:nvSpPr>
        <p:spPr>
          <a:xfrm>
            <a:off x="2209800" y="4048018"/>
            <a:ext cx="3078855" cy="646331"/>
          </a:xfrm>
          <a:prstGeom prst="rect">
            <a:avLst/>
          </a:prstGeom>
        </p:spPr>
        <p:txBody>
          <a:bodyPr wrap="square">
            <a:spAutoFit/>
          </a:bodyPr>
          <a:lstStyle/>
          <a:p>
            <a:r>
              <a:rPr lang="en-US"/>
              <a:t>Entity-Relationship Diagram for Purchase Order Application</a:t>
            </a:r>
            <a:endParaRPr lang="en-IN"/>
          </a:p>
        </p:txBody>
      </p:sp>
    </p:spTree>
    <p:extLst>
      <p:ext uri="{BB962C8B-B14F-4D97-AF65-F5344CB8AC3E}">
        <p14:creationId xmlns:p14="http://schemas.microsoft.com/office/powerpoint/2010/main" val="2028459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F5AC85-D090-423C-BD0E-414FA8D9E412}"/>
              </a:ext>
            </a:extLst>
          </p:cNvPr>
          <p:cNvSpPr>
            <a:spLocks noGrp="1"/>
          </p:cNvSpPr>
          <p:nvPr>
            <p:ph type="dt" sz="half" idx="10"/>
          </p:nvPr>
        </p:nvSpPr>
        <p:spPr/>
        <p:txBody>
          <a:bodyPr/>
          <a:lstStyle/>
          <a:p>
            <a:r>
              <a:rPr lang="en-US"/>
              <a:t>July 21</a:t>
            </a:r>
          </a:p>
        </p:txBody>
      </p:sp>
      <p:sp>
        <p:nvSpPr>
          <p:cNvPr id="5" name="Footer Placeholder 4">
            <a:extLst>
              <a:ext uri="{FF2B5EF4-FFF2-40B4-BE49-F238E27FC236}">
                <a16:creationId xmlns:a16="http://schemas.microsoft.com/office/drawing/2014/main" id="{8E2D0615-DA87-435A-9AA4-BBE7FDA2AAD6}"/>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89449DF1-4BD0-40B4-951C-B51E5A79274C}"/>
              </a:ext>
            </a:extLst>
          </p:cNvPr>
          <p:cNvSpPr>
            <a:spLocks noGrp="1"/>
          </p:cNvSpPr>
          <p:nvPr>
            <p:ph type="sldNum" sz="quarter" idx="12"/>
          </p:nvPr>
        </p:nvSpPr>
        <p:spPr/>
        <p:txBody>
          <a:bodyPr/>
          <a:lstStyle/>
          <a:p>
            <a:fld id="{14BBDAA4-9F53-445C-99DF-85B6C2FB1D08}" type="slidenum">
              <a:rPr lang="en-US" smtClean="0"/>
              <a:t>32</a:t>
            </a:fld>
            <a:endParaRPr lang="en-US"/>
          </a:p>
        </p:txBody>
      </p:sp>
      <p:sp>
        <p:nvSpPr>
          <p:cNvPr id="7" name="Rectangle 6">
            <a:extLst>
              <a:ext uri="{FF2B5EF4-FFF2-40B4-BE49-F238E27FC236}">
                <a16:creationId xmlns:a16="http://schemas.microsoft.com/office/drawing/2014/main" id="{CE3FE0EC-0BBD-48FA-BC28-60B10D48B6CF}"/>
              </a:ext>
            </a:extLst>
          </p:cNvPr>
          <p:cNvSpPr/>
          <p:nvPr/>
        </p:nvSpPr>
        <p:spPr>
          <a:xfrm>
            <a:off x="2807920" y="136525"/>
            <a:ext cx="3288080" cy="369332"/>
          </a:xfrm>
          <a:prstGeom prst="rect">
            <a:avLst/>
          </a:prstGeom>
        </p:spPr>
        <p:txBody>
          <a:bodyPr wrap="none">
            <a:spAutoFit/>
          </a:bodyPr>
          <a:lstStyle/>
          <a:p>
            <a:r>
              <a:rPr lang="en-IN" b="1">
                <a:solidFill>
                  <a:srgbClr val="000000"/>
                </a:solidFill>
                <a:latin typeface="Arial, Helvetica, sans-serif"/>
              </a:rPr>
              <a:t>The Object-Relational Model</a:t>
            </a:r>
            <a:endParaRPr lang="en-IN" b="1">
              <a:solidFill>
                <a:srgbClr val="000000"/>
              </a:solidFill>
              <a:latin typeface="Times New Roman" panose="02020603050405020304" pitchFamily="18" charset="0"/>
            </a:endParaRPr>
          </a:p>
        </p:txBody>
      </p:sp>
      <p:pic>
        <p:nvPicPr>
          <p:cNvPr id="8" name="Picture 7">
            <a:extLst>
              <a:ext uri="{FF2B5EF4-FFF2-40B4-BE49-F238E27FC236}">
                <a16:creationId xmlns:a16="http://schemas.microsoft.com/office/drawing/2014/main" id="{D4229A47-3499-4D4B-960C-632F36573635}"/>
              </a:ext>
            </a:extLst>
          </p:cNvPr>
          <p:cNvPicPr>
            <a:picLocks noChangeAspect="1"/>
          </p:cNvPicPr>
          <p:nvPr/>
        </p:nvPicPr>
        <p:blipFill>
          <a:blip r:embed="rId3"/>
          <a:stretch>
            <a:fillRect/>
          </a:stretch>
        </p:blipFill>
        <p:spPr>
          <a:xfrm>
            <a:off x="3027947" y="503527"/>
            <a:ext cx="4383505" cy="5850945"/>
          </a:xfrm>
          <a:prstGeom prst="rect">
            <a:avLst/>
          </a:prstGeom>
        </p:spPr>
      </p:pic>
      <p:sp>
        <p:nvSpPr>
          <p:cNvPr id="9" name="Rectangle 8">
            <a:extLst>
              <a:ext uri="{FF2B5EF4-FFF2-40B4-BE49-F238E27FC236}">
                <a16:creationId xmlns:a16="http://schemas.microsoft.com/office/drawing/2014/main" id="{131E3BED-4009-467A-8C4F-5B54F7AD4E00}"/>
              </a:ext>
            </a:extLst>
          </p:cNvPr>
          <p:cNvSpPr/>
          <p:nvPr/>
        </p:nvSpPr>
        <p:spPr>
          <a:xfrm>
            <a:off x="5372447" y="4295300"/>
            <a:ext cx="2633606" cy="523220"/>
          </a:xfrm>
          <a:prstGeom prst="rect">
            <a:avLst/>
          </a:prstGeom>
        </p:spPr>
        <p:txBody>
          <a:bodyPr wrap="square">
            <a:spAutoFit/>
          </a:bodyPr>
          <a:lstStyle/>
          <a:p>
            <a:r>
              <a:rPr lang="en-US" sz="1400" b="1" i="1">
                <a:solidFill>
                  <a:srgbClr val="000000"/>
                </a:solidFill>
                <a:latin typeface="Arial, Helvetica, sans-serif"/>
              </a:rPr>
              <a:t>Class Diagram for Purchase Order Application</a:t>
            </a:r>
            <a:endParaRPr lang="en-US" sz="1400" b="1" i="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68807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Database Languages</a:t>
            </a:r>
          </a:p>
        </p:txBody>
      </p:sp>
      <p:sp>
        <p:nvSpPr>
          <p:cNvPr id="3" name="Date Placeholder 2"/>
          <p:cNvSpPr>
            <a:spLocks noGrp="1"/>
          </p:cNvSpPr>
          <p:nvPr>
            <p:ph type="dt" sz="half" idx="10"/>
          </p:nvPr>
        </p:nvSpPr>
        <p:spPr/>
        <p:txBody>
          <a:bodyPr/>
          <a:lstStyle/>
          <a:p>
            <a:r>
              <a:rPr lang="en-US"/>
              <a:t>Jan 23</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FAB73BC-B049-4115-A692-8D63A059BFB8}" type="slidenum">
              <a:rPr lang="en-US" smtClean="0"/>
              <a:t>33</a:t>
            </a:fld>
            <a:endParaRPr lang="en-US"/>
          </a:p>
        </p:txBody>
      </p:sp>
      <p:sp>
        <p:nvSpPr>
          <p:cNvPr id="6" name="TextBox 5"/>
          <p:cNvSpPr txBox="1"/>
          <p:nvPr/>
        </p:nvSpPr>
        <p:spPr>
          <a:xfrm>
            <a:off x="1269242" y="2047164"/>
            <a:ext cx="6687403" cy="131818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a:t>Data Manipulation Language</a:t>
            </a:r>
          </a:p>
          <a:p>
            <a:pPr marL="457200" indent="-457200">
              <a:lnSpc>
                <a:spcPct val="150000"/>
              </a:lnSpc>
              <a:buFont typeface="Wingdings" panose="05000000000000000000" pitchFamily="2" charset="2"/>
              <a:buChar char="Ø"/>
            </a:pPr>
            <a:r>
              <a:rPr lang="en-US" sz="2800"/>
              <a:t>Data Definition Language</a:t>
            </a:r>
          </a:p>
        </p:txBody>
      </p:sp>
    </p:spTree>
    <p:extLst>
      <p:ext uri="{BB962C8B-B14F-4D97-AF65-F5344CB8AC3E}">
        <p14:creationId xmlns:p14="http://schemas.microsoft.com/office/powerpoint/2010/main" val="220432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Jan 23</a:t>
            </a:r>
          </a:p>
        </p:txBody>
      </p:sp>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8B27FE4D-FE68-45B3-B249-0AEC75C37B0B}" type="slidenum">
              <a:rPr lang="en-US" altLang="en-US"/>
              <a:pPr/>
              <a:t>34</a:t>
            </a:fld>
            <a:endParaRPr lang="en-US" altLang="en-US"/>
          </a:p>
        </p:txBody>
      </p:sp>
      <p:sp>
        <p:nvSpPr>
          <p:cNvPr id="13314" name="Rectangle 2"/>
          <p:cNvSpPr>
            <a:spLocks noGrp="1" noChangeArrowheads="1"/>
          </p:cNvSpPr>
          <p:nvPr>
            <p:ph type="title"/>
          </p:nvPr>
        </p:nvSpPr>
        <p:spPr/>
        <p:txBody>
          <a:bodyPr/>
          <a:lstStyle/>
          <a:p>
            <a:r>
              <a:rPr lang="en-US" altLang="en-US" sz="3600" b="1">
                <a:solidFill>
                  <a:srgbClr val="C00000"/>
                </a:solidFill>
              </a:rPr>
              <a:t>Data Manipulation Language (DML)…</a:t>
            </a:r>
          </a:p>
        </p:txBody>
      </p:sp>
      <p:sp>
        <p:nvSpPr>
          <p:cNvPr id="13315" name="Rectangle 3"/>
          <p:cNvSpPr>
            <a:spLocks noGrp="1" noChangeArrowheads="1"/>
          </p:cNvSpPr>
          <p:nvPr>
            <p:ph type="body" idx="1"/>
          </p:nvPr>
        </p:nvSpPr>
        <p:spPr>
          <a:xfrm>
            <a:off x="965200" y="1690688"/>
            <a:ext cx="10747692" cy="4155016"/>
          </a:xfrm>
        </p:spPr>
        <p:txBody>
          <a:bodyPr>
            <a:normAutofit/>
          </a:bodyPr>
          <a:lstStyle/>
          <a:p>
            <a:pPr>
              <a:lnSpc>
                <a:spcPct val="110000"/>
              </a:lnSpc>
              <a:buFont typeface="Wingdings" panose="05000000000000000000" pitchFamily="2" charset="2"/>
              <a:buChar char="Ø"/>
            </a:pPr>
            <a:r>
              <a:rPr lang="en-US" altLang="en-US" sz="2800"/>
              <a:t>Language for accessing and manipulating the data organized by the          appropriate data model.</a:t>
            </a:r>
          </a:p>
          <a:p>
            <a:pPr>
              <a:lnSpc>
                <a:spcPct val="110000"/>
              </a:lnSpc>
              <a:buFont typeface="Wingdings" panose="05000000000000000000" pitchFamily="2" charset="2"/>
              <a:buChar char="Ø"/>
            </a:pPr>
            <a:r>
              <a:rPr lang="en-US" altLang="en-US" sz="2800"/>
              <a:t>Two classes of languages</a:t>
            </a:r>
          </a:p>
          <a:p>
            <a:pPr lvl="2">
              <a:lnSpc>
                <a:spcPct val="110000"/>
              </a:lnSpc>
              <a:buFont typeface="Wingdings" panose="05000000000000000000" pitchFamily="2" charset="2"/>
              <a:buChar char="§"/>
            </a:pPr>
            <a:r>
              <a:rPr lang="en-US" altLang="en-US" sz="2400">
                <a:solidFill>
                  <a:srgbClr val="C00000"/>
                </a:solidFill>
              </a:rPr>
              <a:t>Procedural</a:t>
            </a:r>
            <a:r>
              <a:rPr lang="en-US" altLang="en-US" sz="2400"/>
              <a:t> – user specifies what data is required and how to get those data</a:t>
            </a:r>
          </a:p>
          <a:p>
            <a:pPr lvl="2">
              <a:lnSpc>
                <a:spcPct val="110000"/>
              </a:lnSpc>
              <a:buFont typeface="Wingdings" panose="05000000000000000000" pitchFamily="2" charset="2"/>
              <a:buChar char="§"/>
            </a:pPr>
            <a:r>
              <a:rPr lang="en-US" altLang="en-US" sz="2400">
                <a:solidFill>
                  <a:srgbClr val="C00000"/>
                </a:solidFill>
              </a:rPr>
              <a:t>Nonprocedural (Declarative)</a:t>
            </a:r>
            <a:r>
              <a:rPr lang="en-US" altLang="en-US" sz="2400"/>
              <a:t> – user specifies what data is required without specifying how to get those data. </a:t>
            </a:r>
            <a:r>
              <a:rPr lang="en-US" altLang="en-US" sz="2400" b="1"/>
              <a:t>SQL</a:t>
            </a:r>
          </a:p>
          <a:p>
            <a:pPr>
              <a:lnSpc>
                <a:spcPct val="110000"/>
              </a:lnSpc>
              <a:buFont typeface="Wingdings" panose="05000000000000000000" pitchFamily="2" charset="2"/>
              <a:buChar char="Ø"/>
            </a:pPr>
            <a:r>
              <a:rPr lang="en-US" altLang="en-US" sz="2800"/>
              <a:t>Portion of DML that involves information retrieval is called a </a:t>
            </a:r>
            <a:r>
              <a:rPr lang="en-US" altLang="en-US" sz="2800">
                <a:solidFill>
                  <a:srgbClr val="C00000"/>
                </a:solidFill>
              </a:rPr>
              <a:t>query language</a:t>
            </a:r>
            <a:r>
              <a:rPr lang="en-US" altLang="en-US" sz="2800"/>
              <a:t>.</a:t>
            </a:r>
          </a:p>
        </p:txBody>
      </p:sp>
    </p:spTree>
    <p:extLst>
      <p:ext uri="{BB962C8B-B14F-4D97-AF65-F5344CB8AC3E}">
        <p14:creationId xmlns:p14="http://schemas.microsoft.com/office/powerpoint/2010/main" val="2599887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Jan 23</a:t>
            </a:r>
          </a:p>
        </p:txBody>
      </p:sp>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EF085968-FDE5-4911-A857-0662AF566D37}" type="slidenum">
              <a:rPr lang="en-US" altLang="en-US"/>
              <a:pPr/>
              <a:t>35</a:t>
            </a:fld>
            <a:endParaRPr lang="en-US" altLang="en-US"/>
          </a:p>
        </p:txBody>
      </p:sp>
      <p:sp>
        <p:nvSpPr>
          <p:cNvPr id="12290" name="Rectangle 2"/>
          <p:cNvSpPr>
            <a:spLocks noGrp="1" noChangeArrowheads="1"/>
          </p:cNvSpPr>
          <p:nvPr>
            <p:ph type="title"/>
          </p:nvPr>
        </p:nvSpPr>
        <p:spPr>
          <a:xfrm>
            <a:off x="1097280" y="98367"/>
            <a:ext cx="10058400" cy="1450757"/>
          </a:xfrm>
        </p:spPr>
        <p:txBody>
          <a:bodyPr/>
          <a:lstStyle/>
          <a:p>
            <a:r>
              <a:rPr lang="en-US" altLang="en-US">
                <a:solidFill>
                  <a:srgbClr val="C00000"/>
                </a:solidFill>
              </a:rPr>
              <a:t>Data Definition Language (DDL)…</a:t>
            </a:r>
          </a:p>
        </p:txBody>
      </p:sp>
      <p:sp>
        <p:nvSpPr>
          <p:cNvPr id="12291" name="Rectangle 3"/>
          <p:cNvSpPr>
            <a:spLocks noGrp="1" noChangeArrowheads="1"/>
          </p:cNvSpPr>
          <p:nvPr>
            <p:ph type="body" idx="1"/>
          </p:nvPr>
        </p:nvSpPr>
        <p:spPr>
          <a:xfrm>
            <a:off x="1097280" y="1549124"/>
            <a:ext cx="10058400" cy="2775646"/>
          </a:xfrm>
        </p:spPr>
        <p:txBody>
          <a:bodyPr>
            <a:normAutofit/>
          </a:bodyPr>
          <a:lstStyle/>
          <a:p>
            <a:pPr>
              <a:lnSpc>
                <a:spcPct val="110000"/>
              </a:lnSpc>
              <a:buFont typeface="Wingdings" panose="05000000000000000000" pitchFamily="2" charset="2"/>
              <a:buChar char="§"/>
            </a:pPr>
            <a:r>
              <a:rPr lang="en-US" altLang="en-US" sz="2800"/>
              <a:t> Specification notation for </a:t>
            </a:r>
            <a:r>
              <a:rPr lang="en-US" altLang="en-US" sz="2800">
                <a:solidFill>
                  <a:srgbClr val="C00000"/>
                </a:solidFill>
              </a:rPr>
              <a:t>defining the database schema</a:t>
            </a:r>
          </a:p>
          <a:p>
            <a:pPr>
              <a:lnSpc>
                <a:spcPct val="110000"/>
              </a:lnSpc>
              <a:buFont typeface="Wingdings" panose="05000000000000000000" pitchFamily="2" charset="2"/>
              <a:buChar char="§"/>
            </a:pPr>
            <a:r>
              <a:rPr lang="en-US" altLang="en-US" sz="2800">
                <a:solidFill>
                  <a:srgbClr val="C00000"/>
                </a:solidFill>
              </a:rPr>
              <a:t> Data storage and definition language(DSL) </a:t>
            </a:r>
            <a:r>
              <a:rPr lang="en-US" altLang="en-US" sz="2800"/>
              <a:t>– special type of DDL in which the </a:t>
            </a:r>
            <a:r>
              <a:rPr lang="en-US" altLang="en-US" sz="2800" u="sng"/>
              <a:t>storage structure </a:t>
            </a:r>
            <a:r>
              <a:rPr lang="en-US" altLang="en-US" sz="2800"/>
              <a:t>and </a:t>
            </a:r>
            <a:r>
              <a:rPr lang="en-US" altLang="en-US" sz="2800" u="sng"/>
              <a:t>access methods </a:t>
            </a:r>
            <a:r>
              <a:rPr lang="en-US" altLang="en-US" sz="2800"/>
              <a:t>used by the database system are specified.</a:t>
            </a:r>
          </a:p>
        </p:txBody>
      </p:sp>
      <p:sp>
        <p:nvSpPr>
          <p:cNvPr id="2" name="Rectangle 1"/>
          <p:cNvSpPr/>
          <p:nvPr/>
        </p:nvSpPr>
        <p:spPr>
          <a:xfrm>
            <a:off x="3697888" y="3870158"/>
            <a:ext cx="5697865" cy="2050069"/>
          </a:xfrm>
          <a:prstGeom prst="rect">
            <a:avLst/>
          </a:prstGeom>
        </p:spPr>
        <p:txBody>
          <a:bodyPr wrap="square">
            <a:spAutoFit/>
          </a:bodyPr>
          <a:lstStyle/>
          <a:p>
            <a:r>
              <a:rPr lang="en-US" sz="2000"/>
              <a:t>       </a:t>
            </a:r>
            <a:r>
              <a:rPr lang="en-US" sz="2000" b="1"/>
              <a:t>Specification notation for defining a table.</a:t>
            </a:r>
          </a:p>
          <a:p>
            <a:pPr lvl="1">
              <a:lnSpc>
                <a:spcPct val="120000"/>
              </a:lnSpc>
              <a:buFont typeface="Monotype Sorts" charset="2"/>
              <a:buNone/>
            </a:pPr>
            <a:r>
              <a:rPr lang="en-US">
                <a:solidFill>
                  <a:srgbClr val="FF0000"/>
                </a:solidFill>
              </a:rPr>
              <a:t>   Example:</a:t>
            </a:r>
            <a:r>
              <a:rPr lang="en-US"/>
              <a:t>  </a:t>
            </a:r>
            <a:r>
              <a:rPr lang="en-US" b="1">
                <a:solidFill>
                  <a:schemeClr val="accent2">
                    <a:lumMod val="75000"/>
                  </a:schemeClr>
                </a:solidFill>
              </a:rPr>
              <a:t>create table</a:t>
            </a:r>
            <a:r>
              <a:rPr lang="en-US">
                <a:solidFill>
                  <a:schemeClr val="accent2">
                    <a:lumMod val="75000"/>
                  </a:schemeClr>
                </a:solidFill>
              </a:rPr>
              <a:t> </a:t>
            </a:r>
            <a:r>
              <a:rPr lang="en-US" i="1">
                <a:solidFill>
                  <a:schemeClr val="accent2">
                    <a:lumMod val="75000"/>
                  </a:schemeClr>
                </a:solidFill>
              </a:rPr>
              <a:t>instructor</a:t>
            </a:r>
            <a:r>
              <a:rPr lang="en-US">
                <a:solidFill>
                  <a:schemeClr val="accent2">
                    <a:lumMod val="75000"/>
                  </a:schemeClr>
                </a:solidFill>
              </a:rPr>
              <a:t> </a:t>
            </a:r>
            <a:r>
              <a:rPr lang="en-US" b="1">
                <a:solidFill>
                  <a:srgbClr val="FF0000"/>
                </a:solidFill>
              </a:rPr>
              <a:t>(</a:t>
            </a:r>
            <a:br>
              <a:rPr lang="en-US">
                <a:solidFill>
                  <a:schemeClr val="accent2">
                    <a:lumMod val="75000"/>
                  </a:schemeClr>
                </a:solidFill>
              </a:rPr>
            </a:br>
            <a:r>
              <a:rPr lang="en-US">
                <a:solidFill>
                  <a:schemeClr val="accent2">
                    <a:lumMod val="75000"/>
                  </a:schemeClr>
                </a:solidFill>
              </a:rPr>
              <a:t>                             </a:t>
            </a:r>
            <a:r>
              <a:rPr lang="en-US" i="1">
                <a:solidFill>
                  <a:schemeClr val="accent2">
                    <a:lumMod val="75000"/>
                  </a:schemeClr>
                </a:solidFill>
              </a:rPr>
              <a:t>ID</a:t>
            </a:r>
            <a:r>
              <a:rPr lang="en-US">
                <a:solidFill>
                  <a:schemeClr val="accent2">
                    <a:lumMod val="75000"/>
                  </a:schemeClr>
                </a:solidFill>
              </a:rPr>
              <a:t>                </a:t>
            </a:r>
            <a:r>
              <a:rPr lang="en-US" b="1">
                <a:solidFill>
                  <a:schemeClr val="accent2">
                    <a:lumMod val="75000"/>
                  </a:schemeClr>
                </a:solidFill>
              </a:rPr>
              <a:t>char</a:t>
            </a:r>
            <a:r>
              <a:rPr lang="en-US">
                <a:solidFill>
                  <a:schemeClr val="accent2">
                    <a:lumMod val="75000"/>
                  </a:schemeClr>
                </a:solidFill>
              </a:rPr>
              <a:t>(5),</a:t>
            </a:r>
            <a:br>
              <a:rPr lang="en-US">
                <a:solidFill>
                  <a:schemeClr val="accent2">
                    <a:lumMod val="75000"/>
                  </a:schemeClr>
                </a:solidFill>
              </a:rPr>
            </a:br>
            <a:r>
              <a:rPr lang="en-US">
                <a:solidFill>
                  <a:schemeClr val="accent2">
                    <a:lumMod val="75000"/>
                  </a:schemeClr>
                </a:solidFill>
              </a:rPr>
              <a:t>                             </a:t>
            </a:r>
            <a:r>
              <a:rPr lang="en-US" i="1">
                <a:solidFill>
                  <a:schemeClr val="accent2">
                    <a:lumMod val="75000"/>
                  </a:schemeClr>
                </a:solidFill>
              </a:rPr>
              <a:t>name           </a:t>
            </a:r>
            <a:r>
              <a:rPr lang="en-US" b="1">
                <a:solidFill>
                  <a:schemeClr val="accent2">
                    <a:lumMod val="75000"/>
                  </a:schemeClr>
                </a:solidFill>
              </a:rPr>
              <a:t>varchar</a:t>
            </a:r>
            <a:r>
              <a:rPr lang="en-US">
                <a:solidFill>
                  <a:schemeClr val="accent2">
                    <a:lumMod val="75000"/>
                  </a:schemeClr>
                </a:solidFill>
              </a:rPr>
              <a:t>(20)</a:t>
            </a:r>
            <a:r>
              <a:rPr lang="en-US" b="1">
                <a:solidFill>
                  <a:schemeClr val="accent2">
                    <a:lumMod val="75000"/>
                  </a:schemeClr>
                </a:solidFill>
              </a:rPr>
              <a:t>,</a:t>
            </a:r>
            <a:br>
              <a:rPr lang="en-US" b="1" i="1">
                <a:solidFill>
                  <a:schemeClr val="accent2">
                    <a:lumMod val="75000"/>
                  </a:schemeClr>
                </a:solidFill>
              </a:rPr>
            </a:br>
            <a:r>
              <a:rPr lang="en-US" b="1" i="1">
                <a:solidFill>
                  <a:schemeClr val="accent2">
                    <a:lumMod val="75000"/>
                  </a:schemeClr>
                </a:solidFill>
              </a:rPr>
              <a:t>                             </a:t>
            </a:r>
            <a:r>
              <a:rPr lang="en-US" i="1">
                <a:solidFill>
                  <a:schemeClr val="accent2">
                    <a:lumMod val="75000"/>
                  </a:schemeClr>
                </a:solidFill>
              </a:rPr>
              <a:t>dept_name  </a:t>
            </a:r>
            <a:r>
              <a:rPr lang="en-US" b="1">
                <a:solidFill>
                  <a:schemeClr val="accent2">
                    <a:lumMod val="75000"/>
                  </a:schemeClr>
                </a:solidFill>
              </a:rPr>
              <a:t>varchar</a:t>
            </a:r>
            <a:r>
              <a:rPr lang="en-US">
                <a:solidFill>
                  <a:schemeClr val="accent2">
                    <a:lumMod val="75000"/>
                  </a:schemeClr>
                </a:solidFill>
              </a:rPr>
              <a:t>(20),</a:t>
            </a:r>
            <a:br>
              <a:rPr lang="en-US">
                <a:solidFill>
                  <a:schemeClr val="accent2">
                    <a:lumMod val="75000"/>
                  </a:schemeClr>
                </a:solidFill>
              </a:rPr>
            </a:br>
            <a:r>
              <a:rPr lang="en-US">
                <a:solidFill>
                  <a:schemeClr val="accent2">
                    <a:lumMod val="75000"/>
                  </a:schemeClr>
                </a:solidFill>
              </a:rPr>
              <a:t>                             </a:t>
            </a:r>
            <a:r>
              <a:rPr lang="en-US" i="1">
                <a:solidFill>
                  <a:schemeClr val="accent2">
                    <a:lumMod val="75000"/>
                  </a:schemeClr>
                </a:solidFill>
              </a:rPr>
              <a:t>salary</a:t>
            </a:r>
            <a:r>
              <a:rPr lang="en-US">
                <a:solidFill>
                  <a:schemeClr val="accent2">
                    <a:lumMod val="75000"/>
                  </a:schemeClr>
                </a:solidFill>
              </a:rPr>
              <a:t>           </a:t>
            </a:r>
            <a:r>
              <a:rPr lang="en-US" b="1">
                <a:solidFill>
                  <a:schemeClr val="accent2">
                    <a:lumMod val="75000"/>
                  </a:schemeClr>
                </a:solidFill>
              </a:rPr>
              <a:t>numeric</a:t>
            </a:r>
            <a:r>
              <a:rPr lang="en-US">
                <a:solidFill>
                  <a:schemeClr val="accent2">
                    <a:lumMod val="75000"/>
                  </a:schemeClr>
                </a:solidFill>
              </a:rPr>
              <a:t>(8,2) </a:t>
            </a:r>
            <a:r>
              <a:rPr lang="en-US" b="1">
                <a:solidFill>
                  <a:srgbClr val="FF0000"/>
                </a:solidFill>
              </a:rPr>
              <a:t>)</a:t>
            </a:r>
          </a:p>
        </p:txBody>
      </p:sp>
    </p:spTree>
    <p:extLst>
      <p:ext uri="{BB962C8B-B14F-4D97-AF65-F5344CB8AC3E}">
        <p14:creationId xmlns:p14="http://schemas.microsoft.com/office/powerpoint/2010/main" val="1196369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Jan 23</a:t>
            </a:r>
          </a:p>
        </p:txBody>
      </p:sp>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EF085968-FDE5-4911-A857-0662AF566D37}" type="slidenum">
              <a:rPr lang="en-US" altLang="en-US"/>
              <a:pPr/>
              <a:t>36</a:t>
            </a:fld>
            <a:endParaRPr lang="en-US" altLang="en-US"/>
          </a:p>
        </p:txBody>
      </p:sp>
      <p:sp>
        <p:nvSpPr>
          <p:cNvPr id="12290" name="Rectangle 2"/>
          <p:cNvSpPr>
            <a:spLocks noGrp="1" noChangeArrowheads="1"/>
          </p:cNvSpPr>
          <p:nvPr>
            <p:ph type="title"/>
          </p:nvPr>
        </p:nvSpPr>
        <p:spPr/>
        <p:txBody>
          <a:bodyPr/>
          <a:lstStyle/>
          <a:p>
            <a:r>
              <a:rPr lang="en-US" altLang="en-US">
                <a:solidFill>
                  <a:srgbClr val="C00000"/>
                </a:solidFill>
              </a:rPr>
              <a:t>..Data Definition Language (DDL)</a:t>
            </a:r>
          </a:p>
        </p:txBody>
      </p:sp>
      <p:sp>
        <p:nvSpPr>
          <p:cNvPr id="2" name="Content Placeholder 1"/>
          <p:cNvSpPr>
            <a:spLocks noGrp="1"/>
          </p:cNvSpPr>
          <p:nvPr>
            <p:ph idx="1"/>
          </p:nvPr>
        </p:nvSpPr>
        <p:spPr>
          <a:xfrm>
            <a:off x="1110928" y="1690688"/>
            <a:ext cx="10404158" cy="4665662"/>
          </a:xfrm>
        </p:spPr>
        <p:txBody>
          <a:bodyPr>
            <a:normAutofit lnSpcReduction="10000"/>
          </a:bodyPr>
          <a:lstStyle/>
          <a:p>
            <a:pPr algn="just">
              <a:lnSpc>
                <a:spcPct val="100000"/>
              </a:lnSpc>
              <a:spcBef>
                <a:spcPts val="0"/>
              </a:spcBef>
              <a:spcAft>
                <a:spcPts val="0"/>
              </a:spcAft>
              <a:buFont typeface="Wingdings" panose="05000000000000000000" pitchFamily="2" charset="2"/>
              <a:buChar char="Ø"/>
            </a:pPr>
            <a:r>
              <a:rPr lang="en-US" sz="2500"/>
              <a:t>The data values stored in the database must satisfy certain                   </a:t>
            </a:r>
          </a:p>
          <a:p>
            <a:pPr marL="0" indent="0" algn="just">
              <a:lnSpc>
                <a:spcPct val="100000"/>
              </a:lnSpc>
              <a:spcBef>
                <a:spcPts val="0"/>
              </a:spcBef>
              <a:spcAft>
                <a:spcPts val="0"/>
              </a:spcAft>
              <a:buNone/>
            </a:pPr>
            <a:r>
              <a:rPr lang="en-US" sz="2500">
                <a:solidFill>
                  <a:srgbClr val="C00000"/>
                </a:solidFill>
              </a:rPr>
              <a:t>     consistency constraints</a:t>
            </a:r>
            <a:r>
              <a:rPr lang="en-US" sz="2500"/>
              <a:t>.</a:t>
            </a:r>
          </a:p>
          <a:p>
            <a:pPr lvl="2" algn="just">
              <a:lnSpc>
                <a:spcPct val="100000"/>
              </a:lnSpc>
              <a:spcBef>
                <a:spcPts val="400"/>
              </a:spcBef>
            </a:pPr>
            <a:r>
              <a:rPr lang="en-US" sz="2500" b="1"/>
              <a:t>Domain constraints- </a:t>
            </a:r>
            <a:r>
              <a:rPr lang="en-US" sz="2500"/>
              <a:t>simplest is data type , size, range &amp; pattern etc.</a:t>
            </a:r>
          </a:p>
          <a:p>
            <a:pPr lvl="2" algn="just">
              <a:lnSpc>
                <a:spcPct val="100000"/>
              </a:lnSpc>
              <a:spcBef>
                <a:spcPts val="400"/>
              </a:spcBef>
            </a:pPr>
            <a:r>
              <a:rPr lang="en-US" sz="2500" b="1"/>
              <a:t>Referential Integrity </a:t>
            </a:r>
            <a:r>
              <a:rPr lang="en-US" sz="2500"/>
              <a:t>– foreign key</a:t>
            </a:r>
          </a:p>
          <a:p>
            <a:pPr lvl="2" algn="just">
              <a:lnSpc>
                <a:spcPct val="100000"/>
              </a:lnSpc>
              <a:spcBef>
                <a:spcPts val="400"/>
              </a:spcBef>
            </a:pPr>
            <a:r>
              <a:rPr lang="en-US" sz="2500" b="1"/>
              <a:t>Authorization</a:t>
            </a:r>
            <a:r>
              <a:rPr lang="en-US" sz="2500"/>
              <a:t> – read, insert, update, delete.</a:t>
            </a:r>
          </a:p>
          <a:p>
            <a:pPr>
              <a:lnSpc>
                <a:spcPct val="110000"/>
              </a:lnSpc>
              <a:buFont typeface="Wingdings" panose="05000000000000000000" pitchFamily="2" charset="2"/>
              <a:buChar char="§"/>
            </a:pPr>
            <a:r>
              <a:rPr lang="en-US" sz="2500"/>
              <a:t> </a:t>
            </a:r>
            <a:r>
              <a:rPr lang="en-US" altLang="en-US" sz="2500">
                <a:solidFill>
                  <a:srgbClr val="C00000"/>
                </a:solidFill>
              </a:rPr>
              <a:t>DDL </a:t>
            </a:r>
            <a:r>
              <a:rPr lang="en-US" altLang="en-US" sz="2500"/>
              <a:t>compiler takes instructions as input and  generates some output. These outputs are stored in some a set of special tables in the </a:t>
            </a:r>
            <a:r>
              <a:rPr lang="en-US" altLang="en-US" sz="2500" b="1" u="sng"/>
              <a:t>data dictionary</a:t>
            </a:r>
          </a:p>
          <a:p>
            <a:pPr>
              <a:lnSpc>
                <a:spcPct val="110000"/>
              </a:lnSpc>
              <a:buFont typeface="Wingdings" panose="05000000000000000000" pitchFamily="2" charset="2"/>
              <a:buChar char="§"/>
            </a:pPr>
            <a:r>
              <a:rPr lang="en-US" altLang="en-US" sz="2500"/>
              <a:t> Data dictionary contains </a:t>
            </a:r>
            <a:r>
              <a:rPr lang="en-US" altLang="en-US" sz="2500" b="1" u="sng"/>
              <a:t>metadata</a:t>
            </a:r>
            <a:r>
              <a:rPr lang="en-US" altLang="en-US" sz="2500"/>
              <a:t> (data about data).</a:t>
            </a:r>
          </a:p>
          <a:p>
            <a:pPr>
              <a:lnSpc>
                <a:spcPct val="110000"/>
              </a:lnSpc>
              <a:buFont typeface="Wingdings" panose="05000000000000000000" pitchFamily="2" charset="2"/>
              <a:buChar char="§"/>
            </a:pPr>
            <a:r>
              <a:rPr lang="en-US" altLang="en-US" sz="2500"/>
              <a:t>Data dictionary is accessed by </a:t>
            </a:r>
            <a:r>
              <a:rPr lang="en-US" sz="2500"/>
              <a:t>database system only</a:t>
            </a:r>
            <a:r>
              <a:rPr lang="en-US"/>
              <a:t>.</a:t>
            </a:r>
          </a:p>
          <a:p>
            <a:pPr>
              <a:lnSpc>
                <a:spcPct val="110000"/>
              </a:lnSpc>
              <a:buFont typeface="Wingdings" panose="05000000000000000000" pitchFamily="2" charset="2"/>
              <a:buChar char="§"/>
            </a:pPr>
            <a:r>
              <a:rPr lang="en-US" altLang="en-US" sz="2500"/>
              <a:t>Database system </a:t>
            </a:r>
            <a:r>
              <a:rPr lang="en-US" altLang="en-US" sz="2500" b="1"/>
              <a:t>consults Data Dictionary</a:t>
            </a:r>
            <a:r>
              <a:rPr lang="en-US" altLang="en-US" sz="2500"/>
              <a:t>,</a:t>
            </a:r>
          </a:p>
          <a:p>
            <a:pPr>
              <a:lnSpc>
                <a:spcPct val="110000"/>
              </a:lnSpc>
              <a:buFont typeface="Wingdings" panose="05000000000000000000" pitchFamily="2" charset="2"/>
              <a:buChar char="§"/>
            </a:pPr>
            <a:endParaRPr lang="en-US" sz="2500"/>
          </a:p>
        </p:txBody>
      </p:sp>
    </p:spTree>
    <p:extLst>
      <p:ext uri="{BB962C8B-B14F-4D97-AF65-F5344CB8AC3E}">
        <p14:creationId xmlns:p14="http://schemas.microsoft.com/office/powerpoint/2010/main" val="1364077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51" y="409901"/>
            <a:ext cx="7604449" cy="606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a:t>Jan 23</a:t>
            </a:r>
          </a:p>
        </p:txBody>
      </p:sp>
      <p:sp>
        <p:nvSpPr>
          <p:cNvPr id="3" name="Footer Placeholder 2"/>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37</a:t>
            </a:fld>
            <a:endParaRPr lang="en-US"/>
          </a:p>
        </p:txBody>
      </p:sp>
    </p:spTree>
    <p:extLst>
      <p:ext uri="{BB962C8B-B14F-4D97-AF65-F5344CB8AC3E}">
        <p14:creationId xmlns:p14="http://schemas.microsoft.com/office/powerpoint/2010/main" val="536945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905000" y="1098"/>
            <a:ext cx="15113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en-US">
                <a:solidFill>
                  <a:srgbClr val="C00000"/>
                </a:solidFill>
                <a:effectLst/>
              </a:rPr>
              <a:t>SQL</a:t>
            </a:r>
          </a:p>
        </p:txBody>
      </p:sp>
      <p:sp>
        <p:nvSpPr>
          <p:cNvPr id="16387" name="Rectangle 3"/>
          <p:cNvSpPr>
            <a:spLocks noGrp="1" noChangeArrowheads="1"/>
          </p:cNvSpPr>
          <p:nvPr>
            <p:ph type="body" idx="4294967295"/>
          </p:nvPr>
        </p:nvSpPr>
        <p:spPr>
          <a:xfrm>
            <a:off x="450112" y="474173"/>
            <a:ext cx="11291776" cy="6247302"/>
          </a:xfrm>
        </p:spPr>
        <p:txBody>
          <a:bodyPr>
            <a:normAutofit fontScale="92500" lnSpcReduction="20000"/>
          </a:bodyPr>
          <a:lstStyle/>
          <a:p>
            <a:pPr>
              <a:lnSpc>
                <a:spcPct val="90000"/>
              </a:lnSpc>
            </a:pPr>
            <a:r>
              <a:rPr lang="en-US" altLang="en-US" b="1">
                <a:solidFill>
                  <a:srgbClr val="000099"/>
                </a:solidFill>
              </a:rPr>
              <a:t>SQL</a:t>
            </a:r>
            <a:r>
              <a:rPr lang="en-US" altLang="en-US"/>
              <a:t>: widely used </a:t>
            </a:r>
            <a:r>
              <a:rPr lang="en-US" altLang="en-US">
                <a:solidFill>
                  <a:srgbClr val="C00000"/>
                </a:solidFill>
              </a:rPr>
              <a:t>non-procedural</a:t>
            </a:r>
            <a:r>
              <a:rPr lang="en-US" altLang="en-US"/>
              <a:t> language</a:t>
            </a:r>
          </a:p>
          <a:p>
            <a:pPr lvl="1">
              <a:lnSpc>
                <a:spcPct val="120000"/>
              </a:lnSpc>
            </a:pPr>
            <a:r>
              <a:rPr lang="en-US" altLang="en-US"/>
              <a:t>Example: Find the name of the instructor with ID 22222</a:t>
            </a:r>
            <a:br>
              <a:rPr lang="en-US" altLang="en-US"/>
            </a:br>
            <a:r>
              <a:rPr lang="en-US" altLang="en-US"/>
              <a:t>	</a:t>
            </a:r>
            <a:r>
              <a:rPr lang="en-US" altLang="en-US" b="1"/>
              <a:t>select	</a:t>
            </a:r>
            <a:r>
              <a:rPr lang="en-US" altLang="en-US" i="1"/>
              <a:t>name</a:t>
            </a:r>
            <a:br>
              <a:rPr lang="en-US" altLang="en-US"/>
            </a:br>
            <a:r>
              <a:rPr lang="en-US" altLang="en-US"/>
              <a:t>	</a:t>
            </a:r>
            <a:r>
              <a:rPr lang="en-US" altLang="en-US" b="1"/>
              <a:t>from	</a:t>
            </a:r>
            <a:r>
              <a:rPr lang="en-US" altLang="en-US" i="1"/>
              <a:t>instructor</a:t>
            </a:r>
            <a:br>
              <a:rPr lang="en-US" altLang="en-US"/>
            </a:br>
            <a:r>
              <a:rPr lang="en-US" altLang="en-US"/>
              <a:t>	</a:t>
            </a:r>
            <a:r>
              <a:rPr lang="en-US" altLang="en-US" b="1"/>
              <a:t>where</a:t>
            </a:r>
            <a:r>
              <a:rPr lang="en-US" altLang="en-US"/>
              <a:t>	</a:t>
            </a:r>
            <a:r>
              <a:rPr lang="en-US" altLang="en-US" i="1"/>
              <a:t>instructor.ID </a:t>
            </a:r>
            <a:r>
              <a:rPr lang="en-US" altLang="en-US"/>
              <a:t>= ‘22222’</a:t>
            </a:r>
            <a:endParaRPr lang="en-US" altLang="en-US" sz="1600" i="1"/>
          </a:p>
          <a:p>
            <a:pPr algn="just">
              <a:lnSpc>
                <a:spcPct val="110000"/>
              </a:lnSpc>
            </a:pPr>
            <a:r>
              <a:rPr lang="en-US">
                <a:solidFill>
                  <a:srgbClr val="FF0000"/>
                </a:solidFill>
              </a:rPr>
              <a:t>SQL</a:t>
            </a:r>
            <a:r>
              <a:rPr lang="en-US"/>
              <a:t> is as powerful to </a:t>
            </a:r>
            <a:r>
              <a:rPr lang="en-US">
                <a:solidFill>
                  <a:srgbClr val="FF0000"/>
                </a:solidFill>
              </a:rPr>
              <a:t>access database</a:t>
            </a:r>
            <a:r>
              <a:rPr lang="en-US"/>
              <a:t>, but there are some </a:t>
            </a:r>
            <a:r>
              <a:rPr lang="en-US">
                <a:solidFill>
                  <a:srgbClr val="FF0000"/>
                </a:solidFill>
              </a:rPr>
              <a:t>computations</a:t>
            </a:r>
            <a:r>
              <a:rPr lang="en-US"/>
              <a:t> that are possible using a </a:t>
            </a:r>
            <a:r>
              <a:rPr lang="en-US">
                <a:solidFill>
                  <a:srgbClr val="FF0000"/>
                </a:solidFill>
              </a:rPr>
              <a:t>general-purpose programming language</a:t>
            </a:r>
            <a:r>
              <a:rPr lang="en-US"/>
              <a:t>. </a:t>
            </a:r>
          </a:p>
          <a:p>
            <a:pPr algn="just">
              <a:lnSpc>
                <a:spcPct val="110000"/>
              </a:lnSpc>
            </a:pPr>
            <a:r>
              <a:rPr lang="en-US"/>
              <a:t>SQL also does </a:t>
            </a:r>
            <a:r>
              <a:rPr lang="en-US">
                <a:solidFill>
                  <a:srgbClr val="FF0000"/>
                </a:solidFill>
              </a:rPr>
              <a:t>not support </a:t>
            </a:r>
            <a:r>
              <a:rPr lang="en-US"/>
              <a:t>actions such as </a:t>
            </a:r>
            <a:r>
              <a:rPr lang="en-US">
                <a:solidFill>
                  <a:srgbClr val="FF0000"/>
                </a:solidFill>
              </a:rPr>
              <a:t>input</a:t>
            </a:r>
            <a:r>
              <a:rPr lang="en-US"/>
              <a:t> from users, </a:t>
            </a:r>
            <a:r>
              <a:rPr lang="en-US">
                <a:solidFill>
                  <a:srgbClr val="FF0000"/>
                </a:solidFill>
              </a:rPr>
              <a:t>output to displays</a:t>
            </a:r>
            <a:r>
              <a:rPr lang="en-US"/>
              <a:t>, or </a:t>
            </a:r>
            <a:r>
              <a:rPr lang="en-US">
                <a:solidFill>
                  <a:srgbClr val="FF0000"/>
                </a:solidFill>
              </a:rPr>
              <a:t>communication over the network</a:t>
            </a:r>
            <a:r>
              <a:rPr lang="en-US"/>
              <a:t>. </a:t>
            </a:r>
          </a:p>
          <a:p>
            <a:pPr algn="just">
              <a:lnSpc>
                <a:spcPct val="110000"/>
              </a:lnSpc>
            </a:pPr>
            <a:r>
              <a:rPr lang="en-US"/>
              <a:t>Such computations and actions must be written in a </a:t>
            </a:r>
            <a:r>
              <a:rPr lang="en-US" i="1">
                <a:solidFill>
                  <a:srgbClr val="FF0000"/>
                </a:solidFill>
              </a:rPr>
              <a:t>host </a:t>
            </a:r>
            <a:r>
              <a:rPr lang="en-US">
                <a:solidFill>
                  <a:srgbClr val="FF0000"/>
                </a:solidFill>
              </a:rPr>
              <a:t>language</a:t>
            </a:r>
            <a:r>
              <a:rPr lang="en-US"/>
              <a:t>, such as </a:t>
            </a:r>
            <a:r>
              <a:rPr lang="en-US" b="1"/>
              <a:t>C, C++, or Java</a:t>
            </a:r>
            <a:r>
              <a:rPr lang="en-US"/>
              <a:t>, with </a:t>
            </a:r>
            <a:r>
              <a:rPr lang="en-US">
                <a:solidFill>
                  <a:srgbClr val="C00000"/>
                </a:solidFill>
              </a:rPr>
              <a:t>embedded SQL queries </a:t>
            </a:r>
            <a:r>
              <a:rPr lang="en-US"/>
              <a:t>that access the data in the database.</a:t>
            </a:r>
          </a:p>
          <a:p>
            <a:pPr marL="0" indent="0" algn="just">
              <a:lnSpc>
                <a:spcPct val="110000"/>
              </a:lnSpc>
              <a:buNone/>
            </a:pPr>
            <a:endParaRPr lang="en-US" altLang="en-US" sz="200"/>
          </a:p>
          <a:p>
            <a:pPr>
              <a:lnSpc>
                <a:spcPct val="90000"/>
              </a:lnSpc>
            </a:pPr>
            <a:r>
              <a:rPr lang="en-US" altLang="en-US"/>
              <a:t>Application programs generally access databases through one of</a:t>
            </a:r>
          </a:p>
          <a:p>
            <a:pPr lvl="1">
              <a:lnSpc>
                <a:spcPct val="90000"/>
              </a:lnSpc>
            </a:pPr>
            <a:r>
              <a:rPr lang="en-US" altLang="en-US"/>
              <a:t>Language extensions to allow </a:t>
            </a:r>
            <a:r>
              <a:rPr lang="en-US" altLang="en-US" b="1"/>
              <a:t>embedded SQL</a:t>
            </a:r>
          </a:p>
          <a:p>
            <a:pPr lvl="1">
              <a:lnSpc>
                <a:spcPct val="90000"/>
              </a:lnSpc>
            </a:pPr>
            <a:r>
              <a:rPr lang="en-US" altLang="en-US"/>
              <a:t>Application program interface (e.g., </a:t>
            </a:r>
            <a:r>
              <a:rPr lang="en-US" altLang="en-US" b="1"/>
              <a:t>ODBC/JDBC</a:t>
            </a:r>
            <a:r>
              <a:rPr lang="en-US" altLang="en-US"/>
              <a:t>) which allow SQL queries to be sent to a database.</a:t>
            </a:r>
          </a:p>
          <a:p>
            <a:pPr lvl="1">
              <a:lnSpc>
                <a:spcPct val="90000"/>
              </a:lnSpc>
            </a:pPr>
            <a:r>
              <a:rPr lang="en-US" altLang="en-US"/>
              <a:t>DML precompiler convert DML into procedural calls in the Host Language</a:t>
            </a:r>
          </a:p>
        </p:txBody>
      </p:sp>
      <p:sp>
        <p:nvSpPr>
          <p:cNvPr id="2" name="Date Placeholder 1"/>
          <p:cNvSpPr>
            <a:spLocks noGrp="1"/>
          </p:cNvSpPr>
          <p:nvPr>
            <p:ph type="dt" sz="half" idx="10"/>
          </p:nvPr>
        </p:nvSpPr>
        <p:spPr/>
        <p:txBody>
          <a:bodyPr/>
          <a:lstStyle/>
          <a:p>
            <a:r>
              <a:rPr lang="en-US"/>
              <a:t>Jan 23</a:t>
            </a:r>
          </a:p>
        </p:txBody>
      </p:sp>
      <p:sp>
        <p:nvSpPr>
          <p:cNvPr id="3" name="Footer Placeholder 2"/>
          <p:cNvSpPr>
            <a:spLocks noGrp="1"/>
          </p:cNvSpPr>
          <p:nvPr>
            <p:ph type="ftr" sz="quarter" idx="11"/>
          </p:nvPr>
        </p:nvSpPr>
        <p:spPr/>
        <p:txBody>
          <a:bodyPr/>
          <a:lstStyle/>
          <a:p>
            <a:r>
              <a:rPr lang="en-US"/>
              <a:t>Introduction</a:t>
            </a:r>
          </a:p>
        </p:txBody>
      </p:sp>
      <p:sp>
        <p:nvSpPr>
          <p:cNvPr id="4" name="Slide Number Placeholder 3"/>
          <p:cNvSpPr>
            <a:spLocks noGrp="1"/>
          </p:cNvSpPr>
          <p:nvPr>
            <p:ph type="sldNum" sz="quarter" idx="12"/>
          </p:nvPr>
        </p:nvSpPr>
        <p:spPr/>
        <p:txBody>
          <a:bodyPr/>
          <a:lstStyle/>
          <a:p>
            <a:fld id="{14BBDAA4-9F53-445C-99DF-85B6C2FB1D08}" type="slidenum">
              <a:rPr lang="en-US" smtClean="0"/>
              <a:t>38</a:t>
            </a:fld>
            <a:endParaRPr lang="en-US"/>
          </a:p>
        </p:txBody>
      </p:sp>
    </p:spTree>
    <p:extLst>
      <p:ext uri="{BB962C8B-B14F-4D97-AF65-F5344CB8AC3E}">
        <p14:creationId xmlns:p14="http://schemas.microsoft.com/office/powerpoint/2010/main" val="183010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D93CAA-7765-4823-B215-DC1070ED1267}"/>
              </a:ext>
            </a:extLst>
          </p:cNvPr>
          <p:cNvSpPr>
            <a:spLocks noGrp="1"/>
          </p:cNvSpPr>
          <p:nvPr>
            <p:ph type="dt" sz="half" idx="10"/>
          </p:nvPr>
        </p:nvSpPr>
        <p:spPr/>
        <p:txBody>
          <a:bodyPr/>
          <a:lstStyle/>
          <a:p>
            <a:r>
              <a:rPr lang="en-US"/>
              <a:t>Jan 23</a:t>
            </a:r>
          </a:p>
        </p:txBody>
      </p:sp>
      <p:sp>
        <p:nvSpPr>
          <p:cNvPr id="3" name="Footer Placeholder 2">
            <a:extLst>
              <a:ext uri="{FF2B5EF4-FFF2-40B4-BE49-F238E27FC236}">
                <a16:creationId xmlns:a16="http://schemas.microsoft.com/office/drawing/2014/main" id="{4FA91B41-4957-4AB4-B6C5-6D9E98800229}"/>
              </a:ext>
            </a:extLst>
          </p:cNvPr>
          <p:cNvSpPr>
            <a:spLocks noGrp="1"/>
          </p:cNvSpPr>
          <p:nvPr>
            <p:ph type="ftr" sz="quarter" idx="11"/>
          </p:nvPr>
        </p:nvSpPr>
        <p:spPr/>
        <p:txBody>
          <a:bodyPr/>
          <a:lstStyle/>
          <a:p>
            <a:r>
              <a:rPr lang="en-US"/>
              <a:t>Introduction</a:t>
            </a:r>
          </a:p>
        </p:txBody>
      </p:sp>
      <p:sp>
        <p:nvSpPr>
          <p:cNvPr id="4" name="Slide Number Placeholder 3">
            <a:extLst>
              <a:ext uri="{FF2B5EF4-FFF2-40B4-BE49-F238E27FC236}">
                <a16:creationId xmlns:a16="http://schemas.microsoft.com/office/drawing/2014/main" id="{4FD55075-ACF4-443D-AA7E-4425B9832B9B}"/>
              </a:ext>
            </a:extLst>
          </p:cNvPr>
          <p:cNvSpPr>
            <a:spLocks noGrp="1"/>
          </p:cNvSpPr>
          <p:nvPr>
            <p:ph type="sldNum" sz="quarter" idx="12"/>
          </p:nvPr>
        </p:nvSpPr>
        <p:spPr/>
        <p:txBody>
          <a:bodyPr/>
          <a:lstStyle/>
          <a:p>
            <a:fld id="{14BBDAA4-9F53-445C-99DF-85B6C2FB1D08}" type="slidenum">
              <a:rPr lang="en-US" smtClean="0"/>
              <a:t>39</a:t>
            </a:fld>
            <a:endParaRPr lang="en-US"/>
          </a:p>
        </p:txBody>
      </p:sp>
      <p:sp>
        <p:nvSpPr>
          <p:cNvPr id="5" name="Rectangle 4">
            <a:extLst>
              <a:ext uri="{FF2B5EF4-FFF2-40B4-BE49-F238E27FC236}">
                <a16:creationId xmlns:a16="http://schemas.microsoft.com/office/drawing/2014/main" id="{8C77D6AF-72A0-4C62-8B26-F7329F3CECD8}"/>
              </a:ext>
            </a:extLst>
          </p:cNvPr>
          <p:cNvSpPr/>
          <p:nvPr/>
        </p:nvSpPr>
        <p:spPr>
          <a:xfrm>
            <a:off x="214383" y="27335"/>
            <a:ext cx="13026188" cy="7294305"/>
          </a:xfrm>
          <a:prstGeom prst="rect">
            <a:avLst/>
          </a:prstGeom>
        </p:spPr>
        <p:txBody>
          <a:bodyPr wrap="square">
            <a:spAutoFit/>
          </a:bodyPr>
          <a:lstStyle/>
          <a:p>
            <a:endParaRPr lang="en-IN"/>
          </a:p>
          <a:p>
            <a:r>
              <a:rPr lang="en-IN"/>
              <a:t>// Importing SQL libraries to create database</a:t>
            </a:r>
          </a:p>
          <a:p>
            <a:r>
              <a:rPr lang="en-IN"/>
              <a:t>import </a:t>
            </a:r>
            <a:r>
              <a:rPr lang="en-IN" err="1"/>
              <a:t>java.sql</a:t>
            </a:r>
            <a:r>
              <a:rPr lang="en-IN"/>
              <a:t>.*;</a:t>
            </a:r>
          </a:p>
          <a:p>
            <a:endParaRPr lang="en-IN"/>
          </a:p>
          <a:p>
            <a:r>
              <a:rPr lang="en-IN"/>
              <a:t>public class GFG {</a:t>
            </a:r>
          </a:p>
          <a:p>
            <a:endParaRPr lang="en-IN"/>
          </a:p>
          <a:p>
            <a:r>
              <a:rPr lang="en-IN"/>
              <a:t>	// Step1: Main driver method</a:t>
            </a:r>
          </a:p>
          <a:p>
            <a:r>
              <a:rPr lang="en-IN"/>
              <a:t>	public static void main(String[] </a:t>
            </a:r>
            <a:r>
              <a:rPr lang="en-IN" err="1"/>
              <a:t>args</a:t>
            </a:r>
            <a:r>
              <a:rPr lang="en-IN"/>
              <a:t>)</a:t>
            </a:r>
          </a:p>
          <a:p>
            <a:r>
              <a:rPr lang="en-IN"/>
              <a:t>	{</a:t>
            </a:r>
          </a:p>
          <a:p>
            <a:r>
              <a:rPr lang="en-IN"/>
              <a:t>		// </a:t>
            </a:r>
            <a:r>
              <a:rPr lang="en-IN">
                <a:solidFill>
                  <a:srgbClr val="FF0000"/>
                </a:solidFill>
              </a:rPr>
              <a:t>Step 2</a:t>
            </a:r>
            <a:r>
              <a:rPr lang="en-IN"/>
              <a:t>: Making connection using</a:t>
            </a:r>
          </a:p>
          <a:p>
            <a:r>
              <a:rPr lang="en-IN"/>
              <a:t>		</a:t>
            </a:r>
          </a:p>
          <a:p>
            <a:r>
              <a:rPr lang="en-IN"/>
              <a:t>		Connection con = null;</a:t>
            </a:r>
          </a:p>
          <a:p>
            <a:r>
              <a:rPr lang="en-IN"/>
              <a:t>		</a:t>
            </a:r>
            <a:r>
              <a:rPr lang="en-IN" err="1"/>
              <a:t>PreparedStatement</a:t>
            </a:r>
            <a:r>
              <a:rPr lang="en-IN"/>
              <a:t> p = null;</a:t>
            </a:r>
          </a:p>
          <a:p>
            <a:r>
              <a:rPr lang="en-IN"/>
              <a:t>		</a:t>
            </a:r>
            <a:r>
              <a:rPr lang="en-IN" err="1"/>
              <a:t>ResultSet</a:t>
            </a:r>
            <a:r>
              <a:rPr lang="en-IN"/>
              <a:t> </a:t>
            </a:r>
            <a:r>
              <a:rPr lang="en-IN" err="1"/>
              <a:t>rs</a:t>
            </a:r>
            <a:r>
              <a:rPr lang="en-IN"/>
              <a:t> = null;</a:t>
            </a:r>
          </a:p>
          <a:p>
            <a:endParaRPr lang="en-IN"/>
          </a:p>
          <a:p>
            <a:r>
              <a:rPr lang="en-IN"/>
              <a:t>		con = </a:t>
            </a:r>
            <a:r>
              <a:rPr lang="en-IN" err="1"/>
              <a:t>connection.connectDB</a:t>
            </a:r>
            <a:r>
              <a:rPr lang="en-IN"/>
              <a:t>();</a:t>
            </a:r>
          </a:p>
          <a:p>
            <a:endParaRPr lang="en-IN"/>
          </a:p>
          <a:p>
            <a:r>
              <a:rPr lang="en-IN"/>
              <a:t>		// Try block to catch exception/s</a:t>
            </a:r>
          </a:p>
          <a:p>
            <a:r>
              <a:rPr lang="en-IN"/>
              <a:t>		try {</a:t>
            </a:r>
          </a:p>
          <a:p>
            <a:endParaRPr lang="en-IN"/>
          </a:p>
          <a:p>
            <a:r>
              <a:rPr lang="en-IN"/>
              <a:t>			// SQL command data stored in String datatype</a:t>
            </a:r>
          </a:p>
          <a:p>
            <a:r>
              <a:rPr lang="en-IN"/>
              <a:t>			</a:t>
            </a:r>
            <a:r>
              <a:rPr lang="en-IN">
                <a:solidFill>
                  <a:srgbClr val="E61A63"/>
                </a:solidFill>
              </a:rPr>
              <a:t>String </a:t>
            </a:r>
            <a:r>
              <a:rPr lang="en-IN" err="1">
                <a:solidFill>
                  <a:srgbClr val="E61A63"/>
                </a:solidFill>
              </a:rPr>
              <a:t>sql</a:t>
            </a:r>
            <a:r>
              <a:rPr lang="en-IN">
                <a:solidFill>
                  <a:srgbClr val="E61A63"/>
                </a:solidFill>
              </a:rPr>
              <a:t> = "select * from </a:t>
            </a:r>
            <a:r>
              <a:rPr lang="en-IN" err="1">
                <a:solidFill>
                  <a:srgbClr val="E61A63"/>
                </a:solidFill>
              </a:rPr>
              <a:t>cuslogin</a:t>
            </a:r>
            <a:r>
              <a:rPr lang="en-IN">
                <a:solidFill>
                  <a:srgbClr val="E61A63"/>
                </a:solidFill>
              </a:rPr>
              <a:t>";</a:t>
            </a:r>
          </a:p>
          <a:p>
            <a:r>
              <a:rPr lang="en-IN"/>
              <a:t>			p = </a:t>
            </a:r>
            <a:r>
              <a:rPr lang="en-IN" err="1"/>
              <a:t>con.prepareStatement</a:t>
            </a:r>
            <a:r>
              <a:rPr lang="en-IN"/>
              <a:t>(</a:t>
            </a:r>
            <a:r>
              <a:rPr lang="en-IN" err="1"/>
              <a:t>sql</a:t>
            </a:r>
            <a:r>
              <a:rPr lang="en-IN"/>
              <a:t>);</a:t>
            </a:r>
          </a:p>
          <a:p>
            <a:r>
              <a:rPr lang="en-IN"/>
              <a:t>			</a:t>
            </a:r>
            <a:r>
              <a:rPr lang="en-IN" err="1"/>
              <a:t>rs</a:t>
            </a:r>
            <a:r>
              <a:rPr lang="en-IN"/>
              <a:t> = </a:t>
            </a:r>
            <a:r>
              <a:rPr lang="en-IN" err="1"/>
              <a:t>p.executeQuery</a:t>
            </a:r>
            <a:r>
              <a:rPr lang="en-IN"/>
              <a:t>();</a:t>
            </a:r>
          </a:p>
          <a:p>
            <a:endParaRPr lang="en-IN"/>
          </a:p>
          <a:p>
            <a:r>
              <a:rPr lang="en-IN"/>
              <a:t>			</a:t>
            </a:r>
          </a:p>
        </p:txBody>
      </p:sp>
      <p:sp>
        <p:nvSpPr>
          <p:cNvPr id="6" name="Rectangle 5">
            <a:extLst>
              <a:ext uri="{FF2B5EF4-FFF2-40B4-BE49-F238E27FC236}">
                <a16:creationId xmlns:a16="http://schemas.microsoft.com/office/drawing/2014/main" id="{71FFE5F9-651D-4262-BC26-AC94112526E0}"/>
              </a:ext>
            </a:extLst>
          </p:cNvPr>
          <p:cNvSpPr/>
          <p:nvPr/>
        </p:nvSpPr>
        <p:spPr>
          <a:xfrm>
            <a:off x="5401341" y="27335"/>
            <a:ext cx="6983164" cy="5078313"/>
          </a:xfrm>
          <a:prstGeom prst="rect">
            <a:avLst/>
          </a:prstGeom>
        </p:spPr>
        <p:txBody>
          <a:bodyPr wrap="square">
            <a:spAutoFit/>
          </a:bodyPr>
          <a:lstStyle/>
          <a:p>
            <a:r>
              <a:rPr lang="en-IN" err="1"/>
              <a:t>System.out.println</a:t>
            </a:r>
            <a:r>
              <a:rPr lang="en-IN"/>
              <a:t>("id\t\</a:t>
            </a:r>
            <a:r>
              <a:rPr lang="en-IN" err="1"/>
              <a:t>tname</a:t>
            </a:r>
            <a:r>
              <a:rPr lang="en-IN"/>
              <a:t>\t\</a:t>
            </a:r>
            <a:r>
              <a:rPr lang="en-IN" err="1"/>
              <a:t>temail</a:t>
            </a:r>
            <a:r>
              <a:rPr lang="en-IN"/>
              <a:t>");</a:t>
            </a:r>
          </a:p>
          <a:p>
            <a:r>
              <a:rPr lang="en-IN"/>
              <a:t>// </a:t>
            </a:r>
            <a:r>
              <a:rPr lang="en-IN" err="1"/>
              <a:t>Condiion</a:t>
            </a:r>
            <a:r>
              <a:rPr lang="en-IN"/>
              <a:t> check</a:t>
            </a:r>
          </a:p>
          <a:p>
            <a:r>
              <a:rPr lang="en-IN"/>
              <a:t>   while (</a:t>
            </a:r>
            <a:r>
              <a:rPr lang="en-IN" err="1"/>
              <a:t>rs.next</a:t>
            </a:r>
            <a:r>
              <a:rPr lang="en-IN"/>
              <a:t>()) {</a:t>
            </a:r>
          </a:p>
          <a:p>
            <a:r>
              <a:rPr lang="en-IN"/>
              <a:t>	int id = </a:t>
            </a:r>
            <a:r>
              <a:rPr lang="en-IN" err="1"/>
              <a:t>rs.getInt</a:t>
            </a:r>
            <a:r>
              <a:rPr lang="en-IN"/>
              <a:t>("id");</a:t>
            </a:r>
          </a:p>
          <a:p>
            <a:r>
              <a:rPr lang="en-IN"/>
              <a:t>	String name = </a:t>
            </a:r>
            <a:r>
              <a:rPr lang="en-IN" err="1"/>
              <a:t>rs.getString</a:t>
            </a:r>
            <a:r>
              <a:rPr lang="en-IN"/>
              <a:t>("name");</a:t>
            </a:r>
          </a:p>
          <a:p>
            <a:r>
              <a:rPr lang="en-IN"/>
              <a:t>	String email = </a:t>
            </a:r>
            <a:r>
              <a:rPr lang="en-IN" err="1"/>
              <a:t>rs.getString</a:t>
            </a:r>
            <a:r>
              <a:rPr lang="en-IN"/>
              <a:t>("email");</a:t>
            </a:r>
          </a:p>
          <a:p>
            <a:r>
              <a:rPr lang="en-IN"/>
              <a:t>	</a:t>
            </a:r>
            <a:r>
              <a:rPr lang="en-IN" err="1"/>
              <a:t>System.out.println</a:t>
            </a:r>
            <a:r>
              <a:rPr lang="en-IN"/>
              <a:t>(id + "\t\t" + name</a:t>
            </a:r>
          </a:p>
          <a:p>
            <a:r>
              <a:rPr lang="en-IN"/>
              <a:t>								+ "\t\t" + email);</a:t>
            </a:r>
          </a:p>
          <a:p>
            <a:r>
              <a:rPr lang="en-IN"/>
              <a:t>			}</a:t>
            </a:r>
          </a:p>
          <a:p>
            <a:r>
              <a:rPr lang="en-IN"/>
              <a:t>		}</a:t>
            </a:r>
          </a:p>
          <a:p>
            <a:r>
              <a:rPr lang="en-IN"/>
              <a:t>	// Catch block to handle exception</a:t>
            </a:r>
          </a:p>
          <a:p>
            <a:r>
              <a:rPr lang="en-IN"/>
              <a:t>	catch (</a:t>
            </a:r>
            <a:r>
              <a:rPr lang="en-IN" err="1"/>
              <a:t>SQLException</a:t>
            </a:r>
            <a:r>
              <a:rPr lang="en-IN"/>
              <a:t> e) {</a:t>
            </a:r>
          </a:p>
          <a:p>
            <a:r>
              <a:rPr lang="en-IN"/>
              <a:t>		// Print exception pop-up on </a:t>
            </a:r>
            <a:r>
              <a:rPr lang="en-IN" err="1"/>
              <a:t>scrreen</a:t>
            </a:r>
            <a:endParaRPr lang="en-IN"/>
          </a:p>
          <a:p>
            <a:r>
              <a:rPr lang="en-IN"/>
              <a:t>			</a:t>
            </a:r>
            <a:r>
              <a:rPr lang="en-IN" err="1"/>
              <a:t>System.out.println</a:t>
            </a:r>
            <a:r>
              <a:rPr lang="en-IN"/>
              <a:t>(e);</a:t>
            </a:r>
          </a:p>
          <a:p>
            <a:r>
              <a:rPr lang="en-IN"/>
              <a:t>		}</a:t>
            </a:r>
          </a:p>
          <a:p>
            <a:r>
              <a:rPr lang="en-IN"/>
              <a:t>	}</a:t>
            </a:r>
          </a:p>
          <a:p>
            <a:r>
              <a:rPr lang="en-IN"/>
              <a:t>}</a:t>
            </a:r>
          </a:p>
        </p:txBody>
      </p:sp>
      <p:sp>
        <p:nvSpPr>
          <p:cNvPr id="7" name="Rectangle 6">
            <a:extLst>
              <a:ext uri="{FF2B5EF4-FFF2-40B4-BE49-F238E27FC236}">
                <a16:creationId xmlns:a16="http://schemas.microsoft.com/office/drawing/2014/main" id="{069A814E-5163-4878-AD79-51A9CEFBBFE6}"/>
              </a:ext>
            </a:extLst>
          </p:cNvPr>
          <p:cNvSpPr/>
          <p:nvPr/>
        </p:nvSpPr>
        <p:spPr>
          <a:xfrm>
            <a:off x="214383" y="27335"/>
            <a:ext cx="3672480" cy="369332"/>
          </a:xfrm>
          <a:prstGeom prst="rect">
            <a:avLst/>
          </a:prstGeom>
        </p:spPr>
        <p:txBody>
          <a:bodyPr wrap="none">
            <a:spAutoFit/>
          </a:bodyPr>
          <a:lstStyle/>
          <a:p>
            <a:r>
              <a:rPr lang="en-IN" b="1">
                <a:solidFill>
                  <a:srgbClr val="C00000"/>
                </a:solidFill>
              </a:rPr>
              <a:t>Example: JAVA &amp; SQL Embeded code</a:t>
            </a:r>
          </a:p>
        </p:txBody>
      </p:sp>
    </p:spTree>
    <p:extLst>
      <p:ext uri="{BB962C8B-B14F-4D97-AF65-F5344CB8AC3E}">
        <p14:creationId xmlns:p14="http://schemas.microsoft.com/office/powerpoint/2010/main" val="19402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Assignments Schedule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4</a:t>
            </a:fld>
            <a:endParaRPr lang="en-US"/>
          </a:p>
        </p:txBody>
      </p:sp>
      <p:sp>
        <p:nvSpPr>
          <p:cNvPr id="8" name="Date Placeholder 9">
            <a:extLst>
              <a:ext uri="{FF2B5EF4-FFF2-40B4-BE49-F238E27FC236}">
                <a16:creationId xmlns:a16="http://schemas.microsoft.com/office/drawing/2014/main" id="{C5114825-D2C9-4136-B79C-D2E3CF19A0F7}"/>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25348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18C849D-26B5-4C5B-9EA8-76A100E2A46D}"/>
              </a:ext>
            </a:extLst>
          </p:cNvPr>
          <p:cNvSpPr>
            <a:spLocks noGrp="1"/>
          </p:cNvSpPr>
          <p:nvPr>
            <p:ph type="ftr" sz="quarter" idx="11"/>
          </p:nvPr>
        </p:nvSpPr>
        <p:spPr/>
        <p:txBody>
          <a:bodyPr/>
          <a:lstStyle/>
          <a:p>
            <a:r>
              <a:rPr lang="en-US"/>
              <a:t>Introduction</a:t>
            </a:r>
          </a:p>
        </p:txBody>
      </p:sp>
      <p:sp>
        <p:nvSpPr>
          <p:cNvPr id="4" name="Slide Number Placeholder 3">
            <a:extLst>
              <a:ext uri="{FF2B5EF4-FFF2-40B4-BE49-F238E27FC236}">
                <a16:creationId xmlns:a16="http://schemas.microsoft.com/office/drawing/2014/main" id="{661C8EEA-A1AD-414E-8A1E-5533FB95B3DD}"/>
              </a:ext>
            </a:extLst>
          </p:cNvPr>
          <p:cNvSpPr>
            <a:spLocks noGrp="1"/>
          </p:cNvSpPr>
          <p:nvPr>
            <p:ph type="sldNum" sz="quarter" idx="12"/>
          </p:nvPr>
        </p:nvSpPr>
        <p:spPr/>
        <p:txBody>
          <a:bodyPr/>
          <a:lstStyle/>
          <a:p>
            <a:fld id="{14BBDAA4-9F53-445C-99DF-85B6C2FB1D08}" type="slidenum">
              <a:rPr lang="en-US" smtClean="0"/>
              <a:t>40</a:t>
            </a:fld>
            <a:endParaRPr lang="en-US"/>
          </a:p>
        </p:txBody>
      </p:sp>
      <p:sp>
        <p:nvSpPr>
          <p:cNvPr id="5" name="Rectangle 4">
            <a:extLst>
              <a:ext uri="{FF2B5EF4-FFF2-40B4-BE49-F238E27FC236}">
                <a16:creationId xmlns:a16="http://schemas.microsoft.com/office/drawing/2014/main" id="{E19B659E-553D-4719-A143-DA1D014DCDFE}"/>
              </a:ext>
            </a:extLst>
          </p:cNvPr>
          <p:cNvSpPr/>
          <p:nvPr/>
        </p:nvSpPr>
        <p:spPr>
          <a:xfrm>
            <a:off x="3483322" y="0"/>
            <a:ext cx="8622632" cy="6705938"/>
          </a:xfrm>
          <a:prstGeom prst="rect">
            <a:avLst/>
          </a:prstGeom>
        </p:spPr>
        <p:txBody>
          <a:bodyPr wrap="square">
            <a:spAutoFit/>
          </a:bodyPr>
          <a:lstStyle/>
          <a:p>
            <a:pPr>
              <a:lnSpc>
                <a:spcPct val="114000"/>
              </a:lnSpc>
            </a:pPr>
            <a:r>
              <a:rPr lang="en-IN"/>
              <a:t>namespace AccessingDatabase{</a:t>
            </a:r>
          </a:p>
          <a:p>
            <a:pPr>
              <a:lnSpc>
                <a:spcPct val="114000"/>
              </a:lnSpc>
            </a:pPr>
            <a:r>
              <a:rPr lang="en-IN"/>
              <a:t> class Program{</a:t>
            </a:r>
          </a:p>
          <a:p>
            <a:pPr>
              <a:lnSpc>
                <a:spcPct val="114000"/>
              </a:lnSpc>
            </a:pPr>
            <a:r>
              <a:rPr lang="en-IN"/>
              <a:t>   static void Main(string[] </a:t>
            </a:r>
            <a:r>
              <a:rPr lang="en-IN" err="1"/>
              <a:t>args</a:t>
            </a:r>
            <a:r>
              <a:rPr lang="en-IN"/>
              <a:t>){</a:t>
            </a:r>
          </a:p>
          <a:p>
            <a:pPr>
              <a:lnSpc>
                <a:spcPct val="114000"/>
              </a:lnSpc>
            </a:pPr>
            <a:r>
              <a:rPr lang="en-IN"/>
              <a:t>    using( SqlConnection conn=new SqlConnection()){</a:t>
            </a:r>
          </a:p>
          <a:p>
            <a:pPr>
              <a:lnSpc>
                <a:spcPct val="114000"/>
              </a:lnSpc>
            </a:pPr>
            <a:r>
              <a:rPr lang="en-IN"/>
              <a:t>    conn.ConnectionString = "server=ABC; database=</a:t>
            </a:r>
            <a:r>
              <a:rPr lang="en-IN" err="1"/>
              <a:t>Stud_DB</a:t>
            </a:r>
            <a:r>
              <a:rPr lang="en-IN"/>
              <a:t>; Integrated Security=True";</a:t>
            </a:r>
          </a:p>
          <a:p>
            <a:pPr>
              <a:lnSpc>
                <a:spcPct val="114000"/>
              </a:lnSpc>
            </a:pPr>
            <a:r>
              <a:rPr lang="en-IN"/>
              <a:t>     try{</a:t>
            </a:r>
          </a:p>
          <a:p>
            <a:pPr>
              <a:lnSpc>
                <a:spcPct val="114000"/>
              </a:lnSpc>
            </a:pPr>
            <a:r>
              <a:rPr lang="en-IN"/>
              <a:t>           SqlCommand cmd = new SqlCommand();</a:t>
            </a:r>
          </a:p>
          <a:p>
            <a:pPr>
              <a:lnSpc>
                <a:spcPct val="114000"/>
              </a:lnSpc>
            </a:pPr>
            <a:r>
              <a:rPr lang="en-IN"/>
              <a:t>           cmd.CommandType = CommandType.Text;</a:t>
            </a:r>
          </a:p>
          <a:p>
            <a:pPr>
              <a:lnSpc>
                <a:spcPct val="114000"/>
              </a:lnSpc>
            </a:pPr>
            <a:r>
              <a:rPr lang="en-IN"/>
              <a:t>           </a:t>
            </a:r>
            <a:r>
              <a:rPr lang="en-IN" err="1"/>
              <a:t>cmd.CommandText</a:t>
            </a:r>
            <a:r>
              <a:rPr lang="en-IN"/>
              <a:t> = </a:t>
            </a:r>
            <a:r>
              <a:rPr lang="en-IN">
                <a:solidFill>
                  <a:srgbClr val="C00000"/>
                </a:solidFill>
              </a:rPr>
              <a:t>"SELECT </a:t>
            </a:r>
            <a:r>
              <a:rPr lang="en-IN" err="1">
                <a:solidFill>
                  <a:srgbClr val="C00000"/>
                </a:solidFill>
              </a:rPr>
              <a:t>RegNo</a:t>
            </a:r>
            <a:r>
              <a:rPr lang="en-IN">
                <a:solidFill>
                  <a:srgbClr val="C00000"/>
                </a:solidFill>
              </a:rPr>
              <a:t> FROM </a:t>
            </a:r>
            <a:r>
              <a:rPr lang="en-IN" err="1">
                <a:solidFill>
                  <a:srgbClr val="C00000"/>
                </a:solidFill>
              </a:rPr>
              <a:t>StudRegistration</a:t>
            </a:r>
            <a:r>
              <a:rPr lang="en-IN">
                <a:solidFill>
                  <a:srgbClr val="C00000"/>
                </a:solidFill>
              </a:rPr>
              <a:t>";</a:t>
            </a:r>
            <a:r>
              <a:rPr lang="en-IN"/>
              <a:t>  </a:t>
            </a:r>
          </a:p>
          <a:p>
            <a:pPr>
              <a:lnSpc>
                <a:spcPct val="114000"/>
              </a:lnSpc>
            </a:pPr>
            <a:r>
              <a:rPr lang="en-IN"/>
              <a:t>           </a:t>
            </a:r>
            <a:r>
              <a:rPr lang="en-IN" err="1"/>
              <a:t>cmd.Connection</a:t>
            </a:r>
            <a:r>
              <a:rPr lang="en-IN"/>
              <a:t> = conn;</a:t>
            </a:r>
          </a:p>
          <a:p>
            <a:pPr>
              <a:lnSpc>
                <a:spcPct val="114000"/>
              </a:lnSpc>
            </a:pPr>
            <a:r>
              <a:rPr lang="en-IN"/>
              <a:t>           </a:t>
            </a:r>
            <a:r>
              <a:rPr lang="en-IN" err="1"/>
              <a:t>conn.Open</a:t>
            </a:r>
            <a:r>
              <a:rPr lang="en-IN"/>
              <a:t>();</a:t>
            </a:r>
          </a:p>
          <a:p>
            <a:pPr>
              <a:lnSpc>
                <a:spcPct val="114000"/>
              </a:lnSpc>
            </a:pPr>
            <a:r>
              <a:rPr lang="en-IN"/>
              <a:t> 	//Execute the query </a:t>
            </a:r>
          </a:p>
          <a:p>
            <a:pPr>
              <a:lnSpc>
                <a:spcPct val="114000"/>
              </a:lnSpc>
            </a:pPr>
            <a:r>
              <a:rPr lang="en-IN"/>
              <a:t>          </a:t>
            </a:r>
            <a:r>
              <a:rPr lang="en-IN" err="1"/>
              <a:t>SqlDataReader</a:t>
            </a:r>
            <a:r>
              <a:rPr lang="en-IN"/>
              <a:t> </a:t>
            </a:r>
            <a:r>
              <a:rPr lang="en-IN" err="1"/>
              <a:t>sdr</a:t>
            </a:r>
            <a:r>
              <a:rPr lang="en-IN"/>
              <a:t>=  </a:t>
            </a:r>
            <a:r>
              <a:rPr lang="en-IN" err="1"/>
              <a:t>cmd.ExecuteReader</a:t>
            </a:r>
            <a:r>
              <a:rPr lang="en-IN"/>
              <a:t>();</a:t>
            </a:r>
          </a:p>
          <a:p>
            <a:pPr>
              <a:lnSpc>
                <a:spcPct val="114000"/>
              </a:lnSpc>
            </a:pPr>
            <a:r>
              <a:rPr lang="en-IN"/>
              <a:t>          while(</a:t>
            </a:r>
            <a:r>
              <a:rPr lang="en-IN" err="1"/>
              <a:t>sdr.Read</a:t>
            </a:r>
            <a:r>
              <a:rPr lang="en-IN"/>
              <a:t>()){</a:t>
            </a:r>
          </a:p>
          <a:p>
            <a:pPr>
              <a:lnSpc>
                <a:spcPct val="114000"/>
              </a:lnSpc>
            </a:pPr>
            <a:r>
              <a:rPr lang="en-IN"/>
              <a:t>              int id = (int)</a:t>
            </a:r>
            <a:r>
              <a:rPr lang="en-IN" err="1"/>
              <a:t>sdr</a:t>
            </a:r>
            <a:r>
              <a:rPr lang="en-IN"/>
              <a:t>["id"];</a:t>
            </a:r>
          </a:p>
          <a:p>
            <a:pPr>
              <a:lnSpc>
                <a:spcPct val="114000"/>
              </a:lnSpc>
            </a:pPr>
            <a:r>
              <a:rPr lang="en-IN"/>
              <a:t>              </a:t>
            </a:r>
            <a:r>
              <a:rPr lang="en-IN" err="1"/>
              <a:t>Console.WriteLine</a:t>
            </a:r>
            <a:r>
              <a:rPr lang="en-IN"/>
              <a:t>(id);</a:t>
            </a:r>
          </a:p>
          <a:p>
            <a:pPr>
              <a:lnSpc>
                <a:spcPct val="114000"/>
              </a:lnSpc>
            </a:pPr>
            <a:r>
              <a:rPr lang="en-IN"/>
              <a:t>        }</a:t>
            </a:r>
          </a:p>
          <a:p>
            <a:pPr>
              <a:lnSpc>
                <a:spcPct val="114000"/>
              </a:lnSpc>
            </a:pPr>
            <a:r>
              <a:rPr lang="en-IN"/>
              <a:t>           </a:t>
            </a:r>
            <a:r>
              <a:rPr lang="en-IN" err="1"/>
              <a:t>conn.Close</a:t>
            </a:r>
            <a:r>
              <a:rPr lang="en-IN"/>
              <a:t>();   }</a:t>
            </a:r>
          </a:p>
          <a:p>
            <a:pPr>
              <a:lnSpc>
                <a:spcPct val="114000"/>
              </a:lnSpc>
            </a:pPr>
            <a:r>
              <a:rPr lang="en-IN"/>
              <a:t>     catch (Exception ex){</a:t>
            </a:r>
          </a:p>
          <a:p>
            <a:pPr>
              <a:lnSpc>
                <a:spcPct val="114000"/>
              </a:lnSpc>
            </a:pPr>
            <a:r>
              <a:rPr lang="en-IN"/>
              <a:t>       </a:t>
            </a:r>
            <a:r>
              <a:rPr lang="en-IN" err="1"/>
              <a:t>Console.WriteLine</a:t>
            </a:r>
            <a:r>
              <a:rPr lang="en-IN"/>
              <a:t>("Can not open connection !");   </a:t>
            </a:r>
          </a:p>
          <a:p>
            <a:pPr>
              <a:lnSpc>
                <a:spcPct val="114000"/>
              </a:lnSpc>
            </a:pPr>
            <a:r>
              <a:rPr lang="en-IN"/>
              <a:t>    }   }  }  } }</a:t>
            </a:r>
          </a:p>
        </p:txBody>
      </p:sp>
      <p:sp>
        <p:nvSpPr>
          <p:cNvPr id="6" name="Rectangle 5">
            <a:extLst>
              <a:ext uri="{FF2B5EF4-FFF2-40B4-BE49-F238E27FC236}">
                <a16:creationId xmlns:a16="http://schemas.microsoft.com/office/drawing/2014/main" id="{EDA0DEF9-A55F-45D5-B8CA-1D4A30BBB3C2}"/>
              </a:ext>
            </a:extLst>
          </p:cNvPr>
          <p:cNvSpPr/>
          <p:nvPr/>
        </p:nvSpPr>
        <p:spPr>
          <a:xfrm>
            <a:off x="118130" y="474903"/>
            <a:ext cx="3232039" cy="369332"/>
          </a:xfrm>
          <a:prstGeom prst="rect">
            <a:avLst/>
          </a:prstGeom>
        </p:spPr>
        <p:txBody>
          <a:bodyPr wrap="none">
            <a:spAutoFit/>
          </a:bodyPr>
          <a:lstStyle/>
          <a:p>
            <a:r>
              <a:rPr lang="en-IN" b="1">
                <a:solidFill>
                  <a:srgbClr val="C00000"/>
                </a:solidFill>
              </a:rPr>
              <a:t>Example: C# SQL Embeded code</a:t>
            </a:r>
          </a:p>
        </p:txBody>
      </p:sp>
      <p:sp>
        <p:nvSpPr>
          <p:cNvPr id="7" name="Date Placeholder 3">
            <a:extLst>
              <a:ext uri="{FF2B5EF4-FFF2-40B4-BE49-F238E27FC236}">
                <a16:creationId xmlns:a16="http://schemas.microsoft.com/office/drawing/2014/main" id="{670DB7CF-16B9-4023-9985-CD4326B2FFFD}"/>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1464775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D41BB4-C4F5-4A73-9A63-A1B5589EC8BA}"/>
              </a:ext>
            </a:extLst>
          </p:cNvPr>
          <p:cNvSpPr>
            <a:spLocks noGrp="1"/>
          </p:cNvSpPr>
          <p:nvPr>
            <p:ph type="ftr" sz="quarter" idx="11"/>
          </p:nvPr>
        </p:nvSpPr>
        <p:spPr/>
        <p:txBody>
          <a:bodyPr/>
          <a:lstStyle/>
          <a:p>
            <a:r>
              <a:rPr lang="en-US"/>
              <a:t>Introduction</a:t>
            </a:r>
          </a:p>
        </p:txBody>
      </p:sp>
      <p:sp>
        <p:nvSpPr>
          <p:cNvPr id="4" name="Slide Number Placeholder 3">
            <a:extLst>
              <a:ext uri="{FF2B5EF4-FFF2-40B4-BE49-F238E27FC236}">
                <a16:creationId xmlns:a16="http://schemas.microsoft.com/office/drawing/2014/main" id="{6FD6EE01-B6F8-40B8-92BE-A456D3CDAFB4}"/>
              </a:ext>
            </a:extLst>
          </p:cNvPr>
          <p:cNvSpPr>
            <a:spLocks noGrp="1"/>
          </p:cNvSpPr>
          <p:nvPr>
            <p:ph type="sldNum" sz="quarter" idx="12"/>
          </p:nvPr>
        </p:nvSpPr>
        <p:spPr/>
        <p:txBody>
          <a:bodyPr/>
          <a:lstStyle/>
          <a:p>
            <a:fld id="{14BBDAA4-9F53-445C-99DF-85B6C2FB1D08}" type="slidenum">
              <a:rPr lang="en-US" smtClean="0"/>
              <a:t>41</a:t>
            </a:fld>
            <a:endParaRPr lang="en-US"/>
          </a:p>
        </p:txBody>
      </p:sp>
      <p:sp>
        <p:nvSpPr>
          <p:cNvPr id="5" name="Rectangle 4">
            <a:extLst>
              <a:ext uri="{FF2B5EF4-FFF2-40B4-BE49-F238E27FC236}">
                <a16:creationId xmlns:a16="http://schemas.microsoft.com/office/drawing/2014/main" id="{3D003375-9DF8-4E09-B034-9A63F0EC74C4}"/>
              </a:ext>
            </a:extLst>
          </p:cNvPr>
          <p:cNvSpPr/>
          <p:nvPr/>
        </p:nvSpPr>
        <p:spPr>
          <a:xfrm>
            <a:off x="0" y="398125"/>
            <a:ext cx="10106527" cy="5516318"/>
          </a:xfrm>
          <a:prstGeom prst="rect">
            <a:avLst/>
          </a:prstGeom>
        </p:spPr>
        <p:txBody>
          <a:bodyPr wrap="square">
            <a:spAutoFit/>
          </a:bodyPr>
          <a:lstStyle/>
          <a:p>
            <a:pPr>
              <a:lnSpc>
                <a:spcPct val="107000"/>
              </a:lnSpc>
              <a:spcAft>
                <a:spcPts val="800"/>
              </a:spcAft>
            </a:pPr>
            <a:r>
              <a:rPr lang="en-IN">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#include&lt;</a:t>
            </a:r>
            <a:r>
              <a:rPr lang="en-IN" err="1">
                <a:latin typeface="Calibri" panose="020F0502020204030204" pitchFamily="34" charset="0"/>
                <a:ea typeface="Calibri" panose="020F0502020204030204" pitchFamily="34" charset="0"/>
                <a:cs typeface="Times New Roman" panose="02020603050405020304" pitchFamily="18" charset="0"/>
              </a:rPr>
              <a:t>stdio.h</a:t>
            </a:r>
            <a:r>
              <a:rPr lang="en-IN">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#include &lt;</a:t>
            </a:r>
            <a:r>
              <a:rPr lang="en-IN" err="1">
                <a:latin typeface="Calibri" panose="020F0502020204030204" pitchFamily="34" charset="0"/>
                <a:ea typeface="Calibri" panose="020F0502020204030204" pitchFamily="34" charset="0"/>
                <a:cs typeface="Times New Roman" panose="02020603050405020304" pitchFamily="18" charset="0"/>
              </a:rPr>
              <a:t>SQLAPI.h</a:t>
            </a:r>
            <a:r>
              <a:rPr lang="en-IN">
                <a:latin typeface="Calibri" panose="020F0502020204030204" pitchFamily="34" charset="0"/>
                <a:ea typeface="Calibri" panose="020F0502020204030204" pitchFamily="34" charset="0"/>
                <a:cs typeface="Times New Roman" panose="02020603050405020304" pitchFamily="18" charset="0"/>
              </a:rPr>
              <a:t>&gt; // main SQLAPI++ header</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int main(int </a:t>
            </a:r>
            <a:r>
              <a:rPr lang="en-IN" err="1">
                <a:latin typeface="Calibri" panose="020F0502020204030204" pitchFamily="34" charset="0"/>
                <a:ea typeface="Calibri" panose="020F0502020204030204" pitchFamily="34" charset="0"/>
                <a:cs typeface="Times New Roman" panose="02020603050405020304" pitchFamily="18" charset="0"/>
              </a:rPr>
              <a:t>argc</a:t>
            </a:r>
            <a:r>
              <a:rPr lang="en-IN">
                <a:latin typeface="Calibri" panose="020F0502020204030204" pitchFamily="34" charset="0"/>
                <a:ea typeface="Calibri" panose="020F0502020204030204" pitchFamily="34" charset="0"/>
                <a:cs typeface="Times New Roman" panose="02020603050405020304" pitchFamily="18" charset="0"/>
              </a:rPr>
              <a:t>, char* </a:t>
            </a:r>
            <a:r>
              <a:rPr lang="en-IN" err="1">
                <a:latin typeface="Calibri" panose="020F0502020204030204" pitchFamily="34" charset="0"/>
                <a:ea typeface="Calibri" panose="020F0502020204030204" pitchFamily="34" charset="0"/>
                <a:cs typeface="Times New Roman" panose="02020603050405020304" pitchFamily="18" charset="0"/>
              </a:rPr>
              <a:t>argv</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SAConnection</a:t>
            </a:r>
            <a:r>
              <a:rPr lang="en-IN">
                <a:latin typeface="Calibri" panose="020F0502020204030204" pitchFamily="34" charset="0"/>
                <a:ea typeface="Calibri" panose="020F0502020204030204" pitchFamily="34" charset="0"/>
                <a:cs typeface="Times New Roman" panose="02020603050405020304" pitchFamily="18" charset="0"/>
              </a:rPr>
              <a:t> con; // connection object to connect to database</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SACommandcmd</a:t>
            </a:r>
            <a:r>
              <a:rPr lang="en-IN">
                <a:latin typeface="Calibri" panose="020F0502020204030204" pitchFamily="34" charset="0"/>
                <a:ea typeface="Calibri" panose="020F0502020204030204" pitchFamily="34" charset="0"/>
                <a:cs typeface="Times New Roman" panose="02020603050405020304" pitchFamily="18" charset="0"/>
              </a:rPr>
              <a:t>; // create command object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try{</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con.Connect</a:t>
            </a:r>
            <a:r>
              <a:rPr lang="en-IN">
                <a:latin typeface="Calibri" panose="020F0502020204030204" pitchFamily="34" charset="0"/>
                <a:ea typeface="Calibri" panose="020F0502020204030204" pitchFamily="34" charset="0"/>
                <a:cs typeface="Times New Roman" panose="02020603050405020304" pitchFamily="18" charset="0"/>
              </a:rPr>
              <a:t>("test", "tester", "tester", </a:t>
            </a:r>
            <a:r>
              <a:rPr lang="en-IN" err="1">
                <a:latin typeface="Calibri" panose="020F0502020204030204" pitchFamily="34" charset="0"/>
                <a:ea typeface="Calibri" panose="020F0502020204030204" pitchFamily="34" charset="0"/>
                <a:cs typeface="Times New Roman" panose="02020603050405020304" pitchFamily="18" charset="0"/>
              </a:rPr>
              <a:t>SA_Oracle_Client</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cmd.setConnection</a:t>
            </a:r>
            <a:r>
              <a:rPr lang="en-IN">
                <a:latin typeface="Calibri" panose="020F0502020204030204" pitchFamily="34" charset="0"/>
                <a:ea typeface="Calibri" panose="020F0502020204030204" pitchFamily="34" charset="0"/>
                <a:cs typeface="Times New Roman" panose="02020603050405020304" pitchFamily="18" charset="0"/>
              </a:rPr>
              <a:t>(&amp;con);</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cmd.setCommandText</a:t>
            </a:r>
            <a:r>
              <a:rPr lang="en-IN">
                <a:latin typeface="Calibri" panose="020F0502020204030204" pitchFamily="34" charset="0"/>
                <a:ea typeface="Calibri" panose="020F0502020204030204" pitchFamily="34" charset="0"/>
                <a:cs typeface="Times New Roman" panose="02020603050405020304" pitchFamily="18" charset="0"/>
              </a:rPr>
              <a:t>("</a:t>
            </a:r>
            <a:r>
              <a:rPr lang="en-IN" b="1">
                <a:solidFill>
                  <a:srgbClr val="C00000"/>
                </a:solidFill>
                <a:latin typeface="Calibri" panose="020F0502020204030204" pitchFamily="34" charset="0"/>
                <a:ea typeface="Calibri" panose="020F0502020204030204" pitchFamily="34" charset="0"/>
                <a:cs typeface="Times New Roman" panose="02020603050405020304" pitchFamily="18" charset="0"/>
              </a:rPr>
              <a:t>create table </a:t>
            </a:r>
            <a:r>
              <a:rPr lang="en-IN" b="1" err="1">
                <a:solidFill>
                  <a:srgbClr val="C00000"/>
                </a:solidFill>
                <a:latin typeface="Calibri" panose="020F0502020204030204" pitchFamily="34" charset="0"/>
                <a:ea typeface="Calibri" panose="020F0502020204030204" pitchFamily="34" charset="0"/>
                <a:cs typeface="Times New Roman" panose="02020603050405020304" pitchFamily="18" charset="0"/>
              </a:rPr>
              <a:t>tbl</a:t>
            </a:r>
            <a:r>
              <a:rPr lang="en-IN" b="1">
                <a:solidFill>
                  <a:srgbClr val="C00000"/>
                </a:solidFill>
                <a:latin typeface="Calibri" panose="020F0502020204030204" pitchFamily="34" charset="0"/>
                <a:ea typeface="Calibri" panose="020F0502020204030204" pitchFamily="34" charset="0"/>
                <a:cs typeface="Times New Roman" panose="02020603050405020304" pitchFamily="18" charset="0"/>
              </a:rPr>
              <a:t>(id number, name varchar(20))</a:t>
            </a:r>
            <a:r>
              <a:rPr lang="en-IN">
                <a:solidFill>
                  <a:srgbClr val="C00000"/>
                </a:solidFill>
                <a:latin typeface="Calibri" panose="020F0502020204030204" pitchFamily="34" charset="0"/>
                <a:ea typeface="Calibri" panose="020F0502020204030204" pitchFamily="34" charset="0"/>
                <a:cs typeface="Times New Roman" panose="02020603050405020304" pitchFamily="18" charset="0"/>
              </a:rPr>
              <a:t>;</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cmd.Execute</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cmd.setCommandText</a:t>
            </a:r>
            <a:r>
              <a:rPr lang="en-IN">
                <a:latin typeface="Calibri" panose="020F0502020204030204" pitchFamily="34" charset="0"/>
                <a:ea typeface="Calibri" panose="020F0502020204030204" pitchFamily="34" charset="0"/>
                <a:cs typeface="Times New Roman" panose="02020603050405020304" pitchFamily="18" charset="0"/>
              </a:rPr>
              <a:t>("</a:t>
            </a:r>
            <a:r>
              <a:rPr lang="en-IN" b="1">
                <a:solidFill>
                  <a:srgbClr val="C00000"/>
                </a:solidFill>
                <a:latin typeface="Calibri" panose="020F0502020204030204" pitchFamily="34" charset="0"/>
                <a:ea typeface="Calibri" panose="020F0502020204030204" pitchFamily="34" charset="0"/>
                <a:cs typeface="Times New Roman" panose="02020603050405020304" pitchFamily="18" charset="0"/>
              </a:rPr>
              <a:t>Insert into </a:t>
            </a:r>
            <a:r>
              <a:rPr lang="en-IN" b="1" err="1">
                <a:solidFill>
                  <a:srgbClr val="C00000"/>
                </a:solidFill>
                <a:latin typeface="Calibri" panose="020F0502020204030204" pitchFamily="34" charset="0"/>
                <a:ea typeface="Calibri" panose="020F0502020204030204" pitchFamily="34" charset="0"/>
                <a:cs typeface="Times New Roman" panose="02020603050405020304" pitchFamily="18" charset="0"/>
              </a:rPr>
              <a:t>tbl</a:t>
            </a:r>
            <a:r>
              <a:rPr lang="en-IN" b="1">
                <a:solidFill>
                  <a:srgbClr val="C00000"/>
                </a:solidFill>
                <a:latin typeface="Calibri" panose="020F0502020204030204" pitchFamily="34" charset="0"/>
                <a:ea typeface="Calibri" panose="020F0502020204030204" pitchFamily="34" charset="0"/>
                <a:cs typeface="Times New Roman" panose="02020603050405020304" pitchFamily="18" charset="0"/>
              </a:rPr>
              <a:t>(id, name) values (1,”Vinay”)</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cmd.setCommandText</a:t>
            </a:r>
            <a:r>
              <a:rPr lang="en-IN">
                <a:latin typeface="Calibri" panose="020F0502020204030204" pitchFamily="34" charset="0"/>
                <a:ea typeface="Calibri" panose="020F0502020204030204" pitchFamily="34" charset="0"/>
                <a:cs typeface="Times New Roman" panose="02020603050405020304" pitchFamily="18" charset="0"/>
              </a:rPr>
              <a:t>("</a:t>
            </a:r>
            <a:r>
              <a:rPr lang="en-IN" b="1">
                <a:solidFill>
                  <a:srgbClr val="C00000"/>
                </a:solidFill>
                <a:latin typeface="Calibri" panose="020F0502020204030204" pitchFamily="34" charset="0"/>
                <a:ea typeface="Calibri" panose="020F0502020204030204" pitchFamily="34" charset="0"/>
                <a:cs typeface="Times New Roman" panose="02020603050405020304" pitchFamily="18" charset="0"/>
              </a:rPr>
              <a:t>Insert into </a:t>
            </a:r>
            <a:r>
              <a:rPr lang="en-IN" b="1" err="1">
                <a:solidFill>
                  <a:srgbClr val="C00000"/>
                </a:solidFill>
                <a:latin typeface="Calibri" panose="020F0502020204030204" pitchFamily="34" charset="0"/>
                <a:ea typeface="Calibri" panose="020F0502020204030204" pitchFamily="34" charset="0"/>
                <a:cs typeface="Times New Roman" panose="02020603050405020304" pitchFamily="18" charset="0"/>
              </a:rPr>
              <a:t>tbl</a:t>
            </a:r>
            <a:r>
              <a:rPr lang="en-IN" b="1">
                <a:solidFill>
                  <a:srgbClr val="C00000"/>
                </a:solidFill>
                <a:latin typeface="Calibri" panose="020F0502020204030204" pitchFamily="34" charset="0"/>
                <a:ea typeface="Calibri" panose="020F0502020204030204" pitchFamily="34" charset="0"/>
                <a:cs typeface="Times New Roman" panose="02020603050405020304" pitchFamily="18" charset="0"/>
              </a:rPr>
              <a:t>(id, name) values (2,”Kushal”)</a:t>
            </a:r>
            <a:r>
              <a:rPr lang="en-IN">
                <a:solidFill>
                  <a:srgbClr val="C00000"/>
                </a:solidFill>
                <a:latin typeface="Calibri" panose="020F0502020204030204" pitchFamily="34" charset="0"/>
                <a:ea typeface="Calibri" panose="020F0502020204030204" pitchFamily="34" charset="0"/>
                <a:cs typeface="Times New Roman" panose="02020603050405020304" pitchFamily="18" charset="0"/>
              </a:rPr>
              <a:t>"</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cmd.Execute</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con.Commit</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printf</a:t>
            </a:r>
            <a:r>
              <a:rPr lang="en-IN">
                <a:latin typeface="Calibri" panose="020F0502020204030204" pitchFamily="34" charset="0"/>
                <a:ea typeface="Calibri" panose="020F0502020204030204" pitchFamily="34" charset="0"/>
                <a:cs typeface="Times New Roman" panose="02020603050405020304" pitchFamily="18" charset="0"/>
              </a:rPr>
              <a:t>("Table created, row inserted!\n");</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2149869C-1845-477B-83C3-033F7BBD8E14}"/>
              </a:ext>
            </a:extLst>
          </p:cNvPr>
          <p:cNvSpPr/>
          <p:nvPr/>
        </p:nvSpPr>
        <p:spPr>
          <a:xfrm>
            <a:off x="8139363" y="2261937"/>
            <a:ext cx="4114800" cy="2746457"/>
          </a:xfrm>
          <a:prstGeom prst="rect">
            <a:avLst/>
          </a:prstGeom>
        </p:spPr>
        <p:txBody>
          <a:bodyPr wrap="square">
            <a:spAutoFit/>
          </a:bodyPr>
          <a:lstStyle/>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catch(</a:t>
            </a:r>
            <a:r>
              <a:rPr lang="en-IN" err="1">
                <a:latin typeface="Calibri" panose="020F0502020204030204" pitchFamily="34" charset="0"/>
                <a:ea typeface="Calibri" panose="020F0502020204030204" pitchFamily="34" charset="0"/>
                <a:cs typeface="Times New Roman" panose="02020603050405020304" pitchFamily="18" charset="0"/>
              </a:rPr>
              <a:t>SAException</a:t>
            </a:r>
            <a:r>
              <a:rPr lang="en-IN">
                <a:latin typeface="Calibri" panose="020F0502020204030204" pitchFamily="34" charset="0"/>
                <a:ea typeface="Calibri" panose="020F0502020204030204" pitchFamily="34" charset="0"/>
                <a:cs typeface="Times New Roman" panose="02020603050405020304" pitchFamily="18" charset="0"/>
              </a:rPr>
              <a:t> &amp;x){</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try{</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con.Rollback</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catch(</a:t>
            </a:r>
            <a:r>
              <a:rPr lang="en-IN" err="1">
                <a:latin typeface="Calibri" panose="020F0502020204030204" pitchFamily="34" charset="0"/>
                <a:ea typeface="Calibri" panose="020F0502020204030204" pitchFamily="34" charset="0"/>
                <a:cs typeface="Times New Roman" panose="02020603050405020304" pitchFamily="18" charset="0"/>
              </a:rPr>
              <a:t>SAException</a:t>
            </a:r>
            <a:r>
              <a:rPr lang="en-IN">
                <a:latin typeface="Calibri" panose="020F0502020204030204" pitchFamily="34" charset="0"/>
                <a:ea typeface="Calibri" panose="020F0502020204030204" pitchFamily="34" charset="0"/>
                <a:cs typeface="Times New Roman" panose="02020603050405020304" pitchFamily="18" charset="0"/>
              </a:rPr>
              <a:t> &amp;) { }</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a:t>
            </a:r>
            <a:r>
              <a:rPr lang="en-IN" err="1">
                <a:latin typeface="Calibri" panose="020F0502020204030204" pitchFamily="34" charset="0"/>
                <a:ea typeface="Calibri" panose="020F0502020204030204" pitchFamily="34" charset="0"/>
                <a:cs typeface="Times New Roman" panose="02020603050405020304" pitchFamily="18" charset="0"/>
              </a:rPr>
              <a:t>printf</a:t>
            </a:r>
            <a:r>
              <a:rPr lang="en-IN">
                <a:latin typeface="Calibri" panose="020F0502020204030204" pitchFamily="34" charset="0"/>
                <a:ea typeface="Calibri" panose="020F0502020204030204" pitchFamily="34" charset="0"/>
                <a:cs typeface="Times New Roman" panose="02020603050405020304" pitchFamily="18" charset="0"/>
              </a:rPr>
              <a:t>("%s\n", (</a:t>
            </a:r>
            <a:r>
              <a:rPr lang="en-IN" err="1">
                <a:latin typeface="Calibri" panose="020F0502020204030204" pitchFamily="34" charset="0"/>
                <a:ea typeface="Calibri" panose="020F0502020204030204" pitchFamily="34" charset="0"/>
                <a:cs typeface="Times New Roman" panose="02020603050405020304" pitchFamily="18" charset="0"/>
              </a:rPr>
              <a:t>const</a:t>
            </a:r>
            <a:r>
              <a:rPr lang="en-IN">
                <a:latin typeface="Calibri" panose="020F0502020204030204" pitchFamily="34" charset="0"/>
                <a:ea typeface="Calibri" panose="020F0502020204030204" pitchFamily="34" charset="0"/>
                <a:cs typeface="Times New Roman" panose="02020603050405020304" pitchFamily="18" charset="0"/>
              </a:rPr>
              <a:t> char*)</a:t>
            </a:r>
            <a:r>
              <a:rPr lang="en-IN" err="1">
                <a:latin typeface="Calibri" panose="020F0502020204030204" pitchFamily="34" charset="0"/>
                <a:ea typeface="Calibri" panose="020F0502020204030204" pitchFamily="34" charset="0"/>
                <a:cs typeface="Times New Roman" panose="02020603050405020304" pitchFamily="18" charset="0"/>
              </a:rPr>
              <a:t>x.ErrText</a:t>
            </a: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  return 0;</a:t>
            </a:r>
          </a:p>
          <a:p>
            <a:pPr>
              <a:lnSpc>
                <a:spcPct val="107000"/>
              </a:lnSpc>
              <a:spcAft>
                <a:spcPts val="0"/>
              </a:spcAft>
            </a:pPr>
            <a:r>
              <a:rPr lang="en-IN">
                <a:latin typeface="Calibri" panose="020F0502020204030204" pitchFamily="34" charset="0"/>
                <a:ea typeface="Calibri" panose="020F0502020204030204" pitchFamily="34" charset="0"/>
                <a:cs typeface="Times New Roman" panose="02020603050405020304" pitchFamily="18" charset="0"/>
              </a:rPr>
              <a:t>}</a:t>
            </a:r>
            <a:endParaRPr lang="en-IN"/>
          </a:p>
        </p:txBody>
      </p:sp>
      <p:cxnSp>
        <p:nvCxnSpPr>
          <p:cNvPr id="8" name="Straight Connector 7">
            <a:extLst>
              <a:ext uri="{FF2B5EF4-FFF2-40B4-BE49-F238E27FC236}">
                <a16:creationId xmlns:a16="http://schemas.microsoft.com/office/drawing/2014/main" id="{081E9BD8-ECEC-458E-8665-0FB22FA8C1F1}"/>
              </a:ext>
            </a:extLst>
          </p:cNvPr>
          <p:cNvCxnSpPr>
            <a:cxnSpLocks/>
          </p:cNvCxnSpPr>
          <p:nvPr/>
        </p:nvCxnSpPr>
        <p:spPr>
          <a:xfrm>
            <a:off x="7972927" y="2261937"/>
            <a:ext cx="0" cy="44595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C315620-AA8E-43DC-8033-85633793CFD7}"/>
              </a:ext>
            </a:extLst>
          </p:cNvPr>
          <p:cNvSpPr/>
          <p:nvPr/>
        </p:nvSpPr>
        <p:spPr>
          <a:xfrm>
            <a:off x="838200" y="213459"/>
            <a:ext cx="3350276" cy="369332"/>
          </a:xfrm>
          <a:prstGeom prst="rect">
            <a:avLst/>
          </a:prstGeom>
        </p:spPr>
        <p:txBody>
          <a:bodyPr wrap="none">
            <a:spAutoFit/>
          </a:bodyPr>
          <a:lstStyle/>
          <a:p>
            <a:r>
              <a:rPr lang="en-IN" b="1"/>
              <a:t>Example: C++ SQL Embeded code</a:t>
            </a:r>
          </a:p>
        </p:txBody>
      </p:sp>
      <p:sp>
        <p:nvSpPr>
          <p:cNvPr id="9" name="Date Placeholder 3">
            <a:extLst>
              <a:ext uri="{FF2B5EF4-FFF2-40B4-BE49-F238E27FC236}">
                <a16:creationId xmlns:a16="http://schemas.microsoft.com/office/drawing/2014/main" id="{7F24104B-A214-4D21-B803-C3990C8E3340}"/>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2867686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07"/>
            <a:ext cx="10515600" cy="1325563"/>
          </a:xfrm>
        </p:spPr>
        <p:txBody>
          <a:bodyPr>
            <a:normAutofit fontScale="90000"/>
          </a:bodyPr>
          <a:lstStyle/>
          <a:p>
            <a:r>
              <a:rPr lang="en-US">
                <a:solidFill>
                  <a:srgbClr val="C00000"/>
                </a:solidFill>
              </a:rPr>
              <a:t>SYSTEM STRUCTURE of DBMS</a:t>
            </a:r>
            <a:br>
              <a:rPr lang="en-US">
                <a:solidFill>
                  <a:srgbClr val="C00000"/>
                </a:solidFill>
              </a:rPr>
            </a:br>
            <a:br>
              <a:rPr lang="en-US" sz="2200">
                <a:solidFill>
                  <a:srgbClr val="C00000"/>
                </a:solidFill>
              </a:rPr>
            </a:br>
            <a:r>
              <a:rPr lang="en-US" sz="2200">
                <a:solidFill>
                  <a:srgbClr val="C00000"/>
                </a:solidFill>
              </a:rPr>
              <a:t>       </a:t>
            </a:r>
            <a:r>
              <a:rPr lang="en-US" sz="4000" b="1">
                <a:solidFill>
                  <a:srgbClr val="C00000"/>
                </a:solidFill>
              </a:rPr>
              <a:t>Data Storage and Querying</a:t>
            </a:r>
          </a:p>
        </p:txBody>
      </p:sp>
      <p:sp>
        <p:nvSpPr>
          <p:cNvPr id="3" name="Content Placeholder 2"/>
          <p:cNvSpPr>
            <a:spLocks noGrp="1"/>
          </p:cNvSpPr>
          <p:nvPr>
            <p:ph idx="1"/>
          </p:nvPr>
        </p:nvSpPr>
        <p:spPr>
          <a:xfrm>
            <a:off x="838200" y="1586184"/>
            <a:ext cx="10963275" cy="4351338"/>
          </a:xfrm>
        </p:spPr>
        <p:txBody>
          <a:bodyPr>
            <a:normAutofit/>
          </a:bodyPr>
          <a:lstStyle/>
          <a:p>
            <a:pPr>
              <a:buFont typeface="Wingdings" panose="05000000000000000000" pitchFamily="2" charset="2"/>
              <a:buChar char="Ø"/>
            </a:pPr>
            <a:r>
              <a:rPr lang="en-US" sz="3200"/>
              <a:t>The functional components of a database system can be broadly divided into the </a:t>
            </a:r>
            <a:r>
              <a:rPr lang="en-US" sz="3200">
                <a:solidFill>
                  <a:srgbClr val="FF0000"/>
                </a:solidFill>
              </a:rPr>
              <a:t>storage manager </a:t>
            </a:r>
            <a:r>
              <a:rPr lang="en-US" sz="3200"/>
              <a:t>and the </a:t>
            </a:r>
            <a:r>
              <a:rPr lang="en-US" sz="3200">
                <a:solidFill>
                  <a:srgbClr val="FF0000"/>
                </a:solidFill>
              </a:rPr>
              <a:t>query processor.</a:t>
            </a:r>
          </a:p>
          <a:p>
            <a:pPr lvl="1">
              <a:lnSpc>
                <a:spcPct val="100000"/>
              </a:lnSpc>
              <a:buFont typeface="Wingdings" panose="05000000000000000000" pitchFamily="2" charset="2"/>
              <a:buChar char="Ø"/>
            </a:pPr>
            <a:r>
              <a:rPr lang="en-US" sz="3200">
                <a:solidFill>
                  <a:srgbClr val="FF0000"/>
                </a:solidFill>
              </a:rPr>
              <a:t>Storage manager </a:t>
            </a:r>
            <a:r>
              <a:rPr lang="en-US" sz="3200"/>
              <a:t>– Manages large amount of space by interacting with file manager.</a:t>
            </a:r>
          </a:p>
          <a:p>
            <a:pPr lvl="1">
              <a:lnSpc>
                <a:spcPct val="150000"/>
              </a:lnSpc>
              <a:buFont typeface="Wingdings" panose="05000000000000000000" pitchFamily="2" charset="2"/>
              <a:buChar char="Ø"/>
            </a:pPr>
            <a:r>
              <a:rPr lang="en-US" sz="3200">
                <a:solidFill>
                  <a:srgbClr val="FF0000"/>
                </a:solidFill>
              </a:rPr>
              <a:t>Query Processor </a:t>
            </a:r>
            <a:r>
              <a:rPr lang="en-US" sz="3200"/>
              <a:t>– Simplify and facilitate access to the data.</a:t>
            </a:r>
            <a:r>
              <a:rPr lang="en-US" sz="2000"/>
              <a:t> </a:t>
            </a:r>
          </a:p>
          <a:p>
            <a:pPr marL="0" indent="0">
              <a:buNone/>
            </a:pPr>
            <a:r>
              <a:rPr lang="en-US" sz="2800"/>
              <a:t>                       -Access data without understanding physical level details.</a:t>
            </a:r>
          </a:p>
          <a:p>
            <a:pPr marL="0" indent="0">
              <a:buNone/>
            </a:pPr>
            <a:r>
              <a:rPr lang="en-US" sz="2800"/>
              <a:t>	</a:t>
            </a:r>
            <a:r>
              <a:rPr lang="en-US"/>
              <a:t>	- Convert nonprocedural to efficient sequence of operations</a:t>
            </a:r>
            <a:endParaRPr lang="en-US" sz="2800"/>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42</a:t>
            </a:fld>
            <a:endParaRPr lang="en-US"/>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C71551F4-4E7F-459E-A3D8-F3B1249B19D4}"/>
                  </a:ext>
                </a:extLst>
              </p:cNvPr>
              <p:cNvGraphicFramePr>
                <a:graphicFrameLocks noChangeAspect="1"/>
              </p:cNvGraphicFramePr>
              <p:nvPr>
                <p:extLst>
                  <p:ext uri="{D42A27DB-BD31-4B8C-83A1-F6EECF244321}">
                    <p14:modId xmlns:p14="http://schemas.microsoft.com/office/powerpoint/2010/main" val="3645493956"/>
                  </p:ext>
                </p:extLst>
              </p:nvPr>
            </p:nvGraphicFramePr>
            <p:xfrm>
              <a:off x="9106767" y="15400"/>
              <a:ext cx="3048000" cy="1714500"/>
            </p:xfrm>
            <a:graphic>
              <a:graphicData uri="http://schemas.microsoft.com/office/powerpoint/2016/slidezoom">
                <pslz:sldZm>
                  <pslz:sldZmObj sldId="299" cId="1760986676">
                    <pslz:zmPr id="{4FCA4A7A-2E44-4CD9-B754-1CC874C770ED}"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hlinkClick r:id="rId4" action="ppaction://hlinksldjump"/>
                <a:extLst>
                  <a:ext uri="{FF2B5EF4-FFF2-40B4-BE49-F238E27FC236}">
                    <a16:creationId xmlns:a16="http://schemas.microsoft.com/office/drawing/2014/main" id="{C71551F4-4E7F-459E-A3D8-F3B1249B19D4}"/>
                  </a:ext>
                </a:extLst>
              </p:cNvPr>
              <p:cNvPicPr>
                <a:picLocks noGrp="1" noRot="1" noChangeAspect="1" noMove="1" noResize="1" noEditPoints="1" noAdjustHandles="1" noChangeArrowheads="1" noChangeShapeType="1"/>
              </p:cNvPicPr>
              <p:nvPr/>
            </p:nvPicPr>
            <p:blipFill>
              <a:blip r:embed="rId5"/>
              <a:stretch>
                <a:fillRect/>
              </a:stretch>
            </p:blipFill>
            <p:spPr>
              <a:xfrm>
                <a:off x="9106767" y="15400"/>
                <a:ext cx="3048000" cy="1714500"/>
              </a:xfrm>
              <a:prstGeom prst="rect">
                <a:avLst/>
              </a:prstGeom>
              <a:ln w="3175">
                <a:solidFill>
                  <a:prstClr val="ltGray"/>
                </a:solidFill>
              </a:ln>
            </p:spPr>
          </p:pic>
        </mc:Fallback>
      </mc:AlternateContent>
      <p:sp>
        <p:nvSpPr>
          <p:cNvPr id="9" name="Date Placeholder 3">
            <a:extLst>
              <a:ext uri="{FF2B5EF4-FFF2-40B4-BE49-F238E27FC236}">
                <a16:creationId xmlns:a16="http://schemas.microsoft.com/office/drawing/2014/main" id="{48459BD5-C926-4E75-BA10-F78CBEA49C56}"/>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4187962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438526" y="117475"/>
            <a:ext cx="6931025"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en-US">
                <a:solidFill>
                  <a:srgbClr val="C00000"/>
                </a:solidFill>
                <a:effectLst/>
              </a:rPr>
              <a:t>Query Processing</a:t>
            </a:r>
          </a:p>
        </p:txBody>
      </p:sp>
      <p:sp>
        <p:nvSpPr>
          <p:cNvPr id="24579" name="Rectangle 3"/>
          <p:cNvSpPr>
            <a:spLocks noGrp="1" noChangeArrowheads="1"/>
          </p:cNvSpPr>
          <p:nvPr>
            <p:ph type="body" idx="4294967295"/>
          </p:nvPr>
        </p:nvSpPr>
        <p:spPr>
          <a:xfrm>
            <a:off x="2515737" y="969228"/>
            <a:ext cx="6545262" cy="1379537"/>
          </a:xfrm>
        </p:spPr>
        <p:txBody>
          <a:bodyPr>
            <a:normAutofit fontScale="92500" lnSpcReduction="10000"/>
          </a:bodyPr>
          <a:lstStyle/>
          <a:p>
            <a:pPr>
              <a:buFont typeface="Monotype Sorts" charset="2"/>
              <a:buNone/>
            </a:pPr>
            <a:r>
              <a:rPr lang="en-US" altLang="en-US">
                <a:solidFill>
                  <a:srgbClr val="C00000"/>
                </a:solidFill>
              </a:rPr>
              <a:t>1.</a:t>
            </a:r>
            <a:r>
              <a:rPr lang="en-US" altLang="en-US"/>
              <a:t>	Parsing and translation</a:t>
            </a:r>
          </a:p>
          <a:p>
            <a:pPr>
              <a:buFont typeface="Monotype Sorts" charset="2"/>
              <a:buNone/>
            </a:pPr>
            <a:r>
              <a:rPr lang="en-US" altLang="en-US">
                <a:solidFill>
                  <a:srgbClr val="C00000"/>
                </a:solidFill>
              </a:rPr>
              <a:t>2.</a:t>
            </a:r>
            <a:r>
              <a:rPr lang="en-US" altLang="en-US"/>
              <a:t>	Optimization</a:t>
            </a:r>
          </a:p>
          <a:p>
            <a:pPr>
              <a:buFont typeface="Monotype Sorts" charset="2"/>
              <a:buNone/>
            </a:pPr>
            <a:r>
              <a:rPr lang="en-US" altLang="en-US">
                <a:solidFill>
                  <a:srgbClr val="C00000"/>
                </a:solidFill>
              </a:rPr>
              <a:t>3.</a:t>
            </a:r>
            <a:r>
              <a:rPr lang="en-US" altLang="en-US"/>
              <a:t>	Evaluation</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128" y="2600888"/>
            <a:ext cx="6008895" cy="35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a:t>Introduction</a:t>
            </a:r>
          </a:p>
        </p:txBody>
      </p:sp>
      <p:sp>
        <p:nvSpPr>
          <p:cNvPr id="4" name="Slide Number Placeholder 3"/>
          <p:cNvSpPr>
            <a:spLocks noGrp="1"/>
          </p:cNvSpPr>
          <p:nvPr>
            <p:ph type="sldNum" sz="quarter" idx="12"/>
          </p:nvPr>
        </p:nvSpPr>
        <p:spPr>
          <a:xfrm>
            <a:off x="9209773" y="6422034"/>
            <a:ext cx="2743200" cy="365125"/>
          </a:xfrm>
        </p:spPr>
        <p:txBody>
          <a:bodyPr/>
          <a:lstStyle/>
          <a:p>
            <a:fld id="{14BBDAA4-9F53-445C-99DF-85B6C2FB1D08}" type="slidenum">
              <a:rPr lang="en-US" smtClean="0"/>
              <a:t>43</a:t>
            </a:fld>
            <a:endParaRPr lang="en-US"/>
          </a:p>
        </p:txBody>
      </p:sp>
      <p:sp>
        <p:nvSpPr>
          <p:cNvPr id="5" name="Rectangle 4">
            <a:extLst>
              <a:ext uri="{FF2B5EF4-FFF2-40B4-BE49-F238E27FC236}">
                <a16:creationId xmlns:a16="http://schemas.microsoft.com/office/drawing/2014/main" id="{602F1C1C-984D-453B-9116-A4A25547458D}"/>
              </a:ext>
            </a:extLst>
          </p:cNvPr>
          <p:cNvSpPr/>
          <p:nvPr/>
        </p:nvSpPr>
        <p:spPr>
          <a:xfrm>
            <a:off x="9389989" y="1116588"/>
            <a:ext cx="2387450" cy="3785652"/>
          </a:xfrm>
          <a:prstGeom prst="rect">
            <a:avLst/>
          </a:prstGeom>
        </p:spPr>
        <p:txBody>
          <a:bodyPr wrap="square">
            <a:spAutoFit/>
          </a:bodyPr>
          <a:lstStyle/>
          <a:p>
            <a:r>
              <a:rPr lang="en-US" sz="2400"/>
              <a:t>Translate updates and queries written in a nonprocedural language, at the logical level, into an efficient sequence of operations at the physical level.</a:t>
            </a:r>
          </a:p>
        </p:txBody>
      </p:sp>
      <p:sp>
        <p:nvSpPr>
          <p:cNvPr id="6" name="Rectangle 5">
            <a:extLst>
              <a:ext uri="{FF2B5EF4-FFF2-40B4-BE49-F238E27FC236}">
                <a16:creationId xmlns:a16="http://schemas.microsoft.com/office/drawing/2014/main" id="{02D524F1-27BA-401D-B237-F88EAEC126FD}"/>
              </a:ext>
            </a:extLst>
          </p:cNvPr>
          <p:cNvSpPr/>
          <p:nvPr/>
        </p:nvSpPr>
        <p:spPr>
          <a:xfrm>
            <a:off x="155125" y="1197331"/>
            <a:ext cx="2396197" cy="923330"/>
          </a:xfrm>
          <a:prstGeom prst="rect">
            <a:avLst/>
          </a:prstGeom>
        </p:spPr>
        <p:txBody>
          <a:bodyPr wrap="square">
            <a:spAutoFit/>
          </a:bodyPr>
          <a:lstStyle/>
          <a:p>
            <a:r>
              <a:rPr lang="en-US" b="1">
                <a:solidFill>
                  <a:srgbClr val="C00000"/>
                </a:solidFill>
              </a:rPr>
              <a:t>Ex</a:t>
            </a:r>
            <a:r>
              <a:rPr lang="en-US">
                <a:solidFill>
                  <a:srgbClr val="C00000"/>
                </a:solidFill>
              </a:rPr>
              <a:t>: </a:t>
            </a:r>
            <a:r>
              <a:rPr lang="en-US"/>
              <a:t>select salary</a:t>
            </a:r>
          </a:p>
          <a:p>
            <a:r>
              <a:rPr lang="en-US"/>
              <a:t>from instructor</a:t>
            </a:r>
          </a:p>
          <a:p>
            <a:r>
              <a:rPr lang="en-US"/>
              <a:t>where salary &lt; 75000;</a:t>
            </a:r>
            <a:endParaRPr lang="en-IN"/>
          </a:p>
        </p:txBody>
      </p:sp>
      <p:pic>
        <p:nvPicPr>
          <p:cNvPr id="7" name="Picture 6">
            <a:extLst>
              <a:ext uri="{FF2B5EF4-FFF2-40B4-BE49-F238E27FC236}">
                <a16:creationId xmlns:a16="http://schemas.microsoft.com/office/drawing/2014/main" id="{1F8A5841-7EBE-4BDC-BD4C-7DC3B809FFF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96369" y="2654180"/>
            <a:ext cx="2876550" cy="771942"/>
          </a:xfrm>
          <a:prstGeom prst="rect">
            <a:avLst/>
          </a:prstGeom>
        </p:spPr>
      </p:pic>
      <p:sp>
        <p:nvSpPr>
          <p:cNvPr id="8" name="Rectangle 7">
            <a:extLst>
              <a:ext uri="{FF2B5EF4-FFF2-40B4-BE49-F238E27FC236}">
                <a16:creationId xmlns:a16="http://schemas.microsoft.com/office/drawing/2014/main" id="{1EB52389-EE26-4E42-9D40-A8AAE87292F7}"/>
              </a:ext>
            </a:extLst>
          </p:cNvPr>
          <p:cNvSpPr/>
          <p:nvPr/>
        </p:nvSpPr>
        <p:spPr>
          <a:xfrm>
            <a:off x="-79450" y="2247755"/>
            <a:ext cx="4118050" cy="338554"/>
          </a:xfrm>
          <a:prstGeom prst="rect">
            <a:avLst/>
          </a:prstGeom>
        </p:spPr>
        <p:txBody>
          <a:bodyPr wrap="none">
            <a:spAutoFit/>
          </a:bodyPr>
          <a:lstStyle/>
          <a:p>
            <a:r>
              <a:rPr lang="en-US" altLang="en-US" sz="1600" b="1">
                <a:latin typeface="Times New Roman" panose="02020603050405020304" pitchFamily="18" charset="0"/>
              </a:rPr>
              <a:t>Two possible relational Algebraic expression.</a:t>
            </a:r>
          </a:p>
        </p:txBody>
      </p:sp>
      <p:pic>
        <p:nvPicPr>
          <p:cNvPr id="9" name="Picture 8">
            <a:extLst>
              <a:ext uri="{FF2B5EF4-FFF2-40B4-BE49-F238E27FC236}">
                <a16:creationId xmlns:a16="http://schemas.microsoft.com/office/drawing/2014/main" id="{92671B1E-6F03-4B66-8CE0-7488C30EB23B}"/>
              </a:ext>
            </a:extLst>
          </p:cNvPr>
          <p:cNvPicPr>
            <a:picLocks noChangeAspect="1"/>
          </p:cNvPicPr>
          <p:nvPr/>
        </p:nvPicPr>
        <p:blipFill>
          <a:blip r:embed="rId6"/>
          <a:stretch>
            <a:fillRect/>
          </a:stretch>
        </p:blipFill>
        <p:spPr>
          <a:xfrm>
            <a:off x="321888" y="4302784"/>
            <a:ext cx="2373483" cy="2236128"/>
          </a:xfrm>
          <a:prstGeom prst="rect">
            <a:avLst/>
          </a:prstGeom>
        </p:spPr>
      </p:pic>
      <p:sp>
        <p:nvSpPr>
          <p:cNvPr id="10" name="Rectangle 9">
            <a:extLst>
              <a:ext uri="{FF2B5EF4-FFF2-40B4-BE49-F238E27FC236}">
                <a16:creationId xmlns:a16="http://schemas.microsoft.com/office/drawing/2014/main" id="{1C12FCA7-D160-4661-809E-A823D015AAD4}"/>
              </a:ext>
            </a:extLst>
          </p:cNvPr>
          <p:cNvSpPr/>
          <p:nvPr/>
        </p:nvSpPr>
        <p:spPr>
          <a:xfrm>
            <a:off x="155125" y="3679787"/>
            <a:ext cx="2540247" cy="369332"/>
          </a:xfrm>
          <a:prstGeom prst="rect">
            <a:avLst/>
          </a:prstGeom>
        </p:spPr>
        <p:txBody>
          <a:bodyPr wrap="none">
            <a:spAutoFit/>
          </a:bodyPr>
          <a:lstStyle/>
          <a:p>
            <a:r>
              <a:rPr lang="en-IN" b="1">
                <a:latin typeface="MHEupperelemsans-Regular"/>
              </a:rPr>
              <a:t>A query-evaluation plan.</a:t>
            </a:r>
            <a:endParaRPr lang="en-IN" b="1"/>
          </a:p>
        </p:txBody>
      </p:sp>
      <p:sp>
        <p:nvSpPr>
          <p:cNvPr id="14" name="Date Placeholder 3">
            <a:extLst>
              <a:ext uri="{FF2B5EF4-FFF2-40B4-BE49-F238E27FC236}">
                <a16:creationId xmlns:a16="http://schemas.microsoft.com/office/drawing/2014/main" id="{1EC349EC-B350-4FB0-9650-9EC37FB0983A}"/>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3794877354"/>
      </p:ext>
    </p:extLst>
  </p:cSld>
  <p:clrMapOvr>
    <a:masterClrMapping/>
  </p:clrMapOvr>
  <p:transition advTm="15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7" y="359550"/>
            <a:ext cx="10515600" cy="1325563"/>
          </a:xfrm>
        </p:spPr>
        <p:txBody>
          <a:bodyPr/>
          <a:lstStyle/>
          <a:p>
            <a:r>
              <a:rPr lang="en-US">
                <a:solidFill>
                  <a:srgbClr val="C00000"/>
                </a:solidFill>
              </a:rPr>
              <a:t>Query Processor</a:t>
            </a:r>
          </a:p>
        </p:txBody>
      </p:sp>
      <p:sp>
        <p:nvSpPr>
          <p:cNvPr id="3" name="Content Placeholder 2"/>
          <p:cNvSpPr>
            <a:spLocks noGrp="1"/>
          </p:cNvSpPr>
          <p:nvPr>
            <p:ph idx="1"/>
          </p:nvPr>
        </p:nvSpPr>
        <p:spPr>
          <a:xfrm>
            <a:off x="559557" y="1685113"/>
            <a:ext cx="10913305" cy="4023360"/>
          </a:xfrm>
        </p:spPr>
        <p:txBody>
          <a:bodyPr>
            <a:normAutofit/>
          </a:bodyPr>
          <a:lstStyle/>
          <a:p>
            <a:pPr marL="0" indent="0" algn="just">
              <a:buNone/>
            </a:pPr>
            <a:r>
              <a:rPr lang="en-US" sz="3200" b="1"/>
              <a:t>Components:</a:t>
            </a:r>
          </a:p>
          <a:p>
            <a:pPr algn="just">
              <a:lnSpc>
                <a:spcPct val="120000"/>
              </a:lnSpc>
              <a:buClr>
                <a:srgbClr val="C00000"/>
              </a:buClr>
              <a:buFont typeface="Wingdings" panose="05000000000000000000" pitchFamily="2" charset="2"/>
              <a:buChar char="Ø"/>
            </a:pPr>
            <a:r>
              <a:rPr lang="en-US" sz="2800" b="1"/>
              <a:t>DDL interpreter </a:t>
            </a:r>
            <a:r>
              <a:rPr lang="en-US" sz="2800"/>
              <a:t>– interprets DDL statements and records the definitions in the data dictionary.</a:t>
            </a:r>
          </a:p>
          <a:p>
            <a:pPr algn="just">
              <a:lnSpc>
                <a:spcPct val="120000"/>
              </a:lnSpc>
              <a:buClr>
                <a:srgbClr val="C00000"/>
              </a:buClr>
              <a:buFont typeface="Wingdings" panose="05000000000000000000" pitchFamily="2" charset="2"/>
              <a:buChar char="Ø"/>
            </a:pPr>
            <a:r>
              <a:rPr lang="en-US" sz="2800" b="1"/>
              <a:t>DML Compiler </a:t>
            </a:r>
            <a:r>
              <a:rPr lang="en-US" sz="2800"/>
              <a:t>– translates DML statements in a query language into an evaluation plan. It also performs </a:t>
            </a:r>
            <a:r>
              <a:rPr lang="en-US" sz="2800">
                <a:solidFill>
                  <a:srgbClr val="C00000"/>
                </a:solidFill>
              </a:rPr>
              <a:t>query optimization</a:t>
            </a:r>
            <a:r>
              <a:rPr lang="en-US" sz="2800"/>
              <a:t>.</a:t>
            </a:r>
          </a:p>
          <a:p>
            <a:pPr algn="just">
              <a:lnSpc>
                <a:spcPct val="120000"/>
              </a:lnSpc>
              <a:buClr>
                <a:srgbClr val="C00000"/>
              </a:buClr>
              <a:buFont typeface="Wingdings" panose="05000000000000000000" pitchFamily="2" charset="2"/>
              <a:buChar char="Ø"/>
            </a:pPr>
            <a:r>
              <a:rPr lang="en-US" sz="2800" b="1"/>
              <a:t>Query Evaluation Engine</a:t>
            </a:r>
            <a:r>
              <a:rPr lang="en-US" sz="2800">
                <a:solidFill>
                  <a:srgbClr val="C00000"/>
                </a:solidFill>
              </a:rPr>
              <a:t> </a:t>
            </a:r>
            <a:r>
              <a:rPr lang="en-US" sz="2800"/>
              <a:t>– executes low level instructions generated by the DML compiler.</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44</a:t>
            </a:fld>
            <a:endParaRPr lang="en-US"/>
          </a:p>
        </p:txBody>
      </p:sp>
      <p:sp>
        <p:nvSpPr>
          <p:cNvPr id="7" name="Rectangle 6"/>
          <p:cNvSpPr/>
          <p:nvPr/>
        </p:nvSpPr>
        <p:spPr>
          <a:xfrm>
            <a:off x="10190729" y="5339141"/>
            <a:ext cx="731482" cy="369332"/>
          </a:xfrm>
          <a:prstGeom prst="rect">
            <a:avLst/>
          </a:prstGeom>
        </p:spPr>
        <p:txBody>
          <a:bodyPr wrap="none">
            <a:spAutoFit/>
          </a:bodyPr>
          <a:lstStyle/>
          <a:p>
            <a:r>
              <a:rPr lang="en-US">
                <a:hlinkClick r:id="" action="ppaction://noaction"/>
              </a:rPr>
              <a:t>figure</a:t>
            </a:r>
            <a:endParaRPr lang="en-US"/>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121CD9DC-02E0-438C-8EB0-E0507879082D}"/>
                  </a:ext>
                </a:extLst>
              </p:cNvPr>
              <p:cNvGraphicFramePr>
                <a:graphicFrameLocks noChangeAspect="1"/>
              </p:cNvGraphicFramePr>
              <p:nvPr>
                <p:extLst>
                  <p:ext uri="{D42A27DB-BD31-4B8C-83A1-F6EECF244321}">
                    <p14:modId xmlns:p14="http://schemas.microsoft.com/office/powerpoint/2010/main" val="4174013144"/>
                  </p:ext>
                </p:extLst>
              </p:nvPr>
            </p:nvGraphicFramePr>
            <p:xfrm>
              <a:off x="8885582" y="372460"/>
              <a:ext cx="2827333" cy="1590375"/>
            </p:xfrm>
            <a:graphic>
              <a:graphicData uri="http://schemas.microsoft.com/office/powerpoint/2016/slidezoom">
                <pslz:sldZm>
                  <pslz:sldZmObj sldId="299" cId="1760986676">
                    <pslz:zmPr id="{651265E3-E0F4-4FB4-8310-CB1803C89B74}" returnToParent="0" transitionDur="1000">
                      <p166:blipFill xmlns:p166="http://schemas.microsoft.com/office/powerpoint/2016/6/main">
                        <a:blip r:embed="rId3"/>
                        <a:stretch>
                          <a:fillRect/>
                        </a:stretch>
                      </p166:blipFill>
                      <p166:spPr xmlns:p166="http://schemas.microsoft.com/office/powerpoint/2016/6/main">
                        <a:xfrm>
                          <a:off x="0" y="0"/>
                          <a:ext cx="2827333" cy="1590375"/>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121CD9DC-02E0-438C-8EB0-E0507879082D}"/>
                  </a:ext>
                </a:extLst>
              </p:cNvPr>
              <p:cNvPicPr>
                <a:picLocks noGrp="1" noRot="1" noChangeAspect="1" noMove="1" noResize="1" noEditPoints="1" noAdjustHandles="1" noChangeArrowheads="1" noChangeShapeType="1"/>
              </p:cNvPicPr>
              <p:nvPr/>
            </p:nvPicPr>
            <p:blipFill>
              <a:blip r:embed="rId5"/>
              <a:stretch>
                <a:fillRect/>
              </a:stretch>
            </p:blipFill>
            <p:spPr>
              <a:xfrm>
                <a:off x="8885582" y="372460"/>
                <a:ext cx="2827333" cy="1590375"/>
              </a:xfrm>
              <a:prstGeom prst="rect">
                <a:avLst/>
              </a:prstGeom>
              <a:ln w="3175">
                <a:solidFill>
                  <a:prstClr val="ltGray"/>
                </a:solidFill>
              </a:ln>
            </p:spPr>
          </p:pic>
        </mc:Fallback>
      </mc:AlternateContent>
      <p:sp>
        <p:nvSpPr>
          <p:cNvPr id="10" name="Date Placeholder 3">
            <a:extLst>
              <a:ext uri="{FF2B5EF4-FFF2-40B4-BE49-F238E27FC236}">
                <a16:creationId xmlns:a16="http://schemas.microsoft.com/office/drawing/2014/main" id="{E8D9003F-F220-4CEC-BF10-E7615EA68830}"/>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2688756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Jan 23</a:t>
            </a:r>
          </a:p>
        </p:txBody>
      </p:sp>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4C46DC6E-0BB2-41CF-A689-B97DE6A515D9}" type="slidenum">
              <a:rPr lang="en-US" altLang="en-US"/>
              <a:pPr/>
              <a:t>45</a:t>
            </a:fld>
            <a:endParaRPr lang="en-US" altLang="en-US"/>
          </a:p>
        </p:txBody>
      </p:sp>
      <p:sp>
        <p:nvSpPr>
          <p:cNvPr id="15362" name="Rectangle 2"/>
          <p:cNvSpPr>
            <a:spLocks noGrp="1" noChangeArrowheads="1"/>
          </p:cNvSpPr>
          <p:nvPr>
            <p:ph type="title"/>
          </p:nvPr>
        </p:nvSpPr>
        <p:spPr>
          <a:xfrm>
            <a:off x="1097280" y="365125"/>
            <a:ext cx="10515600" cy="1325563"/>
          </a:xfrm>
        </p:spPr>
        <p:txBody>
          <a:bodyPr/>
          <a:lstStyle/>
          <a:p>
            <a:r>
              <a:rPr lang="en-US" altLang="en-US">
                <a:solidFill>
                  <a:srgbClr val="C00000"/>
                </a:solidFill>
              </a:rPr>
              <a:t>Storage Manager</a:t>
            </a:r>
          </a:p>
        </p:txBody>
      </p:sp>
      <p:sp>
        <p:nvSpPr>
          <p:cNvPr id="15363" name="Rectangle 3"/>
          <p:cNvSpPr>
            <a:spLocks noGrp="1" noChangeArrowheads="1"/>
          </p:cNvSpPr>
          <p:nvPr>
            <p:ph type="body" idx="1"/>
          </p:nvPr>
        </p:nvSpPr>
        <p:spPr>
          <a:xfrm>
            <a:off x="1097280" y="1690688"/>
            <a:ext cx="10442190" cy="4572000"/>
          </a:xfrm>
        </p:spPr>
        <p:txBody>
          <a:bodyPr/>
          <a:lstStyle/>
          <a:p>
            <a:pPr algn="just">
              <a:lnSpc>
                <a:spcPct val="120000"/>
              </a:lnSpc>
              <a:buFont typeface="Wingdings" panose="05000000000000000000" pitchFamily="2" charset="2"/>
              <a:buChar char="Ø"/>
            </a:pPr>
            <a:r>
              <a:rPr lang="en-US" altLang="en-US" sz="2800"/>
              <a:t>A storage manager is a program module that provides the </a:t>
            </a:r>
            <a:r>
              <a:rPr lang="en-US" altLang="en-US" sz="2800">
                <a:solidFill>
                  <a:srgbClr val="C00000"/>
                </a:solidFill>
              </a:rPr>
              <a:t>interface</a:t>
            </a:r>
            <a:r>
              <a:rPr lang="en-US" altLang="en-US" sz="2800"/>
              <a:t> between the </a:t>
            </a:r>
            <a:r>
              <a:rPr lang="en-US" altLang="en-US" sz="2800">
                <a:solidFill>
                  <a:srgbClr val="C00000"/>
                </a:solidFill>
              </a:rPr>
              <a:t>low-level data stored </a:t>
            </a:r>
            <a:r>
              <a:rPr lang="en-US" altLang="en-US" sz="2800"/>
              <a:t>in the database and the </a:t>
            </a:r>
            <a:r>
              <a:rPr lang="en-US" altLang="en-US" sz="2800">
                <a:solidFill>
                  <a:srgbClr val="C00000"/>
                </a:solidFill>
              </a:rPr>
              <a:t>application programs and queries </a:t>
            </a:r>
            <a:r>
              <a:rPr lang="en-US" altLang="en-US" sz="2800"/>
              <a:t>submitted to the system.</a:t>
            </a:r>
          </a:p>
          <a:p>
            <a:pPr algn="just">
              <a:lnSpc>
                <a:spcPct val="150000"/>
              </a:lnSpc>
              <a:buFont typeface="Wingdings" panose="05000000000000000000" pitchFamily="2" charset="2"/>
              <a:buChar char="Ø"/>
            </a:pPr>
            <a:r>
              <a:rPr lang="en-US" altLang="en-US" sz="2800"/>
              <a:t>The storage manager is responsible for the following tasks:</a:t>
            </a:r>
          </a:p>
          <a:p>
            <a:pPr lvl="2" algn="just">
              <a:lnSpc>
                <a:spcPct val="150000"/>
              </a:lnSpc>
            </a:pPr>
            <a:r>
              <a:rPr lang="en-US" altLang="en-US" sz="2400">
                <a:solidFill>
                  <a:srgbClr val="C00000"/>
                </a:solidFill>
              </a:rPr>
              <a:t>Interaction</a:t>
            </a:r>
            <a:r>
              <a:rPr lang="en-US" altLang="en-US" sz="2400"/>
              <a:t> with the </a:t>
            </a:r>
            <a:r>
              <a:rPr lang="en-US" altLang="en-US" sz="2400">
                <a:solidFill>
                  <a:srgbClr val="C00000"/>
                </a:solidFill>
              </a:rPr>
              <a:t>file manager</a:t>
            </a:r>
          </a:p>
          <a:p>
            <a:pPr lvl="2" algn="just">
              <a:lnSpc>
                <a:spcPct val="150000"/>
              </a:lnSpc>
            </a:pPr>
            <a:r>
              <a:rPr lang="en-US" altLang="en-US" sz="2400"/>
              <a:t>Efficient </a:t>
            </a:r>
            <a:r>
              <a:rPr lang="en-US" altLang="en-US" sz="2400">
                <a:solidFill>
                  <a:srgbClr val="C00000"/>
                </a:solidFill>
              </a:rPr>
              <a:t>storing</a:t>
            </a:r>
            <a:r>
              <a:rPr lang="en-US" altLang="en-US" sz="2400"/>
              <a:t>, </a:t>
            </a:r>
            <a:r>
              <a:rPr lang="en-US" altLang="en-US" sz="2400">
                <a:solidFill>
                  <a:srgbClr val="C00000"/>
                </a:solidFill>
              </a:rPr>
              <a:t>retrieving</a:t>
            </a:r>
            <a:r>
              <a:rPr lang="en-US" altLang="en-US" sz="2400"/>
              <a:t>, and </a:t>
            </a:r>
            <a:r>
              <a:rPr lang="en-US" altLang="en-US" sz="2400">
                <a:solidFill>
                  <a:srgbClr val="C00000"/>
                </a:solidFill>
              </a:rPr>
              <a:t>updating </a:t>
            </a:r>
            <a:r>
              <a:rPr lang="en-US" altLang="en-US" sz="2400"/>
              <a:t>of data</a:t>
            </a:r>
          </a:p>
        </p:txBody>
      </p:sp>
      <p:sp>
        <p:nvSpPr>
          <p:cNvPr id="2" name="Rectangle 1"/>
          <p:cNvSpPr/>
          <p:nvPr/>
        </p:nvSpPr>
        <p:spPr>
          <a:xfrm>
            <a:off x="10190729" y="5339141"/>
            <a:ext cx="731482" cy="369332"/>
          </a:xfrm>
          <a:prstGeom prst="rect">
            <a:avLst/>
          </a:prstGeom>
        </p:spPr>
        <p:txBody>
          <a:bodyPr wrap="none">
            <a:spAutoFit/>
          </a:bodyPr>
          <a:lstStyle/>
          <a:p>
            <a:r>
              <a:rPr lang="en-US">
                <a:hlinkClick r:id="rId3" action="ppaction://hlinksldjump"/>
              </a:rPr>
              <a:t>figure</a:t>
            </a:r>
            <a:endParaRPr lang="en-US"/>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930B2062-A4A2-4590-A733-298719CDD449}"/>
                  </a:ext>
                </a:extLst>
              </p:cNvPr>
              <p:cNvGraphicFramePr>
                <a:graphicFrameLocks noChangeAspect="1"/>
              </p:cNvGraphicFramePr>
              <p:nvPr>
                <p:extLst>
                  <p:ext uri="{D42A27DB-BD31-4B8C-83A1-F6EECF244321}">
                    <p14:modId xmlns:p14="http://schemas.microsoft.com/office/powerpoint/2010/main" val="2420098847"/>
                  </p:ext>
                </p:extLst>
              </p:nvPr>
            </p:nvGraphicFramePr>
            <p:xfrm>
              <a:off x="8239063" y="88681"/>
              <a:ext cx="3048000" cy="1714500"/>
            </p:xfrm>
            <a:graphic>
              <a:graphicData uri="http://schemas.microsoft.com/office/powerpoint/2016/slidezoom">
                <pslz:sldZm>
                  <pslz:sldZmObj sldId="299" cId="1760986676">
                    <pslz:zmPr id="{0B7AB524-D1AE-430F-A03A-93E3E892DE88}"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930B2062-A4A2-4590-A733-298719CDD449}"/>
                  </a:ext>
                </a:extLst>
              </p:cNvPr>
              <p:cNvPicPr>
                <a:picLocks noGrp="1" noRot="1" noChangeAspect="1" noMove="1" noResize="1" noEditPoints="1" noAdjustHandles="1" noChangeArrowheads="1" noChangeShapeType="1"/>
              </p:cNvPicPr>
              <p:nvPr/>
            </p:nvPicPr>
            <p:blipFill>
              <a:blip r:embed="rId6"/>
              <a:stretch>
                <a:fillRect/>
              </a:stretch>
            </p:blipFill>
            <p:spPr>
              <a:xfrm>
                <a:off x="8239063" y="8868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640143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100"/>
            <a:ext cx="10515600" cy="1325563"/>
          </a:xfrm>
        </p:spPr>
        <p:txBody>
          <a:bodyPr/>
          <a:lstStyle/>
          <a:p>
            <a:r>
              <a:rPr lang="en-US">
                <a:solidFill>
                  <a:srgbClr val="C00000"/>
                </a:solidFill>
              </a:rPr>
              <a:t>Storage Manager</a:t>
            </a:r>
          </a:p>
        </p:txBody>
      </p:sp>
      <p:sp>
        <p:nvSpPr>
          <p:cNvPr id="3" name="Content Placeholder 2"/>
          <p:cNvSpPr>
            <a:spLocks noGrp="1"/>
          </p:cNvSpPr>
          <p:nvPr>
            <p:ph idx="1"/>
          </p:nvPr>
        </p:nvSpPr>
        <p:spPr>
          <a:xfrm>
            <a:off x="381000" y="1058803"/>
            <a:ext cx="11430000" cy="4709426"/>
          </a:xfrm>
        </p:spPr>
        <p:txBody>
          <a:bodyPr>
            <a:normAutofit fontScale="85000" lnSpcReduction="20000"/>
          </a:bodyPr>
          <a:lstStyle/>
          <a:p>
            <a:pPr algn="just">
              <a:lnSpc>
                <a:spcPct val="140000"/>
              </a:lnSpc>
            </a:pPr>
            <a:r>
              <a:rPr lang="en-US" sz="3300"/>
              <a:t>The storage manager </a:t>
            </a:r>
            <a:r>
              <a:rPr lang="en-US" sz="3300" b="1"/>
              <a:t>component </a:t>
            </a:r>
            <a:r>
              <a:rPr lang="en-US" sz="3300"/>
              <a:t>include:</a:t>
            </a:r>
          </a:p>
          <a:p>
            <a:pPr algn="just">
              <a:lnSpc>
                <a:spcPct val="140000"/>
              </a:lnSpc>
              <a:buFont typeface="Wingdings" panose="05000000000000000000" pitchFamily="2" charset="2"/>
              <a:buChar char="Ø"/>
            </a:pPr>
            <a:r>
              <a:rPr lang="en-US" sz="2800">
                <a:solidFill>
                  <a:srgbClr val="C00000"/>
                </a:solidFill>
              </a:rPr>
              <a:t>Authorization and integrity manager </a:t>
            </a:r>
            <a:r>
              <a:rPr lang="en-US" sz="2800"/>
              <a:t>– tests for the satisfaction of integrity constraints and checks the authority of the users to access data.</a:t>
            </a:r>
          </a:p>
          <a:p>
            <a:pPr algn="just">
              <a:lnSpc>
                <a:spcPct val="140000"/>
              </a:lnSpc>
              <a:buFont typeface="Wingdings" panose="05000000000000000000" pitchFamily="2" charset="2"/>
              <a:buChar char="Ø"/>
            </a:pPr>
            <a:r>
              <a:rPr lang="en-US" sz="2800">
                <a:solidFill>
                  <a:srgbClr val="C00000"/>
                </a:solidFill>
              </a:rPr>
              <a:t>Transaction manager </a:t>
            </a:r>
            <a:r>
              <a:rPr lang="en-US" sz="2800"/>
              <a:t>– ensures that database remains in a consistent state despite system failures and that concurrent transaction execution proceeds without conflicting.</a:t>
            </a:r>
          </a:p>
          <a:p>
            <a:pPr algn="just">
              <a:lnSpc>
                <a:spcPct val="140000"/>
              </a:lnSpc>
              <a:buFont typeface="Wingdings" panose="05000000000000000000" pitchFamily="2" charset="2"/>
              <a:buChar char="Ø"/>
            </a:pPr>
            <a:r>
              <a:rPr lang="en-US" sz="2800">
                <a:solidFill>
                  <a:srgbClr val="C00000"/>
                </a:solidFill>
              </a:rPr>
              <a:t>File Manager </a:t>
            </a:r>
            <a:r>
              <a:rPr lang="en-US" sz="2800"/>
              <a:t>– allocation of space in the disk storage and manages the data structures used to represent information stored on disk.</a:t>
            </a:r>
          </a:p>
          <a:p>
            <a:pPr algn="just">
              <a:lnSpc>
                <a:spcPct val="140000"/>
              </a:lnSpc>
              <a:buFont typeface="Wingdings" panose="05000000000000000000" pitchFamily="2" charset="2"/>
              <a:buChar char="Ø"/>
            </a:pPr>
            <a:r>
              <a:rPr lang="en-US" sz="2800">
                <a:solidFill>
                  <a:srgbClr val="C00000"/>
                </a:solidFill>
              </a:rPr>
              <a:t>Buffer Manager </a:t>
            </a:r>
            <a:r>
              <a:rPr lang="en-US" sz="2800"/>
              <a:t>– Fetching data from disk storage into main memory and deciding what data to cache in main memory. Allows handling Data size larger than memory</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46</a:t>
            </a:fld>
            <a:endParaRPr lang="en-US"/>
          </a:p>
        </p:txBody>
      </p:sp>
      <p:sp>
        <p:nvSpPr>
          <p:cNvPr id="7" name="Rectangle 6"/>
          <p:cNvSpPr/>
          <p:nvPr/>
        </p:nvSpPr>
        <p:spPr>
          <a:xfrm>
            <a:off x="10190729" y="5768229"/>
            <a:ext cx="731482" cy="369332"/>
          </a:xfrm>
          <a:prstGeom prst="rect">
            <a:avLst/>
          </a:prstGeom>
        </p:spPr>
        <p:txBody>
          <a:bodyPr wrap="none">
            <a:spAutoFit/>
          </a:bodyPr>
          <a:lstStyle/>
          <a:p>
            <a:r>
              <a:rPr lang="en-US">
                <a:hlinkClick r:id="" action="ppaction://noaction"/>
              </a:rPr>
              <a:t>figure</a:t>
            </a:r>
            <a:endParaRPr lang="en-US"/>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2A576E8-2851-4B9B-9A06-5113594A7331}"/>
                  </a:ext>
                </a:extLst>
              </p:cNvPr>
              <p:cNvGraphicFramePr>
                <a:graphicFrameLocks noChangeAspect="1"/>
              </p:cNvGraphicFramePr>
              <p:nvPr>
                <p:extLst>
                  <p:ext uri="{D42A27DB-BD31-4B8C-83A1-F6EECF244321}">
                    <p14:modId xmlns:p14="http://schemas.microsoft.com/office/powerpoint/2010/main" val="3895620693"/>
                  </p:ext>
                </p:extLst>
              </p:nvPr>
            </p:nvGraphicFramePr>
            <p:xfrm>
              <a:off x="8610600" y="92159"/>
              <a:ext cx="3048000" cy="1714500"/>
            </p:xfrm>
            <a:graphic>
              <a:graphicData uri="http://schemas.microsoft.com/office/powerpoint/2016/slidezoom">
                <pslz:sldZm>
                  <pslz:sldZmObj sldId="299" cId="1760986676">
                    <pslz:zmPr id="{6310F762-2321-4C5B-84C4-1FAE03AFDB6C}"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22A576E8-2851-4B9B-9A06-5113594A7331}"/>
                  </a:ext>
                </a:extLst>
              </p:cNvPr>
              <p:cNvPicPr>
                <a:picLocks noGrp="1" noRot="1" noChangeAspect="1" noMove="1" noResize="1" noEditPoints="1" noAdjustHandles="1" noChangeArrowheads="1" noChangeShapeType="1"/>
              </p:cNvPicPr>
              <p:nvPr/>
            </p:nvPicPr>
            <p:blipFill>
              <a:blip r:embed="rId5"/>
              <a:stretch>
                <a:fillRect/>
              </a:stretch>
            </p:blipFill>
            <p:spPr>
              <a:xfrm>
                <a:off x="8610600" y="92159"/>
                <a:ext cx="3048000" cy="1714500"/>
              </a:xfrm>
              <a:prstGeom prst="rect">
                <a:avLst/>
              </a:prstGeom>
              <a:ln w="3175">
                <a:solidFill>
                  <a:prstClr val="ltGray"/>
                </a:solidFill>
              </a:ln>
            </p:spPr>
          </p:pic>
        </mc:Fallback>
      </mc:AlternateContent>
      <p:sp>
        <p:nvSpPr>
          <p:cNvPr id="10" name="Date Placeholder 3">
            <a:extLst>
              <a:ext uri="{FF2B5EF4-FFF2-40B4-BE49-F238E27FC236}">
                <a16:creationId xmlns:a16="http://schemas.microsoft.com/office/drawing/2014/main" id="{E7A9C690-1E8F-4310-9643-EE778745AE1B}"/>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855177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Storage Manager</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47</a:t>
            </a:fld>
            <a:endParaRPr lang="en-US"/>
          </a:p>
        </p:txBody>
      </p:sp>
      <p:sp>
        <p:nvSpPr>
          <p:cNvPr id="7" name="Content Placeholder 6"/>
          <p:cNvSpPr>
            <a:spLocks noGrp="1"/>
          </p:cNvSpPr>
          <p:nvPr>
            <p:ph idx="1"/>
          </p:nvPr>
        </p:nvSpPr>
        <p:spPr>
          <a:xfrm>
            <a:off x="838200" y="1690688"/>
            <a:ext cx="10515600" cy="4351338"/>
          </a:xfrm>
        </p:spPr>
        <p:txBody>
          <a:bodyPr>
            <a:normAutofit/>
          </a:bodyPr>
          <a:lstStyle/>
          <a:p>
            <a:pPr>
              <a:lnSpc>
                <a:spcPct val="140000"/>
              </a:lnSpc>
            </a:pPr>
            <a:r>
              <a:rPr lang="en-US" sz="2800">
                <a:solidFill>
                  <a:srgbClr val="FF0000"/>
                </a:solidFill>
              </a:rPr>
              <a:t>Data structures </a:t>
            </a:r>
            <a:r>
              <a:rPr lang="en-US" sz="2800"/>
              <a:t>used are:</a:t>
            </a:r>
          </a:p>
          <a:p>
            <a:pPr lvl="1">
              <a:lnSpc>
                <a:spcPct val="140000"/>
              </a:lnSpc>
              <a:buFont typeface="Wingdings" panose="05000000000000000000" pitchFamily="2" charset="2"/>
              <a:buChar char="Ø"/>
            </a:pPr>
            <a:r>
              <a:rPr lang="en-US" sz="2800">
                <a:solidFill>
                  <a:srgbClr val="C00000"/>
                </a:solidFill>
              </a:rPr>
              <a:t>Data files </a:t>
            </a:r>
            <a:r>
              <a:rPr lang="en-US" sz="2800"/>
              <a:t>– store the database </a:t>
            </a:r>
          </a:p>
          <a:p>
            <a:pPr lvl="1">
              <a:lnSpc>
                <a:spcPct val="140000"/>
              </a:lnSpc>
              <a:buFont typeface="Wingdings" panose="05000000000000000000" pitchFamily="2" charset="2"/>
              <a:buChar char="Ø"/>
            </a:pPr>
            <a:r>
              <a:rPr lang="en-US" sz="2800">
                <a:solidFill>
                  <a:srgbClr val="C00000"/>
                </a:solidFill>
              </a:rPr>
              <a:t>Data dictionary </a:t>
            </a:r>
            <a:r>
              <a:rPr lang="en-US" sz="2800"/>
              <a:t>– stores metadata</a:t>
            </a:r>
          </a:p>
          <a:p>
            <a:pPr lvl="1">
              <a:lnSpc>
                <a:spcPct val="140000"/>
              </a:lnSpc>
              <a:buFont typeface="Wingdings" panose="05000000000000000000" pitchFamily="2" charset="2"/>
              <a:buChar char="Ø"/>
            </a:pPr>
            <a:r>
              <a:rPr lang="en-US" sz="2800">
                <a:solidFill>
                  <a:srgbClr val="C00000"/>
                </a:solidFill>
              </a:rPr>
              <a:t>Indices </a:t>
            </a:r>
            <a:r>
              <a:rPr lang="en-US" sz="2800"/>
              <a:t>– provide fast access to data items</a:t>
            </a:r>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7F42C90C-E750-4E8D-BE2D-0520DDC9E679}"/>
                  </a:ext>
                </a:extLst>
              </p:cNvPr>
              <p:cNvGraphicFramePr>
                <a:graphicFrameLocks noChangeAspect="1"/>
              </p:cNvGraphicFramePr>
              <p:nvPr>
                <p:extLst>
                  <p:ext uri="{D42A27DB-BD31-4B8C-83A1-F6EECF244321}">
                    <p14:modId xmlns:p14="http://schemas.microsoft.com/office/powerpoint/2010/main" val="1230044929"/>
                  </p:ext>
                </p:extLst>
              </p:nvPr>
            </p:nvGraphicFramePr>
            <p:xfrm>
              <a:off x="7977809" y="109225"/>
              <a:ext cx="3048000" cy="1714500"/>
            </p:xfrm>
            <a:graphic>
              <a:graphicData uri="http://schemas.microsoft.com/office/powerpoint/2016/slidezoom">
                <pslz:sldZm>
                  <pslz:sldZmObj sldId="299" cId="1760986676">
                    <pslz:zmPr id="{39A688AE-2F38-4BB9-8DA6-114238A3029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hlinkClick r:id="rId3" action="ppaction://hlinksldjump"/>
                <a:extLst>
                  <a:ext uri="{FF2B5EF4-FFF2-40B4-BE49-F238E27FC236}">
                    <a16:creationId xmlns:a16="http://schemas.microsoft.com/office/drawing/2014/main" id="{7F42C90C-E750-4E8D-BE2D-0520DDC9E679}"/>
                  </a:ext>
                </a:extLst>
              </p:cNvPr>
              <p:cNvPicPr>
                <a:picLocks noGrp="1" noRot="1" noChangeAspect="1" noMove="1" noResize="1" noEditPoints="1" noAdjustHandles="1" noChangeArrowheads="1" noChangeShapeType="1"/>
              </p:cNvPicPr>
              <p:nvPr/>
            </p:nvPicPr>
            <p:blipFill>
              <a:blip r:embed="rId4"/>
              <a:stretch>
                <a:fillRect/>
              </a:stretch>
            </p:blipFill>
            <p:spPr>
              <a:xfrm>
                <a:off x="7977809" y="109225"/>
                <a:ext cx="3048000" cy="1714500"/>
              </a:xfrm>
              <a:prstGeom prst="rect">
                <a:avLst/>
              </a:prstGeom>
              <a:ln w="3175">
                <a:solidFill>
                  <a:prstClr val="ltGray"/>
                </a:solidFill>
              </a:ln>
            </p:spPr>
          </p:pic>
        </mc:Fallback>
      </mc:AlternateContent>
      <p:sp>
        <p:nvSpPr>
          <p:cNvPr id="9" name="Date Placeholder 3">
            <a:extLst>
              <a:ext uri="{FF2B5EF4-FFF2-40B4-BE49-F238E27FC236}">
                <a16:creationId xmlns:a16="http://schemas.microsoft.com/office/drawing/2014/main" id="{D41BE509-3F90-4330-BB2D-698D17443B75}"/>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2134238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6B8C62E3-0910-4634-8A86-0850ABA1D838}" type="slidenum">
              <a:rPr lang="en-US" altLang="en-US"/>
              <a:pPr/>
              <a:t>48</a:t>
            </a:fld>
            <a:endParaRPr lang="en-US" altLang="en-US"/>
          </a:p>
        </p:txBody>
      </p:sp>
      <p:sp>
        <p:nvSpPr>
          <p:cNvPr id="14338" name="Rectangle 2"/>
          <p:cNvSpPr>
            <a:spLocks noGrp="1" noChangeArrowheads="1"/>
          </p:cNvSpPr>
          <p:nvPr>
            <p:ph type="title"/>
          </p:nvPr>
        </p:nvSpPr>
        <p:spPr>
          <a:xfrm>
            <a:off x="122830" y="-160519"/>
            <a:ext cx="10515600" cy="1006286"/>
          </a:xfrm>
        </p:spPr>
        <p:txBody>
          <a:bodyPr/>
          <a:lstStyle/>
          <a:p>
            <a:r>
              <a:rPr lang="en-US" altLang="en-US">
                <a:solidFill>
                  <a:srgbClr val="C00000"/>
                </a:solidFill>
              </a:rPr>
              <a:t>Transaction Management</a:t>
            </a:r>
          </a:p>
        </p:txBody>
      </p:sp>
      <p:sp>
        <p:nvSpPr>
          <p:cNvPr id="14339" name="Rectangle 3"/>
          <p:cNvSpPr>
            <a:spLocks noGrp="1" noChangeArrowheads="1"/>
          </p:cNvSpPr>
          <p:nvPr>
            <p:ph type="body" idx="1"/>
          </p:nvPr>
        </p:nvSpPr>
        <p:spPr>
          <a:xfrm>
            <a:off x="380502" y="1420177"/>
            <a:ext cx="11430995" cy="4936173"/>
          </a:xfrm>
        </p:spPr>
        <p:txBody>
          <a:bodyPr>
            <a:noAutofit/>
          </a:bodyPr>
          <a:lstStyle/>
          <a:p>
            <a:pPr algn="just">
              <a:lnSpc>
                <a:spcPct val="100000"/>
              </a:lnSpc>
              <a:buClr>
                <a:srgbClr val="C00000"/>
              </a:buClr>
              <a:buFont typeface="Wingdings" panose="05000000000000000000" pitchFamily="2" charset="2"/>
              <a:buChar char="Ø"/>
            </a:pPr>
            <a:r>
              <a:rPr lang="en-US" altLang="en-US" sz="2800"/>
              <a:t>A</a:t>
            </a:r>
            <a:r>
              <a:rPr lang="en-US" altLang="en-US" sz="2800" b="1"/>
              <a:t> transaction </a:t>
            </a:r>
            <a:r>
              <a:rPr lang="en-US" altLang="en-US" sz="2800"/>
              <a:t>is a collection of operations that performs a </a:t>
            </a:r>
            <a:r>
              <a:rPr lang="en-US" altLang="en-US" sz="2800">
                <a:solidFill>
                  <a:srgbClr val="C00000"/>
                </a:solidFill>
              </a:rPr>
              <a:t>single logical unit </a:t>
            </a:r>
            <a:r>
              <a:rPr lang="en-US" altLang="en-US" sz="2800"/>
              <a:t>in a database application.</a:t>
            </a:r>
          </a:p>
          <a:p>
            <a:pPr algn="just">
              <a:lnSpc>
                <a:spcPct val="100000"/>
              </a:lnSpc>
              <a:buClr>
                <a:srgbClr val="C00000"/>
              </a:buClr>
              <a:buFont typeface="Wingdings" panose="05000000000000000000" pitchFamily="2" charset="2"/>
              <a:buChar char="Ø"/>
            </a:pPr>
            <a:r>
              <a:rPr lang="en-US" altLang="en-US" sz="2800" b="1"/>
              <a:t>Transaction-management component </a:t>
            </a:r>
            <a:r>
              <a:rPr lang="en-US" altLang="en-US" sz="2800"/>
              <a:t>ensures that the database remains in a </a:t>
            </a:r>
            <a:r>
              <a:rPr lang="en-US" altLang="en-US" sz="2800">
                <a:solidFill>
                  <a:srgbClr val="C00000"/>
                </a:solidFill>
              </a:rPr>
              <a:t>consistent (correct) state despite system failures </a:t>
            </a:r>
            <a:r>
              <a:rPr lang="en-US" altLang="en-US" sz="2800"/>
              <a:t>(</a:t>
            </a:r>
            <a:r>
              <a:rPr lang="en-US" altLang="en-US" sz="2400"/>
              <a:t>e.g. power failures and operating system crashes</a:t>
            </a:r>
            <a:r>
              <a:rPr lang="en-US" altLang="en-US" sz="2800"/>
              <a:t>) and transaction failures.</a:t>
            </a:r>
          </a:p>
          <a:p>
            <a:pPr algn="just">
              <a:lnSpc>
                <a:spcPct val="100000"/>
              </a:lnSpc>
              <a:buClr>
                <a:srgbClr val="C00000"/>
              </a:buClr>
              <a:buFont typeface="Wingdings" panose="05000000000000000000" pitchFamily="2" charset="2"/>
              <a:buChar char="Ø"/>
            </a:pPr>
            <a:r>
              <a:rPr lang="en-US" altLang="en-US" sz="2800" b="1"/>
              <a:t>Transaction manager </a:t>
            </a:r>
            <a:r>
              <a:rPr lang="en-US" altLang="en-US" sz="2800"/>
              <a:t>consists of </a:t>
            </a:r>
            <a:r>
              <a:rPr lang="en-US" altLang="en-US" sz="2800" b="1">
                <a:solidFill>
                  <a:srgbClr val="C00000"/>
                </a:solidFill>
              </a:rPr>
              <a:t>concurrency control </a:t>
            </a:r>
            <a:r>
              <a:rPr lang="en-US" altLang="en-US" sz="2800">
                <a:solidFill>
                  <a:srgbClr val="C00000"/>
                </a:solidFill>
              </a:rPr>
              <a:t>manager </a:t>
            </a:r>
            <a:r>
              <a:rPr lang="en-US" altLang="en-US" sz="2800"/>
              <a:t>and the </a:t>
            </a:r>
            <a:r>
              <a:rPr lang="en-US" altLang="en-US" sz="2800" b="1">
                <a:solidFill>
                  <a:srgbClr val="C00000"/>
                </a:solidFill>
              </a:rPr>
              <a:t>recovery manager</a:t>
            </a:r>
            <a:r>
              <a:rPr lang="en-US" altLang="en-US" sz="2800">
                <a:solidFill>
                  <a:srgbClr val="C00000"/>
                </a:solidFill>
              </a:rPr>
              <a:t>.</a:t>
            </a:r>
          </a:p>
          <a:p>
            <a:pPr algn="just">
              <a:lnSpc>
                <a:spcPct val="100000"/>
              </a:lnSpc>
              <a:buClr>
                <a:srgbClr val="C00000"/>
              </a:buClr>
              <a:buFont typeface="Wingdings" panose="05000000000000000000" pitchFamily="2" charset="2"/>
              <a:buChar char="Ø"/>
            </a:pPr>
            <a:r>
              <a:rPr lang="en-US" altLang="en-US" sz="2800" b="1">
                <a:solidFill>
                  <a:srgbClr val="C00000"/>
                </a:solidFill>
              </a:rPr>
              <a:t>Concurrency-control manager</a:t>
            </a:r>
            <a:r>
              <a:rPr lang="en-US" altLang="en-US" sz="2800" b="1"/>
              <a:t> </a:t>
            </a:r>
            <a:r>
              <a:rPr lang="en-US" altLang="en-US" sz="2800"/>
              <a:t>controls the interaction among the concurrent transactions, to ensure the consistency of the database. </a:t>
            </a:r>
          </a:p>
          <a:p>
            <a:pPr algn="just">
              <a:buClr>
                <a:srgbClr val="C00000"/>
              </a:buClr>
              <a:buFont typeface="Wingdings" panose="05000000000000000000" pitchFamily="2" charset="2"/>
              <a:buChar char="Ø"/>
            </a:pPr>
            <a:r>
              <a:rPr lang="en-US" altLang="en-US" sz="2800" b="1">
                <a:solidFill>
                  <a:srgbClr val="C00000"/>
                </a:solidFill>
              </a:rPr>
              <a:t>Recovery manager </a:t>
            </a:r>
            <a:r>
              <a:rPr lang="en-US" altLang="en-US" sz="2800">
                <a:solidFill>
                  <a:srgbClr val="C00000"/>
                </a:solidFill>
              </a:rPr>
              <a:t>- </a:t>
            </a:r>
            <a:r>
              <a:rPr lang="en-US" altLang="en-US" sz="2800"/>
              <a:t>Ensuring the atomicity and durability property</a:t>
            </a:r>
          </a:p>
          <a:p>
            <a:pPr algn="just">
              <a:lnSpc>
                <a:spcPct val="90000"/>
              </a:lnSpc>
              <a:buFont typeface="Wingdings" panose="05000000000000000000" pitchFamily="2" charset="2"/>
              <a:buChar char="Ø"/>
            </a:pPr>
            <a:endParaRPr lang="en-US" altLang="en-US" sz="2800"/>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63BE824-307A-4242-B879-FDA70331A775}"/>
                  </a:ext>
                </a:extLst>
              </p:cNvPr>
              <p:cNvGraphicFramePr>
                <a:graphicFrameLocks noChangeAspect="1"/>
              </p:cNvGraphicFramePr>
              <p:nvPr>
                <p:extLst>
                  <p:ext uri="{D42A27DB-BD31-4B8C-83A1-F6EECF244321}">
                    <p14:modId xmlns:p14="http://schemas.microsoft.com/office/powerpoint/2010/main" val="1235326558"/>
                  </p:ext>
                </p:extLst>
              </p:nvPr>
            </p:nvGraphicFramePr>
            <p:xfrm>
              <a:off x="9743953" y="126686"/>
              <a:ext cx="1788953" cy="1006286"/>
            </p:xfrm>
            <a:graphic>
              <a:graphicData uri="http://schemas.microsoft.com/office/powerpoint/2016/slidezoom">
                <pslz:sldZm>
                  <pslz:sldZmObj sldId="299" cId="1760986676">
                    <pslz:zmPr id="{C55696CD-A86B-4FCA-A8F5-1D42CDB71FB4}" returnToParent="0" transitionDur="1000">
                      <p166:blipFill xmlns:p166="http://schemas.microsoft.com/office/powerpoint/2016/6/main">
                        <a:blip r:embed="rId3"/>
                        <a:stretch>
                          <a:fillRect/>
                        </a:stretch>
                      </p166:blipFill>
                      <p166:spPr xmlns:p166="http://schemas.microsoft.com/office/powerpoint/2016/6/main">
                        <a:xfrm>
                          <a:off x="0" y="0"/>
                          <a:ext cx="1788953" cy="1006286"/>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63BE824-307A-4242-B879-FDA70331A775}"/>
                  </a:ext>
                </a:extLst>
              </p:cNvPr>
              <p:cNvPicPr>
                <a:picLocks noGrp="1" noRot="1" noChangeAspect="1" noMove="1" noResize="1" noEditPoints="1" noAdjustHandles="1" noChangeArrowheads="1" noChangeShapeType="1"/>
              </p:cNvPicPr>
              <p:nvPr/>
            </p:nvPicPr>
            <p:blipFill>
              <a:blip r:embed="rId5"/>
              <a:stretch>
                <a:fillRect/>
              </a:stretch>
            </p:blipFill>
            <p:spPr>
              <a:xfrm>
                <a:off x="9743953" y="126686"/>
                <a:ext cx="1788953" cy="1006286"/>
              </a:xfrm>
              <a:prstGeom prst="rect">
                <a:avLst/>
              </a:prstGeom>
              <a:ln w="3175">
                <a:solidFill>
                  <a:prstClr val="ltGray"/>
                </a:solidFill>
              </a:ln>
            </p:spPr>
          </p:pic>
        </mc:Fallback>
      </mc:AlternateContent>
      <p:sp>
        <p:nvSpPr>
          <p:cNvPr id="8" name="Date Placeholder 3">
            <a:extLst>
              <a:ext uri="{FF2B5EF4-FFF2-40B4-BE49-F238E27FC236}">
                <a16:creationId xmlns:a16="http://schemas.microsoft.com/office/drawing/2014/main" id="{2DC347B9-4A53-4CD2-86B7-CEF7646FC284}"/>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3253944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9029F9B9-11E9-4FB7-A45C-30021B6F376F}" type="slidenum">
              <a:rPr lang="en-US" altLang="en-US"/>
              <a:pPr/>
              <a:t>49</a:t>
            </a:fld>
            <a:endParaRPr lang="en-US" altLang="en-US"/>
          </a:p>
        </p:txBody>
      </p:sp>
      <p:sp>
        <p:nvSpPr>
          <p:cNvPr id="16386" name="Rectangle 2"/>
          <p:cNvSpPr>
            <a:spLocks noGrp="1" noChangeArrowheads="1"/>
          </p:cNvSpPr>
          <p:nvPr>
            <p:ph type="title"/>
          </p:nvPr>
        </p:nvSpPr>
        <p:spPr>
          <a:xfrm>
            <a:off x="568597" y="-177007"/>
            <a:ext cx="10515600" cy="1325563"/>
          </a:xfrm>
        </p:spPr>
        <p:txBody>
          <a:bodyPr/>
          <a:lstStyle/>
          <a:p>
            <a:r>
              <a:rPr lang="en-US" altLang="en-US">
                <a:solidFill>
                  <a:srgbClr val="C00000"/>
                </a:solidFill>
              </a:rPr>
              <a:t>Database Administrator</a:t>
            </a:r>
          </a:p>
        </p:txBody>
      </p:sp>
      <p:sp>
        <p:nvSpPr>
          <p:cNvPr id="16387" name="Rectangle 3"/>
          <p:cNvSpPr>
            <a:spLocks noGrp="1" noChangeArrowheads="1"/>
          </p:cNvSpPr>
          <p:nvPr>
            <p:ph type="body" idx="1"/>
          </p:nvPr>
        </p:nvSpPr>
        <p:spPr>
          <a:xfrm>
            <a:off x="391886" y="978738"/>
            <a:ext cx="11456125" cy="5377611"/>
          </a:xfrm>
        </p:spPr>
        <p:txBody>
          <a:bodyPr>
            <a:normAutofit fontScale="85000" lnSpcReduction="10000"/>
          </a:bodyPr>
          <a:lstStyle/>
          <a:p>
            <a:pPr algn="just">
              <a:lnSpc>
                <a:spcPct val="110000"/>
              </a:lnSpc>
              <a:buClr>
                <a:srgbClr val="C00000"/>
              </a:buClr>
              <a:buFont typeface="Wingdings" panose="05000000000000000000" pitchFamily="2" charset="2"/>
              <a:buChar char="Ø"/>
            </a:pPr>
            <a:r>
              <a:rPr lang="en-US" altLang="en-US" sz="3000"/>
              <a:t>Coordinates all the activities of the database system; the database administrator has a good understanding of the enterprise’s information resources and needs.</a:t>
            </a:r>
          </a:p>
          <a:p>
            <a:pPr algn="just">
              <a:lnSpc>
                <a:spcPct val="120000"/>
              </a:lnSpc>
              <a:spcAft>
                <a:spcPts val="600"/>
              </a:spcAft>
              <a:buClr>
                <a:srgbClr val="C00000"/>
              </a:buClr>
              <a:buFont typeface="Wingdings" panose="05000000000000000000" pitchFamily="2" charset="2"/>
              <a:buChar char="Ø"/>
            </a:pPr>
            <a:r>
              <a:rPr lang="en-US" altLang="en-US" sz="3000"/>
              <a:t>Database administrator’s duties include:</a:t>
            </a:r>
          </a:p>
          <a:p>
            <a:pPr lvl="1" algn="just">
              <a:lnSpc>
                <a:spcPct val="120000"/>
              </a:lnSpc>
              <a:buClr>
                <a:srgbClr val="002060"/>
              </a:buClr>
              <a:buSzPct val="100000"/>
              <a:buFont typeface="Wingdings" panose="05000000000000000000" pitchFamily="2" charset="2"/>
              <a:buChar char="Ø"/>
            </a:pPr>
            <a:r>
              <a:rPr lang="en-US" altLang="en-US" sz="2900"/>
              <a:t>Schema definition.</a:t>
            </a:r>
          </a:p>
          <a:p>
            <a:pPr lvl="1" algn="just">
              <a:lnSpc>
                <a:spcPct val="120000"/>
              </a:lnSpc>
              <a:buClr>
                <a:srgbClr val="002060"/>
              </a:buClr>
              <a:buSzPct val="100000"/>
              <a:buFont typeface="Wingdings" panose="05000000000000000000" pitchFamily="2" charset="2"/>
              <a:buChar char="Ø"/>
            </a:pPr>
            <a:r>
              <a:rPr lang="en-US" altLang="en-US" sz="2900"/>
              <a:t>Storage structure and access method definition.</a:t>
            </a:r>
          </a:p>
          <a:p>
            <a:pPr lvl="1" algn="just">
              <a:lnSpc>
                <a:spcPct val="120000"/>
              </a:lnSpc>
              <a:buClr>
                <a:srgbClr val="002060"/>
              </a:buClr>
              <a:buSzPct val="100000"/>
              <a:buFont typeface="Wingdings" panose="05000000000000000000" pitchFamily="2" charset="2"/>
              <a:buChar char="Ø"/>
            </a:pPr>
            <a:r>
              <a:rPr lang="en-US" altLang="en-US" sz="2900"/>
              <a:t>Schema and physical organization modification.</a:t>
            </a:r>
          </a:p>
          <a:p>
            <a:pPr lvl="1" algn="just">
              <a:lnSpc>
                <a:spcPct val="120000"/>
              </a:lnSpc>
              <a:buClr>
                <a:srgbClr val="002060"/>
              </a:buClr>
              <a:buSzPct val="100000"/>
              <a:buFont typeface="Wingdings" panose="05000000000000000000" pitchFamily="2" charset="2"/>
              <a:buChar char="Ø"/>
            </a:pPr>
            <a:r>
              <a:rPr lang="en-US" altLang="en-US" sz="2900"/>
              <a:t>Granting user authority to access the database.</a:t>
            </a:r>
          </a:p>
          <a:p>
            <a:pPr lvl="1" algn="just">
              <a:lnSpc>
                <a:spcPct val="120000"/>
              </a:lnSpc>
              <a:buClr>
                <a:srgbClr val="002060"/>
              </a:buClr>
              <a:buSzPct val="100000"/>
              <a:buFont typeface="Wingdings" panose="05000000000000000000" pitchFamily="2" charset="2"/>
              <a:buChar char="Ø"/>
            </a:pPr>
            <a:r>
              <a:rPr lang="en-US" altLang="en-US" sz="2900"/>
              <a:t>Periodically backing up the data.</a:t>
            </a:r>
          </a:p>
          <a:p>
            <a:pPr lvl="1" algn="just">
              <a:lnSpc>
                <a:spcPct val="120000"/>
              </a:lnSpc>
              <a:buClr>
                <a:srgbClr val="002060"/>
              </a:buClr>
              <a:buSzPct val="100000"/>
              <a:buFont typeface="Wingdings" panose="05000000000000000000" pitchFamily="2" charset="2"/>
              <a:buChar char="Ø"/>
            </a:pPr>
            <a:r>
              <a:rPr lang="en-US" altLang="en-US" sz="2900"/>
              <a:t>Ensuring enough free disk space is available.</a:t>
            </a:r>
          </a:p>
          <a:p>
            <a:pPr lvl="1" algn="just">
              <a:lnSpc>
                <a:spcPct val="120000"/>
              </a:lnSpc>
              <a:buClr>
                <a:srgbClr val="002060"/>
              </a:buClr>
              <a:buSzPct val="100000"/>
              <a:buFont typeface="Wingdings" panose="05000000000000000000" pitchFamily="2" charset="2"/>
              <a:buChar char="Ø"/>
            </a:pPr>
            <a:r>
              <a:rPr lang="en-US" altLang="en-US" sz="2900"/>
              <a:t>Monitoring the jobs that may degrade performance and responding to changes in requirements.</a:t>
            </a:r>
          </a:p>
        </p:txBody>
      </p:sp>
      <p:sp>
        <p:nvSpPr>
          <p:cNvPr id="7" name="Date Placeholder 3">
            <a:extLst>
              <a:ext uri="{FF2B5EF4-FFF2-40B4-BE49-F238E27FC236}">
                <a16:creationId xmlns:a16="http://schemas.microsoft.com/office/drawing/2014/main" id="{5022095E-25C9-4C03-985E-E0C467488F5B}"/>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428403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solidFill>
                  <a:srgbClr val="C00000"/>
                </a:solidFill>
              </a:rPr>
              <a:t>Main Concepts Discussed</a:t>
            </a:r>
          </a:p>
        </p:txBody>
      </p:sp>
      <p:sp>
        <p:nvSpPr>
          <p:cNvPr id="3" name="Content Placeholder 2"/>
          <p:cNvSpPr>
            <a:spLocks noGrp="1"/>
          </p:cNvSpPr>
          <p:nvPr>
            <p:ph idx="1"/>
          </p:nvPr>
        </p:nvSpPr>
        <p:spPr>
          <a:xfrm>
            <a:off x="838200" y="1825625"/>
            <a:ext cx="10515600" cy="3078884"/>
          </a:xfrm>
        </p:spPr>
        <p:txBody>
          <a:bodyPr/>
          <a:lstStyle/>
          <a:p>
            <a:r>
              <a:rPr lang="en-US"/>
              <a:t>Database concepts, data models and database architecture.</a:t>
            </a:r>
          </a:p>
          <a:p>
            <a:r>
              <a:rPr lang="en-US">
                <a:latin typeface="Calibri" panose="020F0502020204030204" pitchFamily="34" charset="0"/>
                <a:ea typeface="Times New Roman" panose="02020603050405020304" pitchFamily="18" charset="0"/>
                <a:cs typeface="Times New Roman" panose="02020603050405020304" pitchFamily="18" charset="0"/>
              </a:rPr>
              <a:t>Manipulate, retrieve the data from database using SQL, PL/SQL.</a:t>
            </a:r>
          </a:p>
          <a:p>
            <a:r>
              <a:rPr lang="en-US">
                <a:latin typeface="Calibri" panose="020F0502020204030204" pitchFamily="34" charset="0"/>
                <a:cs typeface="Times New Roman" panose="02020603050405020304" pitchFamily="18" charset="0"/>
              </a:rPr>
              <a:t>Database Design – ER Model &amp; Normalization.</a:t>
            </a:r>
          </a:p>
          <a:p>
            <a:r>
              <a:rPr lang="en-US">
                <a:latin typeface="Calibri" panose="020F0502020204030204" pitchFamily="34" charset="0"/>
                <a:cs typeface="Times New Roman" panose="02020603050405020304" pitchFamily="18" charset="0"/>
              </a:rPr>
              <a:t>Database Query execution, Transaction Management , Concurrency &amp; Recovery.</a:t>
            </a:r>
          </a:p>
          <a:p>
            <a:r>
              <a:rPr lang="en-US">
                <a:latin typeface="Calibri" panose="020F0502020204030204" pitchFamily="34" charset="0"/>
                <a:cs typeface="Times New Roman" panose="02020603050405020304" pitchFamily="18" charset="0"/>
              </a:rPr>
              <a:t>Unstructured Database.</a:t>
            </a:r>
            <a:endParaRPr lang="en-US"/>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5</a:t>
            </a:fld>
            <a:endParaRPr lang="en-US"/>
          </a:p>
        </p:txBody>
      </p:sp>
      <p:sp>
        <p:nvSpPr>
          <p:cNvPr id="7" name="Date Placeholder 9">
            <a:extLst>
              <a:ext uri="{FF2B5EF4-FFF2-40B4-BE49-F238E27FC236}">
                <a16:creationId xmlns:a16="http://schemas.microsoft.com/office/drawing/2014/main" id="{D7F4B6C5-EF8D-4A16-8164-C487F04784CF}"/>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576653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Introduction</a:t>
            </a:r>
          </a:p>
        </p:txBody>
      </p:sp>
      <p:sp>
        <p:nvSpPr>
          <p:cNvPr id="6" name="Slide Number Placeholder 5"/>
          <p:cNvSpPr>
            <a:spLocks noGrp="1"/>
          </p:cNvSpPr>
          <p:nvPr>
            <p:ph type="sldNum" sz="quarter" idx="12"/>
          </p:nvPr>
        </p:nvSpPr>
        <p:spPr/>
        <p:txBody>
          <a:bodyPr/>
          <a:lstStyle/>
          <a:p>
            <a:fld id="{FB1D1AA5-E092-4023-A4D4-193E88EAC5BD}" type="slidenum">
              <a:rPr lang="en-US" altLang="en-US"/>
              <a:pPr/>
              <a:t>50</a:t>
            </a:fld>
            <a:endParaRPr lang="en-US" altLang="en-US"/>
          </a:p>
        </p:txBody>
      </p:sp>
      <p:sp>
        <p:nvSpPr>
          <p:cNvPr id="17410" name="Rectangle 2"/>
          <p:cNvSpPr>
            <a:spLocks noGrp="1" noChangeArrowheads="1"/>
          </p:cNvSpPr>
          <p:nvPr>
            <p:ph type="title"/>
          </p:nvPr>
        </p:nvSpPr>
        <p:spPr>
          <a:xfrm>
            <a:off x="838200" y="136525"/>
            <a:ext cx="7772400" cy="547688"/>
          </a:xfrm>
        </p:spPr>
        <p:txBody>
          <a:bodyPr>
            <a:noAutofit/>
          </a:bodyPr>
          <a:lstStyle/>
          <a:p>
            <a:r>
              <a:rPr lang="en-US" altLang="en-US">
                <a:solidFill>
                  <a:srgbClr val="C00000"/>
                </a:solidFill>
              </a:rPr>
              <a:t>Database Users</a:t>
            </a:r>
          </a:p>
        </p:txBody>
      </p:sp>
      <p:sp>
        <p:nvSpPr>
          <p:cNvPr id="17411" name="Rectangle 3"/>
          <p:cNvSpPr>
            <a:spLocks noGrp="1" noChangeArrowheads="1"/>
          </p:cNvSpPr>
          <p:nvPr>
            <p:ph type="body" idx="1"/>
          </p:nvPr>
        </p:nvSpPr>
        <p:spPr>
          <a:xfrm>
            <a:off x="661031" y="1029494"/>
            <a:ext cx="11043289" cy="4799012"/>
          </a:xfrm>
        </p:spPr>
        <p:txBody>
          <a:bodyPr>
            <a:normAutofit/>
          </a:bodyPr>
          <a:lstStyle/>
          <a:p>
            <a:pPr marL="0" indent="0" algn="just">
              <a:lnSpc>
                <a:spcPct val="150000"/>
              </a:lnSpc>
              <a:buNone/>
            </a:pPr>
            <a:r>
              <a:rPr lang="en-US" altLang="en-US" sz="2900"/>
              <a:t>Users are differentiated by the </a:t>
            </a:r>
            <a:r>
              <a:rPr lang="en-US" altLang="en-US" sz="2900" u="sng"/>
              <a:t>way they expect to interact with the system</a:t>
            </a:r>
            <a:r>
              <a:rPr lang="en-US" altLang="en-US" sz="2900"/>
              <a:t>.</a:t>
            </a:r>
          </a:p>
          <a:p>
            <a:pPr algn="just">
              <a:lnSpc>
                <a:spcPct val="100000"/>
              </a:lnSpc>
              <a:buClr>
                <a:srgbClr val="C00000"/>
              </a:buClr>
              <a:buFont typeface="Wingdings" panose="05000000000000000000" pitchFamily="2" charset="2"/>
              <a:buChar char="Ø"/>
            </a:pPr>
            <a:r>
              <a:rPr lang="en-US" altLang="en-US" b="1"/>
              <a:t>Naive users</a:t>
            </a:r>
            <a:r>
              <a:rPr lang="en-US" altLang="en-US"/>
              <a:t>: (</a:t>
            </a:r>
            <a:r>
              <a:rPr lang="en-US" altLang="en-US" sz="2200"/>
              <a:t>unsophisticated user</a:t>
            </a:r>
            <a:r>
              <a:rPr lang="en-US" altLang="en-US"/>
              <a:t>) invoke one of the permanent application programs that have been written previously.</a:t>
            </a:r>
          </a:p>
          <a:p>
            <a:pPr algn="just">
              <a:lnSpc>
                <a:spcPct val="100000"/>
              </a:lnSpc>
              <a:buClr>
                <a:srgbClr val="C00000"/>
              </a:buClr>
              <a:buFont typeface="Wingdings" panose="05000000000000000000" pitchFamily="2" charset="2"/>
              <a:buChar char="Ø"/>
            </a:pPr>
            <a:r>
              <a:rPr lang="en-US" altLang="en-US" sz="2800" b="1"/>
              <a:t>Application programmers: </a:t>
            </a:r>
            <a:r>
              <a:rPr lang="en-US" altLang="en-US" sz="2800"/>
              <a:t>are computer professionals who write application programs. </a:t>
            </a:r>
          </a:p>
          <a:p>
            <a:pPr algn="just">
              <a:lnSpc>
                <a:spcPct val="100000"/>
              </a:lnSpc>
              <a:buClr>
                <a:srgbClr val="C00000"/>
              </a:buClr>
              <a:buFont typeface="Wingdings" panose="05000000000000000000" pitchFamily="2" charset="2"/>
              <a:buChar char="Ø"/>
            </a:pPr>
            <a:r>
              <a:rPr lang="en-US" altLang="en-US" b="1"/>
              <a:t>Sophisticated users</a:t>
            </a:r>
            <a:r>
              <a:rPr lang="en-US" altLang="en-US"/>
              <a:t>: form their requests in a database query language or data analysis software.</a:t>
            </a:r>
            <a:endParaRPr lang="en-US" altLang="en-US" sz="2800"/>
          </a:p>
          <a:p>
            <a:pPr algn="just">
              <a:lnSpc>
                <a:spcPct val="100000"/>
              </a:lnSpc>
              <a:buClr>
                <a:srgbClr val="C00000"/>
              </a:buClr>
              <a:buFont typeface="Wingdings" panose="05000000000000000000" pitchFamily="2" charset="2"/>
              <a:buChar char="Ø"/>
            </a:pPr>
            <a:endParaRPr lang="en-US" altLang="en-US" sz="2800"/>
          </a:p>
        </p:txBody>
      </p:sp>
      <p:sp>
        <p:nvSpPr>
          <p:cNvPr id="7" name="Date Placeholder 3">
            <a:extLst>
              <a:ext uri="{FF2B5EF4-FFF2-40B4-BE49-F238E27FC236}">
                <a16:creationId xmlns:a16="http://schemas.microsoft.com/office/drawing/2014/main" id="{E6819526-9FE3-4C59-80BA-CD6B54259B29}"/>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1133033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51</a:t>
            </a:fld>
            <a:endParaRPr lang="en-US"/>
          </a:p>
        </p:txBody>
      </p:sp>
      <p:pic>
        <p:nvPicPr>
          <p:cNvPr id="8" name="Picture 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6225" y="136525"/>
            <a:ext cx="10449858" cy="623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508989" y="5745707"/>
            <a:ext cx="3282677" cy="400110"/>
          </a:xfrm>
          <a:prstGeom prst="rect">
            <a:avLst/>
          </a:prstGeom>
          <a:noFill/>
        </p:spPr>
        <p:txBody>
          <a:bodyPr wrap="square" rtlCol="0">
            <a:spAutoFit/>
          </a:bodyPr>
          <a:lstStyle/>
          <a:p>
            <a:r>
              <a:rPr lang="en-US" sz="2000" b="1"/>
              <a:t>Fig 6 : SYSTEM STRUCTURE</a:t>
            </a:r>
          </a:p>
        </p:txBody>
      </p:sp>
      <p:sp>
        <p:nvSpPr>
          <p:cNvPr id="7" name="Date Placeholder 3">
            <a:extLst>
              <a:ext uri="{FF2B5EF4-FFF2-40B4-BE49-F238E27FC236}">
                <a16:creationId xmlns:a16="http://schemas.microsoft.com/office/drawing/2014/main" id="{0EF45464-F0F5-49BA-A0F6-00C46866E048}"/>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1760986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Database Application Architecture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6113E31D-E2AB-40D1-8B51-AFA5AFEF393A}" type="slidenum">
              <a:rPr lang="en-US" smtClean="0"/>
              <a:t>52</a:t>
            </a:fld>
            <a:endParaRPr lang="en-US"/>
          </a:p>
        </p:txBody>
      </p:sp>
      <p:pic>
        <p:nvPicPr>
          <p:cNvPr id="9" name="Picture 8"/>
          <p:cNvPicPr>
            <a:picLocks noChangeAspect="1"/>
          </p:cNvPicPr>
          <p:nvPr/>
        </p:nvPicPr>
        <p:blipFill>
          <a:blip r:embed="rId3"/>
          <a:stretch>
            <a:fillRect/>
          </a:stretch>
        </p:blipFill>
        <p:spPr>
          <a:xfrm>
            <a:off x="363537" y="1905625"/>
            <a:ext cx="5734050" cy="4107976"/>
          </a:xfrm>
          <a:prstGeom prst="rect">
            <a:avLst/>
          </a:prstGeom>
        </p:spPr>
      </p:pic>
      <p:pic>
        <p:nvPicPr>
          <p:cNvPr id="2052" name="Picture 4" descr="Image result for two tier architecture and three tier architectur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097587" y="1948250"/>
            <a:ext cx="5724149" cy="4022725"/>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a:extLst>
              <a:ext uri="{FF2B5EF4-FFF2-40B4-BE49-F238E27FC236}">
                <a16:creationId xmlns:a16="http://schemas.microsoft.com/office/drawing/2014/main" id="{59D89183-BFFC-4B51-B1DE-7683D5372B43}"/>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618388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E26FF6-24E4-4AC3-9AA0-75E983BE679D}"/>
              </a:ext>
            </a:extLst>
          </p:cNvPr>
          <p:cNvSpPr>
            <a:spLocks noGrp="1"/>
          </p:cNvSpPr>
          <p:nvPr>
            <p:ph type="dt" sz="half" idx="10"/>
          </p:nvPr>
        </p:nvSpPr>
        <p:spPr/>
        <p:txBody>
          <a:bodyPr/>
          <a:lstStyle/>
          <a:p>
            <a:r>
              <a:rPr lang="en-US"/>
              <a:t>Jan 23</a:t>
            </a:r>
          </a:p>
        </p:txBody>
      </p:sp>
      <p:sp>
        <p:nvSpPr>
          <p:cNvPr id="5" name="Footer Placeholder 4">
            <a:extLst>
              <a:ext uri="{FF2B5EF4-FFF2-40B4-BE49-F238E27FC236}">
                <a16:creationId xmlns:a16="http://schemas.microsoft.com/office/drawing/2014/main" id="{44A9416D-7DED-4124-8179-CB17353F3A42}"/>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4B83327F-0FA1-4EC9-8187-34848907C622}"/>
              </a:ext>
            </a:extLst>
          </p:cNvPr>
          <p:cNvSpPr>
            <a:spLocks noGrp="1"/>
          </p:cNvSpPr>
          <p:nvPr>
            <p:ph type="sldNum" sz="quarter" idx="12"/>
          </p:nvPr>
        </p:nvSpPr>
        <p:spPr/>
        <p:txBody>
          <a:bodyPr/>
          <a:lstStyle/>
          <a:p>
            <a:fld id="{14BBDAA4-9F53-445C-99DF-85B6C2FB1D08}" type="slidenum">
              <a:rPr lang="en-US" smtClean="0"/>
              <a:t>53</a:t>
            </a:fld>
            <a:endParaRPr lang="en-US"/>
          </a:p>
        </p:txBody>
      </p:sp>
      <p:pic>
        <p:nvPicPr>
          <p:cNvPr id="7" name="Picture 6">
            <a:extLst>
              <a:ext uri="{FF2B5EF4-FFF2-40B4-BE49-F238E27FC236}">
                <a16:creationId xmlns:a16="http://schemas.microsoft.com/office/drawing/2014/main" id="{5E876888-DF7E-4F28-84DA-31E30C1F97C9}"/>
              </a:ext>
            </a:extLst>
          </p:cNvPr>
          <p:cNvPicPr>
            <a:picLocks noChangeAspect="1"/>
          </p:cNvPicPr>
          <p:nvPr/>
        </p:nvPicPr>
        <p:blipFill>
          <a:blip r:embed="rId3"/>
          <a:stretch>
            <a:fillRect/>
          </a:stretch>
        </p:blipFill>
        <p:spPr>
          <a:xfrm>
            <a:off x="212188" y="-3571"/>
            <a:ext cx="6738424" cy="6485206"/>
          </a:xfrm>
          <a:prstGeom prst="rect">
            <a:avLst/>
          </a:prstGeom>
        </p:spPr>
      </p:pic>
      <p:sp>
        <p:nvSpPr>
          <p:cNvPr id="8" name="Rectangle 7">
            <a:extLst>
              <a:ext uri="{FF2B5EF4-FFF2-40B4-BE49-F238E27FC236}">
                <a16:creationId xmlns:a16="http://schemas.microsoft.com/office/drawing/2014/main" id="{3303E58B-2228-49EB-9021-AD939B13E707}"/>
              </a:ext>
            </a:extLst>
          </p:cNvPr>
          <p:cNvSpPr/>
          <p:nvPr/>
        </p:nvSpPr>
        <p:spPr>
          <a:xfrm>
            <a:off x="7300216" y="1531696"/>
            <a:ext cx="3284554" cy="369332"/>
          </a:xfrm>
          <a:prstGeom prst="rect">
            <a:avLst/>
          </a:prstGeom>
        </p:spPr>
        <p:txBody>
          <a:bodyPr wrap="none">
            <a:spAutoFit/>
          </a:bodyPr>
          <a:lstStyle/>
          <a:p>
            <a:r>
              <a:rPr lang="en-IN" b="1"/>
              <a:t>User Requirement Specifications</a:t>
            </a:r>
            <a:endParaRPr lang="en-IN"/>
          </a:p>
        </p:txBody>
      </p:sp>
      <p:sp>
        <p:nvSpPr>
          <p:cNvPr id="9" name="Rectangle 8">
            <a:extLst>
              <a:ext uri="{FF2B5EF4-FFF2-40B4-BE49-F238E27FC236}">
                <a16:creationId xmlns:a16="http://schemas.microsoft.com/office/drawing/2014/main" id="{4B248C79-6692-467B-B3DE-058098F7B052}"/>
              </a:ext>
            </a:extLst>
          </p:cNvPr>
          <p:cNvSpPr/>
          <p:nvPr/>
        </p:nvSpPr>
        <p:spPr>
          <a:xfrm>
            <a:off x="6558462" y="2504907"/>
            <a:ext cx="4977453" cy="646331"/>
          </a:xfrm>
          <a:prstGeom prst="rect">
            <a:avLst/>
          </a:prstGeom>
        </p:spPr>
        <p:txBody>
          <a:bodyPr wrap="none">
            <a:spAutoFit/>
          </a:bodyPr>
          <a:lstStyle/>
          <a:p>
            <a:r>
              <a:rPr lang="en-IN"/>
              <a:t>Translate into </a:t>
            </a:r>
            <a:r>
              <a:rPr lang="en-IN" b="1"/>
              <a:t>Conceptual Schema</a:t>
            </a:r>
            <a:r>
              <a:rPr lang="en-IN"/>
              <a:t> of the Database.</a:t>
            </a:r>
          </a:p>
          <a:p>
            <a:pPr algn="ctr"/>
            <a:r>
              <a:rPr lang="en-IN" b="1"/>
              <a:t>ER-Model- entity, attributes, relationship</a:t>
            </a:r>
          </a:p>
        </p:txBody>
      </p:sp>
      <p:sp>
        <p:nvSpPr>
          <p:cNvPr id="10" name="Rectangle 9">
            <a:extLst>
              <a:ext uri="{FF2B5EF4-FFF2-40B4-BE49-F238E27FC236}">
                <a16:creationId xmlns:a16="http://schemas.microsoft.com/office/drawing/2014/main" id="{B04F4D3A-990C-4D10-A13A-4DB5D3D818F9}"/>
              </a:ext>
            </a:extLst>
          </p:cNvPr>
          <p:cNvSpPr/>
          <p:nvPr/>
        </p:nvSpPr>
        <p:spPr>
          <a:xfrm>
            <a:off x="6158781" y="3692475"/>
            <a:ext cx="6096000" cy="923330"/>
          </a:xfrm>
          <a:prstGeom prst="rect">
            <a:avLst/>
          </a:prstGeom>
        </p:spPr>
        <p:txBody>
          <a:bodyPr>
            <a:spAutoFit/>
          </a:bodyPr>
          <a:lstStyle/>
          <a:p>
            <a:r>
              <a:rPr lang="en-US"/>
              <a:t>More details about logical structure of database such as tables, columns, primary key, foreign key constraints etc.</a:t>
            </a:r>
          </a:p>
          <a:p>
            <a:pPr algn="ctr"/>
            <a:r>
              <a:rPr lang="en-IN" b="1"/>
              <a:t>Database Requirement Specification</a:t>
            </a:r>
          </a:p>
        </p:txBody>
      </p:sp>
      <p:sp>
        <p:nvSpPr>
          <p:cNvPr id="11" name="Rectangle 10">
            <a:extLst>
              <a:ext uri="{FF2B5EF4-FFF2-40B4-BE49-F238E27FC236}">
                <a16:creationId xmlns:a16="http://schemas.microsoft.com/office/drawing/2014/main" id="{A5D37E63-C75B-406A-B7D8-8E3255D047E6}"/>
              </a:ext>
            </a:extLst>
          </p:cNvPr>
          <p:cNvSpPr/>
          <p:nvPr/>
        </p:nvSpPr>
        <p:spPr>
          <a:xfrm>
            <a:off x="5937152" y="5240576"/>
            <a:ext cx="6363473" cy="646331"/>
          </a:xfrm>
          <a:prstGeom prst="rect">
            <a:avLst/>
          </a:prstGeom>
        </p:spPr>
        <p:txBody>
          <a:bodyPr wrap="none">
            <a:spAutoFit/>
          </a:bodyPr>
          <a:lstStyle/>
          <a:p>
            <a:r>
              <a:rPr lang="en-IN"/>
              <a:t>Choose a </a:t>
            </a:r>
            <a:r>
              <a:rPr lang="en-IN" b="1"/>
              <a:t>DBMS</a:t>
            </a:r>
            <a:r>
              <a:rPr lang="en-IN"/>
              <a:t> and implement database along with </a:t>
            </a:r>
          </a:p>
          <a:p>
            <a:r>
              <a:rPr lang="en-IN"/>
              <a:t>physical features such as  </a:t>
            </a:r>
            <a:r>
              <a:rPr lang="en-IN" b="1"/>
              <a:t>file organization, access methods </a:t>
            </a:r>
            <a:r>
              <a:rPr lang="en-IN"/>
              <a:t>index.</a:t>
            </a:r>
          </a:p>
        </p:txBody>
      </p:sp>
      <p:sp>
        <p:nvSpPr>
          <p:cNvPr id="12" name="Title 1">
            <a:extLst>
              <a:ext uri="{FF2B5EF4-FFF2-40B4-BE49-F238E27FC236}">
                <a16:creationId xmlns:a16="http://schemas.microsoft.com/office/drawing/2014/main" id="{7CA00550-774B-4E4B-9D9E-992DC92397C0}"/>
              </a:ext>
            </a:extLst>
          </p:cNvPr>
          <p:cNvSpPr>
            <a:spLocks noGrp="1"/>
          </p:cNvSpPr>
          <p:nvPr>
            <p:ph type="title"/>
          </p:nvPr>
        </p:nvSpPr>
        <p:spPr>
          <a:xfrm>
            <a:off x="69170" y="-222540"/>
            <a:ext cx="8357378" cy="1325563"/>
          </a:xfrm>
        </p:spPr>
        <p:txBody>
          <a:bodyPr/>
          <a:lstStyle/>
          <a:p>
            <a:r>
              <a:rPr lang="en-US">
                <a:solidFill>
                  <a:srgbClr val="C00000"/>
                </a:solidFill>
              </a:rPr>
              <a:t>Database Design</a:t>
            </a:r>
          </a:p>
        </p:txBody>
      </p:sp>
    </p:spTree>
    <p:extLst>
      <p:ext uri="{BB962C8B-B14F-4D97-AF65-F5344CB8AC3E}">
        <p14:creationId xmlns:p14="http://schemas.microsoft.com/office/powerpoint/2010/main" val="1587338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6187"/>
            <a:ext cx="10515600" cy="1325563"/>
          </a:xfrm>
        </p:spPr>
        <p:txBody>
          <a:bodyPr/>
          <a:lstStyle/>
          <a:p>
            <a:pPr algn="ctr"/>
            <a:r>
              <a:rPr lang="en-US">
                <a:solidFill>
                  <a:srgbClr val="E61A63"/>
                </a:solidFill>
              </a:rPr>
              <a:t>END of the CHAPTER</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4BBDAA4-9F53-445C-99DF-85B6C2FB1D08}" type="slidenum">
              <a:rPr lang="en-US" smtClean="0"/>
              <a:t>54</a:t>
            </a:fld>
            <a:endParaRPr lang="en-US"/>
          </a:p>
        </p:txBody>
      </p:sp>
      <p:sp>
        <p:nvSpPr>
          <p:cNvPr id="7" name="Date Placeholder 3">
            <a:extLst>
              <a:ext uri="{FF2B5EF4-FFF2-40B4-BE49-F238E27FC236}">
                <a16:creationId xmlns:a16="http://schemas.microsoft.com/office/drawing/2014/main" id="{D40A6540-EF0A-4957-BA54-05D854263069}"/>
              </a:ext>
            </a:extLst>
          </p:cNvPr>
          <p:cNvSpPr>
            <a:spLocks noGrp="1"/>
          </p:cNvSpPr>
          <p:nvPr>
            <p:ph type="dt" sz="half" idx="10"/>
          </p:nvPr>
        </p:nvSpPr>
        <p:spPr>
          <a:xfrm>
            <a:off x="838200" y="6356350"/>
            <a:ext cx="2743200" cy="365125"/>
          </a:xfrm>
        </p:spPr>
        <p:txBody>
          <a:bodyPr/>
          <a:lstStyle/>
          <a:p>
            <a:r>
              <a:rPr lang="en-US" altLang="en-US"/>
              <a:t>Jan 23</a:t>
            </a:r>
          </a:p>
        </p:txBody>
      </p:sp>
    </p:spTree>
    <p:extLst>
      <p:ext uri="{BB962C8B-B14F-4D97-AF65-F5344CB8AC3E}">
        <p14:creationId xmlns:p14="http://schemas.microsoft.com/office/powerpoint/2010/main" val="321056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056"/>
            <a:ext cx="10515600" cy="466725"/>
          </a:xfrm>
        </p:spPr>
        <p:txBody>
          <a:bodyPr>
            <a:normAutofit fontScale="90000"/>
          </a:bodyPr>
          <a:lstStyle/>
          <a:p>
            <a:r>
              <a:rPr lang="en-US">
                <a:solidFill>
                  <a:srgbClr val="C00000"/>
                </a:solidFill>
              </a:rPr>
              <a:t>Syllabus</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6</a:t>
            </a:fld>
            <a:endParaRPr lang="en-US"/>
          </a:p>
        </p:txBody>
      </p:sp>
      <p:sp>
        <p:nvSpPr>
          <p:cNvPr id="7" name="Date Placeholder 9">
            <a:extLst>
              <a:ext uri="{FF2B5EF4-FFF2-40B4-BE49-F238E27FC236}">
                <a16:creationId xmlns:a16="http://schemas.microsoft.com/office/drawing/2014/main" id="{D7F4B6C5-EF8D-4A16-8164-C487F04784CF}"/>
              </a:ext>
            </a:extLst>
          </p:cNvPr>
          <p:cNvSpPr>
            <a:spLocks noGrp="1"/>
          </p:cNvSpPr>
          <p:nvPr>
            <p:ph type="dt" sz="half" idx="10"/>
          </p:nvPr>
        </p:nvSpPr>
        <p:spPr>
          <a:xfrm>
            <a:off x="838200" y="6356350"/>
            <a:ext cx="2743200" cy="365125"/>
          </a:xfrm>
        </p:spPr>
        <p:txBody>
          <a:bodyPr/>
          <a:lstStyle/>
          <a:p>
            <a:r>
              <a:rPr lang="en-US"/>
              <a:t>Jan 23</a:t>
            </a:r>
          </a:p>
        </p:txBody>
      </p:sp>
      <p:sp>
        <p:nvSpPr>
          <p:cNvPr id="9" name="Rectangle 8">
            <a:extLst>
              <a:ext uri="{FF2B5EF4-FFF2-40B4-BE49-F238E27FC236}">
                <a16:creationId xmlns:a16="http://schemas.microsoft.com/office/drawing/2014/main" id="{05D3450A-4209-4334-8323-50ED4530F93F}"/>
              </a:ext>
            </a:extLst>
          </p:cNvPr>
          <p:cNvSpPr/>
          <p:nvPr/>
        </p:nvSpPr>
        <p:spPr>
          <a:xfrm>
            <a:off x="142354" y="621685"/>
            <a:ext cx="11927840" cy="5816977"/>
          </a:xfrm>
          <a:prstGeom prst="rect">
            <a:avLst/>
          </a:prstGeom>
        </p:spPr>
        <p:txBody>
          <a:bodyPr wrap="square">
            <a:spAutoFit/>
          </a:bodyPr>
          <a:lstStyle/>
          <a:p>
            <a:pPr algn="ctr">
              <a:lnSpc>
                <a:spcPct val="150000"/>
              </a:lnSpc>
            </a:pPr>
            <a:r>
              <a:rPr lang="en-IN" sz="2000">
                <a:solidFill>
                  <a:srgbClr val="C00000"/>
                </a:solidFill>
              </a:rPr>
              <a:t>DSE 2252 DATABASE SYSTEMS [3 1 0 4]</a:t>
            </a:r>
          </a:p>
          <a:p>
            <a:pPr algn="just"/>
            <a:r>
              <a:rPr lang="en-IN" b="1"/>
              <a:t>Introduction</a:t>
            </a:r>
            <a:r>
              <a:rPr lang="en-IN"/>
              <a:t>: Database System Applications, View of data, Database languages, Database users and Administrator. </a:t>
            </a:r>
          </a:p>
          <a:p>
            <a:pPr algn="just"/>
            <a:r>
              <a:rPr lang="en-IN" b="1"/>
              <a:t>Introduction to Relational Model</a:t>
            </a:r>
            <a:r>
              <a:rPr lang="en-IN"/>
              <a:t>: database schema, keys, schema diagrams, Relational Query Languages, Relational </a:t>
            </a:r>
            <a:r>
              <a:rPr lang="en-IN" b="1"/>
              <a:t>Introduction to SQL</a:t>
            </a:r>
            <a:r>
              <a:rPr lang="en-IN"/>
              <a:t>: Data Definition, Basic  structure of SQL queries, Basic operations, Set operations, Null values, Aggregate Functions, Nested  subqueries, Modification of the database. Intermediate SQL: Join expressions, Views, Transactions, </a:t>
            </a:r>
          </a:p>
          <a:p>
            <a:pPr algn="just"/>
            <a:r>
              <a:rPr lang="en-IN"/>
              <a:t>Integrity Constraints, SQL Data types and schemas, Authorization, </a:t>
            </a:r>
          </a:p>
          <a:p>
            <a:pPr algn="just"/>
            <a:r>
              <a:rPr lang="en-IN" b="1"/>
              <a:t>Advanced SQL-PL</a:t>
            </a:r>
            <a:r>
              <a:rPr lang="en-IN"/>
              <a:t>/SQL, Cursors, Functions, Procedures, Triggers, recursive queries, advanced aggregation features. </a:t>
            </a:r>
          </a:p>
          <a:p>
            <a:pPr algn="just"/>
            <a:r>
              <a:rPr lang="en-IN" b="1"/>
              <a:t>Database Design and Entity-Relationship Model</a:t>
            </a:r>
            <a:r>
              <a:rPr lang="en-IN"/>
              <a:t>: Design Process, ER Model, Reduction to Relational schema. </a:t>
            </a:r>
          </a:p>
          <a:p>
            <a:pPr algn="just"/>
            <a:r>
              <a:rPr lang="en-IN"/>
              <a:t>Relational Database design: Functional dependencies, Normal forms, Closure, Canonical cover, </a:t>
            </a:r>
          </a:p>
          <a:p>
            <a:pPr algn="just"/>
            <a:r>
              <a:rPr lang="en-IN"/>
              <a:t>Lossless joins , dependency preserving decomposition</a:t>
            </a:r>
          </a:p>
          <a:p>
            <a:pPr algn="just"/>
            <a:r>
              <a:rPr lang="en-IN"/>
              <a:t> </a:t>
            </a:r>
            <a:r>
              <a:rPr lang="en-IN" b="1"/>
              <a:t>Storage and File structure, Indexing &amp; Hashing</a:t>
            </a:r>
            <a:r>
              <a:rPr lang="en-IN"/>
              <a:t>. </a:t>
            </a:r>
          </a:p>
          <a:p>
            <a:pPr algn="just"/>
            <a:r>
              <a:rPr lang="en-IN" b="1"/>
              <a:t>Query Processing</a:t>
            </a:r>
            <a:r>
              <a:rPr lang="en-IN"/>
              <a:t>, Overview, Measure of query cost, selection, Join operation, sorting, Evaluation of </a:t>
            </a:r>
          </a:p>
          <a:p>
            <a:pPr algn="just"/>
            <a:r>
              <a:rPr lang="en-IN"/>
              <a:t>expressions. </a:t>
            </a:r>
          </a:p>
          <a:p>
            <a:pPr algn="just"/>
            <a:r>
              <a:rPr lang="en-IN" b="1"/>
              <a:t>Query Optimization</a:t>
            </a:r>
            <a:r>
              <a:rPr lang="en-IN"/>
              <a:t>: Overview, Estimating statistics of expression results, Materialized </a:t>
            </a:r>
          </a:p>
          <a:p>
            <a:pPr algn="just"/>
            <a:r>
              <a:rPr lang="en-IN"/>
              <a:t>Views. </a:t>
            </a:r>
          </a:p>
          <a:p>
            <a:pPr algn="just"/>
            <a:r>
              <a:rPr lang="en-IN" b="1"/>
              <a:t>Transactions:</a:t>
            </a:r>
            <a:r>
              <a:rPr lang="en-IN"/>
              <a:t> Concepts, Simple transaction model, Transaction atomicity and durability, Transaction Isolation, Serializability, Transaction Isolation Levels. </a:t>
            </a:r>
          </a:p>
          <a:p>
            <a:pPr algn="just"/>
            <a:r>
              <a:rPr lang="en-IN" b="1"/>
              <a:t>Concurrency Control- </a:t>
            </a:r>
            <a:r>
              <a:rPr lang="en-IN"/>
              <a:t>Lock based protocols, Deadlock Handling, Multiple granularity, </a:t>
            </a:r>
          </a:p>
          <a:p>
            <a:pPr algn="just"/>
            <a:r>
              <a:rPr lang="en-IN" b="1"/>
              <a:t>Recovery System</a:t>
            </a:r>
            <a:r>
              <a:rPr lang="en-IN"/>
              <a:t>: Failure classification, Storage, Recovery algorithm, Buffer Management. </a:t>
            </a:r>
          </a:p>
          <a:p>
            <a:pPr algn="just"/>
            <a:r>
              <a:rPr lang="en-IN" b="1"/>
              <a:t>Unstructured database</a:t>
            </a:r>
            <a:r>
              <a:rPr lang="en-IN"/>
              <a:t>: Introduction to NoSQL, Basics of document-oriented database, MongoDB.</a:t>
            </a:r>
          </a:p>
        </p:txBody>
      </p:sp>
    </p:spTree>
    <p:extLst>
      <p:ext uri="{BB962C8B-B14F-4D97-AF65-F5344CB8AC3E}">
        <p14:creationId xmlns:p14="http://schemas.microsoft.com/office/powerpoint/2010/main" val="131490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7</a:t>
            </a:fld>
            <a:endParaRPr lang="en-US"/>
          </a:p>
        </p:txBody>
      </p:sp>
      <p:sp>
        <p:nvSpPr>
          <p:cNvPr id="6" name="Rectangle 2"/>
          <p:cNvSpPr>
            <a:spLocks noGrp="1" noChangeArrowheads="1"/>
          </p:cNvSpPr>
          <p:nvPr>
            <p:ph type="title"/>
          </p:nvPr>
        </p:nvSpPr>
        <p:spPr>
          <a:xfrm>
            <a:off x="1135380" y="0"/>
            <a:ext cx="8803178" cy="1219200"/>
          </a:xfrm>
        </p:spPr>
        <p:txBody>
          <a:bodyPr>
            <a:normAutofit/>
          </a:bodyPr>
          <a:lstStyle/>
          <a:p>
            <a:r>
              <a:rPr lang="en-US" altLang="en-US">
                <a:solidFill>
                  <a:srgbClr val="C00000"/>
                </a:solidFill>
              </a:rPr>
              <a:t>Some Definitions</a:t>
            </a:r>
          </a:p>
        </p:txBody>
      </p:sp>
      <p:sp>
        <p:nvSpPr>
          <p:cNvPr id="7" name="Rectangle 3"/>
          <p:cNvSpPr txBox="1">
            <a:spLocks noChangeArrowheads="1"/>
          </p:cNvSpPr>
          <p:nvPr/>
        </p:nvSpPr>
        <p:spPr>
          <a:xfrm>
            <a:off x="1135380" y="1485900"/>
            <a:ext cx="10218420" cy="3886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Ø"/>
            </a:pPr>
            <a:r>
              <a:rPr lang="en-US" altLang="en-US" i="1">
                <a:solidFill>
                  <a:srgbClr val="C00000"/>
                </a:solidFill>
              </a:rPr>
              <a:t>Database</a:t>
            </a:r>
            <a:r>
              <a:rPr lang="en-US" altLang="en-US"/>
              <a:t> A shared collection of logically interrelated data (</a:t>
            </a:r>
            <a:r>
              <a:rPr lang="en-US" altLang="en-US" sz="2400"/>
              <a:t>and a description of this data</a:t>
            </a:r>
            <a:r>
              <a:rPr lang="en-US" altLang="en-US"/>
              <a:t>), designed to meet the information needs of an organization.</a:t>
            </a:r>
          </a:p>
          <a:p>
            <a:pPr algn="just">
              <a:lnSpc>
                <a:spcPct val="100000"/>
              </a:lnSpc>
              <a:buFont typeface="Wingdings" panose="05000000000000000000" pitchFamily="2" charset="2"/>
              <a:buChar char="Ø"/>
            </a:pPr>
            <a:r>
              <a:rPr lang="en-US" altLang="en-US">
                <a:solidFill>
                  <a:srgbClr val="C00000"/>
                </a:solidFill>
              </a:rPr>
              <a:t>DBMS</a:t>
            </a:r>
            <a:r>
              <a:rPr lang="en-US" altLang="en-US"/>
              <a:t>  Database &amp; software system that facilitates the process of defining, constructing, manipulating and sharing databases among users and applications.</a:t>
            </a:r>
          </a:p>
          <a:p>
            <a:pPr algn="just">
              <a:lnSpc>
                <a:spcPct val="150000"/>
              </a:lnSpc>
              <a:buFont typeface="Wingdings" panose="05000000000000000000" pitchFamily="2" charset="2"/>
              <a:buChar char="Ø"/>
            </a:pPr>
            <a:r>
              <a:rPr lang="en-US" altLang="en-US" sz="2400" b="1"/>
              <a:t>Example</a:t>
            </a:r>
            <a:r>
              <a:rPr lang="en-US" altLang="en-US" sz="2400"/>
              <a:t>: Oracle, MySQL</a:t>
            </a:r>
          </a:p>
        </p:txBody>
      </p:sp>
      <p:sp>
        <p:nvSpPr>
          <p:cNvPr id="9" name="Date Placeholder 9">
            <a:extLst>
              <a:ext uri="{FF2B5EF4-FFF2-40B4-BE49-F238E27FC236}">
                <a16:creationId xmlns:a16="http://schemas.microsoft.com/office/drawing/2014/main" id="{33782DF5-0740-455A-BA4C-9C5FF01A9135}"/>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193429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DE0D-0200-4EE0-8934-EAD50C898A1F}"/>
              </a:ext>
            </a:extLst>
          </p:cNvPr>
          <p:cNvSpPr>
            <a:spLocks noGrp="1"/>
          </p:cNvSpPr>
          <p:nvPr>
            <p:ph type="title"/>
          </p:nvPr>
        </p:nvSpPr>
        <p:spPr>
          <a:xfrm>
            <a:off x="838200" y="136525"/>
            <a:ext cx="10515600" cy="605546"/>
          </a:xfrm>
        </p:spPr>
        <p:txBody>
          <a:bodyPr>
            <a:normAutofit fontScale="90000"/>
          </a:bodyPr>
          <a:lstStyle/>
          <a:p>
            <a:r>
              <a:rPr lang="en-IN"/>
              <a:t>Database Applications-</a:t>
            </a:r>
          </a:p>
        </p:txBody>
      </p:sp>
      <p:sp>
        <p:nvSpPr>
          <p:cNvPr id="3" name="Content Placeholder 2">
            <a:extLst>
              <a:ext uri="{FF2B5EF4-FFF2-40B4-BE49-F238E27FC236}">
                <a16:creationId xmlns:a16="http://schemas.microsoft.com/office/drawing/2014/main" id="{4E386220-CD23-488B-9786-0CA37D9F050C}"/>
              </a:ext>
            </a:extLst>
          </p:cNvPr>
          <p:cNvSpPr>
            <a:spLocks noGrp="1"/>
          </p:cNvSpPr>
          <p:nvPr>
            <p:ph idx="1"/>
          </p:nvPr>
        </p:nvSpPr>
        <p:spPr>
          <a:xfrm>
            <a:off x="838200" y="1694067"/>
            <a:ext cx="10515600" cy="4021232"/>
          </a:xfrm>
        </p:spPr>
        <p:txBody>
          <a:bodyPr/>
          <a:lstStyle/>
          <a:p>
            <a:r>
              <a:rPr lang="en-IN"/>
              <a:t>Enterprise Information- </a:t>
            </a:r>
            <a:r>
              <a:rPr lang="en-IN" sz="2400"/>
              <a:t>Sales, Accounting, Human resources</a:t>
            </a:r>
            <a:r>
              <a:rPr lang="en-IN"/>
              <a:t>.</a:t>
            </a:r>
          </a:p>
          <a:p>
            <a:r>
              <a:rPr lang="en-IN"/>
              <a:t>Banking and Finance-</a:t>
            </a:r>
          </a:p>
          <a:p>
            <a:pPr lvl="1"/>
            <a:r>
              <a:rPr lang="en-IN"/>
              <a:t>Customer, Accounts, Card details &amp; transaction</a:t>
            </a:r>
          </a:p>
          <a:p>
            <a:r>
              <a:rPr lang="en-IN"/>
              <a:t>Telecommunication: </a:t>
            </a:r>
          </a:p>
          <a:p>
            <a:pPr lvl="1"/>
            <a:r>
              <a:rPr lang="en-US"/>
              <a:t>calls, texts, and data usage, generating bills, balances, n/w information</a:t>
            </a:r>
          </a:p>
          <a:p>
            <a:r>
              <a:rPr lang="en-IN"/>
              <a:t>Social-media:</a:t>
            </a:r>
          </a:p>
          <a:p>
            <a:r>
              <a:rPr lang="en-IN"/>
              <a:t>Online advertisements:</a:t>
            </a:r>
          </a:p>
          <a:p>
            <a:r>
              <a:rPr lang="en-IN"/>
              <a:t>Document databases:</a:t>
            </a:r>
          </a:p>
        </p:txBody>
      </p:sp>
      <p:sp>
        <p:nvSpPr>
          <p:cNvPr id="4" name="Date Placeholder 3">
            <a:extLst>
              <a:ext uri="{FF2B5EF4-FFF2-40B4-BE49-F238E27FC236}">
                <a16:creationId xmlns:a16="http://schemas.microsoft.com/office/drawing/2014/main" id="{9F70ABA7-DC8D-4D58-8ADD-42E96400F6C7}"/>
              </a:ext>
            </a:extLst>
          </p:cNvPr>
          <p:cNvSpPr>
            <a:spLocks noGrp="1"/>
          </p:cNvSpPr>
          <p:nvPr>
            <p:ph type="dt" sz="half" idx="10"/>
          </p:nvPr>
        </p:nvSpPr>
        <p:spPr/>
        <p:txBody>
          <a:bodyPr/>
          <a:lstStyle/>
          <a:p>
            <a:r>
              <a:rPr lang="en-US"/>
              <a:t>Jan 23</a:t>
            </a:r>
          </a:p>
        </p:txBody>
      </p:sp>
      <p:sp>
        <p:nvSpPr>
          <p:cNvPr id="5" name="Footer Placeholder 4">
            <a:extLst>
              <a:ext uri="{FF2B5EF4-FFF2-40B4-BE49-F238E27FC236}">
                <a16:creationId xmlns:a16="http://schemas.microsoft.com/office/drawing/2014/main" id="{A5AD4444-38B1-44FB-893E-98CE57A36486}"/>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7A74F151-D1E2-4259-B3EC-43A2BD2D58AA}"/>
              </a:ext>
            </a:extLst>
          </p:cNvPr>
          <p:cNvSpPr>
            <a:spLocks noGrp="1"/>
          </p:cNvSpPr>
          <p:nvPr>
            <p:ph type="sldNum" sz="quarter" idx="12"/>
          </p:nvPr>
        </p:nvSpPr>
        <p:spPr/>
        <p:txBody>
          <a:bodyPr/>
          <a:lstStyle/>
          <a:p>
            <a:fld id="{14BBDAA4-9F53-445C-99DF-85B6C2FB1D08}" type="slidenum">
              <a:rPr lang="en-US" smtClean="0"/>
              <a:t>8</a:t>
            </a:fld>
            <a:endParaRPr lang="en-US"/>
          </a:p>
        </p:txBody>
      </p:sp>
      <p:sp>
        <p:nvSpPr>
          <p:cNvPr id="7" name="Rectangle 6">
            <a:extLst>
              <a:ext uri="{FF2B5EF4-FFF2-40B4-BE49-F238E27FC236}">
                <a16:creationId xmlns:a16="http://schemas.microsoft.com/office/drawing/2014/main" id="{4B2B6266-E1D8-4409-BE77-3CA06B1A2AEA}"/>
              </a:ext>
            </a:extLst>
          </p:cNvPr>
          <p:cNvSpPr/>
          <p:nvPr/>
        </p:nvSpPr>
        <p:spPr>
          <a:xfrm>
            <a:off x="838200" y="921457"/>
            <a:ext cx="4649734" cy="461665"/>
          </a:xfrm>
          <a:prstGeom prst="rect">
            <a:avLst/>
          </a:prstGeom>
        </p:spPr>
        <p:txBody>
          <a:bodyPr wrap="none">
            <a:spAutoFit/>
          </a:bodyPr>
          <a:lstStyle/>
          <a:p>
            <a:r>
              <a:rPr lang="en-IN" sz="2400"/>
              <a:t>Name some database Applications -</a:t>
            </a:r>
          </a:p>
        </p:txBody>
      </p:sp>
      <p:sp>
        <p:nvSpPr>
          <p:cNvPr id="8" name="Rectangle 7">
            <a:extLst>
              <a:ext uri="{FF2B5EF4-FFF2-40B4-BE49-F238E27FC236}">
                <a16:creationId xmlns:a16="http://schemas.microsoft.com/office/drawing/2014/main" id="{58689451-1FFB-468C-B54D-F789F7EAF549}"/>
              </a:ext>
            </a:extLst>
          </p:cNvPr>
          <p:cNvSpPr/>
          <p:nvPr/>
        </p:nvSpPr>
        <p:spPr>
          <a:xfrm>
            <a:off x="4646700" y="5593973"/>
            <a:ext cx="5335500" cy="461665"/>
          </a:xfrm>
          <a:prstGeom prst="rect">
            <a:avLst/>
          </a:prstGeom>
        </p:spPr>
        <p:txBody>
          <a:bodyPr wrap="none">
            <a:spAutoFit/>
          </a:bodyPr>
          <a:lstStyle/>
          <a:p>
            <a:r>
              <a:rPr lang="en-US" sz="2400"/>
              <a:t>The database systems </a:t>
            </a:r>
            <a:r>
              <a:rPr lang="en-US" sz="2400">
                <a:solidFill>
                  <a:srgbClr val="C00000"/>
                </a:solidFill>
              </a:rPr>
              <a:t>arose</a:t>
            </a:r>
            <a:r>
              <a:rPr lang="en-US" sz="2400"/>
              <a:t> in the </a:t>
            </a:r>
            <a:r>
              <a:rPr lang="en-US" sz="2400">
                <a:solidFill>
                  <a:srgbClr val="C00000"/>
                </a:solidFill>
              </a:rPr>
              <a:t>1960s</a:t>
            </a:r>
            <a:r>
              <a:rPr lang="en-US" sz="2400"/>
              <a:t> </a:t>
            </a:r>
            <a:endParaRPr lang="en-IN" sz="2400"/>
          </a:p>
        </p:txBody>
      </p:sp>
    </p:spTree>
    <p:extLst>
      <p:ext uri="{BB962C8B-B14F-4D97-AF65-F5344CB8AC3E}">
        <p14:creationId xmlns:p14="http://schemas.microsoft.com/office/powerpoint/2010/main" val="2268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solidFill>
                  <a:srgbClr val="C00000"/>
                </a:solidFill>
              </a:rPr>
              <a:t>Traditional File-oriented Data Storage</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14BBDAA4-9F53-445C-99DF-85B6C2FB1D08}" type="slidenum">
              <a:rPr lang="en-US" smtClean="0"/>
              <a:t>9</a:t>
            </a:fld>
            <a:endParaRPr lang="en-US"/>
          </a:p>
        </p:txBody>
      </p:sp>
      <p:pic>
        <p:nvPicPr>
          <p:cNvPr id="6" name="Content Placeholder 6"/>
          <p:cNvPicPr>
            <a:picLocks noGrp="1" noChangeAspect="1"/>
          </p:cNvPicPr>
          <p:nvPr>
            <p:ph idx="1"/>
          </p:nvPr>
        </p:nvPicPr>
        <p:blipFill>
          <a:blip r:embed="rId3"/>
          <a:stretch>
            <a:fillRect/>
          </a:stretch>
        </p:blipFill>
        <p:spPr>
          <a:xfrm>
            <a:off x="1076337" y="1452313"/>
            <a:ext cx="6352643" cy="4294992"/>
          </a:xfrm>
          <a:prstGeom prst="rect">
            <a:avLst/>
          </a:prstGeom>
        </p:spPr>
      </p:pic>
      <p:sp>
        <p:nvSpPr>
          <p:cNvPr id="7" name="Rectangle 6"/>
          <p:cNvSpPr/>
          <p:nvPr/>
        </p:nvSpPr>
        <p:spPr>
          <a:xfrm>
            <a:off x="7647709" y="2172302"/>
            <a:ext cx="4204834" cy="3554819"/>
          </a:xfrm>
          <a:prstGeom prst="rect">
            <a:avLst/>
          </a:prstGeom>
        </p:spPr>
        <p:txBody>
          <a:bodyPr wrap="square">
            <a:spAutoFit/>
          </a:bodyPr>
          <a:lstStyle/>
          <a:p>
            <a:r>
              <a:rPr lang="en-US" sz="2500"/>
              <a:t>In traditional approach, information is stored in </a:t>
            </a:r>
            <a:r>
              <a:rPr lang="en-US" sz="2500">
                <a:solidFill>
                  <a:srgbClr val="C00000"/>
                </a:solidFill>
              </a:rPr>
              <a:t>flat files</a:t>
            </a:r>
            <a:r>
              <a:rPr lang="en-US" sz="2500"/>
              <a:t> which are maintained by the file system under the </a:t>
            </a:r>
            <a:r>
              <a:rPr lang="en-US" sz="2500">
                <a:solidFill>
                  <a:srgbClr val="C00000"/>
                </a:solidFill>
              </a:rPr>
              <a:t>operating system’s control</a:t>
            </a:r>
            <a:r>
              <a:rPr lang="en-US" sz="2500"/>
              <a:t>.</a:t>
            </a:r>
          </a:p>
          <a:p>
            <a:endParaRPr lang="en-US" sz="2500"/>
          </a:p>
          <a:p>
            <a:r>
              <a:rPr lang="en-US" sz="2500"/>
              <a:t>Application programs access through the file system in order to access these flat files</a:t>
            </a:r>
          </a:p>
        </p:txBody>
      </p:sp>
      <p:sp>
        <p:nvSpPr>
          <p:cNvPr id="9" name="Date Placeholder 9">
            <a:extLst>
              <a:ext uri="{FF2B5EF4-FFF2-40B4-BE49-F238E27FC236}">
                <a16:creationId xmlns:a16="http://schemas.microsoft.com/office/drawing/2014/main" id="{AFDF01C3-6026-4F44-A902-CA3E2814A498}"/>
              </a:ext>
            </a:extLst>
          </p:cNvPr>
          <p:cNvSpPr>
            <a:spLocks noGrp="1"/>
          </p:cNvSpPr>
          <p:nvPr>
            <p:ph type="dt" sz="half" idx="10"/>
          </p:nvPr>
        </p:nvSpPr>
        <p:spPr>
          <a:xfrm>
            <a:off x="838200" y="6356350"/>
            <a:ext cx="2743200" cy="365125"/>
          </a:xfrm>
        </p:spPr>
        <p:txBody>
          <a:bodyPr/>
          <a:lstStyle/>
          <a:p>
            <a:r>
              <a:rPr lang="en-US"/>
              <a:t>Jan 23</a:t>
            </a:r>
          </a:p>
        </p:txBody>
      </p:sp>
    </p:spTree>
    <p:extLst>
      <p:ext uri="{BB962C8B-B14F-4D97-AF65-F5344CB8AC3E}">
        <p14:creationId xmlns:p14="http://schemas.microsoft.com/office/powerpoint/2010/main" val="1482159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SharedWithUsers xmlns="6555ff34-ecb9-4dd7-8026-f8d44bab36a6">
      <UserInfo>
        <DisplayName>SARTHAK VERMA - 210911316</DisplayName>
        <AccountId>123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2D7924-F410-464C-AB48-6B21F24ABC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706B0AC-A525-4B49-8700-49BF97336C99}">
  <ds:schemaRefs>
    <ds:schemaRef ds:uri="http://schemas.microsoft.com/sharepoint/v3/contenttype/forms"/>
  </ds:schemaRefs>
</ds:datastoreItem>
</file>

<file path=customXml/itemProps3.xml><?xml version="1.0" encoding="utf-8"?>
<ds:datastoreItem xmlns:ds="http://schemas.openxmlformats.org/officeDocument/2006/customXml" ds:itemID="{181E0E52-3194-423C-88EE-DC4F1F4C10AC}"/>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54</Slides>
  <Notes>45</Notes>
  <HiddenSlides>1</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Duration</vt:lpstr>
      <vt:lpstr>Evaluation Pattern</vt:lpstr>
      <vt:lpstr>Assignments Schedule</vt:lpstr>
      <vt:lpstr>Main Concepts Discussed</vt:lpstr>
      <vt:lpstr>Syllabus</vt:lpstr>
      <vt:lpstr>Some Definitions</vt:lpstr>
      <vt:lpstr>Database Applications-</vt:lpstr>
      <vt:lpstr>Traditional File-oriented Data Storage</vt:lpstr>
      <vt:lpstr>Why Database Systems?</vt:lpstr>
      <vt:lpstr>Drawbacks of using file-processing systems to store data</vt:lpstr>
      <vt:lpstr>Drawbacks of using file-processing systems to store data</vt:lpstr>
      <vt:lpstr>Drawbacks of using file-processing systems to store data</vt:lpstr>
      <vt:lpstr>Drawbacks of using file-processing systems to store data</vt:lpstr>
      <vt:lpstr>Drawbacks of using file-processing systems to store data</vt:lpstr>
      <vt:lpstr>Drawbacks of using file-processing systems to store data</vt:lpstr>
      <vt:lpstr>Drawbacks of using file-processing systems to store data</vt:lpstr>
      <vt:lpstr>View of Data</vt:lpstr>
      <vt:lpstr>Levels of Abstraction</vt:lpstr>
      <vt:lpstr>PowerPoint Presentation</vt:lpstr>
      <vt:lpstr>Instances and Schemas</vt:lpstr>
      <vt:lpstr>Data Independence</vt:lpstr>
      <vt:lpstr>Data Independence Types</vt:lpstr>
      <vt:lpstr>Data Models</vt:lpstr>
      <vt:lpstr>Data Models</vt:lpstr>
      <vt:lpstr>Relational Model</vt:lpstr>
      <vt:lpstr>Entity-Relationship Model</vt:lpstr>
      <vt:lpstr>Entity Relationship Model</vt:lpstr>
      <vt:lpstr>semi-structured data model</vt:lpstr>
      <vt:lpstr>Object-based Data model</vt:lpstr>
      <vt:lpstr>PowerPoint Presentation</vt:lpstr>
      <vt:lpstr>PowerPoint Presentation</vt:lpstr>
      <vt:lpstr>Database Languages</vt:lpstr>
      <vt:lpstr>Data Manipulation Language (DML)…</vt:lpstr>
      <vt:lpstr>Data Definition Language (DDL)…</vt:lpstr>
      <vt:lpstr>..Data Definition Language (DDL)</vt:lpstr>
      <vt:lpstr>PowerPoint Presentation</vt:lpstr>
      <vt:lpstr>SQL</vt:lpstr>
      <vt:lpstr>PowerPoint Presentation</vt:lpstr>
      <vt:lpstr>PowerPoint Presentation</vt:lpstr>
      <vt:lpstr>PowerPoint Presentation</vt:lpstr>
      <vt:lpstr>SYSTEM STRUCTURE of DBMS         Data Storage and Querying</vt:lpstr>
      <vt:lpstr>Query Processing</vt:lpstr>
      <vt:lpstr>Query Processor</vt:lpstr>
      <vt:lpstr>Storage Manager</vt:lpstr>
      <vt:lpstr>Storage Manager</vt:lpstr>
      <vt:lpstr>Storage Manager</vt:lpstr>
      <vt:lpstr>Transaction Management</vt:lpstr>
      <vt:lpstr>Database Administrator</vt:lpstr>
      <vt:lpstr>Database Users</vt:lpstr>
      <vt:lpstr>PowerPoint Presentation</vt:lpstr>
      <vt:lpstr>Database Application Architecture</vt:lpstr>
      <vt:lpstr>Database Design</vt:lpstr>
      <vt:lpstr>END of the CHAPTER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dc:creator>
  <cp:revision>3</cp:revision>
  <dcterms:created xsi:type="dcterms:W3CDTF">2019-07-23T10:29:59Z</dcterms:created>
  <dcterms:modified xsi:type="dcterms:W3CDTF">2023-03-30T16:51:16Z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1100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