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0"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7F3E1-F758-4248-9EB1-07E58FF33374}" v="1" dt="2022-06-16T17:27:53.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51" autoAdjust="0"/>
  </p:normalViewPr>
  <p:slideViewPr>
    <p:cSldViewPr snapToGrid="0">
      <p:cViewPr varScale="1">
        <p:scale>
          <a:sx n="57" d="100"/>
          <a:sy n="57" d="100"/>
        </p:scale>
        <p:origin x="9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GALATHUR NEERATH SAI REDDY - 200968206" userId="S::vengalathur.reddy@learner.manipal.edu::13642ac1-3054-4cf1-a3a3-7647c4983b1e" providerId="AD" clId="Web-{70E7F3E1-F758-4248-9EB1-07E58FF33374}"/>
    <pc:docChg chg="modSld">
      <pc:chgData name="VENGALATHUR NEERATH SAI REDDY - 200968206" userId="S::vengalathur.reddy@learner.manipal.edu::13642ac1-3054-4cf1-a3a3-7647c4983b1e" providerId="AD" clId="Web-{70E7F3E1-F758-4248-9EB1-07E58FF33374}" dt="2022-06-16T17:27:53.613" v="0"/>
      <pc:docMkLst>
        <pc:docMk/>
      </pc:docMkLst>
      <pc:sldChg chg="addSp">
        <pc:chgData name="VENGALATHUR NEERATH SAI REDDY - 200968206" userId="S::vengalathur.reddy@learner.manipal.edu::13642ac1-3054-4cf1-a3a3-7647c4983b1e" providerId="AD" clId="Web-{70E7F3E1-F758-4248-9EB1-07E58FF33374}" dt="2022-06-16T17:27:53.613" v="0"/>
        <pc:sldMkLst>
          <pc:docMk/>
          <pc:sldMk cId="660846373" sldId="260"/>
        </pc:sldMkLst>
        <pc:spChg chg="add">
          <ac:chgData name="VENGALATHUR NEERATH SAI REDDY - 200968206" userId="S::vengalathur.reddy@learner.manipal.edu::13642ac1-3054-4cf1-a3a3-7647c4983b1e" providerId="AD" clId="Web-{70E7F3E1-F758-4248-9EB1-07E58FF33374}" dt="2022-06-16T17:27:53.613" v="0"/>
          <ac:spMkLst>
            <pc:docMk/>
            <pc:sldMk cId="660846373" sldId="260"/>
            <ac:spMk id="2" creationId="{5017BED8-AF07-B566-E7B9-5CC39C19FC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F0D54-4967-4475-B2BC-0B9705BF43CD}"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73B9D-4F53-4FD6-9D68-E4C563AE6394}" type="slidenum">
              <a:rPr lang="en-US" smtClean="0"/>
              <a:t>‹#›</a:t>
            </a:fld>
            <a:endParaRPr lang="en-US"/>
          </a:p>
        </p:txBody>
      </p:sp>
    </p:spTree>
    <p:extLst>
      <p:ext uri="{BB962C8B-B14F-4D97-AF65-F5344CB8AC3E}">
        <p14:creationId xmlns:p14="http://schemas.microsoft.com/office/powerpoint/2010/main" val="2684954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sector is the smallest unit of data storage on a hard drive or other storage device. It is typically 512 bytes in size, although newer drives may use larger sector sizes. A sector is the basic building block of storage on a drive. The operating system and file system use sector addresses to locate data on the disk. </a:t>
            </a:r>
          </a:p>
          <a:p>
            <a:r>
              <a:rPr lang="en-US" sz="1200" b="0" i="0" kern="1200" dirty="0">
                <a:solidFill>
                  <a:schemeClr val="tx1"/>
                </a:solidFill>
                <a:effectLst/>
                <a:latin typeface="+mn-lt"/>
                <a:ea typeface="+mn-ea"/>
                <a:cs typeface="+mn-cs"/>
              </a:rPr>
              <a:t>A cluster, on the other hand, is a group of sectors that the file system uses as a single unit of allocation. A cluster can contain one or more sectors, and the size of a cluster depends on the file system and the size of the storage device. </a:t>
            </a:r>
          </a:p>
          <a:p>
            <a:r>
              <a:rPr lang="en-US" sz="1200" b="0" i="0" kern="1200" dirty="0">
                <a:solidFill>
                  <a:schemeClr val="tx1"/>
                </a:solidFill>
                <a:effectLst/>
                <a:latin typeface="+mn-lt"/>
                <a:ea typeface="+mn-ea"/>
                <a:cs typeface="+mn-cs"/>
              </a:rPr>
              <a:t>The file system keeps track of which clusters are in use and which are available for allocation.</a:t>
            </a:r>
          </a:p>
          <a:p>
            <a:r>
              <a:rPr lang="en-US" sz="1200" b="0" i="0" kern="1200" dirty="0">
                <a:solidFill>
                  <a:schemeClr val="tx1"/>
                </a:solidFill>
                <a:effectLst/>
                <a:latin typeface="+mn-lt"/>
                <a:ea typeface="+mn-ea"/>
                <a:cs typeface="+mn-cs"/>
              </a:rPr>
              <a:t>In summary, a sector is the smallest unit of data storage on a storage device, while a cluster is a group of sectors used by the file system as a single unit of allocation.</a:t>
            </a: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DB473B9D-4F53-4FD6-9D68-E4C563AE6394}" type="slidenum">
              <a:rPr lang="en-US" smtClean="0"/>
              <a:t>1</a:t>
            </a:fld>
            <a:endParaRPr lang="en-US"/>
          </a:p>
        </p:txBody>
      </p:sp>
    </p:spTree>
    <p:extLst>
      <p:ext uri="{BB962C8B-B14F-4D97-AF65-F5344CB8AC3E}">
        <p14:creationId xmlns:p14="http://schemas.microsoft.com/office/powerpoint/2010/main" val="1644816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71B51043-8676-4636-BE82-009B7728DEB9}"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10</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953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7508F049-B6D3-4E4E-A83C-9C6B0AEE58AF}"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charset="0"/>
                <a:ea typeface="ＭＳ Ｐゴシック" panose="020B0600070205080204" pitchFamily="34" charset="-128"/>
                <a:cs typeface="+mn-cs"/>
              </a:rPr>
              <a:t>An example of such a record representation is shown in Figure 10.8. The figure</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shows an </a:t>
            </a:r>
            <a:r>
              <a:rPr lang="en-US" sz="1200" b="0" i="1" u="none" strike="noStrike" kern="1200" baseline="0" dirty="0">
                <a:solidFill>
                  <a:schemeClr val="tx1"/>
                </a:solidFill>
                <a:latin typeface="Times New Roman" charset="0"/>
                <a:ea typeface="ＭＳ Ｐゴシック" panose="020B0600070205080204" pitchFamily="34" charset="-128"/>
                <a:cs typeface="+mn-cs"/>
              </a:rPr>
              <a:t>instructor </a:t>
            </a:r>
            <a:r>
              <a:rPr lang="en-US" sz="1200" b="0" i="0" u="none" strike="noStrike" kern="1200" baseline="0" dirty="0">
                <a:solidFill>
                  <a:schemeClr val="tx1"/>
                </a:solidFill>
                <a:latin typeface="Times New Roman" charset="0"/>
                <a:ea typeface="ＭＳ Ｐゴシック" panose="020B0600070205080204" pitchFamily="34" charset="-128"/>
                <a:cs typeface="+mn-cs"/>
              </a:rPr>
              <a:t>record, whose first </a:t>
            </a:r>
            <a:r>
              <a:rPr lang="en-US" sz="1200" b="1" i="0" u="none" strike="noStrike" kern="1200" baseline="0" dirty="0">
                <a:solidFill>
                  <a:schemeClr val="tx1"/>
                </a:solidFill>
                <a:latin typeface="Times New Roman" charset="0"/>
                <a:ea typeface="ＭＳ Ｐゴシック" panose="020B0600070205080204" pitchFamily="34" charset="-128"/>
                <a:cs typeface="+mn-cs"/>
              </a:rPr>
              <a:t>three attributes </a:t>
            </a:r>
            <a:r>
              <a:rPr lang="en-US" sz="1200" b="0" i="1" u="none" strike="noStrike" kern="1200" baseline="0" dirty="0">
                <a:solidFill>
                  <a:schemeClr val="tx1"/>
                </a:solidFill>
                <a:latin typeface="Times New Roman" charset="0"/>
                <a:ea typeface="ＭＳ Ｐゴシック" panose="020B0600070205080204" pitchFamily="34" charset="-128"/>
                <a:cs typeface="+mn-cs"/>
              </a:rPr>
              <a:t>ID</a:t>
            </a:r>
            <a:r>
              <a:rPr lang="en-US" sz="1200" b="0" i="0" u="none" strike="noStrike" kern="1200" baseline="0" dirty="0">
                <a:solidFill>
                  <a:schemeClr val="tx1"/>
                </a:solidFill>
                <a:latin typeface="Times New Roman" charset="0"/>
                <a:ea typeface="ＭＳ Ｐゴシック" panose="020B0600070205080204" pitchFamily="34" charset="-128"/>
                <a:cs typeface="+mn-cs"/>
              </a:rPr>
              <a:t>, </a:t>
            </a:r>
            <a:r>
              <a:rPr lang="en-US" sz="1200" b="0" i="1" u="none" strike="noStrike" kern="1200" baseline="0" dirty="0">
                <a:solidFill>
                  <a:schemeClr val="tx1"/>
                </a:solidFill>
                <a:latin typeface="Times New Roman" charset="0"/>
                <a:ea typeface="ＭＳ Ｐゴシック" panose="020B0600070205080204" pitchFamily="34" charset="-128"/>
                <a:cs typeface="+mn-cs"/>
              </a:rPr>
              <a:t>name</a:t>
            </a:r>
            <a:r>
              <a:rPr lang="en-US" sz="1200" b="0" i="0" u="none" strike="noStrike" kern="1200" baseline="0" dirty="0">
                <a:solidFill>
                  <a:schemeClr val="tx1"/>
                </a:solidFill>
                <a:latin typeface="Times New Roman" charset="0"/>
                <a:ea typeface="ＭＳ Ｐゴシック" panose="020B0600070205080204" pitchFamily="34" charset="-128"/>
                <a:cs typeface="+mn-cs"/>
              </a:rPr>
              <a:t>, and </a:t>
            </a:r>
            <a:r>
              <a:rPr lang="en-US" sz="1200" b="0" i="1" u="none" strike="noStrike" kern="1200" baseline="0" dirty="0">
                <a:solidFill>
                  <a:schemeClr val="tx1"/>
                </a:solidFill>
                <a:latin typeface="Times New Roman" charset="0"/>
                <a:ea typeface="ＭＳ Ｐゴシック" panose="020B0600070205080204" pitchFamily="34" charset="-128"/>
                <a:cs typeface="+mn-cs"/>
              </a:rPr>
              <a:t>dept name </a:t>
            </a:r>
            <a:r>
              <a:rPr lang="en-US" sz="1200" b="0" i="0" u="none" strike="noStrike" kern="1200" baseline="0" dirty="0">
                <a:solidFill>
                  <a:schemeClr val="tx1"/>
                </a:solidFill>
                <a:latin typeface="Times New Roman" charset="0"/>
                <a:ea typeface="ＭＳ Ｐゴシック" panose="020B0600070205080204" pitchFamily="34" charset="-128"/>
                <a:cs typeface="+mn-cs"/>
              </a:rPr>
              <a:t>are</a:t>
            </a:r>
          </a:p>
          <a:p>
            <a:r>
              <a:rPr lang="en-US" sz="1200" b="1" i="0" u="none" strike="noStrike" kern="1200" baseline="0" dirty="0">
                <a:solidFill>
                  <a:schemeClr val="tx1"/>
                </a:solidFill>
                <a:latin typeface="Times New Roman" charset="0"/>
                <a:ea typeface="ＭＳ Ｐゴシック" panose="020B0600070205080204" pitchFamily="34" charset="-128"/>
                <a:cs typeface="+mn-cs"/>
              </a:rPr>
              <a:t>variable-length strings</a:t>
            </a:r>
            <a:r>
              <a:rPr lang="en-US" sz="1200" b="0" i="0" u="none" strike="noStrike" kern="1200" baseline="0" dirty="0">
                <a:solidFill>
                  <a:schemeClr val="tx1"/>
                </a:solidFill>
                <a:latin typeface="Times New Roman" charset="0"/>
                <a:ea typeface="ＭＳ Ｐゴシック" panose="020B0600070205080204" pitchFamily="34" charset="-128"/>
                <a:cs typeface="+mn-cs"/>
              </a:rPr>
              <a:t>, and whose </a:t>
            </a:r>
            <a:r>
              <a:rPr lang="en-US" sz="1200" b="1" i="0" u="none" strike="noStrike" kern="1200" baseline="0" dirty="0">
                <a:solidFill>
                  <a:schemeClr val="tx1"/>
                </a:solidFill>
                <a:latin typeface="Times New Roman" charset="0"/>
                <a:ea typeface="ＭＳ Ｐゴシック" panose="020B0600070205080204" pitchFamily="34" charset="-128"/>
                <a:cs typeface="+mn-cs"/>
              </a:rPr>
              <a:t>fourth attribute </a:t>
            </a:r>
            <a:r>
              <a:rPr lang="en-US" sz="1200" b="1" i="1" u="none" strike="noStrike" kern="1200" baseline="0" dirty="0">
                <a:solidFill>
                  <a:schemeClr val="tx1"/>
                </a:solidFill>
                <a:latin typeface="Times New Roman" charset="0"/>
                <a:ea typeface="ＭＳ Ｐゴシック" panose="020B0600070205080204" pitchFamily="34" charset="-128"/>
                <a:cs typeface="+mn-cs"/>
              </a:rPr>
              <a:t>salary </a:t>
            </a:r>
            <a:r>
              <a:rPr lang="en-US" sz="1200" b="1" i="0" u="none" strike="noStrike" kern="1200" baseline="0" dirty="0">
                <a:solidFill>
                  <a:schemeClr val="tx1"/>
                </a:solidFill>
                <a:latin typeface="Times New Roman" charset="0"/>
                <a:ea typeface="ＭＳ Ｐゴシック" panose="020B0600070205080204" pitchFamily="34" charset="-128"/>
                <a:cs typeface="+mn-cs"/>
              </a:rPr>
              <a:t>is a fixed-sized </a:t>
            </a:r>
            <a:r>
              <a:rPr lang="en-US" sz="1200" b="0" i="0" u="none" strike="noStrike" kern="1200" baseline="0" dirty="0">
                <a:solidFill>
                  <a:schemeClr val="tx1"/>
                </a:solidFill>
                <a:latin typeface="Times New Roman" charset="0"/>
                <a:ea typeface="ＭＳ Ｐゴシック" panose="020B0600070205080204" pitchFamily="34" charset="-128"/>
                <a:cs typeface="+mn-cs"/>
              </a:rPr>
              <a:t>number.</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We assume that the offset and length values are stored in two bytes each, for a</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total of 4 bytes per attribute. The </a:t>
            </a:r>
            <a:r>
              <a:rPr lang="en-US" sz="1200" b="0" i="1" u="none" strike="noStrike" kern="1200" baseline="0" dirty="0">
                <a:solidFill>
                  <a:schemeClr val="tx1"/>
                </a:solidFill>
                <a:latin typeface="Times New Roman" charset="0"/>
                <a:ea typeface="ＭＳ Ｐゴシック" panose="020B0600070205080204" pitchFamily="34" charset="-128"/>
                <a:cs typeface="+mn-cs"/>
              </a:rPr>
              <a:t>salary </a:t>
            </a:r>
            <a:r>
              <a:rPr lang="en-US" sz="1200" b="0" i="0" u="none" strike="noStrike" kern="1200" baseline="0" dirty="0">
                <a:solidFill>
                  <a:schemeClr val="tx1"/>
                </a:solidFill>
                <a:latin typeface="Times New Roman" charset="0"/>
                <a:ea typeface="ＭＳ Ｐゴシック" panose="020B0600070205080204" pitchFamily="34" charset="-128"/>
                <a:cs typeface="+mn-cs"/>
              </a:rPr>
              <a:t>attribute is assumed to be stored in 8 bytes,</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and each string takes as many bytes as it has characters.</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The figure also illustrates the use of a </a:t>
            </a:r>
            <a:r>
              <a:rPr lang="en-US" sz="1200" b="1" i="0" u="none" strike="noStrike" kern="1200" baseline="0" dirty="0">
                <a:solidFill>
                  <a:schemeClr val="tx1"/>
                </a:solidFill>
                <a:latin typeface="Times New Roman" charset="0"/>
                <a:ea typeface="ＭＳ Ｐゴシック" panose="020B0600070205080204" pitchFamily="34" charset="-128"/>
                <a:cs typeface="+mn-cs"/>
              </a:rPr>
              <a:t>null bitmap</a:t>
            </a:r>
            <a:r>
              <a:rPr lang="en-US" sz="1200" b="0" i="0" u="none" strike="noStrike" kern="1200" baseline="0" dirty="0">
                <a:solidFill>
                  <a:schemeClr val="tx1"/>
                </a:solidFill>
                <a:latin typeface="Times New Roman" charset="0"/>
                <a:ea typeface="ＭＳ Ｐゴシック" panose="020B0600070205080204" pitchFamily="34" charset="-128"/>
                <a:cs typeface="+mn-cs"/>
              </a:rPr>
              <a:t>, which indicates which</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attributes of the record have a null value. In this particular record, if the </a:t>
            </a:r>
            <a:r>
              <a:rPr lang="en-US" sz="1200" b="1" i="0" u="none" strike="noStrike" kern="1200" baseline="0" dirty="0">
                <a:solidFill>
                  <a:schemeClr val="tx1"/>
                </a:solidFill>
                <a:latin typeface="Times New Roman" charset="0"/>
                <a:ea typeface="ＭＳ Ｐゴシック" panose="020B0600070205080204" pitchFamily="34" charset="-128"/>
                <a:cs typeface="+mn-cs"/>
              </a:rPr>
              <a:t>salary</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were </a:t>
            </a:r>
            <a:r>
              <a:rPr lang="en-US" sz="1200" b="1" i="0" u="none" strike="noStrike" kern="1200" baseline="0" dirty="0">
                <a:solidFill>
                  <a:schemeClr val="tx1"/>
                </a:solidFill>
                <a:latin typeface="Times New Roman" charset="0"/>
                <a:ea typeface="ＭＳ Ｐゴシック" panose="020B0600070205080204" pitchFamily="34" charset="-128"/>
                <a:cs typeface="+mn-cs"/>
              </a:rPr>
              <a:t>null</a:t>
            </a:r>
            <a:r>
              <a:rPr lang="en-US" sz="1200" b="0" i="0" u="none" strike="noStrike" kern="1200" baseline="0" dirty="0">
                <a:solidFill>
                  <a:schemeClr val="tx1"/>
                </a:solidFill>
                <a:latin typeface="Times New Roman" charset="0"/>
                <a:ea typeface="ＭＳ Ｐゴシック" panose="020B0600070205080204" pitchFamily="34" charset="-128"/>
                <a:cs typeface="+mn-cs"/>
              </a:rPr>
              <a:t>, the </a:t>
            </a:r>
            <a:r>
              <a:rPr lang="en-US" sz="1200" b="1" i="0" u="none" strike="noStrike" kern="1200" baseline="0" dirty="0">
                <a:solidFill>
                  <a:schemeClr val="tx1"/>
                </a:solidFill>
                <a:latin typeface="Times New Roman" charset="0"/>
                <a:ea typeface="ＭＳ Ｐゴシック" panose="020B0600070205080204" pitchFamily="34" charset="-128"/>
                <a:cs typeface="+mn-cs"/>
              </a:rPr>
              <a:t>fourth bit </a:t>
            </a:r>
            <a:r>
              <a:rPr lang="en-US" sz="1200" b="0" i="0" u="none" strike="noStrike" kern="1200" baseline="0" dirty="0">
                <a:solidFill>
                  <a:schemeClr val="tx1"/>
                </a:solidFill>
                <a:latin typeface="Times New Roman" charset="0"/>
                <a:ea typeface="ＭＳ Ｐゴシック" panose="020B0600070205080204" pitchFamily="34" charset="-128"/>
                <a:cs typeface="+mn-cs"/>
              </a:rPr>
              <a:t>of the </a:t>
            </a:r>
            <a:r>
              <a:rPr lang="en-US" sz="1200" b="1" i="0" u="none" strike="noStrike" kern="1200" baseline="0" dirty="0">
                <a:solidFill>
                  <a:schemeClr val="tx1"/>
                </a:solidFill>
                <a:latin typeface="Times New Roman" charset="0"/>
                <a:ea typeface="ＭＳ Ｐゴシック" panose="020B0600070205080204" pitchFamily="34" charset="-128"/>
                <a:cs typeface="+mn-cs"/>
              </a:rPr>
              <a:t>bitmap</a:t>
            </a:r>
            <a:r>
              <a:rPr lang="en-US" sz="1200" b="0" i="0" u="none" strike="noStrike" kern="1200" baseline="0" dirty="0">
                <a:solidFill>
                  <a:schemeClr val="tx1"/>
                </a:solidFill>
                <a:latin typeface="Times New Roman" charset="0"/>
                <a:ea typeface="ＭＳ Ｐゴシック" panose="020B0600070205080204" pitchFamily="34" charset="-128"/>
                <a:cs typeface="+mn-cs"/>
              </a:rPr>
              <a:t> would be </a:t>
            </a:r>
            <a:r>
              <a:rPr lang="en-US" sz="1200" b="1" i="0" u="none" strike="noStrike" kern="1200" baseline="0" dirty="0">
                <a:solidFill>
                  <a:schemeClr val="tx1"/>
                </a:solidFill>
                <a:latin typeface="Times New Roman" charset="0"/>
                <a:ea typeface="ＭＳ Ｐゴシック" panose="020B0600070205080204" pitchFamily="34" charset="-128"/>
                <a:cs typeface="+mn-cs"/>
              </a:rPr>
              <a:t>set to 1</a:t>
            </a:r>
            <a:r>
              <a:rPr lang="en-US" sz="1200" b="0" i="0" u="none" strike="noStrike" kern="1200" baseline="0" dirty="0">
                <a:solidFill>
                  <a:schemeClr val="tx1"/>
                </a:solidFill>
                <a:latin typeface="Times New Roman" charset="0"/>
                <a:ea typeface="ＭＳ Ｐゴシック" panose="020B0600070205080204" pitchFamily="34" charset="-128"/>
                <a:cs typeface="+mn-cs"/>
              </a:rPr>
              <a:t>, and the </a:t>
            </a:r>
            <a:r>
              <a:rPr lang="en-US" sz="1200" b="1" i="1" u="none" strike="noStrike" kern="1200" baseline="0" dirty="0">
                <a:solidFill>
                  <a:schemeClr val="tx1"/>
                </a:solidFill>
                <a:latin typeface="Times New Roman" charset="0"/>
                <a:ea typeface="ＭＳ Ｐゴシック" panose="020B0600070205080204" pitchFamily="34" charset="-128"/>
                <a:cs typeface="+mn-cs"/>
              </a:rPr>
              <a:t>salary </a:t>
            </a:r>
            <a:r>
              <a:rPr lang="en-US" sz="1200" b="1" i="0" u="none" strike="noStrike" kern="1200" baseline="0" dirty="0">
                <a:solidFill>
                  <a:schemeClr val="tx1"/>
                </a:solidFill>
                <a:latin typeface="Times New Roman" charset="0"/>
                <a:ea typeface="ＭＳ Ｐゴシック" panose="020B0600070205080204" pitchFamily="34" charset="-128"/>
                <a:cs typeface="+mn-cs"/>
              </a:rPr>
              <a:t>value </a:t>
            </a:r>
            <a:r>
              <a:rPr lang="en-US" sz="1200" b="0" i="0" u="none" strike="noStrike" kern="1200" baseline="0" dirty="0">
                <a:solidFill>
                  <a:schemeClr val="tx1"/>
                </a:solidFill>
                <a:latin typeface="Times New Roman" charset="0"/>
                <a:ea typeface="ＭＳ Ｐゴシック" panose="020B0600070205080204" pitchFamily="34" charset="-128"/>
                <a:cs typeface="+mn-cs"/>
              </a:rPr>
              <a:t>stored</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in </a:t>
            </a:r>
            <a:r>
              <a:rPr lang="en-US" sz="1200" b="1" i="0" u="none" strike="noStrike" kern="1200" baseline="0" dirty="0">
                <a:solidFill>
                  <a:schemeClr val="tx1"/>
                </a:solidFill>
                <a:latin typeface="Times New Roman" charset="0"/>
                <a:ea typeface="ＭＳ Ｐゴシック" panose="020B0600070205080204" pitchFamily="34" charset="-128"/>
                <a:cs typeface="+mn-cs"/>
              </a:rPr>
              <a:t>bytes 12 through</a:t>
            </a:r>
            <a:r>
              <a:rPr lang="en-US" sz="1200" b="0" i="0" u="none" strike="noStrike" kern="1200" baseline="0" dirty="0">
                <a:solidFill>
                  <a:schemeClr val="tx1"/>
                </a:solidFill>
                <a:latin typeface="Times New Roman" charset="0"/>
                <a:ea typeface="ＭＳ Ｐゴシック" panose="020B0600070205080204" pitchFamily="34" charset="-128"/>
                <a:cs typeface="+mn-cs"/>
              </a:rPr>
              <a:t> </a:t>
            </a:r>
            <a:r>
              <a:rPr lang="en-US" sz="1200" b="1" i="0" u="none" strike="noStrike" kern="1200" baseline="0" dirty="0">
                <a:solidFill>
                  <a:schemeClr val="tx1"/>
                </a:solidFill>
                <a:latin typeface="Times New Roman" charset="0"/>
                <a:ea typeface="ＭＳ Ｐゴシック" panose="020B0600070205080204" pitchFamily="34" charset="-128"/>
                <a:cs typeface="+mn-cs"/>
              </a:rPr>
              <a:t>19</a:t>
            </a:r>
            <a:r>
              <a:rPr lang="en-US" sz="1200" b="0" i="0" u="none" strike="noStrike" kern="1200" baseline="0" dirty="0">
                <a:solidFill>
                  <a:schemeClr val="tx1"/>
                </a:solidFill>
                <a:latin typeface="Times New Roman" charset="0"/>
                <a:ea typeface="ＭＳ Ｐゴシック" panose="020B0600070205080204" pitchFamily="34" charset="-128"/>
                <a:cs typeface="+mn-cs"/>
              </a:rPr>
              <a:t> would be </a:t>
            </a:r>
            <a:r>
              <a:rPr lang="en-US" sz="1200" b="1" i="0" u="none" strike="noStrike" kern="1200" baseline="0" dirty="0">
                <a:solidFill>
                  <a:schemeClr val="tx1"/>
                </a:solidFill>
                <a:latin typeface="Times New Roman" charset="0"/>
                <a:ea typeface="ＭＳ Ｐゴシック" panose="020B0600070205080204" pitchFamily="34" charset="-128"/>
                <a:cs typeface="+mn-cs"/>
              </a:rPr>
              <a:t>ignored</a:t>
            </a:r>
            <a:r>
              <a:rPr lang="en-US" sz="1200" b="0" i="0" u="none" strike="noStrike" kern="1200" baseline="0" dirty="0">
                <a:solidFill>
                  <a:schemeClr val="tx1"/>
                </a:solidFill>
                <a:latin typeface="Times New Roman" charset="0"/>
                <a:ea typeface="ＭＳ Ｐゴシック" panose="020B0600070205080204" pitchFamily="34" charset="-128"/>
                <a:cs typeface="+mn-cs"/>
              </a:rPr>
              <a:t>.</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3451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473B9D-4F53-4FD6-9D68-E4C563AE6394}" type="slidenum">
              <a:rPr lang="en-US" smtClean="0"/>
              <a:t>12</a:t>
            </a:fld>
            <a:endParaRPr lang="en-US"/>
          </a:p>
        </p:txBody>
      </p:sp>
    </p:spTree>
    <p:extLst>
      <p:ext uri="{BB962C8B-B14F-4D97-AF65-F5344CB8AC3E}">
        <p14:creationId xmlns:p14="http://schemas.microsoft.com/office/powerpoint/2010/main" val="3648857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6D861EE-DE8A-46CF-8E03-27C310756383}"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a:solidFill>
                  <a:schemeClr val="tx1"/>
                </a:solidFill>
                <a:latin typeface="Times New Roman" charset="0"/>
                <a:ea typeface="ＭＳ Ｐゴシック" panose="020B0600070205080204" pitchFamily="34" charset="-128"/>
                <a:cs typeface="+mn-cs"/>
              </a:rPr>
              <a:t>2</a:t>
            </a:r>
          </a:p>
          <a:p>
            <a:r>
              <a:rPr lang="en-US" sz="1200" b="0" i="0" u="none" strike="noStrike" kern="1200" baseline="0">
                <a:solidFill>
                  <a:schemeClr val="tx1"/>
                </a:solidFill>
                <a:latin typeface="Times New Roman" charset="0"/>
                <a:ea typeface="ＭＳ Ｐゴシック" panose="020B0600070205080204" pitchFamily="34" charset="-128"/>
                <a:cs typeface="+mn-cs"/>
              </a:rPr>
              <a:t>The actual records are allocated </a:t>
            </a:r>
            <a:r>
              <a:rPr lang="en-US" sz="1200" b="0" i="1" u="none" strike="noStrike" kern="1200" baseline="0">
                <a:solidFill>
                  <a:schemeClr val="tx1"/>
                </a:solidFill>
                <a:latin typeface="Times New Roman" charset="0"/>
                <a:ea typeface="ＭＳ Ｐゴシック" panose="020B0600070205080204" pitchFamily="34" charset="-128"/>
                <a:cs typeface="+mn-cs"/>
              </a:rPr>
              <a:t>contiguously </a:t>
            </a:r>
            <a:r>
              <a:rPr lang="en-US" sz="1200" b="0" i="0" u="none" strike="noStrike" kern="1200" baseline="0">
                <a:solidFill>
                  <a:schemeClr val="tx1"/>
                </a:solidFill>
                <a:latin typeface="Times New Roman" charset="0"/>
                <a:ea typeface="ＭＳ Ｐゴシック" panose="020B0600070205080204" pitchFamily="34" charset="-128"/>
                <a:cs typeface="+mn-cs"/>
              </a:rPr>
              <a:t>in the block, starting from the</a:t>
            </a:r>
          </a:p>
          <a:p>
            <a:r>
              <a:rPr lang="en-US" sz="1200" b="0" i="0" u="none" strike="noStrike" kern="1200" baseline="0">
                <a:solidFill>
                  <a:schemeClr val="tx1"/>
                </a:solidFill>
                <a:latin typeface="Times New Roman" charset="0"/>
                <a:ea typeface="ＭＳ Ｐゴシック" panose="020B0600070205080204" pitchFamily="34" charset="-128"/>
                <a:cs typeface="+mn-cs"/>
              </a:rPr>
              <a:t>end of the block. The free space in the block is contiguous, between the final entry</a:t>
            </a:r>
          </a:p>
          <a:p>
            <a:r>
              <a:rPr lang="en-US" sz="1200" b="0" i="0" u="none" strike="noStrike" kern="1200" baseline="0">
                <a:solidFill>
                  <a:schemeClr val="tx1"/>
                </a:solidFill>
                <a:latin typeface="Times New Roman" charset="0"/>
                <a:ea typeface="ＭＳ Ｐゴシック" panose="020B0600070205080204" pitchFamily="34" charset="-128"/>
                <a:cs typeface="+mn-cs"/>
              </a:rPr>
              <a:t>in the header array, and the first record. If a record is inserted, space is allocated</a:t>
            </a:r>
          </a:p>
          <a:p>
            <a:r>
              <a:rPr lang="en-US" sz="1200" b="0" i="0" u="none" strike="noStrike" kern="1200" baseline="0">
                <a:solidFill>
                  <a:schemeClr val="tx1"/>
                </a:solidFill>
                <a:latin typeface="Times New Roman" charset="0"/>
                <a:ea typeface="ＭＳ Ｐゴシック" panose="020B0600070205080204" pitchFamily="34" charset="-128"/>
                <a:cs typeface="+mn-cs"/>
              </a:rPr>
              <a:t>for it at the end of free space, and an entry containing its size and location is</a:t>
            </a:r>
          </a:p>
          <a:p>
            <a:r>
              <a:rPr lang="en-US" sz="1200" b="0" i="0" u="none" strike="noStrike" kern="1200" baseline="0">
                <a:solidFill>
                  <a:schemeClr val="tx1"/>
                </a:solidFill>
                <a:latin typeface="Times New Roman" charset="0"/>
                <a:ea typeface="ＭＳ Ｐゴシック" panose="020B0600070205080204" pitchFamily="34" charset="-128"/>
                <a:cs typeface="+mn-cs"/>
              </a:rPr>
              <a:t>added to the header.</a:t>
            </a:r>
          </a:p>
          <a:p>
            <a:r>
              <a:rPr lang="en-US" sz="1200" b="0" i="0" u="none" strike="noStrike" kern="1200" baseline="0">
                <a:solidFill>
                  <a:schemeClr val="tx1"/>
                </a:solidFill>
                <a:latin typeface="Times New Roman" charset="0"/>
                <a:ea typeface="ＭＳ Ｐゴシック" panose="020B0600070205080204" pitchFamily="34" charset="-128"/>
                <a:cs typeface="+mn-cs"/>
              </a:rPr>
              <a:t>If a record is deleted, the space that it occupies is freed, and its entry is set to</a:t>
            </a:r>
          </a:p>
          <a:p>
            <a:r>
              <a:rPr lang="en-US" sz="1200" b="0" i="1" u="none" strike="noStrike" kern="1200" baseline="0">
                <a:solidFill>
                  <a:schemeClr val="tx1"/>
                </a:solidFill>
                <a:latin typeface="Times New Roman" charset="0"/>
                <a:ea typeface="ＭＳ Ｐゴシック" panose="020B0600070205080204" pitchFamily="34" charset="-128"/>
                <a:cs typeface="+mn-cs"/>
              </a:rPr>
              <a:t>deleted </a:t>
            </a:r>
            <a:r>
              <a:rPr lang="en-US" sz="1200" b="0" i="0" u="none" strike="noStrike" kern="1200" baseline="0">
                <a:solidFill>
                  <a:schemeClr val="tx1"/>
                </a:solidFill>
                <a:latin typeface="Times New Roman" charset="0"/>
                <a:ea typeface="ＭＳ Ｐゴシック" panose="020B0600070205080204" pitchFamily="34" charset="-128"/>
                <a:cs typeface="+mn-cs"/>
              </a:rPr>
              <a:t>(its size is set to −1, for example). Further, the records in the block before</a:t>
            </a:r>
          </a:p>
          <a:p>
            <a:r>
              <a:rPr lang="en-US" sz="1200" b="0" i="0" u="none" strike="noStrike" kern="1200" baseline="0">
                <a:solidFill>
                  <a:schemeClr val="tx1"/>
                </a:solidFill>
                <a:latin typeface="Times New Roman" charset="0"/>
                <a:ea typeface="ＭＳ Ｐゴシック" panose="020B0600070205080204" pitchFamily="34" charset="-128"/>
                <a:cs typeface="+mn-cs"/>
              </a:rPr>
              <a:t>the deleted record are moved, so that the free space created by the deletion gets</a:t>
            </a:r>
          </a:p>
          <a:p>
            <a:r>
              <a:rPr lang="en-US" sz="1200" b="0" i="0" u="none" strike="noStrike" kern="1200" baseline="0">
                <a:solidFill>
                  <a:schemeClr val="tx1"/>
                </a:solidFill>
                <a:latin typeface="Times New Roman" charset="0"/>
                <a:ea typeface="ＭＳ Ｐゴシック" panose="020B0600070205080204" pitchFamily="34" charset="-128"/>
                <a:cs typeface="+mn-cs"/>
              </a:rPr>
              <a:t>occupied, and all free space is again between the final entry in the header array</a:t>
            </a:r>
          </a:p>
          <a:p>
            <a:r>
              <a:rPr lang="en-US" sz="1200" b="0" i="0" u="none" strike="noStrike" kern="1200" baseline="0">
                <a:solidFill>
                  <a:schemeClr val="tx1"/>
                </a:solidFill>
                <a:latin typeface="Times New Roman" charset="0"/>
                <a:ea typeface="ＭＳ Ｐゴシック" panose="020B0600070205080204" pitchFamily="34" charset="-128"/>
                <a:cs typeface="+mn-cs"/>
              </a:rPr>
              <a:t>and the first record. The end-of-free-space pointer in the header is appropriately</a:t>
            </a:r>
          </a:p>
          <a:p>
            <a:r>
              <a:rPr lang="en-US" sz="1200" b="0" i="0" u="none" strike="noStrike" kern="1200" baseline="0">
                <a:solidFill>
                  <a:schemeClr val="tx1"/>
                </a:solidFill>
                <a:latin typeface="Times New Roman" charset="0"/>
                <a:ea typeface="ＭＳ Ｐゴシック" panose="020B0600070205080204" pitchFamily="34" charset="-128"/>
                <a:cs typeface="+mn-cs"/>
              </a:rPr>
              <a:t>updated as well. Records can be grown or shrunk by similar techniques, as long</a:t>
            </a:r>
          </a:p>
          <a:p>
            <a:r>
              <a:rPr lang="en-US" sz="1200" b="0" i="0" u="none" strike="noStrike" kern="1200" baseline="0">
                <a:solidFill>
                  <a:schemeClr val="tx1"/>
                </a:solidFill>
                <a:latin typeface="Times New Roman" charset="0"/>
                <a:ea typeface="ＭＳ Ｐゴシック" panose="020B0600070205080204" pitchFamily="34" charset="-128"/>
                <a:cs typeface="+mn-cs"/>
              </a:rPr>
              <a:t>as there is space in the block. The cost of moving the records is not too high, since</a:t>
            </a:r>
          </a:p>
          <a:p>
            <a:r>
              <a:rPr lang="en-US" sz="1200" b="0" i="0" u="none" strike="noStrike" kern="1200" baseline="0">
                <a:solidFill>
                  <a:schemeClr val="tx1"/>
                </a:solidFill>
                <a:latin typeface="Times New Roman" charset="0"/>
                <a:ea typeface="ＭＳ Ｐゴシック" panose="020B0600070205080204" pitchFamily="34" charset="-128"/>
                <a:cs typeface="+mn-cs"/>
              </a:rPr>
              <a:t>the size of a block is limited: typical values are around 4 to 8 kilobytes.</a:t>
            </a:r>
            <a:endParaRPr lang="en-US" altLang="en-US">
              <a:latin typeface="Times New Roman" panose="02020603050405020304" pitchFamily="18" charset="0"/>
            </a:endParaRPr>
          </a:p>
        </p:txBody>
      </p:sp>
    </p:spTree>
    <p:extLst>
      <p:ext uri="{BB962C8B-B14F-4D97-AF65-F5344CB8AC3E}">
        <p14:creationId xmlns:p14="http://schemas.microsoft.com/office/powerpoint/2010/main" val="246032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Times New Roman" charset="0"/>
                <a:ea typeface="ＭＳ Ｐゴシック" panose="020B0600070205080204" pitchFamily="34" charset="-128"/>
                <a:cs typeface="+mn-cs"/>
              </a:rPr>
              <a:t>Most relational databases </a:t>
            </a:r>
            <a:r>
              <a:rPr lang="en-US" sz="1200" b="1" i="0" u="none" strike="noStrike" kern="1200" baseline="0">
                <a:solidFill>
                  <a:schemeClr val="tx1"/>
                </a:solidFill>
                <a:latin typeface="Times New Roman" charset="0"/>
                <a:ea typeface="ＭＳ Ｐゴシック" panose="020B0600070205080204" pitchFamily="34" charset="-128"/>
                <a:cs typeface="+mn-cs"/>
              </a:rPr>
              <a:t>restrict the size of a record to be no larger than</a:t>
            </a:r>
          </a:p>
          <a:p>
            <a:r>
              <a:rPr lang="en-US" sz="1200" b="1" i="0" u="none" strike="noStrike" kern="1200" baseline="0">
                <a:solidFill>
                  <a:schemeClr val="tx1"/>
                </a:solidFill>
                <a:latin typeface="Times New Roman" charset="0"/>
                <a:ea typeface="ＭＳ Ｐゴシック" panose="020B0600070205080204" pitchFamily="34" charset="-128"/>
                <a:cs typeface="+mn-cs"/>
              </a:rPr>
              <a:t>the size of a block</a:t>
            </a:r>
            <a:r>
              <a:rPr lang="en-US" sz="1200" b="0" i="0" u="none" strike="noStrike" kern="1200" baseline="0">
                <a:solidFill>
                  <a:schemeClr val="tx1"/>
                </a:solidFill>
                <a:latin typeface="Times New Roman" charset="0"/>
                <a:ea typeface="ＭＳ Ｐゴシック" panose="020B0600070205080204" pitchFamily="34" charset="-128"/>
                <a:cs typeface="+mn-cs"/>
              </a:rPr>
              <a:t>, to </a:t>
            </a:r>
            <a:r>
              <a:rPr lang="en-US" sz="1200" b="1" i="0" u="none" strike="noStrike" kern="1200" baseline="0">
                <a:solidFill>
                  <a:schemeClr val="tx1"/>
                </a:solidFill>
                <a:latin typeface="Times New Roman" charset="0"/>
                <a:ea typeface="ＭＳ Ｐゴシック" panose="020B0600070205080204" pitchFamily="34" charset="-128"/>
                <a:cs typeface="+mn-cs"/>
              </a:rPr>
              <a:t>simplify buffer management </a:t>
            </a:r>
            <a:r>
              <a:rPr lang="en-US" sz="1200" b="0" i="0" u="none" strike="noStrike" kern="1200" baseline="0">
                <a:solidFill>
                  <a:schemeClr val="tx1"/>
                </a:solidFill>
                <a:latin typeface="Times New Roman" charset="0"/>
                <a:ea typeface="ＭＳ Ｐゴシック" panose="020B0600070205080204" pitchFamily="34" charset="-128"/>
                <a:cs typeface="+mn-cs"/>
              </a:rPr>
              <a:t>and free-space management.</a:t>
            </a:r>
          </a:p>
          <a:p>
            <a:r>
              <a:rPr lang="en-US" sz="1200" b="1" i="0" u="none" strike="noStrike" kern="1200" baseline="0">
                <a:solidFill>
                  <a:schemeClr val="tx1"/>
                </a:solidFill>
                <a:latin typeface="Times New Roman" charset="0"/>
                <a:ea typeface="ＭＳ Ｐゴシック" panose="020B0600070205080204" pitchFamily="34" charset="-128"/>
                <a:cs typeface="+mn-cs"/>
              </a:rPr>
              <a:t>Large objects are often stored </a:t>
            </a:r>
            <a:r>
              <a:rPr lang="en-US" sz="1200" b="0" i="0" u="none" strike="noStrike" kern="1200" baseline="0">
                <a:solidFill>
                  <a:schemeClr val="tx1"/>
                </a:solidFill>
                <a:latin typeface="Times New Roman" charset="0"/>
                <a:ea typeface="ＭＳ Ｐゴシック" panose="020B0600070205080204" pitchFamily="34" charset="-128"/>
                <a:cs typeface="+mn-cs"/>
              </a:rPr>
              <a:t>in </a:t>
            </a:r>
            <a:r>
              <a:rPr lang="en-US" sz="1200" b="1" i="0" u="none" strike="noStrike" kern="1200" baseline="0">
                <a:solidFill>
                  <a:schemeClr val="tx1"/>
                </a:solidFill>
                <a:latin typeface="Times New Roman" charset="0"/>
                <a:ea typeface="ＭＳ Ｐゴシック" panose="020B0600070205080204" pitchFamily="34" charset="-128"/>
                <a:cs typeface="+mn-cs"/>
              </a:rPr>
              <a:t>a special file </a:t>
            </a:r>
            <a:r>
              <a:rPr lang="en-US" sz="1200" b="0" i="0" u="none" strike="noStrike" kern="1200" baseline="0">
                <a:solidFill>
                  <a:schemeClr val="tx1"/>
                </a:solidFill>
                <a:latin typeface="Times New Roman" charset="0"/>
                <a:ea typeface="ＭＳ Ｐゴシック" panose="020B0600070205080204" pitchFamily="34" charset="-128"/>
                <a:cs typeface="+mn-cs"/>
              </a:rPr>
              <a:t>(or collection of files) instead of</a:t>
            </a:r>
          </a:p>
          <a:p>
            <a:r>
              <a:rPr lang="en-US" sz="1200" b="0" i="0" u="none" strike="noStrike" kern="1200" baseline="0">
                <a:solidFill>
                  <a:schemeClr val="tx1"/>
                </a:solidFill>
                <a:latin typeface="Times New Roman" charset="0"/>
                <a:ea typeface="ＭＳ Ｐゴシック" panose="020B0600070205080204" pitchFamily="34" charset="-128"/>
                <a:cs typeface="+mn-cs"/>
              </a:rPr>
              <a:t>being stored with the other (short) attributes of records in which they occur. A</a:t>
            </a:r>
          </a:p>
          <a:p>
            <a:r>
              <a:rPr lang="en-US" sz="1200" b="0" i="0" u="none" strike="noStrike" kern="1200" baseline="0">
                <a:solidFill>
                  <a:schemeClr val="tx1"/>
                </a:solidFill>
                <a:latin typeface="Times New Roman" charset="0"/>
                <a:ea typeface="ＭＳ Ｐゴシック" panose="020B0600070205080204" pitchFamily="34" charset="-128"/>
                <a:cs typeface="+mn-cs"/>
              </a:rPr>
              <a:t>(logical) </a:t>
            </a:r>
            <a:r>
              <a:rPr lang="en-US" sz="1200" b="1" i="0" u="none" strike="noStrike" kern="1200" baseline="0">
                <a:solidFill>
                  <a:schemeClr val="tx1"/>
                </a:solidFill>
                <a:latin typeface="Times New Roman" charset="0"/>
                <a:ea typeface="ＭＳ Ｐゴシック" panose="020B0600070205080204" pitchFamily="34" charset="-128"/>
                <a:cs typeface="+mn-cs"/>
              </a:rPr>
              <a:t>pointer to the object is then stored in the recor</a:t>
            </a:r>
            <a:r>
              <a:rPr lang="en-US" sz="1200" b="0" i="0" u="none" strike="noStrike" kern="1200" baseline="0">
                <a:solidFill>
                  <a:schemeClr val="tx1"/>
                </a:solidFill>
                <a:latin typeface="Times New Roman" charset="0"/>
                <a:ea typeface="ＭＳ Ｐゴシック" panose="020B0600070205080204" pitchFamily="34" charset="-128"/>
                <a:cs typeface="+mn-cs"/>
              </a:rPr>
              <a:t>d containing the large</a:t>
            </a:r>
          </a:p>
          <a:p>
            <a:r>
              <a:rPr lang="en-US" sz="1200" b="0" i="0" u="none" strike="noStrike" kern="1200" baseline="0">
                <a:solidFill>
                  <a:schemeClr val="tx1"/>
                </a:solidFill>
                <a:latin typeface="Times New Roman" charset="0"/>
                <a:ea typeface="ＭＳ Ｐゴシック" panose="020B0600070205080204" pitchFamily="34" charset="-128"/>
                <a:cs typeface="+mn-cs"/>
              </a:rPr>
              <a:t>object. Large objects are often represented using B+-tree file organizations</a:t>
            </a:r>
            <a:endParaRPr lang="en-US"/>
          </a:p>
        </p:txBody>
      </p:sp>
      <p:sp>
        <p:nvSpPr>
          <p:cNvPr id="4" name="Slide Number Placeholder 3"/>
          <p:cNvSpPr>
            <a:spLocks noGrp="1"/>
          </p:cNvSpPr>
          <p:nvPr>
            <p:ph type="sldNum" sz="quarter" idx="10"/>
          </p:nvPr>
        </p:nvSpPr>
        <p:spPr/>
        <p:txBody>
          <a:bodyPr/>
          <a:lstStyle/>
          <a:p>
            <a:pPr marL="0" marR="0" lvl="0" indent="0" algn="r" defTabSz="930275" rtl="0" eaLnBrk="0" fontAlgn="base" latinLnBrk="0" hangingPunct="0">
              <a:lnSpc>
                <a:spcPct val="100000"/>
              </a:lnSpc>
              <a:spcBef>
                <a:spcPct val="0"/>
              </a:spcBef>
              <a:spcAft>
                <a:spcPct val="0"/>
              </a:spcAft>
              <a:buClrTx/>
              <a:buSzTx/>
              <a:buFontTx/>
              <a:buNone/>
              <a:tabLst/>
              <a:defRPr/>
            </a:pPr>
            <a:fld id="{D0FD0ED8-BDA8-4340-B927-B9068379BDEE}"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30371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B9127471-3FEB-44A1-BE8B-8738125979DD}"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15</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538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D6E6D46-D308-4112-B419-3788A6957748}"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a:solidFill>
                  <a:schemeClr val="tx1"/>
                </a:solidFill>
                <a:latin typeface="Times New Roman" charset="0"/>
                <a:ea typeface="ＭＳ Ｐゴシック" panose="020B0600070205080204" pitchFamily="34" charset="-128"/>
                <a:cs typeface="+mn-cs"/>
              </a:rPr>
              <a:t>To permit fast retrieval of records</a:t>
            </a:r>
          </a:p>
          <a:p>
            <a:r>
              <a:rPr lang="en-US" sz="1200" b="0" i="0" u="none" strike="noStrike" kern="1200" baseline="0">
                <a:solidFill>
                  <a:schemeClr val="tx1"/>
                </a:solidFill>
                <a:latin typeface="Times New Roman" charset="0"/>
                <a:ea typeface="ＭＳ Ｐゴシック" panose="020B0600070205080204" pitchFamily="34" charset="-128"/>
                <a:cs typeface="+mn-cs"/>
              </a:rPr>
              <a:t>in search-key order, we chain together records by pointers. The pointer in each</a:t>
            </a:r>
          </a:p>
          <a:p>
            <a:r>
              <a:rPr lang="en-US" sz="1200" b="0" i="0" u="none" strike="noStrike" kern="1200" baseline="0">
                <a:solidFill>
                  <a:schemeClr val="tx1"/>
                </a:solidFill>
                <a:latin typeface="Times New Roman" charset="0"/>
                <a:ea typeface="ＭＳ Ｐゴシック" panose="020B0600070205080204" pitchFamily="34" charset="-128"/>
                <a:cs typeface="+mn-cs"/>
              </a:rPr>
              <a:t>record points to the next record in search-key order. Furthermore, to minimize the</a:t>
            </a:r>
          </a:p>
          <a:p>
            <a:r>
              <a:rPr lang="en-US" sz="1200" b="0" i="0" u="none" strike="noStrike" kern="1200" baseline="0">
                <a:solidFill>
                  <a:schemeClr val="tx1"/>
                </a:solidFill>
                <a:latin typeface="Times New Roman" charset="0"/>
                <a:ea typeface="ＭＳ Ｐゴシック" panose="020B0600070205080204" pitchFamily="34" charset="-128"/>
                <a:cs typeface="+mn-cs"/>
              </a:rPr>
              <a:t>number of block accesses in sequential file processing, we store records physically</a:t>
            </a:r>
          </a:p>
          <a:p>
            <a:r>
              <a:rPr lang="en-US" sz="1200" b="0" i="0" u="none" strike="noStrike" kern="1200" baseline="0">
                <a:solidFill>
                  <a:schemeClr val="tx1"/>
                </a:solidFill>
                <a:latin typeface="Times New Roman" charset="0"/>
                <a:ea typeface="ＭＳ Ｐゴシック" panose="020B0600070205080204" pitchFamily="34" charset="-128"/>
                <a:cs typeface="+mn-cs"/>
              </a:rPr>
              <a:t>in search-key order, or as close to search-key order as possible.</a:t>
            </a:r>
            <a:endParaRPr lang="en-US" altLang="en-US">
              <a:latin typeface="Times New Roman" panose="02020603050405020304" pitchFamily="18" charset="0"/>
            </a:endParaRPr>
          </a:p>
        </p:txBody>
      </p:sp>
    </p:spTree>
    <p:extLst>
      <p:ext uri="{BB962C8B-B14F-4D97-AF65-F5344CB8AC3E}">
        <p14:creationId xmlns:p14="http://schemas.microsoft.com/office/powerpoint/2010/main" val="3470405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C52DDCC-926B-4426-B7C9-C4553BCDFEDD}"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a:solidFill>
                  <a:schemeClr val="tx1"/>
                </a:solidFill>
                <a:latin typeface="Times New Roman" charset="0"/>
                <a:ea typeface="ＭＳ Ｐゴシック" panose="020B0600070205080204" pitchFamily="34" charset="-128"/>
                <a:cs typeface="+mn-cs"/>
              </a:rPr>
              <a:t>For insertion, we apply the following rules:</a:t>
            </a:r>
          </a:p>
          <a:p>
            <a:r>
              <a:rPr lang="en-US" sz="1200" b="1" i="0" u="none" strike="noStrike" kern="1200" baseline="0">
                <a:solidFill>
                  <a:schemeClr val="tx1"/>
                </a:solidFill>
                <a:latin typeface="Times New Roman" charset="0"/>
                <a:ea typeface="ＭＳ Ｐゴシック" panose="020B0600070205080204" pitchFamily="34" charset="-128"/>
                <a:cs typeface="+mn-cs"/>
              </a:rPr>
              <a:t>1. </a:t>
            </a:r>
            <a:r>
              <a:rPr lang="en-US" sz="1200" b="0" i="0" u="none" strike="noStrike" kern="1200" baseline="0">
                <a:solidFill>
                  <a:schemeClr val="tx1"/>
                </a:solidFill>
                <a:latin typeface="Times New Roman" charset="0"/>
                <a:ea typeface="ＭＳ Ｐゴシック" panose="020B0600070205080204" pitchFamily="34" charset="-128"/>
                <a:cs typeface="+mn-cs"/>
              </a:rPr>
              <a:t>Locate the record in the file that comes before the record to be inserted in</a:t>
            </a:r>
          </a:p>
          <a:p>
            <a:r>
              <a:rPr lang="en-US" sz="1200" b="0" i="0" u="none" strike="noStrike" kern="1200" baseline="0">
                <a:solidFill>
                  <a:schemeClr val="tx1"/>
                </a:solidFill>
                <a:latin typeface="Times New Roman" charset="0"/>
                <a:ea typeface="ＭＳ Ｐゴシック" panose="020B0600070205080204" pitchFamily="34" charset="-128"/>
                <a:cs typeface="+mn-cs"/>
              </a:rPr>
              <a:t>search-key order.</a:t>
            </a:r>
          </a:p>
          <a:p>
            <a:r>
              <a:rPr lang="en-US" sz="1200" b="1" i="0" u="none" strike="noStrike" kern="1200" baseline="0">
                <a:solidFill>
                  <a:schemeClr val="tx1"/>
                </a:solidFill>
                <a:latin typeface="Times New Roman" charset="0"/>
                <a:ea typeface="ＭＳ Ｐゴシック" panose="020B0600070205080204" pitchFamily="34" charset="-128"/>
                <a:cs typeface="+mn-cs"/>
              </a:rPr>
              <a:t>2. </a:t>
            </a:r>
            <a:r>
              <a:rPr lang="en-US" sz="1200" b="0" i="0" u="none" strike="noStrike" kern="1200" baseline="0">
                <a:solidFill>
                  <a:schemeClr val="tx1"/>
                </a:solidFill>
                <a:latin typeface="Times New Roman" charset="0"/>
                <a:ea typeface="ＭＳ Ｐゴシック" panose="020B0600070205080204" pitchFamily="34" charset="-128"/>
                <a:cs typeface="+mn-cs"/>
              </a:rPr>
              <a:t>If there is a free record (that is, space left after a deletion) within the same</a:t>
            </a:r>
          </a:p>
          <a:p>
            <a:r>
              <a:rPr lang="en-US" sz="1200" b="0" i="0" u="none" strike="noStrike" kern="1200" baseline="0">
                <a:solidFill>
                  <a:schemeClr val="tx1"/>
                </a:solidFill>
                <a:latin typeface="Times New Roman" charset="0"/>
                <a:ea typeface="ＭＳ Ｐゴシック" panose="020B0600070205080204" pitchFamily="34" charset="-128"/>
                <a:cs typeface="+mn-cs"/>
              </a:rPr>
              <a:t>block as this record, insert the new record there. Otherwise, insert the new</a:t>
            </a:r>
          </a:p>
          <a:p>
            <a:r>
              <a:rPr lang="en-US" sz="1200" b="0" i="0" u="none" strike="noStrike" kern="1200" baseline="0">
                <a:solidFill>
                  <a:schemeClr val="tx1"/>
                </a:solidFill>
                <a:latin typeface="Times New Roman" charset="0"/>
                <a:ea typeface="ＭＳ Ｐゴシック" panose="020B0600070205080204" pitchFamily="34" charset="-128"/>
                <a:cs typeface="+mn-cs"/>
              </a:rPr>
              <a:t>record in an </a:t>
            </a:r>
            <a:r>
              <a:rPr lang="en-US" sz="1200" b="0" i="1" u="none" strike="noStrike" kern="1200" baseline="0">
                <a:solidFill>
                  <a:schemeClr val="tx1"/>
                </a:solidFill>
                <a:latin typeface="Times New Roman" charset="0"/>
                <a:ea typeface="ＭＳ Ｐゴシック" panose="020B0600070205080204" pitchFamily="34" charset="-128"/>
                <a:cs typeface="+mn-cs"/>
              </a:rPr>
              <a:t>overflow block</a:t>
            </a:r>
            <a:r>
              <a:rPr lang="en-US" sz="1200" b="0" i="0" u="none" strike="noStrike" kern="1200" baseline="0">
                <a:solidFill>
                  <a:schemeClr val="tx1"/>
                </a:solidFill>
                <a:latin typeface="Times New Roman" charset="0"/>
                <a:ea typeface="ＭＳ Ｐゴシック" panose="020B0600070205080204" pitchFamily="34" charset="-128"/>
                <a:cs typeface="+mn-cs"/>
              </a:rPr>
              <a:t>. In either case, adjust the pointers so as to chain</a:t>
            </a:r>
          </a:p>
          <a:p>
            <a:r>
              <a:rPr lang="en-US" sz="1200" b="0" i="0" u="none" strike="noStrike" kern="1200" baseline="0">
                <a:solidFill>
                  <a:schemeClr val="tx1"/>
                </a:solidFill>
                <a:latin typeface="Times New Roman" charset="0"/>
                <a:ea typeface="ＭＳ Ｐゴシック" panose="020B0600070205080204" pitchFamily="34" charset="-128"/>
                <a:cs typeface="+mn-cs"/>
              </a:rPr>
              <a:t>together the records in search-key order.</a:t>
            </a:r>
            <a:endParaRPr lang="en-US" altLang="en-US">
              <a:latin typeface="Times New Roman" panose="02020603050405020304" pitchFamily="18" charset="0"/>
            </a:endParaRPr>
          </a:p>
        </p:txBody>
      </p:sp>
    </p:spTree>
    <p:extLst>
      <p:ext uri="{BB962C8B-B14F-4D97-AF65-F5344CB8AC3E}">
        <p14:creationId xmlns:p14="http://schemas.microsoft.com/office/powerpoint/2010/main" val="339774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A98273B-E4A9-40EC-B76C-BBB9F2F6FDF2}"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1529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A1EBF03-8380-47DF-AE4A-3B75AC3BCE5D}"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a:solidFill>
                  <a:schemeClr val="tx1"/>
                </a:solidFill>
                <a:latin typeface="+mn-lt"/>
                <a:ea typeface="+mn-ea"/>
                <a:cs typeface="+mn-cs"/>
              </a:rPr>
              <a:t>Stores related records of two or more relations in each block</a:t>
            </a:r>
          </a:p>
          <a:p>
            <a:r>
              <a:rPr lang="en-US" sz="1200" b="1" i="0" u="none" strike="noStrike" kern="1200" baseline="0">
                <a:solidFill>
                  <a:schemeClr val="tx1"/>
                </a:solidFill>
                <a:latin typeface="+mn-lt"/>
                <a:ea typeface="+mn-ea"/>
                <a:cs typeface="+mn-cs"/>
              </a:rPr>
              <a:t>Multitable clustering is supported by the Oracle database system</a:t>
            </a:r>
            <a:r>
              <a:rPr lang="en-US" sz="1200" b="0" i="0" u="none" strike="noStrike" kern="1200" baseline="0">
                <a:solidFill>
                  <a:schemeClr val="tx1"/>
                </a:solidFill>
                <a:latin typeface="+mn-lt"/>
                <a:ea typeface="+mn-ea"/>
                <a:cs typeface="+mn-cs"/>
              </a:rPr>
              <a:t>. Clusters can be</a:t>
            </a:r>
          </a:p>
          <a:p>
            <a:r>
              <a:rPr lang="en-US" sz="1200" b="0" i="0" u="none" strike="noStrike" kern="1200" baseline="0">
                <a:solidFill>
                  <a:schemeClr val="tx1"/>
                </a:solidFill>
                <a:latin typeface="+mn-lt"/>
                <a:ea typeface="+mn-ea"/>
                <a:cs typeface="+mn-cs"/>
              </a:rPr>
              <a:t>created by using a </a:t>
            </a:r>
            <a:r>
              <a:rPr lang="en-US" sz="1200" b="1" i="0" u="none" strike="noStrike" kern="1200" baseline="0">
                <a:solidFill>
                  <a:schemeClr val="tx1"/>
                </a:solidFill>
                <a:latin typeface="+mn-lt"/>
                <a:ea typeface="+mn-ea"/>
                <a:cs typeface="+mn-cs"/>
              </a:rPr>
              <a:t>create cluster command</a:t>
            </a:r>
            <a:r>
              <a:rPr lang="en-US" sz="1200" b="0" i="0" u="none" strike="noStrike" kern="1200" baseline="0">
                <a:solidFill>
                  <a:schemeClr val="tx1"/>
                </a:solidFill>
                <a:latin typeface="+mn-lt"/>
                <a:ea typeface="+mn-ea"/>
                <a:cs typeface="+mn-cs"/>
              </a:rPr>
              <a:t>, with a specified cluster key. An extension</a:t>
            </a:r>
          </a:p>
          <a:p>
            <a:r>
              <a:rPr lang="en-US" sz="1200" b="0" i="0" u="none" strike="noStrike" kern="1200" baseline="0">
                <a:solidFill>
                  <a:schemeClr val="tx1"/>
                </a:solidFill>
                <a:latin typeface="+mn-lt"/>
                <a:ea typeface="+mn-ea"/>
                <a:cs typeface="+mn-cs"/>
              </a:rPr>
              <a:t>of the create table command can be used to specify that a relation is to be stored in</a:t>
            </a:r>
          </a:p>
          <a:p>
            <a:r>
              <a:rPr lang="en-US" sz="1200" b="0" i="0" u="none" strike="noStrike" kern="1200" baseline="0">
                <a:solidFill>
                  <a:schemeClr val="tx1"/>
                </a:solidFill>
                <a:latin typeface="+mn-lt"/>
                <a:ea typeface="+mn-ea"/>
                <a:cs typeface="+mn-cs"/>
              </a:rPr>
              <a:t>a specific cluster, with a particular attribute used as the cluster key. Multiple relations</a:t>
            </a:r>
          </a:p>
          <a:p>
            <a:r>
              <a:rPr lang="en-US" sz="1200" b="0" i="0" u="none" strike="noStrike" kern="1200" baseline="0">
                <a:solidFill>
                  <a:schemeClr val="tx1"/>
                </a:solidFill>
                <a:latin typeface="+mn-lt"/>
                <a:ea typeface="+mn-ea"/>
                <a:cs typeface="+mn-cs"/>
              </a:rPr>
              <a:t>can thus be allocated to a cluster.  </a:t>
            </a:r>
          </a:p>
          <a:p>
            <a:endParaRPr lang="en-US" altLang="en-US" sz="1200" b="0" i="0" u="none" strike="noStrike" kern="1200" baseline="0">
              <a:solidFill>
                <a:schemeClr val="tx1"/>
              </a:solidFill>
              <a:latin typeface="+mn-lt"/>
              <a:ea typeface="+mn-ea"/>
              <a:cs typeface="+mn-cs"/>
            </a:endParaRPr>
          </a:p>
          <a:p>
            <a:r>
              <a:rPr lang="en-US" altLang="en-US" sz="1200" b="0" i="0" u="none" strike="noStrike" kern="1200" baseline="0">
                <a:solidFill>
                  <a:schemeClr val="tx1"/>
                </a:solidFill>
                <a:latin typeface="+mn-lt"/>
                <a:ea typeface="+mn-ea"/>
                <a:cs typeface="+mn-cs"/>
              </a:rPr>
              <a:t>To get cluster information.</a:t>
            </a:r>
          </a:p>
          <a:p>
            <a:r>
              <a:rPr lang="en-US" sz="1200" b="0" i="0" kern="1200">
                <a:solidFill>
                  <a:schemeClr val="tx1"/>
                </a:solidFill>
                <a:effectLst/>
                <a:latin typeface="+mn-lt"/>
                <a:ea typeface="+mn-ea"/>
                <a:cs typeface="+mn-cs"/>
              </a:rPr>
              <a:t>SELECT * FROM USER_CLU_COLUMNS</a:t>
            </a:r>
            <a:endParaRPr lang="en-US" altLang="en-US">
              <a:latin typeface="Times New Roman" panose="02020603050405020304" pitchFamily="18" charset="0"/>
            </a:endParaRPr>
          </a:p>
        </p:txBody>
      </p:sp>
    </p:spTree>
    <p:extLst>
      <p:ext uri="{BB962C8B-B14F-4D97-AF65-F5344CB8AC3E}">
        <p14:creationId xmlns:p14="http://schemas.microsoft.com/office/powerpoint/2010/main" val="413164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2BAA167-26EF-4CFC-8F6D-27795FEFF184}"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200" b="0" i="0" u="none" strike="noStrike" kern="1200" baseline="0" dirty="0">
              <a:solidFill>
                <a:schemeClr val="tx1"/>
              </a:solidFill>
              <a:latin typeface="Times New Roman" charset="0"/>
              <a:ea typeface="ＭＳ Ｐゴシック" panose="020B0600070205080204" pitchFamily="34" charset="-128"/>
              <a:cs typeface="+mn-cs"/>
            </a:endParaRPr>
          </a:p>
          <a:p>
            <a:r>
              <a:rPr lang="en-US" sz="1200" b="0" i="0" u="none" strike="noStrike" kern="1200" baseline="0" dirty="0">
                <a:solidFill>
                  <a:schemeClr val="tx1"/>
                </a:solidFill>
                <a:latin typeface="+mn-lt"/>
                <a:ea typeface="+mn-ea"/>
                <a:cs typeface="+mn-cs"/>
              </a:rPr>
              <a:t>Most databases use </a:t>
            </a:r>
            <a:r>
              <a:rPr lang="en-US" sz="1200" b="1" i="0" u="none" strike="noStrike" kern="1200" baseline="0" dirty="0">
                <a:solidFill>
                  <a:schemeClr val="tx1"/>
                </a:solidFill>
                <a:latin typeface="+mn-lt"/>
                <a:ea typeface="+mn-ea"/>
                <a:cs typeface="+mn-cs"/>
              </a:rPr>
              <a:t>operating system files as an intermediate layer </a:t>
            </a:r>
            <a:r>
              <a:rPr lang="en-US" sz="1200" b="0" i="0" u="none" strike="noStrike" kern="1200" baseline="0" dirty="0">
                <a:solidFill>
                  <a:schemeClr val="tx1"/>
                </a:solidFill>
                <a:latin typeface="+mn-lt"/>
                <a:ea typeface="+mn-ea"/>
                <a:cs typeface="+mn-cs"/>
              </a:rPr>
              <a:t>for storing</a:t>
            </a:r>
          </a:p>
          <a:p>
            <a:r>
              <a:rPr lang="en-US" sz="1200" b="0" i="0" u="none" strike="noStrike" kern="1200" baseline="0" dirty="0">
                <a:solidFill>
                  <a:schemeClr val="tx1"/>
                </a:solidFill>
                <a:latin typeface="+mn-lt"/>
                <a:ea typeface="+mn-ea"/>
                <a:cs typeface="+mn-cs"/>
              </a:rPr>
              <a:t>records, which abstract away some details of the underlying blocks. However, to ensure</a:t>
            </a:r>
          </a:p>
          <a:p>
            <a:r>
              <a:rPr lang="en-US" sz="1200" b="1" i="0" u="none" strike="noStrike" kern="1200" baseline="0" dirty="0">
                <a:solidFill>
                  <a:schemeClr val="tx1"/>
                </a:solidFill>
                <a:latin typeface="+mn-lt"/>
                <a:ea typeface="+mn-ea"/>
                <a:cs typeface="+mn-cs"/>
              </a:rPr>
              <a:t>efficient access,</a:t>
            </a:r>
            <a:r>
              <a:rPr lang="en-US" sz="1200" b="0" i="0" u="none" strike="noStrike" kern="1200" baseline="0" dirty="0">
                <a:solidFill>
                  <a:schemeClr val="tx1"/>
                </a:solidFill>
                <a:latin typeface="+mn-lt"/>
                <a:ea typeface="+mn-ea"/>
                <a:cs typeface="+mn-cs"/>
              </a:rPr>
              <a:t> as well as to </a:t>
            </a:r>
            <a:r>
              <a:rPr lang="en-US" sz="1200" b="1" i="0" u="none" strike="noStrike" kern="1200" baseline="0" dirty="0">
                <a:solidFill>
                  <a:schemeClr val="tx1"/>
                </a:solidFill>
                <a:latin typeface="+mn-lt"/>
                <a:ea typeface="+mn-ea"/>
                <a:cs typeface="+mn-cs"/>
              </a:rPr>
              <a:t>support recovery from failures </a:t>
            </a:r>
            <a:r>
              <a:rPr lang="en-US" sz="1200" b="0" i="0" u="none" strike="noStrike" kern="1200" baseline="0" dirty="0">
                <a:solidFill>
                  <a:schemeClr val="tx1"/>
                </a:solidFill>
                <a:latin typeface="+mn-lt"/>
                <a:ea typeface="+mn-ea"/>
                <a:cs typeface="+mn-cs"/>
              </a:rPr>
              <a:t>(as we will see later in</a:t>
            </a:r>
          </a:p>
          <a:p>
            <a:r>
              <a:rPr lang="en-US" sz="1200" b="0" i="0" u="none" strike="noStrike" kern="1200" baseline="0" dirty="0">
                <a:solidFill>
                  <a:schemeClr val="tx1"/>
                </a:solidFill>
                <a:latin typeface="+mn-lt"/>
                <a:ea typeface="+mn-ea"/>
                <a:cs typeface="+mn-cs"/>
              </a:rPr>
              <a:t>Chapter 19), databases must continue to be aware of blocks. Thus, in Section 13.2, we</a:t>
            </a:r>
          </a:p>
          <a:p>
            <a:r>
              <a:rPr lang="en-US" sz="1200" b="0" i="0" u="none" strike="noStrike" kern="1200" baseline="0" dirty="0">
                <a:solidFill>
                  <a:schemeClr val="tx1"/>
                </a:solidFill>
                <a:latin typeface="+mn-lt"/>
                <a:ea typeface="+mn-ea"/>
                <a:cs typeface="+mn-cs"/>
              </a:rPr>
              <a:t>study </a:t>
            </a:r>
            <a:r>
              <a:rPr lang="en-US" sz="1200" b="1" i="0" u="none" strike="noStrike" kern="1200" baseline="0" dirty="0">
                <a:solidFill>
                  <a:schemeClr val="tx1"/>
                </a:solidFill>
                <a:latin typeface="+mn-lt"/>
                <a:ea typeface="+mn-ea"/>
                <a:cs typeface="+mn-cs"/>
              </a:rPr>
              <a:t>how individual records are stored in files</a:t>
            </a:r>
            <a:r>
              <a:rPr lang="en-US" sz="1200" b="0" i="0" u="none" strike="noStrike" kern="1200" baseline="0" dirty="0">
                <a:solidFill>
                  <a:schemeClr val="tx1"/>
                </a:solidFill>
                <a:latin typeface="+mn-lt"/>
                <a:ea typeface="+mn-ea"/>
                <a:cs typeface="+mn-cs"/>
              </a:rPr>
              <a:t>, taking block structure into account.</a:t>
            </a:r>
          </a:p>
          <a:p>
            <a:r>
              <a:rPr lang="en-US" sz="1200" b="0" i="0" u="none" strike="noStrike" kern="1200" baseline="0" dirty="0">
                <a:solidFill>
                  <a:schemeClr val="tx1"/>
                </a:solidFill>
                <a:latin typeface="+mn-lt"/>
                <a:ea typeface="+mn-ea"/>
                <a:cs typeface="+mn-cs"/>
              </a:rPr>
              <a:t>Given a set of records, the next decision lies </a:t>
            </a:r>
            <a:r>
              <a:rPr lang="en-US" sz="1200" b="1" i="0" u="none" strike="noStrike" kern="1200" baseline="0" dirty="0">
                <a:solidFill>
                  <a:schemeClr val="tx1"/>
                </a:solidFill>
                <a:latin typeface="+mn-lt"/>
                <a:ea typeface="+mn-ea"/>
                <a:cs typeface="+mn-cs"/>
              </a:rPr>
              <a:t>in how to organize them in the file</a:t>
            </a:r>
          </a:p>
          <a:p>
            <a:r>
              <a:rPr lang="en-US" sz="1200" b="1" i="0" u="none" strike="noStrike" kern="1200" baseline="0" dirty="0">
                <a:solidFill>
                  <a:schemeClr val="tx1"/>
                </a:solidFill>
                <a:latin typeface="+mn-lt"/>
                <a:ea typeface="+mn-ea"/>
                <a:cs typeface="+mn-cs"/>
              </a:rPr>
              <a:t>structure</a:t>
            </a:r>
            <a:r>
              <a:rPr lang="en-US" sz="1200" b="0" i="0" u="none" strike="noStrike" kern="1200" baseline="0" dirty="0">
                <a:solidFill>
                  <a:schemeClr val="tx1"/>
                </a:solidFill>
                <a:latin typeface="+mn-lt"/>
                <a:ea typeface="+mn-ea"/>
                <a:cs typeface="+mn-cs"/>
              </a:rPr>
              <a:t>; for example, they may stored in sorted order, in the order they are created,</a:t>
            </a:r>
          </a:p>
          <a:p>
            <a:r>
              <a:rPr lang="en-US" sz="1200" b="0" i="0" u="none" strike="noStrike" kern="1200" baseline="0" dirty="0">
                <a:solidFill>
                  <a:schemeClr val="tx1"/>
                </a:solidFill>
                <a:latin typeface="+mn-lt"/>
                <a:ea typeface="+mn-ea"/>
                <a:cs typeface="+mn-cs"/>
              </a:rPr>
              <a:t>or in an arbitrary order. </a:t>
            </a:r>
          </a:p>
          <a:p>
            <a:r>
              <a:rPr lang="en-US" sz="1200" b="0" i="0" u="none" strike="noStrike" kern="1200" baseline="0" dirty="0">
                <a:solidFill>
                  <a:schemeClr val="tx1"/>
                </a:solidFill>
                <a:latin typeface="+mn-lt"/>
                <a:ea typeface="+mn-ea"/>
                <a:cs typeface="+mn-cs"/>
              </a:rPr>
              <a:t>Section 13.4 then describes how databases organize data about the relational</a:t>
            </a:r>
          </a:p>
          <a:p>
            <a:r>
              <a:rPr lang="en-US" sz="1200" b="0" i="0" u="none" strike="noStrike" kern="1200" baseline="0" dirty="0">
                <a:solidFill>
                  <a:schemeClr val="tx1"/>
                </a:solidFill>
                <a:latin typeface="+mn-lt"/>
                <a:ea typeface="+mn-ea"/>
                <a:cs typeface="+mn-cs"/>
              </a:rPr>
              <a:t>schemas as well as storage organization, in the data dictionary. Information in the</a:t>
            </a:r>
          </a:p>
          <a:p>
            <a:r>
              <a:rPr lang="en-US" sz="1200" b="0" i="0" u="none" strike="noStrike" kern="1200" baseline="0" dirty="0">
                <a:solidFill>
                  <a:schemeClr val="tx1"/>
                </a:solidFill>
                <a:latin typeface="+mn-lt"/>
                <a:ea typeface="+mn-ea"/>
                <a:cs typeface="+mn-cs"/>
              </a:rPr>
              <a:t>data dictionary is crucial for many tasks, for example, to locate and retrieve records of</a:t>
            </a:r>
          </a:p>
          <a:p>
            <a:r>
              <a:rPr lang="en-US" sz="1200" b="0" i="0" u="none" strike="noStrike" kern="1200" baseline="0" dirty="0">
                <a:solidFill>
                  <a:schemeClr val="tx1"/>
                </a:solidFill>
                <a:latin typeface="+mn-lt"/>
                <a:ea typeface="+mn-ea"/>
                <a:cs typeface="+mn-cs"/>
              </a:rPr>
              <a:t>a relation when given the name of the relation. </a:t>
            </a:r>
          </a:p>
          <a:p>
            <a:endParaRPr lang="en-US" alt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database is mapped into a number of different files that are maintained by the underlying</a:t>
            </a:r>
          </a:p>
          <a:p>
            <a:r>
              <a:rPr lang="en-US" sz="1200" b="0" i="0" u="none" strike="noStrike" kern="1200" baseline="0" dirty="0">
                <a:solidFill>
                  <a:schemeClr val="tx1"/>
                </a:solidFill>
                <a:latin typeface="+mn-lt"/>
                <a:ea typeface="+mn-ea"/>
                <a:cs typeface="+mn-cs"/>
              </a:rPr>
              <a:t>operating system. These files reside permanently on disks. A file is organized</a:t>
            </a:r>
          </a:p>
          <a:p>
            <a:r>
              <a:rPr lang="en-US" sz="1200" b="0" i="0" u="none" strike="noStrike" kern="1200" baseline="0" dirty="0">
                <a:solidFill>
                  <a:schemeClr val="tx1"/>
                </a:solidFill>
                <a:latin typeface="+mn-lt"/>
                <a:ea typeface="+mn-ea"/>
                <a:cs typeface="+mn-cs"/>
              </a:rPr>
              <a:t>logically as a sequence of records. These records are mapped onto disk blocks. Files are</a:t>
            </a:r>
          </a:p>
          <a:p>
            <a:r>
              <a:rPr lang="en-US" sz="1200" b="0" i="0" u="none" strike="noStrike" kern="1200" baseline="0" dirty="0">
                <a:solidFill>
                  <a:schemeClr val="tx1"/>
                </a:solidFill>
                <a:latin typeface="+mn-lt"/>
                <a:ea typeface="+mn-ea"/>
                <a:cs typeface="+mn-cs"/>
              </a:rPr>
              <a:t>provided as a basic construct in operating systems, so we shall assume the existence of</a:t>
            </a:r>
          </a:p>
          <a:p>
            <a:r>
              <a:rPr lang="en-US" sz="1200" b="0" i="0" u="none" strike="noStrike" kern="1200" baseline="0" dirty="0">
                <a:solidFill>
                  <a:schemeClr val="tx1"/>
                </a:solidFill>
                <a:latin typeface="+mn-lt"/>
                <a:ea typeface="+mn-ea"/>
                <a:cs typeface="+mn-cs"/>
              </a:rPr>
              <a:t>an underlying </a:t>
            </a:r>
            <a:r>
              <a:rPr lang="en-US" sz="1200" b="0" i="1" u="none" strike="noStrike" kern="1200" baseline="0" dirty="0">
                <a:solidFill>
                  <a:schemeClr val="tx1"/>
                </a:solidFill>
                <a:latin typeface="+mn-lt"/>
                <a:ea typeface="+mn-ea"/>
                <a:cs typeface="+mn-cs"/>
              </a:rPr>
              <a:t>file </a:t>
            </a:r>
            <a:r>
              <a:rPr lang="en-US" sz="1200" b="0" i="1" u="none" strike="noStrike" kern="1200" baseline="0" dirty="0" err="1">
                <a:solidFill>
                  <a:schemeClr val="tx1"/>
                </a:solidFill>
                <a:latin typeface="+mn-lt"/>
                <a:ea typeface="+mn-ea"/>
                <a:cs typeface="+mn-cs"/>
              </a:rPr>
              <a:t>system</a:t>
            </a:r>
            <a:r>
              <a:rPr lang="en-US" sz="1200" b="0" i="0" u="none" strike="noStrike" kern="1200" baseline="0" dirty="0" err="1">
                <a:solidFill>
                  <a:schemeClr val="tx1"/>
                </a:solidFill>
                <a:latin typeface="+mn-lt"/>
                <a:ea typeface="+mn-ea"/>
                <a:cs typeface="+mn-cs"/>
              </a:rPr>
              <a:t>.We</a:t>
            </a:r>
            <a:r>
              <a:rPr lang="en-US" sz="1200" b="0" i="0" u="none" strike="noStrike" kern="1200" baseline="0" dirty="0">
                <a:solidFill>
                  <a:schemeClr val="tx1"/>
                </a:solidFill>
                <a:latin typeface="+mn-lt"/>
                <a:ea typeface="+mn-ea"/>
                <a:cs typeface="+mn-cs"/>
              </a:rPr>
              <a:t> need to consider ways of representing logical data models</a:t>
            </a:r>
          </a:p>
          <a:p>
            <a:r>
              <a:rPr lang="en-IN" sz="1200" b="0" i="0" u="none" strike="noStrike" kern="1200" baseline="0" dirty="0">
                <a:solidFill>
                  <a:schemeClr val="tx1"/>
                </a:solidFill>
                <a:latin typeface="+mn-lt"/>
                <a:ea typeface="+mn-ea"/>
                <a:cs typeface="+mn-cs"/>
              </a:rPr>
              <a:t>in terms of files.</a:t>
            </a:r>
          </a:p>
          <a:p>
            <a:r>
              <a:rPr lang="en-US" sz="1200" b="0" i="0" u="none" strike="noStrike" kern="1200" baseline="0" dirty="0">
                <a:solidFill>
                  <a:schemeClr val="tx1"/>
                </a:solidFill>
                <a:latin typeface="+mn-lt"/>
                <a:ea typeface="+mn-ea"/>
                <a:cs typeface="+mn-cs"/>
              </a:rPr>
              <a:t>Each file is also logically partitioned into fixed-length storage units called blocks,</a:t>
            </a:r>
          </a:p>
          <a:p>
            <a:r>
              <a:rPr lang="en-US" sz="1200" b="0" i="0" u="none" strike="noStrike" kern="1200" baseline="0" dirty="0">
                <a:solidFill>
                  <a:schemeClr val="tx1"/>
                </a:solidFill>
                <a:latin typeface="+mn-lt"/>
                <a:ea typeface="+mn-ea"/>
                <a:cs typeface="+mn-cs"/>
              </a:rPr>
              <a:t>which are the units of both storage allocation and data transfer. Most databases use</a:t>
            </a:r>
          </a:p>
          <a:p>
            <a:r>
              <a:rPr lang="en-US" sz="1200" b="0" i="0" u="none" strike="noStrike" kern="1200" baseline="0" dirty="0">
                <a:solidFill>
                  <a:schemeClr val="tx1"/>
                </a:solidFill>
                <a:latin typeface="+mn-lt"/>
                <a:ea typeface="+mn-ea"/>
                <a:cs typeface="+mn-cs"/>
              </a:rPr>
              <a:t>block sizes of 4 to 8 kilobytes by default, but many databases allow the block size to be</a:t>
            </a:r>
          </a:p>
          <a:p>
            <a:r>
              <a:rPr lang="en-US" sz="1200" b="0" i="0" u="none" strike="noStrike" kern="1200" baseline="0" dirty="0">
                <a:solidFill>
                  <a:schemeClr val="tx1"/>
                </a:solidFill>
                <a:latin typeface="+mn-lt"/>
                <a:ea typeface="+mn-ea"/>
                <a:cs typeface="+mn-cs"/>
              </a:rPr>
              <a:t>specified when a database instance is created. Larger block sizes can be useful in some</a:t>
            </a:r>
          </a:p>
          <a:p>
            <a:r>
              <a:rPr lang="en-IN" sz="1200" b="0" i="0" u="none" strike="noStrike" kern="1200" baseline="0" dirty="0">
                <a:solidFill>
                  <a:schemeClr val="tx1"/>
                </a:solidFill>
                <a:latin typeface="+mn-lt"/>
                <a:ea typeface="+mn-ea"/>
                <a:cs typeface="+mn-cs"/>
              </a:rPr>
              <a:t>database applications.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7338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B473B9D-4F53-4FD6-9D68-E4C563AE6394}" type="slidenum">
              <a:rPr lang="en-US" smtClean="0"/>
              <a:t>21</a:t>
            </a:fld>
            <a:endParaRPr lang="en-US"/>
          </a:p>
        </p:txBody>
      </p:sp>
    </p:spTree>
    <p:extLst>
      <p:ext uri="{BB962C8B-B14F-4D97-AF65-F5344CB8AC3E}">
        <p14:creationId xmlns:p14="http://schemas.microsoft.com/office/powerpoint/2010/main" val="1604359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BBB54199-D65C-417B-9F73-C3388FB7231B}"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22</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6741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INDEX </a:t>
            </a:r>
            <a:r>
              <a:rPr lang="en-US" err="1"/>
              <a:t>index_name</a:t>
            </a:r>
            <a:r>
              <a:rPr lang="en-US"/>
              <a:t>  ON </a:t>
            </a:r>
            <a:r>
              <a:rPr lang="en-US" err="1"/>
              <a:t>table_name</a:t>
            </a:r>
            <a:r>
              <a:rPr lang="en-US"/>
              <a:t>(column1[,column2,...]) </a:t>
            </a:r>
          </a:p>
          <a:p>
            <a:r>
              <a:rPr lang="en-US" sz="1200" b="0" i="0" kern="1200">
                <a:solidFill>
                  <a:schemeClr val="tx1"/>
                </a:solidFill>
                <a:effectLst/>
                <a:latin typeface="+mn-lt"/>
                <a:ea typeface="+mn-ea"/>
                <a:cs typeface="+mn-cs"/>
              </a:rPr>
              <a:t>CREATE INDEX </a:t>
            </a:r>
            <a:r>
              <a:rPr lang="en-US" sz="1200" b="0" i="0" kern="1200" err="1">
                <a:solidFill>
                  <a:schemeClr val="tx1"/>
                </a:solidFill>
                <a:effectLst/>
                <a:latin typeface="+mn-lt"/>
                <a:ea typeface="+mn-ea"/>
                <a:cs typeface="+mn-cs"/>
              </a:rPr>
              <a:t>members_last_name_i</a:t>
            </a:r>
            <a:r>
              <a:rPr lang="en-US" sz="1200" b="0" i="0" kern="1200">
                <a:solidFill>
                  <a:schemeClr val="tx1"/>
                </a:solidFill>
                <a:effectLst/>
                <a:latin typeface="+mn-lt"/>
                <a:ea typeface="+mn-ea"/>
                <a:cs typeface="+mn-cs"/>
              </a:rPr>
              <a:t> ON members(</a:t>
            </a:r>
            <a:r>
              <a:rPr lang="en-US" sz="1200" b="0" i="0" kern="1200" err="1">
                <a:solidFill>
                  <a:schemeClr val="tx1"/>
                </a:solidFill>
                <a:effectLst/>
                <a:latin typeface="+mn-lt"/>
                <a:ea typeface="+mn-ea"/>
                <a:cs typeface="+mn-cs"/>
              </a:rPr>
              <a:t>last_name</a:t>
            </a:r>
            <a:r>
              <a:rPr lang="en-US" sz="1200" b="0" i="0" kern="1200">
                <a:solidFill>
                  <a:schemeClr val="tx1"/>
                </a:solidFill>
                <a:effectLst/>
                <a:latin typeface="+mn-lt"/>
                <a:ea typeface="+mn-ea"/>
                <a:cs typeface="+mn-cs"/>
              </a:rPr>
              <a:t>);  </a:t>
            </a:r>
          </a:p>
          <a:p>
            <a:r>
              <a:rPr lang="en-US"/>
              <a:t>SELECT    </a:t>
            </a:r>
            <a:r>
              <a:rPr lang="en-US" err="1"/>
              <a:t>index_name</a:t>
            </a:r>
            <a:r>
              <a:rPr lang="en-US"/>
              <a:t>,     </a:t>
            </a:r>
            <a:r>
              <a:rPr lang="en-US" err="1"/>
              <a:t>index_type</a:t>
            </a:r>
            <a:r>
              <a:rPr lang="en-US"/>
              <a:t>,     visibility,     status  FROM      </a:t>
            </a:r>
            <a:r>
              <a:rPr lang="en-US" err="1"/>
              <a:t>all_indexes</a:t>
            </a:r>
            <a:r>
              <a:rPr lang="en-US"/>
              <a:t>  WHERE     </a:t>
            </a:r>
            <a:r>
              <a:rPr lang="en-US" err="1"/>
              <a:t>table_name</a:t>
            </a:r>
            <a:r>
              <a:rPr lang="en-US"/>
              <a:t> = 'MEMBERS’; </a:t>
            </a:r>
          </a:p>
          <a:p>
            <a:endParaRPr lang="en-US"/>
          </a:p>
          <a:p>
            <a:r>
              <a:rPr lang="en-US" sz="1200" b="0" i="0" kern="1200">
                <a:solidFill>
                  <a:schemeClr val="tx1"/>
                </a:solidFill>
                <a:effectLst/>
                <a:latin typeface="+mn-lt"/>
                <a:ea typeface="+mn-ea"/>
                <a:cs typeface="+mn-cs"/>
              </a:rPr>
              <a:t>SELECT * FROM members WHERE </a:t>
            </a:r>
            <a:r>
              <a:rPr lang="en-US" sz="1200" b="0" i="0" kern="1200" err="1">
                <a:solidFill>
                  <a:schemeClr val="tx1"/>
                </a:solidFill>
                <a:effectLst/>
                <a:latin typeface="+mn-lt"/>
                <a:ea typeface="+mn-ea"/>
                <a:cs typeface="+mn-cs"/>
              </a:rPr>
              <a:t>last_name</a:t>
            </a:r>
            <a:r>
              <a:rPr lang="en-US" sz="1200" b="0" i="0" kern="1200">
                <a:solidFill>
                  <a:schemeClr val="tx1"/>
                </a:solidFill>
                <a:effectLst/>
                <a:latin typeface="+mn-lt"/>
                <a:ea typeface="+mn-ea"/>
                <a:cs typeface="+mn-cs"/>
              </a:rPr>
              <a:t> = '</a:t>
            </a:r>
            <a:r>
              <a:rPr lang="en-US" sz="1200" b="0" i="0" kern="1200" err="1">
                <a:solidFill>
                  <a:schemeClr val="tx1"/>
                </a:solidFill>
                <a:effectLst/>
                <a:latin typeface="+mn-lt"/>
                <a:ea typeface="+mn-ea"/>
                <a:cs typeface="+mn-cs"/>
              </a:rPr>
              <a:t>Harse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This explains the execution plan into the </a:t>
            </a:r>
            <a:r>
              <a:rPr lang="en-US" err="1"/>
              <a:t>plan_table</a:t>
            </a:r>
            <a:r>
              <a:rPr lang="en-US" sz="1200" b="0" i="0" kern="1200">
                <a:solidFill>
                  <a:schemeClr val="tx1"/>
                </a:solidFill>
                <a:effectLst/>
                <a:latin typeface="+mn-lt"/>
                <a:ea typeface="+mn-ea"/>
                <a:cs typeface="+mn-cs"/>
              </a:rPr>
              <a:t> table.</a:t>
            </a:r>
          </a:p>
          <a:p>
            <a:r>
              <a:rPr lang="en-US" sz="1200" b="0" i="0" kern="1200">
                <a:solidFill>
                  <a:schemeClr val="tx1"/>
                </a:solidFill>
                <a:effectLst/>
                <a:latin typeface="+mn-lt"/>
                <a:ea typeface="+mn-ea"/>
                <a:cs typeface="+mn-cs"/>
              </a:rPr>
              <a:t>EXPLAIN PLAN FOR SELECT * FROM members WHERE </a:t>
            </a:r>
            <a:r>
              <a:rPr lang="en-US" sz="1200" b="0" i="0" kern="1200" err="1">
                <a:solidFill>
                  <a:schemeClr val="tx1"/>
                </a:solidFill>
                <a:effectLst/>
                <a:latin typeface="+mn-lt"/>
                <a:ea typeface="+mn-ea"/>
                <a:cs typeface="+mn-cs"/>
              </a:rPr>
              <a:t>last_name</a:t>
            </a:r>
            <a:r>
              <a:rPr lang="en-US" sz="1200" b="0" i="0" kern="1200">
                <a:solidFill>
                  <a:schemeClr val="tx1"/>
                </a:solidFill>
                <a:effectLst/>
                <a:latin typeface="+mn-lt"/>
                <a:ea typeface="+mn-ea"/>
                <a:cs typeface="+mn-cs"/>
              </a:rPr>
              <a:t> = '</a:t>
            </a:r>
            <a:r>
              <a:rPr lang="en-US" sz="1200" b="0" i="0" kern="1200" err="1">
                <a:solidFill>
                  <a:schemeClr val="tx1"/>
                </a:solidFill>
                <a:effectLst/>
                <a:latin typeface="+mn-lt"/>
                <a:ea typeface="+mn-ea"/>
                <a:cs typeface="+mn-cs"/>
              </a:rPr>
              <a:t>Harse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Then, use the </a:t>
            </a:r>
            <a:r>
              <a:rPr lang="en-US"/>
              <a:t>DBMS_XPLAN.DISPLAY()</a:t>
            </a:r>
            <a:r>
              <a:rPr lang="en-US" sz="1200" b="0" i="0" kern="1200">
                <a:solidFill>
                  <a:schemeClr val="tx1"/>
                </a:solidFill>
                <a:effectLst/>
                <a:latin typeface="+mn-lt"/>
                <a:ea typeface="+mn-ea"/>
                <a:cs typeface="+mn-cs"/>
              </a:rPr>
              <a:t> procedure to show the content of the </a:t>
            </a:r>
            <a:r>
              <a:rPr lang="en-US" err="1"/>
              <a:t>plan_table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SELECT PLAN_TABLE_OUTPUT FROM TABLE(DBMS_XPLAN.DISPLAY());</a:t>
            </a:r>
            <a:endParaRPr lang="en-US"/>
          </a:p>
          <a:p>
            <a:endParaRPr lang="en-US"/>
          </a:p>
          <a:p>
            <a:endParaRPr lang="en-US"/>
          </a:p>
          <a:p>
            <a:endParaRPr lang="en-IN"/>
          </a:p>
        </p:txBody>
      </p:sp>
      <p:sp>
        <p:nvSpPr>
          <p:cNvPr id="4" name="Slide Number Placeholder 3"/>
          <p:cNvSpPr>
            <a:spLocks noGrp="1"/>
          </p:cNvSpPr>
          <p:nvPr>
            <p:ph type="sldNum" sz="quarter" idx="5"/>
          </p:nvPr>
        </p:nvSpPr>
        <p:spPr/>
        <p:txBody>
          <a:bodyPr/>
          <a:lstStyle/>
          <a:p>
            <a:fld id="{DB473B9D-4F53-4FD6-9D68-E4C563AE6394}" type="slidenum">
              <a:rPr lang="en-US" smtClean="0"/>
              <a:t>23</a:t>
            </a:fld>
            <a:endParaRPr lang="en-US"/>
          </a:p>
        </p:txBody>
      </p:sp>
    </p:spTree>
    <p:extLst>
      <p:ext uri="{BB962C8B-B14F-4D97-AF65-F5344CB8AC3E}">
        <p14:creationId xmlns:p14="http://schemas.microsoft.com/office/powerpoint/2010/main" val="195879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charset="0"/>
                <a:ea typeface="ＭＳ Ｐゴシック" panose="020B0600070205080204" pitchFamily="34" charset="-128"/>
                <a:cs typeface="+mn-cs"/>
              </a:rPr>
              <a:t>In a relational database, tuples of distinct relations are generally of different</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sizes. One approach to mapping the database to files is to use several files, and</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to store records of only one fixed length in any given file. An alternative is to</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structure our files so that we can accommodate multiple lengths for records;</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however, files of fixed-length records are easier to implement than are files of</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variable-length records.</a:t>
            </a:r>
          </a:p>
          <a:p>
            <a:endParaRPr lang="en-US" sz="1200" b="0" i="0" u="none" strike="noStrike" kern="1200" baseline="0" dirty="0">
              <a:solidFill>
                <a:schemeClr val="tx1"/>
              </a:solidFill>
              <a:latin typeface="Times New Roman" charset="0"/>
              <a:ea typeface="ＭＳ Ｐゴシック" panose="020B0600070205080204" pitchFamily="34" charset="-128"/>
              <a:cs typeface="+mn-cs"/>
            </a:endParaRPr>
          </a:p>
          <a:p>
            <a:r>
              <a:rPr lang="en-US" sz="1200" b="0" i="0" u="none" strike="noStrike" kern="1200" baseline="0" dirty="0">
                <a:solidFill>
                  <a:schemeClr val="tx1"/>
                </a:solidFill>
                <a:latin typeface="Times New Roman" charset="0"/>
                <a:ea typeface="ＭＳ Ｐゴシック" panose="020B0600070205080204" pitchFamily="34" charset="-128"/>
                <a:cs typeface="+mn-cs"/>
              </a:rPr>
              <a:t>we begin by considering a file of fixed-length</a:t>
            </a:r>
          </a:p>
          <a:p>
            <a:r>
              <a:rPr lang="en-US" sz="1200" b="0" i="0" u="none" strike="noStrike" kern="1200" baseline="0" dirty="0">
                <a:solidFill>
                  <a:schemeClr val="tx1"/>
                </a:solidFill>
                <a:latin typeface="Times New Roman" charset="0"/>
                <a:ea typeface="ＭＳ Ｐゴシック" panose="020B0600070205080204" pitchFamily="34" charset="-128"/>
                <a:cs typeface="+mn-cs"/>
              </a:rPr>
              <a:t>records, and consider storage of variable-length records later. </a:t>
            </a:r>
          </a:p>
          <a:p>
            <a:endParaRPr lang="en-US" sz="1200" b="0" i="0" u="none" strike="noStrike" kern="1200" baseline="0" dirty="0">
              <a:solidFill>
                <a:schemeClr val="tx1"/>
              </a:solidFill>
              <a:latin typeface="Times New Roman" charset="0"/>
              <a:ea typeface="ＭＳ Ｐゴシック" panose="020B0600070205080204" pitchFamily="34" charset="-128"/>
              <a:cs typeface="+mn-cs"/>
            </a:endParaRPr>
          </a:p>
          <a:p>
            <a:r>
              <a:rPr lang="en-US" sz="1200" b="0" i="0" kern="1200" dirty="0">
                <a:solidFill>
                  <a:schemeClr val="tx1"/>
                </a:solidFill>
                <a:effectLst/>
                <a:latin typeface="+mn-lt"/>
                <a:ea typeface="+mn-ea"/>
                <a:cs typeface="+mn-cs"/>
              </a:rPr>
              <a:t>The content of the FAT is a </a:t>
            </a:r>
            <a:r>
              <a:rPr lang="en-US" sz="1200" b="1" i="0" kern="1200" dirty="0">
                <a:solidFill>
                  <a:schemeClr val="tx1"/>
                </a:solidFill>
                <a:effectLst/>
                <a:latin typeface="+mn-lt"/>
                <a:ea typeface="+mn-ea"/>
                <a:cs typeface="+mn-cs"/>
              </a:rPr>
              <a:t>series of entries that represent each cluster </a:t>
            </a:r>
            <a:r>
              <a:rPr lang="en-US" sz="1200" b="0" i="0" kern="1200" dirty="0">
                <a:solidFill>
                  <a:schemeClr val="tx1"/>
                </a:solidFill>
                <a:effectLst/>
                <a:latin typeface="+mn-lt"/>
                <a:ea typeface="+mn-ea"/>
                <a:cs typeface="+mn-cs"/>
              </a:rPr>
              <a:t>on the storage device. Each entry contains information about the status of the corresponding cluster, such as whether it is free or in use, as well as a pointer to the next cluster in the file. The entries are organized in a linked list, with each file having its own chain of clusters. FAT is essentially a table that keeps track of the status of </a:t>
            </a:r>
            <a:r>
              <a:rPr lang="en-US" sz="1200" b="1" i="0" kern="1200" dirty="0">
                <a:solidFill>
                  <a:schemeClr val="tx1"/>
                </a:solidFill>
                <a:effectLst/>
                <a:latin typeface="+mn-lt"/>
                <a:ea typeface="+mn-ea"/>
                <a:cs typeface="+mn-cs"/>
              </a:rPr>
              <a:t>each cluster (a group of sectors on the disk) </a:t>
            </a:r>
            <a:r>
              <a:rPr lang="en-US" sz="1200" b="0" i="0" kern="1200" dirty="0">
                <a:solidFill>
                  <a:schemeClr val="tx1"/>
                </a:solidFill>
                <a:effectLst/>
                <a:latin typeface="+mn-lt"/>
                <a:ea typeface="+mn-ea"/>
                <a:cs typeface="+mn-cs"/>
              </a:rPr>
              <a:t>on the storage device. It records which clusters are free, which are used, and which are reserved for system use. </a:t>
            </a:r>
          </a:p>
          <a:p>
            <a:r>
              <a:rPr lang="en-US" sz="1200" b="0" i="0" kern="1200" dirty="0">
                <a:solidFill>
                  <a:schemeClr val="tx1"/>
                </a:solidFill>
                <a:effectLst/>
                <a:latin typeface="+mn-lt"/>
                <a:ea typeface="+mn-ea"/>
                <a:cs typeface="+mn-cs"/>
              </a:rPr>
              <a:t>A disk block is a fixed-size unit of storage on a disk drive. It is the smallest unit of data that can be read from or written to the disk. Disk blocks are typically 512 bytes or 4 kilobytes. Disk blocks are managed by the file system, which keeps track of which blocks are in use and which are free. This information is stored in a data structure called the file allocation table (FAT) or </a:t>
            </a:r>
            <a:r>
              <a:rPr lang="en-US" sz="1200" b="0" i="0" kern="1200" dirty="0" err="1">
                <a:solidFill>
                  <a:schemeClr val="tx1"/>
                </a:solidFill>
                <a:effectLst/>
                <a:latin typeface="+mn-lt"/>
                <a:ea typeface="+mn-ea"/>
                <a:cs typeface="+mn-cs"/>
              </a:rPr>
              <a:t>inodes</a:t>
            </a:r>
            <a:r>
              <a:rPr lang="en-US" sz="1200" b="0" i="0" kern="1200" dirty="0">
                <a:solidFill>
                  <a:schemeClr val="tx1"/>
                </a:solidFill>
                <a:effectLst/>
                <a:latin typeface="+mn-lt"/>
                <a:ea typeface="+mn-ea"/>
                <a:cs typeface="+mn-cs"/>
              </a:rPr>
              <a:t>, depending on the file system used. By organizing data into blocks, the file system can optimize disk access and improve performance.</a:t>
            </a:r>
            <a:endParaRPr lang="en-US" dirty="0"/>
          </a:p>
        </p:txBody>
      </p:sp>
      <p:sp>
        <p:nvSpPr>
          <p:cNvPr id="4" name="Slide Number Placeholder 3"/>
          <p:cNvSpPr>
            <a:spLocks noGrp="1"/>
          </p:cNvSpPr>
          <p:nvPr>
            <p:ph type="sldNum" sz="quarter" idx="10"/>
          </p:nvPr>
        </p:nvSpPr>
        <p:spPr/>
        <p:txBody>
          <a:bodyPr/>
          <a:lstStyle/>
          <a:p>
            <a:pPr marL="0" marR="0" lvl="0" indent="0" algn="r" defTabSz="930275" rtl="0" eaLnBrk="0" fontAlgn="base" latinLnBrk="0" hangingPunct="0">
              <a:lnSpc>
                <a:spcPct val="100000"/>
              </a:lnSpc>
              <a:spcBef>
                <a:spcPct val="0"/>
              </a:spcBef>
              <a:spcAft>
                <a:spcPct val="0"/>
              </a:spcAft>
              <a:buClrTx/>
              <a:buSzTx/>
              <a:buFontTx/>
              <a:buNone/>
              <a:tabLst/>
              <a:defRPr/>
            </a:pPr>
            <a:fld id="{D0FD0ED8-BDA8-4340-B927-B9068379BDEE}"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3</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49260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to allocate blocks</a:t>
            </a:r>
            <a:r>
              <a:rPr lang="en-US" baseline="0"/>
              <a:t> to store records ?</a:t>
            </a:r>
          </a:p>
          <a:p>
            <a:r>
              <a:rPr lang="en-US" sz="1200" b="0" i="0" u="none" strike="noStrike" kern="1200" baseline="0">
                <a:solidFill>
                  <a:schemeClr val="tx1"/>
                </a:solidFill>
                <a:latin typeface="Times New Roman" charset="0"/>
                <a:ea typeface="ＭＳ Ｐゴシック" panose="020B0600070205080204" pitchFamily="34" charset="-128"/>
                <a:cs typeface="+mn-cs"/>
              </a:rPr>
              <a:t>However, there are two problems with this simple approach:</a:t>
            </a:r>
          </a:p>
          <a:p>
            <a:r>
              <a:rPr lang="en-US" sz="1200" b="1" i="0" u="none" strike="noStrike" kern="1200" baseline="0">
                <a:solidFill>
                  <a:schemeClr val="tx1"/>
                </a:solidFill>
                <a:latin typeface="Times New Roman" charset="0"/>
                <a:ea typeface="ＭＳ Ｐゴシック" panose="020B0600070205080204" pitchFamily="34" charset="-128"/>
                <a:cs typeface="+mn-cs"/>
              </a:rPr>
              <a:t>1. </a:t>
            </a:r>
            <a:r>
              <a:rPr lang="en-US" sz="1200" b="0" i="0" u="none" strike="noStrike" kern="1200" baseline="0">
                <a:solidFill>
                  <a:schemeClr val="tx1"/>
                </a:solidFill>
                <a:latin typeface="Times New Roman" charset="0"/>
                <a:ea typeface="ＭＳ Ｐゴシック" panose="020B0600070205080204" pitchFamily="34" charset="-128"/>
                <a:cs typeface="+mn-cs"/>
              </a:rPr>
              <a:t>Unless the block size happens to be a multiple of 53 (which is unlikely),</a:t>
            </a:r>
          </a:p>
          <a:p>
            <a:r>
              <a:rPr lang="en-US" sz="1200" b="0" i="0" u="none" strike="noStrike" kern="1200" baseline="0">
                <a:solidFill>
                  <a:schemeClr val="tx1"/>
                </a:solidFill>
                <a:latin typeface="Times New Roman" charset="0"/>
                <a:ea typeface="ＭＳ Ｐゴシック" panose="020B0600070205080204" pitchFamily="34" charset="-128"/>
                <a:cs typeface="+mn-cs"/>
              </a:rPr>
              <a:t>some records will cross block boundaries. That is, part of the record will</a:t>
            </a:r>
          </a:p>
          <a:p>
            <a:r>
              <a:rPr lang="en-US" sz="1200" b="0" i="0" u="none" strike="noStrike" kern="1200" baseline="0">
                <a:solidFill>
                  <a:schemeClr val="tx1"/>
                </a:solidFill>
                <a:latin typeface="Times New Roman" charset="0"/>
                <a:ea typeface="ＭＳ Ｐゴシック" panose="020B0600070205080204" pitchFamily="34" charset="-128"/>
                <a:cs typeface="+mn-cs"/>
              </a:rPr>
              <a:t>be stored in one block and part in another. It would thus require two block</a:t>
            </a:r>
          </a:p>
          <a:p>
            <a:r>
              <a:rPr lang="en-US" sz="1200" b="0" i="0" u="none" strike="noStrike" kern="1200" baseline="0">
                <a:solidFill>
                  <a:schemeClr val="tx1"/>
                </a:solidFill>
                <a:latin typeface="Times New Roman" charset="0"/>
                <a:ea typeface="ＭＳ Ｐゴシック" panose="020B0600070205080204" pitchFamily="34" charset="-128"/>
                <a:cs typeface="+mn-cs"/>
              </a:rPr>
              <a:t>accesses to read or write such a record.</a:t>
            </a:r>
            <a:endParaRPr lang="en-US" baseline="0"/>
          </a:p>
          <a:p>
            <a:r>
              <a:rPr lang="en-US" sz="1200" b="1" i="0" u="none" strike="noStrike" kern="1200" baseline="0">
                <a:solidFill>
                  <a:schemeClr val="tx1"/>
                </a:solidFill>
                <a:latin typeface="Times New Roman" charset="0"/>
                <a:ea typeface="ＭＳ Ｐゴシック" panose="020B0600070205080204" pitchFamily="34" charset="-128"/>
                <a:cs typeface="+mn-cs"/>
              </a:rPr>
              <a:t>2. </a:t>
            </a:r>
            <a:r>
              <a:rPr lang="en-US" sz="1200" b="0" i="0" u="none" strike="noStrike" kern="1200" baseline="0">
                <a:solidFill>
                  <a:schemeClr val="tx1"/>
                </a:solidFill>
                <a:latin typeface="Times New Roman" charset="0"/>
                <a:ea typeface="ＭＳ Ｐゴシック" panose="020B0600070205080204" pitchFamily="34" charset="-128"/>
                <a:cs typeface="+mn-cs"/>
              </a:rPr>
              <a:t>It is difficult to delete a record from this structure. The space occupied by</a:t>
            </a:r>
          </a:p>
          <a:p>
            <a:r>
              <a:rPr lang="en-US" sz="1200" b="0" i="0" u="none" strike="noStrike" kern="1200" baseline="0">
                <a:solidFill>
                  <a:schemeClr val="tx1"/>
                </a:solidFill>
                <a:latin typeface="Times New Roman" charset="0"/>
                <a:ea typeface="ＭＳ Ｐゴシック" panose="020B0600070205080204" pitchFamily="34" charset="-128"/>
                <a:cs typeface="+mn-cs"/>
              </a:rPr>
              <a:t>the record to be deleted must be filled with some other record of the file, or</a:t>
            </a:r>
          </a:p>
          <a:p>
            <a:r>
              <a:rPr lang="en-US" sz="1200" b="0" i="0" u="none" strike="noStrike" kern="1200" baseline="0">
                <a:solidFill>
                  <a:schemeClr val="tx1"/>
                </a:solidFill>
                <a:latin typeface="Times New Roman" charset="0"/>
                <a:ea typeface="ＭＳ Ｐゴシック" panose="020B0600070205080204" pitchFamily="34" charset="-128"/>
                <a:cs typeface="+mn-cs"/>
              </a:rPr>
              <a:t>we must have a way of marking deleted records so that they can be ignored. </a:t>
            </a:r>
          </a:p>
          <a:p>
            <a:endParaRPr lang="en-US" sz="1200" b="0" i="0" u="none" strike="noStrike" kern="1200" baseline="0">
              <a:solidFill>
                <a:schemeClr val="tx1"/>
              </a:solidFill>
              <a:latin typeface="Times New Roman" charset="0"/>
              <a:ea typeface="ＭＳ Ｐゴシック" panose="020B0600070205080204" pitchFamily="34" charset="-128"/>
              <a:cs typeface="+mn-cs"/>
            </a:endParaRPr>
          </a:p>
          <a:p>
            <a:r>
              <a:rPr lang="en-US" sz="1200" b="0" i="0" u="none" strike="noStrike" kern="1200" baseline="0">
                <a:solidFill>
                  <a:schemeClr val="tx1"/>
                </a:solidFill>
                <a:latin typeface="+mn-lt"/>
                <a:ea typeface="+mn-ea"/>
                <a:cs typeface="+mn-cs"/>
              </a:rPr>
              <a:t>In a relational database, tuples of distinct relations are generally of different</a:t>
            </a:r>
          </a:p>
          <a:p>
            <a:r>
              <a:rPr lang="en-US" sz="1200" b="0" i="0" u="none" strike="noStrike" kern="1200" baseline="0">
                <a:solidFill>
                  <a:schemeClr val="tx1"/>
                </a:solidFill>
                <a:latin typeface="+mn-lt"/>
                <a:ea typeface="+mn-ea"/>
                <a:cs typeface="+mn-cs"/>
              </a:rPr>
              <a:t>sizes. One approach to mapping the database to files is to use several files, and</a:t>
            </a:r>
          </a:p>
          <a:p>
            <a:r>
              <a:rPr lang="en-US" sz="1200" b="0" i="0" u="none" strike="noStrike" kern="1200" baseline="0">
                <a:solidFill>
                  <a:schemeClr val="tx1"/>
                </a:solidFill>
                <a:latin typeface="+mn-lt"/>
                <a:ea typeface="+mn-ea"/>
                <a:cs typeface="+mn-cs"/>
              </a:rPr>
              <a:t>to store records of only one fixed length in any given file. An alternative is to</a:t>
            </a:r>
          </a:p>
          <a:p>
            <a:r>
              <a:rPr lang="en-US" sz="1200" b="0" i="0" u="none" strike="noStrike" kern="1200" baseline="0">
                <a:solidFill>
                  <a:schemeClr val="tx1"/>
                </a:solidFill>
                <a:latin typeface="+mn-lt"/>
                <a:ea typeface="+mn-ea"/>
                <a:cs typeface="+mn-cs"/>
              </a:rPr>
              <a:t>structure our files so that we can accommodate multiple lengths for records;</a:t>
            </a:r>
          </a:p>
          <a:p>
            <a:r>
              <a:rPr lang="en-US" sz="1200" b="0" i="0" u="none" strike="noStrike" kern="1200" baseline="0">
                <a:solidFill>
                  <a:schemeClr val="tx1"/>
                </a:solidFill>
                <a:latin typeface="+mn-lt"/>
                <a:ea typeface="+mn-ea"/>
                <a:cs typeface="+mn-cs"/>
              </a:rPr>
              <a:t>however, files of fixed-length records are easier to implement than are files of</a:t>
            </a:r>
          </a:p>
          <a:p>
            <a:r>
              <a:rPr lang="en-US" sz="1200" b="0" i="0" u="none" strike="noStrike" kern="1200" baseline="0">
                <a:solidFill>
                  <a:schemeClr val="tx1"/>
                </a:solidFill>
                <a:latin typeface="+mn-lt"/>
                <a:ea typeface="+mn-ea"/>
                <a:cs typeface="+mn-cs"/>
              </a:rPr>
              <a:t>variable-length </a:t>
            </a:r>
            <a:r>
              <a:rPr lang="en-US" sz="1200" b="0" i="0" u="none" strike="noStrike" kern="1200" baseline="0" err="1">
                <a:solidFill>
                  <a:schemeClr val="tx1"/>
                </a:solidFill>
                <a:latin typeface="+mn-lt"/>
                <a:ea typeface="+mn-ea"/>
                <a:cs typeface="+mn-cs"/>
              </a:rPr>
              <a:t>records.Many</a:t>
            </a:r>
            <a:r>
              <a:rPr lang="en-US" sz="1200" b="0" i="0" u="none" strike="noStrike" kern="1200" baseline="0">
                <a:solidFill>
                  <a:schemeClr val="tx1"/>
                </a:solidFill>
                <a:latin typeface="+mn-lt"/>
                <a:ea typeface="+mn-ea"/>
                <a:cs typeface="+mn-cs"/>
              </a:rPr>
              <a:t> of the techniques used for the former can be applied</a:t>
            </a:r>
          </a:p>
          <a:p>
            <a:r>
              <a:rPr lang="en-US" sz="1200" b="0" i="0" u="none" strike="noStrike" kern="1200" baseline="0">
                <a:solidFill>
                  <a:schemeClr val="tx1"/>
                </a:solidFill>
                <a:latin typeface="+mn-lt"/>
                <a:ea typeface="+mn-ea"/>
                <a:cs typeface="+mn-cs"/>
              </a:rPr>
              <a:t>to the variable-length case.</a:t>
            </a:r>
            <a:endParaRPr lang="en-US"/>
          </a:p>
        </p:txBody>
      </p:sp>
      <p:sp>
        <p:nvSpPr>
          <p:cNvPr id="4" name="Slide Number Placeholder 3"/>
          <p:cNvSpPr>
            <a:spLocks noGrp="1"/>
          </p:cNvSpPr>
          <p:nvPr>
            <p:ph type="sldNum" sz="quarter" idx="10"/>
          </p:nvPr>
        </p:nvSpPr>
        <p:spPr/>
        <p:txBody>
          <a:bodyPr/>
          <a:lstStyle/>
          <a:p>
            <a:pPr marL="0" marR="0" lvl="0" indent="0" algn="r" defTabSz="930275" rtl="0" eaLnBrk="0" fontAlgn="base" latinLnBrk="0" hangingPunct="0">
              <a:lnSpc>
                <a:spcPct val="100000"/>
              </a:lnSpc>
              <a:spcBef>
                <a:spcPct val="0"/>
              </a:spcBef>
              <a:spcAft>
                <a:spcPct val="0"/>
              </a:spcAft>
              <a:buClrTx/>
              <a:buSzTx/>
              <a:buFontTx/>
              <a:buNone/>
              <a:tabLst/>
              <a:defRPr/>
            </a:pPr>
            <a:fld id="{D0FD0ED8-BDA8-4340-B927-B9068379BDEE}"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4</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12272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5E65F02C-6BC5-4268-8EF7-77B88F298D78}"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9807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BFEF2076-A53F-4085-BD19-D27DCD7F7CEC}"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6</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6301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6714F8D-100E-43EB-8C95-B67BD25FC017}"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2083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BD32DA1-9E4F-40B6-B4F9-5D0AF880EC6B}"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a:latin typeface="Calibri" panose="020F0502020204030204" pitchFamily="34" charset="0"/>
                <a:cs typeface="Calibri" panose="020F0502020204030204" pitchFamily="34" charset="0"/>
              </a:rPr>
              <a:t>More space efficient representation:  reuse space for normal attributes of free records to store pointers.  (No pointers stored in in-use records.)</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11435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FAD3178-4196-452D-B98A-CE5C4B0F0933}" type="slidenum">
              <a:rPr kumimoji="0" lang="en-US" altLang="en-US" sz="13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30275" rtl="0" eaLnBrk="0" fontAlgn="base" latinLnBrk="0" hangingPunct="0">
                <a:lnSpc>
                  <a:spcPct val="100000"/>
                </a:lnSpc>
                <a:spcBef>
                  <a:spcPct val="0"/>
                </a:spcBef>
                <a:spcAft>
                  <a:spcPct val="0"/>
                </a:spcAft>
                <a:buClrTx/>
                <a:buSzTx/>
                <a:buFontTx/>
                <a:buNone/>
                <a:tabLst/>
                <a:defRPr/>
              </a:pPr>
              <a:t>9</a:t>
            </a:fld>
            <a:endParaRPr kumimoji="0" lang="en-US" altLang="en-US" sz="13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342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spid="_x0000_s2071" name="Clip" r:id="rId3" imgW="0" imgH="0" progId="MS_ClipArt_Gallery.2">
                  <p:embed/>
                </p:oleObj>
              </mc:Choice>
              <mc:Fallback>
                <p:oleObj name="Clip" r:id="rId3" imgW="0" imgH="0" progId="MS_ClipArt_Gallery.2">
                  <p:embed/>
                  <p:pic>
                    <p:nvPicPr>
                      <p:cNvPr id="4"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32000" y="1397000"/>
                        <a:ext cx="8128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26" name="Rectangle 2"/>
          <p:cNvSpPr>
            <a:spLocks noGrp="1" noChangeArrowheads="1"/>
          </p:cNvSpPr>
          <p:nvPr>
            <p:ph type="ctrTitle"/>
          </p:nvPr>
        </p:nvSpPr>
        <p:spPr>
          <a:xfrm>
            <a:off x="914400" y="2286000"/>
            <a:ext cx="10363200" cy="1143000"/>
          </a:xfrm>
        </p:spPr>
        <p:txBody>
          <a:bodyPr/>
          <a:lstStyle>
            <a:lvl1pPr>
              <a:defRPr>
                <a:solidFill>
                  <a:srgbClr val="CC3300"/>
                </a:solidFill>
              </a:defRPr>
            </a:lvl1pPr>
          </a:lstStyle>
          <a:p>
            <a:r>
              <a:rPr lang="en-US"/>
              <a:t>Click to edit Master title style</a:t>
            </a:r>
          </a:p>
        </p:txBody>
      </p:sp>
      <p:sp>
        <p:nvSpPr>
          <p:cNvPr id="513027" name="Rectangle 3"/>
          <p:cNvSpPr>
            <a:spLocks noGrp="1" noChangeArrowheads="1"/>
          </p:cNvSpPr>
          <p:nvPr>
            <p:ph type="subTitle" idx="1"/>
          </p:nvPr>
        </p:nvSpPr>
        <p:spPr>
          <a:xfrm>
            <a:off x="1828800" y="3886200"/>
            <a:ext cx="8534400" cy="1752600"/>
          </a:xfrm>
        </p:spPr>
        <p:txBody>
          <a:bodyPr/>
          <a:lstStyle>
            <a:lvl1pPr marL="0" indent="0" algn="ctr">
              <a:buFont typeface="Monotype Sorts" charset="2"/>
              <a:buNone/>
              <a:defRPr/>
            </a:lvl1pPr>
          </a:lstStyle>
          <a:p>
            <a:r>
              <a:rPr lang="en-US"/>
              <a:t>Click to edit Master subtitle style</a:t>
            </a:r>
          </a:p>
        </p:txBody>
      </p:sp>
      <p:sp>
        <p:nvSpPr>
          <p:cNvPr id="5" name="Rectangle 5"/>
          <p:cNvSpPr>
            <a:spLocks noGrp="1" noChangeArrowheads="1"/>
          </p:cNvSpPr>
          <p:nvPr>
            <p:ph type="sldNum" sz="quarter" idx="10"/>
          </p:nvPr>
        </p:nvSpPr>
        <p:spPr>
          <a:xfrm>
            <a:off x="8794751" y="6218238"/>
            <a:ext cx="2540000" cy="457200"/>
          </a:xfrm>
        </p:spPr>
        <p:txBody>
          <a:bodyPr/>
          <a:lstStyle>
            <a:lvl1pPr>
              <a:defRPr>
                <a:solidFill>
                  <a:srgbClr val="578963"/>
                </a:solidFill>
              </a:defRPr>
            </a:lvl1pPr>
          </a:lstStyle>
          <a:p>
            <a:pPr eaLnBrk="0" fontAlgn="base" hangingPunct="0">
              <a:spcAft>
                <a:spcPct val="0"/>
              </a:spcAft>
              <a:defRPr/>
            </a:pPr>
            <a:fld id="{F9EE80DD-8173-49F5-9779-D8028ABCBC3C}" type="slidenum">
              <a:rPr lang="en-US" altLang="en-US" smtClean="0"/>
              <a:pPr eaLnBrk="0" fontAlgn="base" hangingPunct="0">
                <a:spcAft>
                  <a:spcPct val="0"/>
                </a:spcAft>
                <a:defRPr/>
              </a:pPr>
              <a:t>‹#›</a:t>
            </a:fld>
            <a:endParaRPr lang="en-US" altLang="en-US"/>
          </a:p>
        </p:txBody>
      </p:sp>
    </p:spTree>
    <p:extLst>
      <p:ext uri="{BB962C8B-B14F-4D97-AF65-F5344CB8AC3E}">
        <p14:creationId xmlns:p14="http://schemas.microsoft.com/office/powerpoint/2010/main" val="196075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184C7162-E598-42F2-BE66-173B4C2A55A1}"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412846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1667" y="117475"/>
            <a:ext cx="26924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4467" y="117475"/>
            <a:ext cx="78740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32E176A3-96BD-4FAF-94A8-8D70E1299CB7}"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1824444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FF9344FB-D70A-4BED-83AC-9B3D090F3E6F}"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7963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782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2114255C-E444-4DD0-A3E0-F8846B1ABD18}"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85527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85851" y="1093789"/>
            <a:ext cx="5005916"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4967" y="1093789"/>
            <a:ext cx="500591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760EC760-337C-4059-8710-13EBE42C6902}"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1444115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7CC8035A-1882-4DBE-AEC7-F78A4863FEE6}"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71471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7626BB2F-4749-4314-AC91-C8060A1A7CAF}"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209098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2780494E-B40A-4FA9-B84A-18EA6B8B5697}"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38371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EC3E7AB3-6DAF-4EBC-8C23-CC45CCA6793E}"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103236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eaLnBrk="0" fontAlgn="base" hangingPunct="0">
              <a:spcAft>
                <a:spcPct val="0"/>
              </a:spcAft>
              <a:defRPr/>
            </a:pPr>
            <a:fld id="{1614AB98-367C-4359-9460-1215357CC49D}"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Tree>
    <p:extLst>
      <p:ext uri="{BB962C8B-B14F-4D97-AF65-F5344CB8AC3E}">
        <p14:creationId xmlns:p14="http://schemas.microsoft.com/office/powerpoint/2010/main" val="329473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085852" y="1093789"/>
            <a:ext cx="1021503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p:cNvSpPr>
            <a:spLocks noGrp="1" noChangeArrowheads="1"/>
          </p:cNvSpPr>
          <p:nvPr>
            <p:ph type="sldNum" sz="quarter" idx="4"/>
          </p:nvPr>
        </p:nvSpPr>
        <p:spPr bwMode="auto">
          <a:xfrm>
            <a:off x="8737600" y="64008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ea typeface="ＭＳ Ｐゴシック" panose="020B0600070205080204" pitchFamily="34" charset="-128"/>
              </a:defRPr>
            </a:lvl1pPr>
          </a:lstStyle>
          <a:p>
            <a:pPr eaLnBrk="0" fontAlgn="base" hangingPunct="0">
              <a:spcAft>
                <a:spcPct val="0"/>
              </a:spcAft>
              <a:defRPr/>
            </a:pPr>
            <a:fld id="{DDC45F23-5A4B-4DE0-B4B3-31778B43FAAA}" type="slidenum">
              <a:rPr lang="en-US" altLang="en-US" smtClean="0">
                <a:solidFill>
                  <a:srgbClr val="666699"/>
                </a:solidFill>
              </a:rPr>
              <a:pPr eaLnBrk="0" fontAlgn="base" hangingPunct="0">
                <a:spcAft>
                  <a:spcPct val="0"/>
                </a:spcAft>
                <a:defRPr/>
              </a:pPr>
              <a:t>‹#›</a:t>
            </a:fld>
            <a:endParaRPr lang="en-US" altLang="en-US">
              <a:solidFill>
                <a:srgbClr val="666699"/>
              </a:solidFill>
            </a:endParaRPr>
          </a:p>
        </p:txBody>
      </p:sp>
      <p:sp>
        <p:nvSpPr>
          <p:cNvPr id="512006" name="Rectangle 6"/>
          <p:cNvSpPr>
            <a:spLocks noGrp="1" noChangeArrowheads="1"/>
          </p:cNvSpPr>
          <p:nvPr>
            <p:ph type="title"/>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Freeform 8"/>
          <p:cNvSpPr>
            <a:spLocks/>
          </p:cNvSpPr>
          <p:nvPr/>
        </p:nvSpPr>
        <p:spPr bwMode="auto">
          <a:xfrm>
            <a:off x="11889317" y="5445126"/>
            <a:ext cx="302683"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57256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panose="020B0600070205080204"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a:buChar char="n"/>
        <a:defRPr kumimoji="1">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a:buChar char="l"/>
        <a:defRPr kumimoji="1">
          <a:solidFill>
            <a:schemeClr val="tx1"/>
          </a:solidFill>
          <a:latin typeface="+mn-lt"/>
          <a:ea typeface="ＭＳ Ｐゴシック"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ＭＳ Ｐゴシック"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ＭＳ Ｐゴシック"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ctrTitle"/>
          </p:nvPr>
        </p:nvSpPr>
        <p:spPr>
          <a:xfrm>
            <a:off x="2209800" y="2130426"/>
            <a:ext cx="7772400" cy="687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a:effectLst/>
              </a:rPr>
              <a:t>File Organization, Record Organization</a:t>
            </a:r>
          </a:p>
        </p:txBody>
      </p:sp>
    </p:spTree>
    <p:extLst>
      <p:ext uri="{BB962C8B-B14F-4D97-AF65-F5344CB8AC3E}">
        <p14:creationId xmlns:p14="http://schemas.microsoft.com/office/powerpoint/2010/main" val="346460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1619250" y="0"/>
            <a:ext cx="9048750" cy="609600"/>
          </a:xfrm>
        </p:spPr>
        <p:txBody>
          <a:bodyPr/>
          <a:lstStyle/>
          <a:p>
            <a:pPr>
              <a:defRPr/>
            </a:pPr>
            <a:r>
              <a:rPr lang="en-US" altLang="en-US" sz="2400">
                <a:ea typeface="MS PGothic" panose="020B0600070205080204" pitchFamily="34" charset="-128"/>
              </a:rPr>
              <a:t>Representation of records with variable length attributes</a:t>
            </a:r>
            <a:endParaRPr lang="en-US" altLang="en-US" sz="2000">
              <a:ea typeface="MS PGothic" panose="020B0600070205080204" pitchFamily="34" charset="-128"/>
            </a:endParaRPr>
          </a:p>
        </p:txBody>
      </p:sp>
      <p:sp>
        <p:nvSpPr>
          <p:cNvPr id="94211" name="Rectangle 3"/>
          <p:cNvSpPr>
            <a:spLocks noGrp="1" noChangeArrowheads="1"/>
          </p:cNvSpPr>
          <p:nvPr>
            <p:ph type="body" idx="1"/>
          </p:nvPr>
        </p:nvSpPr>
        <p:spPr>
          <a:xfrm>
            <a:off x="1810979" y="989166"/>
            <a:ext cx="8458815" cy="4897438"/>
          </a:xfrm>
        </p:spPr>
        <p:txBody>
          <a:bodyPr/>
          <a:lstStyle/>
          <a:p>
            <a:pPr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Attributes are </a:t>
            </a:r>
            <a:r>
              <a:rPr lang="en-US" altLang="en-US" sz="2300" b="1" dirty="0">
                <a:latin typeface="Calibri" panose="020F0502020204030204" pitchFamily="34" charset="0"/>
                <a:cs typeface="Calibri" panose="020F0502020204030204" pitchFamily="34" charset="0"/>
              </a:rPr>
              <a:t>stored in order</a:t>
            </a:r>
            <a:r>
              <a:rPr lang="en-US" altLang="en-US" sz="2300" dirty="0">
                <a:latin typeface="Calibri" panose="020F0502020204030204" pitchFamily="34" charset="0"/>
                <a:cs typeface="Calibri" panose="020F0502020204030204" pitchFamily="34" charset="0"/>
              </a:rPr>
              <a:t>.</a:t>
            </a:r>
          </a:p>
          <a:p>
            <a:pPr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Representation of records consists of </a:t>
            </a:r>
            <a:r>
              <a:rPr lang="en-US" altLang="en-US" sz="2300" b="1" dirty="0">
                <a:solidFill>
                  <a:schemeClr val="tx2"/>
                </a:solidFill>
                <a:latin typeface="Calibri" panose="020F0502020204030204" pitchFamily="34" charset="0"/>
                <a:cs typeface="Calibri" panose="020F0502020204030204" pitchFamily="34" charset="0"/>
              </a:rPr>
              <a:t>two</a:t>
            </a:r>
            <a:r>
              <a:rPr lang="en-US" altLang="en-US" sz="2300" dirty="0">
                <a:latin typeface="Calibri" panose="020F0502020204030204" pitchFamily="34" charset="0"/>
                <a:cs typeface="Calibri" panose="020F0502020204030204" pitchFamily="34" charset="0"/>
              </a:rPr>
              <a:t> parts: an </a:t>
            </a:r>
            <a:r>
              <a:rPr lang="en-US" altLang="en-US" sz="2300" b="1" dirty="0">
                <a:latin typeface="Calibri" panose="020F0502020204030204" pitchFamily="34" charset="0"/>
                <a:cs typeface="Calibri" panose="020F0502020204030204" pitchFamily="34" charset="0"/>
              </a:rPr>
              <a:t>initial part </a:t>
            </a:r>
            <a:r>
              <a:rPr lang="en-US" altLang="en-US" sz="2300" dirty="0">
                <a:latin typeface="Calibri" panose="020F0502020204030204" pitchFamily="34" charset="0"/>
                <a:cs typeface="Calibri" panose="020F0502020204030204" pitchFamily="34" charset="0"/>
              </a:rPr>
              <a:t>with </a:t>
            </a:r>
            <a:r>
              <a:rPr lang="en-US" altLang="en-US" sz="2300" b="1" dirty="0">
                <a:latin typeface="Calibri" panose="020F0502020204030204" pitchFamily="34" charset="0"/>
                <a:cs typeface="Calibri" panose="020F0502020204030204" pitchFamily="34" charset="0"/>
              </a:rPr>
              <a:t>fixed length </a:t>
            </a:r>
            <a:r>
              <a:rPr lang="en-US" altLang="en-US" sz="2300" dirty="0">
                <a:latin typeface="Calibri" panose="020F0502020204030204" pitchFamily="34" charset="0"/>
                <a:cs typeface="Calibri" panose="020F0502020204030204" pitchFamily="34" charset="0"/>
              </a:rPr>
              <a:t>attributes, </a:t>
            </a:r>
            <a:r>
              <a:rPr lang="en-US" altLang="en-US" sz="2300" b="1" dirty="0">
                <a:latin typeface="Calibri" panose="020F0502020204030204" pitchFamily="34" charset="0"/>
                <a:cs typeface="Calibri" panose="020F0502020204030204" pitchFamily="34" charset="0"/>
              </a:rPr>
              <a:t>followed by </a:t>
            </a:r>
            <a:r>
              <a:rPr lang="en-US" altLang="en-US" sz="2300" dirty="0">
                <a:latin typeface="Calibri" panose="020F0502020204030204" pitchFamily="34" charset="0"/>
                <a:cs typeface="Calibri" panose="020F0502020204030204" pitchFamily="34" charset="0"/>
              </a:rPr>
              <a:t>data for </a:t>
            </a:r>
            <a:r>
              <a:rPr lang="en-US" altLang="en-US" sz="2300" b="1" dirty="0">
                <a:latin typeface="Calibri" panose="020F0502020204030204" pitchFamily="34" charset="0"/>
                <a:cs typeface="Calibri" panose="020F0502020204030204" pitchFamily="34" charset="0"/>
              </a:rPr>
              <a:t>variable-length </a:t>
            </a:r>
            <a:r>
              <a:rPr lang="en-US" altLang="en-US" sz="2300" dirty="0">
                <a:latin typeface="Calibri" panose="020F0502020204030204" pitchFamily="34" charset="0"/>
                <a:cs typeface="Calibri" panose="020F0502020204030204" pitchFamily="34" charset="0"/>
              </a:rPr>
              <a:t>attributes.</a:t>
            </a:r>
          </a:p>
          <a:p>
            <a:pPr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Fixed-length attributes are </a:t>
            </a:r>
            <a:r>
              <a:rPr lang="en-US" altLang="en-US" sz="2300" b="1" dirty="0">
                <a:latin typeface="Calibri" panose="020F0502020204030204" pitchFamily="34" charset="0"/>
                <a:cs typeface="Calibri" panose="020F0502020204030204" pitchFamily="34" charset="0"/>
              </a:rPr>
              <a:t>allocated as many bytes as required to store their value.</a:t>
            </a:r>
          </a:p>
          <a:p>
            <a:pPr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In the initial part of record, Variable-length attributes are represented by a pair(</a:t>
            </a:r>
            <a:r>
              <a:rPr lang="en-US" altLang="en-US" sz="2300" b="1" dirty="0">
                <a:latin typeface="Calibri" panose="020F0502020204030204" pitchFamily="34" charset="0"/>
                <a:cs typeface="Calibri" panose="020F0502020204030204" pitchFamily="34" charset="0"/>
              </a:rPr>
              <a:t>offset, length</a:t>
            </a:r>
            <a:r>
              <a:rPr lang="en-US" altLang="en-US" sz="2300" dirty="0">
                <a:latin typeface="Calibri" panose="020F0502020204030204" pitchFamily="34" charset="0"/>
                <a:cs typeface="Calibri" panose="020F0502020204030204" pitchFamily="34" charset="0"/>
              </a:rPr>
              <a:t>), where </a:t>
            </a:r>
            <a:r>
              <a:rPr lang="en-US" altLang="en-US" sz="2300" b="1" dirty="0">
                <a:latin typeface="Calibri" panose="020F0502020204030204" pitchFamily="34" charset="0"/>
                <a:cs typeface="Calibri" panose="020F0502020204030204" pitchFamily="34" charset="0"/>
              </a:rPr>
              <a:t>offset</a:t>
            </a:r>
            <a:r>
              <a:rPr lang="en-US" altLang="en-US" sz="2300" dirty="0">
                <a:latin typeface="Calibri" panose="020F0502020204030204" pitchFamily="34" charset="0"/>
                <a:cs typeface="Calibri" panose="020F0502020204030204" pitchFamily="34" charset="0"/>
              </a:rPr>
              <a:t> denotes </a:t>
            </a:r>
            <a:r>
              <a:rPr lang="en-US" altLang="en-US" sz="2300" b="1" dirty="0">
                <a:latin typeface="Calibri" panose="020F0502020204030204" pitchFamily="34" charset="0"/>
                <a:cs typeface="Calibri" panose="020F0502020204030204" pitchFamily="34" charset="0"/>
              </a:rPr>
              <a:t>where the data </a:t>
            </a:r>
            <a:r>
              <a:rPr lang="en-US" altLang="en-US" sz="2300" dirty="0">
                <a:latin typeface="Calibri" panose="020F0502020204030204" pitchFamily="34" charset="0"/>
                <a:cs typeface="Calibri" panose="020F0502020204030204" pitchFamily="34" charset="0"/>
              </a:rPr>
              <a:t>for that attribute </a:t>
            </a:r>
            <a:r>
              <a:rPr lang="en-US" altLang="en-US" sz="2300" b="1" dirty="0">
                <a:latin typeface="Calibri" panose="020F0502020204030204" pitchFamily="34" charset="0"/>
                <a:cs typeface="Calibri" panose="020F0502020204030204" pitchFamily="34" charset="0"/>
              </a:rPr>
              <a:t>begins within the record</a:t>
            </a:r>
            <a:r>
              <a:rPr lang="en-US" altLang="en-US" sz="2300" dirty="0">
                <a:latin typeface="Calibri" panose="020F0502020204030204" pitchFamily="34" charset="0"/>
                <a:cs typeface="Calibri" panose="020F0502020204030204" pitchFamily="34" charset="0"/>
              </a:rPr>
              <a:t>, and the </a:t>
            </a:r>
            <a:r>
              <a:rPr lang="en-US" altLang="en-US" sz="2300" b="1" dirty="0">
                <a:latin typeface="Calibri" panose="020F0502020204030204" pitchFamily="34" charset="0"/>
                <a:cs typeface="Calibri" panose="020F0502020204030204" pitchFamily="34" charset="0"/>
              </a:rPr>
              <a:t>length </a:t>
            </a:r>
            <a:r>
              <a:rPr lang="en-US" altLang="en-US" sz="2300" dirty="0">
                <a:latin typeface="Calibri" panose="020F0502020204030204" pitchFamily="34" charset="0"/>
                <a:cs typeface="Calibri" panose="020F0502020204030204" pitchFamily="34" charset="0"/>
              </a:rPr>
              <a:t>is the length </a:t>
            </a:r>
            <a:r>
              <a:rPr lang="en-US" altLang="en-US" sz="2300" b="1" dirty="0">
                <a:latin typeface="Calibri" panose="020F0502020204030204" pitchFamily="34" charset="0"/>
                <a:cs typeface="Calibri" panose="020F0502020204030204" pitchFamily="34" charset="0"/>
              </a:rPr>
              <a:t>in bytes </a:t>
            </a:r>
            <a:r>
              <a:rPr lang="en-US" altLang="en-US" sz="2300" dirty="0">
                <a:latin typeface="Calibri" panose="020F0502020204030204" pitchFamily="34" charset="0"/>
                <a:cs typeface="Calibri" panose="020F0502020204030204" pitchFamily="34" charset="0"/>
              </a:rPr>
              <a:t>of the variable sized attribute.</a:t>
            </a:r>
          </a:p>
          <a:p>
            <a:pPr algn="just">
              <a:lnSpc>
                <a:spcPct val="114000"/>
              </a:lnSpc>
              <a:buFont typeface="Wingdings" panose="05000000000000000000" pitchFamily="2" charset="2"/>
              <a:buChar char="§"/>
            </a:pPr>
            <a:r>
              <a:rPr lang="en-US" altLang="en-US" sz="2300" b="1" dirty="0">
                <a:latin typeface="Calibri" panose="020F0502020204030204" pitchFamily="34" charset="0"/>
                <a:cs typeface="Calibri" panose="020F0502020204030204" pitchFamily="34" charset="0"/>
              </a:rPr>
              <a:t>Null values </a:t>
            </a:r>
            <a:r>
              <a:rPr lang="en-US" altLang="en-US" sz="2300" dirty="0">
                <a:latin typeface="Calibri" panose="020F0502020204030204" pitchFamily="34" charset="0"/>
                <a:cs typeface="Calibri" panose="020F0502020204030204" pitchFamily="34" charset="0"/>
              </a:rPr>
              <a:t>represented by </a:t>
            </a:r>
            <a:r>
              <a:rPr lang="en-US" altLang="en-US" sz="2300" dirty="0">
                <a:solidFill>
                  <a:srgbClr val="C00000"/>
                </a:solidFill>
                <a:latin typeface="Calibri" panose="020F0502020204030204" pitchFamily="34" charset="0"/>
                <a:cs typeface="Calibri" panose="020F0502020204030204" pitchFamily="34" charset="0"/>
              </a:rPr>
              <a:t>null-value bitmap</a:t>
            </a:r>
            <a:r>
              <a:rPr lang="en-US" altLang="en-US" sz="2300" dirty="0">
                <a:latin typeface="Calibri" panose="020F0502020204030204" pitchFamily="34" charset="0"/>
                <a:cs typeface="Calibri" panose="020F0502020204030204" pitchFamily="34" charset="0"/>
              </a:rPr>
              <a:t>, which indicates </a:t>
            </a:r>
            <a:r>
              <a:rPr lang="en-US" altLang="en-US" sz="2300" b="1" dirty="0">
                <a:latin typeface="Calibri" panose="020F0502020204030204" pitchFamily="34" charset="0"/>
                <a:cs typeface="Calibri" panose="020F0502020204030204" pitchFamily="34" charset="0"/>
              </a:rPr>
              <a:t>which attributes </a:t>
            </a:r>
            <a:r>
              <a:rPr lang="en-US" altLang="en-US" sz="2300" dirty="0">
                <a:latin typeface="Calibri" panose="020F0502020204030204" pitchFamily="34" charset="0"/>
                <a:cs typeface="Calibri" panose="020F0502020204030204" pitchFamily="34" charset="0"/>
              </a:rPr>
              <a:t>of the record </a:t>
            </a:r>
            <a:r>
              <a:rPr lang="en-US" altLang="en-US" sz="2300" b="1" dirty="0">
                <a:latin typeface="Calibri" panose="020F0502020204030204" pitchFamily="34" charset="0"/>
                <a:cs typeface="Calibri" panose="020F0502020204030204" pitchFamily="34" charset="0"/>
              </a:rPr>
              <a:t>have a null value</a:t>
            </a:r>
            <a:r>
              <a:rPr lang="en-US" altLang="en-US" sz="2300" dirty="0">
                <a:latin typeface="Calibri" panose="020F0502020204030204" pitchFamily="34" charset="0"/>
                <a:cs typeface="Calibri" panose="020F0502020204030204" pitchFamily="34" charset="0"/>
              </a:rPr>
              <a:t>.</a:t>
            </a:r>
          </a:p>
          <a:p>
            <a:pPr algn="just">
              <a:lnSpc>
                <a:spcPct val="114000"/>
              </a:lnSpc>
              <a:buFont typeface="Monotype Sorts"/>
              <a:buNone/>
            </a:pPr>
            <a:endParaRPr lang="en-US" altLang="en-US" sz="2300" dirty="0">
              <a:latin typeface="Calibri" panose="020F0502020204030204" pitchFamily="34" charset="0"/>
              <a:cs typeface="Calibri" panose="020F0502020204030204" pitchFamily="34" charset="0"/>
            </a:endParaRPr>
          </a:p>
        </p:txBody>
      </p:sp>
      <p:sp>
        <p:nvSpPr>
          <p:cNvPr id="2" name="Rectangle 1"/>
          <p:cNvSpPr/>
          <p:nvPr/>
        </p:nvSpPr>
        <p:spPr>
          <a:xfrm>
            <a:off x="3345542" y="609600"/>
            <a:ext cx="6669315" cy="369332"/>
          </a:xfrm>
          <a:prstGeom prst="rect">
            <a:avLst/>
          </a:prstGeom>
        </p:spPr>
        <p:txBody>
          <a:bodyPr wrap="square">
            <a:spAutoFit/>
          </a:bodyPr>
          <a:lstStyle/>
          <a:p>
            <a:pPr eaLnBrk="0" fontAlgn="base" hangingPunct="0">
              <a:spcBef>
                <a:spcPct val="0"/>
              </a:spcBef>
              <a:spcAft>
                <a:spcPct val="0"/>
              </a:spcAft>
            </a:pPr>
            <a:r>
              <a:rPr lang="en-US" altLang="en-US" b="1">
                <a:solidFill>
                  <a:srgbClr val="E2F4FF">
                    <a:lumMod val="50000"/>
                  </a:srgbClr>
                </a:solidFill>
                <a:latin typeface="Gadugi" panose="020B0502040204020203" pitchFamily="34" charset="0"/>
                <a:ea typeface="Gadugi" panose="020B0502040204020203" pitchFamily="34" charset="0"/>
              </a:rPr>
              <a:t>Addressing-How individual attributes are extracted</a:t>
            </a:r>
            <a:endParaRPr lang="en-US" b="1">
              <a:solidFill>
                <a:srgbClr val="E2F4FF">
                  <a:lumMod val="50000"/>
                </a:srgbClr>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42291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198688" y="-4763"/>
            <a:ext cx="8077200" cy="609601"/>
          </a:xfrm>
        </p:spPr>
        <p:txBody>
          <a:bodyPr/>
          <a:lstStyle/>
          <a:p>
            <a:pPr>
              <a:defRPr/>
            </a:pPr>
            <a:r>
              <a:rPr lang="en-US">
                <a:ea typeface="+mj-ea"/>
              </a:rPr>
              <a:t>Variable-Length Records</a:t>
            </a:r>
          </a:p>
        </p:txBody>
      </p:sp>
      <p:pic>
        <p:nvPicPr>
          <p:cNvPr id="96259"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33626" y="1033330"/>
            <a:ext cx="7807325" cy="2035175"/>
          </a:xfrm>
        </p:spPr>
      </p:pic>
      <p:sp>
        <p:nvSpPr>
          <p:cNvPr id="2" name="Rectangle 1"/>
          <p:cNvSpPr/>
          <p:nvPr/>
        </p:nvSpPr>
        <p:spPr>
          <a:xfrm>
            <a:off x="2333626" y="3467755"/>
            <a:ext cx="7807325" cy="1200329"/>
          </a:xfrm>
          <a:prstGeom prst="rect">
            <a:avLst/>
          </a:prstGeom>
        </p:spPr>
        <p:txBody>
          <a:bodyPr wrap="square">
            <a:spAutoFit/>
          </a:bodyPr>
          <a:lstStyle/>
          <a:p>
            <a:pPr algn="just" eaLnBrk="0" fontAlgn="base" hangingPunct="0">
              <a:lnSpc>
                <a:spcPct val="120000"/>
              </a:lnSpc>
              <a:spcBef>
                <a:spcPct val="0"/>
              </a:spcBef>
              <a:spcAft>
                <a:spcPct val="0"/>
              </a:spcAft>
            </a:pPr>
            <a:r>
              <a:rPr lang="en-US" sz="2000" dirty="0">
                <a:solidFill>
                  <a:srgbClr val="000000"/>
                </a:solidFill>
                <a:latin typeface="Times New Roman" charset="0"/>
                <a:ea typeface="ＭＳ Ｐゴシック" panose="020B0600070205080204" pitchFamily="34" charset="-128"/>
              </a:rPr>
              <a:t>The figure shows an </a:t>
            </a:r>
            <a:r>
              <a:rPr lang="en-US" sz="2000" b="1" i="1" dirty="0">
                <a:solidFill>
                  <a:srgbClr val="000000"/>
                </a:solidFill>
                <a:latin typeface="Times New Roman" charset="0"/>
                <a:ea typeface="ＭＳ Ｐゴシック" panose="020B0600070205080204" pitchFamily="34" charset="-128"/>
              </a:rPr>
              <a:t>instructor</a:t>
            </a:r>
            <a:r>
              <a:rPr lang="en-US" sz="2000" i="1" dirty="0">
                <a:solidFill>
                  <a:srgbClr val="000000"/>
                </a:solidFill>
                <a:latin typeface="Times New Roman" charset="0"/>
                <a:ea typeface="ＭＳ Ｐゴシック" panose="020B0600070205080204" pitchFamily="34" charset="-128"/>
              </a:rPr>
              <a:t> </a:t>
            </a:r>
            <a:r>
              <a:rPr lang="en-US" sz="2000" dirty="0">
                <a:solidFill>
                  <a:srgbClr val="000000"/>
                </a:solidFill>
                <a:latin typeface="Times New Roman" charset="0"/>
                <a:ea typeface="ＭＳ Ｐゴシック" panose="020B0600070205080204" pitchFamily="34" charset="-128"/>
              </a:rPr>
              <a:t>record, whose first three attributes </a:t>
            </a:r>
            <a:r>
              <a:rPr lang="en-US" sz="2000" b="1" i="1" dirty="0">
                <a:solidFill>
                  <a:srgbClr val="CC3300"/>
                </a:solidFill>
                <a:latin typeface="Times New Roman" charset="0"/>
                <a:ea typeface="ＭＳ Ｐゴシック" panose="020B0600070205080204" pitchFamily="34" charset="-128"/>
              </a:rPr>
              <a:t>ID</a:t>
            </a:r>
            <a:r>
              <a:rPr lang="en-US" sz="2000" b="1" dirty="0">
                <a:solidFill>
                  <a:srgbClr val="CC3300"/>
                </a:solidFill>
                <a:latin typeface="Times New Roman" charset="0"/>
                <a:ea typeface="ＭＳ Ｐゴシック" panose="020B0600070205080204" pitchFamily="34" charset="-128"/>
              </a:rPr>
              <a:t>, </a:t>
            </a:r>
            <a:r>
              <a:rPr lang="en-US" sz="2000" b="1" i="1" dirty="0">
                <a:solidFill>
                  <a:srgbClr val="CC3300"/>
                </a:solidFill>
                <a:latin typeface="Times New Roman" charset="0"/>
                <a:ea typeface="ＭＳ Ｐゴシック" panose="020B0600070205080204" pitchFamily="34" charset="-128"/>
              </a:rPr>
              <a:t>name</a:t>
            </a:r>
            <a:r>
              <a:rPr lang="en-US" sz="2000" dirty="0">
                <a:solidFill>
                  <a:srgbClr val="000000"/>
                </a:solidFill>
                <a:latin typeface="Times New Roman" charset="0"/>
                <a:ea typeface="ＭＳ Ｐゴシック" panose="020B0600070205080204" pitchFamily="34" charset="-128"/>
              </a:rPr>
              <a:t>, and </a:t>
            </a:r>
            <a:r>
              <a:rPr lang="en-US" sz="2000" b="1" i="1" dirty="0" err="1">
                <a:solidFill>
                  <a:srgbClr val="CC3300"/>
                </a:solidFill>
                <a:latin typeface="Times New Roman" charset="0"/>
                <a:ea typeface="ＭＳ Ｐゴシック" panose="020B0600070205080204" pitchFamily="34" charset="-128"/>
              </a:rPr>
              <a:t>dept_name</a:t>
            </a:r>
            <a:r>
              <a:rPr lang="en-US" sz="2000" b="1" i="1" dirty="0">
                <a:solidFill>
                  <a:srgbClr val="000000"/>
                </a:solidFill>
                <a:latin typeface="Times New Roman" charset="0"/>
                <a:ea typeface="ＭＳ Ｐゴシック" panose="020B0600070205080204" pitchFamily="34" charset="-128"/>
              </a:rPr>
              <a:t> </a:t>
            </a:r>
            <a:r>
              <a:rPr lang="en-US" sz="2000" dirty="0">
                <a:solidFill>
                  <a:srgbClr val="000000"/>
                </a:solidFill>
                <a:latin typeface="Times New Roman" charset="0"/>
                <a:ea typeface="ＭＳ Ｐゴシック" panose="020B0600070205080204" pitchFamily="34" charset="-128"/>
              </a:rPr>
              <a:t>are </a:t>
            </a:r>
            <a:r>
              <a:rPr lang="en-US" sz="2000" b="1" dirty="0">
                <a:solidFill>
                  <a:srgbClr val="CC3300"/>
                </a:solidFill>
                <a:latin typeface="Times New Roman" charset="0"/>
                <a:ea typeface="ＭＳ Ｐゴシック" panose="020B0600070205080204" pitchFamily="34" charset="-128"/>
              </a:rPr>
              <a:t>variable-length</a:t>
            </a:r>
            <a:r>
              <a:rPr lang="en-US" sz="2000" b="1" dirty="0">
                <a:solidFill>
                  <a:srgbClr val="000000"/>
                </a:solidFill>
                <a:latin typeface="Times New Roman" charset="0"/>
                <a:ea typeface="ＭＳ Ｐゴシック" panose="020B0600070205080204" pitchFamily="34" charset="-128"/>
              </a:rPr>
              <a:t> strings</a:t>
            </a:r>
            <a:r>
              <a:rPr lang="en-US" sz="2000" dirty="0">
                <a:solidFill>
                  <a:srgbClr val="000000"/>
                </a:solidFill>
                <a:latin typeface="Times New Roman" charset="0"/>
                <a:ea typeface="ＭＳ Ｐゴシック" panose="020B0600070205080204" pitchFamily="34" charset="-128"/>
              </a:rPr>
              <a:t>, and whose fourth attribute </a:t>
            </a:r>
            <a:r>
              <a:rPr lang="en-US" sz="2000" b="1" i="1" dirty="0">
                <a:solidFill>
                  <a:srgbClr val="000099"/>
                </a:solidFill>
                <a:latin typeface="Times New Roman" charset="0"/>
                <a:ea typeface="ＭＳ Ｐゴシック" panose="020B0600070205080204" pitchFamily="34" charset="-128"/>
              </a:rPr>
              <a:t>salary</a:t>
            </a:r>
            <a:r>
              <a:rPr lang="en-US" sz="2000" b="1" i="1" dirty="0">
                <a:solidFill>
                  <a:srgbClr val="000000"/>
                </a:solidFill>
                <a:latin typeface="Times New Roman" charset="0"/>
                <a:ea typeface="ＭＳ Ｐゴシック" panose="020B0600070205080204" pitchFamily="34" charset="-128"/>
              </a:rPr>
              <a:t> </a:t>
            </a:r>
            <a:r>
              <a:rPr lang="en-US" sz="2000" dirty="0">
                <a:solidFill>
                  <a:srgbClr val="000000"/>
                </a:solidFill>
                <a:latin typeface="Times New Roman" charset="0"/>
                <a:ea typeface="ＭＳ Ｐゴシック" panose="020B0600070205080204" pitchFamily="34" charset="-128"/>
              </a:rPr>
              <a:t>is a </a:t>
            </a:r>
            <a:r>
              <a:rPr lang="en-US" sz="2000" b="1" dirty="0">
                <a:solidFill>
                  <a:srgbClr val="000099"/>
                </a:solidFill>
                <a:latin typeface="Calibri" panose="020F0502020204030204" pitchFamily="34" charset="0"/>
                <a:ea typeface="ＭＳ Ｐゴシック" panose="020B0600070205080204" pitchFamily="34" charset="-128"/>
                <a:cs typeface="Calibri" panose="020F0502020204030204" pitchFamily="34" charset="0"/>
              </a:rPr>
              <a:t>fixed-sized</a:t>
            </a:r>
            <a:r>
              <a:rPr lang="en-US" sz="2000" dirty="0">
                <a:solidFill>
                  <a:srgbClr val="000000"/>
                </a:solidFill>
                <a:latin typeface="Times New Roman" charset="0"/>
                <a:ea typeface="ＭＳ Ｐゴシック" panose="020B0600070205080204" pitchFamily="34" charset="-128"/>
              </a:rPr>
              <a:t> number.</a:t>
            </a:r>
            <a:endParaRPr lang="en-US" sz="2000" dirty="0">
              <a:solidFill>
                <a:srgbClr val="000000"/>
              </a:solidFill>
              <a:latin typeface="Helvetica" panose="020B0604020202020204" pitchFamily="34" charset="0"/>
              <a:ea typeface="ＭＳ Ｐゴシック" panose="020B0600070205080204" pitchFamily="34" charset="-128"/>
            </a:endParaRPr>
          </a:p>
        </p:txBody>
      </p:sp>
      <p:sp>
        <p:nvSpPr>
          <p:cNvPr id="3" name="Rectangle 2"/>
          <p:cNvSpPr/>
          <p:nvPr/>
        </p:nvSpPr>
        <p:spPr>
          <a:xfrm>
            <a:off x="2198687" y="4884998"/>
            <a:ext cx="9041741" cy="1617687"/>
          </a:xfrm>
          <a:prstGeom prst="rect">
            <a:avLst/>
          </a:prstGeom>
        </p:spPr>
        <p:txBody>
          <a:bodyPr wrap="square">
            <a:spAutoFit/>
          </a:bodyPr>
          <a:lstStyle/>
          <a:p>
            <a:pPr eaLnBrk="0" fontAlgn="base" hangingPunct="0">
              <a:lnSpc>
                <a:spcPct val="120000"/>
              </a:lnSpc>
              <a:spcBef>
                <a:spcPct val="0"/>
              </a:spcBef>
              <a:spcAft>
                <a:spcPct val="0"/>
              </a:spcAft>
            </a:pP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 </a:t>
            </a:r>
            <a:r>
              <a:rPr lang="en-US" sz="2100" b="1"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null bitmap</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which indicates which attributes of the record have a null value. Above example </a:t>
            </a:r>
            <a:r>
              <a:rPr lang="en-US" sz="21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4 bits </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are used because there are </a:t>
            </a:r>
            <a:r>
              <a:rPr lang="en-US" sz="21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4 attributes</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t>
            </a:r>
          </a:p>
          <a:p>
            <a:pPr eaLnBrk="0" fontAlgn="base" hangingPunct="0">
              <a:lnSpc>
                <a:spcPct val="120000"/>
              </a:lnSpc>
              <a:spcBef>
                <a:spcPct val="0"/>
              </a:spcBef>
              <a:spcAft>
                <a:spcPct val="0"/>
              </a:spcAft>
            </a:pP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In this particular record, if the </a:t>
            </a:r>
            <a:r>
              <a:rPr lang="en-US" sz="21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salary were null</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the </a:t>
            </a:r>
            <a:r>
              <a:rPr lang="en-US" sz="21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1st  bit </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of the bitmap would be </a:t>
            </a:r>
            <a:r>
              <a:rPr lang="en-US" sz="21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set to 1 </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i.e. 1000(while reading 12th to 19</a:t>
            </a:r>
            <a:r>
              <a:rPr lang="en-US" sz="2100" baseline="300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th</a:t>
            </a:r>
            <a:r>
              <a:rPr lang="en-US" sz="21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bytes ignored)</a:t>
            </a:r>
          </a:p>
        </p:txBody>
      </p:sp>
      <p:sp>
        <p:nvSpPr>
          <p:cNvPr id="6" name="Right Brace 5"/>
          <p:cNvSpPr/>
          <p:nvPr/>
        </p:nvSpPr>
        <p:spPr bwMode="auto">
          <a:xfrm rot="16200000">
            <a:off x="3954744" y="868274"/>
            <a:ext cx="288948" cy="2066563"/>
          </a:xfrm>
          <a:prstGeom prst="rightBrace">
            <a:avLst>
              <a:gd name="adj1" fmla="val 53295"/>
              <a:gd name="adj2" fmla="val 44221"/>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7" name="Rectangle 6"/>
          <p:cNvSpPr/>
          <p:nvPr/>
        </p:nvSpPr>
        <p:spPr>
          <a:xfrm>
            <a:off x="3065936" y="1417032"/>
            <a:ext cx="1541704" cy="369332"/>
          </a:xfrm>
          <a:prstGeom prst="rect">
            <a:avLst/>
          </a:prstGeom>
        </p:spPr>
        <p:txBody>
          <a:bodyPr wrap="none">
            <a:spAutoFit/>
          </a:bodyPr>
          <a:lstStyle/>
          <a:p>
            <a:r>
              <a:rPr lang="en-US" altLang="en-US" b="1">
                <a:solidFill>
                  <a:srgbClr val="C00000"/>
                </a:solidFill>
                <a:latin typeface="Calibri" panose="020F0502020204030204" pitchFamily="34" charset="0"/>
                <a:cs typeface="Calibri" panose="020F0502020204030204" pitchFamily="34" charset="0"/>
              </a:rPr>
              <a:t>Offset </a:t>
            </a:r>
            <a:r>
              <a:rPr lang="en-US" altLang="en-US" b="1">
                <a:solidFill>
                  <a:schemeClr val="bg1">
                    <a:lumMod val="50000"/>
                  </a:schemeClr>
                </a:solidFill>
                <a:latin typeface="Calibri" panose="020F0502020204030204" pitchFamily="34" charset="0"/>
                <a:cs typeface="Calibri" panose="020F0502020204030204" pitchFamily="34" charset="0"/>
              </a:rPr>
              <a:t>,</a:t>
            </a:r>
            <a:r>
              <a:rPr lang="en-US" altLang="en-US" b="1">
                <a:solidFill>
                  <a:srgbClr val="C00000"/>
                </a:solidFill>
                <a:latin typeface="Calibri" panose="020F0502020204030204" pitchFamily="34" charset="0"/>
                <a:cs typeface="Calibri" panose="020F0502020204030204" pitchFamily="34" charset="0"/>
              </a:rPr>
              <a:t> length</a:t>
            </a:r>
            <a:endParaRPr lang="en-US">
              <a:solidFill>
                <a:srgbClr val="C00000"/>
              </a:solidFill>
            </a:endParaRPr>
          </a:p>
        </p:txBody>
      </p:sp>
      <p:pic>
        <p:nvPicPr>
          <p:cNvPr id="4" name="Picture 3">
            <a:extLst>
              <a:ext uri="{FF2B5EF4-FFF2-40B4-BE49-F238E27FC236}">
                <a16:creationId xmlns:a16="http://schemas.microsoft.com/office/drawing/2014/main" id="{AC093B8A-3999-42FF-8372-13BBE38276E3}"/>
              </a:ext>
            </a:extLst>
          </p:cNvPr>
          <p:cNvPicPr>
            <a:picLocks noChangeAspect="1"/>
          </p:cNvPicPr>
          <p:nvPr/>
        </p:nvPicPr>
        <p:blipFill>
          <a:blip r:embed="rId4"/>
          <a:stretch>
            <a:fillRect/>
          </a:stretch>
        </p:blipFill>
        <p:spPr>
          <a:xfrm>
            <a:off x="107221" y="182229"/>
            <a:ext cx="3040569" cy="1790774"/>
          </a:xfrm>
          <a:prstGeom prst="rect">
            <a:avLst/>
          </a:prstGeom>
        </p:spPr>
      </p:pic>
      <p:sp>
        <p:nvSpPr>
          <p:cNvPr id="5" name="Rectangle 4">
            <a:extLst>
              <a:ext uri="{FF2B5EF4-FFF2-40B4-BE49-F238E27FC236}">
                <a16:creationId xmlns:a16="http://schemas.microsoft.com/office/drawing/2014/main" id="{6BA63139-BEA1-45C5-8026-88D37398014F}"/>
              </a:ext>
            </a:extLst>
          </p:cNvPr>
          <p:cNvSpPr/>
          <p:nvPr/>
        </p:nvSpPr>
        <p:spPr>
          <a:xfrm>
            <a:off x="5271142" y="1716889"/>
            <a:ext cx="761747" cy="369332"/>
          </a:xfrm>
          <a:prstGeom prst="rect">
            <a:avLst/>
          </a:prstGeom>
        </p:spPr>
        <p:txBody>
          <a:bodyPr wrap="none">
            <a:spAutoFit/>
          </a:bodyPr>
          <a:lstStyle/>
          <a:p>
            <a:r>
              <a:rPr lang="en-US" b="1" i="1" dirty="0">
                <a:solidFill>
                  <a:srgbClr val="000099"/>
                </a:solidFill>
                <a:latin typeface="Times New Roman" charset="0"/>
                <a:ea typeface="ＭＳ Ｐゴシック" panose="020B0600070205080204" pitchFamily="34" charset="-128"/>
              </a:rPr>
              <a:t>salary</a:t>
            </a:r>
            <a:endParaRPr lang="en-IN" dirty="0"/>
          </a:p>
        </p:txBody>
      </p:sp>
      <p:sp>
        <p:nvSpPr>
          <p:cNvPr id="8" name="Rectangle 7">
            <a:extLst>
              <a:ext uri="{FF2B5EF4-FFF2-40B4-BE49-F238E27FC236}">
                <a16:creationId xmlns:a16="http://schemas.microsoft.com/office/drawing/2014/main" id="{FBC9D559-D18C-4124-AB17-D49896B1C14E}"/>
              </a:ext>
            </a:extLst>
          </p:cNvPr>
          <p:cNvSpPr/>
          <p:nvPr/>
        </p:nvSpPr>
        <p:spPr>
          <a:xfrm>
            <a:off x="6771033" y="1757081"/>
            <a:ext cx="415498" cy="369332"/>
          </a:xfrm>
          <a:prstGeom prst="rect">
            <a:avLst/>
          </a:prstGeom>
        </p:spPr>
        <p:txBody>
          <a:bodyPr wrap="none">
            <a:spAutoFit/>
          </a:bodyPr>
          <a:lstStyle/>
          <a:p>
            <a:r>
              <a:rPr lang="en-IN" b="1" dirty="0">
                <a:solidFill>
                  <a:schemeClr val="tx2"/>
                </a:solidFill>
              </a:rPr>
              <a:t>ID</a:t>
            </a:r>
          </a:p>
        </p:txBody>
      </p:sp>
      <p:sp>
        <p:nvSpPr>
          <p:cNvPr id="9" name="Rectangle 8">
            <a:extLst>
              <a:ext uri="{FF2B5EF4-FFF2-40B4-BE49-F238E27FC236}">
                <a16:creationId xmlns:a16="http://schemas.microsoft.com/office/drawing/2014/main" id="{10CD977E-7D69-414A-B128-52B260DC0DB9}"/>
              </a:ext>
            </a:extLst>
          </p:cNvPr>
          <p:cNvSpPr/>
          <p:nvPr/>
        </p:nvSpPr>
        <p:spPr>
          <a:xfrm>
            <a:off x="7598064" y="1757081"/>
            <a:ext cx="710451" cy="369332"/>
          </a:xfrm>
          <a:prstGeom prst="rect">
            <a:avLst/>
          </a:prstGeom>
        </p:spPr>
        <p:txBody>
          <a:bodyPr wrap="none">
            <a:spAutoFit/>
          </a:bodyPr>
          <a:lstStyle/>
          <a:p>
            <a:r>
              <a:rPr lang="en-US" b="1" i="1" dirty="0">
                <a:solidFill>
                  <a:srgbClr val="CC3300"/>
                </a:solidFill>
                <a:latin typeface="Times New Roman" charset="0"/>
                <a:ea typeface="ＭＳ Ｐゴシック" panose="020B0600070205080204" pitchFamily="34" charset="-128"/>
              </a:rPr>
              <a:t>name</a:t>
            </a:r>
            <a:endParaRPr lang="en-IN" dirty="0"/>
          </a:p>
        </p:txBody>
      </p:sp>
      <p:sp>
        <p:nvSpPr>
          <p:cNvPr id="10" name="Rectangle 9">
            <a:extLst>
              <a:ext uri="{FF2B5EF4-FFF2-40B4-BE49-F238E27FC236}">
                <a16:creationId xmlns:a16="http://schemas.microsoft.com/office/drawing/2014/main" id="{152C4EE1-E2C8-4F30-B77E-6198C3F609E4}"/>
              </a:ext>
            </a:extLst>
          </p:cNvPr>
          <p:cNvSpPr/>
          <p:nvPr/>
        </p:nvSpPr>
        <p:spPr>
          <a:xfrm>
            <a:off x="8720048" y="1757081"/>
            <a:ext cx="1281120" cy="369332"/>
          </a:xfrm>
          <a:prstGeom prst="rect">
            <a:avLst/>
          </a:prstGeom>
        </p:spPr>
        <p:txBody>
          <a:bodyPr wrap="none">
            <a:spAutoFit/>
          </a:bodyPr>
          <a:lstStyle/>
          <a:p>
            <a:r>
              <a:rPr lang="en-US" b="1" i="1" dirty="0" err="1">
                <a:solidFill>
                  <a:srgbClr val="CC3300"/>
                </a:solidFill>
                <a:latin typeface="Times New Roman" charset="0"/>
                <a:ea typeface="ＭＳ Ｐゴシック" panose="020B0600070205080204" pitchFamily="34" charset="-128"/>
              </a:rPr>
              <a:t>dept_name</a:t>
            </a:r>
            <a:r>
              <a:rPr lang="en-US" b="1" i="1" dirty="0">
                <a:solidFill>
                  <a:srgbClr val="000000"/>
                </a:solidFill>
                <a:latin typeface="Times New Roman" charset="0"/>
                <a:ea typeface="ＭＳ Ｐゴシック" panose="020B0600070205080204" pitchFamily="34" charset="-128"/>
              </a:rPr>
              <a:t> </a:t>
            </a:r>
            <a:endParaRPr lang="en-IN" dirty="0"/>
          </a:p>
        </p:txBody>
      </p:sp>
    </p:spTree>
    <p:extLst>
      <p:ext uri="{BB962C8B-B14F-4D97-AF65-F5344CB8AC3E}">
        <p14:creationId xmlns:p14="http://schemas.microsoft.com/office/powerpoint/2010/main" val="339444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8389" y="1093789"/>
            <a:ext cx="7661275" cy="1199469"/>
          </a:xfrm>
        </p:spPr>
        <p:txBody>
          <a:bodyPr/>
          <a:lstStyle/>
          <a:p>
            <a:pPr>
              <a:lnSpc>
                <a:spcPct val="150000"/>
              </a:lnSpc>
              <a:buFont typeface="Wingdings" panose="05000000000000000000" pitchFamily="2" charset="2"/>
              <a:buChar char="§"/>
            </a:pPr>
            <a:r>
              <a:rPr lang="en-US" sz="2800" dirty="0">
                <a:latin typeface="Calibri" panose="020F0502020204030204" pitchFamily="34" charset="0"/>
                <a:cs typeface="Calibri" panose="020F0502020204030204" pitchFamily="34" charset="0"/>
              </a:rPr>
              <a:t>Next problem to be addressed is about- </a:t>
            </a:r>
            <a:r>
              <a:rPr lang="en-US" sz="2800" dirty="0">
                <a:solidFill>
                  <a:srgbClr val="C00000"/>
                </a:solidFill>
                <a:latin typeface="Calibri" panose="020F0502020204030204" pitchFamily="34" charset="0"/>
                <a:cs typeface="Calibri" panose="020F0502020204030204" pitchFamily="34" charset="0"/>
              </a:rPr>
              <a:t>storing variable-length records</a:t>
            </a:r>
            <a:r>
              <a:rPr lang="en-US" sz="2800" dirty="0">
                <a:latin typeface="Calibri" panose="020F0502020204030204" pitchFamily="34" charset="0"/>
                <a:cs typeface="Calibri" panose="020F0502020204030204" pitchFamily="34" charset="0"/>
              </a:rPr>
              <a:t> in a </a:t>
            </a:r>
            <a:r>
              <a:rPr lang="en-US" sz="2800" dirty="0">
                <a:solidFill>
                  <a:schemeClr val="tx2"/>
                </a:solidFill>
                <a:latin typeface="Calibri" panose="020F0502020204030204" pitchFamily="34" charset="0"/>
                <a:cs typeface="Calibri" panose="020F0502020204030204" pitchFamily="34" charset="0"/>
              </a:rPr>
              <a:t>Block</a:t>
            </a:r>
          </a:p>
          <a:p>
            <a:pPr>
              <a:lnSpc>
                <a:spcPct val="150000"/>
              </a:lnSpc>
            </a:pPr>
            <a:endParaRPr lang="en-US" sz="28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
            </a:pPr>
            <a:r>
              <a:rPr lang="en-US" sz="2800" dirty="0">
                <a:latin typeface="Calibri" panose="020F0502020204030204" pitchFamily="34" charset="0"/>
                <a:cs typeface="Calibri" panose="020F0502020204030204" pitchFamily="34" charset="0"/>
              </a:rPr>
              <a:t>The </a:t>
            </a:r>
            <a:r>
              <a:rPr lang="en-US" sz="2800" dirty="0">
                <a:solidFill>
                  <a:schemeClr val="tx2"/>
                </a:solidFill>
                <a:latin typeface="Calibri" panose="020F0502020204030204" pitchFamily="34" charset="0"/>
                <a:cs typeface="Calibri" panose="020F0502020204030204" pitchFamily="34" charset="0"/>
              </a:rPr>
              <a:t>slotted-page structure</a:t>
            </a:r>
            <a:r>
              <a:rPr lang="en-US" sz="2800" dirty="0">
                <a:latin typeface="Calibri" panose="020F0502020204030204" pitchFamily="34" charset="0"/>
                <a:cs typeface="Calibri" panose="020F0502020204030204" pitchFamily="34" charset="0"/>
              </a:rPr>
              <a:t> is commonly used for organizing records within a block</a:t>
            </a:r>
          </a:p>
        </p:txBody>
      </p:sp>
      <p:sp>
        <p:nvSpPr>
          <p:cNvPr id="4" name="Rectangle 2"/>
          <p:cNvSpPr>
            <a:spLocks noGrp="1" noChangeArrowheads="1"/>
          </p:cNvSpPr>
          <p:nvPr>
            <p:ph type="title"/>
          </p:nvPr>
        </p:nvSpPr>
        <p:spPr>
          <a:xfrm>
            <a:off x="1024467" y="315595"/>
            <a:ext cx="10769600" cy="609600"/>
          </a:xfrm>
        </p:spPr>
        <p:txBody>
          <a:bodyPr/>
          <a:lstStyle/>
          <a:p>
            <a:pPr>
              <a:defRPr/>
            </a:pPr>
            <a:r>
              <a:rPr lang="en-US">
                <a:ea typeface="+mj-ea"/>
              </a:rPr>
              <a:t>Variable-Length Records</a:t>
            </a:r>
            <a:br>
              <a:rPr lang="en-US">
                <a:ea typeface="+mj-ea"/>
              </a:rPr>
            </a:br>
            <a:r>
              <a:rPr lang="en-US" sz="2400" b="0"/>
              <a:t>organizing records within a block</a:t>
            </a:r>
            <a:endParaRPr lang="en-US">
              <a:ea typeface="+mj-ea"/>
            </a:endParaRPr>
          </a:p>
        </p:txBody>
      </p:sp>
    </p:spTree>
    <p:extLst>
      <p:ext uri="{BB962C8B-B14F-4D97-AF65-F5344CB8AC3E}">
        <p14:creationId xmlns:p14="http://schemas.microsoft.com/office/powerpoint/2010/main" val="223792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034143" y="0"/>
            <a:ext cx="10515600" cy="457200"/>
          </a:xfrm>
        </p:spPr>
        <p:txBody>
          <a:bodyPr/>
          <a:lstStyle/>
          <a:p>
            <a:pPr>
              <a:defRPr/>
            </a:pPr>
            <a:r>
              <a:rPr lang="en-US" sz="2800" dirty="0">
                <a:ea typeface="+mj-ea"/>
              </a:rPr>
              <a:t>Storing Variable-Length Records: Slotted Page Structure</a:t>
            </a:r>
          </a:p>
        </p:txBody>
      </p:sp>
      <p:sp>
        <p:nvSpPr>
          <p:cNvPr id="98307" name="Rectangle 3"/>
          <p:cNvSpPr>
            <a:spLocks noGrp="1" noChangeArrowheads="1"/>
          </p:cNvSpPr>
          <p:nvPr>
            <p:ph type="body" idx="1"/>
          </p:nvPr>
        </p:nvSpPr>
        <p:spPr>
          <a:xfrm>
            <a:off x="1619251" y="2678114"/>
            <a:ext cx="9048749" cy="4141787"/>
          </a:xfrm>
        </p:spPr>
        <p:txBody>
          <a:bodyPr/>
          <a:lstStyle/>
          <a:p>
            <a:pPr>
              <a:buSzPct val="99000"/>
              <a:buFont typeface="Wingdings" panose="05000000000000000000" pitchFamily="2" charset="2"/>
              <a:buChar char="q"/>
            </a:pPr>
            <a:r>
              <a:rPr lang="en-US" altLang="en-US" sz="2400" b="1">
                <a:solidFill>
                  <a:srgbClr val="000099"/>
                </a:solidFill>
                <a:latin typeface="Calibri" panose="020F0502020204030204" pitchFamily="34" charset="0"/>
                <a:cs typeface="Calibri" panose="020F0502020204030204" pitchFamily="34" charset="0"/>
              </a:rPr>
              <a:t>Header(</a:t>
            </a:r>
            <a:r>
              <a:rPr lang="en-US" altLang="en-US" sz="2000" b="1">
                <a:solidFill>
                  <a:schemeClr val="accent3">
                    <a:lumMod val="50000"/>
                  </a:schemeClr>
                </a:solidFill>
                <a:latin typeface="Calibri" panose="020F0502020204030204" pitchFamily="34" charset="0"/>
                <a:cs typeface="Calibri" panose="020F0502020204030204" pitchFamily="34" charset="0"/>
              </a:rPr>
              <a:t>Slotted page header</a:t>
            </a:r>
            <a:r>
              <a:rPr lang="en-US" altLang="en-US" sz="2400">
                <a:latin typeface="Calibri" panose="020F0502020204030204" pitchFamily="34" charset="0"/>
                <a:cs typeface="Calibri" panose="020F0502020204030204" pitchFamily="34" charset="0"/>
              </a:rPr>
              <a:t>)</a:t>
            </a:r>
            <a:r>
              <a:rPr lang="en-US" altLang="en-US" sz="2400" b="1">
                <a:solidFill>
                  <a:srgbClr val="000099"/>
                </a:solidFill>
                <a:latin typeface="Calibri" panose="020F0502020204030204" pitchFamily="34" charset="0"/>
                <a:cs typeface="Calibri" panose="020F0502020204030204" pitchFamily="34" charset="0"/>
              </a:rPr>
              <a:t> in the beginning of each block</a:t>
            </a:r>
            <a:r>
              <a:rPr lang="en-US" altLang="en-US" sz="2400">
                <a:latin typeface="Calibri" panose="020F0502020204030204" pitchFamily="34" charset="0"/>
                <a:cs typeface="Calibri" panose="020F0502020204030204" pitchFamily="34" charset="0"/>
              </a:rPr>
              <a:t> contains:</a:t>
            </a:r>
          </a:p>
          <a:p>
            <a:pPr marL="914400" lvl="1" indent="-457200">
              <a:spcBef>
                <a:spcPts val="500"/>
              </a:spcBef>
              <a:buClr>
                <a:srgbClr val="C00000"/>
              </a:buClr>
              <a:buSzPct val="81000"/>
              <a:buFont typeface="+mj-lt"/>
              <a:buAutoNum type="arabicPeriod"/>
            </a:pPr>
            <a:r>
              <a:rPr lang="en-US" altLang="en-US" sz="2400">
                <a:solidFill>
                  <a:schemeClr val="tx2"/>
                </a:solidFill>
                <a:latin typeface="Calibri" panose="020F0502020204030204" pitchFamily="34" charset="0"/>
                <a:cs typeface="Calibri" panose="020F0502020204030204" pitchFamily="34" charset="0"/>
              </a:rPr>
              <a:t>number of </a:t>
            </a:r>
            <a:r>
              <a:rPr lang="en-US" altLang="en-US" sz="2400" b="1">
                <a:solidFill>
                  <a:schemeClr val="tx2"/>
                </a:solidFill>
                <a:latin typeface="Calibri" panose="020F0502020204030204" pitchFamily="34" charset="0"/>
                <a:cs typeface="Calibri" panose="020F0502020204030204" pitchFamily="34" charset="0"/>
              </a:rPr>
              <a:t>record</a:t>
            </a:r>
            <a:r>
              <a:rPr lang="en-US" altLang="en-US" sz="2400">
                <a:solidFill>
                  <a:schemeClr val="tx2"/>
                </a:solidFill>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entries.</a:t>
            </a:r>
          </a:p>
          <a:p>
            <a:pPr marL="914400" lvl="1" indent="-457200">
              <a:spcBef>
                <a:spcPts val="500"/>
              </a:spcBef>
              <a:buClr>
                <a:srgbClr val="C00000"/>
              </a:buClr>
              <a:buSzPct val="81000"/>
              <a:buFont typeface="+mj-lt"/>
              <a:buAutoNum type="arabicPeriod"/>
            </a:pPr>
            <a:r>
              <a:rPr lang="en-US" altLang="en-US" sz="2400">
                <a:solidFill>
                  <a:schemeClr val="tx2"/>
                </a:solidFill>
                <a:latin typeface="Calibri" panose="020F0502020204030204" pitchFamily="34" charset="0"/>
                <a:cs typeface="Calibri" panose="020F0502020204030204" pitchFamily="34" charset="0"/>
              </a:rPr>
              <a:t>end of </a:t>
            </a:r>
            <a:r>
              <a:rPr lang="en-US" altLang="en-US" sz="2400" b="1">
                <a:solidFill>
                  <a:schemeClr val="tx2"/>
                </a:solidFill>
                <a:latin typeface="Calibri" panose="020F0502020204030204" pitchFamily="34" charset="0"/>
                <a:cs typeface="Calibri" panose="020F0502020204030204" pitchFamily="34" charset="0"/>
              </a:rPr>
              <a:t>free space </a:t>
            </a:r>
            <a:r>
              <a:rPr lang="en-US" altLang="en-US" sz="2400">
                <a:latin typeface="Calibri" panose="020F0502020204030204" pitchFamily="34" charset="0"/>
                <a:cs typeface="Calibri" panose="020F0502020204030204" pitchFamily="34" charset="0"/>
              </a:rPr>
              <a:t>in the block.</a:t>
            </a:r>
          </a:p>
          <a:p>
            <a:pPr marL="914400" lvl="1" indent="-457200">
              <a:spcBef>
                <a:spcPts val="500"/>
              </a:spcBef>
              <a:buClr>
                <a:srgbClr val="C00000"/>
              </a:buClr>
              <a:buSzPct val="81000"/>
              <a:buFont typeface="+mj-lt"/>
              <a:buAutoNum type="arabicPeriod"/>
            </a:pPr>
            <a:r>
              <a:rPr lang="en-US" altLang="en-US" sz="2400" b="1">
                <a:solidFill>
                  <a:schemeClr val="tx2"/>
                </a:solidFill>
                <a:latin typeface="Calibri" panose="020F0502020204030204" pitchFamily="34" charset="0"/>
                <a:cs typeface="Calibri" panose="020F0502020204030204" pitchFamily="34" charset="0"/>
              </a:rPr>
              <a:t>location</a:t>
            </a:r>
            <a:r>
              <a:rPr lang="en-US" altLang="en-US" sz="2400">
                <a:latin typeface="Calibri" panose="020F0502020204030204" pitchFamily="34" charset="0"/>
                <a:cs typeface="Calibri" panose="020F0502020204030204" pitchFamily="34" charset="0"/>
              </a:rPr>
              <a:t> and </a:t>
            </a:r>
            <a:r>
              <a:rPr lang="en-US" altLang="en-US" sz="2400" b="1">
                <a:solidFill>
                  <a:schemeClr val="tx2"/>
                </a:solidFill>
                <a:latin typeface="Calibri" panose="020F0502020204030204" pitchFamily="34" charset="0"/>
                <a:cs typeface="Calibri" panose="020F0502020204030204" pitchFamily="34" charset="0"/>
              </a:rPr>
              <a:t>size </a:t>
            </a:r>
            <a:r>
              <a:rPr lang="en-US" altLang="en-US" sz="2400">
                <a:latin typeface="Calibri" panose="020F0502020204030204" pitchFamily="34" charset="0"/>
                <a:cs typeface="Calibri" panose="020F0502020204030204" pitchFamily="34" charset="0"/>
              </a:rPr>
              <a:t>of each record.</a:t>
            </a:r>
          </a:p>
          <a:p>
            <a:pPr>
              <a:buSzPct val="127000"/>
              <a:buFont typeface="Wingdings" panose="05000000000000000000" pitchFamily="2" charset="2"/>
              <a:buChar char="§"/>
            </a:pPr>
            <a:r>
              <a:rPr lang="en-US" sz="2300" kern="1200">
                <a:latin typeface="Calibri" panose="020F0502020204030204" pitchFamily="34" charset="0"/>
                <a:cs typeface="Calibri" panose="020F0502020204030204" pitchFamily="34" charset="0"/>
              </a:rPr>
              <a:t>The actual </a:t>
            </a:r>
            <a:r>
              <a:rPr lang="en-US" sz="2300" u="sng" kern="1200">
                <a:latin typeface="Calibri" panose="020F0502020204030204" pitchFamily="34" charset="0"/>
                <a:cs typeface="Calibri" panose="020F0502020204030204" pitchFamily="34" charset="0"/>
              </a:rPr>
              <a:t>records are allocated </a:t>
            </a:r>
            <a:r>
              <a:rPr lang="en-US" sz="2300" i="1" u="sng" kern="1200">
                <a:solidFill>
                  <a:srgbClr val="C00000"/>
                </a:solidFill>
                <a:latin typeface="Calibri" panose="020F0502020204030204" pitchFamily="34" charset="0"/>
                <a:cs typeface="Calibri" panose="020F0502020204030204" pitchFamily="34" charset="0"/>
              </a:rPr>
              <a:t>contiguously</a:t>
            </a:r>
            <a:r>
              <a:rPr lang="en-US" sz="2300" i="1" kern="1200">
                <a:latin typeface="Calibri" panose="020F0502020204030204" pitchFamily="34" charset="0"/>
                <a:cs typeface="Calibri" panose="020F0502020204030204" pitchFamily="34" charset="0"/>
              </a:rPr>
              <a:t> </a:t>
            </a:r>
            <a:r>
              <a:rPr lang="en-US" sz="2300" kern="1200">
                <a:latin typeface="Calibri" panose="020F0502020204030204" pitchFamily="34" charset="0"/>
                <a:cs typeface="Calibri" panose="020F0502020204030204" pitchFamily="34" charset="0"/>
              </a:rPr>
              <a:t>in the block, starting from the </a:t>
            </a:r>
            <a:r>
              <a:rPr lang="en-US" sz="2300" kern="1200">
                <a:solidFill>
                  <a:srgbClr val="C00000"/>
                </a:solidFill>
                <a:latin typeface="Calibri" panose="020F0502020204030204" pitchFamily="34" charset="0"/>
                <a:cs typeface="Calibri" panose="020F0502020204030204" pitchFamily="34" charset="0"/>
              </a:rPr>
              <a:t>end of the block</a:t>
            </a:r>
            <a:r>
              <a:rPr lang="en-US" sz="2300" kern="1200">
                <a:latin typeface="Calibri" panose="020F0502020204030204" pitchFamily="34" charset="0"/>
                <a:cs typeface="Calibri" panose="020F0502020204030204" pitchFamily="34" charset="0"/>
              </a:rPr>
              <a:t>. </a:t>
            </a:r>
            <a:r>
              <a:rPr lang="en-US" sz="2300" b="1" kern="1200">
                <a:latin typeface="Calibri" panose="020F0502020204030204" pitchFamily="34" charset="0"/>
                <a:cs typeface="Calibri" panose="020F0502020204030204" pitchFamily="34" charset="0"/>
              </a:rPr>
              <a:t>The free space </a:t>
            </a:r>
            <a:r>
              <a:rPr lang="en-US" sz="2300" kern="1200">
                <a:latin typeface="Calibri" panose="020F0502020204030204" pitchFamily="34" charset="0"/>
                <a:cs typeface="Calibri" panose="020F0502020204030204" pitchFamily="34" charset="0"/>
              </a:rPr>
              <a:t>in the block is contiguous, </a:t>
            </a:r>
            <a:r>
              <a:rPr lang="en-US" sz="2300" b="1" kern="1200">
                <a:latin typeface="Calibri" panose="020F0502020204030204" pitchFamily="34" charset="0"/>
                <a:cs typeface="Calibri" panose="020F0502020204030204" pitchFamily="34" charset="0"/>
              </a:rPr>
              <a:t>between the final entry in the header </a:t>
            </a:r>
            <a:r>
              <a:rPr lang="en-US" sz="2300" kern="1200">
                <a:latin typeface="Calibri" panose="020F0502020204030204" pitchFamily="34" charset="0"/>
                <a:cs typeface="Calibri" panose="020F0502020204030204" pitchFamily="34" charset="0"/>
              </a:rPr>
              <a:t>array, </a:t>
            </a:r>
            <a:r>
              <a:rPr lang="en-US" sz="2300" b="1" kern="1200">
                <a:latin typeface="Calibri" panose="020F0502020204030204" pitchFamily="34" charset="0"/>
                <a:cs typeface="Calibri" panose="020F0502020204030204" pitchFamily="34" charset="0"/>
              </a:rPr>
              <a:t>and the first record</a:t>
            </a:r>
            <a:r>
              <a:rPr lang="en-US" sz="2300" kern="1200">
                <a:latin typeface="Calibri" panose="020F0502020204030204" pitchFamily="34" charset="0"/>
                <a:cs typeface="Calibri" panose="020F0502020204030204" pitchFamily="34" charset="0"/>
              </a:rPr>
              <a:t>.</a:t>
            </a:r>
            <a:endParaRPr lang="en-US" altLang="en-US" sz="2300">
              <a:latin typeface="Calibri" panose="020F0502020204030204" pitchFamily="34" charset="0"/>
              <a:cs typeface="Calibri" panose="020F0502020204030204" pitchFamily="34" charset="0"/>
            </a:endParaRPr>
          </a:p>
          <a:p>
            <a:pPr>
              <a:buSzPct val="127000"/>
              <a:buFont typeface="Wingdings" panose="05000000000000000000" pitchFamily="2" charset="2"/>
              <a:buChar char="§"/>
            </a:pPr>
            <a:r>
              <a:rPr lang="en-US" altLang="en-US" sz="2300">
                <a:latin typeface="Calibri" panose="020F0502020204030204" pitchFamily="34" charset="0"/>
                <a:cs typeface="Calibri" panose="020F0502020204030204" pitchFamily="34" charset="0"/>
              </a:rPr>
              <a:t>Records can be moved around within a page to keep them contiguous with no empty space between them; entry in the header must be updated.</a:t>
            </a:r>
          </a:p>
        </p:txBody>
      </p:sp>
      <p:sp>
        <p:nvSpPr>
          <p:cNvPr id="5" name="Rectangle 4"/>
          <p:cNvSpPr/>
          <p:nvPr/>
        </p:nvSpPr>
        <p:spPr>
          <a:xfrm>
            <a:off x="2815772" y="418346"/>
            <a:ext cx="7510917" cy="415498"/>
          </a:xfrm>
          <a:prstGeom prst="rect">
            <a:avLst/>
          </a:prstGeom>
        </p:spPr>
        <p:txBody>
          <a:bodyPr wrap="square">
            <a:spAutoFit/>
          </a:bodyPr>
          <a:lstStyle/>
          <a:p>
            <a:pPr eaLnBrk="0" fontAlgn="base" hangingPunct="0">
              <a:spcBef>
                <a:spcPct val="0"/>
              </a:spcBef>
              <a:spcAft>
                <a:spcPct val="0"/>
              </a:spcAft>
            </a:pPr>
            <a:r>
              <a:rPr lang="en-US" altLang="en-US" sz="2100" b="1">
                <a:solidFill>
                  <a:srgbClr val="E2F4FF">
                    <a:lumMod val="50000"/>
                  </a:srgbClr>
                </a:solidFill>
                <a:latin typeface="Calibri" panose="020F0502020204030204" pitchFamily="34" charset="0"/>
                <a:ea typeface="ＭＳ Ｐゴシック" panose="020B0600070205080204" pitchFamily="34" charset="-128"/>
                <a:cs typeface="Calibri" panose="020F0502020204030204" pitchFamily="34" charset="0"/>
              </a:rPr>
              <a:t>Addressing-How to store variable-length records within a block.</a:t>
            </a:r>
            <a:endParaRPr lang="en-US" sz="2100" b="1">
              <a:solidFill>
                <a:srgbClr val="E2F4FF">
                  <a:lumMod val="50000"/>
                </a:srgbClr>
              </a:solidFill>
              <a:latin typeface="Gadugi" panose="020B0502040204020203" pitchFamily="34" charset="0"/>
              <a:ea typeface="Gadugi" panose="020B0502040204020203" pitchFamily="34" charset="0"/>
            </a:endParaRPr>
          </a:p>
        </p:txBody>
      </p:sp>
      <p:pic>
        <p:nvPicPr>
          <p:cNvPr id="9830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837447"/>
            <a:ext cx="8707438" cy="182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15690" y="1010003"/>
            <a:ext cx="300082" cy="369332"/>
          </a:xfrm>
          <a:prstGeom prst="rect">
            <a:avLst/>
          </a:prstGeom>
        </p:spPr>
        <p:txBody>
          <a:bodyPr wrap="none">
            <a:spAutoFit/>
          </a:bodyPr>
          <a:lstStyle/>
          <a:p>
            <a:r>
              <a:rPr lang="en-US" b="1">
                <a:solidFill>
                  <a:srgbClr val="C00000"/>
                </a:solidFill>
                <a:latin typeface="Times New Roman" charset="0"/>
                <a:ea typeface="ＭＳ Ｐゴシック" panose="020B0600070205080204" pitchFamily="34" charset="-128"/>
              </a:rPr>
              <a:t>1</a:t>
            </a:r>
            <a:endParaRPr lang="en-US" b="1">
              <a:solidFill>
                <a:srgbClr val="C00000"/>
              </a:solidFill>
            </a:endParaRPr>
          </a:p>
        </p:txBody>
      </p:sp>
      <p:sp>
        <p:nvSpPr>
          <p:cNvPr id="3" name="Rectangle 2"/>
          <p:cNvSpPr/>
          <p:nvPr/>
        </p:nvSpPr>
        <p:spPr>
          <a:xfrm>
            <a:off x="3904887" y="882858"/>
            <a:ext cx="736099" cy="369332"/>
          </a:xfrm>
          <a:prstGeom prst="rect">
            <a:avLst/>
          </a:prstGeom>
        </p:spPr>
        <p:txBody>
          <a:bodyPr wrap="none">
            <a:spAutoFit/>
          </a:bodyPr>
          <a:lstStyle/>
          <a:p>
            <a:r>
              <a:rPr lang="en-US" b="1" dirty="0">
                <a:solidFill>
                  <a:srgbClr val="C00000"/>
                </a:solidFill>
                <a:latin typeface="Times New Roman" charset="0"/>
                <a:ea typeface="ＭＳ Ｐゴシック" panose="020B0600070205080204" pitchFamily="34" charset="-128"/>
              </a:rPr>
              <a:t>3-size</a:t>
            </a:r>
          </a:p>
        </p:txBody>
      </p:sp>
      <p:sp>
        <p:nvSpPr>
          <p:cNvPr id="4" name="Rectangle 3"/>
          <p:cNvSpPr/>
          <p:nvPr/>
        </p:nvSpPr>
        <p:spPr>
          <a:xfrm>
            <a:off x="3904887" y="1496758"/>
            <a:ext cx="300082" cy="369332"/>
          </a:xfrm>
          <a:prstGeom prst="rect">
            <a:avLst/>
          </a:prstGeom>
        </p:spPr>
        <p:txBody>
          <a:bodyPr wrap="none">
            <a:spAutoFit/>
          </a:bodyPr>
          <a:lstStyle/>
          <a:p>
            <a:r>
              <a:rPr lang="en-US" b="1">
                <a:solidFill>
                  <a:srgbClr val="C00000"/>
                </a:solidFill>
                <a:latin typeface="Times New Roman" charset="0"/>
                <a:ea typeface="ＭＳ Ｐゴシック" panose="020B0600070205080204" pitchFamily="34" charset="-128"/>
              </a:rPr>
              <a:t>3</a:t>
            </a:r>
            <a:endParaRPr lang="en-US" b="1">
              <a:solidFill>
                <a:srgbClr val="C00000"/>
              </a:solidFill>
            </a:endParaRPr>
          </a:p>
        </p:txBody>
      </p:sp>
      <p:sp>
        <p:nvSpPr>
          <p:cNvPr id="6" name="Rectangle 5"/>
          <p:cNvSpPr/>
          <p:nvPr/>
        </p:nvSpPr>
        <p:spPr>
          <a:xfrm>
            <a:off x="2957831" y="1571313"/>
            <a:ext cx="300082" cy="369332"/>
          </a:xfrm>
          <a:prstGeom prst="rect">
            <a:avLst/>
          </a:prstGeom>
        </p:spPr>
        <p:txBody>
          <a:bodyPr wrap="none">
            <a:spAutoFit/>
          </a:bodyPr>
          <a:lstStyle/>
          <a:p>
            <a:r>
              <a:rPr lang="en-US" b="1">
                <a:solidFill>
                  <a:srgbClr val="C00000"/>
                </a:solidFill>
                <a:latin typeface="Times New Roman" charset="0"/>
                <a:ea typeface="ＭＳ Ｐゴシック" panose="020B0600070205080204" pitchFamily="34" charset="-128"/>
              </a:rPr>
              <a:t>2</a:t>
            </a:r>
            <a:endParaRPr lang="en-US" b="1">
              <a:solidFill>
                <a:srgbClr val="C00000"/>
              </a:solidFill>
            </a:endParaRPr>
          </a:p>
        </p:txBody>
      </p:sp>
    </p:spTree>
    <p:extLst>
      <p:ext uri="{BB962C8B-B14F-4D97-AF65-F5344CB8AC3E}">
        <p14:creationId xmlns:p14="http://schemas.microsoft.com/office/powerpoint/2010/main" val="201688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082" y="1219201"/>
            <a:ext cx="8496300" cy="4903787"/>
          </a:xfrm>
        </p:spPr>
        <p:txBody>
          <a:bodyPr/>
          <a:lstStyle/>
          <a:p>
            <a:r>
              <a:rPr lang="en-US" sz="2400" kern="1200" dirty="0">
                <a:latin typeface="Calibri" panose="020F0502020204030204" pitchFamily="34" charset="0"/>
                <a:cs typeface="Calibri" panose="020F0502020204030204" pitchFamily="34" charset="0"/>
              </a:rPr>
              <a:t>If a </a:t>
            </a:r>
            <a:r>
              <a:rPr lang="en-US" sz="2400" b="1" kern="1200" dirty="0">
                <a:latin typeface="Calibri" panose="020F0502020204030204" pitchFamily="34" charset="0"/>
                <a:cs typeface="Calibri" panose="020F0502020204030204" pitchFamily="34" charset="0"/>
              </a:rPr>
              <a:t>record is inserted</a:t>
            </a:r>
            <a:r>
              <a:rPr lang="en-US" sz="2400" kern="1200" dirty="0">
                <a:latin typeface="Calibri" panose="020F0502020204030204" pitchFamily="34" charset="0"/>
                <a:cs typeface="Calibri" panose="020F0502020204030204" pitchFamily="34" charset="0"/>
              </a:rPr>
              <a:t>, space is allocated for it at the end of free space, and an entry containing its size and location is added to the header. Number of record entry incremented .</a:t>
            </a:r>
          </a:p>
          <a:p>
            <a:endParaRPr lang="en-US" sz="900" kern="1200" dirty="0">
              <a:latin typeface="Calibri" panose="020F0502020204030204" pitchFamily="34" charset="0"/>
              <a:cs typeface="Calibri" panose="020F0502020204030204" pitchFamily="34" charset="0"/>
            </a:endParaRPr>
          </a:p>
          <a:p>
            <a:pPr algn="just"/>
            <a:r>
              <a:rPr lang="en-US" sz="2400" kern="1200" dirty="0">
                <a:latin typeface="Calibri" panose="020F0502020204030204" pitchFamily="34" charset="0"/>
                <a:cs typeface="Calibri" panose="020F0502020204030204" pitchFamily="34" charset="0"/>
              </a:rPr>
              <a:t>A </a:t>
            </a:r>
            <a:r>
              <a:rPr lang="en-US" sz="2400" b="1" kern="1200" dirty="0">
                <a:latin typeface="Calibri" panose="020F0502020204030204" pitchFamily="34" charset="0"/>
                <a:cs typeface="Calibri" panose="020F0502020204030204" pitchFamily="34" charset="0"/>
              </a:rPr>
              <a:t>record is deleted</a:t>
            </a:r>
            <a:r>
              <a:rPr lang="en-US" sz="2400" kern="1200" dirty="0">
                <a:latin typeface="Calibri" panose="020F0502020204030204" pitchFamily="34" charset="0"/>
                <a:cs typeface="Calibri" panose="020F0502020204030204" pitchFamily="34" charset="0"/>
              </a:rPr>
              <a:t>, the space that it occupies is freed, and its entry is set to deleted.</a:t>
            </a:r>
          </a:p>
          <a:p>
            <a:pPr lvl="1" algn="just"/>
            <a:r>
              <a:rPr lang="en-US" sz="2400" kern="1200" dirty="0">
                <a:latin typeface="Calibri" panose="020F0502020204030204" pitchFamily="34" charset="0"/>
                <a:cs typeface="Calibri" panose="020F0502020204030204" pitchFamily="34" charset="0"/>
              </a:rPr>
              <a:t>Further, the records in the block before the deleted record are moved, so that the free space created by the deletion gets occupied, and all free space is again between the final entry in the header array and the first record. </a:t>
            </a:r>
          </a:p>
          <a:p>
            <a:pPr lvl="1" algn="just"/>
            <a:r>
              <a:rPr lang="en-US" sz="2400" kern="1200" dirty="0">
                <a:latin typeface="Calibri" panose="020F0502020204030204" pitchFamily="34" charset="0"/>
                <a:cs typeface="Calibri" panose="020F0502020204030204" pitchFamily="34" charset="0"/>
              </a:rPr>
              <a:t>The end-of-free-space pointer in the header is appropriately updated as well.</a:t>
            </a:r>
          </a:p>
        </p:txBody>
      </p:sp>
      <p:sp>
        <p:nvSpPr>
          <p:cNvPr id="4" name="Rectangle 2"/>
          <p:cNvSpPr>
            <a:spLocks noGrp="1" noChangeArrowheads="1"/>
          </p:cNvSpPr>
          <p:nvPr>
            <p:ph type="title"/>
          </p:nvPr>
        </p:nvSpPr>
        <p:spPr>
          <a:xfrm>
            <a:off x="1698782" y="0"/>
            <a:ext cx="8724900" cy="609600"/>
          </a:xfrm>
        </p:spPr>
        <p:txBody>
          <a:bodyPr/>
          <a:lstStyle/>
          <a:p>
            <a:pPr>
              <a:defRPr/>
            </a:pPr>
            <a:r>
              <a:rPr lang="en-US" sz="2800">
                <a:ea typeface="+mj-ea"/>
              </a:rPr>
              <a:t>Variable-Length Records: Slotted Page Structure</a:t>
            </a:r>
          </a:p>
        </p:txBody>
      </p:sp>
      <p:sp>
        <p:nvSpPr>
          <p:cNvPr id="5" name="Rectangle 4"/>
          <p:cNvSpPr/>
          <p:nvPr/>
        </p:nvSpPr>
        <p:spPr>
          <a:xfrm>
            <a:off x="1813083" y="609601"/>
            <a:ext cx="4910447" cy="584775"/>
          </a:xfrm>
          <a:prstGeom prst="rect">
            <a:avLst/>
          </a:prstGeom>
        </p:spPr>
        <p:txBody>
          <a:bodyPr wrap="none">
            <a:spAutoFit/>
          </a:bodyPr>
          <a:lstStyle/>
          <a:p>
            <a:pPr eaLnBrk="0" fontAlgn="base" hangingPunct="0">
              <a:spcBef>
                <a:spcPct val="0"/>
              </a:spcBef>
              <a:spcAft>
                <a:spcPct val="0"/>
              </a:spcAft>
            </a:pPr>
            <a:r>
              <a:rPr lang="en-US" sz="32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How to do Insert &amp; Delete ?</a:t>
            </a:r>
          </a:p>
        </p:txBody>
      </p:sp>
      <p:sp>
        <p:nvSpPr>
          <p:cNvPr id="6" name="Rectangle 5"/>
          <p:cNvSpPr/>
          <p:nvPr/>
        </p:nvSpPr>
        <p:spPr>
          <a:xfrm>
            <a:off x="2171700" y="5778481"/>
            <a:ext cx="8251982" cy="954107"/>
          </a:xfrm>
          <a:prstGeom prst="rect">
            <a:avLst/>
          </a:prstGeom>
        </p:spPr>
        <p:txBody>
          <a:bodyPr wrap="square">
            <a:spAutoFit/>
          </a:bodyPr>
          <a:lstStyle/>
          <a:p>
            <a:pPr algn="ctr" eaLnBrk="0" fontAlgn="base" hangingPunct="0">
              <a:spcBef>
                <a:spcPct val="0"/>
              </a:spcBef>
              <a:spcAft>
                <a:spcPct val="0"/>
              </a:spcAft>
            </a:pPr>
            <a:r>
              <a:rPr lang="en-US" sz="28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Records can be grown or shrunk by similar techniques, as long as there is space in the block.</a:t>
            </a:r>
          </a:p>
        </p:txBody>
      </p:sp>
    </p:spTree>
    <p:extLst>
      <p:ext uri="{BB962C8B-B14F-4D97-AF65-F5344CB8AC3E}">
        <p14:creationId xmlns:p14="http://schemas.microsoft.com/office/powerpoint/2010/main" val="855605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en-US">
                <a:ea typeface="+mj-ea"/>
              </a:rPr>
              <a:t>Organization of Records in Files</a:t>
            </a:r>
          </a:p>
        </p:txBody>
      </p:sp>
      <p:sp>
        <p:nvSpPr>
          <p:cNvPr id="100355" name="Rectangle 3"/>
          <p:cNvSpPr>
            <a:spLocks noGrp="1" noChangeArrowheads="1"/>
          </p:cNvSpPr>
          <p:nvPr>
            <p:ph type="body" idx="1"/>
          </p:nvPr>
        </p:nvSpPr>
        <p:spPr>
          <a:xfrm>
            <a:off x="1703882" y="1193801"/>
            <a:ext cx="8665668" cy="4772025"/>
          </a:xfrm>
        </p:spPr>
        <p:txBody>
          <a:bodyPr/>
          <a:lstStyle/>
          <a:p>
            <a:r>
              <a:rPr lang="en-US" altLang="en-US" sz="2400" b="1">
                <a:solidFill>
                  <a:srgbClr val="000099"/>
                </a:solidFill>
                <a:latin typeface="Calibri" panose="020F0502020204030204" pitchFamily="34" charset="0"/>
                <a:cs typeface="Calibri" panose="020F0502020204030204" pitchFamily="34" charset="0"/>
              </a:rPr>
              <a:t>Heap</a:t>
            </a:r>
            <a:r>
              <a:rPr lang="en-US" altLang="en-US" sz="2400" b="1">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 a record can be placed anywhere in the file where there is space.</a:t>
            </a:r>
          </a:p>
          <a:p>
            <a:r>
              <a:rPr lang="en-US" altLang="en-US" sz="2400" b="1">
                <a:solidFill>
                  <a:srgbClr val="000099"/>
                </a:solidFill>
                <a:latin typeface="Calibri" panose="020F0502020204030204" pitchFamily="34" charset="0"/>
                <a:cs typeface="Calibri" panose="020F0502020204030204" pitchFamily="34" charset="0"/>
              </a:rPr>
              <a:t>Sequential</a:t>
            </a:r>
            <a:r>
              <a:rPr lang="en-US" altLang="en-US" sz="2400" b="1">
                <a:solidFill>
                  <a:schemeClr val="tx2"/>
                </a:solidFill>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 store records in sequential order, based on the value of the search key of each record.</a:t>
            </a:r>
          </a:p>
          <a:p>
            <a:r>
              <a:rPr lang="en-US" altLang="en-US" sz="2400" b="1">
                <a:solidFill>
                  <a:srgbClr val="000099"/>
                </a:solidFill>
                <a:latin typeface="Calibri" panose="020F0502020204030204" pitchFamily="34" charset="0"/>
                <a:cs typeface="Calibri" panose="020F0502020204030204" pitchFamily="34" charset="0"/>
              </a:rPr>
              <a:t>Hashing</a:t>
            </a:r>
            <a:r>
              <a:rPr lang="en-US" altLang="en-US" sz="2400">
                <a:latin typeface="Calibri" panose="020F0502020204030204" pitchFamily="34" charset="0"/>
                <a:cs typeface="Calibri" panose="020F0502020204030204" pitchFamily="34" charset="0"/>
              </a:rPr>
              <a:t> – a hash function computed on some attribute of each record; the result specifies in which block of the file the record should be placed</a:t>
            </a:r>
          </a:p>
          <a:p>
            <a:r>
              <a:rPr lang="en-US" altLang="en-US" sz="2400">
                <a:latin typeface="Calibri" panose="020F0502020204030204" pitchFamily="34" charset="0"/>
                <a:cs typeface="Calibri" panose="020F0502020204030204" pitchFamily="34" charset="0"/>
              </a:rPr>
              <a:t>Records of </a:t>
            </a:r>
            <a:r>
              <a:rPr lang="en-US" altLang="en-US" sz="2400" b="1">
                <a:solidFill>
                  <a:srgbClr val="000099"/>
                </a:solidFill>
                <a:latin typeface="Calibri" panose="020F0502020204030204" pitchFamily="34" charset="0"/>
                <a:cs typeface="Calibri" panose="020F0502020204030204" pitchFamily="34" charset="0"/>
              </a:rPr>
              <a:t>each relation </a:t>
            </a:r>
            <a:r>
              <a:rPr lang="en-US" altLang="en-US" sz="2400">
                <a:latin typeface="Calibri" panose="020F0502020204030204" pitchFamily="34" charset="0"/>
                <a:cs typeface="Calibri" panose="020F0502020204030204" pitchFamily="34" charset="0"/>
              </a:rPr>
              <a:t>may be stored in a </a:t>
            </a:r>
            <a:r>
              <a:rPr lang="en-US" altLang="en-US" sz="2400" b="1">
                <a:solidFill>
                  <a:srgbClr val="000099"/>
                </a:solidFill>
                <a:latin typeface="Calibri" panose="020F0502020204030204" pitchFamily="34" charset="0"/>
                <a:cs typeface="Calibri" panose="020F0502020204030204" pitchFamily="34" charset="0"/>
              </a:rPr>
              <a:t>separate file</a:t>
            </a:r>
            <a:r>
              <a:rPr lang="en-US" altLang="en-US" sz="2400">
                <a:latin typeface="Calibri" panose="020F0502020204030204" pitchFamily="34" charset="0"/>
                <a:cs typeface="Calibri" panose="020F0502020204030204" pitchFamily="34" charset="0"/>
              </a:rPr>
              <a:t>. </a:t>
            </a:r>
          </a:p>
          <a:p>
            <a:r>
              <a:rPr lang="en-US" altLang="en-US" sz="2400">
                <a:latin typeface="Calibri" panose="020F0502020204030204" pitchFamily="34" charset="0"/>
                <a:cs typeface="Calibri" panose="020F0502020204030204" pitchFamily="34" charset="0"/>
              </a:rPr>
              <a:t>In a  </a:t>
            </a:r>
            <a:r>
              <a:rPr lang="en-US" altLang="en-US" sz="2400" b="1">
                <a:solidFill>
                  <a:srgbClr val="000099"/>
                </a:solidFill>
                <a:latin typeface="Calibri" panose="020F0502020204030204" pitchFamily="34" charset="0"/>
                <a:cs typeface="Calibri" panose="020F0502020204030204" pitchFamily="34" charset="0"/>
              </a:rPr>
              <a:t>multitable clustering file organization</a:t>
            </a:r>
            <a:r>
              <a:rPr lang="en-US" altLang="en-US" sz="2400" b="1">
                <a:solidFill>
                  <a:schemeClr val="tx2"/>
                </a:solidFill>
                <a:latin typeface="Calibri" panose="020F0502020204030204" pitchFamily="34" charset="0"/>
                <a:cs typeface="Calibri" panose="020F0502020204030204" pitchFamily="34" charset="0"/>
              </a:rPr>
              <a:t> </a:t>
            </a:r>
            <a:r>
              <a:rPr lang="en-US" altLang="en-US" sz="2400">
                <a:latin typeface="Calibri" panose="020F0502020204030204" pitchFamily="34" charset="0"/>
                <a:cs typeface="Calibri" panose="020F0502020204030204" pitchFamily="34" charset="0"/>
              </a:rPr>
              <a:t> records of several different relations can be stored in the same file</a:t>
            </a:r>
          </a:p>
          <a:p>
            <a:pPr lvl="1"/>
            <a:r>
              <a:rPr lang="en-US" altLang="en-US" sz="2400" b="1">
                <a:latin typeface="Calibri" panose="020F0502020204030204" pitchFamily="34" charset="0"/>
                <a:cs typeface="Calibri" panose="020F0502020204030204" pitchFamily="34" charset="0"/>
              </a:rPr>
              <a:t>Motivation: </a:t>
            </a:r>
            <a:r>
              <a:rPr lang="en-US" altLang="en-US" sz="2400">
                <a:latin typeface="Calibri" panose="020F0502020204030204" pitchFamily="34" charset="0"/>
                <a:cs typeface="Calibri" panose="020F0502020204030204" pitchFamily="34" charset="0"/>
              </a:rPr>
              <a:t>store related records on the same block to minimize I/O</a:t>
            </a:r>
          </a:p>
        </p:txBody>
      </p:sp>
    </p:spTree>
    <p:extLst>
      <p:ext uri="{BB962C8B-B14F-4D97-AF65-F5344CB8AC3E}">
        <p14:creationId xmlns:p14="http://schemas.microsoft.com/office/powerpoint/2010/main" val="220500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a:defRPr/>
            </a:pPr>
            <a:r>
              <a:rPr lang="en-US">
                <a:ea typeface="+mj-ea"/>
              </a:rPr>
              <a:t>Sequential File Organization</a:t>
            </a:r>
          </a:p>
        </p:txBody>
      </p:sp>
      <p:sp>
        <p:nvSpPr>
          <p:cNvPr id="102403" name="Rectangle 3"/>
          <p:cNvSpPr>
            <a:spLocks noGrp="1" noChangeArrowheads="1"/>
          </p:cNvSpPr>
          <p:nvPr>
            <p:ph type="body" idx="1"/>
          </p:nvPr>
        </p:nvSpPr>
        <p:spPr>
          <a:xfrm>
            <a:off x="1760538" y="727075"/>
            <a:ext cx="8197850" cy="1333500"/>
          </a:xfrm>
        </p:spPr>
        <p:txBody>
          <a:bodyPr/>
          <a:lstStyle/>
          <a:p>
            <a:r>
              <a:rPr lang="en-US" altLang="en-US" sz="2400">
                <a:latin typeface="Calibri" panose="020F0502020204030204" pitchFamily="34" charset="0"/>
                <a:cs typeface="Calibri" panose="020F0502020204030204" pitchFamily="34" charset="0"/>
              </a:rPr>
              <a:t>Suitable for applications that require sequential processing of the entire file. </a:t>
            </a:r>
          </a:p>
          <a:p>
            <a:r>
              <a:rPr lang="en-US" altLang="en-US" sz="2400">
                <a:latin typeface="Calibri" panose="020F0502020204030204" pitchFamily="34" charset="0"/>
                <a:cs typeface="Calibri" panose="020F0502020204030204" pitchFamily="34" charset="0"/>
              </a:rPr>
              <a:t>The records in the file are</a:t>
            </a:r>
            <a:r>
              <a:rPr lang="en-US" altLang="en-US" sz="2400">
                <a:solidFill>
                  <a:srgbClr val="C00000"/>
                </a:solidFill>
                <a:latin typeface="Calibri" panose="020F0502020204030204" pitchFamily="34" charset="0"/>
                <a:cs typeface="Calibri" panose="020F0502020204030204" pitchFamily="34" charset="0"/>
              </a:rPr>
              <a:t> ordered </a:t>
            </a:r>
            <a:r>
              <a:rPr lang="en-US" altLang="en-US" sz="2400">
                <a:latin typeface="Calibri" panose="020F0502020204030204" pitchFamily="34" charset="0"/>
                <a:cs typeface="Calibri" panose="020F0502020204030204" pitchFamily="34" charset="0"/>
              </a:rPr>
              <a:t>by a </a:t>
            </a:r>
            <a:r>
              <a:rPr lang="en-US" altLang="en-US" sz="2400">
                <a:solidFill>
                  <a:srgbClr val="000099"/>
                </a:solidFill>
                <a:latin typeface="Calibri" panose="020F0502020204030204" pitchFamily="34" charset="0"/>
                <a:cs typeface="Calibri" panose="020F0502020204030204" pitchFamily="34" charset="0"/>
              </a:rPr>
              <a:t>search-key</a:t>
            </a:r>
          </a:p>
        </p:txBody>
      </p:sp>
      <p:pic>
        <p:nvPicPr>
          <p:cNvPr id="10240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6" y="2212975"/>
            <a:ext cx="6430963"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26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a:defRPr/>
            </a:pPr>
            <a:r>
              <a:rPr lang="en-US">
                <a:ea typeface="+mj-ea"/>
              </a:rPr>
              <a:t>Sequential File Organization (Cont.)</a:t>
            </a:r>
          </a:p>
        </p:txBody>
      </p:sp>
      <p:sp>
        <p:nvSpPr>
          <p:cNvPr id="104451" name="Rectangle 3"/>
          <p:cNvSpPr>
            <a:spLocks noGrp="1" noChangeArrowheads="1"/>
          </p:cNvSpPr>
          <p:nvPr>
            <p:ph type="body" idx="1"/>
          </p:nvPr>
        </p:nvSpPr>
        <p:spPr>
          <a:xfrm>
            <a:off x="1806576" y="1015642"/>
            <a:ext cx="8861425" cy="5846763"/>
          </a:xfrm>
        </p:spPr>
        <p:txBody>
          <a:bodyPr/>
          <a:lstStyle/>
          <a:p>
            <a:r>
              <a:rPr lang="en-US" altLang="en-US" sz="2400" b="1">
                <a:latin typeface="Calibri" panose="020F0502020204030204" pitchFamily="34" charset="0"/>
                <a:cs typeface="Calibri" panose="020F0502020204030204" pitchFamily="34" charset="0"/>
              </a:rPr>
              <a:t>Deletion</a:t>
            </a:r>
            <a:r>
              <a:rPr lang="en-US" altLang="en-US" sz="2400">
                <a:latin typeface="Calibri" panose="020F0502020204030204" pitchFamily="34" charset="0"/>
                <a:cs typeface="Calibri" panose="020F0502020204030204" pitchFamily="34" charset="0"/>
              </a:rPr>
              <a:t> – use pointer chains (</a:t>
            </a:r>
            <a:r>
              <a:rPr lang="en-US" altLang="en-US" sz="2400" b="1">
                <a:latin typeface="Calibri" panose="020F0502020204030204" pitchFamily="34" charset="0"/>
                <a:cs typeface="Calibri" panose="020F0502020204030204" pitchFamily="34" charset="0"/>
              </a:rPr>
              <a:t>Free List</a:t>
            </a:r>
            <a:r>
              <a:rPr lang="en-US" altLang="en-US" sz="2400">
                <a:latin typeface="Calibri" panose="020F0502020204030204" pitchFamily="34" charset="0"/>
                <a:cs typeface="Calibri" panose="020F0502020204030204" pitchFamily="34" charset="0"/>
              </a:rPr>
              <a:t>).</a:t>
            </a:r>
          </a:p>
          <a:p>
            <a:r>
              <a:rPr lang="en-US" altLang="en-US" sz="2400" b="1">
                <a:latin typeface="Calibri" panose="020F0502020204030204" pitchFamily="34" charset="0"/>
                <a:cs typeface="Calibri" panose="020F0502020204030204" pitchFamily="34" charset="0"/>
              </a:rPr>
              <a:t>Insertion</a:t>
            </a:r>
            <a:r>
              <a:rPr lang="en-US" altLang="en-US" sz="2400">
                <a:latin typeface="Calibri" panose="020F0502020204030204" pitchFamily="34" charset="0"/>
                <a:cs typeface="Calibri" panose="020F0502020204030204" pitchFamily="34" charset="0"/>
              </a:rPr>
              <a:t> –locate the position where the record is to be inserted</a:t>
            </a:r>
          </a:p>
          <a:p>
            <a:pPr lvl="1"/>
            <a:r>
              <a:rPr lang="en-US" altLang="en-US" sz="2400">
                <a:latin typeface="Calibri" panose="020F0502020204030204" pitchFamily="34" charset="0"/>
                <a:cs typeface="Calibri" panose="020F0502020204030204" pitchFamily="34" charset="0"/>
              </a:rPr>
              <a:t>if there is </a:t>
            </a:r>
            <a:r>
              <a:rPr lang="en-US" altLang="en-US" sz="2400" b="1">
                <a:latin typeface="Calibri" panose="020F0502020204030204" pitchFamily="34" charset="0"/>
                <a:cs typeface="Calibri" panose="020F0502020204030204" pitchFamily="34" charset="0"/>
              </a:rPr>
              <a:t>free space </a:t>
            </a:r>
            <a:r>
              <a:rPr lang="en-US" altLang="en-US" sz="2400">
                <a:latin typeface="Calibri" panose="020F0502020204030204" pitchFamily="34" charset="0"/>
                <a:cs typeface="Calibri" panose="020F0502020204030204" pitchFamily="34" charset="0"/>
              </a:rPr>
              <a:t>insert there. </a:t>
            </a:r>
          </a:p>
          <a:p>
            <a:pPr lvl="1"/>
            <a:r>
              <a:rPr lang="en-US" altLang="en-US" sz="2400">
                <a:latin typeface="Calibri" panose="020F0502020204030204" pitchFamily="34" charset="0"/>
                <a:cs typeface="Calibri" panose="020F0502020204030204" pitchFamily="34" charset="0"/>
              </a:rPr>
              <a:t>if </a:t>
            </a:r>
            <a:r>
              <a:rPr lang="en-US" altLang="en-US" sz="2400" b="1">
                <a:latin typeface="Calibri" panose="020F0502020204030204" pitchFamily="34" charset="0"/>
                <a:cs typeface="Calibri" panose="020F0502020204030204" pitchFamily="34" charset="0"/>
              </a:rPr>
              <a:t>no free space</a:t>
            </a:r>
            <a:r>
              <a:rPr lang="en-US" altLang="en-US" sz="2400">
                <a:latin typeface="Calibri" panose="020F0502020204030204" pitchFamily="34" charset="0"/>
                <a:cs typeface="Calibri" panose="020F0502020204030204" pitchFamily="34" charset="0"/>
              </a:rPr>
              <a:t>, insert the record in an </a:t>
            </a:r>
            <a:r>
              <a:rPr lang="en-US" altLang="en-US" sz="2400" b="1">
                <a:solidFill>
                  <a:srgbClr val="000099"/>
                </a:solidFill>
                <a:latin typeface="Calibri" panose="020F0502020204030204" pitchFamily="34" charset="0"/>
                <a:cs typeface="Calibri" panose="020F0502020204030204" pitchFamily="34" charset="0"/>
              </a:rPr>
              <a:t>overflow block</a:t>
            </a:r>
          </a:p>
          <a:p>
            <a:pPr lvl="1"/>
            <a:r>
              <a:rPr lang="en-US" altLang="en-US" sz="2400">
                <a:latin typeface="Calibri" panose="020F0502020204030204" pitchFamily="34" charset="0"/>
                <a:cs typeface="Calibri" panose="020F0502020204030204" pitchFamily="34" charset="0"/>
              </a:rPr>
              <a:t>In either case, pointer chain must be updated.</a:t>
            </a:r>
          </a:p>
          <a:p>
            <a:r>
              <a:rPr lang="en-US" altLang="en-US" sz="2400">
                <a:latin typeface="Calibri" panose="020F0502020204030204" pitchFamily="34" charset="0"/>
                <a:cs typeface="Calibri" panose="020F0502020204030204" pitchFamily="34" charset="0"/>
              </a:rPr>
              <a:t>Need to </a:t>
            </a:r>
            <a:r>
              <a:rPr lang="en-US" altLang="en-US" sz="2400" b="1">
                <a:latin typeface="Calibri" panose="020F0502020204030204" pitchFamily="34" charset="0"/>
                <a:cs typeface="Calibri" panose="020F0502020204030204" pitchFamily="34" charset="0"/>
              </a:rPr>
              <a:t>reorganize the file  from time to time</a:t>
            </a:r>
            <a:r>
              <a:rPr lang="en-US" altLang="en-US" sz="2400">
                <a:latin typeface="Calibri" panose="020F0502020204030204" pitchFamily="34" charset="0"/>
                <a:cs typeface="Calibri" panose="020F0502020204030204" pitchFamily="34" charset="0"/>
              </a:rPr>
              <a:t> to restore</a:t>
            </a:r>
            <a:br>
              <a:rPr lang="en-US" altLang="en-US" sz="2400">
                <a:latin typeface="Calibri" panose="020F0502020204030204" pitchFamily="34" charset="0"/>
                <a:cs typeface="Calibri" panose="020F0502020204030204" pitchFamily="34" charset="0"/>
              </a:rPr>
            </a:br>
            <a:r>
              <a:rPr lang="en-US" altLang="en-US" sz="2400">
                <a:latin typeface="Calibri" panose="020F0502020204030204" pitchFamily="34" charset="0"/>
                <a:cs typeface="Calibri" panose="020F0502020204030204" pitchFamily="34" charset="0"/>
              </a:rPr>
              <a:t> sequential order.</a:t>
            </a:r>
          </a:p>
        </p:txBody>
      </p:sp>
    </p:spTree>
    <p:extLst>
      <p:ext uri="{BB962C8B-B14F-4D97-AF65-F5344CB8AC3E}">
        <p14:creationId xmlns:p14="http://schemas.microsoft.com/office/powerpoint/2010/main" val="78930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97ED-167F-41C4-AE1B-B2D9E1525919}"/>
              </a:ext>
            </a:extLst>
          </p:cNvPr>
          <p:cNvSpPr>
            <a:spLocks noGrp="1"/>
          </p:cNvSpPr>
          <p:nvPr>
            <p:ph type="title"/>
          </p:nvPr>
        </p:nvSpPr>
        <p:spPr>
          <a:xfrm>
            <a:off x="711200" y="117475"/>
            <a:ext cx="10769600" cy="609600"/>
          </a:xfrm>
        </p:spPr>
        <p:txBody>
          <a:bodyPr/>
          <a:lstStyle/>
          <a:p>
            <a:r>
              <a:rPr lang="en-US"/>
              <a:t>Free List</a:t>
            </a:r>
            <a:endParaRPr lang="en-IN"/>
          </a:p>
        </p:txBody>
      </p:sp>
      <p:pic>
        <p:nvPicPr>
          <p:cNvPr id="4" name="Picture 3">
            <a:extLst>
              <a:ext uri="{FF2B5EF4-FFF2-40B4-BE49-F238E27FC236}">
                <a16:creationId xmlns:a16="http://schemas.microsoft.com/office/drawing/2014/main" id="{2F169F38-45E8-44EA-AFF9-8160A707A2F9}"/>
              </a:ext>
            </a:extLst>
          </p:cNvPr>
          <p:cNvPicPr>
            <a:picLocks noChangeAspect="1"/>
          </p:cNvPicPr>
          <p:nvPr/>
        </p:nvPicPr>
        <p:blipFill>
          <a:blip r:embed="rId2"/>
          <a:stretch>
            <a:fillRect/>
          </a:stretch>
        </p:blipFill>
        <p:spPr>
          <a:xfrm>
            <a:off x="1752600" y="727075"/>
            <a:ext cx="8686800" cy="5287488"/>
          </a:xfrm>
          <a:prstGeom prst="rect">
            <a:avLst/>
          </a:prstGeom>
        </p:spPr>
      </p:pic>
      <p:sp>
        <p:nvSpPr>
          <p:cNvPr id="5" name="Rectangle 4">
            <a:extLst>
              <a:ext uri="{FF2B5EF4-FFF2-40B4-BE49-F238E27FC236}">
                <a16:creationId xmlns:a16="http://schemas.microsoft.com/office/drawing/2014/main" id="{A73CB658-D544-4887-9A43-31D7E3EA64C8}"/>
              </a:ext>
            </a:extLst>
          </p:cNvPr>
          <p:cNvSpPr/>
          <p:nvPr/>
        </p:nvSpPr>
        <p:spPr>
          <a:xfrm>
            <a:off x="2333625" y="6056952"/>
            <a:ext cx="6096000" cy="369332"/>
          </a:xfrm>
          <a:prstGeom prst="rect">
            <a:avLst/>
          </a:prstGeom>
        </p:spPr>
        <p:txBody>
          <a:bodyPr>
            <a:spAutoFit/>
          </a:bodyPr>
          <a:lstStyle/>
          <a:p>
            <a:pPr algn="ctr"/>
            <a:r>
              <a:rPr lang="en-US" b="1">
                <a:latin typeface="MHEupperelemsans-Regular"/>
              </a:rPr>
              <a:t>File, with free list after deletion of records 1, 4, and 6.</a:t>
            </a:r>
            <a:endParaRPr lang="en-IN" b="1"/>
          </a:p>
        </p:txBody>
      </p:sp>
    </p:spTree>
    <p:extLst>
      <p:ext uri="{BB962C8B-B14F-4D97-AF65-F5344CB8AC3E}">
        <p14:creationId xmlns:p14="http://schemas.microsoft.com/office/powerpoint/2010/main" val="189719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a:defRPr/>
            </a:pPr>
            <a:r>
              <a:rPr lang="en-US">
                <a:ea typeface="+mj-ea"/>
              </a:rPr>
              <a:t>Sequential File Organization (Cont.)</a:t>
            </a:r>
          </a:p>
        </p:txBody>
      </p:sp>
      <p:pic>
        <p:nvPicPr>
          <p:cNvPr id="1064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4" y="1065214"/>
            <a:ext cx="7356475" cy="42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138363" y="5640390"/>
            <a:ext cx="7356475" cy="461665"/>
          </a:xfrm>
          <a:prstGeom prst="rect">
            <a:avLst/>
          </a:prstGeom>
        </p:spPr>
        <p:txBody>
          <a:bodyPr wrap="square">
            <a:spAutoFit/>
          </a:bodyPr>
          <a:lstStyle/>
          <a:p>
            <a:pPr lvl="1"/>
            <a:r>
              <a:rPr lang="en-US" altLang="en-US" sz="2400" b="1">
                <a:latin typeface="Calibri" panose="020F0502020204030204" pitchFamily="34" charset="0"/>
                <a:cs typeface="Calibri" panose="020F0502020204030204" pitchFamily="34" charset="0"/>
              </a:rPr>
              <a:t>no free space</a:t>
            </a:r>
            <a:r>
              <a:rPr lang="en-US" altLang="en-US" sz="2400">
                <a:latin typeface="Calibri" panose="020F0502020204030204" pitchFamily="34" charset="0"/>
                <a:cs typeface="Calibri" panose="020F0502020204030204" pitchFamily="34" charset="0"/>
              </a:rPr>
              <a:t>, insert the record in an </a:t>
            </a:r>
            <a:r>
              <a:rPr lang="en-US" altLang="en-US" sz="2400" b="1">
                <a:solidFill>
                  <a:srgbClr val="000099"/>
                </a:solidFill>
                <a:latin typeface="Calibri" panose="020F0502020204030204" pitchFamily="34" charset="0"/>
                <a:cs typeface="Calibri" panose="020F0502020204030204" pitchFamily="34" charset="0"/>
              </a:rPr>
              <a:t>overflow block</a:t>
            </a:r>
          </a:p>
        </p:txBody>
      </p:sp>
    </p:spTree>
    <p:extLst>
      <p:ext uri="{BB962C8B-B14F-4D97-AF65-F5344CB8AC3E}">
        <p14:creationId xmlns:p14="http://schemas.microsoft.com/office/powerpoint/2010/main" val="398955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defRPr/>
            </a:pPr>
            <a:r>
              <a:rPr lang="en-US">
                <a:ea typeface="+mj-ea"/>
              </a:rPr>
              <a:t>File Organization</a:t>
            </a:r>
          </a:p>
        </p:txBody>
      </p:sp>
      <p:sp>
        <p:nvSpPr>
          <p:cNvPr id="80899" name="Rectangle 3"/>
          <p:cNvSpPr>
            <a:spLocks noGrp="1" noChangeArrowheads="1"/>
          </p:cNvSpPr>
          <p:nvPr>
            <p:ph type="body" idx="1"/>
          </p:nvPr>
        </p:nvSpPr>
        <p:spPr>
          <a:xfrm>
            <a:off x="1782764" y="1250951"/>
            <a:ext cx="8586787" cy="4887913"/>
          </a:xfrm>
        </p:spPr>
        <p:txBody>
          <a:bodyPr/>
          <a:lstStyle/>
          <a:p>
            <a:r>
              <a:rPr lang="en-US" altLang="en-US" sz="2400" dirty="0">
                <a:latin typeface="Calibri" panose="020F0502020204030204" pitchFamily="34" charset="0"/>
                <a:cs typeface="Calibri" panose="020F0502020204030204" pitchFamily="34" charset="0"/>
              </a:rPr>
              <a:t>The </a:t>
            </a:r>
            <a:r>
              <a:rPr lang="en-US" altLang="en-US" sz="2400" dirty="0">
                <a:solidFill>
                  <a:srgbClr val="C00000"/>
                </a:solidFill>
                <a:latin typeface="Calibri" panose="020F0502020204030204" pitchFamily="34" charset="0"/>
                <a:cs typeface="Calibri" panose="020F0502020204030204" pitchFamily="34" charset="0"/>
              </a:rPr>
              <a:t>database</a:t>
            </a:r>
            <a:r>
              <a:rPr lang="en-US" altLang="en-US" sz="2400" dirty="0">
                <a:latin typeface="Calibri" panose="020F0502020204030204" pitchFamily="34" charset="0"/>
                <a:cs typeface="Calibri" panose="020F0502020204030204" pitchFamily="34" charset="0"/>
              </a:rPr>
              <a:t> is stored as a </a:t>
            </a:r>
            <a:r>
              <a:rPr lang="en-US" altLang="en-US" sz="2400" b="1" dirty="0">
                <a:latin typeface="Calibri" panose="020F0502020204030204" pitchFamily="34" charset="0"/>
                <a:cs typeface="Calibri" panose="020F0502020204030204" pitchFamily="34" charset="0"/>
              </a:rPr>
              <a:t>collection of </a:t>
            </a:r>
            <a:r>
              <a:rPr lang="en-US" altLang="en-US" sz="2400" b="1" i="1" dirty="0">
                <a:latin typeface="Calibri" panose="020F0502020204030204" pitchFamily="34" charset="0"/>
                <a:cs typeface="Calibri" panose="020F0502020204030204" pitchFamily="34" charset="0"/>
              </a:rPr>
              <a:t>files</a:t>
            </a:r>
            <a:r>
              <a:rPr lang="en-US" altLang="en-US" sz="2400" dirty="0">
                <a:latin typeface="Calibri" panose="020F0502020204030204" pitchFamily="34" charset="0"/>
                <a:cs typeface="Calibri" panose="020F0502020204030204" pitchFamily="34" charset="0"/>
              </a:rPr>
              <a:t>. </a:t>
            </a:r>
          </a:p>
          <a:p>
            <a:r>
              <a:rPr lang="en-US" altLang="en-US" sz="2400" dirty="0">
                <a:latin typeface="Calibri" panose="020F0502020204030204" pitchFamily="34" charset="0"/>
                <a:cs typeface="Calibri" panose="020F0502020204030204" pitchFamily="34" charset="0"/>
              </a:rPr>
              <a:t> Each </a:t>
            </a:r>
            <a:r>
              <a:rPr lang="en-US" altLang="en-US" sz="2400" dirty="0">
                <a:solidFill>
                  <a:srgbClr val="C00000"/>
                </a:solidFill>
                <a:latin typeface="Calibri" panose="020F0502020204030204" pitchFamily="34" charset="0"/>
                <a:cs typeface="Calibri" panose="020F0502020204030204" pitchFamily="34" charset="0"/>
              </a:rPr>
              <a:t>file</a:t>
            </a:r>
            <a:r>
              <a:rPr lang="en-US" altLang="en-US" sz="2400" dirty="0">
                <a:latin typeface="Calibri" panose="020F0502020204030204" pitchFamily="34" charset="0"/>
                <a:cs typeface="Calibri" panose="020F0502020204030204" pitchFamily="34" charset="0"/>
              </a:rPr>
              <a:t> is organized </a:t>
            </a:r>
            <a:r>
              <a:rPr lang="en-US" altLang="en-US" sz="2400" b="1" dirty="0">
                <a:latin typeface="Calibri" panose="020F0502020204030204" pitchFamily="34" charset="0"/>
                <a:cs typeface="Calibri" panose="020F0502020204030204" pitchFamily="34" charset="0"/>
              </a:rPr>
              <a:t>logically as a sequence of </a:t>
            </a:r>
            <a:r>
              <a:rPr lang="en-US" altLang="en-US" sz="2400" b="1" i="1" dirty="0">
                <a:latin typeface="Calibri" panose="020F0502020204030204" pitchFamily="34" charset="0"/>
                <a:cs typeface="Calibri" panose="020F0502020204030204" pitchFamily="34" charset="0"/>
              </a:rPr>
              <a:t>records</a:t>
            </a:r>
            <a:r>
              <a:rPr lang="en-US" altLang="en-US" sz="2400" i="1" dirty="0">
                <a:latin typeface="Calibri" panose="020F0502020204030204" pitchFamily="34" charset="0"/>
                <a:cs typeface="Calibri" panose="020F0502020204030204" pitchFamily="34" charset="0"/>
              </a:rPr>
              <a:t>.  </a:t>
            </a:r>
          </a:p>
          <a:p>
            <a:r>
              <a:rPr lang="en-US" altLang="en-US" sz="2400" dirty="0">
                <a:latin typeface="Calibri" panose="020F0502020204030204" pitchFamily="34" charset="0"/>
                <a:cs typeface="Calibri" panose="020F0502020204030204" pitchFamily="34" charset="0"/>
              </a:rPr>
              <a:t>A </a:t>
            </a:r>
            <a:r>
              <a:rPr lang="en-US" altLang="en-US" sz="2400" dirty="0">
                <a:solidFill>
                  <a:srgbClr val="C00000"/>
                </a:solidFill>
                <a:latin typeface="Calibri" panose="020F0502020204030204" pitchFamily="34" charset="0"/>
                <a:cs typeface="Calibri" panose="020F0502020204030204" pitchFamily="34" charset="0"/>
              </a:rPr>
              <a:t>record</a:t>
            </a:r>
            <a:r>
              <a:rPr lang="en-US" altLang="en-US" sz="2400" dirty="0">
                <a:latin typeface="Calibri" panose="020F0502020204030204" pitchFamily="34" charset="0"/>
                <a:cs typeface="Calibri" panose="020F0502020204030204" pitchFamily="34" charset="0"/>
              </a:rPr>
              <a:t> is a </a:t>
            </a:r>
            <a:r>
              <a:rPr lang="en-US" altLang="en-US" sz="2400" b="1" dirty="0">
                <a:latin typeface="Calibri" panose="020F0502020204030204" pitchFamily="34" charset="0"/>
                <a:cs typeface="Calibri" panose="020F0502020204030204" pitchFamily="34" charset="0"/>
              </a:rPr>
              <a:t>sequence of fields</a:t>
            </a:r>
            <a:r>
              <a:rPr lang="en-US" altLang="en-US" sz="2400" dirty="0">
                <a:latin typeface="Calibri" panose="020F0502020204030204" pitchFamily="34" charset="0"/>
                <a:cs typeface="Calibri" panose="020F0502020204030204" pitchFamily="34" charset="0"/>
              </a:rPr>
              <a:t>.</a:t>
            </a:r>
          </a:p>
          <a:p>
            <a:r>
              <a:rPr lang="en-US" altLang="en-US" sz="2400" dirty="0">
                <a:latin typeface="Calibri" panose="020F0502020204030204" pitchFamily="34" charset="0"/>
                <a:cs typeface="Calibri" panose="020F0502020204030204" pitchFamily="34" charset="0"/>
              </a:rPr>
              <a:t>These records are mapped into disk blocks.</a:t>
            </a:r>
          </a:p>
          <a:p>
            <a:pPr algn="just"/>
            <a:r>
              <a:rPr lang="en-US" altLang="en-US" sz="2400" dirty="0">
                <a:latin typeface="Calibri" panose="020F0502020204030204" pitchFamily="34" charset="0"/>
                <a:cs typeface="Calibri" panose="020F0502020204030204" pitchFamily="34" charset="0"/>
              </a:rPr>
              <a:t>File is logically partitioned into fixed-length storage units called </a:t>
            </a:r>
            <a:r>
              <a:rPr lang="en-US" altLang="en-US" sz="2400" dirty="0">
                <a:solidFill>
                  <a:schemeClr val="tx2"/>
                </a:solidFill>
                <a:latin typeface="Calibri" panose="020F0502020204030204" pitchFamily="34" charset="0"/>
                <a:cs typeface="Calibri" panose="020F0502020204030204" pitchFamily="34" charset="0"/>
              </a:rPr>
              <a:t>blocks</a:t>
            </a:r>
            <a:r>
              <a:rPr lang="en-US" altLang="en-US" sz="2400" dirty="0">
                <a:latin typeface="Calibri" panose="020F0502020204030204" pitchFamily="34" charset="0"/>
                <a:cs typeface="Calibri" panose="020F0502020204030204" pitchFamily="34" charset="0"/>
              </a:rPr>
              <a:t>, which are the units of both storage allocation and data transfer. </a:t>
            </a:r>
          </a:p>
          <a:p>
            <a:r>
              <a:rPr lang="en-US" altLang="en-US" sz="2400" dirty="0">
                <a:latin typeface="Calibri" panose="020F0502020204030204" pitchFamily="34" charset="0"/>
                <a:cs typeface="Calibri" panose="020F0502020204030204" pitchFamily="34" charset="0"/>
              </a:rPr>
              <a:t>Most databases use </a:t>
            </a:r>
            <a:r>
              <a:rPr lang="en-US" altLang="en-US" sz="2400" b="1" dirty="0">
                <a:latin typeface="Calibri" panose="020F0502020204030204" pitchFamily="34" charset="0"/>
                <a:cs typeface="Calibri" panose="020F0502020204030204" pitchFamily="34" charset="0"/>
              </a:rPr>
              <a:t>block sizes </a:t>
            </a:r>
            <a:r>
              <a:rPr lang="en-US" altLang="en-US" sz="2400" dirty="0">
                <a:latin typeface="Calibri" panose="020F0502020204030204" pitchFamily="34" charset="0"/>
                <a:cs typeface="Calibri" panose="020F0502020204030204" pitchFamily="34" charset="0"/>
              </a:rPr>
              <a:t>of </a:t>
            </a:r>
            <a:r>
              <a:rPr lang="en-US" altLang="en-US" sz="2400" dirty="0">
                <a:solidFill>
                  <a:srgbClr val="FF0000"/>
                </a:solidFill>
                <a:latin typeface="Calibri" panose="020F0502020204030204" pitchFamily="34" charset="0"/>
                <a:cs typeface="Calibri" panose="020F0502020204030204" pitchFamily="34" charset="0"/>
              </a:rPr>
              <a:t>4 to 8 kilobytes </a:t>
            </a:r>
            <a:r>
              <a:rPr lang="en-US" altLang="en-US" sz="2400" dirty="0">
                <a:latin typeface="Calibri" panose="020F0502020204030204" pitchFamily="34" charset="0"/>
                <a:cs typeface="Calibri" panose="020F0502020204030204" pitchFamily="34" charset="0"/>
              </a:rPr>
              <a:t>by default</a:t>
            </a:r>
          </a:p>
          <a:p>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18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defRPr/>
            </a:pPr>
            <a:r>
              <a:rPr lang="en-US">
                <a:ea typeface="+mj-ea"/>
              </a:rPr>
              <a:t>Multitable Clustering File Organization</a:t>
            </a:r>
          </a:p>
        </p:txBody>
      </p:sp>
      <p:sp>
        <p:nvSpPr>
          <p:cNvPr id="108547" name="Rectangle 3"/>
          <p:cNvSpPr>
            <a:spLocks noChangeArrowheads="1"/>
          </p:cNvSpPr>
          <p:nvPr/>
        </p:nvSpPr>
        <p:spPr bwMode="auto">
          <a:xfrm>
            <a:off x="1524000" y="727076"/>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a:buChar char="n"/>
              <a:defRPr kumimoji="1">
                <a:solidFill>
                  <a:schemeClr val="tx1"/>
                </a:solidFill>
                <a:latin typeface="Helvetica" panose="020B0604020202020204" pitchFamily="34" charset="0"/>
                <a:ea typeface="ＭＳ Ｐゴシック" panose="020B0600070205080204" pitchFamily="34" charset="-128"/>
              </a:defRPr>
            </a:lvl1pPr>
            <a:lvl2pPr marL="37931725" indent="-37474525">
              <a:spcBef>
                <a:spcPct val="35000"/>
              </a:spcBef>
              <a:buClr>
                <a:schemeClr val="folHlink"/>
              </a:buClr>
              <a:buSzPct val="80000"/>
              <a:buFont typeface="Monotype Sorts"/>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eaLnBrk="0" fontAlgn="base" hangingPunct="0">
              <a:spcBef>
                <a:spcPct val="0"/>
              </a:spcBef>
              <a:spcAft>
                <a:spcPct val="0"/>
              </a:spcAft>
              <a:buClrTx/>
              <a:buSzTx/>
              <a:buNone/>
            </a:pPr>
            <a:r>
              <a:rPr lang="en-US" altLang="en-US" sz="2400">
                <a:solidFill>
                  <a:srgbClr val="000000"/>
                </a:solidFill>
                <a:latin typeface="Calibri" panose="020F0502020204030204" pitchFamily="34" charset="0"/>
                <a:cs typeface="Calibri" panose="020F0502020204030204" pitchFamily="34" charset="0"/>
              </a:rPr>
              <a:t>Store several relations in one file using a </a:t>
            </a:r>
            <a:r>
              <a:rPr lang="en-US" altLang="en-US" sz="2400" b="1">
                <a:solidFill>
                  <a:srgbClr val="000099"/>
                </a:solidFill>
                <a:latin typeface="Calibri" panose="020F0502020204030204" pitchFamily="34" charset="0"/>
                <a:cs typeface="Calibri" panose="020F0502020204030204" pitchFamily="34" charset="0"/>
              </a:rPr>
              <a:t>multitable clustering</a:t>
            </a:r>
            <a:r>
              <a:rPr lang="en-US" altLang="en-US" sz="2400" b="1">
                <a:solidFill>
                  <a:srgbClr val="000000"/>
                </a:solidFill>
                <a:latin typeface="Calibri" panose="020F0502020204030204" pitchFamily="34" charset="0"/>
                <a:cs typeface="Calibri" panose="020F0502020204030204" pitchFamily="34" charset="0"/>
              </a:rPr>
              <a:t> </a:t>
            </a:r>
            <a:r>
              <a:rPr lang="en-US" altLang="en-US" sz="2400">
                <a:solidFill>
                  <a:srgbClr val="000000"/>
                </a:solidFill>
                <a:latin typeface="Calibri" panose="020F0502020204030204" pitchFamily="34" charset="0"/>
                <a:cs typeface="Calibri" panose="020F0502020204030204" pitchFamily="34" charset="0"/>
              </a:rPr>
              <a:t>file organization</a:t>
            </a:r>
          </a:p>
        </p:txBody>
      </p:sp>
      <p:pic>
        <p:nvPicPr>
          <p:cNvPr id="108548"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1" y="1538289"/>
            <a:ext cx="5046663"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75" y="2778126"/>
            <a:ext cx="53086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264" y="4464050"/>
            <a:ext cx="524668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Text Box 7"/>
          <p:cNvSpPr txBox="1">
            <a:spLocks noChangeArrowheads="1"/>
          </p:cNvSpPr>
          <p:nvPr/>
        </p:nvSpPr>
        <p:spPr bwMode="auto">
          <a:xfrm>
            <a:off x="2727326" y="1895475"/>
            <a:ext cx="13841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eaLnBrk="0" fontAlgn="base" hangingPunct="0">
              <a:spcBef>
                <a:spcPct val="0"/>
              </a:spcBef>
              <a:spcAft>
                <a:spcPct val="0"/>
              </a:spcAft>
              <a:buClrTx/>
              <a:buSzTx/>
              <a:buNone/>
            </a:pPr>
            <a:r>
              <a:rPr kumimoji="0" lang="en-US" altLang="en-US" i="1">
                <a:solidFill>
                  <a:srgbClr val="000000"/>
                </a:solidFill>
                <a:latin typeface="Gadugi" panose="020B0502040204020203" pitchFamily="34" charset="0"/>
                <a:ea typeface="Gadugi" panose="020B0502040204020203" pitchFamily="34" charset="0"/>
              </a:rPr>
              <a:t>department</a:t>
            </a:r>
          </a:p>
        </p:txBody>
      </p:sp>
      <p:sp>
        <p:nvSpPr>
          <p:cNvPr id="108552" name="Text Box 8"/>
          <p:cNvSpPr txBox="1">
            <a:spLocks noChangeArrowheads="1"/>
          </p:cNvSpPr>
          <p:nvPr/>
        </p:nvSpPr>
        <p:spPr bwMode="auto">
          <a:xfrm>
            <a:off x="2787650" y="3238500"/>
            <a:ext cx="11558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eaLnBrk="0" fontAlgn="base" hangingPunct="0">
              <a:spcBef>
                <a:spcPct val="0"/>
              </a:spcBef>
              <a:spcAft>
                <a:spcPct val="0"/>
              </a:spcAft>
              <a:buClrTx/>
              <a:buSzTx/>
              <a:buNone/>
            </a:pPr>
            <a:r>
              <a:rPr kumimoji="0" lang="en-US" altLang="en-US" i="1">
                <a:solidFill>
                  <a:srgbClr val="000000"/>
                </a:solidFill>
                <a:latin typeface="Gadugi" panose="020B0502040204020203" pitchFamily="34" charset="0"/>
                <a:ea typeface="Gadugi" panose="020B0502040204020203" pitchFamily="34" charset="0"/>
              </a:rPr>
              <a:t>instructor</a:t>
            </a:r>
          </a:p>
        </p:txBody>
      </p:sp>
      <p:sp>
        <p:nvSpPr>
          <p:cNvPr id="108553" name="Text Box 9"/>
          <p:cNvSpPr txBox="1">
            <a:spLocks noChangeArrowheads="1"/>
          </p:cNvSpPr>
          <p:nvPr/>
        </p:nvSpPr>
        <p:spPr bwMode="auto">
          <a:xfrm>
            <a:off x="2309253" y="4501009"/>
            <a:ext cx="23581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eaLnBrk="0" fontAlgn="base" hangingPunct="0">
              <a:spcBef>
                <a:spcPct val="0"/>
              </a:spcBef>
              <a:spcAft>
                <a:spcPct val="0"/>
              </a:spcAft>
              <a:buClrTx/>
              <a:buSzTx/>
              <a:buNone/>
            </a:pPr>
            <a:r>
              <a:rPr kumimoji="0" lang="en-US" altLang="en-US">
                <a:solidFill>
                  <a:srgbClr val="000000"/>
                </a:solidFill>
                <a:latin typeface="Gadugi" panose="020B0502040204020203" pitchFamily="34" charset="0"/>
                <a:ea typeface="Gadugi" panose="020B0502040204020203" pitchFamily="34" charset="0"/>
              </a:rPr>
              <a:t>Multi-table clustering</a:t>
            </a:r>
          </a:p>
          <a:p>
            <a:pPr eaLnBrk="0" fontAlgn="base" hangingPunct="0">
              <a:spcBef>
                <a:spcPct val="0"/>
              </a:spcBef>
              <a:spcAft>
                <a:spcPct val="0"/>
              </a:spcAft>
              <a:buClrTx/>
              <a:buSzTx/>
              <a:buNone/>
            </a:pPr>
            <a:r>
              <a:rPr kumimoji="0" lang="en-US" altLang="en-US">
                <a:solidFill>
                  <a:srgbClr val="000000"/>
                </a:solidFill>
                <a:latin typeface="Gadugi" panose="020B0502040204020203" pitchFamily="34" charset="0"/>
                <a:ea typeface="Gadugi" panose="020B0502040204020203" pitchFamily="34" charset="0"/>
              </a:rPr>
              <a:t>of</a:t>
            </a:r>
            <a:r>
              <a:rPr kumimoji="0" lang="en-US" altLang="en-US" i="1">
                <a:solidFill>
                  <a:srgbClr val="000000"/>
                </a:solidFill>
                <a:latin typeface="Gadugi" panose="020B0502040204020203" pitchFamily="34" charset="0"/>
                <a:ea typeface="Gadugi" panose="020B0502040204020203" pitchFamily="34" charset="0"/>
              </a:rPr>
              <a:t> department </a:t>
            </a:r>
            <a:r>
              <a:rPr kumimoji="0" lang="en-US" altLang="en-US">
                <a:solidFill>
                  <a:srgbClr val="000000"/>
                </a:solidFill>
                <a:latin typeface="Gadugi" panose="020B0502040204020203" pitchFamily="34" charset="0"/>
                <a:ea typeface="Gadugi" panose="020B0502040204020203" pitchFamily="34" charset="0"/>
              </a:rPr>
              <a:t>and</a:t>
            </a:r>
            <a:r>
              <a:rPr kumimoji="0" lang="en-US" altLang="en-US" i="1">
                <a:solidFill>
                  <a:srgbClr val="000000"/>
                </a:solidFill>
                <a:latin typeface="Gadugi" panose="020B0502040204020203" pitchFamily="34" charset="0"/>
                <a:ea typeface="Gadugi" panose="020B0502040204020203" pitchFamily="34" charset="0"/>
              </a:rPr>
              <a:t> </a:t>
            </a:r>
          </a:p>
          <a:p>
            <a:pPr eaLnBrk="0" fontAlgn="base" hangingPunct="0">
              <a:spcBef>
                <a:spcPct val="0"/>
              </a:spcBef>
              <a:spcAft>
                <a:spcPct val="0"/>
              </a:spcAft>
              <a:buClrTx/>
              <a:buSzTx/>
              <a:buNone/>
            </a:pPr>
            <a:r>
              <a:rPr kumimoji="0" lang="en-US" altLang="en-US" i="1">
                <a:solidFill>
                  <a:srgbClr val="000000"/>
                </a:solidFill>
                <a:latin typeface="Gadugi" panose="020B0502040204020203" pitchFamily="34" charset="0"/>
                <a:ea typeface="Gadugi" panose="020B0502040204020203" pitchFamily="34" charset="0"/>
              </a:rPr>
              <a:t>instructor</a:t>
            </a:r>
          </a:p>
        </p:txBody>
      </p:sp>
      <p:sp>
        <p:nvSpPr>
          <p:cNvPr id="2" name="Rectangle 1">
            <a:extLst>
              <a:ext uri="{FF2B5EF4-FFF2-40B4-BE49-F238E27FC236}">
                <a16:creationId xmlns:a16="http://schemas.microsoft.com/office/drawing/2014/main" id="{822EFC70-F6B3-40BB-83DD-88ADE11D2764}"/>
              </a:ext>
            </a:extLst>
          </p:cNvPr>
          <p:cNvSpPr/>
          <p:nvPr/>
        </p:nvSpPr>
        <p:spPr>
          <a:xfrm>
            <a:off x="1152939" y="5466206"/>
            <a:ext cx="3514460" cy="923330"/>
          </a:xfrm>
          <a:prstGeom prst="rect">
            <a:avLst/>
          </a:prstGeom>
        </p:spPr>
        <p:txBody>
          <a:bodyPr wrap="square">
            <a:spAutoFit/>
          </a:bodyPr>
          <a:lstStyle/>
          <a:p>
            <a:r>
              <a:rPr lang="en-US">
                <a:solidFill>
                  <a:srgbClr val="000000"/>
                </a:solidFill>
                <a:latin typeface="NimbusRomDOT-Reg"/>
              </a:rPr>
              <a:t>The </a:t>
            </a:r>
            <a:r>
              <a:rPr lang="en-US" b="1">
                <a:solidFill>
                  <a:srgbClr val="C00000"/>
                </a:solidFill>
                <a:latin typeface="NimbusRomDOT-Bol"/>
              </a:rPr>
              <a:t>cluster key </a:t>
            </a:r>
            <a:r>
              <a:rPr lang="en-US">
                <a:solidFill>
                  <a:srgbClr val="000000"/>
                </a:solidFill>
                <a:latin typeface="NimbusRomDOT-Reg"/>
              </a:rPr>
              <a:t>is the attribute that defines which records are stored together; Here – </a:t>
            </a:r>
            <a:r>
              <a:rPr lang="en-US" err="1">
                <a:solidFill>
                  <a:srgbClr val="000000"/>
                </a:solidFill>
                <a:latin typeface="NimbusRomDOT-Reg"/>
              </a:rPr>
              <a:t>Dept_name</a:t>
            </a:r>
            <a:endParaRPr lang="en-IN"/>
          </a:p>
        </p:txBody>
      </p:sp>
    </p:spTree>
    <p:extLst>
      <p:ext uri="{BB962C8B-B14F-4D97-AF65-F5344CB8AC3E}">
        <p14:creationId xmlns:p14="http://schemas.microsoft.com/office/powerpoint/2010/main" val="24751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2800">
                <a:effectLst>
                  <a:outerShdw blurRad="38100" dist="38100" dir="2700000" algn="tl">
                    <a:srgbClr val="C0C0C0"/>
                  </a:outerShdw>
                </a:effectLst>
              </a:rPr>
              <a:t>Multitable Clustering File Organization (cont.)</a:t>
            </a:r>
          </a:p>
        </p:txBody>
      </p:sp>
      <p:sp>
        <p:nvSpPr>
          <p:cNvPr id="110595" name="Rectangle 3"/>
          <p:cNvSpPr>
            <a:spLocks noGrp="1" noChangeArrowheads="1"/>
          </p:cNvSpPr>
          <p:nvPr>
            <p:ph type="body" idx="1"/>
          </p:nvPr>
        </p:nvSpPr>
        <p:spPr>
          <a:xfrm>
            <a:off x="1628776" y="727076"/>
            <a:ext cx="9039225" cy="2282825"/>
          </a:xfrm>
        </p:spPr>
        <p:txBody>
          <a:bodyPr/>
          <a:lstStyle/>
          <a:p>
            <a:r>
              <a:rPr lang="en-US" altLang="en-US" sz="2400" b="1">
                <a:latin typeface="Calibri" panose="020F0502020204030204" pitchFamily="34" charset="0"/>
                <a:cs typeface="Calibri" panose="020F0502020204030204" pitchFamily="34" charset="0"/>
              </a:rPr>
              <a:t>good for queries </a:t>
            </a:r>
            <a:r>
              <a:rPr lang="en-US" altLang="en-US" sz="2400">
                <a:latin typeface="Calibri" panose="020F0502020204030204" pitchFamily="34" charset="0"/>
                <a:cs typeface="Calibri" panose="020F0502020204030204" pitchFamily="34" charset="0"/>
              </a:rPr>
              <a:t>involving </a:t>
            </a:r>
            <a:r>
              <a:rPr lang="en-US" altLang="en-US" sz="2400" i="1">
                <a:latin typeface="Calibri" panose="020F0502020204030204" pitchFamily="34" charset="0"/>
                <a:cs typeface="Calibri" panose="020F0502020204030204" pitchFamily="34" charset="0"/>
              </a:rPr>
              <a:t>department</a:t>
            </a:r>
            <a:r>
              <a:rPr lang="en-US" altLang="en-US" sz="2400">
                <a:latin typeface="Calibri" panose="020F0502020204030204" pitchFamily="34" charset="0"/>
                <a:cs typeface="Calibri" panose="020F0502020204030204" pitchFamily="34" charset="0"/>
              </a:rPr>
              <a:t>      </a:t>
            </a:r>
            <a:r>
              <a:rPr lang="en-US" altLang="en-US" sz="2400" i="1">
                <a:latin typeface="Calibri" panose="020F0502020204030204" pitchFamily="34" charset="0"/>
                <a:cs typeface="Calibri" panose="020F0502020204030204" pitchFamily="34" charset="0"/>
              </a:rPr>
              <a:t>instructor</a:t>
            </a:r>
            <a:r>
              <a:rPr lang="en-US" altLang="en-US" sz="2400">
                <a:latin typeface="Calibri" panose="020F0502020204030204" pitchFamily="34" charset="0"/>
                <a:cs typeface="Calibri" panose="020F0502020204030204" pitchFamily="34" charset="0"/>
              </a:rPr>
              <a:t>, and for queries involving one single department and its instructors</a:t>
            </a:r>
          </a:p>
          <a:p>
            <a:r>
              <a:rPr lang="en-US" altLang="en-US" sz="2400" b="1">
                <a:latin typeface="Calibri" panose="020F0502020204030204" pitchFamily="34" charset="0"/>
                <a:cs typeface="Calibri" panose="020F0502020204030204" pitchFamily="34" charset="0"/>
              </a:rPr>
              <a:t>bad for queries </a:t>
            </a:r>
            <a:r>
              <a:rPr lang="en-US" altLang="en-US" sz="2400">
                <a:latin typeface="Calibri" panose="020F0502020204030204" pitchFamily="34" charset="0"/>
                <a:cs typeface="Calibri" panose="020F0502020204030204" pitchFamily="34" charset="0"/>
              </a:rPr>
              <a:t>involving only </a:t>
            </a:r>
            <a:r>
              <a:rPr lang="en-US" altLang="en-US" sz="2400" i="1">
                <a:latin typeface="Calibri" panose="020F0502020204030204" pitchFamily="34" charset="0"/>
                <a:cs typeface="Calibri" panose="020F0502020204030204" pitchFamily="34" charset="0"/>
              </a:rPr>
              <a:t>department</a:t>
            </a:r>
          </a:p>
          <a:p>
            <a:r>
              <a:rPr lang="en-US" altLang="en-US" sz="2400">
                <a:latin typeface="Calibri" panose="020F0502020204030204" pitchFamily="34" charset="0"/>
                <a:cs typeface="Calibri" panose="020F0502020204030204" pitchFamily="34" charset="0"/>
              </a:rPr>
              <a:t>results in </a:t>
            </a:r>
            <a:r>
              <a:rPr lang="en-US" altLang="en-US" sz="2400" b="1">
                <a:latin typeface="Calibri" panose="020F0502020204030204" pitchFamily="34" charset="0"/>
                <a:cs typeface="Calibri" panose="020F0502020204030204" pitchFamily="34" charset="0"/>
              </a:rPr>
              <a:t>variable size records</a:t>
            </a:r>
          </a:p>
          <a:p>
            <a:r>
              <a:rPr lang="en-US" altLang="en-US" sz="2400">
                <a:latin typeface="Calibri" panose="020F0502020204030204" pitchFamily="34" charset="0"/>
                <a:cs typeface="Calibri" panose="020F0502020204030204" pitchFamily="34" charset="0"/>
              </a:rPr>
              <a:t>Can add pointer </a:t>
            </a:r>
            <a:r>
              <a:rPr lang="en-US" altLang="en-US" sz="2400" b="1">
                <a:latin typeface="Calibri" panose="020F0502020204030204" pitchFamily="34" charset="0"/>
                <a:cs typeface="Calibri" panose="020F0502020204030204" pitchFamily="34" charset="0"/>
              </a:rPr>
              <a:t>chains to link records </a:t>
            </a:r>
            <a:r>
              <a:rPr lang="en-US" altLang="en-US" sz="2400">
                <a:latin typeface="Calibri" panose="020F0502020204030204" pitchFamily="34" charset="0"/>
                <a:cs typeface="Calibri" panose="020F0502020204030204" pitchFamily="34" charset="0"/>
              </a:rPr>
              <a:t>of a particular relation</a:t>
            </a:r>
          </a:p>
        </p:txBody>
      </p:sp>
      <p:pic>
        <p:nvPicPr>
          <p:cNvPr id="110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3911600"/>
            <a:ext cx="73342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AutoShape 28"/>
          <p:cNvSpPr>
            <a:spLocks noChangeArrowheads="1"/>
          </p:cNvSpPr>
          <p:nvPr/>
        </p:nvSpPr>
        <p:spPr bwMode="auto">
          <a:xfrm rot="5400000">
            <a:off x="6963229" y="806453"/>
            <a:ext cx="142422" cy="305706"/>
          </a:xfrm>
          <a:prstGeom prst="flowChartCollate">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a:buChar char="n"/>
              <a:defRPr kumimoji="1">
                <a:solidFill>
                  <a:schemeClr val="tx1"/>
                </a:solidFill>
                <a:latin typeface="Helvetica" panose="020B0604020202020204" pitchFamily="34" charset="0"/>
                <a:ea typeface="ＭＳ Ｐゴシック" panose="020B0600070205080204" pitchFamily="34" charset="-128"/>
              </a:defRPr>
            </a:lvl1pPr>
            <a:lvl2pPr marL="37931725" indent="-37474525">
              <a:spcBef>
                <a:spcPct val="35000"/>
              </a:spcBef>
              <a:buClr>
                <a:schemeClr val="folHlink"/>
              </a:buClr>
              <a:buSzPct val="80000"/>
              <a:buFont typeface="Monotype Sorts"/>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eaLnBrk="0" fontAlgn="base" hangingPunct="0">
              <a:spcBef>
                <a:spcPct val="0"/>
              </a:spcBef>
              <a:spcAft>
                <a:spcPct val="0"/>
              </a:spcAft>
              <a:buClrTx/>
              <a:buSzTx/>
              <a:buNone/>
            </a:pPr>
            <a:endParaRPr kumimoji="0" lang="en-US" altLang="en-US" sz="1600">
              <a:solidFill>
                <a:srgbClr val="000000"/>
              </a:solidFill>
            </a:endParaRPr>
          </a:p>
        </p:txBody>
      </p:sp>
    </p:spTree>
    <p:extLst>
      <p:ext uri="{BB962C8B-B14F-4D97-AF65-F5344CB8AC3E}">
        <p14:creationId xmlns:p14="http://schemas.microsoft.com/office/powerpoint/2010/main" val="64810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46150" y="25965"/>
            <a:ext cx="10769600" cy="609600"/>
          </a:xfrm>
        </p:spPr>
        <p:txBody>
          <a:bodyPr/>
          <a:lstStyle/>
          <a:p>
            <a:pPr>
              <a:defRPr/>
            </a:pPr>
            <a:r>
              <a:rPr lang="en-US">
                <a:ea typeface="+mj-ea"/>
              </a:rPr>
              <a:t>Data Dictionary Storage</a:t>
            </a:r>
          </a:p>
        </p:txBody>
      </p:sp>
      <p:sp>
        <p:nvSpPr>
          <p:cNvPr id="111619" name="Rectangle 3"/>
          <p:cNvSpPr>
            <a:spLocks noGrp="1" noChangeArrowheads="1"/>
          </p:cNvSpPr>
          <p:nvPr>
            <p:ph type="body" idx="1"/>
          </p:nvPr>
        </p:nvSpPr>
        <p:spPr>
          <a:xfrm>
            <a:off x="1767680" y="1668814"/>
            <a:ext cx="9494679" cy="4527550"/>
          </a:xfrm>
        </p:spPr>
        <p:txBody>
          <a:bodyPr/>
          <a:lstStyle/>
          <a:p>
            <a:pPr>
              <a:lnSpc>
                <a:spcPct val="90000"/>
              </a:lnSpc>
            </a:pPr>
            <a:r>
              <a:rPr lang="en-US" altLang="en-US" sz="2400">
                <a:latin typeface="Calibri" panose="020F0502020204030204" pitchFamily="34" charset="0"/>
                <a:cs typeface="Calibri" panose="020F0502020204030204" pitchFamily="34" charset="0"/>
              </a:rPr>
              <a:t>Information about relations</a:t>
            </a:r>
          </a:p>
          <a:p>
            <a:pPr lvl="1">
              <a:lnSpc>
                <a:spcPct val="90000"/>
              </a:lnSpc>
            </a:pPr>
            <a:r>
              <a:rPr lang="en-US" altLang="en-US" sz="2400">
                <a:latin typeface="Calibri" panose="020F0502020204030204" pitchFamily="34" charset="0"/>
                <a:cs typeface="Calibri" panose="020F0502020204030204" pitchFamily="34" charset="0"/>
              </a:rPr>
              <a:t>names of relations</a:t>
            </a:r>
          </a:p>
          <a:p>
            <a:pPr lvl="1">
              <a:lnSpc>
                <a:spcPct val="90000"/>
              </a:lnSpc>
            </a:pPr>
            <a:r>
              <a:rPr lang="en-US" altLang="en-US" sz="2400">
                <a:latin typeface="Calibri" panose="020F0502020204030204" pitchFamily="34" charset="0"/>
                <a:cs typeface="Calibri" panose="020F0502020204030204" pitchFamily="34" charset="0"/>
              </a:rPr>
              <a:t>names, types and lengths of attributes of each relation</a:t>
            </a:r>
          </a:p>
          <a:p>
            <a:pPr lvl="1">
              <a:lnSpc>
                <a:spcPct val="90000"/>
              </a:lnSpc>
            </a:pPr>
            <a:r>
              <a:rPr lang="en-US" altLang="en-US" sz="2400">
                <a:latin typeface="Calibri" panose="020F0502020204030204" pitchFamily="34" charset="0"/>
                <a:cs typeface="Calibri" panose="020F0502020204030204" pitchFamily="34" charset="0"/>
              </a:rPr>
              <a:t>names and definitions of views</a:t>
            </a:r>
          </a:p>
          <a:p>
            <a:pPr lvl="1">
              <a:lnSpc>
                <a:spcPct val="90000"/>
              </a:lnSpc>
            </a:pPr>
            <a:r>
              <a:rPr lang="en-US" altLang="en-US" sz="2400">
                <a:latin typeface="Calibri" panose="020F0502020204030204" pitchFamily="34" charset="0"/>
                <a:cs typeface="Calibri" panose="020F0502020204030204" pitchFamily="34" charset="0"/>
              </a:rPr>
              <a:t>integrity constraints</a:t>
            </a:r>
          </a:p>
          <a:p>
            <a:pPr>
              <a:lnSpc>
                <a:spcPct val="90000"/>
              </a:lnSpc>
            </a:pPr>
            <a:r>
              <a:rPr lang="en-US" altLang="en-US" sz="2400">
                <a:latin typeface="Calibri" panose="020F0502020204030204" pitchFamily="34" charset="0"/>
                <a:cs typeface="Calibri" panose="020F0502020204030204" pitchFamily="34" charset="0"/>
              </a:rPr>
              <a:t>User and accounting information, including passwords</a:t>
            </a:r>
          </a:p>
          <a:p>
            <a:pPr>
              <a:lnSpc>
                <a:spcPct val="90000"/>
              </a:lnSpc>
            </a:pPr>
            <a:r>
              <a:rPr lang="en-US" altLang="en-US" sz="2400">
                <a:latin typeface="Calibri" panose="020F0502020204030204" pitchFamily="34" charset="0"/>
                <a:cs typeface="Calibri" panose="020F0502020204030204" pitchFamily="34" charset="0"/>
              </a:rPr>
              <a:t>Statistical and descriptive data</a:t>
            </a:r>
          </a:p>
          <a:p>
            <a:pPr lvl="1">
              <a:lnSpc>
                <a:spcPct val="90000"/>
              </a:lnSpc>
            </a:pPr>
            <a:r>
              <a:rPr lang="en-US" altLang="en-US" sz="2400">
                <a:latin typeface="Calibri" panose="020F0502020204030204" pitchFamily="34" charset="0"/>
                <a:cs typeface="Calibri" panose="020F0502020204030204" pitchFamily="34" charset="0"/>
              </a:rPr>
              <a:t>number of tuples in each relation</a:t>
            </a:r>
          </a:p>
          <a:p>
            <a:pPr>
              <a:lnSpc>
                <a:spcPct val="90000"/>
              </a:lnSpc>
            </a:pPr>
            <a:r>
              <a:rPr lang="en-US" altLang="en-US" sz="2400">
                <a:latin typeface="Calibri" panose="020F0502020204030204" pitchFamily="34" charset="0"/>
                <a:cs typeface="Calibri" panose="020F0502020204030204" pitchFamily="34" charset="0"/>
              </a:rPr>
              <a:t>Physical file organization information</a:t>
            </a:r>
          </a:p>
          <a:p>
            <a:pPr lvl="1">
              <a:lnSpc>
                <a:spcPct val="90000"/>
              </a:lnSpc>
            </a:pPr>
            <a:r>
              <a:rPr lang="en-US" altLang="en-US" sz="2400">
                <a:latin typeface="Calibri" panose="020F0502020204030204" pitchFamily="34" charset="0"/>
                <a:cs typeface="Calibri" panose="020F0502020204030204" pitchFamily="34" charset="0"/>
              </a:rPr>
              <a:t>How relation is stored (sequential/hash/…)</a:t>
            </a:r>
          </a:p>
          <a:p>
            <a:pPr lvl="1">
              <a:lnSpc>
                <a:spcPct val="90000"/>
              </a:lnSpc>
            </a:pPr>
            <a:r>
              <a:rPr lang="en-US" altLang="en-US" sz="2400">
                <a:latin typeface="Calibri" panose="020F0502020204030204" pitchFamily="34" charset="0"/>
                <a:cs typeface="Calibri" panose="020F0502020204030204" pitchFamily="34" charset="0"/>
              </a:rPr>
              <a:t>Physical location of relation </a:t>
            </a:r>
          </a:p>
        </p:txBody>
      </p:sp>
      <p:sp>
        <p:nvSpPr>
          <p:cNvPr id="111620" name="Text Box 6"/>
          <p:cNvSpPr txBox="1">
            <a:spLocks noChangeArrowheads="1"/>
          </p:cNvSpPr>
          <p:nvPr/>
        </p:nvSpPr>
        <p:spPr bwMode="auto">
          <a:xfrm>
            <a:off x="1234440" y="661636"/>
            <a:ext cx="865632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chemeClr val="tx2"/>
              </a:buClr>
              <a:buSzPct val="90000"/>
              <a:buFont typeface="Monotype Sorts"/>
              <a:buChar char="n"/>
              <a:defRPr kumimoji="1">
                <a:solidFill>
                  <a:schemeClr val="tx1"/>
                </a:solidFill>
                <a:latin typeface="Helvetica" panose="020B0604020202020204" pitchFamily="34" charset="0"/>
                <a:ea typeface="ＭＳ Ｐゴシック" panose="020B0600070205080204" pitchFamily="34" charset="-128"/>
              </a:defRPr>
            </a:lvl1pPr>
            <a:lvl2pPr marL="37931725" indent="-37474525">
              <a:spcBef>
                <a:spcPct val="35000"/>
              </a:spcBef>
              <a:buClr>
                <a:schemeClr val="folHlink"/>
              </a:buClr>
              <a:buSzPct val="80000"/>
              <a:buFont typeface="Monotype Sorts"/>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eaLnBrk="0" fontAlgn="base" hangingPunct="0">
              <a:spcBef>
                <a:spcPct val="50000"/>
              </a:spcBef>
              <a:spcAft>
                <a:spcPct val="0"/>
              </a:spcAft>
              <a:buClrTx/>
              <a:buSzTx/>
              <a:buNone/>
            </a:pPr>
            <a:r>
              <a:rPr kumimoji="0" lang="en-US" altLang="en-US" sz="2400">
                <a:solidFill>
                  <a:srgbClr val="000000"/>
                </a:solidFill>
                <a:latin typeface="Calibri" panose="020F0502020204030204" pitchFamily="34" charset="0"/>
                <a:cs typeface="Calibri" panose="020F0502020204030204" pitchFamily="34" charset="0"/>
              </a:rPr>
              <a:t>The</a:t>
            </a:r>
            <a:r>
              <a:rPr kumimoji="0" lang="en-US" altLang="en-US" sz="2400">
                <a:solidFill>
                  <a:srgbClr val="000099"/>
                </a:solidFill>
                <a:latin typeface="Calibri" panose="020F0502020204030204" pitchFamily="34" charset="0"/>
                <a:cs typeface="Calibri" panose="020F0502020204030204" pitchFamily="34" charset="0"/>
              </a:rPr>
              <a:t> </a:t>
            </a:r>
            <a:r>
              <a:rPr kumimoji="0" lang="en-US" altLang="en-US" sz="2400" b="1">
                <a:solidFill>
                  <a:srgbClr val="000099"/>
                </a:solidFill>
                <a:latin typeface="Calibri" panose="020F0502020204030204" pitchFamily="34" charset="0"/>
                <a:cs typeface="Calibri" panose="020F0502020204030204" pitchFamily="34" charset="0"/>
              </a:rPr>
              <a:t>Data dictionary</a:t>
            </a:r>
            <a:r>
              <a:rPr kumimoji="0" lang="en-US" altLang="en-US" sz="2400">
                <a:solidFill>
                  <a:srgbClr val="000000"/>
                </a:solidFill>
                <a:latin typeface="Calibri" panose="020F0502020204030204" pitchFamily="34" charset="0"/>
                <a:cs typeface="Calibri" panose="020F0502020204030204" pitchFamily="34" charset="0"/>
              </a:rPr>
              <a:t> (also called </a:t>
            </a:r>
            <a:r>
              <a:rPr kumimoji="0" lang="en-US" altLang="en-US" sz="2400" b="1">
                <a:solidFill>
                  <a:srgbClr val="000099"/>
                </a:solidFill>
                <a:latin typeface="Calibri" panose="020F0502020204030204" pitchFamily="34" charset="0"/>
                <a:cs typeface="Calibri" panose="020F0502020204030204" pitchFamily="34" charset="0"/>
              </a:rPr>
              <a:t>system catalog</a:t>
            </a:r>
            <a:r>
              <a:rPr kumimoji="0" lang="en-US" altLang="en-US" sz="2400">
                <a:solidFill>
                  <a:srgbClr val="000000"/>
                </a:solidFill>
                <a:latin typeface="Calibri" panose="020F0502020204030204" pitchFamily="34" charset="0"/>
                <a:cs typeface="Calibri" panose="020F0502020204030204" pitchFamily="34" charset="0"/>
              </a:rPr>
              <a:t>) stores </a:t>
            </a:r>
            <a:r>
              <a:rPr kumimoji="0" lang="en-US" altLang="en-US" sz="2400" b="1">
                <a:solidFill>
                  <a:srgbClr val="000099"/>
                </a:solidFill>
                <a:latin typeface="Calibri" panose="020F0502020204030204" pitchFamily="34" charset="0"/>
                <a:cs typeface="Calibri" panose="020F0502020204030204" pitchFamily="34" charset="0"/>
              </a:rPr>
              <a:t>metadata</a:t>
            </a:r>
            <a:r>
              <a:rPr kumimoji="0" lang="en-US" altLang="en-US" sz="2400">
                <a:solidFill>
                  <a:srgbClr val="000000"/>
                </a:solidFill>
                <a:latin typeface="Calibri" panose="020F0502020204030204" pitchFamily="34" charset="0"/>
                <a:cs typeface="Calibri" panose="020F0502020204030204" pitchFamily="34" charset="0"/>
              </a:rPr>
              <a:t>; that is, data about data, such as</a:t>
            </a:r>
          </a:p>
        </p:txBody>
      </p:sp>
    </p:spTree>
    <p:extLst>
      <p:ext uri="{BB962C8B-B14F-4D97-AF65-F5344CB8AC3E}">
        <p14:creationId xmlns:p14="http://schemas.microsoft.com/office/powerpoint/2010/main" val="257126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a:effectLst/>
              </a:rPr>
              <a:t>Relational Representation of System Metadata</a:t>
            </a:r>
          </a:p>
        </p:txBody>
      </p:sp>
      <p:pic>
        <p:nvPicPr>
          <p:cNvPr id="1136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851" y="1541464"/>
            <a:ext cx="5961063"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Rectangle 6"/>
          <p:cNvSpPr>
            <a:spLocks noGrp="1" noChangeArrowheads="1"/>
          </p:cNvSpPr>
          <p:nvPr>
            <p:ph type="body" idx="1"/>
          </p:nvPr>
        </p:nvSpPr>
        <p:spPr>
          <a:xfrm>
            <a:off x="1633536" y="1866900"/>
            <a:ext cx="2419350" cy="4873625"/>
          </a:xfrm>
        </p:spPr>
        <p:txBody>
          <a:bodyPr/>
          <a:lstStyle/>
          <a:p>
            <a:r>
              <a:rPr lang="en-US" altLang="en-US" sz="2400">
                <a:latin typeface="Calibri" panose="020F0502020204030204" pitchFamily="34" charset="0"/>
                <a:cs typeface="Calibri" panose="020F0502020204030204" pitchFamily="34" charset="0"/>
              </a:rPr>
              <a:t>Relational representation on disk</a:t>
            </a:r>
          </a:p>
          <a:p>
            <a:r>
              <a:rPr lang="en-US" altLang="en-US" sz="2400">
                <a:latin typeface="Calibri" panose="020F0502020204030204" pitchFamily="34" charset="0"/>
                <a:cs typeface="Calibri" panose="020F0502020204030204" pitchFamily="34" charset="0"/>
              </a:rPr>
              <a:t>Specialized data structures designed for efficient access, in memory</a:t>
            </a:r>
          </a:p>
        </p:txBody>
      </p:sp>
      <p:sp>
        <p:nvSpPr>
          <p:cNvPr id="2" name="Rectangle 1">
            <a:extLst>
              <a:ext uri="{FF2B5EF4-FFF2-40B4-BE49-F238E27FC236}">
                <a16:creationId xmlns:a16="http://schemas.microsoft.com/office/drawing/2014/main" id="{7A8402E1-6DFE-4BAD-ACA8-4FE12AB32931}"/>
              </a:ext>
            </a:extLst>
          </p:cNvPr>
          <p:cNvSpPr/>
          <p:nvPr/>
        </p:nvSpPr>
        <p:spPr>
          <a:xfrm>
            <a:off x="1139032" y="903437"/>
            <a:ext cx="9913936" cy="461665"/>
          </a:xfrm>
          <a:prstGeom prst="rect">
            <a:avLst/>
          </a:prstGeom>
        </p:spPr>
        <p:txBody>
          <a:bodyPr wrap="square">
            <a:spAutoFit/>
          </a:bodyPr>
          <a:lstStyle/>
          <a:p>
            <a:r>
              <a:rPr kumimoji="1" lang="en-US" sz="2400">
                <a:latin typeface="Calibri" panose="020F0502020204030204" pitchFamily="34" charset="0"/>
                <a:ea typeface="ＭＳ Ｐゴシック" panose="020B0600070205080204" pitchFamily="34" charset="-128"/>
                <a:cs typeface="Calibri" panose="020F0502020204030204" pitchFamily="34" charset="0"/>
              </a:rPr>
              <a:t>All this metadata information constitutes, in effect, a </a:t>
            </a:r>
            <a:r>
              <a:rPr kumimoji="1" lang="en-US" sz="2400">
                <a:solidFill>
                  <a:srgbClr val="EE0000"/>
                </a:solidFill>
                <a:latin typeface="Calibri" panose="020F0502020204030204" pitchFamily="34" charset="0"/>
                <a:ea typeface="ＭＳ Ｐゴシック" panose="020B0600070205080204" pitchFamily="34" charset="-128"/>
                <a:cs typeface="Calibri" panose="020F0502020204030204" pitchFamily="34" charset="0"/>
              </a:rPr>
              <a:t>miniature database</a:t>
            </a:r>
            <a:r>
              <a:rPr kumimoji="1" lang="en-US" sz="2400">
                <a:latin typeface="Calibri" panose="020F0502020204030204" pitchFamily="34" charset="0"/>
                <a:ea typeface="ＭＳ Ｐゴシック" panose="020B0600070205080204" pitchFamily="34" charset="-128"/>
                <a:cs typeface="Calibri" panose="020F0502020204030204" pitchFamily="34" charset="0"/>
              </a:rPr>
              <a:t>.</a:t>
            </a:r>
            <a:endParaRPr kumimoji="1" lang="en-IN" sz="2400">
              <a:latin typeface="Calibri" panose="020F0502020204030204" pitchFamily="34" charset="0"/>
              <a:ea typeface="ＭＳ Ｐゴシック"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202953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463" y="3545681"/>
            <a:ext cx="8077200" cy="609600"/>
          </a:xfrm>
        </p:spPr>
        <p:txBody>
          <a:bodyPr/>
          <a:lstStyle/>
          <a:p>
            <a:r>
              <a:rPr lang="en-US"/>
              <a:t>END</a:t>
            </a:r>
          </a:p>
        </p:txBody>
      </p:sp>
      <p:sp>
        <p:nvSpPr>
          <p:cNvPr id="3" name="Content Placeholder 2"/>
          <p:cNvSpPr>
            <a:spLocks noGrp="1"/>
          </p:cNvSpPr>
          <p:nvPr>
            <p:ph idx="1"/>
          </p:nvPr>
        </p:nvSpPr>
        <p:spPr/>
        <p:txBody>
          <a:bodyPr/>
          <a:lstStyle/>
          <a:p>
            <a:r>
              <a:rPr lang="en-US" sz="2400">
                <a:latin typeface="Calibri" panose="020F0502020204030204" pitchFamily="34" charset="0"/>
                <a:cs typeface="Calibri" panose="020F0502020204030204" pitchFamily="34" charset="0"/>
              </a:rPr>
              <a:t>In the next Chapter we will discuss other file organization-</a:t>
            </a:r>
          </a:p>
          <a:p>
            <a:pPr lvl="1"/>
            <a:r>
              <a:rPr lang="en-US" sz="2400">
                <a:latin typeface="Calibri" panose="020F0502020204030204" pitchFamily="34" charset="0"/>
                <a:cs typeface="Calibri" panose="020F0502020204030204" pitchFamily="34" charset="0"/>
              </a:rPr>
              <a:t>Indexing</a:t>
            </a:r>
          </a:p>
        </p:txBody>
      </p:sp>
    </p:spTree>
    <p:extLst>
      <p:ext uri="{BB962C8B-B14F-4D97-AF65-F5344CB8AC3E}">
        <p14:creationId xmlns:p14="http://schemas.microsoft.com/office/powerpoint/2010/main" val="199351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File Organization(Cont’d)</a:t>
            </a:r>
          </a:p>
        </p:txBody>
      </p:sp>
      <p:sp>
        <p:nvSpPr>
          <p:cNvPr id="3" name="Content Placeholder 2"/>
          <p:cNvSpPr>
            <a:spLocks noGrp="1"/>
          </p:cNvSpPr>
          <p:nvPr>
            <p:ph idx="1"/>
          </p:nvPr>
        </p:nvSpPr>
        <p:spPr/>
        <p:txBody>
          <a:bodyPr/>
          <a:lstStyle/>
          <a:p>
            <a:pPr>
              <a:lnSpc>
                <a:spcPct val="120000"/>
              </a:lnSpc>
              <a:buFont typeface="Monotype Sorts" charset="2"/>
              <a:buChar char="n"/>
              <a:defRPr/>
            </a:pPr>
            <a:r>
              <a:rPr lang="en-US" altLang="en-US" sz="2400">
                <a:latin typeface="Calibri" panose="020F0502020204030204" pitchFamily="34" charset="0"/>
                <a:cs typeface="Calibri" panose="020F0502020204030204" pitchFamily="34" charset="0"/>
              </a:rPr>
              <a:t>One approach:</a:t>
            </a:r>
          </a:p>
          <a:p>
            <a:pPr marL="465138" lvl="1" indent="-7938">
              <a:lnSpc>
                <a:spcPct val="120000"/>
              </a:lnSpc>
              <a:buFont typeface="Monotype Sorts" charset="2"/>
              <a:buChar char="l"/>
              <a:defRPr/>
            </a:pPr>
            <a:r>
              <a:rPr lang="en-US" altLang="en-US" sz="2400">
                <a:latin typeface="Calibri" panose="020F0502020204030204" pitchFamily="34" charset="0"/>
                <a:cs typeface="Calibri" panose="020F0502020204030204" pitchFamily="34" charset="0"/>
              </a:rPr>
              <a:t> assume </a:t>
            </a:r>
            <a:r>
              <a:rPr lang="en-US" altLang="en-US" sz="2400">
                <a:solidFill>
                  <a:srgbClr val="C00000"/>
                </a:solidFill>
                <a:latin typeface="Calibri" panose="020F0502020204030204" pitchFamily="34" charset="0"/>
                <a:cs typeface="Calibri" panose="020F0502020204030204" pitchFamily="34" charset="0"/>
              </a:rPr>
              <a:t>record size is fixed</a:t>
            </a:r>
          </a:p>
          <a:p>
            <a:pPr marL="465138" lvl="1" indent="-7938">
              <a:lnSpc>
                <a:spcPct val="120000"/>
              </a:lnSpc>
              <a:buFont typeface="Monotype Sorts" charset="2"/>
              <a:buChar char="l"/>
              <a:defRPr/>
            </a:pPr>
            <a:r>
              <a:rPr lang="en-US" altLang="en-US" sz="2400">
                <a:latin typeface="Calibri" panose="020F0502020204030204" pitchFamily="34" charset="0"/>
                <a:cs typeface="Calibri" panose="020F0502020204030204" pitchFamily="34" charset="0"/>
              </a:rPr>
              <a:t> each file has records of </a:t>
            </a:r>
            <a:r>
              <a:rPr lang="en-US" altLang="en-US" sz="2400">
                <a:solidFill>
                  <a:srgbClr val="C00000"/>
                </a:solidFill>
                <a:latin typeface="Calibri" panose="020F0502020204030204" pitchFamily="34" charset="0"/>
                <a:cs typeface="Calibri" panose="020F0502020204030204" pitchFamily="34" charset="0"/>
              </a:rPr>
              <a:t>one particular type </a:t>
            </a:r>
            <a:r>
              <a:rPr lang="en-US" altLang="en-US" sz="2400">
                <a:latin typeface="Calibri" panose="020F0502020204030204" pitchFamily="34" charset="0"/>
                <a:cs typeface="Calibri" panose="020F0502020204030204" pitchFamily="34" charset="0"/>
              </a:rPr>
              <a:t>only </a:t>
            </a:r>
          </a:p>
          <a:p>
            <a:pPr marL="465138" lvl="1" indent="-7938" algn="just">
              <a:lnSpc>
                <a:spcPct val="120000"/>
              </a:lnSpc>
              <a:buFont typeface="Monotype Sorts" charset="2"/>
              <a:buChar char="l"/>
              <a:defRPr/>
            </a:pPr>
            <a:r>
              <a:rPr lang="en-US" altLang="en-US" sz="2400">
                <a:latin typeface="Calibri" panose="020F0502020204030204" pitchFamily="34" charset="0"/>
                <a:cs typeface="Calibri" panose="020F0502020204030204" pitchFamily="34" charset="0"/>
              </a:rPr>
              <a:t> </a:t>
            </a:r>
            <a:r>
              <a:rPr lang="en-US" altLang="en-US" sz="2400">
                <a:solidFill>
                  <a:srgbClr val="C00000"/>
                </a:solidFill>
                <a:latin typeface="Calibri" panose="020F0502020204030204" pitchFamily="34" charset="0"/>
                <a:cs typeface="Calibri" panose="020F0502020204030204" pitchFamily="34" charset="0"/>
              </a:rPr>
              <a:t>different</a:t>
            </a:r>
            <a:r>
              <a:rPr lang="en-US" altLang="en-US" sz="2400">
                <a:latin typeface="Calibri" panose="020F0502020204030204" pitchFamily="34" charset="0"/>
                <a:cs typeface="Calibri" panose="020F0502020204030204" pitchFamily="34" charset="0"/>
              </a:rPr>
              <a:t> </a:t>
            </a:r>
            <a:r>
              <a:rPr lang="en-US" altLang="en-US" sz="2400">
                <a:solidFill>
                  <a:srgbClr val="C00000"/>
                </a:solidFill>
                <a:latin typeface="Calibri" panose="020F0502020204030204" pitchFamily="34" charset="0"/>
                <a:cs typeface="Calibri" panose="020F0502020204030204" pitchFamily="34" charset="0"/>
              </a:rPr>
              <a:t>files</a:t>
            </a:r>
            <a:r>
              <a:rPr lang="en-US" altLang="en-US" sz="2400">
                <a:latin typeface="Calibri" panose="020F0502020204030204" pitchFamily="34" charset="0"/>
                <a:cs typeface="Calibri" panose="020F0502020204030204" pitchFamily="34" charset="0"/>
              </a:rPr>
              <a:t> are used for </a:t>
            </a:r>
            <a:r>
              <a:rPr lang="en-US" altLang="en-US" sz="2400">
                <a:solidFill>
                  <a:srgbClr val="C00000"/>
                </a:solidFill>
                <a:latin typeface="Calibri" panose="020F0502020204030204" pitchFamily="34" charset="0"/>
                <a:cs typeface="Calibri" panose="020F0502020204030204" pitchFamily="34" charset="0"/>
              </a:rPr>
              <a:t>different</a:t>
            </a:r>
            <a:r>
              <a:rPr lang="en-US" altLang="en-US" sz="2400">
                <a:latin typeface="Calibri" panose="020F0502020204030204" pitchFamily="34" charset="0"/>
                <a:cs typeface="Calibri" panose="020F0502020204030204" pitchFamily="34" charset="0"/>
              </a:rPr>
              <a:t> </a:t>
            </a:r>
            <a:r>
              <a:rPr lang="en-US" altLang="en-US" sz="2400">
                <a:solidFill>
                  <a:srgbClr val="C00000"/>
                </a:solidFill>
                <a:latin typeface="Calibri" panose="020F0502020204030204" pitchFamily="34" charset="0"/>
                <a:cs typeface="Calibri" panose="020F0502020204030204" pitchFamily="34" charset="0"/>
              </a:rPr>
              <a:t>relations</a:t>
            </a:r>
          </a:p>
          <a:p>
            <a:pPr>
              <a:lnSpc>
                <a:spcPct val="120000"/>
              </a:lnSpc>
            </a:pPr>
            <a:r>
              <a:rPr lang="en-US" sz="2400">
                <a:latin typeface="Calibri" panose="020F0502020204030204" pitchFamily="34" charset="0"/>
                <a:cs typeface="Calibri" panose="020F0502020204030204" pitchFamily="34" charset="0"/>
              </a:rPr>
              <a:t>An alternative is:</a:t>
            </a:r>
          </a:p>
          <a:p>
            <a:pPr lvl="1">
              <a:lnSpc>
                <a:spcPct val="120000"/>
              </a:lnSpc>
            </a:pPr>
            <a:r>
              <a:rPr lang="en-US" sz="2400">
                <a:latin typeface="Calibri" panose="020F0502020204030204" pitchFamily="34" charset="0"/>
                <a:cs typeface="Calibri" panose="020F0502020204030204" pitchFamily="34" charset="0"/>
              </a:rPr>
              <a:t>To structure our files so that </a:t>
            </a:r>
            <a:r>
              <a:rPr lang="en-US" sz="2400">
                <a:solidFill>
                  <a:srgbClr val="C00000"/>
                </a:solidFill>
                <a:latin typeface="Calibri" panose="020F0502020204030204" pitchFamily="34" charset="0"/>
                <a:cs typeface="Calibri" panose="020F0502020204030204" pitchFamily="34" charset="0"/>
              </a:rPr>
              <a:t>multiple length records </a:t>
            </a:r>
            <a:r>
              <a:rPr lang="en-US" sz="2400">
                <a:latin typeface="Calibri" panose="020F0502020204030204" pitchFamily="34" charset="0"/>
                <a:cs typeface="Calibri" panose="020F0502020204030204" pitchFamily="34" charset="0"/>
              </a:rPr>
              <a:t>can be accommodated.</a:t>
            </a:r>
            <a:endParaRPr lang="en-US" altLang="en-US" sz="2400">
              <a:latin typeface="Calibri" panose="020F0502020204030204" pitchFamily="34" charset="0"/>
              <a:cs typeface="Calibri" panose="020F0502020204030204" pitchFamily="34" charset="0"/>
            </a:endParaRPr>
          </a:p>
          <a:p>
            <a:pPr marL="0" indent="0">
              <a:buNone/>
              <a:defRPr/>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361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78614" y="-68276"/>
            <a:ext cx="8077200" cy="609600"/>
          </a:xfrm>
        </p:spPr>
        <p:txBody>
          <a:bodyPr/>
          <a:lstStyle/>
          <a:p>
            <a:pPr>
              <a:defRPr/>
            </a:pPr>
            <a:r>
              <a:rPr lang="en-US">
                <a:ea typeface="+mj-ea"/>
              </a:rPr>
              <a:t>Fixed-Length Records</a:t>
            </a:r>
          </a:p>
        </p:txBody>
      </p:sp>
      <p:pic>
        <p:nvPicPr>
          <p:cNvPr id="5" name="Picture 4"/>
          <p:cNvPicPr>
            <a:picLocks noChangeAspect="1"/>
          </p:cNvPicPr>
          <p:nvPr/>
        </p:nvPicPr>
        <p:blipFill>
          <a:blip r:embed="rId3">
            <a:lum bright="-20000" contrast="40000"/>
          </a:blip>
          <a:stretch>
            <a:fillRect/>
          </a:stretch>
        </p:blipFill>
        <p:spPr>
          <a:xfrm>
            <a:off x="1664433" y="807506"/>
            <a:ext cx="4767523" cy="2327413"/>
          </a:xfrm>
          <a:prstGeom prst="rect">
            <a:avLst/>
          </a:prstGeom>
          <a:ln>
            <a:noFill/>
          </a:ln>
        </p:spPr>
      </p:pic>
      <p:sp>
        <p:nvSpPr>
          <p:cNvPr id="7" name="Rectangle 6"/>
          <p:cNvSpPr/>
          <p:nvPr/>
        </p:nvSpPr>
        <p:spPr>
          <a:xfrm>
            <a:off x="1733684" y="447889"/>
            <a:ext cx="8722131" cy="446276"/>
          </a:xfrm>
          <a:prstGeom prst="rect">
            <a:avLst/>
          </a:prstGeom>
        </p:spPr>
        <p:txBody>
          <a:bodyPr wrap="none">
            <a:spAutoFit/>
          </a:bodyPr>
          <a:lstStyle/>
          <a:p>
            <a:pPr eaLnBrk="0" fontAlgn="base" hangingPunct="0">
              <a:spcBef>
                <a:spcPct val="0"/>
              </a:spcBef>
              <a:spcAft>
                <a:spcPct val="0"/>
              </a:spcAft>
            </a:pPr>
            <a:r>
              <a:rPr lang="en-US" sz="23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Assume that each record of Instructor file is defined (in pseudocode) as</a:t>
            </a:r>
          </a:p>
        </p:txBody>
      </p:sp>
      <p:sp>
        <p:nvSpPr>
          <p:cNvPr id="8" name="Rectangle 7"/>
          <p:cNvSpPr/>
          <p:nvPr/>
        </p:nvSpPr>
        <p:spPr>
          <a:xfrm>
            <a:off x="5922218" y="1214228"/>
            <a:ext cx="4631140" cy="446276"/>
          </a:xfrm>
          <a:prstGeom prst="rect">
            <a:avLst/>
          </a:prstGeom>
          <a:ln>
            <a:noFill/>
          </a:ln>
        </p:spPr>
        <p:txBody>
          <a:bodyPr wrap="none">
            <a:spAutoFit/>
          </a:bodyPr>
          <a:lstStyle/>
          <a:p>
            <a:pPr eaLnBrk="0" fontAlgn="base" hangingPunct="0">
              <a:spcBef>
                <a:spcPct val="0"/>
              </a:spcBef>
              <a:spcAft>
                <a:spcPct val="0"/>
              </a:spcAft>
            </a:pPr>
            <a:r>
              <a:rPr lang="en-US" sz="23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The </a:t>
            </a:r>
            <a:r>
              <a:rPr lang="en-US" sz="2300" i="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instructor </a:t>
            </a:r>
            <a:r>
              <a:rPr lang="en-US" sz="23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record is </a:t>
            </a:r>
            <a:r>
              <a:rPr lang="en-US" sz="23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53 bytes </a:t>
            </a:r>
            <a:r>
              <a:rPr lang="en-US" sz="23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long</a:t>
            </a:r>
          </a:p>
        </p:txBody>
      </p:sp>
      <p:sp>
        <p:nvSpPr>
          <p:cNvPr id="9" name="Rectangle 8"/>
          <p:cNvSpPr/>
          <p:nvPr/>
        </p:nvSpPr>
        <p:spPr>
          <a:xfrm>
            <a:off x="4552296" y="2947152"/>
            <a:ext cx="5132046" cy="446276"/>
          </a:xfrm>
          <a:prstGeom prst="rect">
            <a:avLst/>
          </a:prstGeom>
        </p:spPr>
        <p:txBody>
          <a:bodyPr wrap="none">
            <a:spAutoFit/>
          </a:bodyPr>
          <a:lstStyle/>
          <a:p>
            <a:pPr eaLnBrk="0" fontAlgn="base" hangingPunct="0">
              <a:spcBef>
                <a:spcPct val="0"/>
              </a:spcBef>
              <a:spcAft>
                <a:spcPct val="0"/>
              </a:spcAft>
            </a:pPr>
            <a:r>
              <a:rPr lang="en-US" sz="23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How to allocate blocks to store records ?</a:t>
            </a:r>
          </a:p>
        </p:txBody>
      </p:sp>
      <p:sp>
        <p:nvSpPr>
          <p:cNvPr id="10" name="Rectangle 9"/>
          <p:cNvSpPr/>
          <p:nvPr/>
        </p:nvSpPr>
        <p:spPr>
          <a:xfrm>
            <a:off x="1633881" y="3723082"/>
            <a:ext cx="7150307" cy="1338828"/>
          </a:xfrm>
          <a:prstGeom prst="rect">
            <a:avLst/>
          </a:prstGeom>
        </p:spPr>
        <p:txBody>
          <a:bodyPr wrap="square">
            <a:spAutoFit/>
          </a:bodyPr>
          <a:lstStyle/>
          <a:p>
            <a:pPr eaLnBrk="0" fontAlgn="base" hangingPunct="0">
              <a:spcBef>
                <a:spcPct val="0"/>
              </a:spcBef>
              <a:spcAft>
                <a:spcPct val="0"/>
              </a:spcAft>
            </a:pP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If the  </a:t>
            </a:r>
            <a:r>
              <a:rPr lang="en-US" sz="23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block size </a:t>
            </a: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is </a:t>
            </a:r>
            <a:r>
              <a:rPr lang="en-US" sz="23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not</a:t>
            </a: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happens to be a </a:t>
            </a:r>
            <a:r>
              <a:rPr lang="en-US" sz="23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multiple of 53</a:t>
            </a: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t>
            </a:r>
          </a:p>
          <a:p>
            <a:pPr eaLnBrk="0" fontAlgn="base" hangingPunct="0">
              <a:spcBef>
                <a:spcPct val="0"/>
              </a:spcBef>
              <a:spcAft>
                <a:spcPct val="0"/>
              </a:spcAft>
            </a:pP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then some records will cross block boundaries.</a:t>
            </a:r>
          </a:p>
          <a:p>
            <a:pPr eaLnBrk="0" fontAlgn="base" hangingPunct="0">
              <a:spcBef>
                <a:spcPct val="0"/>
              </a:spcBef>
              <a:spcAft>
                <a:spcPct val="0"/>
              </a:spcAft>
            </a:pPr>
            <a:endParaRPr lang="en-US" sz="12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endParaRPr>
          </a:p>
          <a:p>
            <a:pPr eaLnBrk="0" fontAlgn="base" hangingPunct="0">
              <a:spcBef>
                <a:spcPct val="0"/>
              </a:spcBef>
              <a:spcAft>
                <a:spcPct val="0"/>
              </a:spcAft>
            </a:pP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It is </a:t>
            </a:r>
            <a:r>
              <a:rPr lang="en-US" sz="2300" b="1"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difficult to delete </a:t>
            </a:r>
            <a:r>
              <a:rPr lang="en-US" sz="2300" dirty="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 record from this structure. </a:t>
            </a:r>
          </a:p>
        </p:txBody>
      </p:sp>
      <p:sp>
        <p:nvSpPr>
          <p:cNvPr id="12" name="Rectangle 11"/>
          <p:cNvSpPr/>
          <p:nvPr/>
        </p:nvSpPr>
        <p:spPr>
          <a:xfrm>
            <a:off x="1000234" y="5132651"/>
            <a:ext cx="10189029" cy="1384995"/>
          </a:xfrm>
          <a:prstGeom prst="rect">
            <a:avLst/>
          </a:prstGeom>
        </p:spPr>
        <p:txBody>
          <a:bodyPr wrap="square">
            <a:spAutoFit/>
          </a:bodyPr>
          <a:lstStyle/>
          <a:p>
            <a:pPr eaLnBrk="0" fontAlgn="base" hangingPunct="0">
              <a:spcBef>
                <a:spcPct val="0"/>
              </a:spcBef>
              <a:spcAft>
                <a:spcPct val="0"/>
              </a:spcAft>
            </a:pP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To avoid the first problem, we allocate </a:t>
            </a:r>
            <a:r>
              <a:rPr lang="en-US" sz="21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only as many records to a block as would fit entirely in the block</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(this number can be computed easily by </a:t>
            </a:r>
            <a:r>
              <a:rPr lang="en-US" sz="21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dividing the block size by the record size</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and discarding the fractional part). Any </a:t>
            </a:r>
            <a:r>
              <a:rPr lang="en-US" sz="210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remaining bytes </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of each block are </a:t>
            </a:r>
            <a:r>
              <a:rPr lang="en-US" sz="210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left unused</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a:t>
            </a:r>
          </a:p>
          <a:p>
            <a:pPr eaLnBrk="0" fontAlgn="base" hangingPunct="0">
              <a:spcBef>
                <a:spcPct val="0"/>
              </a:spcBef>
              <a:spcAft>
                <a:spcPct val="0"/>
              </a:spcAft>
            </a:pP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If </a:t>
            </a:r>
            <a:r>
              <a:rPr lang="en-US" sz="21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block size</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is </a:t>
            </a:r>
            <a:r>
              <a:rPr lang="en-US" sz="210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120 Bytes </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then store only </a:t>
            </a:r>
            <a:r>
              <a:rPr lang="en-US" sz="21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2 records (2*53=106</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remaining</a:t>
            </a:r>
            <a:r>
              <a:rPr lang="en-US" sz="21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14 </a:t>
            </a:r>
            <a:r>
              <a:rPr lang="en-US" sz="21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bytes </a:t>
            </a:r>
            <a:r>
              <a:rPr lang="en-US" sz="2100" b="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unused.</a:t>
            </a:r>
          </a:p>
        </p:txBody>
      </p:sp>
      <p:sp>
        <p:nvSpPr>
          <p:cNvPr id="13" name="Rectangle 12"/>
          <p:cNvSpPr/>
          <p:nvPr/>
        </p:nvSpPr>
        <p:spPr>
          <a:xfrm>
            <a:off x="1443255" y="3276806"/>
            <a:ext cx="2234522" cy="446276"/>
          </a:xfrm>
          <a:prstGeom prst="rect">
            <a:avLst/>
          </a:prstGeom>
        </p:spPr>
        <p:txBody>
          <a:bodyPr wrap="none">
            <a:spAutoFit/>
          </a:bodyPr>
          <a:lstStyle/>
          <a:p>
            <a:pPr eaLnBrk="0" fontAlgn="base" hangingPunct="0">
              <a:spcBef>
                <a:spcPct val="0"/>
              </a:spcBef>
              <a:spcAft>
                <a:spcPct val="0"/>
              </a:spcAft>
            </a:pPr>
            <a:r>
              <a:rPr lang="en-US" altLang="en-US" sz="2300" b="1" dirty="0">
                <a:solidFill>
                  <a:schemeClr val="tx2"/>
                </a:solidFill>
                <a:latin typeface="Calibri" panose="020F0502020204030204" pitchFamily="34" charset="0"/>
                <a:ea typeface="ＭＳ Ｐゴシック" panose="020B0600070205080204" pitchFamily="34" charset="-128"/>
                <a:cs typeface="Calibri" panose="020F0502020204030204" pitchFamily="34" charset="0"/>
              </a:rPr>
              <a:t>Simple approach</a:t>
            </a:r>
            <a:endParaRPr lang="en-US" sz="2300" b="1" dirty="0">
              <a:solidFill>
                <a:schemeClr val="tx2"/>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6084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458605" y="-87746"/>
            <a:ext cx="8077200" cy="609600"/>
          </a:xfrm>
        </p:spPr>
        <p:txBody>
          <a:bodyPr/>
          <a:lstStyle/>
          <a:p>
            <a:pPr>
              <a:defRPr/>
            </a:pPr>
            <a:r>
              <a:rPr lang="en-US">
                <a:ea typeface="+mj-ea"/>
              </a:rPr>
              <a:t>Fixed-Length Records</a:t>
            </a:r>
          </a:p>
        </p:txBody>
      </p:sp>
      <p:sp>
        <p:nvSpPr>
          <p:cNvPr id="83971" name="Rectangle 3"/>
          <p:cNvSpPr>
            <a:spLocks noGrp="1" noChangeArrowheads="1"/>
          </p:cNvSpPr>
          <p:nvPr>
            <p:ph type="body" idx="1"/>
          </p:nvPr>
        </p:nvSpPr>
        <p:spPr>
          <a:xfrm>
            <a:off x="1524000" y="394393"/>
            <a:ext cx="9301844" cy="6463607"/>
          </a:xfrm>
        </p:spPr>
        <p:txBody>
          <a:bodyPr/>
          <a:lstStyle/>
          <a:p>
            <a:pPr>
              <a:spcBef>
                <a:spcPts val="700"/>
              </a:spcBef>
            </a:pPr>
            <a:r>
              <a:rPr lang="en-US" altLang="en-US" sz="2400" dirty="0">
                <a:latin typeface="Calibri" panose="020F0502020204030204" pitchFamily="34" charset="0"/>
                <a:cs typeface="Calibri" panose="020F0502020204030204" pitchFamily="34" charset="0"/>
              </a:rPr>
              <a:t>Simple approach:</a:t>
            </a:r>
          </a:p>
          <a:p>
            <a:pPr lvl="1">
              <a:spcBef>
                <a:spcPts val="700"/>
              </a:spcBef>
            </a:pPr>
            <a:r>
              <a:rPr lang="en-US" altLang="en-US" sz="2400" dirty="0">
                <a:latin typeface="Calibri" panose="020F0502020204030204" pitchFamily="34" charset="0"/>
                <a:cs typeface="Calibri" panose="020F0502020204030204" pitchFamily="34" charset="0"/>
              </a:rPr>
              <a:t>Store record </a:t>
            </a:r>
            <a:r>
              <a:rPr lang="en-US" altLang="en-US" sz="2400" i="1"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starting from </a:t>
            </a:r>
            <a:r>
              <a:rPr lang="en-US" altLang="en-US" sz="2400" b="1" dirty="0">
                <a:latin typeface="Calibri" panose="020F0502020204030204" pitchFamily="34" charset="0"/>
                <a:cs typeface="Calibri" panose="020F0502020204030204" pitchFamily="34" charset="0"/>
              </a:rPr>
              <a:t>byte </a:t>
            </a:r>
            <a:r>
              <a:rPr lang="en-US" altLang="en-US" sz="2400" b="1" i="1" dirty="0">
                <a:latin typeface="Calibri" panose="020F0502020204030204" pitchFamily="34" charset="0"/>
                <a:cs typeface="Calibri" panose="020F0502020204030204" pitchFamily="34" charset="0"/>
                <a:sym typeface="Greek Symbols"/>
              </a:rPr>
              <a:t>n </a:t>
            </a:r>
            <a:r>
              <a:rPr lang="en-US" altLang="en-US" sz="2400" b="1" i="1" dirty="0">
                <a:latin typeface="Calibri" panose="020F0502020204030204" pitchFamily="34" charset="0"/>
                <a:cs typeface="Calibri" panose="020F0502020204030204" pitchFamily="34" charset="0"/>
                <a:sym typeface="Symbol" panose="05050102010706020507" pitchFamily="18" charset="2"/>
              </a:rPr>
              <a:t> (</a:t>
            </a:r>
            <a:r>
              <a:rPr lang="en-US" altLang="en-US" sz="2400" b="1" i="1" dirty="0" err="1">
                <a:latin typeface="Calibri" panose="020F0502020204030204" pitchFamily="34" charset="0"/>
                <a:cs typeface="Calibri" panose="020F0502020204030204" pitchFamily="34" charset="0"/>
                <a:sym typeface="Symbol" panose="05050102010706020507" pitchFamily="18" charset="2"/>
              </a:rPr>
              <a:t>i</a:t>
            </a:r>
            <a:r>
              <a:rPr lang="en-US" altLang="en-US" sz="2400" b="1" i="1" dirty="0">
                <a:latin typeface="Calibri" panose="020F0502020204030204" pitchFamily="34" charset="0"/>
                <a:cs typeface="Calibri" panose="020F0502020204030204" pitchFamily="34" charset="0"/>
                <a:sym typeface="Symbol" panose="05050102010706020507" pitchFamily="18" charset="2"/>
              </a:rPr>
              <a:t> </a:t>
            </a:r>
            <a:r>
              <a:rPr lang="en-US" altLang="en-US" sz="2400" b="1" dirty="0">
                <a:latin typeface="Calibri" panose="020F0502020204030204" pitchFamily="34" charset="0"/>
                <a:cs typeface="Calibri" panose="020F0502020204030204" pitchFamily="34" charset="0"/>
                <a:sym typeface="Symbol" panose="05050102010706020507" pitchFamily="18" charset="2"/>
              </a:rPr>
              <a:t>), </a:t>
            </a:r>
            <a:r>
              <a:rPr lang="en-US" altLang="en-US" sz="2400" dirty="0">
                <a:latin typeface="Calibri" panose="020F0502020204030204" pitchFamily="34" charset="0"/>
                <a:cs typeface="Calibri" panose="020F0502020204030204" pitchFamily="34" charset="0"/>
                <a:sym typeface="Symbol" panose="05050102010706020507" pitchFamily="18" charset="2"/>
              </a:rPr>
              <a:t>where </a:t>
            </a:r>
            <a:r>
              <a:rPr lang="en-US" altLang="en-US" sz="2400" i="1" dirty="0">
                <a:latin typeface="Calibri" panose="020F0502020204030204" pitchFamily="34" charset="0"/>
                <a:cs typeface="Calibri" panose="020F0502020204030204" pitchFamily="34" charset="0"/>
                <a:sym typeface="Symbol" panose="05050102010706020507" pitchFamily="18" charset="2"/>
              </a:rPr>
              <a:t>n </a:t>
            </a:r>
            <a:r>
              <a:rPr lang="en-US" altLang="en-US" sz="2400" dirty="0">
                <a:latin typeface="Calibri" panose="020F0502020204030204" pitchFamily="34" charset="0"/>
                <a:cs typeface="Calibri" panose="020F0502020204030204" pitchFamily="34" charset="0"/>
                <a:sym typeface="Symbol" panose="05050102010706020507" pitchFamily="18" charset="2"/>
              </a:rPr>
              <a:t>is the size of each record. (</a:t>
            </a:r>
            <a:r>
              <a:rPr lang="en-US" altLang="en-US" dirty="0">
                <a:latin typeface="Calibri" panose="020F0502020204030204" pitchFamily="34" charset="0"/>
                <a:cs typeface="Calibri" panose="020F0502020204030204" pitchFamily="34" charset="0"/>
                <a:sym typeface="Symbol" panose="05050102010706020507" pitchFamily="18" charset="2"/>
              </a:rPr>
              <a:t>assuming </a:t>
            </a:r>
            <a:r>
              <a:rPr lang="en-US" altLang="en-US" b="1" i="1" dirty="0" err="1">
                <a:latin typeface="Calibri" panose="020F0502020204030204" pitchFamily="34" charset="0"/>
                <a:cs typeface="Calibri" panose="020F0502020204030204" pitchFamily="34" charset="0"/>
                <a:sym typeface="Symbol" panose="05050102010706020507" pitchFamily="18" charset="2"/>
              </a:rPr>
              <a:t>i</a:t>
            </a:r>
            <a:r>
              <a:rPr lang="en-US" altLang="en-US" dirty="0">
                <a:latin typeface="Calibri" panose="020F0502020204030204" pitchFamily="34" charset="0"/>
                <a:cs typeface="Calibri" panose="020F0502020204030204" pitchFamily="34" charset="0"/>
                <a:sym typeface="Symbol" panose="05050102010706020507" pitchFamily="18" charset="2"/>
              </a:rPr>
              <a:t> starts with 0, </a:t>
            </a:r>
            <a:r>
              <a:rPr lang="en-US" altLang="en-US" b="1" dirty="0">
                <a:latin typeface="Calibri" panose="020F0502020204030204" pitchFamily="34" charset="0"/>
                <a:cs typeface="Calibri" panose="020F0502020204030204" pitchFamily="34" charset="0"/>
                <a:sym typeface="Symbol" panose="05050102010706020507" pitchFamily="18" charset="2"/>
              </a:rPr>
              <a:t>n*</a:t>
            </a:r>
            <a:r>
              <a:rPr lang="en-US" altLang="en-US" b="1" dirty="0" err="1">
                <a:latin typeface="Calibri" panose="020F0502020204030204" pitchFamily="34" charset="0"/>
                <a:cs typeface="Calibri" panose="020F0502020204030204" pitchFamily="34" charset="0"/>
                <a:sym typeface="Symbol" panose="05050102010706020507" pitchFamily="18" charset="2"/>
              </a:rPr>
              <a:t>i</a:t>
            </a:r>
            <a:r>
              <a:rPr lang="en-US" altLang="en-US" dirty="0">
                <a:latin typeface="Calibri" panose="020F0502020204030204" pitchFamily="34" charset="0"/>
                <a:cs typeface="Calibri" panose="020F0502020204030204" pitchFamily="34" charset="0"/>
                <a:sym typeface="Symbol" panose="05050102010706020507" pitchFamily="18" charset="2"/>
              </a:rPr>
              <a:t> gives starting byte offset address</a:t>
            </a:r>
            <a:r>
              <a:rPr lang="en-US" altLang="en-US" sz="2400" dirty="0">
                <a:latin typeface="Calibri" panose="020F0502020204030204" pitchFamily="34" charset="0"/>
                <a:cs typeface="Calibri" panose="020F0502020204030204" pitchFamily="34" charset="0"/>
                <a:sym typeface="Symbol" panose="05050102010706020507" pitchFamily="18" charset="2"/>
              </a:rPr>
              <a:t>)</a:t>
            </a:r>
          </a:p>
          <a:p>
            <a:pPr lvl="2">
              <a:spcBef>
                <a:spcPts val="700"/>
              </a:spcBef>
            </a:pPr>
            <a:r>
              <a:rPr lang="en-US" altLang="en-US" sz="2000" dirty="0">
                <a:latin typeface="Calibri" panose="020F0502020204030204" pitchFamily="34" charset="0"/>
                <a:cs typeface="Calibri" panose="020F0502020204030204" pitchFamily="34" charset="0"/>
                <a:sym typeface="Symbol" panose="05050102010706020507" pitchFamily="18" charset="2"/>
              </a:rPr>
              <a:t>Ex:</a:t>
            </a:r>
            <a:r>
              <a:rPr lang="en-US" altLang="en-US" sz="2000" i="1" dirty="0">
                <a:latin typeface="Calibri" panose="020F0502020204030204" pitchFamily="34" charset="0"/>
                <a:cs typeface="Calibri" panose="020F0502020204030204" pitchFamily="34" charset="0"/>
                <a:sym typeface="Symbol" panose="05050102010706020507" pitchFamily="18" charset="2"/>
              </a:rPr>
              <a:t> </a:t>
            </a:r>
            <a:r>
              <a:rPr lang="en-US" altLang="en-US" sz="2000" i="1" dirty="0" err="1">
                <a:latin typeface="Calibri" panose="020F0502020204030204" pitchFamily="34" charset="0"/>
                <a:cs typeface="Calibri" panose="020F0502020204030204" pitchFamily="34" charset="0"/>
                <a:sym typeface="Symbol" panose="05050102010706020507" pitchFamily="18" charset="2"/>
              </a:rPr>
              <a:t>i</a:t>
            </a:r>
            <a:r>
              <a:rPr lang="en-US" altLang="en-US" sz="2000" i="1" dirty="0">
                <a:latin typeface="Calibri" panose="020F0502020204030204" pitchFamily="34" charset="0"/>
                <a:cs typeface="Calibri" panose="020F0502020204030204" pitchFamily="34" charset="0"/>
                <a:sym typeface="Symbol" panose="05050102010706020507" pitchFamily="18" charset="2"/>
              </a:rPr>
              <a:t>=0 </a:t>
            </a:r>
            <a:r>
              <a:rPr lang="en-US" altLang="en-US" sz="2000" dirty="0">
                <a:latin typeface="Calibri" panose="020F0502020204030204" pitchFamily="34" charset="0"/>
                <a:cs typeface="Calibri" panose="020F0502020204030204" pitchFamily="34" charset="0"/>
                <a:sym typeface="Symbol" panose="05050102010706020507" pitchFamily="18" charset="2"/>
              </a:rPr>
              <a:t>, offset bytes for </a:t>
            </a:r>
            <a:r>
              <a:rPr lang="en-US" altLang="en-US" sz="2000" b="1" dirty="0">
                <a:latin typeface="Calibri" panose="020F0502020204030204" pitchFamily="34" charset="0"/>
                <a:cs typeface="Calibri" panose="020F0502020204030204" pitchFamily="34" charset="0"/>
                <a:sym typeface="Symbol" panose="05050102010706020507" pitchFamily="18" charset="2"/>
              </a:rPr>
              <a:t>0</a:t>
            </a:r>
            <a:r>
              <a:rPr lang="en-US" altLang="en-US" sz="2000" b="1" baseline="30000" dirty="0">
                <a:latin typeface="Calibri" panose="020F0502020204030204" pitchFamily="34" charset="0"/>
                <a:cs typeface="Calibri" panose="020F0502020204030204" pitchFamily="34" charset="0"/>
                <a:sym typeface="Symbol" panose="05050102010706020507" pitchFamily="18" charset="2"/>
              </a:rPr>
              <a:t>th</a:t>
            </a:r>
            <a:r>
              <a:rPr lang="en-US" altLang="en-US" sz="2000" b="1" dirty="0">
                <a:latin typeface="Calibri" panose="020F0502020204030204" pitchFamily="34" charset="0"/>
                <a:cs typeface="Calibri" panose="020F0502020204030204" pitchFamily="34" charset="0"/>
                <a:sym typeface="Symbol" panose="05050102010706020507" pitchFamily="18" charset="2"/>
              </a:rPr>
              <a:t> record is</a:t>
            </a:r>
            <a:r>
              <a:rPr lang="en-US" altLang="en-US" sz="2000" dirty="0">
                <a:latin typeface="Calibri" panose="020F0502020204030204" pitchFamily="34" charset="0"/>
                <a:cs typeface="Calibri" panose="020F0502020204030204" pitchFamily="34" charset="0"/>
                <a:sym typeface="Symbol" panose="05050102010706020507" pitchFamily="18" charset="2"/>
              </a:rPr>
              <a:t> </a:t>
            </a:r>
            <a:r>
              <a:rPr lang="en-US" altLang="en-US" sz="2000" b="1" dirty="0">
                <a:latin typeface="Calibri" panose="020F0502020204030204" pitchFamily="34" charset="0"/>
                <a:cs typeface="Calibri" panose="020F0502020204030204" pitchFamily="34" charset="0"/>
                <a:sym typeface="Symbol" panose="05050102010706020507" pitchFamily="18" charset="2"/>
              </a:rPr>
              <a:t>0</a:t>
            </a:r>
            <a:r>
              <a:rPr lang="en-US" altLang="en-US" sz="2000" dirty="0">
                <a:latin typeface="Calibri" panose="020F0502020204030204" pitchFamily="34" charset="0"/>
                <a:cs typeface="Calibri" panose="020F0502020204030204" pitchFamily="34" charset="0"/>
                <a:sym typeface="Symbol" panose="05050102010706020507" pitchFamily="18" charset="2"/>
              </a:rPr>
              <a:t> , </a:t>
            </a:r>
            <a:r>
              <a:rPr lang="en-US" altLang="en-US" sz="2000" i="1" dirty="0" err="1">
                <a:latin typeface="Calibri" panose="020F0502020204030204" pitchFamily="34" charset="0"/>
                <a:cs typeface="Calibri" panose="020F0502020204030204" pitchFamily="34" charset="0"/>
                <a:sym typeface="Symbol" panose="05050102010706020507" pitchFamily="18" charset="2"/>
              </a:rPr>
              <a:t>i</a:t>
            </a:r>
            <a:r>
              <a:rPr lang="en-US" altLang="en-US" sz="2000" i="1" dirty="0">
                <a:latin typeface="Calibri" panose="020F0502020204030204" pitchFamily="34" charset="0"/>
                <a:cs typeface="Calibri" panose="020F0502020204030204" pitchFamily="34" charset="0"/>
                <a:sym typeface="Symbol" panose="05050102010706020507" pitchFamily="18" charset="2"/>
              </a:rPr>
              <a:t>=1</a:t>
            </a:r>
            <a:r>
              <a:rPr lang="en-US" altLang="en-US" sz="2000" dirty="0">
                <a:latin typeface="Calibri" panose="020F0502020204030204" pitchFamily="34" charset="0"/>
                <a:cs typeface="Calibri" panose="020F0502020204030204" pitchFamily="34" charset="0"/>
                <a:sym typeface="Symbol" panose="05050102010706020507" pitchFamily="18" charset="2"/>
              </a:rPr>
              <a:t> offset bytes for 1</a:t>
            </a:r>
            <a:r>
              <a:rPr lang="en-US" altLang="en-US" sz="2000" baseline="30000" dirty="0">
                <a:latin typeface="Calibri" panose="020F0502020204030204" pitchFamily="34" charset="0"/>
                <a:cs typeface="Calibri" panose="020F0502020204030204" pitchFamily="34" charset="0"/>
                <a:sym typeface="Symbol" panose="05050102010706020507" pitchFamily="18" charset="2"/>
              </a:rPr>
              <a:t>st</a:t>
            </a:r>
            <a:r>
              <a:rPr lang="en-US" altLang="en-US" sz="2000" dirty="0">
                <a:latin typeface="Calibri" panose="020F0502020204030204" pitchFamily="34" charset="0"/>
                <a:cs typeface="Calibri" panose="020F0502020204030204" pitchFamily="34" charset="0"/>
                <a:sym typeface="Symbol" panose="05050102010706020507" pitchFamily="18" charset="2"/>
              </a:rPr>
              <a:t> record is 1*53=53 byte, starting offset byte for 2</a:t>
            </a:r>
            <a:r>
              <a:rPr lang="en-US" altLang="en-US" sz="2000" baseline="30000" dirty="0">
                <a:latin typeface="Calibri" panose="020F0502020204030204" pitchFamily="34" charset="0"/>
                <a:cs typeface="Calibri" panose="020F0502020204030204" pitchFamily="34" charset="0"/>
                <a:sym typeface="Symbol" panose="05050102010706020507" pitchFamily="18" charset="2"/>
              </a:rPr>
              <a:t>nd</a:t>
            </a:r>
            <a:r>
              <a:rPr lang="en-US" altLang="en-US" sz="2000" dirty="0">
                <a:latin typeface="Calibri" panose="020F0502020204030204" pitchFamily="34" charset="0"/>
                <a:cs typeface="Calibri" panose="020F0502020204030204" pitchFamily="34" charset="0"/>
                <a:sym typeface="Symbol" panose="05050102010706020507" pitchFamily="18" charset="2"/>
              </a:rPr>
              <a:t> record is 2*53=106</a:t>
            </a:r>
            <a:r>
              <a:rPr lang="en-US" altLang="en-US" sz="2000" baseline="30000" dirty="0">
                <a:latin typeface="Calibri" panose="020F0502020204030204" pitchFamily="34" charset="0"/>
                <a:cs typeface="Calibri" panose="020F0502020204030204" pitchFamily="34" charset="0"/>
                <a:sym typeface="Symbol" panose="05050102010706020507" pitchFamily="18" charset="2"/>
              </a:rPr>
              <a:t>th</a:t>
            </a:r>
            <a:r>
              <a:rPr lang="en-US" altLang="en-US" sz="2000" dirty="0">
                <a:latin typeface="Calibri" panose="020F0502020204030204" pitchFamily="34" charset="0"/>
                <a:cs typeface="Calibri" panose="020F0502020204030204" pitchFamily="34" charset="0"/>
                <a:sym typeface="Symbol" panose="05050102010706020507" pitchFamily="18" charset="2"/>
              </a:rPr>
              <a:t> byte.</a:t>
            </a:r>
          </a:p>
          <a:p>
            <a:pPr lvl="1">
              <a:spcBef>
                <a:spcPts val="700"/>
              </a:spcBef>
            </a:pPr>
            <a:r>
              <a:rPr lang="en-US" altLang="en-US" sz="2400" dirty="0">
                <a:latin typeface="Calibri" panose="020F0502020204030204" pitchFamily="34" charset="0"/>
                <a:cs typeface="Calibri" panose="020F0502020204030204" pitchFamily="34" charset="0"/>
                <a:sym typeface="Symbol" panose="05050102010706020507" pitchFamily="18" charset="2"/>
              </a:rPr>
              <a:t>Record access is simple but records </a:t>
            </a:r>
            <a:r>
              <a:rPr lang="en-US" alt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may cross blocks</a:t>
            </a:r>
          </a:p>
          <a:p>
            <a:pPr lvl="2">
              <a:spcBef>
                <a:spcPts val="700"/>
              </a:spcBef>
            </a:pPr>
            <a:r>
              <a:rPr lang="en-US" altLang="en-US" sz="2400" dirty="0">
                <a:latin typeface="Calibri" panose="020F0502020204030204" pitchFamily="34" charset="0"/>
                <a:cs typeface="Calibri" panose="020F0502020204030204" pitchFamily="34" charset="0"/>
                <a:sym typeface="Symbol" panose="05050102010706020507" pitchFamily="18" charset="2"/>
              </a:rPr>
              <a:t>Modification: do not allow records to cross block boundaries</a:t>
            </a:r>
          </a:p>
          <a:p>
            <a:pPr>
              <a:spcBef>
                <a:spcPts val="700"/>
              </a:spcBef>
              <a:buFont typeface="Wingdings" panose="05000000000000000000" pitchFamily="2" charset="2"/>
              <a:buChar char="q"/>
            </a:pPr>
            <a:r>
              <a:rPr lang="en-US" altLang="en-US" sz="2400" b="1" dirty="0">
                <a:latin typeface="Calibri" panose="020F0502020204030204" pitchFamily="34" charset="0"/>
                <a:cs typeface="Calibri" panose="020F0502020204030204" pitchFamily="34" charset="0"/>
              </a:rPr>
              <a:t>Deletion of record </a:t>
            </a:r>
            <a:r>
              <a:rPr lang="en-US" altLang="en-US" sz="2400" i="1" dirty="0">
                <a:latin typeface="Calibri" panose="020F0502020204030204" pitchFamily="34" charset="0"/>
                <a:cs typeface="Calibri" panose="020F0502020204030204" pitchFamily="34" charset="0"/>
              </a:rPr>
              <a:t>i: </a:t>
            </a:r>
            <a:br>
              <a:rPr lang="en-US" altLang="en-US" sz="2400" i="1" dirty="0">
                <a:latin typeface="Calibri" panose="020F0502020204030204" pitchFamily="34" charset="0"/>
                <a:cs typeface="Calibri" panose="020F0502020204030204" pitchFamily="34" charset="0"/>
              </a:rPr>
            </a:br>
            <a:r>
              <a:rPr lang="en-US" altLang="en-US" sz="2400" dirty="0">
                <a:solidFill>
                  <a:srgbClr val="C00000"/>
                </a:solidFill>
                <a:latin typeface="Calibri" panose="020F0502020204030204" pitchFamily="34" charset="0"/>
                <a:cs typeface="Calibri" panose="020F0502020204030204" pitchFamily="34" charset="0"/>
              </a:rPr>
              <a:t>alternatives</a:t>
            </a:r>
            <a:r>
              <a:rPr lang="en-US" altLang="en-US" sz="2400" i="1" dirty="0">
                <a:solidFill>
                  <a:srgbClr val="C00000"/>
                </a:solidFill>
                <a:latin typeface="Calibri" panose="020F0502020204030204" pitchFamily="34" charset="0"/>
                <a:cs typeface="Calibri" panose="020F0502020204030204" pitchFamily="34" charset="0"/>
              </a:rPr>
              <a:t>:</a:t>
            </a:r>
          </a:p>
          <a:p>
            <a:pPr marL="914400" lvl="1" indent="-457200">
              <a:spcBef>
                <a:spcPts val="700"/>
              </a:spcBef>
              <a:buFont typeface="+mj-lt"/>
              <a:buAutoNum type="arabicPeriod"/>
            </a:pPr>
            <a:r>
              <a:rPr lang="en-US" altLang="en-US" sz="2400" dirty="0">
                <a:latin typeface="Calibri" panose="020F0502020204030204" pitchFamily="34" charset="0"/>
                <a:cs typeface="Calibri" panose="020F0502020204030204" pitchFamily="34" charset="0"/>
                <a:hlinkClick r:id="rId3" action="ppaction://hlinksldjump"/>
              </a:rPr>
              <a:t>move records </a:t>
            </a:r>
            <a:r>
              <a:rPr lang="en-US" altLang="en-US" sz="2400" i="1"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+ 1, . . ., </a:t>
            </a:r>
            <a:r>
              <a:rPr lang="en-US" altLang="en-US" sz="2400" i="1" dirty="0">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 </a:t>
            </a:r>
            <a:br>
              <a:rPr lang="en-US" altLang="en-US" sz="2400" dirty="0">
                <a:latin typeface="Calibri" panose="020F0502020204030204" pitchFamily="34" charset="0"/>
                <a:cs typeface="Calibri" panose="020F0502020204030204" pitchFamily="34" charset="0"/>
              </a:rPr>
            </a:br>
            <a:r>
              <a:rPr lang="en-US" altLang="en-US" sz="2400" dirty="0">
                <a:latin typeface="Calibri" panose="020F0502020204030204" pitchFamily="34" charset="0"/>
                <a:cs typeface="Calibri" panose="020F0502020204030204" pitchFamily="34" charset="0"/>
              </a:rPr>
              <a:t>to </a:t>
            </a:r>
            <a:r>
              <a:rPr lang="en-US" altLang="en-US" sz="2400" i="1" dirty="0" err="1">
                <a:latin typeface="Calibri" panose="020F0502020204030204" pitchFamily="34" charset="0"/>
                <a:cs typeface="Calibri" panose="020F0502020204030204" pitchFamily="34" charset="0"/>
              </a:rPr>
              <a:t>i</a:t>
            </a:r>
            <a:r>
              <a:rPr lang="en-US" altLang="en-US" sz="2400" i="1" dirty="0">
                <a:latin typeface="Calibri" panose="020F0502020204030204" pitchFamily="34" charset="0"/>
                <a:cs typeface="Calibri" panose="020F0502020204030204" pitchFamily="34" charset="0"/>
              </a:rPr>
              <a:t>, . . . , n </a:t>
            </a:r>
            <a:r>
              <a:rPr lang="en-US" altLang="en-US" sz="2400" i="1" dirty="0">
                <a:latin typeface="Calibri" panose="020F0502020204030204" pitchFamily="34" charset="0"/>
                <a:cs typeface="Calibri" panose="020F0502020204030204" pitchFamily="34" charset="0"/>
                <a:sym typeface="Symbol" panose="05050102010706020507" pitchFamily="18" charset="2"/>
              </a:rPr>
              <a:t>– </a:t>
            </a:r>
            <a:r>
              <a:rPr lang="en-US" altLang="en-US" sz="2400" dirty="0">
                <a:latin typeface="Calibri" panose="020F0502020204030204" pitchFamily="34" charset="0"/>
                <a:cs typeface="Calibri" panose="020F0502020204030204" pitchFamily="34" charset="0"/>
                <a:sym typeface="Symbol" panose="05050102010706020507" pitchFamily="18" charset="2"/>
              </a:rPr>
              <a:t>1</a:t>
            </a:r>
          </a:p>
          <a:p>
            <a:pPr marL="914400" lvl="1" indent="-457200">
              <a:spcBef>
                <a:spcPts val="700"/>
              </a:spcBef>
              <a:buFont typeface="+mj-lt"/>
              <a:buAutoNum type="arabicPeriod"/>
            </a:pPr>
            <a:r>
              <a:rPr lang="en-US" altLang="en-US" sz="2400" dirty="0">
                <a:latin typeface="Calibri" panose="020F0502020204030204" pitchFamily="34" charset="0"/>
                <a:cs typeface="Calibri" panose="020F0502020204030204" pitchFamily="34" charset="0"/>
                <a:sym typeface="Symbol" panose="05050102010706020507" pitchFamily="18" charset="2"/>
              </a:rPr>
              <a:t>move record </a:t>
            </a:r>
            <a:r>
              <a:rPr lang="en-US" altLang="en-US" sz="2400" i="1" dirty="0">
                <a:solidFill>
                  <a:srgbClr val="FF0000"/>
                </a:solidFill>
                <a:latin typeface="Calibri" panose="020F0502020204030204" pitchFamily="34" charset="0"/>
                <a:cs typeface="Calibri" panose="020F0502020204030204" pitchFamily="34" charset="0"/>
                <a:sym typeface="Symbol" panose="05050102010706020507" pitchFamily="18" charset="2"/>
              </a:rPr>
              <a:t>n</a:t>
            </a:r>
            <a:r>
              <a:rPr lang="en-US" altLang="en-US" sz="2400" i="1" baseline="30000" dirty="0">
                <a:solidFill>
                  <a:srgbClr val="FF0000"/>
                </a:solidFill>
                <a:latin typeface="Calibri" panose="020F0502020204030204" pitchFamily="34" charset="0"/>
                <a:cs typeface="Calibri" panose="020F0502020204030204" pitchFamily="34" charset="0"/>
                <a:sym typeface="Symbol" panose="05050102010706020507" pitchFamily="18" charset="2"/>
              </a:rPr>
              <a:t>th</a:t>
            </a:r>
            <a:r>
              <a:rPr lang="en-US" altLang="en-US" sz="2400" i="1" dirty="0">
                <a:solidFill>
                  <a:srgbClr val="FF0000"/>
                </a:solidFill>
                <a:latin typeface="Calibri" panose="020F0502020204030204" pitchFamily="34" charset="0"/>
                <a:cs typeface="Calibri" panose="020F0502020204030204" pitchFamily="34" charset="0"/>
                <a:sym typeface="Symbol" panose="05050102010706020507" pitchFamily="18" charset="2"/>
              </a:rPr>
              <a:t>  </a:t>
            </a:r>
            <a:r>
              <a:rPr lang="en-US" altLang="en-US" sz="2400" dirty="0">
                <a:solidFill>
                  <a:srgbClr val="FF0000"/>
                </a:solidFill>
                <a:latin typeface="Calibri" panose="020F0502020204030204" pitchFamily="34" charset="0"/>
                <a:cs typeface="Calibri" panose="020F0502020204030204" pitchFamily="34" charset="0"/>
                <a:sym typeface="Symbol" panose="05050102010706020507" pitchFamily="18" charset="2"/>
              </a:rPr>
              <a:t> to </a:t>
            </a:r>
            <a:r>
              <a:rPr lang="en-US" altLang="en-US" sz="2400" i="1" dirty="0" err="1">
                <a:solidFill>
                  <a:srgbClr val="FF0000"/>
                </a:solidFill>
                <a:latin typeface="Calibri" panose="020F0502020204030204" pitchFamily="34" charset="0"/>
                <a:cs typeface="Calibri" panose="020F0502020204030204" pitchFamily="34" charset="0"/>
                <a:sym typeface="Symbol" panose="05050102010706020507" pitchFamily="18" charset="2"/>
              </a:rPr>
              <a:t>i</a:t>
            </a:r>
            <a:r>
              <a:rPr lang="en-US" altLang="en-US" sz="2400" i="1" baseline="30000" dirty="0" err="1">
                <a:solidFill>
                  <a:srgbClr val="FF0000"/>
                </a:solidFill>
                <a:latin typeface="Calibri" panose="020F0502020204030204" pitchFamily="34" charset="0"/>
                <a:cs typeface="Calibri" panose="020F0502020204030204" pitchFamily="34" charset="0"/>
                <a:sym typeface="Symbol" panose="05050102010706020507" pitchFamily="18" charset="2"/>
              </a:rPr>
              <a:t>th</a:t>
            </a:r>
            <a:r>
              <a:rPr lang="en-US" altLang="en-US" sz="2400" i="1" dirty="0">
                <a:solidFill>
                  <a:srgbClr val="FF0000"/>
                </a:solidFill>
                <a:latin typeface="Calibri" panose="020F0502020204030204" pitchFamily="34" charset="0"/>
                <a:cs typeface="Calibri" panose="020F0502020204030204" pitchFamily="34" charset="0"/>
                <a:sym typeface="Symbol" panose="05050102010706020507" pitchFamily="18" charset="2"/>
              </a:rPr>
              <a:t> </a:t>
            </a:r>
            <a:endParaRPr lang="en-US" altLang="en-US" sz="24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pPr marL="914400" lvl="1" indent="-457200">
              <a:spcBef>
                <a:spcPts val="700"/>
              </a:spcBef>
              <a:buFont typeface="+mj-lt"/>
              <a:buAutoNum type="arabicPeriod"/>
            </a:pPr>
            <a:r>
              <a:rPr lang="en-US" altLang="en-US" sz="2400" dirty="0">
                <a:latin typeface="Calibri" panose="020F0502020204030204" pitchFamily="34" charset="0"/>
                <a:cs typeface="Calibri" panose="020F0502020204030204" pitchFamily="34" charset="0"/>
                <a:sym typeface="Symbol" panose="05050102010706020507" pitchFamily="18" charset="2"/>
              </a:rPr>
              <a:t>do not move records, but </a:t>
            </a:r>
            <a:br>
              <a:rPr lang="en-US" altLang="en-US" sz="2400" dirty="0">
                <a:latin typeface="Calibri" panose="020F0502020204030204" pitchFamily="34" charset="0"/>
                <a:cs typeface="Calibri" panose="020F0502020204030204" pitchFamily="34" charset="0"/>
                <a:sym typeface="Symbol" panose="05050102010706020507" pitchFamily="18" charset="2"/>
              </a:rPr>
            </a:br>
            <a:r>
              <a:rPr lang="en-US" altLang="en-US" sz="2400" dirty="0">
                <a:latin typeface="Calibri" panose="020F0502020204030204" pitchFamily="34" charset="0"/>
                <a:cs typeface="Calibri" panose="020F0502020204030204" pitchFamily="34" charset="0"/>
                <a:sym typeface="Symbol" panose="05050102010706020507" pitchFamily="18" charset="2"/>
              </a:rPr>
              <a:t>link all free records on a</a:t>
            </a:r>
            <a:br>
              <a:rPr lang="en-US" altLang="en-US" sz="2400" dirty="0">
                <a:latin typeface="Calibri" panose="020F0502020204030204" pitchFamily="34" charset="0"/>
                <a:cs typeface="Calibri" panose="020F0502020204030204" pitchFamily="34" charset="0"/>
                <a:sym typeface="Symbol" panose="05050102010706020507" pitchFamily="18" charset="2"/>
              </a:rPr>
            </a:br>
            <a:r>
              <a:rPr lang="en-US" altLang="en-US" sz="2400" b="1" i="1" dirty="0">
                <a:latin typeface="Calibri" panose="020F0502020204030204" pitchFamily="34" charset="0"/>
                <a:cs typeface="Calibri" panose="020F0502020204030204" pitchFamily="34" charset="0"/>
                <a:sym typeface="Symbol" panose="05050102010706020507" pitchFamily="18" charset="2"/>
                <a:hlinkClick r:id="rId4" action="ppaction://hlinksldjump"/>
              </a:rPr>
              <a:t>free list</a:t>
            </a:r>
            <a:endParaRPr lang="en-US" altLang="en-US" sz="2400" b="1" dirty="0">
              <a:latin typeface="Calibri" panose="020F0502020204030204" pitchFamily="34" charset="0"/>
              <a:cs typeface="Calibri" panose="020F0502020204030204" pitchFamily="34" charset="0"/>
              <a:sym typeface="Symbol" panose="05050102010706020507" pitchFamily="18" charset="2"/>
            </a:endParaRPr>
          </a:p>
        </p:txBody>
      </p:sp>
      <p:pic>
        <p:nvPicPr>
          <p:cNvPr id="8397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8226" y="3203576"/>
            <a:ext cx="454977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702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marL="514350" indent="-514350">
              <a:buFont typeface="+mj-lt"/>
              <a:buAutoNum type="arabicPeriod"/>
              <a:defRPr/>
            </a:pPr>
            <a:r>
              <a:rPr lang="en-US" dirty="0">
                <a:ea typeface="+mj-ea"/>
              </a:rPr>
              <a:t>Deleting record 3 and compacting</a:t>
            </a:r>
          </a:p>
        </p:txBody>
      </p:sp>
      <p:pic>
        <p:nvPicPr>
          <p:cNvPr id="860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6" y="919163"/>
            <a:ext cx="812482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85324" y="5865813"/>
            <a:ext cx="6891252" cy="523220"/>
          </a:xfrm>
          <a:prstGeom prst="rect">
            <a:avLst/>
          </a:prstGeom>
        </p:spPr>
        <p:txBody>
          <a:bodyPr wrap="square">
            <a:spAutoFit/>
          </a:bodyPr>
          <a:lstStyle/>
          <a:p>
            <a:pPr lvl="1" eaLnBrk="0" fontAlgn="base" hangingPunct="0">
              <a:spcBef>
                <a:spcPts val="700"/>
              </a:spcBef>
              <a:spcAft>
                <a:spcPct val="0"/>
              </a:spcAft>
            </a:pPr>
            <a:r>
              <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move records </a:t>
            </a:r>
            <a:r>
              <a:rPr lang="en-US" altLang="en-US" sz="2800" i="1" err="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a:t>
            </a:r>
            <a:r>
              <a:rPr lang="en-US" altLang="en-US" sz="2800">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+ 1, . . ., </a:t>
            </a:r>
            <a:r>
              <a:rPr lang="en-US" altLang="en-US" sz="2800" i="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n</a:t>
            </a:r>
            <a:r>
              <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  </a:t>
            </a:r>
            <a:r>
              <a:rPr lang="en-US" altLang="en-US" sz="2800" b="1">
                <a:solidFill>
                  <a:srgbClr val="C00000"/>
                </a:solidFill>
                <a:latin typeface="Calibri" panose="020F0502020204030204" pitchFamily="34" charset="0"/>
                <a:ea typeface="ＭＳ Ｐゴシック" panose="020B0600070205080204" pitchFamily="34" charset="-128"/>
                <a:cs typeface="Calibri" panose="020F0502020204030204" pitchFamily="34" charset="0"/>
              </a:rPr>
              <a:t>to</a:t>
            </a:r>
            <a:r>
              <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rPr>
              <a:t> </a:t>
            </a:r>
            <a:r>
              <a:rPr lang="en-US" altLang="en-US" sz="2800" i="1" err="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i</a:t>
            </a:r>
            <a:r>
              <a:rPr lang="en-US" altLang="en-US" sz="2800" i="1">
                <a:solidFill>
                  <a:srgbClr val="000000"/>
                </a:solidFill>
                <a:latin typeface="Calibri" panose="020F0502020204030204" pitchFamily="34" charset="0"/>
                <a:ea typeface="ＭＳ Ｐゴシック" panose="020B0600070205080204" pitchFamily="34" charset="-128"/>
                <a:cs typeface="Calibri" panose="020F0502020204030204" pitchFamily="34" charset="0"/>
              </a:rPr>
              <a:t>, . . . , n </a:t>
            </a:r>
            <a:r>
              <a:rPr lang="en-US" altLang="en-US" sz="2800" i="1">
                <a:solidFill>
                  <a:srgbClr val="0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 </a:t>
            </a:r>
            <a:r>
              <a:rPr lang="en-US" altLang="en-US" sz="2800">
                <a:solidFill>
                  <a:srgbClr val="0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1</a:t>
            </a:r>
          </a:p>
        </p:txBody>
      </p:sp>
    </p:spTree>
    <p:extLst>
      <p:ext uri="{BB962C8B-B14F-4D97-AF65-F5344CB8AC3E}">
        <p14:creationId xmlns:p14="http://schemas.microsoft.com/office/powerpoint/2010/main" val="250255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2292349" y="117475"/>
            <a:ext cx="8978401" cy="609600"/>
          </a:xfrm>
        </p:spPr>
        <p:txBody>
          <a:bodyPr/>
          <a:lstStyle/>
          <a:p>
            <a:pPr>
              <a:defRPr/>
            </a:pPr>
            <a:r>
              <a:rPr lang="en-US" dirty="0">
                <a:ea typeface="+mj-ea"/>
              </a:rPr>
              <a:t>2. Deleting record 3 and moving last record</a:t>
            </a:r>
          </a:p>
        </p:txBody>
      </p:sp>
      <p:pic>
        <p:nvPicPr>
          <p:cNvPr id="880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305" y="866924"/>
            <a:ext cx="7967662"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69465" y="5874866"/>
            <a:ext cx="3383811" cy="523220"/>
          </a:xfrm>
          <a:prstGeom prst="rect">
            <a:avLst/>
          </a:prstGeom>
        </p:spPr>
        <p:txBody>
          <a:bodyPr wrap="none">
            <a:spAutoFit/>
          </a:bodyPr>
          <a:lstStyle/>
          <a:p>
            <a:pPr lvl="1" eaLnBrk="0" fontAlgn="base" hangingPunct="0">
              <a:spcBef>
                <a:spcPts val="700"/>
              </a:spcBef>
              <a:spcAft>
                <a:spcPct val="0"/>
              </a:spcAft>
            </a:pPr>
            <a:r>
              <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move record </a:t>
            </a:r>
            <a:r>
              <a:rPr lang="en-US" altLang="en-US" sz="2800" i="1">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n </a:t>
            </a:r>
            <a:r>
              <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 </a:t>
            </a:r>
            <a:r>
              <a:rPr lang="en-US" altLang="en-US" sz="2800" b="1">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to</a:t>
            </a:r>
            <a:r>
              <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 </a:t>
            </a:r>
            <a:r>
              <a:rPr lang="en-US" altLang="en-US" sz="2800" i="1" err="1">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rPr>
              <a:t>i</a:t>
            </a:r>
            <a:endParaRPr lang="en-US" altLang="en-US" sz="2800">
              <a:solidFill>
                <a:srgbClr val="C00000"/>
              </a:solidFill>
              <a:latin typeface="Calibri" panose="020F0502020204030204" pitchFamily="34" charset="0"/>
              <a:ea typeface="ＭＳ Ｐゴシック" panose="020B0600070205080204" pitchFamily="34" charset="-128"/>
              <a:cs typeface="Calibri" panose="020F0502020204030204" pitchFamily="34" charset="0"/>
              <a:sym typeface="Symbol" panose="05050102010706020507" pitchFamily="18" charset="2"/>
            </a:endParaRPr>
          </a:p>
        </p:txBody>
      </p:sp>
    </p:spTree>
    <p:extLst>
      <p:ext uri="{BB962C8B-B14F-4D97-AF65-F5344CB8AC3E}">
        <p14:creationId xmlns:p14="http://schemas.microsoft.com/office/powerpoint/2010/main" val="351468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057400" y="-115888"/>
            <a:ext cx="8077200" cy="609601"/>
          </a:xfrm>
        </p:spPr>
        <p:txBody>
          <a:bodyPr/>
          <a:lstStyle/>
          <a:p>
            <a:pPr>
              <a:defRPr/>
            </a:pPr>
            <a:r>
              <a:rPr lang="en-US" dirty="0">
                <a:ea typeface="+mj-ea"/>
              </a:rPr>
              <a:t>3. Free Lists</a:t>
            </a:r>
          </a:p>
        </p:txBody>
      </p:sp>
      <p:sp>
        <p:nvSpPr>
          <p:cNvPr id="90115" name="Rectangle 3"/>
          <p:cNvSpPr>
            <a:spLocks noGrp="1" noChangeArrowheads="1"/>
          </p:cNvSpPr>
          <p:nvPr>
            <p:ph type="body" idx="1"/>
          </p:nvPr>
        </p:nvSpPr>
        <p:spPr>
          <a:xfrm>
            <a:off x="1043263" y="667293"/>
            <a:ext cx="10531929" cy="2438400"/>
          </a:xfrm>
        </p:spPr>
        <p:txBody>
          <a:bodyPr/>
          <a:lstStyle/>
          <a:p>
            <a:pPr algn="just">
              <a:spcBef>
                <a:spcPts val="900"/>
              </a:spcBef>
              <a:buSzPct val="106000"/>
              <a:buFont typeface="Wingdings" panose="05000000000000000000" pitchFamily="2" charset="2"/>
              <a:buChar char="§"/>
            </a:pPr>
            <a:r>
              <a:rPr lang="en-US" altLang="en-US" sz="2400" dirty="0">
                <a:latin typeface="Calibri" panose="020F0502020204030204" pitchFamily="34" charset="0"/>
                <a:cs typeface="Calibri" panose="020F0502020204030204" pitchFamily="34" charset="0"/>
              </a:rPr>
              <a:t>Store the address of the first deleted record in the file header.</a:t>
            </a:r>
          </a:p>
          <a:p>
            <a:pPr algn="just">
              <a:spcBef>
                <a:spcPts val="900"/>
              </a:spcBef>
              <a:buSzPct val="106000"/>
              <a:buFont typeface="Wingdings" panose="05000000000000000000" pitchFamily="2" charset="2"/>
              <a:buChar char="§"/>
            </a:pPr>
            <a:r>
              <a:rPr lang="en-US" altLang="en-US" sz="2400" dirty="0">
                <a:latin typeface="Calibri" panose="020F0502020204030204" pitchFamily="34" charset="0"/>
                <a:cs typeface="Calibri" panose="020F0502020204030204" pitchFamily="34" charset="0"/>
              </a:rPr>
              <a:t>Use this first record to store the address of the second deleted record, and so on</a:t>
            </a:r>
          </a:p>
          <a:p>
            <a:pPr>
              <a:spcBef>
                <a:spcPts val="900"/>
              </a:spcBef>
              <a:buSzPct val="106000"/>
              <a:buFont typeface="Wingdings" panose="05000000000000000000" pitchFamily="2" charset="2"/>
              <a:buChar char="§"/>
            </a:pPr>
            <a:r>
              <a:rPr lang="en-US" sz="2300" dirty="0">
                <a:solidFill>
                  <a:srgbClr val="000000"/>
                </a:solidFill>
                <a:latin typeface="Calibri" panose="020F0502020204030204" pitchFamily="34" charset="0"/>
                <a:cs typeface="Calibri" panose="020F0502020204030204" pitchFamily="34" charset="0"/>
              </a:rPr>
              <a:t>The deleted records thus form a </a:t>
            </a:r>
            <a:r>
              <a:rPr lang="en-US" sz="2300" b="1" dirty="0">
                <a:solidFill>
                  <a:srgbClr val="000000"/>
                </a:solidFill>
                <a:latin typeface="Calibri" panose="020F0502020204030204" pitchFamily="34" charset="0"/>
                <a:cs typeface="Calibri" panose="020F0502020204030204" pitchFamily="34" charset="0"/>
              </a:rPr>
              <a:t>linked list</a:t>
            </a:r>
            <a:r>
              <a:rPr lang="en-US" sz="2300" dirty="0">
                <a:solidFill>
                  <a:srgbClr val="000000"/>
                </a:solidFill>
                <a:latin typeface="Calibri" panose="020F0502020204030204" pitchFamily="34" charset="0"/>
                <a:cs typeface="Calibri" panose="020F0502020204030204" pitchFamily="34" charset="0"/>
              </a:rPr>
              <a:t>, which is often referred to as a </a:t>
            </a:r>
            <a:r>
              <a:rPr lang="en-US" sz="2300" b="1" dirty="0">
                <a:solidFill>
                  <a:srgbClr val="C00000"/>
                </a:solidFill>
                <a:latin typeface="Calibri" panose="020F0502020204030204" pitchFamily="34" charset="0"/>
                <a:cs typeface="Calibri" panose="020F0502020204030204" pitchFamily="34" charset="0"/>
              </a:rPr>
              <a:t>free list</a:t>
            </a:r>
          </a:p>
          <a:p>
            <a:pPr>
              <a:spcBef>
                <a:spcPts val="900"/>
              </a:spcBef>
              <a:buSzPct val="106000"/>
              <a:buFont typeface="Wingdings" panose="05000000000000000000" pitchFamily="2" charset="2"/>
              <a:buChar char="§"/>
            </a:pPr>
            <a:r>
              <a:rPr lang="en-US" sz="2400" dirty="0">
                <a:latin typeface="Calibri" panose="020F0502020204030204" pitchFamily="34" charset="0"/>
                <a:cs typeface="Calibri" panose="020F0502020204030204" pitchFamily="34" charset="0"/>
              </a:rPr>
              <a:t>On insertion of a new record, we use the record pointed to by the header and change the header pointer to point to the next available record. of the file.</a:t>
            </a:r>
          </a:p>
          <a:p>
            <a:pPr>
              <a:spcBef>
                <a:spcPts val="600"/>
              </a:spcBef>
              <a:buSzPct val="106000"/>
              <a:buFont typeface="Wingdings" panose="05000000000000000000" pitchFamily="2" charset="2"/>
              <a:buChar char="§"/>
            </a:pPr>
            <a:r>
              <a:rPr lang="en-US" sz="2400" dirty="0">
                <a:latin typeface="Calibri" panose="020F0502020204030204" pitchFamily="34" charset="0"/>
                <a:cs typeface="Calibri" panose="020F0502020204030204" pitchFamily="34" charset="0"/>
              </a:rPr>
              <a:t>If no space (free list empty) then</a:t>
            </a:r>
          </a:p>
          <a:p>
            <a:pPr marL="0" indent="0">
              <a:spcBef>
                <a:spcPts val="0"/>
              </a:spcBef>
              <a:buSzPct val="106000"/>
              <a:buNone/>
            </a:pPr>
            <a:r>
              <a:rPr lang="en-US" sz="2400" dirty="0">
                <a:latin typeface="Calibri" panose="020F0502020204030204" pitchFamily="34" charset="0"/>
                <a:cs typeface="Calibri" panose="020F0502020204030204" pitchFamily="34" charset="0"/>
              </a:rPr>
              <a:t>     add the new record  to the end.</a:t>
            </a:r>
            <a:endParaRPr lang="en-US" altLang="en-US" sz="2400" dirty="0">
              <a:latin typeface="Calibri" panose="020F0502020204030204" pitchFamily="34" charset="0"/>
              <a:cs typeface="Calibri" panose="020F0502020204030204" pitchFamily="34" charset="0"/>
            </a:endParaRPr>
          </a:p>
        </p:txBody>
      </p:sp>
      <p:pic>
        <p:nvPicPr>
          <p:cNvPr id="901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63320"/>
            <a:ext cx="6127115"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16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198688" y="-4763"/>
            <a:ext cx="8077200" cy="609601"/>
          </a:xfrm>
        </p:spPr>
        <p:txBody>
          <a:bodyPr/>
          <a:lstStyle/>
          <a:p>
            <a:pPr>
              <a:defRPr/>
            </a:pPr>
            <a:r>
              <a:rPr lang="en-US">
                <a:ea typeface="+mj-ea"/>
              </a:rPr>
              <a:t>Variable-Length Records</a:t>
            </a:r>
          </a:p>
        </p:txBody>
      </p:sp>
      <p:sp>
        <p:nvSpPr>
          <p:cNvPr id="92163" name="Rectangle 3"/>
          <p:cNvSpPr>
            <a:spLocks noGrp="1" noChangeArrowheads="1"/>
          </p:cNvSpPr>
          <p:nvPr>
            <p:ph type="body" idx="1"/>
          </p:nvPr>
        </p:nvSpPr>
        <p:spPr>
          <a:xfrm>
            <a:off x="1759974" y="826064"/>
            <a:ext cx="8716297" cy="5285177"/>
          </a:xfrm>
        </p:spPr>
        <p:txBody>
          <a:bodyPr/>
          <a:lstStyle/>
          <a:p>
            <a:pPr algn="just">
              <a:buSzPct val="97000"/>
              <a:buFont typeface="Wingdings" panose="05000000000000000000" pitchFamily="2" charset="2"/>
              <a:buChar char="§"/>
            </a:pPr>
            <a:r>
              <a:rPr lang="en-US" altLang="en-US" sz="2300" b="1" dirty="0">
                <a:latin typeface="Calibri" panose="020F0502020204030204" pitchFamily="34" charset="0"/>
                <a:cs typeface="Calibri" panose="020F0502020204030204" pitchFamily="34" charset="0"/>
              </a:rPr>
              <a:t>Why Variable-length records ?</a:t>
            </a:r>
          </a:p>
          <a:p>
            <a:pPr lvl="1"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Storage of </a:t>
            </a:r>
            <a:r>
              <a:rPr lang="en-US" altLang="en-US" sz="2300" b="1" dirty="0">
                <a:solidFill>
                  <a:schemeClr val="accent3">
                    <a:lumMod val="50000"/>
                  </a:schemeClr>
                </a:solidFill>
                <a:latin typeface="Calibri" panose="020F0502020204030204" pitchFamily="34" charset="0"/>
                <a:cs typeface="Calibri" panose="020F0502020204030204" pitchFamily="34" charset="0"/>
              </a:rPr>
              <a:t>multiple record types </a:t>
            </a:r>
            <a:r>
              <a:rPr lang="en-US" altLang="en-US" sz="2300" dirty="0">
                <a:latin typeface="Calibri" panose="020F0502020204030204" pitchFamily="34" charset="0"/>
                <a:cs typeface="Calibri" panose="020F0502020204030204" pitchFamily="34" charset="0"/>
              </a:rPr>
              <a:t>in a file.</a:t>
            </a:r>
          </a:p>
          <a:p>
            <a:pPr lvl="1"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Record types that allow </a:t>
            </a:r>
            <a:r>
              <a:rPr lang="en-US" altLang="en-US" sz="2300" b="1" dirty="0">
                <a:solidFill>
                  <a:srgbClr val="C00000"/>
                </a:solidFill>
                <a:latin typeface="Calibri" panose="020F0502020204030204" pitchFamily="34" charset="0"/>
                <a:cs typeface="Calibri" panose="020F0502020204030204" pitchFamily="34" charset="0"/>
              </a:rPr>
              <a:t>variable lengths </a:t>
            </a:r>
            <a:r>
              <a:rPr lang="en-US" altLang="en-US" sz="2300" b="1" dirty="0">
                <a:solidFill>
                  <a:schemeClr val="accent3">
                    <a:lumMod val="50000"/>
                  </a:schemeClr>
                </a:solidFill>
                <a:latin typeface="Calibri" panose="020F0502020204030204" pitchFamily="34" charset="0"/>
                <a:cs typeface="Calibri" panose="020F0502020204030204" pitchFamily="34" charset="0"/>
              </a:rPr>
              <a:t>for one or more fields </a:t>
            </a:r>
            <a:r>
              <a:rPr lang="en-US" altLang="en-US" sz="2300" dirty="0">
                <a:latin typeface="Calibri" panose="020F0502020204030204" pitchFamily="34" charset="0"/>
                <a:cs typeface="Calibri" panose="020F0502020204030204" pitchFamily="34" charset="0"/>
              </a:rPr>
              <a:t>such as strings (</a:t>
            </a:r>
            <a:r>
              <a:rPr lang="en-US" altLang="en-US" sz="2300" b="1" dirty="0">
                <a:latin typeface="Calibri" panose="020F0502020204030204" pitchFamily="34" charset="0"/>
                <a:cs typeface="Calibri" panose="020F0502020204030204" pitchFamily="34" charset="0"/>
              </a:rPr>
              <a:t>varchar</a:t>
            </a:r>
            <a:r>
              <a:rPr lang="en-US" altLang="en-US" sz="2300" dirty="0">
                <a:latin typeface="Calibri" panose="020F0502020204030204" pitchFamily="34" charset="0"/>
                <a:cs typeface="Calibri" panose="020F0502020204030204" pitchFamily="34" charset="0"/>
              </a:rPr>
              <a:t>)</a:t>
            </a:r>
          </a:p>
          <a:p>
            <a:pPr lvl="1" algn="just">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Record types that allow </a:t>
            </a:r>
            <a:r>
              <a:rPr lang="en-US" altLang="en-US" sz="2300" b="1" dirty="0">
                <a:solidFill>
                  <a:schemeClr val="accent3">
                    <a:lumMod val="50000"/>
                  </a:schemeClr>
                </a:solidFill>
                <a:latin typeface="Calibri" panose="020F0502020204030204" pitchFamily="34" charset="0"/>
                <a:cs typeface="Calibri" panose="020F0502020204030204" pitchFamily="34" charset="0"/>
              </a:rPr>
              <a:t>repeating fields (arrays or multisets)</a:t>
            </a:r>
          </a:p>
          <a:p>
            <a:pPr>
              <a:buSzPct val="97000"/>
              <a:buFont typeface="Wingdings" panose="05000000000000000000" pitchFamily="2" charset="2"/>
              <a:buChar char="§"/>
            </a:pPr>
            <a:r>
              <a:rPr lang="en-US" altLang="en-US" sz="2300" b="1" dirty="0">
                <a:latin typeface="Calibri" panose="020F0502020204030204" pitchFamily="34" charset="0"/>
                <a:cs typeface="Calibri" panose="020F0502020204030204" pitchFamily="34" charset="0"/>
              </a:rPr>
              <a:t>Problems needs to be addressed:</a:t>
            </a:r>
          </a:p>
          <a:p>
            <a:pPr lvl="1">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How to represent attributes in a single record in such a way that </a:t>
            </a:r>
            <a:r>
              <a:rPr lang="en-US" altLang="en-US" sz="2300" b="1" dirty="0">
                <a:solidFill>
                  <a:srgbClr val="C00000"/>
                </a:solidFill>
                <a:latin typeface="Calibri" panose="020F0502020204030204" pitchFamily="34" charset="0"/>
                <a:cs typeface="Calibri" panose="020F0502020204030204" pitchFamily="34" charset="0"/>
              </a:rPr>
              <a:t>individual attributes can be extracted easily</a:t>
            </a:r>
          </a:p>
          <a:p>
            <a:pPr lvl="1">
              <a:lnSpc>
                <a:spcPct val="114000"/>
              </a:lnSpc>
              <a:buFont typeface="Wingdings" panose="05000000000000000000" pitchFamily="2" charset="2"/>
              <a:buChar char="§"/>
            </a:pPr>
            <a:r>
              <a:rPr lang="en-US" altLang="en-US" sz="2300" dirty="0">
                <a:latin typeface="Calibri" panose="020F0502020204030204" pitchFamily="34" charset="0"/>
                <a:cs typeface="Calibri" panose="020F0502020204030204" pitchFamily="34" charset="0"/>
              </a:rPr>
              <a:t>How to </a:t>
            </a:r>
            <a:r>
              <a:rPr lang="en-US" altLang="en-US" sz="2300" b="1" dirty="0">
                <a:solidFill>
                  <a:srgbClr val="C00000"/>
                </a:solidFill>
                <a:latin typeface="Calibri" panose="020F0502020204030204" pitchFamily="34" charset="0"/>
                <a:cs typeface="Calibri" panose="020F0502020204030204" pitchFamily="34" charset="0"/>
              </a:rPr>
              <a:t>store variable-length records within a block</a:t>
            </a:r>
            <a:r>
              <a:rPr lang="en-US" altLang="en-US" sz="2300" dirty="0">
                <a:latin typeface="Calibri" panose="020F0502020204030204" pitchFamily="34" charset="0"/>
                <a:cs typeface="Calibri" panose="020F0502020204030204" pitchFamily="34" charset="0"/>
              </a:rPr>
              <a:t>, such that records in a block can be extracted easily</a:t>
            </a:r>
            <a:br>
              <a:rPr lang="en-US" altLang="en-US" sz="2300" dirty="0">
                <a:latin typeface="Calibri" panose="020F0502020204030204" pitchFamily="34" charset="0"/>
                <a:cs typeface="Calibri" panose="020F0502020204030204" pitchFamily="34" charset="0"/>
              </a:rPr>
            </a:br>
            <a:endParaRPr lang="en-US" altLang="en-US"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1214540"/>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071B2A5-D683-4014-896D-9E1DED6C9A74}">
  <ds:schemaRefs>
    <ds:schemaRef ds:uri="http://schemas.microsoft.com/sharepoint/v3/contenttype/forms"/>
  </ds:schemaRefs>
</ds:datastoreItem>
</file>

<file path=customXml/itemProps2.xml><?xml version="1.0" encoding="utf-8"?>
<ds:datastoreItem xmlns:ds="http://schemas.openxmlformats.org/officeDocument/2006/customXml" ds:itemID="{A85BA180-01BD-4464-BA94-BF7C95751CCA}"/>
</file>

<file path=customXml/itemProps3.xml><?xml version="1.0" encoding="utf-8"?>
<ds:datastoreItem xmlns:ds="http://schemas.openxmlformats.org/officeDocument/2006/customXml" ds:itemID="{834412FC-36CA-4FD6-B9A5-918CCF5988A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195</TotalTime>
  <Words>3564</Words>
  <Application>Microsoft Office PowerPoint</Application>
  <PresentationFormat>Widescreen</PresentationFormat>
  <Paragraphs>291</Paragraphs>
  <Slides>24</Slides>
  <Notes>22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40" baseType="lpstr">
      <vt:lpstr>ＭＳ Ｐゴシック</vt:lpstr>
      <vt:lpstr>ＭＳ Ｐゴシック</vt:lpstr>
      <vt:lpstr>Calibri</vt:lpstr>
      <vt:lpstr>Gadugi</vt:lpstr>
      <vt:lpstr>Greek Symbols</vt:lpstr>
      <vt:lpstr>Helvetica</vt:lpstr>
      <vt:lpstr>MHEupperelemsans-Regular</vt:lpstr>
      <vt:lpstr>Monotype Sorts</vt:lpstr>
      <vt:lpstr>NimbusRomDOT-Bol</vt:lpstr>
      <vt:lpstr>NimbusRomDOT-Reg</vt:lpstr>
      <vt:lpstr>Symbol</vt:lpstr>
      <vt:lpstr>Times New Roman</vt:lpstr>
      <vt:lpstr>Webdings</vt:lpstr>
      <vt:lpstr>Wingdings</vt:lpstr>
      <vt:lpstr>2_db-5-grey</vt:lpstr>
      <vt:lpstr>Clip</vt:lpstr>
      <vt:lpstr>File Organization, Record Organization</vt:lpstr>
      <vt:lpstr>File Organization</vt:lpstr>
      <vt:lpstr>File Organization(Cont’d)</vt:lpstr>
      <vt:lpstr>Fixed-Length Records</vt:lpstr>
      <vt:lpstr>Fixed-Length Records</vt:lpstr>
      <vt:lpstr>Deleting record 3 and compacting</vt:lpstr>
      <vt:lpstr>2. Deleting record 3 and moving last record</vt:lpstr>
      <vt:lpstr>3. Free Lists</vt:lpstr>
      <vt:lpstr>Variable-Length Records</vt:lpstr>
      <vt:lpstr>Representation of records with variable length attributes</vt:lpstr>
      <vt:lpstr>Variable-Length Records</vt:lpstr>
      <vt:lpstr>Variable-Length Records organizing records within a block</vt:lpstr>
      <vt:lpstr>Storing Variable-Length Records: Slotted Page Structure</vt:lpstr>
      <vt:lpstr>Variable-Length Records: Slotted Page Structure</vt:lpstr>
      <vt:lpstr>Organization of Records in Files</vt:lpstr>
      <vt:lpstr>Sequential File Organization</vt:lpstr>
      <vt:lpstr>Sequential File Organization (Cont.)</vt:lpstr>
      <vt:lpstr>Free List</vt:lpstr>
      <vt:lpstr>Sequential File Organization (Cont.)</vt:lpstr>
      <vt:lpstr>Multitable Clustering File Organization</vt:lpstr>
      <vt:lpstr>Multitable Clustering File Organization (cont.)</vt:lpstr>
      <vt:lpstr>Data Dictionary Storage</vt:lpstr>
      <vt:lpstr>Relational Representation of System Metadata</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Organization, Record Organization</dc:title>
  <dc:creator>vinayak</dc:creator>
  <cp:lastModifiedBy>Vinayak M Mantoor [MAHE-MIT]</cp:lastModifiedBy>
  <cp:revision>19</cp:revision>
  <dcterms:created xsi:type="dcterms:W3CDTF">2018-10-08T05:10:12Z</dcterms:created>
  <dcterms:modified xsi:type="dcterms:W3CDTF">2023-04-27T09:54:29Z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2500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