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46"/>
  </p:notesMasterIdLst>
  <p:handoutMasterIdLst>
    <p:handoutMasterId r:id="rId47"/>
  </p:handoutMasterIdLst>
  <p:sldIdLst>
    <p:sldId id="256" r:id="rId5"/>
    <p:sldId id="257" r:id="rId6"/>
    <p:sldId id="258" r:id="rId7"/>
    <p:sldId id="259" r:id="rId8"/>
    <p:sldId id="469" r:id="rId9"/>
    <p:sldId id="467" r:id="rId10"/>
    <p:sldId id="468" r:id="rId11"/>
    <p:sldId id="261" r:id="rId12"/>
    <p:sldId id="262" r:id="rId13"/>
    <p:sldId id="374" r:id="rId14"/>
    <p:sldId id="490" r:id="rId15"/>
    <p:sldId id="375" r:id="rId16"/>
    <p:sldId id="482" r:id="rId17"/>
    <p:sldId id="470" r:id="rId18"/>
    <p:sldId id="475" r:id="rId19"/>
    <p:sldId id="476" r:id="rId20"/>
    <p:sldId id="492" r:id="rId21"/>
    <p:sldId id="493" r:id="rId22"/>
    <p:sldId id="477" r:id="rId23"/>
    <p:sldId id="478" r:id="rId24"/>
    <p:sldId id="479" r:id="rId25"/>
    <p:sldId id="480" r:id="rId26"/>
    <p:sldId id="481" r:id="rId27"/>
    <p:sldId id="488" r:id="rId28"/>
    <p:sldId id="457" r:id="rId29"/>
    <p:sldId id="383" r:id="rId30"/>
    <p:sldId id="444" r:id="rId31"/>
    <p:sldId id="408" r:id="rId32"/>
    <p:sldId id="410" r:id="rId33"/>
    <p:sldId id="414" r:id="rId34"/>
    <p:sldId id="415" r:id="rId35"/>
    <p:sldId id="416" r:id="rId36"/>
    <p:sldId id="417" r:id="rId37"/>
    <p:sldId id="418" r:id="rId38"/>
    <p:sldId id="419" r:id="rId39"/>
    <p:sldId id="420" r:id="rId40"/>
    <p:sldId id="421" r:id="rId41"/>
    <p:sldId id="422" r:id="rId42"/>
    <p:sldId id="423" r:id="rId43"/>
    <p:sldId id="424" r:id="rId44"/>
    <p:sldId id="494" r:id="rId45"/>
  </p:sldIdLst>
  <p:sldSz cx="9144000" cy="6858000" type="screen4x3"/>
  <p:notesSz cx="6997700" cy="9283700"/>
  <p:custShowLst>
    <p:custShow name="Custom Show 1" id="0">
      <p:sldLst>
        <p:sld r:id="rId7"/>
        <p:sld r:id="rId1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DE4A67-04C3-4C10-9FC2-EF98AF8EBB22}" v="1" dt="2022-06-07T18:51:01.1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081" autoAdjust="0"/>
  </p:normalViewPr>
  <p:slideViewPr>
    <p:cSldViewPr snapToGrid="0">
      <p:cViewPr varScale="1">
        <p:scale>
          <a:sx n="61" d="100"/>
          <a:sy n="61" d="100"/>
        </p:scale>
        <p:origin x="1464" y="44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NU PREETHAM JILLA - 200968104" userId="S::vishnu.jilla@learner.manipal.edu::a4bb19e9-55d9-473a-93dc-60cfaa1d1ed0" providerId="AD" clId="Web-{0FDE4A67-04C3-4C10-9FC2-EF98AF8EBB22}"/>
    <pc:docChg chg="addSld">
      <pc:chgData name="VISHNU PREETHAM JILLA - 200968104" userId="S::vishnu.jilla@learner.manipal.edu::a4bb19e9-55d9-473a-93dc-60cfaa1d1ed0" providerId="AD" clId="Web-{0FDE4A67-04C3-4C10-9FC2-EF98AF8EBB22}" dt="2022-06-07T18:51:01.194" v="0"/>
      <pc:docMkLst>
        <pc:docMk/>
      </pc:docMkLst>
      <pc:sldChg chg="new">
        <pc:chgData name="VISHNU PREETHAM JILLA - 200968104" userId="S::vishnu.jilla@learner.manipal.edu::a4bb19e9-55d9-473a-93dc-60cfaa1d1ed0" providerId="AD" clId="Web-{0FDE4A67-04C3-4C10-9FC2-EF98AF8EBB22}" dt="2022-06-07T18:51:01.194" v="0"/>
        <pc:sldMkLst>
          <pc:docMk/>
          <pc:sldMk cId="3664279914" sldId="49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7FADB962-E6AA-4E70-8E66-A088CCBBA3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5131B116-8B4B-4DB4-A7A8-22BEB686335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BD0320B-3DA5-458A-AD63-B06C77C7D6C4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EA94D1-8A3F-4032-98EF-71E26EF5D706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>
                <a:latin typeface="Times New Roman" panose="02020603050405020304" pitchFamily="18" charset="0"/>
              </a:rPr>
              <a:t>Dense-</a:t>
            </a:r>
            <a:r>
              <a:rPr lang="en-US" altLang="en-US" b="0" dirty="0">
                <a:latin typeface="Times New Roman" panose="02020603050405020304" pitchFamily="18" charset="0"/>
              </a:rPr>
              <a:t> Every</a:t>
            </a:r>
            <a:r>
              <a:rPr lang="en-US" altLang="en-US" b="0" baseline="0" dirty="0">
                <a:latin typeface="Times New Roman" panose="02020603050405020304" pitchFamily="18" charset="0"/>
              </a:rPr>
              <a:t> type of search key value(</a:t>
            </a:r>
            <a:r>
              <a:rPr lang="en-US" altLang="en-US" b="0" baseline="0" dirty="0" err="1">
                <a:latin typeface="Times New Roman" panose="02020603050405020304" pitchFamily="18" charset="0"/>
              </a:rPr>
              <a:t>Dept_Name</a:t>
            </a:r>
            <a:r>
              <a:rPr lang="en-US" altLang="en-US" b="0" baseline="0" dirty="0">
                <a:latin typeface="Times New Roman" panose="02020603050405020304" pitchFamily="18" charset="0"/>
              </a:rPr>
              <a:t> values) has an entry in index file. </a:t>
            </a:r>
          </a:p>
          <a:p>
            <a:endParaRPr lang="en-US" altLang="en-US" b="1" dirty="0">
              <a:latin typeface="Times New Roman" panose="02020603050405020304" pitchFamily="18" charset="0"/>
            </a:endParaRPr>
          </a:p>
          <a:p>
            <a:r>
              <a:rPr lang="en-US" altLang="en-US" b="1" dirty="0">
                <a:latin typeface="Times New Roman" panose="02020603050405020304" pitchFamily="18" charset="0"/>
              </a:rPr>
              <a:t>Cluster (Primary) Index- </a:t>
            </a:r>
            <a:r>
              <a:rPr lang="en-US" altLang="en-US" dirty="0">
                <a:latin typeface="Times New Roman" panose="02020603050405020304" pitchFamily="18" charset="0"/>
              </a:rPr>
              <a:t>Records are stored sequentially in the order of </a:t>
            </a:r>
            <a:r>
              <a:rPr lang="en-US" altLang="en-US" b="1" dirty="0" err="1">
                <a:latin typeface="Times New Roman" panose="02020603050405020304" pitchFamily="18" charset="0"/>
              </a:rPr>
              <a:t>Dept_Name</a:t>
            </a:r>
            <a:r>
              <a:rPr lang="en-US" altLang="en-US" b="1" dirty="0">
                <a:latin typeface="Times New Roman" panose="02020603050405020304" pitchFamily="18" charset="0"/>
              </a:rPr>
              <a:t>. </a:t>
            </a:r>
            <a:r>
              <a:rPr lang="en-US" altLang="en-US" b="0" baseline="0" dirty="0">
                <a:latin typeface="Times New Roman" panose="02020603050405020304" pitchFamily="18" charset="0"/>
              </a:rPr>
              <a:t>Hence the file is both </a:t>
            </a:r>
            <a:r>
              <a:rPr lang="en-US" altLang="en-US" b="1" baseline="0" dirty="0">
                <a:latin typeface="Times New Roman" panose="02020603050405020304" pitchFamily="18" charset="0"/>
              </a:rPr>
              <a:t>Dense &amp; Cluster index.</a:t>
            </a:r>
            <a:endParaRPr lang="en-US" altLang="en-US" b="1" dirty="0">
              <a:latin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</a:endParaRPr>
          </a:p>
          <a:p>
            <a:endParaRPr lang="en-US" altLang="en-US" b="1" dirty="0">
              <a:latin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In a dense clustering index, the index record contains the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search-key value and a </a:t>
            </a:r>
            <a:r>
              <a:rPr lang="en-US" altLang="en-US" b="1" dirty="0">
                <a:latin typeface="Times New Roman" panose="02020603050405020304" pitchFamily="18" charset="0"/>
              </a:rPr>
              <a:t>pointer to the first data record with that search-key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value. The rest of the records with the </a:t>
            </a:r>
            <a:r>
              <a:rPr lang="en-US" altLang="en-US" b="1" dirty="0">
                <a:latin typeface="Times New Roman" panose="02020603050405020304" pitchFamily="18" charset="0"/>
              </a:rPr>
              <a:t>same search-key value would be stored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sequentially after the first record, </a:t>
            </a:r>
            <a:r>
              <a:rPr lang="en-US" altLang="en-US" dirty="0">
                <a:latin typeface="Times New Roman" panose="02020603050405020304" pitchFamily="18" charset="0"/>
              </a:rPr>
              <a:t>since, because the index is a clustering one,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records are sorted on the same search key.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charset="0"/>
                <a:ea typeface="ＭＳ Ｐゴシック" pitchFamily="34" charset="-128"/>
                <a:cs typeface="+mn-cs"/>
              </a:rPr>
              <a:t>Dense index implementations may store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Times New Roman" charset="0"/>
                <a:ea typeface="ＭＳ Ｐゴシック" pitchFamily="34" charset="-128"/>
                <a:cs typeface="+mn-cs"/>
              </a:rPr>
              <a:t>a list of pointers to all records with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Times New Roman" charset="0"/>
                <a:ea typeface="ＭＳ Ｐゴシック" pitchFamily="34" charset="-128"/>
                <a:cs typeface="+mn-cs"/>
              </a:rPr>
              <a:t>the same search-key value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charset="0"/>
                <a:ea typeface="ＭＳ Ｐゴシック" pitchFamily="34" charset="-128"/>
                <a:cs typeface="+mn-cs"/>
              </a:rPr>
              <a:t>; doing so is not essential for primary indices.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>
                <a:latin typeface="Times New Roman" panose="02020603050405020304" pitchFamily="18" charset="0"/>
              </a:rPr>
              <a:t>Dense-</a:t>
            </a:r>
            <a:r>
              <a:rPr lang="en-US" altLang="en-US" b="0" dirty="0">
                <a:latin typeface="Times New Roman" panose="02020603050405020304" pitchFamily="18" charset="0"/>
              </a:rPr>
              <a:t> Every</a:t>
            </a:r>
            <a:r>
              <a:rPr lang="en-US" altLang="en-US" b="0" baseline="0" dirty="0">
                <a:latin typeface="Times New Roman" panose="02020603050405020304" pitchFamily="18" charset="0"/>
              </a:rPr>
              <a:t> type of search key value(</a:t>
            </a:r>
            <a:r>
              <a:rPr lang="en-US" altLang="en-US" b="0" baseline="0" dirty="0" err="1">
                <a:latin typeface="Times New Roman" panose="02020603050405020304" pitchFamily="18" charset="0"/>
              </a:rPr>
              <a:t>Dept_Name</a:t>
            </a:r>
            <a:r>
              <a:rPr lang="en-US" altLang="en-US" b="0" baseline="0" dirty="0">
                <a:latin typeface="Times New Roman" panose="02020603050405020304" pitchFamily="18" charset="0"/>
              </a:rPr>
              <a:t> values) has an entry in index file. </a:t>
            </a:r>
          </a:p>
          <a:p>
            <a:endParaRPr lang="en-US" altLang="en-US" b="1" dirty="0">
              <a:latin typeface="Times New Roman" panose="02020603050405020304" pitchFamily="18" charset="0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charset="0"/>
                <a:ea typeface="ＭＳ Ｐゴシック" pitchFamily="34" charset="-128"/>
                <a:cs typeface="+mn-cs"/>
              </a:rPr>
              <a:t>In a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Times New Roman" charset="0"/>
                <a:ea typeface="ＭＳ Ｐゴシック" pitchFamily="34" charset="-128"/>
                <a:cs typeface="+mn-cs"/>
              </a:rPr>
              <a:t>dense </a:t>
            </a:r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Times New Roman" charset="0"/>
                <a:ea typeface="ＭＳ Ｐゴシック" pitchFamily="34" charset="-128"/>
                <a:cs typeface="+mn-cs"/>
              </a:rPr>
              <a:t>nonclustering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Times New Roman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charset="0"/>
                <a:ea typeface="ＭＳ Ｐゴシック" pitchFamily="34" charset="-128"/>
                <a:cs typeface="+mn-cs"/>
              </a:rPr>
              <a:t>index, the index must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Times New Roman" charset="0"/>
                <a:ea typeface="ＭＳ Ｐゴシック" pitchFamily="34" charset="-128"/>
                <a:cs typeface="+mn-cs"/>
              </a:rPr>
              <a:t>store a list of pointers to all records with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charset="0"/>
                <a:ea typeface="ＭＳ Ｐゴシック" pitchFamily="34" charset="-128"/>
                <a:cs typeface="+mn-cs"/>
              </a:rPr>
              <a:t> the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Times New Roman" charset="0"/>
                <a:ea typeface="ＭＳ Ｐゴシック" pitchFamily="34" charset="-128"/>
                <a:cs typeface="+mn-cs"/>
              </a:rPr>
              <a:t>same search-key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charset="0"/>
                <a:ea typeface="ＭＳ Ｐゴシック" pitchFamily="34" charset="-128"/>
                <a:cs typeface="+mn-cs"/>
              </a:rPr>
              <a:t>value.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the above example , we can see an index entry Comp.Sc is having list of 3 pointers pointing to Instructors with IDs 10101,45565,83821. Similarly Index entry Finance</a:t>
            </a:r>
            <a:r>
              <a:rPr lang="en-US" baseline="0" dirty="0"/>
              <a:t> is having list of 2 pointers pointing to Instructor records with IDs-12121,76543, Similarly we can see list f pointers for index entry History &amp; Physics also.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1B116-8B4B-4DB4-A7A8-22BEB686335D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258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57CAB85-AE8C-4F4F-81CB-881CC139B65F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</a:rPr>
              <a:t>Discuss process of updating index (in case of Dense /Sparse indices) when Insertion operation done on a file.</a:t>
            </a:r>
          </a:p>
          <a:p>
            <a:endParaRPr lang="en-US" altLang="en-US" b="1" dirty="0">
              <a:latin typeface="Times New Roman" panose="02020603050405020304" pitchFamily="18" charset="0"/>
            </a:endParaRPr>
          </a:p>
          <a:p>
            <a:endParaRPr lang="en-US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429F4F5-7B16-47FB-B5BB-513F9DF40B0E}" type="slidenum">
              <a:rPr lang="en-US" altLang="en-US" sz="1200"/>
              <a:pPr/>
              <a:t>14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If inserting &lt;77777,XYZ,ABC,79000&gt; , as there is no entry corresponding to 77777 then insert the record in file and create an index entry corresponding to 77777 and pointer pointing to &lt;77777,XYZ,ABC,79000&gt; 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4A7592A-6569-42BC-A135-A9B06882C4F7}" type="slidenum">
              <a:rPr lang="en-US" altLang="en-US" sz="1200"/>
              <a:pPr/>
              <a:t>15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2a. Assume a small change in the figure , say Comp.Sc index entry has three pointers to each  three records &lt;10101,..,Comp.Sci..&gt; ,&lt;45565,..Comp.Sc..&gt;,&lt;83821,…,</a:t>
            </a:r>
            <a:r>
              <a:rPr lang="en-US" altLang="en-US" dirty="0" err="1">
                <a:latin typeface="Times New Roman" panose="02020603050405020304" pitchFamily="18" charset="0"/>
              </a:rPr>
              <a:t>CompSc</a:t>
            </a:r>
            <a:r>
              <a:rPr lang="en-US" altLang="en-US" dirty="0">
                <a:latin typeface="Times New Roman" panose="02020603050405020304" pitchFamily="18" charset="0"/>
              </a:rPr>
              <a:t>…&gt; ,  assume we want to Insert &lt;85555,…,Comp.Sc..&gt; , insert the record in file at proper place and an new pointer entry in index file corresponding to Comp.Sc pointing to &lt;85555,…,Comp.Sc..&gt; 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2b. Assume we want to insert &lt;88888,….Comp.Sci..&gt; then insert it in proper place in file (to maintain sort order of Dept_name) i.e. after &lt;83821,…,Comp Sci..&gt;</a:t>
            </a:r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19C51E3-4665-41B0-962F-02FBD5380361}" type="slidenum">
              <a:rPr lang="en-US" altLang="en-US" sz="1200"/>
              <a:pPr/>
              <a:t>16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2a. Assume a small change in the figure , say Comp.Sc index entry has three pointers to each  three records &lt;10101,..,Comp.Sci..&gt; ,&lt;45565,..Comp.Sc..&gt;,&lt;83821,…,</a:t>
            </a:r>
            <a:r>
              <a:rPr lang="en-US" altLang="en-US" dirty="0" err="1">
                <a:latin typeface="Times New Roman" panose="02020603050405020304" pitchFamily="18" charset="0"/>
              </a:rPr>
              <a:t>CompSc</a:t>
            </a:r>
            <a:r>
              <a:rPr lang="en-US" altLang="en-US" dirty="0">
                <a:latin typeface="Times New Roman" panose="02020603050405020304" pitchFamily="18" charset="0"/>
              </a:rPr>
              <a:t>…&gt; ,  assume we want to Insert &lt;85555,…,Comp.Sc..&gt; , insert the record in file at proper place and an new pointer entry in index file corresponding to Comp.Sc pointing to &lt;85555,…,Comp.Sc..&gt; 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2b. Assume we want to insert &lt;88888,….Comp.Sci..&gt; then insert it in proper place in file (to maintain sort order of Dept_name) i.e. after &lt;83821,…,Comp Sci..&gt;</a:t>
            </a:r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19C51E3-4665-41B0-962F-02FBD5380361}" type="slidenum">
              <a:rPr lang="en-US" altLang="en-US" sz="1200"/>
              <a:pPr/>
              <a:t>17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602921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Assume that each disk block has</a:t>
            </a:r>
            <a:r>
              <a:rPr lang="en-US" altLang="en-US" sz="1200" b="1" baseline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space to accommodate 3 records.</a:t>
            </a:r>
            <a:endParaRPr lang="en-US" altLang="en-US" sz="12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Sparse indices</a:t>
            </a:r>
            <a:r>
              <a:rPr lang="en-US" alt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We assume that the </a:t>
            </a:r>
            <a:r>
              <a:rPr lang="en-US" alt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 stores an entry for each block</a:t>
            </a: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. If the system </a:t>
            </a:r>
            <a:r>
              <a:rPr lang="en-US" alt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creates a new block</a:t>
            </a: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it inserts the first search-key value (in  search-key order) appearing in the new block into the index. On the other hand, if </a:t>
            </a:r>
            <a:r>
              <a:rPr lang="en-US" alt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new record has the least search-key value in its block</a:t>
            </a: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the system updates the index entry pointing to the block; if not, the system makes no change to the index.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1B116-8B4B-4DB4-A7A8-22BEB686335D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907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6849C56-C144-46EF-B8EB-4180285F00FD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73EEAFDA-D8CA-4F28-836D-9802DC17C3F9}" type="slidenum">
              <a:rPr lang="en-US" altLang="en-US" sz="1200"/>
              <a:pPr algn="r"/>
              <a:t>20</a:t>
            </a:fld>
            <a:endParaRPr lang="en-US" alt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004D29F-5864-4569-B4EE-3C53BED4199E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F5BF03C2-5F99-4D22-8599-6261FEEA840B}" type="slidenum">
              <a:rPr lang="en-US" altLang="en-US" sz="1200"/>
              <a:pPr algn="r"/>
              <a:t>21</a:t>
            </a:fld>
            <a:endParaRPr lang="en-US" altLang="en-US" sz="12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4AB8DC7-55E7-41CE-9CC9-CAF4A6A5E388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Suppose we build a dense index on a relation with 1,000,000 tuples. Index entries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are smaller than data records, so let us assume that 100 index entries fit on a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4 kilobyte block. Thus, our index occupies 10,000 blocks. If the relation instead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had 100,000,000 tuples, the index would instead occupy 1,000,000 blocks, or 4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gigabytes of space. Such large indices are stored as sequential files on disk.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If an index is small enough to be kept entirely in main memory, the search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time to find an entry is low. However, if the index is so large that not all of it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can be kept in memory, index blocks must be fetched from disk when required.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(Even if an index is smaller than the main memory of a computer, main memory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is also required for a number of other tasks, so it may not be possible to keep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the entire index in memory.) The search for an entry in the index then requires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several disk-block reads.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To deal with this problem, we treat the index just as we would treat any other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sequential file, and construct a sparse outer index on the original index, which we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now call the inner index, as shown in next slide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E19DDC2-8212-48F7-97FF-C51310CFB81C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To deal with this problem of large primary index, we treat the index just as we would treat any other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sequential file, and construct a sparse outer index on the original index, which we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now call the inner index, as shown in next slide</a:t>
            </a:r>
          </a:p>
          <a:p>
            <a:endParaRPr lang="en-US" altLang="en-US">
              <a:latin typeface="Times New Roman" panose="02020603050405020304" pitchFamily="18" charset="0"/>
            </a:endParaRPr>
          </a:p>
          <a:p>
            <a:r>
              <a:rPr lang="en-US" altLang="en-US" b="1">
                <a:latin typeface="Times New Roman" panose="02020603050405020304" pitchFamily="18" charset="0"/>
              </a:rPr>
              <a:t>How to search records in the multi-Level index ?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Note that the index entries are always in sorted order, allowing the outer index to be sparse. To locate a record,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we first use </a:t>
            </a:r>
            <a:r>
              <a:rPr lang="en-US" altLang="en-US" b="1">
                <a:latin typeface="Times New Roman" panose="02020603050405020304" pitchFamily="18" charset="0"/>
              </a:rPr>
              <a:t>binary search on the outer index </a:t>
            </a:r>
            <a:r>
              <a:rPr lang="en-US" altLang="en-US">
                <a:latin typeface="Times New Roman" panose="02020603050405020304" pitchFamily="18" charset="0"/>
              </a:rPr>
              <a:t>to find the record for the </a:t>
            </a:r>
            <a:r>
              <a:rPr lang="en-US" altLang="en-US" b="1">
                <a:latin typeface="Times New Roman" panose="02020603050405020304" pitchFamily="18" charset="0"/>
              </a:rPr>
              <a:t>largest</a:t>
            </a:r>
          </a:p>
          <a:p>
            <a:r>
              <a:rPr lang="en-US" altLang="en-US" b="1">
                <a:latin typeface="Times New Roman" panose="02020603050405020304" pitchFamily="18" charset="0"/>
              </a:rPr>
              <a:t>search-key value less than or equal to the one that we desire</a:t>
            </a:r>
            <a:r>
              <a:rPr lang="en-US" altLang="en-US">
                <a:latin typeface="Times New Roman" panose="02020603050405020304" pitchFamily="18" charset="0"/>
              </a:rPr>
              <a:t>. The pointer points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to a block of the inner index. We scan this block until we </a:t>
            </a:r>
            <a:r>
              <a:rPr lang="en-US" altLang="en-US" b="1">
                <a:latin typeface="Times New Roman" panose="02020603050405020304" pitchFamily="18" charset="0"/>
              </a:rPr>
              <a:t>find the record that</a:t>
            </a:r>
          </a:p>
          <a:p>
            <a:r>
              <a:rPr lang="en-US" altLang="en-US" b="1">
                <a:latin typeface="Times New Roman" panose="02020603050405020304" pitchFamily="18" charset="0"/>
              </a:rPr>
              <a:t>has the largest search-key value less than or equal to the one that we desire</a:t>
            </a:r>
            <a:r>
              <a:rPr lang="en-US" altLang="en-US">
                <a:latin typeface="Times New Roman" panose="02020603050405020304" pitchFamily="18" charset="0"/>
              </a:rPr>
              <a:t>. The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pointer in this record points to the block of the file that contains the record for which we are looking.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n-</a:t>
            </a:r>
            <a:r>
              <a:rPr lang="en-US" baseline="0" dirty="0"/>
              <a:t> maximum number of children(in other words Pointers) allowed.</a:t>
            </a:r>
          </a:p>
          <a:p>
            <a:r>
              <a:rPr lang="en-US" baseline="0" dirty="0"/>
              <a:t>B+ Tree index created based on Name column, i.e. Search-Key value is based on Name field.</a:t>
            </a:r>
          </a:p>
          <a:p>
            <a:r>
              <a:rPr lang="en-US" baseline="0" dirty="0"/>
              <a:t>In non-leaf nodes, for example, Pointer Left to Einstein move search towards records having name value lesser than Einstein &amp; </a:t>
            </a:r>
          </a:p>
          <a:p>
            <a:r>
              <a:rPr lang="en-US" baseline="0" dirty="0"/>
              <a:t>Pointer Right to Einstein move search towards records having name value Grater or Equal to Einstein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1B116-8B4B-4DB4-A7A8-22BEB686335D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3920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2111819-A748-41C4-A6FC-1454040A23E3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</a:rPr>
              <a:t>Discuss advantages and disadvantages of B</a:t>
            </a:r>
            <a:r>
              <a:rPr lang="en-US" altLang="en-US" b="1" baseline="30000">
                <a:latin typeface="Times New Roman" panose="02020603050405020304" pitchFamily="18" charset="0"/>
              </a:rPr>
              <a:t>+</a:t>
            </a:r>
            <a:r>
              <a:rPr lang="en-US" altLang="en-US" b="1">
                <a:latin typeface="Times New Roman" panose="02020603050405020304" pitchFamily="18" charset="0"/>
              </a:rPr>
              <a:t> trees in comparison with indexed-sequential files.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>
            <a:extLst>
              <a:ext uri="{FF2B5EF4-FFF2-40B4-BE49-F238E27FC236}">
                <a16:creationId xmlns:a16="http://schemas.microsoft.com/office/drawing/2014/main" id="{3C96CB10-882F-4B9B-84D0-7EFFB4F132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4D0A3B3-F1C8-4CF8-9ED4-D94AF02844CD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9272A956-EEF1-4CB7-B6CD-08DE525772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5CE3C558-7AB6-4A58-9186-70AF936560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E923C42D-9F2B-449F-BD40-F338A54AAD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481E547-5D59-47DA-AD01-13F366A0B2E6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C5792469-4B53-4483-AC42-C572483624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BF699E88-3DC0-4342-83F3-0BD1047D3B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>
            <a:extLst>
              <a:ext uri="{FF2B5EF4-FFF2-40B4-BE49-F238E27FC236}">
                <a16:creationId xmlns:a16="http://schemas.microsoft.com/office/drawing/2014/main" id="{9C1EAFF9-70C1-4EB5-9984-6FC451D488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4947775-8643-4726-A049-46B6E445941A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6DA1C5F3-EB31-4C84-86D7-BCDBB31F21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E8CCDB82-95DF-49D2-8253-545E9287BE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5C357644-E568-41D9-8E3A-1EF5531678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24CEBF6-E450-4C5B-8F4F-2ADC5B08B72E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9386055A-69DD-404F-B177-C82D33941C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4ED6D833-9E6F-49AB-B036-8C8F0C7C03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>
            <a:extLst>
              <a:ext uri="{FF2B5EF4-FFF2-40B4-BE49-F238E27FC236}">
                <a16:creationId xmlns:a16="http://schemas.microsoft.com/office/drawing/2014/main" id="{FA1D3D98-9B5D-4471-B79A-74DAB90B30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D352DF8-20C4-4772-ABD8-1A5C28538389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686F7F58-4A50-480F-BE2A-AC2C9962AB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2E6668E7-2271-441C-9FBA-2D473AB211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M=77 u=117 s=115 </a:t>
            </a:r>
            <a:r>
              <a:rPr lang="en-US" altLang="en-US" dirty="0" err="1">
                <a:latin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</a:rPr>
              <a:t>=105 c=99  77+117+115+105+99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F022135-8F03-4BB6-83B2-D82D9E4044E9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>
            <a:extLst>
              <a:ext uri="{FF2B5EF4-FFF2-40B4-BE49-F238E27FC236}">
                <a16:creationId xmlns:a16="http://schemas.microsoft.com/office/drawing/2014/main" id="{07C2B51E-CCD4-43EC-94FA-77D9A1B34C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26DC9F1-6E68-4C4D-8E51-D58A81EA1D52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252892F8-F066-4F24-8EFD-B154DC61E3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9DB61FCB-2C35-417F-BED8-A4B85E6EA8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>
            <a:extLst>
              <a:ext uri="{FF2B5EF4-FFF2-40B4-BE49-F238E27FC236}">
                <a16:creationId xmlns:a16="http://schemas.microsoft.com/office/drawing/2014/main" id="{C0762E9D-4298-481E-9BFF-7BCA4FEF92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B5E0FC1-A0CF-4831-B36C-CFE4A8903CB7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F166A9BF-4077-41B2-9D47-0B2BFA33BC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id="{CCDB6E05-0EB6-4A11-AAE3-BF3E46B759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>
            <a:extLst>
              <a:ext uri="{FF2B5EF4-FFF2-40B4-BE49-F238E27FC236}">
                <a16:creationId xmlns:a16="http://schemas.microsoft.com/office/drawing/2014/main" id="{ED24445E-CB83-41FA-8BBA-FD4913FB1D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83DDCD0-3F5D-4945-92BE-44E64B81476F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F6E895CA-2276-4452-9AAC-EF34B25EBD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>
            <a:extLst>
              <a:ext uri="{FF2B5EF4-FFF2-40B4-BE49-F238E27FC236}">
                <a16:creationId xmlns:a16="http://schemas.microsoft.com/office/drawing/2014/main" id="{09FBD4E1-119E-4937-950F-82690ABE72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>
            <a:extLst>
              <a:ext uri="{FF2B5EF4-FFF2-40B4-BE49-F238E27FC236}">
                <a16:creationId xmlns:a16="http://schemas.microsoft.com/office/drawing/2014/main" id="{C148CB43-41E4-408A-ACD5-EA9C0687F4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2E7DB80-FF2C-4961-9643-9CD3810C8D71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A6AAF07E-4489-446F-B041-EFC74E6E79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>
            <a:extLst>
              <a:ext uri="{FF2B5EF4-FFF2-40B4-BE49-F238E27FC236}">
                <a16:creationId xmlns:a16="http://schemas.microsoft.com/office/drawing/2014/main" id="{4FB419FC-3777-47F1-90A8-9A48CCAFE6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>
            <a:extLst>
              <a:ext uri="{FF2B5EF4-FFF2-40B4-BE49-F238E27FC236}">
                <a16:creationId xmlns:a16="http://schemas.microsoft.com/office/drawing/2014/main" id="{B78407A9-E81D-43D8-A32A-D10D778BE4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905261D-7C29-4975-8539-261B45B88E3A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B5864DE3-1E39-4620-89D6-135354E494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>
            <a:extLst>
              <a:ext uri="{FF2B5EF4-FFF2-40B4-BE49-F238E27FC236}">
                <a16:creationId xmlns:a16="http://schemas.microsoft.com/office/drawing/2014/main" id="{F0B067BE-84F0-4C9F-B08D-8242A5A53F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>
            <a:extLst>
              <a:ext uri="{FF2B5EF4-FFF2-40B4-BE49-F238E27FC236}">
                <a16:creationId xmlns:a16="http://schemas.microsoft.com/office/drawing/2014/main" id="{1502E59C-0093-400F-90F9-A3D6E61EB2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E2F295A-A246-4BBC-9F39-A588E509C4CD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149507" name="Rectangle 2">
            <a:extLst>
              <a:ext uri="{FF2B5EF4-FFF2-40B4-BE49-F238E27FC236}">
                <a16:creationId xmlns:a16="http://schemas.microsoft.com/office/drawing/2014/main" id="{AAF62159-786C-404F-8749-8C8D2D1BA4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>
            <a:extLst>
              <a:ext uri="{FF2B5EF4-FFF2-40B4-BE49-F238E27FC236}">
                <a16:creationId xmlns:a16="http://schemas.microsoft.com/office/drawing/2014/main" id="{441B82AB-24AA-4D3E-9C27-496FDE1491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>
            <a:extLst>
              <a:ext uri="{FF2B5EF4-FFF2-40B4-BE49-F238E27FC236}">
                <a16:creationId xmlns:a16="http://schemas.microsoft.com/office/drawing/2014/main" id="{FFDD12CB-7F91-4847-B9C1-79FE19CC3D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5A84226-742C-4C35-B9FF-8758601BD54F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150531" name="Rectangle 2">
            <a:extLst>
              <a:ext uri="{FF2B5EF4-FFF2-40B4-BE49-F238E27FC236}">
                <a16:creationId xmlns:a16="http://schemas.microsoft.com/office/drawing/2014/main" id="{EBD010BB-3DBC-4169-BF04-FB8E813776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>
            <a:extLst>
              <a:ext uri="{FF2B5EF4-FFF2-40B4-BE49-F238E27FC236}">
                <a16:creationId xmlns:a16="http://schemas.microsoft.com/office/drawing/2014/main" id="{44E93A97-3DC8-45A5-8EC0-E939C92B4F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>
            <a:extLst>
              <a:ext uri="{FF2B5EF4-FFF2-40B4-BE49-F238E27FC236}">
                <a16:creationId xmlns:a16="http://schemas.microsoft.com/office/drawing/2014/main" id="{A02D8883-2AD8-4E48-975C-C5BF28B71D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C91DF76-B775-43B8-B289-9441E1944FC1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151555" name="Rectangle 2">
            <a:extLst>
              <a:ext uri="{FF2B5EF4-FFF2-40B4-BE49-F238E27FC236}">
                <a16:creationId xmlns:a16="http://schemas.microsoft.com/office/drawing/2014/main" id="{84C827B7-3313-4CC8-AB5A-75F8044355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>
            <a:extLst>
              <a:ext uri="{FF2B5EF4-FFF2-40B4-BE49-F238E27FC236}">
                <a16:creationId xmlns:a16="http://schemas.microsoft.com/office/drawing/2014/main" id="{6E081386-51DD-496C-96C1-EB4C2C9924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Hash function generates values over a large range — typically </a:t>
            </a:r>
            <a:r>
              <a:rPr lang="en-US" altLang="en-US" i="1" dirty="0">
                <a:ea typeface="ＭＳ Ｐゴシック" panose="020B0600070205080204" pitchFamily="34" charset="-128"/>
              </a:rPr>
              <a:t>b</a:t>
            </a:r>
            <a:r>
              <a:rPr lang="en-US" altLang="en-US" dirty="0">
                <a:ea typeface="ＭＳ Ｐゴシック" panose="020B0600070205080204" pitchFamily="34" charset="-128"/>
              </a:rPr>
              <a:t>-bit integers, with </a:t>
            </a:r>
            <a:r>
              <a:rPr lang="en-US" altLang="en-US" i="1" dirty="0">
                <a:ea typeface="ＭＳ Ｐゴシック" panose="020B0600070205080204" pitchFamily="34" charset="-128"/>
              </a:rPr>
              <a:t>b</a:t>
            </a:r>
            <a:r>
              <a:rPr lang="en-US" altLang="en-US" dirty="0">
                <a:ea typeface="ＭＳ Ｐゴシック" panose="020B0600070205080204" pitchFamily="34" charset="-128"/>
              </a:rPr>
              <a:t> = 32.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At any time use only a prefix of the hash function to index into a table of bucket addresses.  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Let the length of the prefix be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bits,  0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 </a:t>
            </a:r>
            <a:r>
              <a:rPr lang="en-US" altLang="en-US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 32. 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Bucket address table size = 2</a:t>
            </a:r>
            <a:r>
              <a:rPr lang="en-US" altLang="en-US" sz="2400" baseline="30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i.</a:t>
            </a:r>
            <a:r>
              <a:rPr lang="en-US" altLang="en-US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Initially </a:t>
            </a:r>
            <a:r>
              <a:rPr lang="en-US" altLang="en-US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= 0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Value of </a:t>
            </a:r>
            <a:r>
              <a:rPr lang="en-US" altLang="en-US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grows and shrinks as the size of the database grows and shrinks.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Multiple entries in the bucket address table may point to a bucket (why?)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Thus, a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ctual number of buckets is &lt; 2</a:t>
            </a:r>
            <a:r>
              <a:rPr lang="en-US" altLang="en-US" sz="2400" i="1" baseline="30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lvl="2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The number of buckets also changes dynamically due to coalescing and splitting of buckets. 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>
            <a:extLst>
              <a:ext uri="{FF2B5EF4-FFF2-40B4-BE49-F238E27FC236}">
                <a16:creationId xmlns:a16="http://schemas.microsoft.com/office/drawing/2014/main" id="{FCA0DD52-E419-4A73-98E4-4F616E3395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DFC77DF-4AA9-4383-9395-F76D1FF8A885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8E3FE233-D822-4F20-98E3-F6F2036BDC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>
            <a:extLst>
              <a:ext uri="{FF2B5EF4-FFF2-40B4-BE49-F238E27FC236}">
                <a16:creationId xmlns:a16="http://schemas.microsoft.com/office/drawing/2014/main" id="{0A6C5FBF-8696-4234-9545-0C38B3EAD6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AE57014-160C-4927-BABF-E215A187B3F0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Each technique must be evaluated on the basis of these factors: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• </a:t>
            </a:r>
            <a:r>
              <a:rPr lang="en-US" altLang="en-US" b="1" dirty="0">
                <a:latin typeface="Times New Roman" panose="02020603050405020304" pitchFamily="18" charset="0"/>
              </a:rPr>
              <a:t>Access types</a:t>
            </a:r>
            <a:r>
              <a:rPr lang="en-US" altLang="en-US" dirty="0">
                <a:latin typeface="Times New Roman" panose="02020603050405020304" pitchFamily="18" charset="0"/>
              </a:rPr>
              <a:t>: The types of access that are supported efficiently. Access types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can include finding records with a specified attribute value and finding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records whose attribute values fall in a specified range.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• </a:t>
            </a:r>
            <a:r>
              <a:rPr lang="en-US" altLang="en-US" b="1" dirty="0">
                <a:latin typeface="Times New Roman" panose="02020603050405020304" pitchFamily="18" charset="0"/>
              </a:rPr>
              <a:t>Access time</a:t>
            </a:r>
            <a:r>
              <a:rPr lang="en-US" altLang="en-US" dirty="0">
                <a:latin typeface="Times New Roman" panose="02020603050405020304" pitchFamily="18" charset="0"/>
              </a:rPr>
              <a:t>: The time it takes to find a particular data item, or set of items,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using the technique in question.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• </a:t>
            </a:r>
            <a:r>
              <a:rPr lang="en-US" altLang="en-US" b="1" dirty="0">
                <a:latin typeface="Times New Roman" panose="02020603050405020304" pitchFamily="18" charset="0"/>
              </a:rPr>
              <a:t>Insertion time</a:t>
            </a:r>
            <a:r>
              <a:rPr lang="en-US" altLang="en-US" dirty="0">
                <a:latin typeface="Times New Roman" panose="02020603050405020304" pitchFamily="18" charset="0"/>
              </a:rPr>
              <a:t>: The time it takes to insert a new data item. This value includes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the time it takes to find the correct place to insert the new data item, as well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as the time it takes to update the index structure.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• </a:t>
            </a:r>
            <a:r>
              <a:rPr lang="en-US" altLang="en-US" b="1" dirty="0">
                <a:latin typeface="Times New Roman" panose="02020603050405020304" pitchFamily="18" charset="0"/>
              </a:rPr>
              <a:t>Deletion time</a:t>
            </a:r>
            <a:r>
              <a:rPr lang="en-US" altLang="en-US" dirty="0">
                <a:latin typeface="Times New Roman" panose="02020603050405020304" pitchFamily="18" charset="0"/>
              </a:rPr>
              <a:t>: The time it takes to delete a data item. This value includes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the time it takes to find the item to be deleted, as well as the time it takes to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update the index structure.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• </a:t>
            </a:r>
            <a:r>
              <a:rPr lang="en-US" altLang="en-US" b="1" dirty="0">
                <a:latin typeface="Times New Roman" panose="02020603050405020304" pitchFamily="18" charset="0"/>
              </a:rPr>
              <a:t>Space overhead</a:t>
            </a:r>
            <a:r>
              <a:rPr lang="en-US" altLang="en-US" dirty="0">
                <a:latin typeface="Times New Roman" panose="02020603050405020304" pitchFamily="18" charset="0"/>
              </a:rPr>
              <a:t>: The additional space occupied by an index structure. Provided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that the amount of additional space is moderate, it is usually worthwhile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to sacrifice the space to achieve improved performance.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An attribute or set of attributes used to look up records in a file is called a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search key</a:t>
            </a:r>
            <a:r>
              <a:rPr lang="en-US" altLang="en-US" dirty="0">
                <a:latin typeface="Times New Roman" panose="02020603050405020304" pitchFamily="18" charset="0"/>
              </a:rPr>
              <a:t>.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A7A529C-6632-4705-AE77-0C2818485DC8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494DCC4-1AF7-4CA9-ADEF-D36C2963DF73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AD24B30-212A-4C92-B0BC-607906922F24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Note that- Index is created on ID attribute of Instructors which is in the sorted order and physically actual records are also in the order of ID 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The search key of a primary index </a:t>
            </a:r>
            <a:r>
              <a:rPr lang="en-US" altLang="en-US" sz="1200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is usually but not necessarily the primary key. Means there can be multiple records with same search key value-means search key value is not unique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2AA2123-3CB9-4471-A68C-96858F7FB26E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charset="0"/>
                <a:ea typeface="ＭＳ Ｐゴシック" pitchFamily="34" charset="-128"/>
                <a:cs typeface="+mn-cs"/>
              </a:rPr>
              <a:t>Dense and Sparse categorized based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charset="0"/>
                <a:ea typeface="ＭＳ Ｐゴシック" pitchFamily="34" charset="-128"/>
                <a:cs typeface="+mn-cs"/>
              </a:rPr>
              <a:t>	on one index entry per search key for group of records with same search key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Times New Roman" charset="0"/>
                <a:ea typeface="ＭＳ Ｐゴシック" pitchFamily="34" charset="-128"/>
                <a:cs typeface="+mn-cs"/>
              </a:rPr>
              <a:t>OR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charset="0"/>
                <a:ea typeface="ＭＳ Ｐゴシック" pitchFamily="34" charset="-128"/>
                <a:cs typeface="+mn-cs"/>
              </a:rPr>
              <a:t>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charset="0"/>
                <a:ea typeface="ＭＳ Ｐゴシック" pitchFamily="34" charset="-128"/>
                <a:cs typeface="+mn-cs"/>
              </a:rPr>
              <a:t>	one index entry per search key for  group of any group of records (in sorted order of search key)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Times New Roman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charset="0"/>
                <a:ea typeface="ＭＳ Ｐゴシック" pitchFamily="34" charset="-128"/>
                <a:cs typeface="+mn-cs"/>
              </a:rPr>
              <a:t>In a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Times New Roman" charset="0"/>
                <a:ea typeface="ＭＳ Ｐゴシック" pitchFamily="34" charset="-128"/>
                <a:cs typeface="+mn-cs"/>
              </a:rPr>
              <a:t>dense index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charset="0"/>
                <a:ea typeface="ＭＳ Ｐゴシック" pitchFamily="34" charset="-128"/>
                <a:cs typeface="+mn-cs"/>
              </a:rPr>
              <a:t>, an index entry appears for every search-key value in the file.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Times New Roman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charset="0"/>
                <a:ea typeface="ＭＳ Ｐゴシック" pitchFamily="34" charset="-128"/>
                <a:cs typeface="+mn-cs"/>
              </a:rPr>
              <a:t>In a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Times New Roman" charset="0"/>
                <a:ea typeface="ＭＳ Ｐゴシック" pitchFamily="34" charset="-128"/>
                <a:cs typeface="+mn-cs"/>
              </a:rPr>
              <a:t>dense </a:t>
            </a:r>
            <a:r>
              <a:rPr lang="en-US" sz="1200" b="1" i="0" u="sng" strike="noStrike" kern="1200" baseline="0" dirty="0">
                <a:solidFill>
                  <a:schemeClr val="tx1"/>
                </a:solidFill>
                <a:latin typeface="Times New Roman" charset="0"/>
                <a:ea typeface="ＭＳ Ｐゴシック" pitchFamily="34" charset="-128"/>
                <a:cs typeface="+mn-cs"/>
              </a:rPr>
              <a:t>clustering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Times New Roman" charset="0"/>
                <a:ea typeface="ＭＳ Ｐゴシック" pitchFamily="34" charset="-128"/>
                <a:cs typeface="+mn-cs"/>
              </a:rPr>
              <a:t> index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charset="0"/>
                <a:ea typeface="ＭＳ Ｐゴシック" pitchFamily="34" charset="-128"/>
                <a:cs typeface="+mn-cs"/>
              </a:rPr>
              <a:t>, the index record contains the search-key value and a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Times New Roman" charset="0"/>
                <a:ea typeface="ＭＳ Ｐゴシック" pitchFamily="34" charset="-128"/>
                <a:cs typeface="+mn-cs"/>
              </a:rPr>
              <a:t>pointer to the first data record with that search-key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charset="0"/>
                <a:ea typeface="ＭＳ Ｐゴシック" pitchFamily="34" charset="-128"/>
                <a:cs typeface="+mn-cs"/>
              </a:rPr>
              <a:t>value. The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Times New Roman" charset="0"/>
                <a:ea typeface="ＭＳ Ｐゴシック" pitchFamily="34" charset="-128"/>
                <a:cs typeface="+mn-cs"/>
              </a:rPr>
              <a:t>rest of the records with the same search-key value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charset="0"/>
                <a:ea typeface="ＭＳ Ｐゴシック" pitchFamily="34" charset="-128"/>
                <a:cs typeface="+mn-cs"/>
              </a:rPr>
              <a:t>would be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Times New Roman" charset="0"/>
                <a:ea typeface="ＭＳ Ｐゴシック" pitchFamily="34" charset="-128"/>
                <a:cs typeface="+mn-cs"/>
              </a:rPr>
              <a:t>stored sequentially after the first record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3E01DB8-B7AA-498E-899B-2B14911F3BA5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1" dirty="0">
              <a:latin typeface="Times New Roman" panose="02020603050405020304" pitchFamily="18" charset="0"/>
            </a:endParaRPr>
          </a:p>
          <a:p>
            <a:r>
              <a:rPr lang="en-US" altLang="en-US" b="1" dirty="0">
                <a:latin typeface="Times New Roman" panose="02020603050405020304" pitchFamily="18" charset="0"/>
              </a:rPr>
              <a:t>Primary(Clustering) </a:t>
            </a:r>
            <a:r>
              <a:rPr lang="en-US" altLang="en-US" dirty="0">
                <a:latin typeface="Times New Roman" panose="02020603050405020304" pitchFamily="18" charset="0"/>
              </a:rPr>
              <a:t>–Actual Records in file are in the order oy search-key( i.e ID)</a:t>
            </a:r>
            <a:r>
              <a:rPr lang="en-US" altLang="en-US" baseline="0" dirty="0">
                <a:latin typeface="Times New Roman" panose="02020603050405020304" pitchFamily="18" charset="0"/>
              </a:rPr>
              <a:t> .</a:t>
            </a:r>
          </a:p>
          <a:p>
            <a:r>
              <a:rPr lang="en-US" altLang="en-US" b="1" baseline="0" dirty="0">
                <a:latin typeface="Times New Roman" panose="02020603050405020304" pitchFamily="18" charset="0"/>
              </a:rPr>
              <a:t>Sparse</a:t>
            </a:r>
            <a:r>
              <a:rPr lang="en-US" altLang="en-US" baseline="0" dirty="0">
                <a:latin typeface="Times New Roman" panose="02020603050405020304" pitchFamily="18" charset="0"/>
              </a:rPr>
              <a:t>- Index do not contains all search key values. ( not all ID values appear in Index file , only 3 types of ID values 10101,32343 &amp; 76767 appear in index file)</a:t>
            </a:r>
          </a:p>
          <a:p>
            <a:r>
              <a:rPr lang="en-US" altLang="en-US" baseline="0" dirty="0">
                <a:latin typeface="Times New Roman" panose="02020603050405020304" pitchFamily="18" charset="0"/>
              </a:rPr>
              <a:t>Assume we want search Instructor record with ID K=45565. Search the index file to find largest search key value &lt; K.</a:t>
            </a:r>
          </a:p>
          <a:p>
            <a:r>
              <a:rPr lang="en-US" altLang="en-US" baseline="0" dirty="0">
                <a:latin typeface="Times New Roman" panose="02020603050405020304" pitchFamily="18" charset="0"/>
              </a:rPr>
              <a:t>i.e. 10101&lt;32343&lt;45565  , largest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>
                <a:latin typeface="Times New Roman" panose="02020603050405020304" pitchFamily="18" charset="0"/>
              </a:rPr>
              <a:t>largest search key value &lt; 45565 is 32343 , follow the pointer to reach record &lt;32343,El Said,History,60000&gt; in the file.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>
                <a:latin typeface="Times New Roman" panose="02020603050405020304" pitchFamily="18" charset="0"/>
              </a:rPr>
              <a:t>Search sequentially from this point to reach out required account &lt;45565,Katz,Comp.Sc.75000&gt;</a:t>
            </a:r>
          </a:p>
          <a:p>
            <a:endParaRPr lang="en-US" altLang="en-US" baseline="0" dirty="0">
              <a:latin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89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2050" name="Rectangle 2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>
                <a:solidFill>
                  <a:srgbClr val="CC3300"/>
                </a:solidFill>
              </a:rPr>
              <a:t>Database System Concepts, 6</a:t>
            </a:r>
            <a:r>
              <a:rPr lang="en-US" altLang="en-US" b="1" baseline="30000">
                <a:solidFill>
                  <a:srgbClr val="CC3300"/>
                </a:solidFill>
              </a:rPr>
              <a:t>th</a:t>
            </a:r>
            <a:r>
              <a:rPr lang="en-US" altLang="en-US" b="1">
                <a:solidFill>
                  <a:srgbClr val="CC3300"/>
                </a:solidFill>
              </a:rPr>
              <a:t> Ed</a:t>
            </a:r>
            <a:r>
              <a:rPr lang="en-US" altLang="en-US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altLang="en-US" sz="1200" b="1">
                <a:solidFill>
                  <a:srgbClr val="CC3300"/>
                </a:solidFill>
              </a:rPr>
            </a:br>
            <a:r>
              <a:rPr lang="en-US" altLang="en-US" sz="1200" b="1">
                <a:solidFill>
                  <a:srgbClr val="CC3300"/>
                </a:solidFill>
              </a:rPr>
              <a:t>See </a:t>
            </a:r>
            <a:r>
              <a:rPr lang="en-US" altLang="en-US" sz="1200" b="1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alt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4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44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EA1E3497-D922-4983-BA6C-5FE615342A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131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EC09CDF-5F86-48D4-84EC-3AE321D974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1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0A3609-F4C6-4286-8D61-623F9B692B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4521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7661275" cy="2374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388" y="3621088"/>
            <a:ext cx="7661275" cy="237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D2C1EF-2133-40BA-A25C-B664EBBA7D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749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1F626B-1810-41B5-B807-A8CE9E23E5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61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5CBC00-9FA3-4593-9C0D-8C17569CB5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253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57EFEE-D48F-4514-B570-12A6C7817A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606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A11E7F-D7CA-4237-B21A-705460D4A9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59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DCD46D-2576-47DC-99EB-749F1AD133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89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7747525-AF9D-4300-A4DF-ED67D79C3C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712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1F2804-7DC8-48C1-84F0-C6514A40A2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184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008C81-B8DA-4823-8C5F-FFE13872D6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458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4317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fld id="{B6107128-828E-466E-B595-58F2549A7D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43172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1543173" name="Text Box 5"/>
          <p:cNvSpPr txBox="1">
            <a:spLocks noChangeArrowheads="1"/>
          </p:cNvSpPr>
          <p:nvPr/>
        </p:nvSpPr>
        <p:spPr bwMode="auto">
          <a:xfrm>
            <a:off x="4446588" y="6613525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chemeClr val="tx2"/>
                </a:solidFill>
              </a:rPr>
              <a:t>11.</a:t>
            </a:r>
            <a:fld id="{279B09B0-FA83-4183-8A61-1EFE6F63B3F5}" type="slidenum">
              <a:rPr lang="en-US" altLang="en-US" sz="1000" b="1">
                <a:solidFill>
                  <a:schemeClr val="tx2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000" b="1">
              <a:solidFill>
                <a:schemeClr val="tx2"/>
              </a:solidFill>
            </a:endParaRPr>
          </a:p>
        </p:txBody>
      </p:sp>
      <p:sp>
        <p:nvSpPr>
          <p:cNvPr id="154317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chemeClr val="tx2"/>
                </a:solidFill>
              </a:rPr>
              <a:t>Database System Concepts - 6</a:t>
            </a:r>
            <a:r>
              <a:rPr lang="en-US" altLang="en-US" sz="1000" b="1" baseline="30000">
                <a:solidFill>
                  <a:schemeClr val="tx2"/>
                </a:solidFill>
              </a:rPr>
              <a:t>th</a:t>
            </a:r>
            <a:r>
              <a:rPr lang="en-US" altLang="en-US" sz="1000" b="1">
                <a:solidFill>
                  <a:schemeClr val="tx2"/>
                </a:solidFill>
              </a:rPr>
              <a:t> Edition</a:t>
            </a:r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3" name="Picture 9" descr="Cover-6E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  <p:sldLayoutId id="214748393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4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Indexing and Hashing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Dense Cluster Index Files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543" y="586153"/>
            <a:ext cx="8077200" cy="1609725"/>
          </a:xfrm>
        </p:spPr>
        <p:txBody>
          <a:bodyPr/>
          <a:lstStyle/>
          <a:p>
            <a:pPr algn="just">
              <a:defRPr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a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dense clustering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index, the index record contains the 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search-key value and a pointer to the first data record with that search-key value.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rest of the records with the same search-key value would be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stored sequentially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after the first record.(one index entry for a cluster(group) of records with same search key value-one pointer to cluster)</a:t>
            </a:r>
          </a:p>
        </p:txBody>
      </p:sp>
      <p:pic>
        <p:nvPicPr>
          <p:cNvPr id="2253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07" y="2187971"/>
            <a:ext cx="8507413" cy="353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Rectangle 1"/>
          <p:cNvSpPr>
            <a:spLocks noChangeArrowheads="1"/>
          </p:cNvSpPr>
          <p:nvPr/>
        </p:nvSpPr>
        <p:spPr bwMode="auto">
          <a:xfrm>
            <a:off x="283779" y="5563760"/>
            <a:ext cx="7296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u="sng" dirty="0">
                <a:solidFill>
                  <a:srgbClr val="002060"/>
                </a:solidFill>
              </a:rPr>
              <a:t>Dense Cluster index on </a:t>
            </a:r>
            <a:r>
              <a:rPr kumimoji="0" lang="en-US" altLang="en-US" b="1" i="1" u="sng" dirty="0">
                <a:solidFill>
                  <a:srgbClr val="002060"/>
                </a:solidFill>
              </a:rPr>
              <a:t>dept_name</a:t>
            </a:r>
            <a:r>
              <a:rPr kumimoji="0" lang="en-US" altLang="en-US" dirty="0">
                <a:solidFill>
                  <a:schemeClr val="tx2"/>
                </a:solidFill>
              </a:rPr>
              <a:t>, with </a:t>
            </a:r>
            <a:r>
              <a:rPr kumimoji="0" lang="en-US" altLang="en-US" i="1" dirty="0">
                <a:solidFill>
                  <a:schemeClr val="tx2"/>
                </a:solidFill>
              </a:rPr>
              <a:t>instructor </a:t>
            </a:r>
            <a:r>
              <a:rPr kumimoji="0" lang="en-US" altLang="en-US" dirty="0">
                <a:solidFill>
                  <a:schemeClr val="tx2"/>
                </a:solidFill>
              </a:rPr>
              <a:t>file </a:t>
            </a:r>
            <a:r>
              <a:rPr kumimoji="0" lang="en-US" altLang="en-US" b="1" dirty="0">
                <a:solidFill>
                  <a:schemeClr val="tx2"/>
                </a:solidFill>
              </a:rPr>
              <a:t>sorted on </a:t>
            </a:r>
            <a:r>
              <a:rPr kumimoji="0" lang="en-US" altLang="en-US" b="1" i="1" dirty="0">
                <a:solidFill>
                  <a:schemeClr val="tx2"/>
                </a:solidFill>
              </a:rPr>
              <a:t>dept_name</a:t>
            </a:r>
            <a:endParaRPr kumimoji="0" lang="en-US" altLang="en-US" b="1" dirty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57042" y="5901897"/>
            <a:ext cx="7258489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In a </a:t>
            </a:r>
            <a:r>
              <a:rPr 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dense non-clustering index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, the index must store a </a:t>
            </a:r>
            <a:r>
              <a:rPr 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list of pointers to all records 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with the same search-key value.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64" y="-5112"/>
            <a:ext cx="8077200" cy="609600"/>
          </a:xfrm>
        </p:spPr>
        <p:txBody>
          <a:bodyPr/>
          <a:lstStyle/>
          <a:p>
            <a:r>
              <a:rPr lang="en-US" dirty="0"/>
              <a:t>Dense Non-Cluster Index Files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29528" y="684864"/>
            <a:ext cx="85500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dense non-clustering index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the index must store 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list of pointers to all records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with the same search-key value. (Multiple records with same key value exist-search key not unique but one index entry per kind of search key value but pointer to all records with same key)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72151" y="1671228"/>
            <a:ext cx="8507413" cy="3536950"/>
            <a:chOff x="405633" y="1821129"/>
            <a:chExt cx="8507413" cy="3536950"/>
          </a:xfrm>
        </p:grpSpPr>
        <p:pic>
          <p:nvPicPr>
            <p:cNvPr id="4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633" y="1821129"/>
              <a:ext cx="8507413" cy="3536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Arrow Connector 6"/>
            <p:cNvCxnSpPr/>
            <p:nvPr/>
          </p:nvCxnSpPr>
          <p:spPr bwMode="auto">
            <a:xfrm>
              <a:off x="2144056" y="2305805"/>
              <a:ext cx="1083212" cy="18925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2045582" y="2305805"/>
              <a:ext cx="1223890" cy="4846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1968209" y="2844272"/>
              <a:ext cx="1181686" cy="7569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2003338" y="3126786"/>
              <a:ext cx="1041010" cy="10563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2003338" y="3654984"/>
              <a:ext cx="1223930" cy="1414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9" name="Rectangle 28"/>
          <p:cNvSpPr/>
          <p:nvPr/>
        </p:nvSpPr>
        <p:spPr>
          <a:xfrm>
            <a:off x="182448" y="5208178"/>
            <a:ext cx="88441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the above example , we can see an index entry </a:t>
            </a:r>
            <a:r>
              <a:rPr lang="en-US" dirty="0">
                <a:solidFill>
                  <a:srgbClr val="FF0000"/>
                </a:solidFill>
              </a:rPr>
              <a:t>Comp.Sc</a:t>
            </a:r>
            <a:r>
              <a:rPr lang="en-US" dirty="0"/>
              <a:t> is having list of </a:t>
            </a:r>
            <a:r>
              <a:rPr lang="en-US" dirty="0">
                <a:solidFill>
                  <a:srgbClr val="FF0000"/>
                </a:solidFill>
              </a:rPr>
              <a:t>3 pointers pointing to Instructors with IDs 10101,45565,83821</a:t>
            </a:r>
            <a:r>
              <a:rPr lang="en-US" dirty="0"/>
              <a:t>. Similarly Index entry </a:t>
            </a:r>
            <a:r>
              <a:rPr lang="en-US" dirty="0">
                <a:solidFill>
                  <a:srgbClr val="002060"/>
                </a:solidFill>
              </a:rPr>
              <a:t>Finance</a:t>
            </a:r>
            <a:r>
              <a:rPr lang="en-US" dirty="0"/>
              <a:t> is having list of </a:t>
            </a:r>
            <a:r>
              <a:rPr lang="en-US" dirty="0">
                <a:solidFill>
                  <a:srgbClr val="002060"/>
                </a:solidFill>
              </a:rPr>
              <a:t>2 pointers pointing to Instructor records with IDs-12121,76543</a:t>
            </a:r>
            <a:r>
              <a:rPr lang="en-US" dirty="0"/>
              <a:t>, Similarly we can see list of pointers for index entry History &amp; Physics also.</a:t>
            </a:r>
          </a:p>
        </p:txBody>
      </p:sp>
    </p:spTree>
    <p:extLst>
      <p:ext uri="{BB962C8B-B14F-4D97-AF65-F5344CB8AC3E}">
        <p14:creationId xmlns:p14="http://schemas.microsoft.com/office/powerpoint/2010/main" val="2428251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82042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Sparse Index Files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764" y="669925"/>
            <a:ext cx="8212974" cy="4902200"/>
          </a:xfrm>
        </p:spPr>
        <p:txBody>
          <a:bodyPr/>
          <a:lstStyle/>
          <a:p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Compared to dense indices</a:t>
            </a:r>
            <a:r>
              <a:rPr lang="en-US" alt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altLang="en-US" sz="21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Less space </a:t>
            </a:r>
            <a:r>
              <a:rPr lang="en-US" altLang="en-US" sz="21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and </a:t>
            </a:r>
            <a:r>
              <a:rPr lang="en-US" altLang="en-US" sz="21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less maintenance</a:t>
            </a:r>
            <a:r>
              <a:rPr lang="en-US" altLang="en-US" sz="21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overhead for insertions and deletions.</a:t>
            </a:r>
          </a:p>
          <a:p>
            <a:pPr lvl="1"/>
            <a:r>
              <a:rPr lang="en-US" altLang="en-US" sz="21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Generally </a:t>
            </a:r>
            <a:r>
              <a:rPr lang="en-US" altLang="en-US" sz="21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slower than dense index </a:t>
            </a:r>
            <a:r>
              <a:rPr lang="en-US" altLang="en-US" sz="21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for locating records.</a:t>
            </a:r>
          </a:p>
          <a:p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Good tradeoff</a:t>
            </a:r>
            <a:r>
              <a:rPr lang="en-US" alt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There is </a:t>
            </a:r>
            <a:r>
              <a:rPr lang="en-US" sz="21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trade-off 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that the system designer must make between </a:t>
            </a:r>
            <a:r>
              <a:rPr lang="en-US" sz="21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 time 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1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space overhead 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depending on application under consideration.</a:t>
            </a:r>
          </a:p>
          <a:p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A good compromise is to have a sparse index with </a:t>
            </a:r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one index entry per block.</a:t>
            </a:r>
            <a:endParaRPr lang="en-US" altLang="en-US" sz="2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alt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Bringing one Block at a time from Hard disk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(involves 1 seek &amp; 1 Rotational Delay</a:t>
            </a:r>
            <a:r>
              <a:rPr lang="en-US" alt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to memory and searching required key in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the block (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Searching in memory less time</a:t>
            </a:r>
            <a:r>
              <a:rPr lang="en-US" alt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grpSp>
        <p:nvGrpSpPr>
          <p:cNvPr id="24580" name="Group 8"/>
          <p:cNvGrpSpPr>
            <a:grpSpLocks/>
          </p:cNvGrpSpPr>
          <p:nvPr/>
        </p:nvGrpSpPr>
        <p:grpSpPr bwMode="auto">
          <a:xfrm>
            <a:off x="5906682" y="3829484"/>
            <a:ext cx="3024188" cy="2862262"/>
            <a:chOff x="3486" y="2060"/>
            <a:chExt cx="1905" cy="1803"/>
          </a:xfrm>
        </p:grpSpPr>
        <p:pic>
          <p:nvPicPr>
            <p:cNvPr id="2458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75" b="53145"/>
            <a:stretch>
              <a:fillRect/>
            </a:stretch>
          </p:blipFill>
          <p:spPr bwMode="auto">
            <a:xfrm>
              <a:off x="3517" y="2060"/>
              <a:ext cx="1874" cy="1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3486" y="2999"/>
              <a:ext cx="794" cy="8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3562" y="3360"/>
              <a:ext cx="1046" cy="46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Index-Insert &amp; Delete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Regardless of what form of index is used,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every index must be updated whenever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record is either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inserted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into or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deleted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from the file.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record in the file is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updated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any index whose search-key attribute is affected by the update must also be updated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Such a record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update can be modeled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deletion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the old record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followed by an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insertion of the new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value of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record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which results in an index deletion followed by an index insertion.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a result we only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need to consider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on an index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first describe algorithms for updating single-level indices.</a:t>
            </a:r>
          </a:p>
        </p:txBody>
      </p:sp>
    </p:spTree>
    <p:extLst>
      <p:ext uri="{BB962C8B-B14F-4D97-AF65-F5344CB8AC3E}">
        <p14:creationId xmlns:p14="http://schemas.microsoft.com/office/powerpoint/2010/main" val="3299296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201213" y="341844"/>
            <a:ext cx="8793162" cy="655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just">
              <a:defRPr/>
            </a:pPr>
            <a:r>
              <a:rPr lang="en-US" alt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Insertion</a:t>
            </a:r>
            <a:r>
              <a:rPr lang="en-US" alt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. First, the system performs a lookup using the search-key value that appears in the record to be inserted. The actions the system takes next depend on whether the index is </a:t>
            </a:r>
            <a:r>
              <a:rPr lang="en-US" altLang="en-US" sz="21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dense </a:t>
            </a:r>
            <a:r>
              <a:rPr lang="en-US" altLang="en-US" sz="2100" b="1" dirty="0">
                <a:solidFill>
                  <a:schemeClr val="bg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altLang="en-US" sz="21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sparse:</a:t>
            </a:r>
          </a:p>
          <a:p>
            <a:pPr algn="just">
              <a:defRPr/>
            </a:pPr>
            <a:r>
              <a:rPr lang="en-US" alt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◦ </a:t>
            </a:r>
            <a:r>
              <a:rPr lang="en-US" altLang="en-US" sz="21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Dense indices</a:t>
            </a: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algn="just"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alt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If the </a:t>
            </a:r>
            <a:r>
              <a:rPr lang="en-US" altLang="en-US" sz="21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search-key value does not appear in the index</a:t>
            </a:r>
            <a:r>
              <a:rPr lang="en-US" alt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, the system inserts an index entry with the search-key value in the index at the appropriate position.</a:t>
            </a:r>
          </a:p>
          <a:p>
            <a:pPr lvl="1" algn="just"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en-US" sz="21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en-US" sz="21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Otherwise </a:t>
            </a:r>
            <a:r>
              <a:rPr lang="en-US" alt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the following actions are taken:</a:t>
            </a:r>
          </a:p>
          <a:p>
            <a:pPr lvl="1" algn="just"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a. Dense Non-Clustering- </a:t>
            </a:r>
            <a:r>
              <a:rPr lang="en-US" alt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If the </a:t>
            </a:r>
            <a:r>
              <a:rPr lang="en-US" altLang="en-US" sz="2100" dirty="0">
                <a:solidFill>
                  <a:schemeClr val="bg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 entry stores </a:t>
            </a:r>
            <a:r>
              <a:rPr lang="en-US" altLang="en-US" sz="2100" b="1" dirty="0">
                <a:solidFill>
                  <a:schemeClr val="bg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pointers to all records </a:t>
            </a:r>
            <a:r>
              <a:rPr lang="en-US" alt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with the </a:t>
            </a:r>
            <a:r>
              <a:rPr lang="en-US" altLang="en-US" sz="21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 search key </a:t>
            </a:r>
            <a:r>
              <a:rPr lang="en-US" alt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value, the system adds a pointer to the new record in the index entry.</a:t>
            </a:r>
          </a:p>
          <a:p>
            <a:pPr lvl="1" algn="just">
              <a:defRPr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b. Dense Clustering- </a:t>
            </a:r>
            <a:r>
              <a:rPr lang="en-US" altLang="en-US" sz="2100" dirty="0">
                <a:solidFill>
                  <a:schemeClr val="bg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Otherwise, the index entry stores a </a:t>
            </a:r>
            <a:r>
              <a:rPr lang="en-US" altLang="en-US" sz="2100" b="1" dirty="0">
                <a:solidFill>
                  <a:schemeClr val="bg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pointer to only the first record </a:t>
            </a:r>
            <a:r>
              <a:rPr lang="en-US" alt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with the search-key value. The system then places the record being inserted after the other records with the same search-key values.</a:t>
            </a:r>
          </a:p>
          <a:p>
            <a:pPr algn="just">
              <a:defRPr/>
            </a:pPr>
            <a:r>
              <a:rPr lang="en-US" alt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◦ </a:t>
            </a:r>
            <a:r>
              <a:rPr lang="en-US" altLang="en-US" sz="21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Sparse indices</a:t>
            </a: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We assume that the </a:t>
            </a:r>
            <a:r>
              <a:rPr lang="en-US" altLang="en-US" sz="2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 stores an entry for each block</a:t>
            </a:r>
            <a:r>
              <a:rPr lang="en-US" alt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. If the system </a:t>
            </a:r>
            <a:r>
              <a:rPr lang="en-US" altLang="en-US" sz="2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creates a new block</a:t>
            </a:r>
            <a:r>
              <a:rPr lang="en-US" alt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, it inserts the first search-key value (in  search-key order) appearing in the new block into the index. On the other hand, if </a:t>
            </a:r>
            <a:r>
              <a:rPr lang="en-US" altLang="en-US" sz="2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new record has the least search-key value in its block</a:t>
            </a:r>
            <a:r>
              <a:rPr lang="en-US" alt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, the system updates the index entry pointing to the block; if not, the system makes no change to the index.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-1711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Index Update:  Insertion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1042988"/>
            <a:ext cx="8056562" cy="391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636588" y="5168147"/>
            <a:ext cx="7799489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/>
              <a:t>If inserting </a:t>
            </a:r>
            <a:r>
              <a:rPr kumimoji="0" lang="en-US" altLang="en-US" b="1" dirty="0">
                <a:solidFill>
                  <a:schemeClr val="tx2"/>
                </a:solidFill>
              </a:rPr>
              <a:t>&lt;77777,XYZ,ABC,79000&gt;</a:t>
            </a:r>
            <a:r>
              <a:rPr kumimoji="0" lang="en-US" altLang="en-US" b="1" dirty="0"/>
              <a:t> , as there is no entry corresponding to </a:t>
            </a:r>
            <a:r>
              <a:rPr kumimoji="0" lang="en-US" altLang="en-US" b="1" dirty="0">
                <a:solidFill>
                  <a:schemeClr val="tx2"/>
                </a:solidFill>
              </a:rPr>
              <a:t>77777</a:t>
            </a:r>
            <a:r>
              <a:rPr kumimoji="0" lang="en-US" altLang="en-US" b="1" dirty="0"/>
              <a:t> then insert the record in file and create an index entry corresponding to </a:t>
            </a:r>
            <a:r>
              <a:rPr kumimoji="0" lang="en-US" altLang="en-US" b="1" dirty="0">
                <a:solidFill>
                  <a:srgbClr val="FF0000"/>
                </a:solidFill>
              </a:rPr>
              <a:t>77777 </a:t>
            </a:r>
            <a:r>
              <a:rPr kumimoji="0" lang="en-US" altLang="en-US" b="1" dirty="0"/>
              <a:t>after </a:t>
            </a:r>
            <a:r>
              <a:rPr kumimoji="0" lang="en-US" altLang="en-US" b="1" dirty="0">
                <a:solidFill>
                  <a:srgbClr val="00B0F0"/>
                </a:solidFill>
              </a:rPr>
              <a:t>76766</a:t>
            </a:r>
            <a:r>
              <a:rPr kumimoji="0" lang="en-US" altLang="en-US" b="1" dirty="0"/>
              <a:t> and pointer pointing </a:t>
            </a:r>
            <a:r>
              <a:rPr kumimoji="0" lang="en-US" altLang="en-US" b="1" dirty="0">
                <a:solidFill>
                  <a:schemeClr val="tx2"/>
                </a:solidFill>
              </a:rPr>
              <a:t>to &lt;77777,XYZ,ABC,79000&gt; </a:t>
            </a:r>
          </a:p>
        </p:txBody>
      </p:sp>
      <p:sp>
        <p:nvSpPr>
          <p:cNvPr id="26628" name="Rectangle 1"/>
          <p:cNvSpPr>
            <a:spLocks noChangeArrowheads="1"/>
          </p:cNvSpPr>
          <p:nvPr/>
        </p:nvSpPr>
        <p:spPr bwMode="auto">
          <a:xfrm>
            <a:off x="1089690" y="131102"/>
            <a:ext cx="686438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300" b="1">
                <a:latin typeface="Times New Roman" panose="02020603050405020304" pitchFamily="18" charset="0"/>
              </a:rPr>
              <a:t>1. </a:t>
            </a:r>
            <a:r>
              <a:rPr kumimoji="0" lang="en-US" altLang="en-US" sz="2300" dirty="0">
                <a:latin typeface="Times New Roman" panose="02020603050405020304" pitchFamily="18" charset="0"/>
              </a:rPr>
              <a:t>If the </a:t>
            </a:r>
            <a:r>
              <a:rPr kumimoji="0" lang="en-US" altLang="en-US" sz="2300" dirty="0">
                <a:solidFill>
                  <a:srgbClr val="C00000"/>
                </a:solidFill>
                <a:latin typeface="Times New Roman" panose="02020603050405020304" pitchFamily="18" charset="0"/>
              </a:rPr>
              <a:t>search-key value does not appear in the index…</a:t>
            </a:r>
            <a:endParaRPr kumimoji="0" lang="en-US" altLang="en-US" sz="23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158410" y="5028972"/>
            <a:ext cx="8535885" cy="1215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2a</a:t>
            </a:r>
            <a:r>
              <a:rPr kumimoji="0"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. Assume a small change in the figure , say </a:t>
            </a:r>
            <a:r>
              <a:rPr kumimoji="0" lang="en-US" altLang="en-US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Comp.Sc</a:t>
            </a:r>
            <a:r>
              <a:rPr kumimoji="0"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index entry has three pointers to each  three records </a:t>
            </a:r>
            <a:r>
              <a:rPr kumimoji="0" lang="en-US" altLang="en-US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&lt;10101,..,Comp.Sci..&gt; ,&lt;45565,..Comp.Sc..&gt;, &lt;83821,…,</a:t>
            </a:r>
            <a:r>
              <a:rPr kumimoji="0" lang="en-US" altLang="en-US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CompSc</a:t>
            </a:r>
            <a:r>
              <a:rPr kumimoji="0" lang="en-US" altLang="en-US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…&gt;</a:t>
            </a:r>
            <a:r>
              <a:rPr kumimoji="0"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,  assume we want to </a:t>
            </a:r>
            <a:r>
              <a:rPr kumimoji="0" lang="en-US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</a:t>
            </a:r>
            <a:r>
              <a:rPr kumimoji="0"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&lt;85555,…,Comp.Sc..&gt; </a:t>
            </a:r>
            <a:r>
              <a:rPr kumimoji="0"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, insert the record in file at proper place( between </a:t>
            </a:r>
            <a:r>
              <a:rPr kumimoji="0" lang="en-US" alt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Brandt</a:t>
            </a:r>
            <a:r>
              <a:rPr kumimoji="0"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kumimoji="0" lang="en-US" alt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Kim</a:t>
            </a:r>
            <a:r>
              <a:rPr kumimoji="0"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) and an </a:t>
            </a:r>
            <a:r>
              <a:rPr kumimoji="0" lang="en-US" altLang="en-US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pointer entry </a:t>
            </a:r>
            <a:r>
              <a:rPr kumimoji="0"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 index file corresponding to Comp.Sc pointing to </a:t>
            </a:r>
            <a:r>
              <a:rPr kumimoji="0" lang="en-US" altLang="en-US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&lt;85555,…,Comp.Sc..&gt; </a:t>
            </a:r>
          </a:p>
        </p:txBody>
      </p:sp>
      <p:sp>
        <p:nvSpPr>
          <p:cNvPr id="2" name="Rectangle 1"/>
          <p:cNvSpPr/>
          <p:nvPr/>
        </p:nvSpPr>
        <p:spPr>
          <a:xfrm>
            <a:off x="158410" y="187270"/>
            <a:ext cx="9042091" cy="5683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2a. </a:t>
            </a:r>
            <a:r>
              <a:rPr lang="en-US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If the </a:t>
            </a:r>
            <a:r>
              <a:rPr lang="en-US" altLang="en-US" sz="2300" dirty="0">
                <a:solidFill>
                  <a:schemeClr val="bg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 entry stores </a:t>
            </a:r>
            <a:r>
              <a:rPr lang="en-US" altLang="en-US" sz="2300" b="1" dirty="0">
                <a:solidFill>
                  <a:schemeClr val="bg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pointers to all records (</a:t>
            </a:r>
            <a:r>
              <a:rPr lang="en-US" altLang="en-US" sz="23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Dense non-clustering</a:t>
            </a:r>
            <a:r>
              <a:rPr lang="en-US" altLang="en-US" sz="2300" b="1" dirty="0">
                <a:solidFill>
                  <a:schemeClr val="bg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01638" y="1086445"/>
            <a:ext cx="8507413" cy="3536950"/>
            <a:chOff x="405633" y="1821129"/>
            <a:chExt cx="8507413" cy="3536950"/>
          </a:xfrm>
        </p:grpSpPr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633" y="1821129"/>
              <a:ext cx="8507413" cy="3536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Arrow Connector 6"/>
            <p:cNvCxnSpPr/>
            <p:nvPr/>
          </p:nvCxnSpPr>
          <p:spPr bwMode="auto">
            <a:xfrm>
              <a:off x="2144056" y="2305805"/>
              <a:ext cx="1083212" cy="18925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/>
            <p:cNvCxnSpPr/>
            <p:nvPr/>
          </p:nvCxnSpPr>
          <p:spPr bwMode="auto">
            <a:xfrm>
              <a:off x="2045582" y="2305805"/>
              <a:ext cx="1223890" cy="4846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 bwMode="auto">
            <a:xfrm>
              <a:off x="1968209" y="2844272"/>
              <a:ext cx="1181686" cy="7569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2003338" y="3126786"/>
              <a:ext cx="1041010" cy="10563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>
              <a:off x="2003338" y="3654984"/>
              <a:ext cx="1223930" cy="1414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1621062"/>
            <a:ext cx="8507412" cy="353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386866" y="5277933"/>
            <a:ext cx="8535885" cy="653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2b. </a:t>
            </a:r>
            <a:r>
              <a:rPr kumimoji="0"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Assume we want to </a:t>
            </a:r>
            <a:r>
              <a:rPr kumimoji="0" lang="en-US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</a:t>
            </a:r>
            <a:r>
              <a:rPr kumimoji="0"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&lt;88888,….Comp.Sci..&gt; </a:t>
            </a:r>
            <a:r>
              <a:rPr kumimoji="0"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then insert it in proper place in file (to maintain sort order of </a:t>
            </a:r>
            <a:r>
              <a:rPr kumimoji="0" lang="en-US" alt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Dept_name</a:t>
            </a:r>
            <a:r>
              <a:rPr kumimoji="0"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)  i.e. after </a:t>
            </a:r>
            <a:r>
              <a:rPr kumimoji="0" lang="en-US" altLang="en-US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&lt;83821,…,Comp Sci..&gt;</a:t>
            </a:r>
          </a:p>
        </p:txBody>
      </p:sp>
      <p:sp>
        <p:nvSpPr>
          <p:cNvPr id="2" name="Rectangle 1"/>
          <p:cNvSpPr/>
          <p:nvPr/>
        </p:nvSpPr>
        <p:spPr>
          <a:xfrm>
            <a:off x="132033" y="360773"/>
            <a:ext cx="93196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300" b="1" dirty="0">
                <a:solidFill>
                  <a:schemeClr val="bg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2b</a:t>
            </a:r>
            <a:r>
              <a:rPr lang="en-US" sz="2300" dirty="0">
                <a:solidFill>
                  <a:schemeClr val="bg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If the index entry stores a </a:t>
            </a:r>
            <a:r>
              <a:rPr lang="en-US" sz="2300" b="1" dirty="0">
                <a:solidFill>
                  <a:schemeClr val="bg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pointer to only the first record with same search-key </a:t>
            </a:r>
            <a:r>
              <a:rPr lang="en-US" sz="2300" dirty="0">
                <a:solidFill>
                  <a:schemeClr val="bg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value… </a:t>
            </a:r>
            <a:r>
              <a:rPr lang="en-US" sz="23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(Dense-Clustering Index)</a:t>
            </a:r>
          </a:p>
        </p:txBody>
      </p:sp>
    </p:spTree>
    <p:extLst>
      <p:ext uri="{BB962C8B-B14F-4D97-AF65-F5344CB8AC3E}">
        <p14:creationId xmlns:p14="http://schemas.microsoft.com/office/powerpoint/2010/main" val="655879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-2445"/>
            <a:ext cx="8077200" cy="609600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Insert : in case of Sparse indices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299021"/>
              </p:ext>
            </p:extLst>
          </p:nvPr>
        </p:nvGraphicFramePr>
        <p:xfrm>
          <a:off x="1297169" y="1304150"/>
          <a:ext cx="1176207" cy="11542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65484">
                  <a:extLst>
                    <a:ext uri="{9D8B030D-6E8A-4147-A177-3AD203B41FA5}">
                      <a16:colId xmlns:a16="http://schemas.microsoft.com/office/drawing/2014/main" val="3879552743"/>
                    </a:ext>
                  </a:extLst>
                </a:gridCol>
                <a:gridCol w="610723">
                  <a:extLst>
                    <a:ext uri="{9D8B030D-6E8A-4147-A177-3AD203B41FA5}">
                      <a16:colId xmlns:a16="http://schemas.microsoft.com/office/drawing/2014/main" val="3167060042"/>
                    </a:ext>
                  </a:extLst>
                </a:gridCol>
              </a:tblGrid>
              <a:tr h="28856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Sparse Index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35477"/>
                  </a:ext>
                </a:extLst>
              </a:tr>
              <a:tr h="28856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2780764"/>
                  </a:ext>
                </a:extLst>
              </a:tr>
              <a:tr h="28856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6269146"/>
                  </a:ext>
                </a:extLst>
              </a:tr>
              <a:tr h="28856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874201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797154"/>
              </p:ext>
            </p:extLst>
          </p:nvPr>
        </p:nvGraphicFramePr>
        <p:xfrm>
          <a:off x="3711315" y="737643"/>
          <a:ext cx="3588895" cy="28450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44446">
                  <a:extLst>
                    <a:ext uri="{9D8B030D-6E8A-4147-A177-3AD203B41FA5}">
                      <a16:colId xmlns:a16="http://schemas.microsoft.com/office/drawing/2014/main" val="1313619758"/>
                    </a:ext>
                  </a:extLst>
                </a:gridCol>
                <a:gridCol w="844446">
                  <a:extLst>
                    <a:ext uri="{9D8B030D-6E8A-4147-A177-3AD203B41FA5}">
                      <a16:colId xmlns:a16="http://schemas.microsoft.com/office/drawing/2014/main" val="4146045779"/>
                    </a:ext>
                  </a:extLst>
                </a:gridCol>
                <a:gridCol w="844446">
                  <a:extLst>
                    <a:ext uri="{9D8B030D-6E8A-4147-A177-3AD203B41FA5}">
                      <a16:colId xmlns:a16="http://schemas.microsoft.com/office/drawing/2014/main" val="649478706"/>
                    </a:ext>
                  </a:extLst>
                </a:gridCol>
                <a:gridCol w="1055557">
                  <a:extLst>
                    <a:ext uri="{9D8B030D-6E8A-4147-A177-3AD203B41FA5}">
                      <a16:colId xmlns:a16="http://schemas.microsoft.com/office/drawing/2014/main" val="2070639035"/>
                    </a:ext>
                  </a:extLst>
                </a:gridCol>
              </a:tblGrid>
              <a:tr h="284501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EMP Relation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0482073"/>
                  </a:ext>
                </a:extLst>
              </a:tr>
              <a:tr h="28450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100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Ravi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Disk Block-1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0899186"/>
                  </a:ext>
                </a:extLst>
              </a:tr>
              <a:tr h="28450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101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Raj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3000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93081"/>
                  </a:ext>
                </a:extLst>
              </a:tr>
              <a:tr h="28450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102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 err="1">
                          <a:effectLst/>
                        </a:rPr>
                        <a:t>Vikram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5000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212418"/>
                  </a:ext>
                </a:extLst>
              </a:tr>
              <a:tr h="28450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103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Santhosh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Disk Block-2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7425615"/>
                  </a:ext>
                </a:extLst>
              </a:tr>
              <a:tr h="28450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104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Ajay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7000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506596"/>
                  </a:ext>
                </a:extLst>
              </a:tr>
              <a:tr h="28450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105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Anoop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8000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913319"/>
                  </a:ext>
                </a:extLst>
              </a:tr>
              <a:tr h="28450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107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Sanoop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9000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Disk Block-3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0879197"/>
                  </a:ext>
                </a:extLst>
              </a:tr>
              <a:tr h="28450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109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Rakesh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7000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48668"/>
                  </a:ext>
                </a:extLst>
              </a:tr>
              <a:tr h="28450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7250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027681"/>
              </p:ext>
            </p:extLst>
          </p:nvPr>
        </p:nvGraphicFramePr>
        <p:xfrm>
          <a:off x="3687579" y="1034330"/>
          <a:ext cx="2578309" cy="824459"/>
        </p:xfrm>
        <a:graphic>
          <a:graphicData uri="http://schemas.openxmlformats.org/drawingml/2006/table">
            <a:tbl>
              <a:tblPr/>
              <a:tblGrid>
                <a:gridCol w="2578309">
                  <a:extLst>
                    <a:ext uri="{9D8B030D-6E8A-4147-A177-3AD203B41FA5}">
                      <a16:colId xmlns:a16="http://schemas.microsoft.com/office/drawing/2014/main" val="2828084360"/>
                    </a:ext>
                  </a:extLst>
                </a:gridCol>
              </a:tblGrid>
              <a:tr h="8244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chemeClr val="tx2"/>
                      </a:solidFill>
                      <a:prstDash val="solid"/>
                    </a:lnL>
                    <a:lnR w="28575" cmpd="sng">
                      <a:solidFill>
                        <a:schemeClr val="tx2"/>
                      </a:solidFill>
                      <a:prstDash val="solid"/>
                    </a:lnR>
                    <a:lnT w="28575" cmpd="sng">
                      <a:solidFill>
                        <a:schemeClr val="tx2"/>
                      </a:solidFill>
                      <a:prstDash val="solid"/>
                    </a:lnT>
                    <a:lnB w="28575" cmpd="sng">
                      <a:solidFill>
                        <a:schemeClr val="tx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8627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634341"/>
              </p:ext>
            </p:extLst>
          </p:nvPr>
        </p:nvGraphicFramePr>
        <p:xfrm>
          <a:off x="3687579" y="1903759"/>
          <a:ext cx="2563319" cy="839449"/>
        </p:xfrm>
        <a:graphic>
          <a:graphicData uri="http://schemas.openxmlformats.org/drawingml/2006/table">
            <a:tbl>
              <a:tblPr/>
              <a:tblGrid>
                <a:gridCol w="2563319">
                  <a:extLst>
                    <a:ext uri="{9D8B030D-6E8A-4147-A177-3AD203B41FA5}">
                      <a16:colId xmlns:a16="http://schemas.microsoft.com/office/drawing/2014/main" val="1623388119"/>
                    </a:ext>
                  </a:extLst>
                </a:gridCol>
              </a:tblGrid>
              <a:tr h="8394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chemeClr val="tx2"/>
                      </a:solidFill>
                      <a:prstDash val="solid"/>
                    </a:lnL>
                    <a:lnR w="28575" cmpd="sng">
                      <a:solidFill>
                        <a:schemeClr val="tx2"/>
                      </a:solidFill>
                      <a:prstDash val="solid"/>
                    </a:lnR>
                    <a:lnT w="28575" cmpd="sng">
                      <a:solidFill>
                        <a:schemeClr val="tx2"/>
                      </a:solidFill>
                      <a:prstDash val="solid"/>
                    </a:lnT>
                    <a:lnB w="28575" cmpd="sng">
                      <a:solidFill>
                        <a:schemeClr val="tx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829786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 bwMode="auto">
          <a:xfrm flipV="1">
            <a:off x="2248525" y="1184231"/>
            <a:ext cx="1462790" cy="5246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353456" y="2008690"/>
            <a:ext cx="1357859" cy="299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2353456" y="2323484"/>
            <a:ext cx="1319134" cy="5396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ectangle 21"/>
          <p:cNvSpPr/>
          <p:nvPr/>
        </p:nvSpPr>
        <p:spPr>
          <a:xfrm>
            <a:off x="217836" y="3705118"/>
            <a:ext cx="8858707" cy="122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12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When record inserted, If the system </a:t>
            </a:r>
            <a:r>
              <a:rPr lang="en-US" altLang="en-US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creates a new block- </a:t>
            </a:r>
          </a:p>
          <a:p>
            <a:pPr>
              <a:lnSpc>
                <a:spcPct val="112000"/>
              </a:lnSpc>
            </a:pP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Assume two records &lt;110,…,…&gt; &amp; &lt;112,…,…&gt; are inserted.</a:t>
            </a:r>
          </a:p>
          <a:p>
            <a:pPr>
              <a:lnSpc>
                <a:spcPct val="112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&lt;110,….&gt; is added after &lt;109,…,…&gt; and new disk block-4 created and &lt;112,..,…&gt; is added into it. </a:t>
            </a:r>
          </a:p>
          <a:p>
            <a:pPr>
              <a:lnSpc>
                <a:spcPct val="112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new entery-112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create in spare index with pointer pointing to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b="1" baseline="30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record &lt;112,…,…&gt; in disk block 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5313" y="4944682"/>
            <a:ext cx="8723795" cy="1853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2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altLang="en-US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new inserted record has the least search-key value in its block- </a:t>
            </a:r>
          </a:p>
          <a:p>
            <a:pPr>
              <a:lnSpc>
                <a:spcPct val="112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Assume that a record &lt;106,…,…&gt; is added to the EMP relation, it must be inserted before &lt;107,..,..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&gt; and 3</a:t>
            </a:r>
            <a:r>
              <a:rPr lang="en-US" alt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index entry </a:t>
            </a:r>
            <a:r>
              <a:rPr lang="en-US" alt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107</a:t>
            </a:r>
            <a:r>
              <a:rPr lang="en-US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altLang="en-US" sz="18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changed</a:t>
            </a:r>
            <a:r>
              <a:rPr lang="en-US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alt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106</a:t>
            </a:r>
            <a:r>
              <a:rPr lang="en-US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so that the pointer points &lt;106,…,…&gt; 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Otherwise-</a:t>
            </a:r>
          </a:p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Assume that a record &lt;110,…,…&gt; is added to the EMP relation, it is  inserted after &lt;109,..,..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&gt; and </a:t>
            </a:r>
            <a:r>
              <a:rPr lang="en-US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no change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is made to sparse index.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6405" y="2766723"/>
            <a:ext cx="32446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Assume that </a:t>
            </a:r>
            <a:r>
              <a:rPr lang="en-US" alt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disk block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has space to accommodate </a:t>
            </a:r>
            <a:r>
              <a:rPr lang="en-US" alt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records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0453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-9144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Secondary Indices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17" y="518160"/>
            <a:ext cx="8791303" cy="5150259"/>
          </a:xfrm>
        </p:spPr>
        <p:txBody>
          <a:bodyPr/>
          <a:lstStyle/>
          <a:p>
            <a:r>
              <a:rPr lang="en-US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Frequently, one wants to find all the records whose values in a certain </a:t>
            </a:r>
            <a:r>
              <a:rPr lang="en-US" altLang="en-US" sz="23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field (which is not the search-key of the primary index</a:t>
            </a:r>
            <a:r>
              <a:rPr lang="en-US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) satisfy some condition.</a:t>
            </a:r>
          </a:p>
          <a:p>
            <a:r>
              <a:rPr lang="en-US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Assume that, in the </a:t>
            </a:r>
            <a:r>
              <a:rPr lang="en-US" altLang="en-US" sz="2300" i="1" dirty="0">
                <a:latin typeface="Calibri" panose="020F0502020204030204" pitchFamily="34" charset="0"/>
                <a:cs typeface="Calibri" panose="020F0502020204030204" pitchFamily="34" charset="0"/>
              </a:rPr>
              <a:t>instructor</a:t>
            </a:r>
            <a:r>
              <a:rPr lang="en-US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relation, records are stored sequentially by ID, also assume that there may be an index created on search_key ID. i.e. Primary index on ID.</a:t>
            </a:r>
          </a:p>
          <a:p>
            <a:pPr lvl="1">
              <a:spcBef>
                <a:spcPts val="600"/>
              </a:spcBef>
            </a:pPr>
            <a:r>
              <a:rPr lang="en-US" altLang="en-US" sz="21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Example 1</a:t>
            </a:r>
            <a:r>
              <a:rPr lang="en-US" altLang="en-US" sz="21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:We may want to find all instructors in a particular </a:t>
            </a:r>
            <a:r>
              <a:rPr lang="en-US" altLang="en-US" sz="2100" dirty="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department</a:t>
            </a:r>
            <a:r>
              <a:rPr lang="en-US" altLang="en-US" sz="21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600"/>
              </a:spcBef>
            </a:pPr>
            <a:r>
              <a:rPr lang="en-US" altLang="en-US" sz="21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Example 2</a:t>
            </a:r>
            <a:r>
              <a:rPr lang="en-US" altLang="en-US" sz="21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: We want to find all instructors with a specified </a:t>
            </a:r>
            <a:r>
              <a:rPr lang="en-US" altLang="en-US" sz="2100" dirty="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salary</a:t>
            </a:r>
            <a:r>
              <a:rPr lang="en-US" altLang="en-US" sz="21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or with salary in a specified range of values.</a:t>
            </a:r>
          </a:p>
          <a:p>
            <a:pPr algn="just"/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the above two examples, we may need two different index files on Dept_name , Salary respectively. In both index files, Dept_name values are sorted order(1</a:t>
            </a:r>
            <a:r>
              <a:rPr lang="en-US" alt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index) and Salary values in sorted order in (2</a:t>
            </a:r>
            <a:r>
              <a:rPr lang="en-US" alt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Index file). However actual Instructor record are in different order(by ID) than Dept_name or  Salary. </a:t>
            </a:r>
          </a:p>
          <a:p>
            <a:pPr algn="just"/>
            <a:r>
              <a:rPr lang="en-US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We can have two separate secondary index for each search-key value (dept_name as well as Salary)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Indexing and Hashing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Basic Concepts</a:t>
            </a:r>
          </a:p>
          <a:p>
            <a:r>
              <a:rPr lang="en-US" altLang="en-US"/>
              <a:t>Ordered Indices </a:t>
            </a:r>
          </a:p>
          <a:p>
            <a:r>
              <a:rPr lang="en-US" altLang="en-US"/>
              <a:t>B</a:t>
            </a:r>
            <a:r>
              <a:rPr lang="en-US" altLang="en-US" baseline="30000"/>
              <a:t>+</a:t>
            </a:r>
            <a:r>
              <a:rPr lang="en-US" altLang="en-US"/>
              <a:t>-Tree Index Files</a:t>
            </a:r>
          </a:p>
          <a:p>
            <a:r>
              <a:rPr lang="en-US" altLang="en-US"/>
              <a:t>B-Tree Index Files</a:t>
            </a:r>
          </a:p>
          <a:p>
            <a:r>
              <a:rPr lang="en-US" altLang="en-US"/>
              <a:t>Static Hashing</a:t>
            </a:r>
          </a:p>
          <a:p>
            <a:r>
              <a:rPr lang="en-US" altLang="en-US"/>
              <a:t>Dynamic Hashing </a:t>
            </a:r>
          </a:p>
          <a:p>
            <a:r>
              <a:rPr lang="en-US" altLang="en-US"/>
              <a:t>Comparison of Ordered Indexing and Hashing </a:t>
            </a:r>
          </a:p>
          <a:p>
            <a:r>
              <a:rPr lang="en-US" altLang="en-US"/>
              <a:t>Index Definition in SQL</a:t>
            </a:r>
          </a:p>
          <a:p>
            <a:r>
              <a:rPr lang="en-US" altLang="en-US"/>
              <a:t>Multiple-Key Access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8350" y="968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Secondary Indices Example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8350" y="5045869"/>
            <a:ext cx="7661275" cy="1189038"/>
          </a:xfrm>
        </p:spPr>
        <p:txBody>
          <a:bodyPr/>
          <a:lstStyle/>
          <a:p>
            <a:r>
              <a:rPr lang="en-US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Index record points to </a:t>
            </a:r>
            <a:r>
              <a:rPr lang="en-US" altLang="en-US" sz="23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bucket that contains pointers </a:t>
            </a:r>
            <a:r>
              <a:rPr lang="en-US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to all the actual records with that particular search-key value.</a:t>
            </a:r>
          </a:p>
          <a:p>
            <a:r>
              <a:rPr lang="en-US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Secondary indices have to be </a:t>
            </a:r>
            <a:r>
              <a:rPr lang="en-US" alt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dense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208213" y="4602163"/>
            <a:ext cx="4489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/>
              <a:t>Secondary index on </a:t>
            </a:r>
            <a:r>
              <a:rPr kumimoji="0" lang="en-US" altLang="en-US" b="1" i="1" dirty="0"/>
              <a:t>salary </a:t>
            </a:r>
            <a:r>
              <a:rPr kumimoji="0" lang="en-US" altLang="en-US" b="1" dirty="0"/>
              <a:t>field of </a:t>
            </a:r>
            <a:r>
              <a:rPr kumimoji="0" lang="en-US" altLang="en-US" b="1" i="1" dirty="0"/>
              <a:t>instructor</a:t>
            </a:r>
            <a:endParaRPr kumimoji="0" lang="en-US" altLang="en-US" b="1" dirty="0"/>
          </a:p>
        </p:txBody>
      </p:sp>
      <p:pic>
        <p:nvPicPr>
          <p:cNvPr id="3482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74700"/>
            <a:ext cx="7924800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52938" y="850900"/>
            <a:ext cx="39036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accent3">
                    <a:lumMod val="25000"/>
                  </a:schemeClr>
                </a:solidFill>
              </a:rPr>
              <a:t>Record are in the order of ID in the file , but not by salary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913" y="1562100"/>
            <a:ext cx="852487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3">
                    <a:lumMod val="25000"/>
                  </a:schemeClr>
                </a:solidFill>
              </a:rPr>
              <a:t>Index entries are in order of salary</a:t>
            </a:r>
          </a:p>
        </p:txBody>
      </p:sp>
      <p:sp>
        <p:nvSpPr>
          <p:cNvPr id="4" name="Explosion 1 3"/>
          <p:cNvSpPr/>
          <p:nvPr/>
        </p:nvSpPr>
        <p:spPr bwMode="auto">
          <a:xfrm>
            <a:off x="2883463" y="2926080"/>
            <a:ext cx="112127" cy="206058"/>
          </a:xfrm>
          <a:prstGeom prst="irregularSeal1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7118251" y="3573194"/>
            <a:ext cx="43609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7118251" y="4304714"/>
            <a:ext cx="43609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8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Primary and Secondary Indices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23017"/>
            <a:ext cx="8098971" cy="5209268"/>
          </a:xfrm>
        </p:spPr>
        <p:txBody>
          <a:bodyPr/>
          <a:lstStyle/>
          <a:p>
            <a:r>
              <a:rPr lang="en-US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Indices offer substantial benefits when searching for records.</a:t>
            </a:r>
          </a:p>
          <a:p>
            <a:r>
              <a:rPr lang="en-US" alt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BUT: </a:t>
            </a:r>
            <a:r>
              <a:rPr lang="en-US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Updating indices imposes </a:t>
            </a:r>
            <a:r>
              <a:rPr lang="en-US" altLang="en-US" sz="2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overhead on database modification</a:t>
            </a:r>
            <a:r>
              <a:rPr lang="en-US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--when a file is modified, every index on the file must be updated, </a:t>
            </a:r>
          </a:p>
          <a:p>
            <a:r>
              <a:rPr lang="en-US" altLang="en-US" sz="2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Sequential scan</a:t>
            </a:r>
            <a:r>
              <a:rPr lang="en-US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using </a:t>
            </a:r>
            <a:r>
              <a:rPr lang="en-US" altLang="en-US" sz="2300" u="sng" dirty="0">
                <a:latin typeface="Calibri" panose="020F0502020204030204" pitchFamily="34" charset="0"/>
                <a:cs typeface="Calibri" panose="020F0502020204030204" pitchFamily="34" charset="0"/>
              </a:rPr>
              <a:t>primary</a:t>
            </a:r>
            <a:r>
              <a:rPr lang="en-US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index is </a:t>
            </a:r>
            <a:r>
              <a:rPr lang="en-US" altLang="en-US" sz="2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efficient</a:t>
            </a:r>
            <a:r>
              <a:rPr lang="en-US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, but a </a:t>
            </a:r>
            <a:r>
              <a:rPr lang="en-US" altLang="en-US" sz="2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sequential scan </a:t>
            </a:r>
            <a:r>
              <a:rPr lang="en-US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using a </a:t>
            </a:r>
            <a:r>
              <a:rPr lang="en-US" altLang="en-US" sz="2300" u="sng" dirty="0">
                <a:latin typeface="Calibri" panose="020F0502020204030204" pitchFamily="34" charset="0"/>
                <a:cs typeface="Calibri" panose="020F0502020204030204" pitchFamily="34" charset="0"/>
              </a:rPr>
              <a:t>secondary</a:t>
            </a:r>
            <a:r>
              <a:rPr lang="en-US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index is </a:t>
            </a:r>
            <a:r>
              <a:rPr lang="en-US" altLang="en-US" sz="2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expensive.</a:t>
            </a:r>
          </a:p>
          <a:p>
            <a:pPr lvl="1">
              <a:lnSpc>
                <a:spcPct val="114000"/>
              </a:lnSpc>
            </a:pPr>
            <a:r>
              <a:rPr lang="en-US" altLang="en-US" sz="21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Because secondary-key order and physical-key order differ, if we attempt to </a:t>
            </a:r>
            <a:r>
              <a:rPr lang="en-US" altLang="en-US" sz="21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scan</a:t>
            </a:r>
            <a:r>
              <a:rPr lang="en-US" altLang="en-US" sz="21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the file </a:t>
            </a:r>
            <a:r>
              <a:rPr lang="en-US" altLang="en-US" sz="21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sequentially in secondary-key order</a:t>
            </a:r>
            <a:r>
              <a:rPr lang="en-US" altLang="en-US" sz="21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, the reading of each record is likely to require the reading of a new block from disk, which is very slow. Each record access may fetch a new block from disk</a:t>
            </a:r>
          </a:p>
          <a:p>
            <a:pPr lvl="1"/>
            <a:r>
              <a:rPr lang="en-US" altLang="en-US" sz="21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Block fetch requires about </a:t>
            </a:r>
            <a:r>
              <a:rPr lang="en-US" altLang="en-US" sz="2100" dirty="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5 to 10 milliseconds</a:t>
            </a:r>
            <a:r>
              <a:rPr lang="en-US" altLang="en-US" sz="21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, versus about </a:t>
            </a:r>
            <a:r>
              <a:rPr lang="en-US" altLang="en-US" sz="2100" dirty="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100 nanoseconds </a:t>
            </a:r>
            <a:r>
              <a:rPr lang="en-US" altLang="en-US" sz="21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for memory access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Multilevel Index</a:t>
            </a:r>
          </a:p>
        </p:txBody>
      </p:sp>
      <p:sp>
        <p:nvSpPr>
          <p:cNvPr id="134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8038" y="779463"/>
            <a:ext cx="7661275" cy="5299075"/>
          </a:xfrm>
        </p:spPr>
        <p:txBody>
          <a:bodyPr/>
          <a:lstStyle/>
          <a:p>
            <a:pPr>
              <a:defRPr/>
            </a:pPr>
            <a:r>
              <a:rPr lang="en-US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If primary index does not fit in memory, access becomes expensive.</a:t>
            </a:r>
          </a:p>
          <a:p>
            <a:pPr>
              <a:defRPr/>
            </a:pPr>
            <a:r>
              <a:rPr lang="en-US" altLang="en-US" sz="23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Solution: </a:t>
            </a:r>
            <a:r>
              <a:rPr lang="en-US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treat primary index kept on disk as a sequential file and construct a sparse index on it.</a:t>
            </a:r>
          </a:p>
          <a:p>
            <a:pPr lvl="1">
              <a:defRPr/>
            </a:pPr>
            <a:r>
              <a:rPr lang="en-US" altLang="en-US" sz="2300" dirty="0"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rPr>
              <a:t>outer index – a sparse index of primary index</a:t>
            </a:r>
          </a:p>
          <a:p>
            <a:pPr lvl="1">
              <a:defRPr/>
            </a:pPr>
            <a:r>
              <a:rPr lang="en-US" altLang="en-US" sz="2300" dirty="0"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rPr>
              <a:t>inner index – the primary index file</a:t>
            </a:r>
          </a:p>
          <a:p>
            <a:pPr>
              <a:defRPr/>
            </a:pPr>
            <a:r>
              <a:rPr lang="en-US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If even </a:t>
            </a:r>
            <a:r>
              <a:rPr lang="en-US" altLang="en-US" sz="23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outer index is too large to fit in main memory</a:t>
            </a:r>
            <a:r>
              <a:rPr lang="en-US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, yet </a:t>
            </a:r>
            <a:r>
              <a:rPr lang="en-US" altLang="en-US" sz="23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 level of index can be created</a:t>
            </a:r>
            <a:r>
              <a:rPr lang="en-US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, and so on.</a:t>
            </a:r>
          </a:p>
          <a:p>
            <a:pPr>
              <a:defRPr/>
            </a:pPr>
            <a:r>
              <a:rPr lang="en-US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Indices at </a:t>
            </a:r>
            <a:r>
              <a:rPr lang="en-US" altLang="en-US" sz="23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levels must be updated </a:t>
            </a:r>
            <a:r>
              <a:rPr lang="en-US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on insertion or deletion from the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553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0"/>
            <a:ext cx="8077200" cy="436563"/>
          </a:xfrm>
        </p:spPr>
        <p:txBody>
          <a:bodyPr/>
          <a:lstStyle/>
          <a:p>
            <a:pPr>
              <a:defRPr/>
            </a:pPr>
            <a:r>
              <a:rPr lang="en-US" sz="2800">
                <a:ea typeface="+mj-ea"/>
              </a:rPr>
              <a:t>Multilevel Index (Cont.)</a:t>
            </a:r>
          </a:p>
        </p:txBody>
      </p:sp>
      <p:pic>
        <p:nvPicPr>
          <p:cNvPr id="3789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838" y="511175"/>
            <a:ext cx="4899025" cy="593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166938" y="1"/>
            <a:ext cx="8077200" cy="436563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Example: Multilevel Index</a:t>
            </a:r>
          </a:p>
        </p:txBody>
      </p:sp>
      <p:pic>
        <p:nvPicPr>
          <p:cNvPr id="5" name="Picture 2" descr="Image result for multi level indices in dbm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36564"/>
            <a:ext cx="7669161" cy="6421436"/>
          </a:xfrm>
        </p:spPr>
      </p:pic>
    </p:spTree>
    <p:extLst>
      <p:ext uri="{BB962C8B-B14F-4D97-AF65-F5344CB8AC3E}">
        <p14:creationId xmlns:p14="http://schemas.microsoft.com/office/powerpoint/2010/main" val="3642987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-509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Example of B</a:t>
            </a:r>
            <a:r>
              <a:rPr lang="en-US" altLang="en-US" baseline="30000" dirty="0">
                <a:effectLst/>
              </a:rPr>
              <a:t>+</a:t>
            </a:r>
            <a:r>
              <a:rPr lang="en-US" altLang="en-US" dirty="0">
                <a:effectLst/>
              </a:rPr>
              <a:t>-Tree Index &amp; Data File</a:t>
            </a:r>
          </a:p>
        </p:txBody>
      </p:sp>
      <p:pic>
        <p:nvPicPr>
          <p:cNvPr id="3993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9" y="993774"/>
            <a:ext cx="8630469" cy="544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36550" y="6438570"/>
            <a:ext cx="52565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n- maximum number of pointers to next node allowed=4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859" y="575713"/>
            <a:ext cx="3594305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>
                <a:latin typeface="Gadugi" panose="020B0502040204020203" pitchFamily="34" charset="0"/>
                <a:ea typeface="Gadugi" panose="020B0502040204020203" pitchFamily="34" charset="0"/>
              </a:rPr>
              <a:t>B</a:t>
            </a:r>
            <a:r>
              <a:rPr lang="en-US" sz="1400" b="1" baseline="30000" dirty="0">
                <a:latin typeface="Gadugi" panose="020B0502040204020203" pitchFamily="34" charset="0"/>
                <a:ea typeface="Gadugi" panose="020B0502040204020203" pitchFamily="34" charset="0"/>
              </a:rPr>
              <a:t>+</a:t>
            </a:r>
            <a:r>
              <a:rPr lang="en-US" sz="1400" b="1" dirty="0">
                <a:latin typeface="Gadugi" panose="020B0502040204020203" pitchFamily="34" charset="0"/>
                <a:ea typeface="Gadugi" panose="020B0502040204020203" pitchFamily="34" charset="0"/>
              </a:rPr>
              <a:t> Tree index, Search-Key value is based on Name field of Instructor.</a:t>
            </a:r>
          </a:p>
          <a:p>
            <a:r>
              <a:rPr lang="en-US" sz="1400" b="1" dirty="0">
                <a:latin typeface="Gadugi" panose="020B0502040204020203" pitchFamily="34" charset="0"/>
                <a:ea typeface="Gadugi" panose="020B0502040204020203" pitchFamily="34" charset="0"/>
              </a:rPr>
              <a:t>Index keeps search key(Name) values in alphabetical order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B</a:t>
            </a:r>
            <a:r>
              <a:rPr lang="en-US" baseline="30000" dirty="0">
                <a:ea typeface="+mj-ea"/>
              </a:rPr>
              <a:t>+</a:t>
            </a:r>
            <a:r>
              <a:rPr lang="en-US" dirty="0">
                <a:ea typeface="+mj-ea"/>
              </a:rPr>
              <a:t>-Tree Index Files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7625" y="1081094"/>
            <a:ext cx="8651630" cy="47371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300" b="1" dirty="0">
                <a:solidFill>
                  <a:schemeClr val="bg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Disadvantage</a:t>
            </a:r>
            <a:r>
              <a:rPr lang="en-US" alt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 of indexed-sequential files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300" dirty="0"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rPr>
              <a:t>performance degrades as file grows, since many </a:t>
            </a:r>
            <a:r>
              <a:rPr lang="en-US" altLang="en-US" sz="2300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rPr>
              <a:t>overflow blocks </a:t>
            </a:r>
            <a:r>
              <a:rPr lang="en-US" altLang="en-US" sz="2300" dirty="0"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rPr>
              <a:t>get created. 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300" dirty="0"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rPr>
              <a:t>Periodic </a:t>
            </a:r>
            <a:r>
              <a:rPr lang="en-US" altLang="en-US" sz="2300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rPr>
              <a:t>reorganization</a:t>
            </a:r>
            <a:r>
              <a:rPr lang="en-US" altLang="en-US" sz="2300" dirty="0"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rPr>
              <a:t> of entire file is required.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300" b="1" dirty="0">
                <a:solidFill>
                  <a:schemeClr val="bg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Advantage</a:t>
            </a:r>
            <a:r>
              <a:rPr lang="en-US" alt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 of B</a:t>
            </a:r>
            <a:r>
              <a:rPr lang="en-US" altLang="en-US" sz="23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alt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-tree index files: 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300" dirty="0"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rPr>
              <a:t>automatically </a:t>
            </a:r>
            <a:r>
              <a:rPr lang="en-US" altLang="en-US" sz="2300" b="1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rPr>
              <a:t>reorganizes</a:t>
            </a:r>
            <a:r>
              <a:rPr lang="en-US" altLang="en-US" sz="2300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rPr>
              <a:t> </a:t>
            </a:r>
            <a:r>
              <a:rPr lang="en-US" altLang="en-US" sz="2300" b="1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rPr>
              <a:t>itself </a:t>
            </a:r>
            <a:r>
              <a:rPr lang="en-US" altLang="en-US" sz="2300" dirty="0"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rPr>
              <a:t>with small, local, changes, in the case of insertions and deletions. 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300" b="1" dirty="0"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rPr>
              <a:t>Reorganization</a:t>
            </a:r>
            <a:r>
              <a:rPr lang="en-US" altLang="en-US" sz="2300" dirty="0"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rPr>
              <a:t> of entire file is not required to maintain performance.</a:t>
            </a:r>
          </a:p>
          <a:p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A B</a:t>
            </a:r>
            <a:r>
              <a:rPr lang="en-US" sz="23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-tree index takes the form of a </a:t>
            </a:r>
            <a:r>
              <a:rPr lang="en-US" sz="23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balanced tree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(Minor</a:t>
            </a:r>
            <a:r>
              <a:rPr lang="en-US" altLang="en-US" sz="2300" dirty="0">
                <a:solidFill>
                  <a:schemeClr val="bg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disadvantage </a:t>
            </a:r>
            <a:r>
              <a:rPr lang="en-US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of B</a:t>
            </a:r>
            <a:r>
              <a:rPr lang="en-US" altLang="en-US" sz="23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-trees: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300" dirty="0"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rPr>
              <a:t>Extra insertion and deletion overhead, space overhead.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300" dirty="0">
                <a:solidFill>
                  <a:schemeClr val="bg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Advantages </a:t>
            </a:r>
            <a:r>
              <a:rPr lang="en-US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of B</a:t>
            </a:r>
            <a:r>
              <a:rPr lang="en-US" altLang="en-US" sz="23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-trees </a:t>
            </a:r>
            <a:r>
              <a:rPr lang="en-US" altLang="en-US" sz="23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outweigh</a:t>
            </a:r>
            <a:r>
              <a:rPr lang="en-US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disadvantages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300" dirty="0"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rPr>
              <a:t>B</a:t>
            </a:r>
            <a:r>
              <a:rPr lang="en-US" altLang="en-US" sz="2300" baseline="30000" dirty="0"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rPr>
              <a:t>+</a:t>
            </a:r>
            <a:r>
              <a:rPr lang="en-US" altLang="en-US" sz="2300" dirty="0"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rPr>
              <a:t>-trees are used extensively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577637" y="637680"/>
            <a:ext cx="789030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100" b="1" dirty="0"/>
              <a:t>B</a:t>
            </a:r>
            <a:r>
              <a:rPr lang="en-US" altLang="en-US" sz="2100" b="1" baseline="30000" dirty="0"/>
              <a:t>+</a:t>
            </a:r>
            <a:r>
              <a:rPr lang="en-US" altLang="en-US" sz="2100" b="1" dirty="0"/>
              <a:t>-tree indices are an </a:t>
            </a:r>
            <a:r>
              <a:rPr lang="en-US" altLang="en-US" sz="2100" b="1" dirty="0">
                <a:solidFill>
                  <a:schemeClr val="tx2"/>
                </a:solidFill>
              </a:rPr>
              <a:t>alternative to indexed-sequential </a:t>
            </a:r>
            <a:r>
              <a:rPr lang="en-US" altLang="en-US" sz="2100" b="1" dirty="0"/>
              <a:t>files.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02" name="Rectangle 2">
            <a:extLst>
              <a:ext uri="{FF2B5EF4-FFF2-40B4-BE49-F238E27FC236}">
                <a16:creationId xmlns:a16="http://schemas.microsoft.com/office/drawing/2014/main" id="{6B216A8F-988D-4E0F-AC16-EA7F02C277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Index Definition in SQL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A2E89F81-F229-4F41-BE6C-B0147CB10B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Create an index</a:t>
            </a:r>
          </a:p>
          <a:p>
            <a:pPr lvl="1">
              <a:buFont typeface="Monotype Sorts" charset="2"/>
              <a:buNone/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		</a:t>
            </a:r>
            <a:r>
              <a:rPr lang="en-US" altLang="en-US" b="1" dirty="0">
                <a:ea typeface="ＭＳ Ｐゴシック" panose="020B0600070205080204" pitchFamily="34" charset="-128"/>
              </a:rPr>
              <a:t>create index</a:t>
            </a:r>
            <a:r>
              <a:rPr lang="en-US" altLang="en-US" dirty="0">
                <a:ea typeface="ＭＳ Ｐゴシック" panose="020B0600070205080204" pitchFamily="34" charset="-128"/>
              </a:rPr>
              <a:t> &lt;index-name&gt; </a:t>
            </a:r>
            <a:r>
              <a:rPr lang="en-US" altLang="en-US" b="1" dirty="0">
                <a:ea typeface="ＭＳ Ｐゴシック" panose="020B0600070205080204" pitchFamily="34" charset="-128"/>
              </a:rPr>
              <a:t>on</a:t>
            </a:r>
            <a:r>
              <a:rPr lang="en-US" altLang="en-US" dirty="0">
                <a:ea typeface="ＭＳ Ｐゴシック" panose="020B0600070205080204" pitchFamily="34" charset="-128"/>
              </a:rPr>
              <a:t> &lt;relation-name&gt;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			(&lt;attribute-list&gt;)</a:t>
            </a:r>
          </a:p>
          <a:p>
            <a:pPr lvl="1">
              <a:buFont typeface="Monotype Sorts" charset="2"/>
              <a:buNone/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E.g.:  </a:t>
            </a:r>
            <a:r>
              <a:rPr lang="en-US" altLang="en-US" b="1" dirty="0">
                <a:ea typeface="ＭＳ Ｐゴシック" panose="020B0600070205080204" pitchFamily="34" charset="-128"/>
              </a:rPr>
              <a:t>create index </a:t>
            </a:r>
            <a:r>
              <a:rPr lang="en-US" altLang="en-US" i="1" dirty="0">
                <a:ea typeface="ＭＳ Ｐゴシック" panose="020B0600070205080204" pitchFamily="34" charset="-128"/>
              </a:rPr>
              <a:t> b-index </a:t>
            </a:r>
            <a:r>
              <a:rPr lang="en-US" altLang="en-US" b="1" dirty="0">
                <a:ea typeface="ＭＳ Ｐゴシック" panose="020B0600070205080204" pitchFamily="34" charset="-128"/>
              </a:rPr>
              <a:t>on</a:t>
            </a:r>
            <a:r>
              <a:rPr lang="en-US" altLang="en-US" i="1" dirty="0">
                <a:ea typeface="ＭＳ Ｐゴシック" panose="020B0600070205080204" pitchFamily="34" charset="-128"/>
              </a:rPr>
              <a:t> branch(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branch_name</a:t>
            </a:r>
            <a:r>
              <a:rPr lang="en-US" altLang="en-US" i="1" dirty="0">
                <a:ea typeface="ＭＳ Ｐゴシック" panose="020B0600070205080204" pitchFamily="34" charset="-128"/>
              </a:rPr>
              <a:t>)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Not really required if SQL </a:t>
            </a:r>
            <a:r>
              <a:rPr lang="en-US" altLang="en-US" b="1" dirty="0">
                <a:ea typeface="ＭＳ Ｐゴシック" panose="020B0600070205080204" pitchFamily="34" charset="-128"/>
              </a:rPr>
              <a:t>unique</a:t>
            </a:r>
            <a:r>
              <a:rPr lang="en-US" altLang="en-US" dirty="0">
                <a:ea typeface="ＭＳ Ｐゴシック" panose="020B0600070205080204" pitchFamily="34" charset="-128"/>
              </a:rPr>
              <a:t> integrity constraint is supported</a:t>
            </a:r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To drop an index </a:t>
            </a:r>
          </a:p>
          <a:p>
            <a:pPr lvl="1">
              <a:buFont typeface="Monotype Sorts" charset="2"/>
              <a:buNone/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			</a:t>
            </a:r>
            <a:r>
              <a:rPr lang="en-US" altLang="en-US" b="1" dirty="0">
                <a:ea typeface="ＭＳ Ｐゴシック" panose="020B0600070205080204" pitchFamily="34" charset="-128"/>
              </a:rPr>
              <a:t>drop index </a:t>
            </a:r>
            <a:r>
              <a:rPr lang="en-US" altLang="en-US" dirty="0">
                <a:ea typeface="ＭＳ Ｐゴシック" panose="020B0600070205080204" pitchFamily="34" charset="-128"/>
              </a:rPr>
              <a:t>&lt;index-name&gt;</a:t>
            </a:r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Most database systems allow specification of type of index, and clustering.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074" name="Rectangle 2">
            <a:extLst>
              <a:ext uri="{FF2B5EF4-FFF2-40B4-BE49-F238E27FC236}">
                <a16:creationId xmlns:a16="http://schemas.microsoft.com/office/drawing/2014/main" id="{DD08E6CB-6F2C-4FEF-9342-2DE362EB88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Multiple-Key Access</a:t>
            </a:r>
          </a:p>
        </p:txBody>
      </p:sp>
      <p:sp>
        <p:nvSpPr>
          <p:cNvPr id="1411075" name="Rectangle 3">
            <a:extLst>
              <a:ext uri="{FF2B5EF4-FFF2-40B4-BE49-F238E27FC236}">
                <a16:creationId xmlns:a16="http://schemas.microsoft.com/office/drawing/2014/main" id="{A89813E4-FCF8-433E-AC10-F6BD732B41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881008"/>
            <a:ext cx="7620000" cy="55933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Use multiple indices for certain types of queries.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Example: 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select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ID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from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instructor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where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dept_name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= “Finance”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and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salary</a:t>
            </a:r>
            <a:r>
              <a:rPr lang="en-US" altLang="en-US" sz="2000" dirty="0">
                <a:ea typeface="ＭＳ Ｐゴシック" panose="020B0600070205080204" pitchFamily="34" charset="-128"/>
              </a:rPr>
              <a:t> = 80000</a:t>
            </a:r>
          </a:p>
          <a:p>
            <a:pPr>
              <a:lnSpc>
                <a:spcPct val="112000"/>
              </a:lnSpc>
              <a:spcBef>
                <a:spcPts val="600"/>
              </a:spcBef>
            </a:pPr>
            <a:r>
              <a:rPr lang="en-US" altLang="en-US" sz="2000" dirty="0"/>
              <a:t>Possible strategies for processing query using indices on single attributes:</a:t>
            </a:r>
          </a:p>
          <a:p>
            <a:pPr lvl="1">
              <a:lnSpc>
                <a:spcPct val="112000"/>
              </a:lnSpc>
              <a:spcBef>
                <a:spcPts val="600"/>
              </a:spcBef>
              <a:buFont typeface="Monotype Sorts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1.	Use </a:t>
            </a:r>
            <a:r>
              <a:rPr lang="en-US" alt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index on </a:t>
            </a:r>
            <a:r>
              <a:rPr lang="en-US" altLang="en-US" sz="2000" i="1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dept_name</a:t>
            </a:r>
            <a:r>
              <a:rPr lang="en-US" altLang="en-US" sz="20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to find instructors with department name Finance; test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salary = 80000 </a:t>
            </a:r>
          </a:p>
          <a:p>
            <a:pPr lvl="1">
              <a:lnSpc>
                <a:spcPct val="112000"/>
              </a:lnSpc>
              <a:spcBef>
                <a:spcPts val="600"/>
              </a:spcBef>
              <a:buFont typeface="Monotype Sorts" charset="2"/>
              <a:buNone/>
            </a:pPr>
            <a:r>
              <a:rPr lang="en-US" altLang="en-US" sz="2000" i="1" dirty="0">
                <a:ea typeface="ＭＳ Ｐゴシック" panose="020B0600070205080204" pitchFamily="34" charset="-128"/>
              </a:rPr>
              <a:t>2.	</a:t>
            </a:r>
            <a:r>
              <a:rPr lang="en-US" altLang="en-US" sz="2000" dirty="0">
                <a:ea typeface="ＭＳ Ｐゴシック" panose="020B0600070205080204" pitchFamily="34" charset="-128"/>
              </a:rPr>
              <a:t>Use </a:t>
            </a:r>
            <a:r>
              <a:rPr lang="en-US" alt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index</a:t>
            </a:r>
            <a:r>
              <a:rPr lang="en-US" altLang="en-US" sz="20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on</a:t>
            </a:r>
            <a:r>
              <a:rPr lang="en-US" altLang="en-US" sz="20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salary </a:t>
            </a:r>
            <a:r>
              <a:rPr lang="en-US" altLang="en-US" sz="2000" dirty="0">
                <a:ea typeface="ＭＳ Ｐゴシック" panose="020B0600070205080204" pitchFamily="34" charset="-128"/>
              </a:rPr>
              <a:t>to find instructors with a salary of $80000; test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dept_name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= </a:t>
            </a:r>
            <a:r>
              <a:rPr lang="en-US" altLang="en-US" sz="2000" dirty="0">
                <a:ea typeface="ＭＳ Ｐゴシック" panose="020B0600070205080204" pitchFamily="34" charset="-128"/>
              </a:rPr>
              <a:t>“Finance”.</a:t>
            </a:r>
          </a:p>
          <a:p>
            <a:pPr marL="914400" lvl="1" indent="-457200">
              <a:lnSpc>
                <a:spcPct val="112000"/>
              </a:lnSpc>
              <a:spcBef>
                <a:spcPts val="600"/>
              </a:spcBef>
              <a:buFont typeface="Monotype Sorts" charset="2"/>
              <a:buAutoNum type="arabicPeriod" startAt="3"/>
            </a:pPr>
            <a:r>
              <a:rPr lang="en-US" altLang="en-US" sz="2000" dirty="0">
                <a:ea typeface="ＭＳ Ｐゴシック" panose="020B0600070205080204" pitchFamily="34" charset="-128"/>
              </a:rPr>
              <a:t>Use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dept_name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index to find pointers to all records pertaining to the “Finance” department.  Similarly use index on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salary</a:t>
            </a:r>
            <a:r>
              <a:rPr lang="en-US" altLang="en-US" sz="2000" dirty="0">
                <a:ea typeface="ＭＳ Ｐゴシック" panose="020B0600070205080204" pitchFamily="34" charset="-128"/>
              </a:rPr>
              <a:t>.  </a:t>
            </a:r>
          </a:p>
          <a:p>
            <a:pPr marL="914400" lvl="1" indent="-457200">
              <a:lnSpc>
                <a:spcPct val="112000"/>
              </a:lnSpc>
              <a:spcBef>
                <a:spcPts val="600"/>
              </a:spcBef>
              <a:buFont typeface="Monotype Sorts" charset="2"/>
              <a:buAutoNum type="arabicPeriod" startAt="3"/>
            </a:pPr>
            <a:r>
              <a:rPr lang="en-US" altLang="en-US" sz="2000" dirty="0">
                <a:ea typeface="ＭＳ Ｐゴシック" panose="020B0600070205080204" pitchFamily="34" charset="-128"/>
              </a:rPr>
              <a:t>Take </a:t>
            </a:r>
            <a:r>
              <a:rPr lang="en-US" altLang="en-US" sz="20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intersection</a:t>
            </a:r>
            <a:r>
              <a:rPr lang="en-US" altLang="en-US" sz="2000" dirty="0">
                <a:ea typeface="ＭＳ Ｐゴシック" panose="020B0600070205080204" pitchFamily="34" charset="-128"/>
              </a:rPr>
              <a:t> of both sets of pointers obtained.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>
            <a:extLst>
              <a:ext uri="{FF2B5EF4-FFF2-40B4-BE49-F238E27FC236}">
                <a16:creationId xmlns:a16="http://schemas.microsoft.com/office/drawing/2014/main" id="{07144020-3AE3-4C74-B5A5-B6313D12A7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6337" y="-2784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Indices on Multiple Attributes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A5B6122F-8EAC-4C87-B02E-D73507675E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1" y="2415434"/>
            <a:ext cx="7335837" cy="4137025"/>
          </a:xfrm>
        </p:spPr>
        <p:txBody>
          <a:bodyPr/>
          <a:lstStyle/>
          <a:p>
            <a:pPr>
              <a:lnSpc>
                <a:spcPct val="133000"/>
              </a:lnSpc>
              <a:spcBef>
                <a:spcPts val="600"/>
              </a:spcBef>
            </a:pPr>
            <a:r>
              <a:rPr lang="en-US" altLang="en-US" dirty="0"/>
              <a:t> With the </a:t>
            </a:r>
            <a:r>
              <a:rPr lang="en-US" altLang="en-US" b="1" dirty="0"/>
              <a:t>where</a:t>
            </a:r>
            <a:r>
              <a:rPr lang="en-US" altLang="en-US" dirty="0"/>
              <a:t> clause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where</a:t>
            </a:r>
            <a:r>
              <a:rPr lang="en-US" altLang="en-US" i="1" dirty="0"/>
              <a:t>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=</a:t>
            </a:r>
            <a:r>
              <a:rPr lang="en-US" altLang="en-US" dirty="0"/>
              <a:t> “Finance” </a:t>
            </a:r>
            <a:r>
              <a:rPr lang="en-US" altLang="en-US" b="1" dirty="0"/>
              <a:t>and</a:t>
            </a:r>
            <a:r>
              <a:rPr lang="en-US" altLang="en-US" dirty="0"/>
              <a:t> </a:t>
            </a:r>
            <a:r>
              <a:rPr lang="en-US" altLang="en-US" i="1" dirty="0"/>
              <a:t>salary = </a:t>
            </a:r>
            <a:r>
              <a:rPr lang="en-US" altLang="en-US" dirty="0"/>
              <a:t>80000</a:t>
            </a:r>
            <a:br>
              <a:rPr lang="en-US" altLang="en-US" dirty="0"/>
            </a:br>
            <a:r>
              <a:rPr lang="en-US" altLang="en-US" dirty="0"/>
              <a:t>the index on (</a:t>
            </a:r>
            <a:r>
              <a:rPr lang="en-US" altLang="en-US" i="1" dirty="0" err="1"/>
              <a:t>dept_name</a:t>
            </a:r>
            <a:r>
              <a:rPr lang="en-US" altLang="en-US" i="1" dirty="0"/>
              <a:t>, salary</a:t>
            </a:r>
            <a:r>
              <a:rPr lang="en-US" altLang="en-US" dirty="0"/>
              <a:t>) can be used to fetch only records that satisfy both conditions.</a:t>
            </a:r>
          </a:p>
          <a:p>
            <a:pPr lvl="1">
              <a:lnSpc>
                <a:spcPct val="133000"/>
              </a:lnSpc>
              <a:spcBef>
                <a:spcPts val="6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Using </a:t>
            </a:r>
            <a:r>
              <a:rPr lang="en-US" altLang="en-US" dirty="0">
                <a:solidFill>
                  <a:schemeClr val="tx2"/>
                </a:solidFill>
                <a:ea typeface="ＭＳ Ｐゴシック" panose="020B0600070205080204" pitchFamily="34" charset="-128"/>
              </a:rPr>
              <a:t>separate indices in less efficient </a:t>
            </a:r>
            <a:r>
              <a:rPr lang="en-US" altLang="en-US" dirty="0">
                <a:ea typeface="ＭＳ Ｐゴシック" panose="020B0600070205080204" pitchFamily="34" charset="-128"/>
              </a:rPr>
              <a:t>— we may fetch many records (or pointers) that satisfy only one of the conditions.</a:t>
            </a:r>
          </a:p>
          <a:p>
            <a:r>
              <a:rPr lang="en-US" altLang="en-US" dirty="0"/>
              <a:t>Can also efficiently handle 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where</a:t>
            </a:r>
            <a:r>
              <a:rPr lang="en-US" altLang="en-US" i="1" dirty="0"/>
              <a:t> </a:t>
            </a:r>
            <a:r>
              <a:rPr lang="en-US" altLang="en-US" i="1" dirty="0" err="1"/>
              <a:t>dept_name</a:t>
            </a:r>
            <a:r>
              <a:rPr lang="en-US" altLang="en-US" dirty="0"/>
              <a:t> = “Finance” </a:t>
            </a:r>
            <a:r>
              <a:rPr lang="en-US" altLang="en-US" b="1" dirty="0"/>
              <a:t>and </a:t>
            </a:r>
            <a:r>
              <a:rPr lang="en-US" altLang="en-US" i="1" dirty="0"/>
              <a:t>salary </a:t>
            </a:r>
            <a:r>
              <a:rPr lang="en-US" altLang="en-US" dirty="0"/>
              <a:t>&lt; 80000</a:t>
            </a:r>
          </a:p>
          <a:p>
            <a:r>
              <a:rPr lang="en-US" altLang="en-US" dirty="0"/>
              <a:t>But cannot efficiently handle</a:t>
            </a:r>
            <a:br>
              <a:rPr lang="en-US" altLang="en-US" dirty="0"/>
            </a:br>
            <a:r>
              <a:rPr lang="en-US" altLang="en-US" dirty="0"/>
              <a:t>          </a:t>
            </a:r>
            <a:r>
              <a:rPr lang="en-US" altLang="en-US" b="1" dirty="0"/>
              <a:t>where</a:t>
            </a:r>
            <a:r>
              <a:rPr lang="en-US" altLang="en-US" i="1" dirty="0"/>
              <a:t>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dirty="0"/>
              <a:t>&lt; “Finance” </a:t>
            </a:r>
            <a:r>
              <a:rPr lang="en-US" altLang="en-US" b="1" dirty="0"/>
              <a:t>and</a:t>
            </a:r>
            <a:r>
              <a:rPr lang="en-US" altLang="en-US" dirty="0"/>
              <a:t> </a:t>
            </a:r>
            <a:r>
              <a:rPr lang="en-US" altLang="en-US" i="1" dirty="0"/>
              <a:t>balance = </a:t>
            </a:r>
            <a:r>
              <a:rPr lang="en-US" altLang="en-US" dirty="0"/>
              <a:t>80000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May fetch many records that satisfy the first but not the second condition</a:t>
            </a:r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64B2667D-8D19-4166-B46F-3F6A0A5F9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4293" y="1795104"/>
            <a:ext cx="5480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tabLst>
                <a:tab pos="2165350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tabLst>
                <a:tab pos="2165350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2165350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2165350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2165350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5350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5350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5350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5350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/>
              <a:t>Suppose we have an index on combined search-key</a:t>
            </a:r>
          </a:p>
          <a:p>
            <a:r>
              <a:rPr lang="en-US" altLang="en-US" sz="1800" dirty="0"/>
              <a:t>	(</a:t>
            </a:r>
            <a:r>
              <a:rPr lang="en-US" altLang="en-US" sz="1800" i="1" dirty="0" err="1"/>
              <a:t>dept_name</a:t>
            </a:r>
            <a:r>
              <a:rPr lang="en-US" altLang="en-US" sz="1800" i="1" dirty="0"/>
              <a:t>, salary</a:t>
            </a:r>
            <a:r>
              <a:rPr lang="en-US" altLang="en-US" sz="1800" dirty="0"/>
              <a:t>).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704C1F-3DFD-4186-8B14-09AEB05C7D52}"/>
              </a:ext>
            </a:extLst>
          </p:cNvPr>
          <p:cNvSpPr/>
          <p:nvPr/>
        </p:nvSpPr>
        <p:spPr>
          <a:xfrm>
            <a:off x="768351" y="600611"/>
            <a:ext cx="79390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b="1" dirty="0">
                <a:solidFill>
                  <a:srgbClr val="3366CC"/>
                </a:solidFill>
              </a:rPr>
              <a:t>Composite search keys</a:t>
            </a:r>
            <a:r>
              <a:rPr lang="en-US" altLang="en-US" sz="2000" dirty="0"/>
              <a:t> are search keys containing more than one attribute</a:t>
            </a:r>
          </a:p>
          <a:p>
            <a:pPr lvl="1"/>
            <a:r>
              <a:rPr lang="en-US" altLang="en-US" sz="2000" dirty="0"/>
              <a:t>E.g. (</a:t>
            </a:r>
            <a:r>
              <a:rPr lang="en-US" altLang="en-US" sz="2000" i="1" dirty="0" err="1"/>
              <a:t>dept_name</a:t>
            </a:r>
            <a:r>
              <a:rPr lang="en-US" altLang="en-US" sz="2000" i="1" dirty="0"/>
              <a:t>, salary</a:t>
            </a:r>
            <a:r>
              <a:rPr lang="en-US" altLang="en-US" sz="2000" dirty="0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Basic Concepts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2" y="1022522"/>
            <a:ext cx="7699375" cy="5203825"/>
          </a:xfrm>
        </p:spPr>
        <p:txBody>
          <a:bodyPr/>
          <a:lstStyle/>
          <a:p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Indexing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mechanisms used to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speed up access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desired data.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E.g., author catalog in library</a:t>
            </a:r>
          </a:p>
          <a:p>
            <a:r>
              <a:rPr lang="en-US" altLang="en-US" sz="20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 Key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- attribute to set of attributes used to look up records in a file.</a:t>
            </a:r>
          </a:p>
          <a:p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altLang="en-US" sz="20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 file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consists of records (called </a:t>
            </a:r>
            <a:r>
              <a:rPr lang="en-US" altLang="en-US" sz="20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 entries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of the form</a:t>
            </a:r>
            <a:b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Index files are typically much 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smaller than the original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file </a:t>
            </a:r>
          </a:p>
          <a:p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Two basic 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kinds of indices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altLang="en-US" sz="20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Ordered indices:  </a:t>
            </a:r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search keys are </a:t>
            </a:r>
            <a:r>
              <a:rPr lang="en-US" altLang="en-US" sz="20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stored in sorted order</a:t>
            </a:r>
          </a:p>
          <a:p>
            <a:pPr lvl="1"/>
            <a:r>
              <a:rPr lang="en-US" altLang="en-US" sz="20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Hash indices:</a:t>
            </a:r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search keys are distributed uniformly across “buckets” using a “hash function”. 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044825" y="3025775"/>
            <a:ext cx="1506538" cy="384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search-key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519613" y="3024188"/>
            <a:ext cx="1184275" cy="384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pointer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>
            <a:extLst>
              <a:ext uri="{FF2B5EF4-FFF2-40B4-BE49-F238E27FC236}">
                <a16:creationId xmlns:a16="http://schemas.microsoft.com/office/drawing/2014/main" id="{3F4AD113-B4A7-408E-A7A9-1A83991DC1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Static Hashing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40C620A7-043A-464B-9A71-DA99C647C7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1850" y="1182688"/>
            <a:ext cx="7437438" cy="4138612"/>
          </a:xfrm>
        </p:spPr>
        <p:txBody>
          <a:bodyPr/>
          <a:lstStyle/>
          <a:p>
            <a:pPr>
              <a:lnSpc>
                <a:spcPct val="112000"/>
              </a:lnSpc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3366CC"/>
                </a:solidFill>
              </a:rPr>
              <a:t>bucket</a:t>
            </a:r>
            <a:r>
              <a:rPr lang="en-US" altLang="en-US" dirty="0"/>
              <a:t> is a unit of storage containing one or more records (a bucket is typically a disk block). </a:t>
            </a:r>
          </a:p>
          <a:p>
            <a:pPr>
              <a:lnSpc>
                <a:spcPct val="112000"/>
              </a:lnSpc>
            </a:pPr>
            <a:r>
              <a:rPr lang="en-US" altLang="en-US" dirty="0"/>
              <a:t>In a </a:t>
            </a:r>
            <a:r>
              <a:rPr lang="en-US" altLang="en-US" b="1" dirty="0">
                <a:solidFill>
                  <a:srgbClr val="3366CC"/>
                </a:solidFill>
              </a:rPr>
              <a:t>hash file organization</a:t>
            </a:r>
            <a:r>
              <a:rPr lang="en-US" altLang="en-US" dirty="0"/>
              <a:t> we obtain the bucket of a record directly from its search-key value using a </a:t>
            </a:r>
            <a:r>
              <a:rPr lang="en-US" altLang="en-US" b="1" dirty="0">
                <a:solidFill>
                  <a:srgbClr val="3366CC"/>
                </a:solidFill>
              </a:rPr>
              <a:t>hash</a:t>
            </a:r>
            <a:r>
              <a:rPr lang="en-US" altLang="en-US" dirty="0">
                <a:solidFill>
                  <a:srgbClr val="3366CC"/>
                </a:solidFill>
              </a:rPr>
              <a:t> </a:t>
            </a:r>
            <a:r>
              <a:rPr lang="en-US" altLang="en-US" b="1" dirty="0">
                <a:solidFill>
                  <a:srgbClr val="3366CC"/>
                </a:solidFill>
              </a:rPr>
              <a:t>function</a:t>
            </a:r>
            <a:r>
              <a:rPr lang="en-US" altLang="en-US" b="1" dirty="0">
                <a:solidFill>
                  <a:schemeClr val="tx2"/>
                </a:solidFill>
              </a:rPr>
              <a:t>.</a:t>
            </a:r>
            <a:endParaRPr lang="en-US" altLang="en-US" dirty="0">
              <a:solidFill>
                <a:schemeClr val="tx2"/>
              </a:solidFill>
            </a:endParaRPr>
          </a:p>
          <a:p>
            <a:pPr>
              <a:lnSpc>
                <a:spcPct val="112000"/>
              </a:lnSpc>
            </a:pPr>
            <a:r>
              <a:rPr lang="en-US" altLang="en-US" dirty="0"/>
              <a:t>Hash function </a:t>
            </a:r>
            <a:r>
              <a:rPr lang="en-US" altLang="en-US" b="1" i="1" dirty="0">
                <a:solidFill>
                  <a:schemeClr val="tx2"/>
                </a:solidFill>
              </a:rPr>
              <a:t>h</a:t>
            </a:r>
            <a:r>
              <a:rPr lang="en-US" altLang="en-US" dirty="0"/>
              <a:t> is a function from the set of all search-key values </a:t>
            </a:r>
            <a:r>
              <a:rPr lang="en-US" altLang="en-US" b="1" i="1" dirty="0">
                <a:solidFill>
                  <a:schemeClr val="tx2"/>
                </a:solidFill>
              </a:rPr>
              <a:t>K</a:t>
            </a:r>
            <a:r>
              <a:rPr lang="en-US" altLang="en-US" dirty="0"/>
              <a:t> to the set of all bucket addresses </a:t>
            </a:r>
            <a:r>
              <a:rPr lang="en-US" altLang="en-US" b="1" i="1" dirty="0">
                <a:solidFill>
                  <a:schemeClr val="tx2"/>
                </a:solidFill>
              </a:rPr>
              <a:t>B</a:t>
            </a:r>
            <a:r>
              <a:rPr lang="en-US" altLang="en-US" i="1" dirty="0"/>
              <a:t>.</a:t>
            </a:r>
          </a:p>
          <a:p>
            <a:pPr>
              <a:lnSpc>
                <a:spcPct val="112000"/>
              </a:lnSpc>
            </a:pPr>
            <a:r>
              <a:rPr lang="en-US" altLang="en-US" b="1" dirty="0"/>
              <a:t>Hash function </a:t>
            </a:r>
            <a:r>
              <a:rPr lang="en-US" altLang="en-US" dirty="0"/>
              <a:t>is used to </a:t>
            </a:r>
            <a:r>
              <a:rPr lang="en-US" altLang="en-US" dirty="0">
                <a:solidFill>
                  <a:schemeClr val="tx2"/>
                </a:solidFill>
              </a:rPr>
              <a:t>locate records </a:t>
            </a:r>
            <a:r>
              <a:rPr lang="en-US" altLang="en-US" dirty="0"/>
              <a:t>for access, </a:t>
            </a:r>
            <a:r>
              <a:rPr lang="en-US" altLang="en-US" dirty="0">
                <a:solidFill>
                  <a:schemeClr val="tx2"/>
                </a:solidFill>
              </a:rPr>
              <a:t>insertion</a:t>
            </a:r>
            <a:r>
              <a:rPr lang="en-US" altLang="en-US" dirty="0"/>
              <a:t> as well as </a:t>
            </a:r>
            <a:r>
              <a:rPr lang="en-US" altLang="en-US" dirty="0">
                <a:solidFill>
                  <a:schemeClr val="tx2"/>
                </a:solidFill>
              </a:rPr>
              <a:t>deletion</a:t>
            </a:r>
            <a:r>
              <a:rPr lang="en-US" altLang="en-US" dirty="0"/>
              <a:t>.</a:t>
            </a:r>
          </a:p>
          <a:p>
            <a:pPr>
              <a:lnSpc>
                <a:spcPct val="112000"/>
              </a:lnSpc>
            </a:pPr>
            <a:r>
              <a:rPr lang="en-US" altLang="en-US" dirty="0"/>
              <a:t>Records with different search-key values </a:t>
            </a:r>
            <a:r>
              <a:rPr lang="en-US" altLang="en-US" dirty="0">
                <a:solidFill>
                  <a:schemeClr val="tx2"/>
                </a:solidFill>
              </a:rPr>
              <a:t>may be mapped to the same bucket</a:t>
            </a:r>
            <a:r>
              <a:rPr lang="en-US" altLang="en-US" dirty="0"/>
              <a:t>; thus entire bucket has to be </a:t>
            </a:r>
            <a:r>
              <a:rPr lang="en-US" altLang="en-US" dirty="0">
                <a:solidFill>
                  <a:schemeClr val="tx2"/>
                </a:solidFill>
              </a:rPr>
              <a:t>searched sequentially</a:t>
            </a:r>
            <a:r>
              <a:rPr lang="en-US" altLang="en-US" dirty="0"/>
              <a:t> to locate a record.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410" name="Rectangle 2">
            <a:extLst>
              <a:ext uri="{FF2B5EF4-FFF2-40B4-BE49-F238E27FC236}">
                <a16:creationId xmlns:a16="http://schemas.microsoft.com/office/drawing/2014/main" id="{815EDCB9-5297-4D4E-8F25-E5B100CCD4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9588" y="180975"/>
            <a:ext cx="8358187" cy="4572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of Hash File Organization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48141B48-8F43-4466-B387-D0AE7208FD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2328863"/>
            <a:ext cx="7466012" cy="411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There are </a:t>
            </a:r>
            <a:r>
              <a:rPr lang="en-US" altLang="en-US" b="1" dirty="0"/>
              <a:t>10</a:t>
            </a:r>
            <a:r>
              <a:rPr lang="en-US" altLang="en-US" dirty="0"/>
              <a:t> buckets,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The binary representation of the </a:t>
            </a:r>
            <a:r>
              <a:rPr lang="en-US" altLang="en-US" i="1" dirty="0" err="1"/>
              <a:t>i</a:t>
            </a:r>
            <a:r>
              <a:rPr lang="en-US" altLang="en-US" dirty="0" err="1"/>
              <a:t>th</a:t>
            </a:r>
            <a:r>
              <a:rPr lang="en-US" altLang="en-US" dirty="0"/>
              <a:t> character is assumed to be the integer </a:t>
            </a:r>
            <a:r>
              <a:rPr lang="en-US" altLang="en-US" i="1" dirty="0" err="1"/>
              <a:t>i</a:t>
            </a:r>
            <a:r>
              <a:rPr lang="en-US" altLang="en-US" i="1" dirty="0"/>
              <a:t>.</a:t>
            </a: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dirty="0"/>
              <a:t>The hash function returns the (sum of the binary representations of the characters) </a:t>
            </a:r>
            <a:r>
              <a:rPr lang="en-US" altLang="en-US" b="1" dirty="0"/>
              <a:t>modulo 10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E.g. </a:t>
            </a:r>
            <a:r>
              <a:rPr lang="en-US" altLang="en-US" b="1" dirty="0">
                <a:ea typeface="ＭＳ Ｐゴシック" panose="020B0600070205080204" pitchFamily="34" charset="-128"/>
              </a:rPr>
              <a:t>h</a:t>
            </a:r>
            <a:r>
              <a:rPr lang="en-US" altLang="en-US" dirty="0">
                <a:ea typeface="ＭＳ Ｐゴシック" panose="020B0600070205080204" pitchFamily="34" charset="-128"/>
              </a:rPr>
              <a:t>(Music) = 1        h(History) = 2  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     h(Physics) =  3   h(Elec. Eng.) = 3</a:t>
            </a:r>
          </a:p>
        </p:txBody>
      </p:sp>
      <p:sp>
        <p:nvSpPr>
          <p:cNvPr id="57348" name="Text Box 4">
            <a:extLst>
              <a:ext uri="{FF2B5EF4-FFF2-40B4-BE49-F238E27FC236}">
                <a16:creationId xmlns:a16="http://schemas.microsoft.com/office/drawing/2014/main" id="{37CE3A78-B192-4FD6-B923-3B8074E11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679142"/>
            <a:ext cx="6660798" cy="1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br>
              <a:rPr lang="en-US" altLang="en-US" sz="1800" dirty="0"/>
            </a:br>
            <a:r>
              <a:rPr lang="en-US" altLang="en-US" sz="1800" dirty="0"/>
              <a:t>Hash file organization of </a:t>
            </a:r>
            <a:r>
              <a:rPr lang="en-US" altLang="en-US" sz="1800" i="1" dirty="0"/>
              <a:t>instructor</a:t>
            </a:r>
            <a:r>
              <a:rPr lang="en-US" altLang="en-US" sz="1800" dirty="0"/>
              <a:t> file, using </a:t>
            </a:r>
            <a:r>
              <a:rPr lang="en-US" altLang="en-US" sz="1800" i="1" dirty="0" err="1"/>
              <a:t>dept_name</a:t>
            </a:r>
            <a:r>
              <a:rPr lang="en-US" altLang="en-US" sz="1800" i="1" dirty="0"/>
              <a:t> </a:t>
            </a:r>
            <a:r>
              <a:rPr lang="en-US" altLang="en-US" sz="1800" dirty="0"/>
              <a:t>as key</a:t>
            </a:r>
            <a:br>
              <a:rPr lang="en-US" altLang="en-US" sz="1800" dirty="0"/>
            </a:br>
            <a:r>
              <a:rPr lang="en-US" altLang="en-US" sz="1800" dirty="0"/>
              <a:t> (See figure in next slide.)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458" name="Rectangle 2">
            <a:extLst>
              <a:ext uri="{FF2B5EF4-FFF2-40B4-BE49-F238E27FC236}">
                <a16:creationId xmlns:a16="http://schemas.microsoft.com/office/drawing/2014/main" id="{51946E03-D0C6-4C79-AD04-EF1989B3FF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of Hash File Organization </a:t>
            </a:r>
          </a:p>
        </p:txBody>
      </p:sp>
      <p:sp>
        <p:nvSpPr>
          <p:cNvPr id="58371" name="Text Box 3">
            <a:extLst>
              <a:ext uri="{FF2B5EF4-FFF2-40B4-BE49-F238E27FC236}">
                <a16:creationId xmlns:a16="http://schemas.microsoft.com/office/drawing/2014/main" id="{E803D28B-EEF4-4F92-B7ED-D65C0E96A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856288"/>
            <a:ext cx="73834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Hash file organization of </a:t>
            </a:r>
            <a:r>
              <a:rPr lang="en-US" altLang="en-US" sz="2000" i="1"/>
              <a:t>instructor</a:t>
            </a:r>
            <a:r>
              <a:rPr lang="en-US" altLang="en-US" sz="2000"/>
              <a:t> file, using </a:t>
            </a:r>
            <a:r>
              <a:rPr lang="en-US" altLang="en-US" sz="2000" i="1"/>
              <a:t>dept_name </a:t>
            </a:r>
            <a:r>
              <a:rPr lang="en-US" altLang="en-US" sz="2000"/>
              <a:t>as key (see previous slide for details).</a:t>
            </a:r>
          </a:p>
        </p:txBody>
      </p:sp>
      <p:pic>
        <p:nvPicPr>
          <p:cNvPr id="58372" name="Picture 6">
            <a:extLst>
              <a:ext uri="{FF2B5EF4-FFF2-40B4-BE49-F238E27FC236}">
                <a16:creationId xmlns:a16="http://schemas.microsoft.com/office/drawing/2014/main" id="{1626D5F6-B2FC-4A38-8A4D-A09EE556A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784225"/>
            <a:ext cx="6197600" cy="49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506" name="Rectangle 2">
            <a:extLst>
              <a:ext uri="{FF2B5EF4-FFF2-40B4-BE49-F238E27FC236}">
                <a16:creationId xmlns:a16="http://schemas.microsoft.com/office/drawing/2014/main" id="{7DBB5C5A-F35D-4267-BD6F-B51AD6BD00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Hash Functions</a:t>
            </a:r>
          </a:p>
        </p:txBody>
      </p:sp>
      <p:sp>
        <p:nvSpPr>
          <p:cNvPr id="1429507" name="Rectangle 3">
            <a:extLst>
              <a:ext uri="{FF2B5EF4-FFF2-40B4-BE49-F238E27FC236}">
                <a16:creationId xmlns:a16="http://schemas.microsoft.com/office/drawing/2014/main" id="{2EB33182-BA61-4A5B-B616-39B86AA347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7" y="986631"/>
            <a:ext cx="7781925" cy="4884737"/>
          </a:xfrm>
        </p:spPr>
        <p:txBody>
          <a:bodyPr/>
          <a:lstStyle/>
          <a:p>
            <a:pPr>
              <a:lnSpc>
                <a:spcPct val="133000"/>
              </a:lnSpc>
            </a:pPr>
            <a:r>
              <a:rPr lang="en-US" altLang="en-US" dirty="0">
                <a:solidFill>
                  <a:schemeClr val="tx2"/>
                </a:solidFill>
              </a:rPr>
              <a:t>Worst hash function </a:t>
            </a:r>
            <a:r>
              <a:rPr lang="en-US" altLang="en-US" dirty="0"/>
              <a:t>maps all search-key values to the same bucket; this makes access time proportional to the number of search-key values in the file.</a:t>
            </a:r>
          </a:p>
          <a:p>
            <a:pPr>
              <a:lnSpc>
                <a:spcPct val="133000"/>
              </a:lnSpc>
            </a:pPr>
            <a:r>
              <a:rPr lang="en-US" altLang="en-US" dirty="0"/>
              <a:t>An </a:t>
            </a:r>
            <a:r>
              <a:rPr lang="en-US" altLang="en-US" dirty="0">
                <a:solidFill>
                  <a:schemeClr val="tx2"/>
                </a:solidFill>
              </a:rPr>
              <a:t>ideal hash </a:t>
            </a:r>
            <a:r>
              <a:rPr lang="en-US" altLang="en-US" dirty="0"/>
              <a:t>function is </a:t>
            </a:r>
            <a:r>
              <a:rPr lang="en-US" altLang="en-US" b="1" dirty="0">
                <a:solidFill>
                  <a:srgbClr val="3366CC"/>
                </a:solidFill>
              </a:rPr>
              <a:t>uniform</a:t>
            </a:r>
            <a:r>
              <a:rPr lang="en-US" altLang="en-US" i="1" dirty="0"/>
              <a:t>,</a:t>
            </a:r>
            <a:r>
              <a:rPr lang="en-US" altLang="en-US" dirty="0"/>
              <a:t> i.e., each bucket is assigned the same number of search-key values from the set of </a:t>
            </a:r>
            <a:r>
              <a:rPr lang="en-US" altLang="en-US" i="1" dirty="0"/>
              <a:t>all</a:t>
            </a:r>
            <a:r>
              <a:rPr lang="en-US" altLang="en-US" dirty="0"/>
              <a:t> possible values.</a:t>
            </a:r>
          </a:p>
          <a:p>
            <a:pPr>
              <a:lnSpc>
                <a:spcPct val="133000"/>
              </a:lnSpc>
            </a:pPr>
            <a:r>
              <a:rPr lang="en-US" altLang="en-US" dirty="0"/>
              <a:t>Ideal hash function is </a:t>
            </a:r>
            <a:r>
              <a:rPr lang="en-US" altLang="en-US" b="1" dirty="0">
                <a:solidFill>
                  <a:srgbClr val="3366CC"/>
                </a:solidFill>
              </a:rPr>
              <a:t>random</a:t>
            </a:r>
            <a:r>
              <a:rPr lang="en-US" altLang="en-US" dirty="0"/>
              <a:t>, so each bucket will have the same number of records assigned to it irrespective of the </a:t>
            </a:r>
            <a:r>
              <a:rPr lang="en-US" altLang="en-US" i="1" dirty="0"/>
              <a:t>actual distribution</a:t>
            </a:r>
            <a:r>
              <a:rPr lang="en-US" altLang="en-US" dirty="0"/>
              <a:t> of search-key values in the file.</a:t>
            </a:r>
          </a:p>
          <a:p>
            <a:pPr>
              <a:lnSpc>
                <a:spcPct val="133000"/>
              </a:lnSpc>
            </a:pPr>
            <a:r>
              <a:rPr lang="en-US" altLang="en-US" dirty="0"/>
              <a:t>Typical hash functions perform computation on the internal binary representation of the search-key (</a:t>
            </a:r>
            <a:r>
              <a:rPr lang="en-US" altLang="en-US" b="1" dirty="0">
                <a:solidFill>
                  <a:srgbClr val="3366CC"/>
                </a:solidFill>
              </a:rPr>
              <a:t>Extendable hashing</a:t>
            </a:r>
            <a:r>
              <a:rPr lang="en-US" altLang="en-US" dirty="0"/>
              <a:t>). </a:t>
            </a:r>
          </a:p>
          <a:p>
            <a:pPr lvl="1">
              <a:lnSpc>
                <a:spcPct val="133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For example, for a string search-key, the binary representations of all the characters in the string could be added and the </a:t>
            </a:r>
            <a:r>
              <a:rPr lang="en-US" altLang="en-US" dirty="0">
                <a:solidFill>
                  <a:schemeClr val="tx2"/>
                </a:solidFill>
                <a:ea typeface="ＭＳ Ｐゴシック" panose="020B0600070205080204" pitchFamily="34" charset="-128"/>
              </a:rPr>
              <a:t>sum </a:t>
            </a:r>
            <a:r>
              <a:rPr lang="en-US" altLang="en-US" dirty="0">
                <a:solidFill>
                  <a:srgbClr val="0066CC"/>
                </a:solidFill>
                <a:ea typeface="ＭＳ Ｐゴシック" panose="020B0600070205080204" pitchFamily="34" charset="-128"/>
              </a:rPr>
              <a:t>modulo</a:t>
            </a:r>
            <a:r>
              <a:rPr lang="en-US" altLang="en-US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the number of buckets</a:t>
            </a:r>
            <a:r>
              <a:rPr lang="en-US" altLang="en-US" dirty="0">
                <a:ea typeface="ＭＳ Ｐゴシック" panose="020B0600070205080204" pitchFamily="34" charset="-128"/>
              </a:rPr>
              <a:t> could be returned.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950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554" name="Rectangle 2">
            <a:extLst>
              <a:ext uri="{FF2B5EF4-FFF2-40B4-BE49-F238E27FC236}">
                <a16:creationId xmlns:a16="http://schemas.microsoft.com/office/drawing/2014/main" id="{84D5BF92-E9CE-4FEC-A47E-9FB7452CFA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Handling of Bucket Overflows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69CD4231-A6F9-4B55-B886-63A32F7DD2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135063"/>
            <a:ext cx="7639050" cy="50736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Bucket </a:t>
            </a:r>
            <a:r>
              <a:rPr lang="en-US" altLang="en-US" dirty="0">
                <a:solidFill>
                  <a:srgbClr val="C00000"/>
                </a:solidFill>
              </a:rPr>
              <a:t>overflow</a:t>
            </a:r>
            <a:r>
              <a:rPr lang="en-US" altLang="en-US" dirty="0"/>
              <a:t> can occur because of 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Insufficient buckets 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Skew</a:t>
            </a:r>
            <a:r>
              <a:rPr lang="en-US" altLang="en-US" dirty="0">
                <a:ea typeface="ＭＳ Ｐゴシック" panose="020B0600070205080204" pitchFamily="34" charset="-128"/>
              </a:rPr>
              <a:t> in distribution of records.  This can occur due to two reasons:</a:t>
            </a:r>
          </a:p>
          <a:p>
            <a:pPr lvl="2">
              <a:lnSpc>
                <a:spcPct val="15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multiple records have same search-key value</a:t>
            </a:r>
          </a:p>
          <a:p>
            <a:pPr lvl="2">
              <a:lnSpc>
                <a:spcPct val="15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chosen 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hash</a:t>
            </a:r>
            <a:r>
              <a:rPr lang="en-US" altLang="en-US" dirty="0">
                <a:ea typeface="ＭＳ Ｐゴシック" panose="020B0600070205080204" pitchFamily="34" charset="-128"/>
              </a:rPr>
              <a:t> function 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produces non-uniform distribution </a:t>
            </a:r>
            <a:r>
              <a:rPr lang="en-US" altLang="en-US" dirty="0">
                <a:ea typeface="ＭＳ Ｐゴシック" panose="020B0600070205080204" pitchFamily="34" charset="-128"/>
              </a:rPr>
              <a:t>of key values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Although the probability of bucket overflow can be reduced, it cannot be eliminated; it is handled by using </a:t>
            </a:r>
            <a:r>
              <a:rPr lang="en-US" altLang="en-US" b="1" i="1" dirty="0">
                <a:solidFill>
                  <a:srgbClr val="3366CC"/>
                </a:solidFill>
              </a:rPr>
              <a:t>overflow buckets</a:t>
            </a:r>
            <a:r>
              <a:rPr lang="en-US" altLang="en-US" b="1" i="1" dirty="0"/>
              <a:t>.</a:t>
            </a:r>
            <a:endParaRPr lang="en-US" altLang="en-US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02" name="Rectangle 2">
            <a:extLst>
              <a:ext uri="{FF2B5EF4-FFF2-40B4-BE49-F238E27FC236}">
                <a16:creationId xmlns:a16="http://schemas.microsoft.com/office/drawing/2014/main" id="{33E61DF9-BABE-4D0F-A03D-6F536A1701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0413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Handling of Bucket Overflows (Cont.)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3234D4DE-5787-4B76-8955-72FDBA196E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135063"/>
            <a:ext cx="7848600" cy="4876800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altLang="en-US" b="1" dirty="0">
                <a:solidFill>
                  <a:srgbClr val="3366CC"/>
                </a:solidFill>
              </a:rPr>
              <a:t>Overflow chaining</a:t>
            </a:r>
            <a:r>
              <a:rPr lang="en-US" altLang="en-US" dirty="0"/>
              <a:t> – the overflow buckets of a given bucket are chained together in a linked list.</a:t>
            </a:r>
          </a:p>
          <a:p>
            <a:pPr>
              <a:lnSpc>
                <a:spcPct val="114000"/>
              </a:lnSpc>
            </a:pPr>
            <a:r>
              <a:rPr lang="en-US" altLang="en-US" dirty="0"/>
              <a:t>Above scheme is called </a:t>
            </a:r>
            <a:r>
              <a:rPr lang="en-US" altLang="en-US" b="1" dirty="0">
                <a:solidFill>
                  <a:srgbClr val="3366CC"/>
                </a:solidFill>
              </a:rPr>
              <a:t>closed hashing</a:t>
            </a:r>
            <a:r>
              <a:rPr lang="en-US" altLang="en-US" b="1" dirty="0"/>
              <a:t>.</a:t>
            </a:r>
            <a:r>
              <a:rPr lang="en-US" altLang="en-US" dirty="0"/>
              <a:t>  </a:t>
            </a:r>
          </a:p>
          <a:p>
            <a:pPr lvl="1">
              <a:lnSpc>
                <a:spcPct val="114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An alternative, called </a:t>
            </a:r>
            <a:r>
              <a:rPr lang="en-US" altLang="en-US" b="1" dirty="0">
                <a:solidFill>
                  <a:srgbClr val="3366CC"/>
                </a:solidFill>
                <a:ea typeface="ＭＳ Ｐゴシック" panose="020B0600070205080204" pitchFamily="34" charset="-128"/>
              </a:rPr>
              <a:t>open hashing</a:t>
            </a:r>
            <a:r>
              <a:rPr lang="en-US" altLang="en-US" dirty="0">
                <a:ea typeface="ＭＳ Ｐゴシック" panose="020B0600070205080204" pitchFamily="34" charset="-128"/>
              </a:rPr>
              <a:t>, which does not use overflow buckets,  is not suitable for database applications.</a:t>
            </a:r>
          </a:p>
          <a:p>
            <a:endParaRPr lang="en-US" altLang="en-US" dirty="0"/>
          </a:p>
        </p:txBody>
      </p:sp>
      <p:pic>
        <p:nvPicPr>
          <p:cNvPr id="61444" name="Picture 6">
            <a:extLst>
              <a:ext uri="{FF2B5EF4-FFF2-40B4-BE49-F238E27FC236}">
                <a16:creationId xmlns:a16="http://schemas.microsoft.com/office/drawing/2014/main" id="{7A4FA636-48E5-47CE-AEAE-0944509F7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081" y="2954184"/>
            <a:ext cx="5303837" cy="379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50" name="Rectangle 2">
            <a:extLst>
              <a:ext uri="{FF2B5EF4-FFF2-40B4-BE49-F238E27FC236}">
                <a16:creationId xmlns:a16="http://schemas.microsoft.com/office/drawing/2014/main" id="{7D5AAC34-9411-4296-BA81-A8EA33D2E8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Hash Indices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4EC3884F-1735-41C5-AD07-DA1FB8BB51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Hashing can be used not only for file organization, but also for index-structure creation.  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3366CC"/>
                </a:solidFill>
              </a:rPr>
              <a:t>hash index</a:t>
            </a:r>
            <a:r>
              <a:rPr lang="en-US" altLang="en-US" dirty="0"/>
              <a:t> organizes the search keys, with their associated record pointers, into a hash file structure.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Strictly speaking, </a:t>
            </a:r>
            <a:r>
              <a:rPr lang="en-US" altLang="en-US" dirty="0">
                <a:solidFill>
                  <a:srgbClr val="0066CC"/>
                </a:solidFill>
              </a:rPr>
              <a:t>hash indices </a:t>
            </a:r>
            <a:r>
              <a:rPr lang="en-US" altLang="en-US" dirty="0"/>
              <a:t>are </a:t>
            </a:r>
            <a:r>
              <a:rPr lang="en-US" altLang="en-US" dirty="0">
                <a:solidFill>
                  <a:schemeClr val="tx2"/>
                </a:solidFill>
              </a:rPr>
              <a:t>always secondary indices 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if the file itself is organized using hashing, a separate primary hash index on it using the same search-key is unnecessary.  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However, we use the term hash index to refer to both secondary index structures and hash organized files.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698" name="Rectangle 2">
            <a:extLst>
              <a:ext uri="{FF2B5EF4-FFF2-40B4-BE49-F238E27FC236}">
                <a16:creationId xmlns:a16="http://schemas.microsoft.com/office/drawing/2014/main" id="{98950DE9-C830-46DF-95AA-E0DB87DA56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of Hash Index</a:t>
            </a:r>
          </a:p>
        </p:txBody>
      </p:sp>
      <p:pic>
        <p:nvPicPr>
          <p:cNvPr id="63491" name="Picture 5">
            <a:extLst>
              <a:ext uri="{FF2B5EF4-FFF2-40B4-BE49-F238E27FC236}">
                <a16:creationId xmlns:a16="http://schemas.microsoft.com/office/drawing/2014/main" id="{F147B0E1-464F-4FEF-9A2F-636161034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787400"/>
            <a:ext cx="5929313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2" name="Text Box 4">
            <a:extLst>
              <a:ext uri="{FF2B5EF4-FFF2-40B4-BE49-F238E27FC236}">
                <a16:creationId xmlns:a16="http://schemas.microsoft.com/office/drawing/2014/main" id="{324E38B0-88D3-4476-8DF9-0FA8B2F6D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5497513"/>
            <a:ext cx="4679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hash index on </a:t>
            </a:r>
            <a:r>
              <a:rPr lang="en-US" altLang="en-US" sz="2000" i="1"/>
              <a:t>instructor, </a:t>
            </a:r>
            <a:r>
              <a:rPr lang="en-US" altLang="en-US" sz="2000"/>
              <a:t> on attribute </a:t>
            </a:r>
            <a:r>
              <a:rPr lang="en-US" altLang="en-US" sz="2000" i="1"/>
              <a:t>ID</a:t>
            </a:r>
            <a:endParaRPr lang="en-US" altLang="en-US" sz="2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6" name="Rectangle 2">
            <a:extLst>
              <a:ext uri="{FF2B5EF4-FFF2-40B4-BE49-F238E27FC236}">
                <a16:creationId xmlns:a16="http://schemas.microsoft.com/office/drawing/2014/main" id="{6B9C61AB-CC17-4934-A97F-A0E1EA810E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Deficiencies of Static Hashing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EB5CCA01-E569-4505-8803-8BC6B4B3F7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135063"/>
            <a:ext cx="7843837" cy="4343400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altLang="en-US" dirty="0"/>
              <a:t>In static hashing, function </a:t>
            </a:r>
            <a:r>
              <a:rPr lang="en-US" altLang="en-US" i="1" dirty="0"/>
              <a:t>h</a:t>
            </a:r>
            <a:r>
              <a:rPr lang="en-US" altLang="en-US" dirty="0"/>
              <a:t> maps search-key values to a fixed set of </a:t>
            </a:r>
            <a:r>
              <a:rPr lang="en-US" altLang="en-US" i="1" dirty="0"/>
              <a:t>B</a:t>
            </a:r>
            <a:r>
              <a:rPr lang="en-US" altLang="en-US" dirty="0"/>
              <a:t> of bucket addresses. Databases grow or shrink with time. </a:t>
            </a:r>
          </a:p>
          <a:p>
            <a:pPr lvl="1">
              <a:lnSpc>
                <a:spcPct val="114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If initial number of buckets is too small, and file grows, performance will degrade due to too much overflows.</a:t>
            </a:r>
          </a:p>
          <a:p>
            <a:pPr lvl="1">
              <a:lnSpc>
                <a:spcPct val="114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If space is allocated for anticipated growth, a significant amount of space will be wasted initially (and buckets will be under full).</a:t>
            </a:r>
          </a:p>
          <a:p>
            <a:pPr lvl="1">
              <a:lnSpc>
                <a:spcPct val="114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If database shrinks, again space will be wasted.</a:t>
            </a:r>
          </a:p>
          <a:p>
            <a:pPr>
              <a:lnSpc>
                <a:spcPct val="114000"/>
              </a:lnSpc>
            </a:pPr>
            <a:r>
              <a:rPr lang="en-US" altLang="en-US" dirty="0"/>
              <a:t>One solution: periodic re-organization of the file with a new hash function</a:t>
            </a:r>
          </a:p>
          <a:p>
            <a:pPr lvl="1">
              <a:lnSpc>
                <a:spcPct val="114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Expensive, disrupts normal operations</a:t>
            </a:r>
          </a:p>
          <a:p>
            <a:pPr>
              <a:lnSpc>
                <a:spcPct val="114000"/>
              </a:lnSpc>
            </a:pPr>
            <a:r>
              <a:rPr lang="en-US" altLang="en-US" dirty="0"/>
              <a:t>Better solution: allow the number of buckets to be modified dynamically.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794" name="Rectangle 2">
            <a:extLst>
              <a:ext uri="{FF2B5EF4-FFF2-40B4-BE49-F238E27FC236}">
                <a16:creationId xmlns:a16="http://schemas.microsoft.com/office/drawing/2014/main" id="{F1E724A7-0DFB-4522-80A3-A17D805B43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Dynamic Hashing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5E2AD7CE-05A4-4753-A3EF-BA49FD74E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720441"/>
            <a:ext cx="7785100" cy="17900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Good for database that </a:t>
            </a:r>
            <a:r>
              <a:rPr lang="en-US" altLang="en-US" dirty="0">
                <a:solidFill>
                  <a:srgbClr val="C00000"/>
                </a:solidFill>
              </a:rPr>
              <a:t>grows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C00000"/>
                </a:solidFill>
              </a:rPr>
              <a:t>shrinks</a:t>
            </a:r>
            <a:r>
              <a:rPr lang="en-US" altLang="en-US" dirty="0"/>
              <a:t> in size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Allows the </a:t>
            </a:r>
            <a:r>
              <a:rPr lang="en-US" altLang="en-US" dirty="0">
                <a:solidFill>
                  <a:srgbClr val="C00000"/>
                </a:solidFill>
              </a:rPr>
              <a:t>hash function </a:t>
            </a:r>
            <a:r>
              <a:rPr lang="en-US" altLang="en-US" dirty="0"/>
              <a:t>to be </a:t>
            </a:r>
            <a:r>
              <a:rPr lang="en-US" altLang="en-US" dirty="0">
                <a:solidFill>
                  <a:srgbClr val="C00000"/>
                </a:solidFill>
              </a:rPr>
              <a:t>modified dynamically</a:t>
            </a:r>
          </a:p>
          <a:p>
            <a:pPr>
              <a:lnSpc>
                <a:spcPct val="150000"/>
              </a:lnSpc>
            </a:pPr>
            <a:r>
              <a:rPr lang="en-US" altLang="en-US" b="1" dirty="0">
                <a:solidFill>
                  <a:srgbClr val="3366CC"/>
                </a:solidFill>
              </a:rPr>
              <a:t>Extendable hashing</a:t>
            </a:r>
            <a:r>
              <a:rPr lang="en-US" altLang="en-US" dirty="0"/>
              <a:t> – one form of dynamic hashing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98011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Index Evaluation Metrics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011" y="609600"/>
            <a:ext cx="7924800" cy="5709557"/>
          </a:xfrm>
        </p:spPr>
        <p:txBody>
          <a:bodyPr/>
          <a:lstStyle/>
          <a:p>
            <a:pPr>
              <a:defRPr/>
            </a:pPr>
            <a:r>
              <a:rPr lang="en-US" altLang="en-US" sz="2000" b="1" dirty="0">
                <a:solidFill>
                  <a:schemeClr val="bg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 types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supported efficiently.  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e.g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., 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2000" dirty="0"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rPr>
              <a:t>records with a specified value in the attribute   </a:t>
            </a:r>
            <a:r>
              <a:rPr lang="en-US" altLang="en-US" sz="2000" i="1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rPr>
              <a:t>where </a:t>
            </a:r>
            <a:r>
              <a:rPr lang="en-US" altLang="en-US" sz="2000" i="1" dirty="0" err="1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rPr>
              <a:t>deptno</a:t>
            </a:r>
            <a:r>
              <a:rPr lang="en-US" altLang="en-US" sz="2000" i="1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rPr>
              <a:t>=‘D1</a:t>
            </a:r>
            <a:r>
              <a:rPr lang="en-US" altLang="en-US" sz="2000" dirty="0"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rPr>
              <a:t>’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2000" dirty="0"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rPr>
              <a:t>or records with an attribute value falling in a specified range of values.  		</a:t>
            </a:r>
            <a:r>
              <a:rPr lang="en-US" altLang="en-US" sz="2000" i="1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rPr>
              <a:t>where salary &gt;=40000 and salary&lt;=299999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2000" b="1" dirty="0">
                <a:solidFill>
                  <a:schemeClr val="bg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 time- 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r>
              <a:rPr lang="en-US" altLang="en-US" sz="2000" b="1" dirty="0">
                <a:solidFill>
                  <a:schemeClr val="bg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find a particular data item, or set of items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en-US" sz="2000" b="1" dirty="0">
                <a:solidFill>
                  <a:schemeClr val="bg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Insertion time-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time to</a:t>
            </a:r>
            <a:r>
              <a:rPr lang="en-US" altLang="en-US" sz="2000" b="1" dirty="0">
                <a:solidFill>
                  <a:schemeClr val="bg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 the correct place to insert the new data, to update the index structure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sz="2000" b="1" dirty="0">
                <a:solidFill>
                  <a:schemeClr val="bg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Deletion time -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time  to takes to find the item to be deleted , to update the index structure.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2000" b="1" dirty="0">
                <a:solidFill>
                  <a:schemeClr val="bg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Space overhead-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additional space occupied by an index structure</a:t>
            </a:r>
          </a:p>
          <a:p>
            <a:pPr>
              <a:defRPr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alt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of attributes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used to look up records in a file is called a </a:t>
            </a:r>
            <a:r>
              <a:rPr lang="en-US" altLang="en-US" sz="20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 key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it is </a:t>
            </a:r>
            <a:r>
              <a:rPr lang="en-US" altLang="en-US" sz="2000" b="1" dirty="0">
                <a:solidFill>
                  <a:schemeClr val="bg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necessarily same as primary key/candidate key</a:t>
            </a:r>
          </a:p>
          <a:p>
            <a:pPr>
              <a:defRPr/>
            </a:pP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42" name="Rectangle 2">
            <a:extLst>
              <a:ext uri="{FF2B5EF4-FFF2-40B4-BE49-F238E27FC236}">
                <a16:creationId xmlns:a16="http://schemas.microsoft.com/office/drawing/2014/main" id="{8DCACE55-7E2E-4206-AD24-D11E078785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General Extendable Hash Structure </a:t>
            </a:r>
          </a:p>
        </p:txBody>
      </p:sp>
      <p:sp>
        <p:nvSpPr>
          <p:cNvPr id="66563" name="Text Box 3">
            <a:extLst>
              <a:ext uri="{FF2B5EF4-FFF2-40B4-BE49-F238E27FC236}">
                <a16:creationId xmlns:a16="http://schemas.microsoft.com/office/drawing/2014/main" id="{62B287BA-0832-4000-9212-978E7DE44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63" y="5675313"/>
            <a:ext cx="599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In this structure, </a:t>
            </a:r>
            <a:r>
              <a:rPr lang="en-US" altLang="en-US" sz="1800" i="1"/>
              <a:t>i</a:t>
            </a:r>
            <a:r>
              <a:rPr lang="en-US" altLang="en-US" sz="1800" baseline="-25000"/>
              <a:t>2</a:t>
            </a:r>
            <a:r>
              <a:rPr lang="en-US" altLang="en-US" sz="1800"/>
              <a:t> = </a:t>
            </a:r>
            <a:r>
              <a:rPr lang="en-US" altLang="en-US" sz="1800" i="1"/>
              <a:t>i</a:t>
            </a:r>
            <a:r>
              <a:rPr lang="en-US" altLang="en-US" sz="1800" baseline="-25000"/>
              <a:t>3</a:t>
            </a:r>
            <a:r>
              <a:rPr lang="en-US" altLang="en-US" sz="1800"/>
              <a:t> = </a:t>
            </a:r>
            <a:r>
              <a:rPr lang="en-US" altLang="en-US" sz="1800" i="1"/>
              <a:t>i</a:t>
            </a:r>
            <a:r>
              <a:rPr lang="en-US" altLang="en-US" sz="1800"/>
              <a:t>, whereas </a:t>
            </a:r>
            <a:r>
              <a:rPr lang="en-US" altLang="en-US" sz="1800" i="1"/>
              <a:t>i</a:t>
            </a:r>
            <a:r>
              <a:rPr lang="en-US" altLang="en-US" sz="1800" baseline="-25000"/>
              <a:t>1</a:t>
            </a:r>
            <a:r>
              <a:rPr lang="en-US" altLang="en-US" sz="1800"/>
              <a:t> = </a:t>
            </a:r>
            <a:r>
              <a:rPr lang="en-US" altLang="en-US" sz="1800" i="1"/>
              <a:t>i </a:t>
            </a:r>
            <a:r>
              <a:rPr lang="en-US" altLang="en-US" sz="1800"/>
              <a:t>– 1 (see next slide for details)</a:t>
            </a:r>
          </a:p>
        </p:txBody>
      </p:sp>
      <p:pic>
        <p:nvPicPr>
          <p:cNvPr id="66564" name="Picture 6">
            <a:extLst>
              <a:ext uri="{FF2B5EF4-FFF2-40B4-BE49-F238E27FC236}">
                <a16:creationId xmlns:a16="http://schemas.microsoft.com/office/drawing/2014/main" id="{79433A15-8F8F-4E24-A0BB-5D0F67CB0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849313"/>
            <a:ext cx="5883275" cy="483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F745-837D-41B5-8080-B9AC5CA60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854" y="2819400"/>
            <a:ext cx="8077200" cy="609600"/>
          </a:xfrm>
        </p:spPr>
        <p:txBody>
          <a:bodyPr/>
          <a:lstStyle/>
          <a:p>
            <a:r>
              <a:rPr lang="en-US" dirty="0"/>
              <a:t>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9904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Ordered Indices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938213"/>
            <a:ext cx="7848600" cy="4876800"/>
          </a:xfrm>
        </p:spPr>
        <p:txBody>
          <a:bodyPr/>
          <a:lstStyle/>
          <a:p>
            <a:pPr>
              <a:defRPr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an </a:t>
            </a:r>
            <a:r>
              <a:rPr lang="en-US" altLang="en-US" sz="20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ordered index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index entries in the </a:t>
            </a:r>
            <a:r>
              <a:rPr lang="en-US" alt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 file are stored sorted on the search key value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E.g., author catalog in library.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slide</a:t>
            </a:r>
            <a:endParaRPr lang="en-US" altLang="en-US" sz="2000" b="1" dirty="0">
              <a:solidFill>
                <a:srgbClr val="00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en-US" sz="20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Primary index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a </a:t>
            </a:r>
            <a:r>
              <a:rPr lang="en-US" alt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sequentially ordered file, the index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whose search key specifies the sequential order of the file.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slide</a:t>
            </a: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altLang="en-US" sz="2000" dirty="0"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rPr>
              <a:t>Also called </a:t>
            </a:r>
            <a:r>
              <a:rPr lang="en-US" altLang="en-US" sz="2000" b="1" dirty="0">
                <a:solidFill>
                  <a:srgbClr val="000099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rPr>
              <a:t>clustering index</a:t>
            </a:r>
            <a:endParaRPr lang="en-US" altLang="en-US" sz="2000" dirty="0">
              <a:solidFill>
                <a:srgbClr val="000099"/>
              </a:solidFill>
              <a:latin typeface="Calibri" panose="020F0502020204030204" pitchFamily="34" charset="0"/>
              <a:ea typeface="ＭＳ Ｐゴシック" pitchFamily="34" charset="-128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altLang="en-US" sz="2000" dirty="0"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rPr>
              <a:t>The search key of a primary index </a:t>
            </a:r>
            <a:r>
              <a:rPr lang="en-US" altLang="en-US" sz="2000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rPr>
              <a:t>is usually but not necessarily the primary key.</a:t>
            </a:r>
          </a:p>
          <a:p>
            <a:pPr lvl="2">
              <a:defRPr/>
            </a:pPr>
            <a:r>
              <a:rPr lang="en-US" alt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rPr>
              <a:t> There are two types under this	</a:t>
            </a:r>
          </a:p>
          <a:p>
            <a:pPr lvl="3">
              <a:defRPr/>
            </a:pPr>
            <a:r>
              <a:rPr lang="en-US" altLang="en-US" sz="2000" b="1" dirty="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rPr>
              <a:t>Dense index &amp; Dense Clustering Index</a:t>
            </a:r>
          </a:p>
          <a:p>
            <a:pPr lvl="3">
              <a:defRPr/>
            </a:pPr>
            <a:r>
              <a:rPr lang="en-US" altLang="en-US" sz="2000" b="1" dirty="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rPr>
              <a:t>Sparse Index</a:t>
            </a:r>
          </a:p>
          <a:p>
            <a:pPr>
              <a:defRPr/>
            </a:pPr>
            <a:r>
              <a:rPr lang="en-US" altLang="en-US" sz="20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Secondary index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 index whose search key specifies an </a:t>
            </a:r>
            <a:r>
              <a:rPr lang="en-US" alt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 different from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sequential </a:t>
            </a:r>
            <a:r>
              <a:rPr lang="en-US" alt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 of the file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Also called </a:t>
            </a:r>
            <a:b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0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non-clustering index.   </a:t>
            </a:r>
            <a:r>
              <a:rPr lang="en-US" altLang="en-US" sz="20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/>
              </a:rPr>
              <a:t>Discussed latter in slide</a:t>
            </a:r>
            <a:endParaRPr lang="en-US" altLang="en-US" sz="2000" dirty="0">
              <a:solidFill>
                <a:srgbClr val="00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en-US" sz="20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Index-sequential file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ordered sequential file with a primary index.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7556" y="1102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Ordered Indices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8657" y="865188"/>
            <a:ext cx="7848600" cy="4876800"/>
          </a:xfrm>
        </p:spPr>
        <p:txBody>
          <a:bodyPr/>
          <a:lstStyle/>
          <a:p>
            <a:r>
              <a:rPr lang="en-US" alt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In an </a:t>
            </a:r>
            <a:r>
              <a:rPr lang="en-US" altLang="en-US" sz="21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ordered index</a:t>
            </a: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index entries in the </a:t>
            </a:r>
            <a:r>
              <a:rPr lang="en-US" altLang="en-US" sz="21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 file </a:t>
            </a:r>
            <a:r>
              <a:rPr lang="en-US" altLang="en-US" sz="21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stored sorted on the </a:t>
            </a:r>
            <a:r>
              <a:rPr lang="en-US" altLang="en-US" sz="21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 key value</a:t>
            </a:r>
            <a:r>
              <a:rPr lang="en-US" altLang="en-US" sz="21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725" y="1960563"/>
            <a:ext cx="3598863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extBox 2"/>
          <p:cNvSpPr txBox="1">
            <a:spLocks noChangeArrowheads="1"/>
          </p:cNvSpPr>
          <p:nvPr/>
        </p:nvSpPr>
        <p:spPr bwMode="auto">
          <a:xfrm>
            <a:off x="1728788" y="2252663"/>
            <a:ext cx="1071562" cy="280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/>
              <a:t>Index file ordered by search key –say 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b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/>
              <a:t>This is an </a:t>
            </a:r>
            <a:r>
              <a:rPr kumimoji="0" lang="en-US" altLang="en-US" b="1" dirty="0">
                <a:solidFill>
                  <a:schemeClr val="tx2"/>
                </a:solidFill>
              </a:rPr>
              <a:t>Ordered Index file</a:t>
            </a:r>
          </a:p>
        </p:txBody>
      </p:sp>
      <p:sp>
        <p:nvSpPr>
          <p:cNvPr id="19462" name="TextBox 5"/>
          <p:cNvSpPr txBox="1">
            <a:spLocks noChangeArrowheads="1"/>
          </p:cNvSpPr>
          <p:nvPr/>
        </p:nvSpPr>
        <p:spPr bwMode="auto">
          <a:xfrm>
            <a:off x="6605588" y="1960563"/>
            <a:ext cx="8143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Actual file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223525" y="162200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en-US" b="1" dirty="0"/>
              <a:t>ID</a:t>
            </a:r>
          </a:p>
        </p:txBody>
      </p:sp>
      <p:sp>
        <p:nvSpPr>
          <p:cNvPr id="5" name="Rectangle 4"/>
          <p:cNvSpPr/>
          <p:nvPr/>
        </p:nvSpPr>
        <p:spPr>
          <a:xfrm>
            <a:off x="5633575" y="1620838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en-US" b="1" dirty="0"/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756444" y="7937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Ordered Indices </a:t>
            </a:r>
            <a:r>
              <a:rPr lang="en-US" sz="2800" dirty="0">
                <a:ea typeface="+mj-ea"/>
              </a:rPr>
              <a:t>(Contd..)</a:t>
            </a:r>
            <a:endParaRPr lang="en-US" dirty="0">
              <a:ea typeface="+mj-ea"/>
            </a:endParaRPr>
          </a:p>
        </p:txBody>
      </p:sp>
      <p:sp>
        <p:nvSpPr>
          <p:cNvPr id="110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0744" y="682678"/>
            <a:ext cx="7848600" cy="4876800"/>
          </a:xfrm>
        </p:spPr>
        <p:txBody>
          <a:bodyPr/>
          <a:lstStyle/>
          <a:p>
            <a:r>
              <a:rPr lang="en-US" altLang="en-US" sz="19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Primary index</a:t>
            </a:r>
            <a:r>
              <a:rPr lang="en-US" altLang="en-US" sz="19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in a </a:t>
            </a:r>
            <a:r>
              <a:rPr lang="en-US" altLang="en-US" sz="19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sequentially ordered file, the index </a:t>
            </a:r>
            <a:r>
              <a:rPr lang="en-US" alt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whose search key specifies the sequential order of the file.</a:t>
            </a:r>
          </a:p>
          <a:p>
            <a:pPr lvl="1"/>
            <a:r>
              <a:rPr lang="en-US" altLang="en-US" sz="19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Also called </a:t>
            </a:r>
            <a:r>
              <a:rPr lang="en-US" altLang="en-US" sz="1900" b="1" dirty="0">
                <a:solidFill>
                  <a:srgbClr val="000099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clustering index</a:t>
            </a:r>
            <a:endParaRPr lang="en-US" altLang="en-US" sz="1900" dirty="0">
              <a:solidFill>
                <a:srgbClr val="000099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/>
            <a:r>
              <a:rPr lang="en-US" altLang="en-US" sz="19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The search key of a primary index </a:t>
            </a:r>
            <a:r>
              <a:rPr lang="en-US" altLang="en-US" sz="1900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is usually but not necessarily the primary key.</a:t>
            </a:r>
          </a:p>
        </p:txBody>
      </p:sp>
      <p:pic>
        <p:nvPicPr>
          <p:cNvPr id="2048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2606675"/>
            <a:ext cx="7621588" cy="391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Rectangle 1"/>
          <p:cNvSpPr>
            <a:spLocks noChangeArrowheads="1"/>
          </p:cNvSpPr>
          <p:nvPr/>
        </p:nvSpPr>
        <p:spPr bwMode="auto">
          <a:xfrm>
            <a:off x="1550549" y="6371738"/>
            <a:ext cx="30495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Times New Roman" panose="02020603050405020304" pitchFamily="18" charset="0"/>
              </a:rPr>
              <a:t>In fact this is dense index also- </a:t>
            </a:r>
            <a:r>
              <a:rPr kumimoji="0" lang="en-US" altLang="en-US" dirty="0">
                <a:latin typeface="Times New Roman" panose="02020603050405020304" pitchFamily="18" charset="0"/>
                <a:hlinkClick r:id="rId4" action="ppaction://hlinksldjump"/>
              </a:rPr>
              <a:t>see</a:t>
            </a:r>
            <a:endParaRPr kumimoji="0"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0486" name="Rectangle 2"/>
          <p:cNvSpPr>
            <a:spLocks noChangeArrowheads="1"/>
          </p:cNvSpPr>
          <p:nvPr/>
        </p:nvSpPr>
        <p:spPr bwMode="auto">
          <a:xfrm>
            <a:off x="62130" y="2465388"/>
            <a:ext cx="96520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Index is created on ID attribute of Instructors which is in the sorted order </a:t>
            </a:r>
            <a:endParaRPr kumimoji="0" lang="en-US" altLang="en-US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92691" y="2416663"/>
            <a:ext cx="939800" cy="35401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dirty="0">
                <a:solidFill>
                  <a:schemeClr val="tx2"/>
                </a:solidFill>
                <a:latin typeface="Times New Roman" pitchFamily="18" charset="0"/>
              </a:rPr>
              <a:t>Actual records are also in the order of ID</a:t>
            </a:r>
          </a:p>
          <a:p>
            <a:pPr>
              <a:defRPr/>
            </a:pPr>
            <a:endParaRPr lang="en-US" altLang="en-US" dirty="0">
              <a:solidFill>
                <a:schemeClr val="tx2"/>
              </a:solidFill>
              <a:latin typeface="Times New Roman" pitchFamily="18" charset="0"/>
            </a:endParaRPr>
          </a:p>
          <a:p>
            <a:pPr>
              <a:defRPr/>
            </a:pPr>
            <a:r>
              <a:rPr lang="en-US" altLang="en-US" dirty="0">
                <a:solidFill>
                  <a:schemeClr val="tx2"/>
                </a:solidFill>
                <a:latin typeface="Times New Roman" pitchFamily="18" charset="0"/>
              </a:rPr>
              <a:t>These type files known as </a:t>
            </a:r>
            <a:r>
              <a:rPr lang="en-US" altLang="en-US" b="1" dirty="0">
                <a:solidFill>
                  <a:schemeClr val="bg1">
                    <a:lumMod val="25000"/>
                  </a:schemeClr>
                </a:solidFill>
                <a:latin typeface="Times New Roman" pitchFamily="18" charset="0"/>
              </a:rPr>
              <a:t>Index-Sequential files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9305" y="2339458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en-US" b="1" dirty="0"/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8594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Dense Index Files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794970"/>
            <a:ext cx="7661275" cy="1448168"/>
          </a:xfrm>
        </p:spPr>
        <p:txBody>
          <a:bodyPr/>
          <a:lstStyle/>
          <a:p>
            <a:pPr>
              <a:defRPr/>
            </a:pPr>
            <a:r>
              <a:rPr lang="en-US" altLang="en-US" sz="20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Dense index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— Index record appears for </a:t>
            </a:r>
            <a:r>
              <a:rPr lang="en-US" alt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every kind of search-key value (</a:t>
            </a:r>
            <a:r>
              <a:rPr lang="en-US" altLang="en-US" sz="1600" b="1" dirty="0">
                <a:solidFill>
                  <a:schemeClr val="accent3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every ID value</a:t>
            </a:r>
            <a:r>
              <a:rPr lang="en-US" alt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the file. Search Key value may be Unique/Duplicate</a:t>
            </a:r>
          </a:p>
          <a:p>
            <a:pPr>
              <a:defRPr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E.g. index on </a:t>
            </a:r>
            <a:r>
              <a:rPr lang="en-US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ID(</a:t>
            </a:r>
            <a:r>
              <a:rPr lang="en-US" alt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unique</a:t>
            </a:r>
            <a:r>
              <a:rPr lang="en-US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attribute of </a:t>
            </a:r>
            <a:r>
              <a:rPr lang="en-US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instructor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relation </a:t>
            </a:r>
          </a:p>
        </p:txBody>
      </p:sp>
      <p:pic>
        <p:nvPicPr>
          <p:cNvPr id="2150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42" y="2578223"/>
            <a:ext cx="8056562" cy="391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9788" y="-42204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Sparse Index Files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423" y="497059"/>
            <a:ext cx="8621565" cy="2495550"/>
          </a:xfr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en-US" altLang="en-US" sz="20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Sparse Index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 contains index records for </a:t>
            </a:r>
            <a:r>
              <a:rPr lang="en-US" alt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 </a:t>
            </a:r>
            <a:r>
              <a:rPr lang="en-US" altLang="en-US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search-key </a:t>
            </a:r>
            <a:r>
              <a:rPr lang="en-US" alt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19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10101 search key </a:t>
            </a:r>
            <a:r>
              <a:rPr lang="en-US" alt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for set of records ranging search keys 10101 to 32342 and </a:t>
            </a:r>
            <a:r>
              <a:rPr lang="en-US" altLang="en-US" sz="19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32343 search key </a:t>
            </a:r>
            <a:r>
              <a:rPr lang="en-US" alt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for set of records ranging search keys 32343 to 76765 and so on.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2000" dirty="0"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rPr>
              <a:t>Applicable when records are </a:t>
            </a:r>
            <a:r>
              <a:rPr lang="en-US" altLang="en-US" sz="2000" b="1" dirty="0"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rPr>
              <a:t>sequentially ordered on search-key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To locate a record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search-key value </a:t>
            </a:r>
            <a:r>
              <a:rPr lang="en-US" alt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we: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2000" dirty="0"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rPr>
              <a:t>Find index record with </a:t>
            </a:r>
            <a:r>
              <a:rPr lang="en-US" altLang="en-US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rPr>
              <a:t>largest search-key value &lt; </a:t>
            </a:r>
            <a:r>
              <a:rPr lang="en-US" altLang="en-US" sz="2000" b="1" i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rPr>
              <a:t>K</a:t>
            </a:r>
            <a:endParaRPr lang="en-US" altLang="en-US" sz="2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ＭＳ Ｐゴシック" pitchFamily="34" charset="-128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  <a:defRPr/>
            </a:pPr>
            <a:r>
              <a:rPr lang="en-US" altLang="en-US" sz="2000" dirty="0"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</a:rPr>
              <a:t>Search file sequentially starting at the record to which the index record points</a:t>
            </a:r>
          </a:p>
        </p:txBody>
      </p:sp>
      <p:pic>
        <p:nvPicPr>
          <p:cNvPr id="2355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021" y="3531872"/>
            <a:ext cx="6710303" cy="310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9980" y="4275217"/>
            <a:ext cx="3567659" cy="2531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2000"/>
              </a:lnSpc>
            </a:pPr>
            <a:r>
              <a:rPr lang="en-US" altLang="en-US" sz="1400" dirty="0">
                <a:latin typeface="Times New Roman" panose="02020603050405020304" pitchFamily="18" charset="0"/>
              </a:rPr>
              <a:t>Assume we want search Instructor record with ID K=45565. Search the index file to find largest search key value </a:t>
            </a:r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en-US" sz="1400" dirty="0">
                <a:latin typeface="Times New Roman" panose="02020603050405020304" pitchFamily="18" charset="0"/>
              </a:rPr>
              <a:t> K.</a:t>
            </a:r>
          </a:p>
          <a:p>
            <a:pPr>
              <a:lnSpc>
                <a:spcPct val="112000"/>
              </a:lnSpc>
            </a:pPr>
            <a:r>
              <a:rPr lang="en-US" altLang="en-US" sz="1400" b="1" dirty="0">
                <a:latin typeface="Times New Roman" panose="02020603050405020304" pitchFamily="18" charset="0"/>
              </a:rPr>
              <a:t>i.e. 10101</a:t>
            </a:r>
            <a:r>
              <a:rPr lang="en-US" altLang="en-US" sz="1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&lt; </a:t>
            </a:r>
            <a:r>
              <a:rPr lang="en-US" altLang="en-US" sz="1400" b="1" dirty="0">
                <a:latin typeface="Times New Roman" panose="02020603050405020304" pitchFamily="18" charset="0"/>
              </a:rPr>
              <a:t>32343 </a:t>
            </a:r>
            <a:r>
              <a:rPr lang="en-US" altLang="en-US" sz="1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en-US" sz="1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400" b="1" dirty="0">
                <a:latin typeface="Times New Roman" panose="02020603050405020304" pitchFamily="18" charset="0"/>
              </a:rPr>
              <a:t>45565 </a:t>
            </a:r>
          </a:p>
          <a:p>
            <a:pPr>
              <a:lnSpc>
                <a:spcPct val="112000"/>
              </a:lnSpc>
              <a:spcBef>
                <a:spcPct val="30000"/>
              </a:spcBef>
              <a:defRPr/>
            </a:pPr>
            <a:r>
              <a:rPr lang="en-US" altLang="en-US" sz="1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largest search key value &lt; 45565</a:t>
            </a:r>
            <a:r>
              <a:rPr lang="en-US" altLang="en-US" sz="1400" dirty="0">
                <a:latin typeface="Times New Roman" panose="02020603050405020304" pitchFamily="18" charset="0"/>
              </a:rPr>
              <a:t> is </a:t>
            </a:r>
            <a:r>
              <a:rPr lang="en-US" altLang="en-US" sz="1400" b="1" dirty="0">
                <a:latin typeface="Times New Roman" panose="02020603050405020304" pitchFamily="18" charset="0"/>
              </a:rPr>
              <a:t>32343</a:t>
            </a:r>
            <a:r>
              <a:rPr lang="en-US" altLang="en-US" sz="1400" dirty="0">
                <a:latin typeface="Times New Roman" panose="02020603050405020304" pitchFamily="18" charset="0"/>
              </a:rPr>
              <a:t> , follow the pointer to reach record (32343,El Said,History,60000) in the file. </a:t>
            </a:r>
          </a:p>
          <a:p>
            <a:pPr>
              <a:lnSpc>
                <a:spcPct val="112000"/>
              </a:lnSpc>
              <a:spcBef>
                <a:spcPct val="30000"/>
              </a:spcBef>
              <a:defRPr/>
            </a:pPr>
            <a:r>
              <a:rPr lang="en-US" altLang="en-US" sz="1400" dirty="0">
                <a:latin typeface="Times New Roman" panose="02020603050405020304" pitchFamily="18" charset="0"/>
              </a:rPr>
              <a:t>Search sequentially from this point to reach out required account (45565,Katz,Comp.Sc.75000)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F7A14CA634AE469B96691D94FD32F7" ma:contentTypeVersion="13" ma:contentTypeDescription="Create a new document." ma:contentTypeScope="" ma:versionID="004e0c0ab143f8cf91b32d349cc1d6fe">
  <xsd:schema xmlns:xsd="http://www.w3.org/2001/XMLSchema" xmlns:xs="http://www.w3.org/2001/XMLSchema" xmlns:p="http://schemas.microsoft.com/office/2006/metadata/properties" xmlns:ns2="cec7fef7-e975-4ca8-918d-7eb5d545cf95" xmlns:ns3="6555ff34-ecb9-4dd7-8026-f8d44bab36a6" targetNamespace="http://schemas.microsoft.com/office/2006/metadata/properties" ma:root="true" ma:fieldsID="031f11a8c35f8f92336b2f5273747930" ns2:_="" ns3:_="">
    <xsd:import namespace="cec7fef7-e975-4ca8-918d-7eb5d545cf95"/>
    <xsd:import namespace="6555ff34-ecb9-4dd7-8026-f8d44bab36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c7fef7-e975-4ca8-918d-7eb5d545cf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55ff34-ecb9-4dd7-8026-f8d44bab36a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956fa0ee-5118-448d-ac54-87e27872924d}" ma:internalName="TaxCatchAll" ma:showField="CatchAllData" ma:web="6555ff34-ecb9-4dd7-8026-f8d44bab36a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555ff34-ecb9-4dd7-8026-f8d44bab36a6" xsi:nil="true"/>
    <lcf76f155ced4ddcb4097134ff3c332f xmlns="cec7fef7-e975-4ca8-918d-7eb5d545cf95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570671-AD37-4BC1-A096-7FA73FBA53E5}"/>
</file>

<file path=customXml/itemProps2.xml><?xml version="1.0" encoding="utf-8"?>
<ds:datastoreItem xmlns:ds="http://schemas.openxmlformats.org/officeDocument/2006/customXml" ds:itemID="{6BCEBC11-CEC0-463A-ACCA-F92DF8C34B9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DDA7659-D4C3-4D8E-902F-F8ADA5E041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43008</TotalTime>
  <Words>5498</Words>
  <Application>Microsoft Office PowerPoint</Application>
  <PresentationFormat>On-screen Show (4:3)</PresentationFormat>
  <Paragraphs>426</Paragraphs>
  <Slides>41</Slides>
  <Notes>38</Notes>
  <HiddenSlides>0</HiddenSlides>
  <MMClips>0</MMClips>
  <ScaleCrop>false</ScaleCrop>
  <HeadingPairs>
    <vt:vector size="10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  <vt:variant>
        <vt:lpstr>Custom Shows</vt:lpstr>
      </vt:variant>
      <vt:variant>
        <vt:i4>1</vt:i4>
      </vt:variant>
    </vt:vector>
  </HeadingPairs>
  <TitlesOfParts>
    <vt:vector size="53" baseType="lpstr">
      <vt:lpstr>ＭＳ Ｐゴシック</vt:lpstr>
      <vt:lpstr>Arial</vt:lpstr>
      <vt:lpstr>Calibri</vt:lpstr>
      <vt:lpstr>Gadugi</vt:lpstr>
      <vt:lpstr>Helvetica</vt:lpstr>
      <vt:lpstr>Monotype Sorts</vt:lpstr>
      <vt:lpstr>Symbol</vt:lpstr>
      <vt:lpstr>Times New Roman</vt:lpstr>
      <vt:lpstr>Webdings</vt:lpstr>
      <vt:lpstr>2_db-5-grey</vt:lpstr>
      <vt:lpstr>Clip</vt:lpstr>
      <vt:lpstr>Indexing and Hashing</vt:lpstr>
      <vt:lpstr>Indexing and Hashing</vt:lpstr>
      <vt:lpstr>Basic Concepts</vt:lpstr>
      <vt:lpstr>Index Evaluation Metrics</vt:lpstr>
      <vt:lpstr>Ordered Indices</vt:lpstr>
      <vt:lpstr>Ordered Indices</vt:lpstr>
      <vt:lpstr>Ordered Indices (Contd..)</vt:lpstr>
      <vt:lpstr>Dense Index Files</vt:lpstr>
      <vt:lpstr>Sparse Index Files</vt:lpstr>
      <vt:lpstr>Dense Cluster Index Files</vt:lpstr>
      <vt:lpstr>Dense Non-Cluster Index Files</vt:lpstr>
      <vt:lpstr>Sparse Index Files (Cont.)</vt:lpstr>
      <vt:lpstr>Index-Insert &amp; Delete Operations</vt:lpstr>
      <vt:lpstr>Index Update:  Insertion  </vt:lpstr>
      <vt:lpstr>PowerPoint Presentation</vt:lpstr>
      <vt:lpstr>PowerPoint Presentation</vt:lpstr>
      <vt:lpstr>PowerPoint Presentation</vt:lpstr>
      <vt:lpstr>Insert : in case of Sparse indices</vt:lpstr>
      <vt:lpstr>Secondary Indices</vt:lpstr>
      <vt:lpstr>Secondary Indices Example</vt:lpstr>
      <vt:lpstr>Primary and Secondary Indices</vt:lpstr>
      <vt:lpstr>Multilevel Index</vt:lpstr>
      <vt:lpstr>Multilevel Index (Cont.)</vt:lpstr>
      <vt:lpstr>Example: Multilevel Index</vt:lpstr>
      <vt:lpstr>Example of B+-Tree Index &amp; Data File</vt:lpstr>
      <vt:lpstr>B+-Tree Index Files</vt:lpstr>
      <vt:lpstr>Index Definition in SQL</vt:lpstr>
      <vt:lpstr>Multiple-Key Access</vt:lpstr>
      <vt:lpstr>Indices on Multiple Attributes</vt:lpstr>
      <vt:lpstr>Static Hashing</vt:lpstr>
      <vt:lpstr>Example of Hash File Organization</vt:lpstr>
      <vt:lpstr>Example of Hash File Organization </vt:lpstr>
      <vt:lpstr>Hash Functions</vt:lpstr>
      <vt:lpstr>Handling of Bucket Overflows</vt:lpstr>
      <vt:lpstr>Handling of Bucket Overflows (Cont.)</vt:lpstr>
      <vt:lpstr>Hash Indices</vt:lpstr>
      <vt:lpstr>Example of Hash Index</vt:lpstr>
      <vt:lpstr>Deficiencies of Static Hashing</vt:lpstr>
      <vt:lpstr>Dynamic Hashing</vt:lpstr>
      <vt:lpstr>General Extendable Hash Structure </vt:lpstr>
      <vt:lpstr>END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11: Indexing and Hashing</dc:title>
  <dc:creator>Silberschatz, Korth and Sudarshan</dc:creator>
  <cp:lastModifiedBy>Vinayak M Mantoor [MAHE-MIT]</cp:lastModifiedBy>
  <cp:revision>503</cp:revision>
  <cp:lastPrinted>2005-01-10T21:51:57Z</cp:lastPrinted>
  <dcterms:created xsi:type="dcterms:W3CDTF">2009-12-23T00:01:06Z</dcterms:created>
  <dcterms:modified xsi:type="dcterms:W3CDTF">2023-05-05T04:52:52Z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0x01010027F7A14CA634AE469B96691D94FD32F7</vt:lpwstr>
  </property>
  <property fmtid="{D5CDD505-2E9C-101B-9397-08002B2CF9AE}" pid="3" name="Order">
    <vt:r8>2600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</Properties>
</file>