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4"/>
  </p:sldMasterIdLst>
  <p:notesMasterIdLst>
    <p:notesMasterId r:id="rId41"/>
  </p:notesMasterIdLst>
  <p:handoutMasterIdLst>
    <p:handoutMasterId r:id="rId42"/>
  </p:handoutMasterIdLst>
  <p:sldIdLst>
    <p:sldId id="346" r:id="rId5"/>
    <p:sldId id="257" r:id="rId6"/>
    <p:sldId id="258" r:id="rId7"/>
    <p:sldId id="259" r:id="rId8"/>
    <p:sldId id="354" r:id="rId9"/>
    <p:sldId id="335" r:id="rId10"/>
    <p:sldId id="262" r:id="rId11"/>
    <p:sldId id="333" r:id="rId12"/>
    <p:sldId id="364" r:id="rId13"/>
    <p:sldId id="348" r:id="rId14"/>
    <p:sldId id="263" r:id="rId15"/>
    <p:sldId id="268" r:id="rId16"/>
    <p:sldId id="366" r:id="rId17"/>
    <p:sldId id="426" r:id="rId18"/>
    <p:sldId id="279" r:id="rId19"/>
    <p:sldId id="373" r:id="rId20"/>
    <p:sldId id="284" r:id="rId21"/>
    <p:sldId id="427" r:id="rId22"/>
    <p:sldId id="428" r:id="rId23"/>
    <p:sldId id="371" r:id="rId24"/>
    <p:sldId id="286" r:id="rId25"/>
    <p:sldId id="290" r:id="rId26"/>
    <p:sldId id="264" r:id="rId27"/>
    <p:sldId id="337" r:id="rId28"/>
    <p:sldId id="305" r:id="rId29"/>
    <p:sldId id="338" r:id="rId30"/>
    <p:sldId id="306" r:id="rId31"/>
    <p:sldId id="429" r:id="rId32"/>
    <p:sldId id="339" r:id="rId33"/>
    <p:sldId id="448" r:id="rId34"/>
    <p:sldId id="351" r:id="rId35"/>
    <p:sldId id="352" r:id="rId36"/>
    <p:sldId id="353" r:id="rId37"/>
    <p:sldId id="449" r:id="rId38"/>
    <p:sldId id="374" r:id="rId39"/>
    <p:sldId id="345" r:id="rId40"/>
  </p:sldIdLst>
  <p:sldSz cx="9144000" cy="6858000" type="screen4x3"/>
  <p:notesSz cx="6997700" cy="9283700"/>
  <p:defaultTextStyle>
    <a:defPPr>
      <a:defRPr lang="en-US"/>
    </a:defPPr>
    <a:lvl1pPr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1pPr>
    <a:lvl2pPr marL="4572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2pPr>
    <a:lvl3pPr marL="9144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3pPr>
    <a:lvl4pPr marL="13716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4pPr>
    <a:lvl5pPr marL="1828800" algn="l" rtl="0" eaLnBrk="0" fontAlgn="base" hangingPunct="0">
      <a:spcBef>
        <a:spcPct val="0"/>
      </a:spcBef>
      <a:spcAft>
        <a:spcPct val="0"/>
      </a:spcAft>
      <a:defRPr sz="1600" kern="1200">
        <a:solidFill>
          <a:schemeClr val="tx1"/>
        </a:solidFill>
        <a:latin typeface="Helvetica" pitchFamily="34" charset="0"/>
        <a:ea typeface="ＭＳ Ｐゴシック" pitchFamily="34" charset="-128"/>
        <a:cs typeface="+mn-cs"/>
      </a:defRPr>
    </a:lvl5pPr>
    <a:lvl6pPr marL="2286000" algn="l" defTabSz="914400" rtl="0" eaLnBrk="1" latinLnBrk="0" hangingPunct="1">
      <a:defRPr sz="1600" kern="1200">
        <a:solidFill>
          <a:schemeClr val="tx1"/>
        </a:solidFill>
        <a:latin typeface="Helvetica" pitchFamily="34" charset="0"/>
        <a:ea typeface="ＭＳ Ｐゴシック" pitchFamily="34" charset="-128"/>
        <a:cs typeface="+mn-cs"/>
      </a:defRPr>
    </a:lvl6pPr>
    <a:lvl7pPr marL="2743200" algn="l" defTabSz="914400" rtl="0" eaLnBrk="1" latinLnBrk="0" hangingPunct="1">
      <a:defRPr sz="1600" kern="1200">
        <a:solidFill>
          <a:schemeClr val="tx1"/>
        </a:solidFill>
        <a:latin typeface="Helvetica" pitchFamily="34" charset="0"/>
        <a:ea typeface="ＭＳ Ｐゴシック" pitchFamily="34" charset="-128"/>
        <a:cs typeface="+mn-cs"/>
      </a:defRPr>
    </a:lvl7pPr>
    <a:lvl8pPr marL="3200400" algn="l" defTabSz="914400" rtl="0" eaLnBrk="1" latinLnBrk="0" hangingPunct="1">
      <a:defRPr sz="1600" kern="1200">
        <a:solidFill>
          <a:schemeClr val="tx1"/>
        </a:solidFill>
        <a:latin typeface="Helvetica" pitchFamily="34" charset="0"/>
        <a:ea typeface="ＭＳ Ｐゴシック" pitchFamily="34" charset="-128"/>
        <a:cs typeface="+mn-cs"/>
      </a:defRPr>
    </a:lvl8pPr>
    <a:lvl9pPr marL="3657600" algn="l" defTabSz="914400" rtl="0" eaLnBrk="1" latinLnBrk="0" hangingPunct="1">
      <a:defRPr sz="1600" kern="1200">
        <a:solidFill>
          <a:schemeClr val="tx1"/>
        </a:solidFill>
        <a:latin typeface="Helvetica"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734">
          <p15:clr>
            <a:srgbClr val="A4A3A4"/>
          </p15:clr>
        </p15:guide>
        <p15:guide id="2" pos="53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CER" initials="A"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8F3261-917B-2FEC-E601-601A43C6738E}" v="7" dt="2023-05-31T03:11:13.4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734"/>
        <p:guide pos="531"/>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76a184333f266da8" providerId="LiveId" clId="{9EFC4539-E356-404A-9D6A-3E97A025E5A3}"/>
    <pc:docChg chg="addSld modSld">
      <pc:chgData name="" userId="76a184333f266da8" providerId="LiveId" clId="{9EFC4539-E356-404A-9D6A-3E97A025E5A3}" dt="2021-01-11T10:48:02.773" v="3"/>
      <pc:docMkLst>
        <pc:docMk/>
      </pc:docMkLst>
      <pc:sldChg chg="modTransition">
        <pc:chgData name="" userId="76a184333f266da8" providerId="LiveId" clId="{9EFC4539-E356-404A-9D6A-3E97A025E5A3}" dt="2021-01-11T10:47:59.555" v="2"/>
        <pc:sldMkLst>
          <pc:docMk/>
          <pc:sldMk cId="0" sldId="305"/>
        </pc:sldMkLst>
      </pc:sldChg>
      <pc:sldChg chg="modTransition">
        <pc:chgData name="" userId="76a184333f266da8" providerId="LiveId" clId="{9EFC4539-E356-404A-9D6A-3E97A025E5A3}" dt="2021-01-11T10:47:59.555" v="2"/>
        <pc:sldMkLst>
          <pc:docMk/>
          <pc:sldMk cId="0" sldId="306"/>
        </pc:sldMkLst>
      </pc:sldChg>
      <pc:sldChg chg="modTransition">
        <pc:chgData name="" userId="76a184333f266da8" providerId="LiveId" clId="{9EFC4539-E356-404A-9D6A-3E97A025E5A3}" dt="2021-01-11T10:47:59.555" v="2"/>
        <pc:sldMkLst>
          <pc:docMk/>
          <pc:sldMk cId="0" sldId="337"/>
        </pc:sldMkLst>
      </pc:sldChg>
      <pc:sldChg chg="modTransition">
        <pc:chgData name="" userId="76a184333f266da8" providerId="LiveId" clId="{9EFC4539-E356-404A-9D6A-3E97A025E5A3}" dt="2021-01-11T10:47:59.555" v="2"/>
        <pc:sldMkLst>
          <pc:docMk/>
          <pc:sldMk cId="0" sldId="338"/>
        </pc:sldMkLst>
      </pc:sldChg>
      <pc:sldChg chg="modTransition">
        <pc:chgData name="" userId="76a184333f266da8" providerId="LiveId" clId="{9EFC4539-E356-404A-9D6A-3E97A025E5A3}" dt="2021-01-11T10:47:59.555" v="2"/>
        <pc:sldMkLst>
          <pc:docMk/>
          <pc:sldMk cId="0" sldId="339"/>
        </pc:sldMkLst>
      </pc:sldChg>
      <pc:sldChg chg="add">
        <pc:chgData name="" userId="76a184333f266da8" providerId="LiveId" clId="{9EFC4539-E356-404A-9D6A-3E97A025E5A3}" dt="2021-01-11T10:47:06.624" v="0"/>
        <pc:sldMkLst>
          <pc:docMk/>
          <pc:sldMk cId="2553346756" sldId="373"/>
        </pc:sldMkLst>
      </pc:sldChg>
      <pc:sldChg chg="add">
        <pc:chgData name="" userId="76a184333f266da8" providerId="LiveId" clId="{9EFC4539-E356-404A-9D6A-3E97A025E5A3}" dt="2021-01-11T10:47:45.674" v="1"/>
        <pc:sldMkLst>
          <pc:docMk/>
          <pc:sldMk cId="3231574762" sldId="374"/>
        </pc:sldMkLst>
      </pc:sldChg>
      <pc:sldChg chg="add">
        <pc:chgData name="" userId="76a184333f266da8" providerId="LiveId" clId="{9EFC4539-E356-404A-9D6A-3E97A025E5A3}" dt="2021-01-11T10:48:02.773" v="3"/>
        <pc:sldMkLst>
          <pc:docMk/>
          <pc:sldMk cId="2386610893" sldId="375"/>
        </pc:sldMkLst>
      </pc:sldChg>
    </pc:docChg>
  </pc:docChgLst>
  <pc:docChgLst>
    <pc:chgData name="DEVANK BHATIA - 210968048" userId="S::devank.bhatia@learner.manipal.edu::45d719f0-9c30-4690-84ae-bff98023e523" providerId="AD" clId="Web-{598F3261-917B-2FEC-E601-601A43C6738E}"/>
    <pc:docChg chg="modSld sldOrd">
      <pc:chgData name="DEVANK BHATIA - 210968048" userId="S::devank.bhatia@learner.manipal.edu::45d719f0-9c30-4690-84ae-bff98023e523" providerId="AD" clId="Web-{598F3261-917B-2FEC-E601-601A43C6738E}" dt="2023-05-31T03:11:13.456" v="6" actId="1076"/>
      <pc:docMkLst>
        <pc:docMk/>
      </pc:docMkLst>
      <pc:sldChg chg="ord">
        <pc:chgData name="DEVANK BHATIA - 210968048" userId="S::devank.bhatia@learner.manipal.edu::45d719f0-9c30-4690-84ae-bff98023e523" providerId="AD" clId="Web-{598F3261-917B-2FEC-E601-601A43C6738E}" dt="2023-05-31T02:22:50.510" v="4"/>
        <pc:sldMkLst>
          <pc:docMk/>
          <pc:sldMk cId="0" sldId="348"/>
        </pc:sldMkLst>
      </pc:sldChg>
      <pc:sldChg chg="modSp">
        <pc:chgData name="DEVANK BHATIA - 210968048" userId="S::devank.bhatia@learner.manipal.edu::45d719f0-9c30-4690-84ae-bff98023e523" providerId="AD" clId="Web-{598F3261-917B-2FEC-E601-601A43C6738E}" dt="2023-05-31T03:11:13.456" v="6" actId="1076"/>
        <pc:sldMkLst>
          <pc:docMk/>
          <pc:sldMk cId="517559817" sldId="364"/>
        </pc:sldMkLst>
        <pc:spChg chg="mod">
          <ac:chgData name="DEVANK BHATIA - 210968048" userId="S::devank.bhatia@learner.manipal.edu::45d719f0-9c30-4690-84ae-bff98023e523" providerId="AD" clId="Web-{598F3261-917B-2FEC-E601-601A43C6738E}" dt="2023-05-31T03:11:13.456" v="6" actId="1076"/>
          <ac:spMkLst>
            <pc:docMk/>
            <pc:sldMk cId="517559817" sldId="364"/>
            <ac:spMk id="3"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0" dt="2013-10-22T11:36:50.572" idx="2">
    <p:pos x="2441" y="1510"/>
    <p:text>After finding required node in B+ tree, 1 Seek for finding requred block and 1 transfer time for transfering  that block</p:text>
  </p:cm>
  <p:cm authorId="0" dt="2013-10-22T11:37:22.895" idx="3">
    <p:pos x="1995" y="3352"/>
    <p:text>Seeks and Black transfer required for traversing each height(hi) of Index(B+ Tree)
</p:text>
  </p:cm>
  <p:cm authorId="0" dt="2013-10-22T11:38:35.230" idx="4">
    <p:pos x="3068" y="3353"/>
    <p:text>1 seek for locating fist block of matching record and after that all matching records will be in consequtive.
Therefore 1 seek</p:text>
  </p:cm>
  <p:cm authorId="0" dt="2013-10-22T11:39:31.227" idx="5">
    <p:pos x="3537" y="3337"/>
    <p:text>After getting 1st Matching record, transfering b matching records</p:text>
  </p:cm>
  <p:cm authorId="0" dt="2013-10-22T19:54:54.948" idx="1">
    <p:pos x="1431" y="1484"/>
    <p:text>Seeks and Block transfer required for traversing each height of Index(B+ Tree)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345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403459"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403460"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403461"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548CE177-313B-46F1-BDA5-68DDB86A35D7}" type="slidenum">
              <a:rPr lang="en-US"/>
              <a:pPr>
                <a:defRPr/>
              </a:pPr>
              <a:t>‹#›</a:t>
            </a:fld>
            <a:endParaRPr lang="en-US"/>
          </a:p>
        </p:txBody>
      </p:sp>
    </p:spTree>
    <p:extLst>
      <p:ext uri="{BB962C8B-B14F-4D97-AF65-F5344CB8AC3E}">
        <p14:creationId xmlns:p14="http://schemas.microsoft.com/office/powerpoint/2010/main" val="24824555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ctr" anchorCtr="0" compatLnSpc="1">
            <a:prstTxWarp prst="textNoShape">
              <a:avLst/>
            </a:prstTxWarp>
          </a:bodyPr>
          <a:lstStyle>
            <a:lvl1pPr defTabSz="930275">
              <a:defRPr sz="1300">
                <a:latin typeface="Times New Roman" charset="0"/>
                <a:ea typeface="+mn-ea"/>
                <a:cs typeface="+mn-cs"/>
              </a:defRPr>
            </a:lvl1pPr>
          </a:lstStyle>
          <a:p>
            <a:pPr>
              <a:defRPr/>
            </a:pPr>
            <a:endParaRPr lang="en-US"/>
          </a:p>
        </p:txBody>
      </p:sp>
      <p:sp>
        <p:nvSpPr>
          <p:cNvPr id="6147" name="Rectangle 3"/>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ctr" anchorCtr="0" compatLnSpc="1">
            <a:prstTxWarp prst="textNoShape">
              <a:avLst/>
            </a:prstTxWarp>
          </a:bodyPr>
          <a:lstStyle>
            <a:lvl1pPr algn="r" defTabSz="930275">
              <a:defRPr sz="1300">
                <a:latin typeface="Times New Roman" charset="0"/>
                <a:ea typeface="+mn-ea"/>
                <a:cs typeface="+mn-cs"/>
              </a:defRPr>
            </a:lvl1pPr>
          </a:lstStyle>
          <a:p>
            <a:pPr>
              <a:defRPr/>
            </a:pPr>
            <a:endParaRPr lang="en-US"/>
          </a:p>
        </p:txBody>
      </p:sp>
      <p:sp>
        <p:nvSpPr>
          <p:cNvPr id="81924"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ctr"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6150" name="Rectangle 6"/>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Times New Roman" charset="0"/>
                <a:ea typeface="+mn-ea"/>
                <a:cs typeface="+mn-cs"/>
              </a:defRPr>
            </a:lvl1pPr>
          </a:lstStyle>
          <a:p>
            <a:pPr>
              <a:defRPr/>
            </a:pPr>
            <a:endParaRPr lang="en-US"/>
          </a:p>
        </p:txBody>
      </p:sp>
      <p:sp>
        <p:nvSpPr>
          <p:cNvPr id="6151" name="Rectangle 7"/>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atin typeface="Times New Roman" pitchFamily="18" charset="0"/>
              </a:defRPr>
            </a:lvl1pPr>
          </a:lstStyle>
          <a:p>
            <a:pPr>
              <a:defRPr/>
            </a:pPr>
            <a:fld id="{DF839DB4-1BA0-4080-B1E4-F50EF6B873AD}" type="slidenum">
              <a:rPr lang="en-US"/>
              <a:pPr>
                <a:defRPr/>
              </a:pPr>
              <a:t>‹#›</a:t>
            </a:fld>
            <a:endParaRPr lang="en-US"/>
          </a:p>
        </p:txBody>
      </p:sp>
    </p:spTree>
    <p:extLst>
      <p:ext uri="{BB962C8B-B14F-4D97-AF65-F5344CB8AC3E}">
        <p14:creationId xmlns:p14="http://schemas.microsoft.com/office/powerpoint/2010/main" val="40243897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742950" indent="-28575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1143000" indent="-228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600200" indent="-228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2057400" indent="-228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2CB8E3D5-F21F-42C0-80E4-9E514FE4E04F}" type="slidenum">
              <a:rPr lang="en-US" altLang="en-US" sz="1300" smtClean="0">
                <a:latin typeface="Times New Roman" pitchFamily="18" charset="0"/>
              </a:rPr>
              <a:pPr/>
              <a:t>1</a:t>
            </a:fld>
            <a:endParaRPr lang="en-US" altLang="en-US" sz="1300">
              <a:latin typeface="Times New Roman" pitchFamily="18" charset="0"/>
            </a:endParaRPr>
          </a:p>
        </p:txBody>
      </p:sp>
      <p:sp>
        <p:nvSpPr>
          <p:cNvPr id="82947" name="Rectangle 2"/>
          <p:cNvSpPr>
            <a:spLocks noGrp="1" noRot="1" noChangeAspect="1" noChangeArrowheads="1" noTextEdit="1"/>
          </p:cNvSpPr>
          <p:nvPr>
            <p:ph type="sldImg"/>
          </p:nvPr>
        </p:nvSpPr>
        <p:spPr>
          <a:xfrm>
            <a:off x="1179513" y="696913"/>
            <a:ext cx="4641850" cy="3481387"/>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95DEC164-99CF-425D-904E-6E83BC995B66}" type="slidenum">
              <a:rPr lang="en-US" altLang="en-US" sz="1300" smtClean="0">
                <a:latin typeface="Times New Roman" pitchFamily="18" charset="0"/>
              </a:rPr>
              <a:pPr/>
              <a:t>12</a:t>
            </a:fld>
            <a:endParaRPr lang="en-US" altLang="en-US" sz="1300">
              <a:latin typeface="Times New Roman"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a:solidFill>
                  <a:schemeClr val="tx1"/>
                </a:solidFill>
                <a:latin typeface="Times New Roman" charset="0"/>
                <a:ea typeface="ＭＳ Ｐゴシック" charset="0"/>
                <a:cs typeface="ＭＳ Ｐゴシック" charset="0"/>
              </a:rPr>
              <a:t>A </a:t>
            </a:r>
            <a:r>
              <a:rPr lang="en-US" sz="1200" b="1" i="1" u="none" strike="noStrike" kern="1200" baseline="0">
                <a:solidFill>
                  <a:schemeClr val="tx1"/>
                </a:solidFill>
                <a:latin typeface="Times New Roman" charset="0"/>
                <a:ea typeface="ＭＳ Ｐゴシック" charset="0"/>
                <a:cs typeface="ＭＳ Ｐゴシック" charset="0"/>
              </a:rPr>
              <a:t>primary index </a:t>
            </a:r>
            <a:r>
              <a:rPr lang="en-US" sz="1200" b="0" i="0" u="none" strike="noStrike" kern="1200" baseline="0">
                <a:solidFill>
                  <a:schemeClr val="tx1"/>
                </a:solidFill>
                <a:latin typeface="Times New Roman" charset="0"/>
                <a:ea typeface="ＭＳ Ｐゴシック" charset="0"/>
                <a:cs typeface="ＭＳ Ｐゴシック" charset="0"/>
              </a:rPr>
              <a:t>is an index that allows the records of a file to be read</a:t>
            </a:r>
          </a:p>
          <a:p>
            <a:r>
              <a:rPr lang="en-US" sz="1200" b="0" i="0" u="none" strike="noStrike" kern="1200" baseline="0">
                <a:solidFill>
                  <a:schemeClr val="tx1"/>
                </a:solidFill>
                <a:latin typeface="Times New Roman" charset="0"/>
                <a:ea typeface="ＭＳ Ｐゴシック" charset="0"/>
                <a:cs typeface="ＭＳ Ｐゴシック" charset="0"/>
              </a:rPr>
              <a:t>in an order that corresponds to the physical order in the file. An index that is not a</a:t>
            </a:r>
          </a:p>
          <a:p>
            <a:r>
              <a:rPr lang="en-US" sz="1200" b="0" i="0" u="none" strike="noStrike" kern="1200" baseline="0">
                <a:solidFill>
                  <a:schemeClr val="tx1"/>
                </a:solidFill>
                <a:latin typeface="Times New Roman" charset="0"/>
                <a:ea typeface="ＭＳ Ｐゴシック" charset="0"/>
                <a:cs typeface="ＭＳ Ｐゴシック" charset="0"/>
              </a:rPr>
              <a:t>primary index is called a </a:t>
            </a:r>
            <a:r>
              <a:rPr lang="en-US" sz="1200" b="1" i="1" u="none" strike="noStrike" kern="1200" baseline="0">
                <a:solidFill>
                  <a:schemeClr val="tx1"/>
                </a:solidFill>
                <a:latin typeface="Times New Roman" charset="0"/>
                <a:ea typeface="ＭＳ Ｐゴシック" charset="0"/>
                <a:cs typeface="ＭＳ Ｐゴシック" charset="0"/>
              </a:rPr>
              <a:t>secondary index</a:t>
            </a:r>
            <a:r>
              <a:rPr lang="en-US" sz="1200" b="0" i="0" u="none" strike="noStrike" kern="1200" baseline="0">
                <a:solidFill>
                  <a:schemeClr val="tx1"/>
                </a:solidFill>
                <a:latin typeface="Times New Roman" charset="0"/>
                <a:ea typeface="ＭＳ Ｐゴシック" charset="0"/>
                <a:cs typeface="ＭＳ Ｐゴシック" charset="0"/>
              </a:rPr>
              <a:t>.</a:t>
            </a:r>
          </a:p>
          <a:p>
            <a:r>
              <a:rPr lang="en-US" sz="1200" b="0" i="0" u="none" strike="noStrike" kern="1200" baseline="0">
                <a:solidFill>
                  <a:schemeClr val="tx1"/>
                </a:solidFill>
                <a:latin typeface="Times New Roman" charset="0"/>
                <a:ea typeface="ＭＳ Ｐゴシック" charset="0"/>
                <a:cs typeface="ＭＳ Ｐゴシック" charset="0"/>
              </a:rPr>
              <a:t>Search algorithms that use an index are referred to as </a:t>
            </a:r>
            <a:r>
              <a:rPr lang="en-US" sz="1200" b="1" i="0" u="none" strike="noStrike" kern="1200" baseline="0">
                <a:solidFill>
                  <a:schemeClr val="tx1"/>
                </a:solidFill>
                <a:latin typeface="Times New Roman" charset="0"/>
                <a:ea typeface="ＭＳ Ｐゴシック" charset="0"/>
                <a:cs typeface="ＭＳ Ｐゴシック" charset="0"/>
              </a:rPr>
              <a:t>index scans</a:t>
            </a:r>
            <a:r>
              <a:rPr lang="en-US" sz="1200" b="0" i="0" u="none" strike="noStrike" kern="1200" baseline="0">
                <a:solidFill>
                  <a:schemeClr val="tx1"/>
                </a:solidFill>
                <a:latin typeface="Times New Roman" charset="0"/>
                <a:ea typeface="ＭＳ Ｐゴシック" charset="0"/>
                <a:cs typeface="ＭＳ Ｐゴシック" charset="0"/>
              </a:rPr>
              <a:t>.</a:t>
            </a:r>
            <a:endParaRPr lang="en-US" altLang="en-US">
              <a:latin typeface="Times New Roman" pitchFamily="18" charset="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Primary index on Name </a:t>
            </a:r>
            <a:r>
              <a:rPr lang="en-US" baseline="0"/>
              <a:t>  h</a:t>
            </a:r>
            <a:r>
              <a:rPr lang="en-US" baseline="-25000"/>
              <a:t>i</a:t>
            </a:r>
          </a:p>
          <a:p>
            <a:r>
              <a:rPr lang="en-US" baseline="0"/>
              <a:t>Let  us assume Name is unique i.e. is key , primary index is created on Name.</a:t>
            </a:r>
          </a:p>
          <a:p>
            <a:r>
              <a:rPr lang="en-US" baseline="0"/>
              <a:t>Assume the query – Select * From  Instructor Where Name=‘Gold’</a:t>
            </a:r>
            <a:endParaRPr lang="en-US" baseline="-25000"/>
          </a:p>
        </p:txBody>
      </p:sp>
      <p:sp>
        <p:nvSpPr>
          <p:cNvPr id="4" name="Slide Number Placeholder 3"/>
          <p:cNvSpPr>
            <a:spLocks noGrp="1"/>
          </p:cNvSpPr>
          <p:nvPr>
            <p:ph type="sldNum" sz="quarter" idx="10"/>
          </p:nvPr>
        </p:nvSpPr>
        <p:spPr/>
        <p:txBody>
          <a:bodyPr/>
          <a:lstStyle/>
          <a:p>
            <a:pPr>
              <a:defRPr/>
            </a:pPr>
            <a:fld id="{DF839DB4-1BA0-4080-B1E4-F50EF6B873AD}" type="slidenum">
              <a:rPr lang="en-US" smtClean="0"/>
              <a:pPr>
                <a:defRPr/>
              </a:pPr>
              <a:t>13</a:t>
            </a:fld>
            <a:endParaRPr lang="en-US"/>
          </a:p>
        </p:txBody>
      </p:sp>
    </p:spTree>
    <p:extLst>
      <p:ext uri="{BB962C8B-B14F-4D97-AF65-F5344CB8AC3E}">
        <p14:creationId xmlns:p14="http://schemas.microsoft.com/office/powerpoint/2010/main" val="3833223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F717D523-5D67-43D8-89F3-1BDD32C978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9EC6D181-34D9-4A5C-BF73-B3089814FEB3}" type="slidenum">
              <a:rPr lang="en-US" altLang="en-US" smtClean="0"/>
              <a:pPr>
                <a:spcBef>
                  <a:spcPct val="0"/>
                </a:spcBef>
              </a:pPr>
              <a:t>14</a:t>
            </a:fld>
            <a:endParaRPr lang="en-US" altLang="en-US"/>
          </a:p>
        </p:txBody>
      </p:sp>
      <p:sp>
        <p:nvSpPr>
          <p:cNvPr id="62467" name="Rectangle 2">
            <a:extLst>
              <a:ext uri="{FF2B5EF4-FFF2-40B4-BE49-F238E27FC236}">
                <a16:creationId xmlns:a16="http://schemas.microsoft.com/office/drawing/2014/main" id="{8CF9F351-61F9-42D0-A9BE-E6B505BB7E1F}"/>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8A552AD9-C84A-4310-AD0C-7F0507B9E4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ea typeface="ＭＳ Ｐゴシック" panose="020B0600070205080204" pitchFamily="34" charset="-128"/>
              </a:rPr>
              <a:t>If nr =100 and fr=5 , then number of blocks required   br=100/5 =20 blocks are required to store 100 tuples.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17893787-C197-4725-97FC-C7D2EFFFB8C8}" type="slidenum">
              <a:rPr lang="en-US" altLang="en-US" sz="1300" smtClean="0">
                <a:latin typeface="Times New Roman" pitchFamily="18" charset="0"/>
              </a:rPr>
              <a:pPr/>
              <a:t>15</a:t>
            </a:fld>
            <a:endParaRPr lang="en-US" altLang="en-US" sz="1300">
              <a:latin typeface="Times New Roman"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We assume the</a:t>
            </a:r>
          </a:p>
          <a:p>
            <a:r>
              <a:rPr lang="en-US" altLang="en-US">
                <a:latin typeface="Times New Roman" pitchFamily="18" charset="0"/>
                <a:ea typeface="ＭＳ Ｐゴシック" pitchFamily="34" charset="-128"/>
              </a:rPr>
              <a:t>following information about the two relations:</a:t>
            </a:r>
          </a:p>
          <a:p>
            <a:r>
              <a:rPr lang="en-US" altLang="en-US">
                <a:latin typeface="Times New Roman" pitchFamily="18" charset="0"/>
                <a:ea typeface="ＭＳ Ｐゴシック" pitchFamily="34" charset="-128"/>
              </a:rPr>
              <a:t>• Number of records of </a:t>
            </a:r>
            <a:r>
              <a:rPr lang="en-US" altLang="en-US" i="1">
                <a:latin typeface="Times New Roman" pitchFamily="18" charset="0"/>
                <a:ea typeface="ＭＳ Ｐゴシック" pitchFamily="34" charset="-128"/>
              </a:rPr>
              <a:t>student</a:t>
            </a:r>
            <a:r>
              <a:rPr lang="en-US" altLang="en-US">
                <a:latin typeface="Times New Roman" pitchFamily="18" charset="0"/>
                <a:ea typeface="ＭＳ Ｐゴシック" pitchFamily="34" charset="-128"/>
              </a:rPr>
              <a:t>: </a:t>
            </a:r>
            <a:r>
              <a:rPr lang="en-US" altLang="en-US" i="1" err="1">
                <a:latin typeface="Times New Roman" pitchFamily="18" charset="0"/>
                <a:ea typeface="ＭＳ Ｐゴシック" pitchFamily="34" charset="-128"/>
              </a:rPr>
              <a:t>nstudent</a:t>
            </a:r>
            <a:r>
              <a:rPr lang="en-US" altLang="en-US" i="1">
                <a:latin typeface="Times New Roman" pitchFamily="18" charset="0"/>
                <a:ea typeface="ＭＳ Ｐゴシック" pitchFamily="34" charset="-128"/>
              </a:rPr>
              <a:t> </a:t>
            </a:r>
            <a:r>
              <a:rPr lang="en-US" altLang="en-US">
                <a:latin typeface="Times New Roman" pitchFamily="18" charset="0"/>
                <a:ea typeface="ＭＳ Ｐゴシック" pitchFamily="34" charset="-128"/>
              </a:rPr>
              <a:t>= 5</a:t>
            </a:r>
            <a:r>
              <a:rPr lang="en-US" altLang="en-US" i="1">
                <a:latin typeface="Times New Roman" pitchFamily="18" charset="0"/>
                <a:ea typeface="ＭＳ Ｐゴシック" pitchFamily="34" charset="-128"/>
              </a:rPr>
              <a:t>, </a:t>
            </a:r>
            <a:r>
              <a:rPr lang="en-US" altLang="en-US">
                <a:latin typeface="Times New Roman" pitchFamily="18" charset="0"/>
                <a:ea typeface="ＭＳ Ｐゴシック" pitchFamily="34" charset="-128"/>
              </a:rPr>
              <a:t>000.</a:t>
            </a:r>
          </a:p>
          <a:p>
            <a:r>
              <a:rPr lang="en-US" altLang="en-US">
                <a:latin typeface="Times New Roman" pitchFamily="18" charset="0"/>
                <a:ea typeface="ＭＳ Ｐゴシック" pitchFamily="34" charset="-128"/>
              </a:rPr>
              <a:t>• Number of blocks of </a:t>
            </a:r>
            <a:r>
              <a:rPr lang="en-US" altLang="en-US" i="1">
                <a:latin typeface="Times New Roman" pitchFamily="18" charset="0"/>
                <a:ea typeface="ＭＳ Ｐゴシック" pitchFamily="34" charset="-128"/>
              </a:rPr>
              <a:t>student</a:t>
            </a:r>
            <a:r>
              <a:rPr lang="en-US" altLang="en-US">
                <a:latin typeface="Times New Roman" pitchFamily="18" charset="0"/>
                <a:ea typeface="ＭＳ Ｐゴシック" pitchFamily="34" charset="-128"/>
              </a:rPr>
              <a:t>: </a:t>
            </a:r>
            <a:r>
              <a:rPr lang="en-US" altLang="en-US" i="1" err="1">
                <a:latin typeface="Times New Roman" pitchFamily="18" charset="0"/>
                <a:ea typeface="ＭＳ Ｐゴシック" pitchFamily="34" charset="-128"/>
              </a:rPr>
              <a:t>bstudent</a:t>
            </a:r>
            <a:r>
              <a:rPr lang="en-US" altLang="en-US" i="1">
                <a:latin typeface="Times New Roman" pitchFamily="18" charset="0"/>
                <a:ea typeface="ＭＳ Ｐゴシック" pitchFamily="34" charset="-128"/>
              </a:rPr>
              <a:t> </a:t>
            </a:r>
            <a:r>
              <a:rPr lang="en-US" altLang="en-US">
                <a:latin typeface="Times New Roman" pitchFamily="18" charset="0"/>
                <a:ea typeface="ＭＳ Ｐゴシック" pitchFamily="34" charset="-128"/>
              </a:rPr>
              <a:t>= 100.</a:t>
            </a:r>
          </a:p>
          <a:p>
            <a:r>
              <a:rPr lang="en-US" altLang="en-US">
                <a:latin typeface="Times New Roman" pitchFamily="18" charset="0"/>
                <a:ea typeface="ＭＳ Ｐゴシック" pitchFamily="34" charset="-128"/>
              </a:rPr>
              <a:t>• Number of records of </a:t>
            </a:r>
            <a:r>
              <a:rPr lang="en-US" altLang="en-US" i="1">
                <a:latin typeface="Times New Roman" pitchFamily="18" charset="0"/>
                <a:ea typeface="ＭＳ Ｐゴシック" pitchFamily="34" charset="-128"/>
              </a:rPr>
              <a:t>takes</a:t>
            </a:r>
            <a:r>
              <a:rPr lang="en-US" altLang="en-US">
                <a:latin typeface="Times New Roman" pitchFamily="18" charset="0"/>
                <a:ea typeface="ＭＳ Ｐゴシック" pitchFamily="34" charset="-128"/>
              </a:rPr>
              <a:t>: </a:t>
            </a:r>
            <a:r>
              <a:rPr lang="en-US" altLang="en-US" i="1" err="1">
                <a:latin typeface="Times New Roman" pitchFamily="18" charset="0"/>
                <a:ea typeface="ＭＳ Ｐゴシック" pitchFamily="34" charset="-128"/>
              </a:rPr>
              <a:t>ntakes</a:t>
            </a:r>
            <a:r>
              <a:rPr lang="en-US" altLang="en-US" i="1">
                <a:latin typeface="Times New Roman" pitchFamily="18" charset="0"/>
                <a:ea typeface="ＭＳ Ｐゴシック" pitchFamily="34" charset="-128"/>
              </a:rPr>
              <a:t> </a:t>
            </a:r>
            <a:r>
              <a:rPr lang="en-US" altLang="en-US">
                <a:latin typeface="Times New Roman" pitchFamily="18" charset="0"/>
                <a:ea typeface="ＭＳ Ｐゴシック" pitchFamily="34" charset="-128"/>
              </a:rPr>
              <a:t>= 10</a:t>
            </a:r>
            <a:r>
              <a:rPr lang="en-US" altLang="en-US" i="1">
                <a:latin typeface="Times New Roman" pitchFamily="18" charset="0"/>
                <a:ea typeface="ＭＳ Ｐゴシック" pitchFamily="34" charset="-128"/>
              </a:rPr>
              <a:t>, </a:t>
            </a:r>
            <a:r>
              <a:rPr lang="en-US" altLang="en-US">
                <a:latin typeface="Times New Roman" pitchFamily="18" charset="0"/>
                <a:ea typeface="ＭＳ Ｐゴシック" pitchFamily="34" charset="-128"/>
              </a:rPr>
              <a:t>000.</a:t>
            </a:r>
          </a:p>
          <a:p>
            <a:r>
              <a:rPr lang="en-US" altLang="en-US">
                <a:latin typeface="Times New Roman" pitchFamily="18" charset="0"/>
                <a:ea typeface="ＭＳ Ｐゴシック" pitchFamily="34" charset="-128"/>
              </a:rPr>
              <a:t>• Number of blocks of </a:t>
            </a:r>
            <a:r>
              <a:rPr lang="en-US" altLang="en-US" i="1">
                <a:latin typeface="Times New Roman" pitchFamily="18" charset="0"/>
                <a:ea typeface="ＭＳ Ｐゴシック" pitchFamily="34" charset="-128"/>
              </a:rPr>
              <a:t>takes</a:t>
            </a:r>
            <a:r>
              <a:rPr lang="en-US" altLang="en-US">
                <a:latin typeface="Times New Roman" pitchFamily="18" charset="0"/>
                <a:ea typeface="ＭＳ Ｐゴシック" pitchFamily="34" charset="-128"/>
              </a:rPr>
              <a:t>: </a:t>
            </a:r>
            <a:r>
              <a:rPr lang="en-US" altLang="en-US" i="1" err="1">
                <a:latin typeface="Times New Roman" pitchFamily="18" charset="0"/>
                <a:ea typeface="ＭＳ Ｐゴシック" pitchFamily="34" charset="-128"/>
              </a:rPr>
              <a:t>btakes</a:t>
            </a:r>
            <a:r>
              <a:rPr lang="en-US" altLang="en-US" i="1">
                <a:latin typeface="Times New Roman" pitchFamily="18" charset="0"/>
                <a:ea typeface="ＭＳ Ｐゴシック" pitchFamily="34" charset="-128"/>
              </a:rPr>
              <a:t> </a:t>
            </a:r>
            <a:r>
              <a:rPr lang="en-US" altLang="en-US">
                <a:latin typeface="Times New Roman" pitchFamily="18" charset="0"/>
                <a:ea typeface="ＭＳ Ｐゴシック" pitchFamily="34" charset="-128"/>
              </a:rPr>
              <a:t>= 400.</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ACC173A8-1925-4A83-8772-269B8BE2917F}" type="slidenum">
              <a:rPr lang="en-US" altLang="en-US" sz="1300" smtClean="0">
                <a:latin typeface="Times New Roman" pitchFamily="18" charset="0"/>
              </a:rPr>
              <a:pPr/>
              <a:t>17</a:t>
            </a:fld>
            <a:endParaRPr lang="en-US" altLang="en-US" sz="1300">
              <a:latin typeface="Times New Roman" pitchFamily="18"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Read a Block B</a:t>
            </a:r>
            <a:r>
              <a:rPr lang="en-US" altLang="en-US" baseline="-25000">
                <a:latin typeface="Times New Roman" pitchFamily="18" charset="0"/>
                <a:ea typeface="ＭＳ Ｐゴシック" pitchFamily="34" charset="-128"/>
              </a:rPr>
              <a:t>i</a:t>
            </a:r>
            <a:r>
              <a:rPr lang="en-US" altLang="en-US">
                <a:latin typeface="Times New Roman" pitchFamily="18" charset="0"/>
                <a:ea typeface="ＭＳ Ｐゴシック" pitchFamily="34" charset="-128"/>
              </a:rPr>
              <a:t> from r (and take 1</a:t>
            </a:r>
            <a:r>
              <a:rPr lang="en-US" altLang="en-US" baseline="30000">
                <a:latin typeface="Times New Roman" pitchFamily="18" charset="0"/>
                <a:ea typeface="ＭＳ Ｐゴシック" pitchFamily="34" charset="-128"/>
              </a:rPr>
              <a:t>st</a:t>
            </a:r>
            <a:r>
              <a:rPr lang="en-US" altLang="en-US">
                <a:latin typeface="Times New Roman" pitchFamily="18" charset="0"/>
                <a:ea typeface="ＭＳ Ｐゴシック" pitchFamily="34" charset="-128"/>
              </a:rPr>
              <a:t> record in the block</a:t>
            </a:r>
            <a:r>
              <a:rPr lang="en-US" altLang="en-US" baseline="0">
                <a:latin typeface="Times New Roman" pitchFamily="18" charset="0"/>
                <a:ea typeface="ＭＳ Ｐゴシック" pitchFamily="34" charset="-128"/>
              </a:rPr>
              <a:t> </a:t>
            </a:r>
            <a:r>
              <a:rPr lang="en-US" altLang="en-US" baseline="0" err="1">
                <a:latin typeface="Times New Roman" pitchFamily="18" charset="0"/>
                <a:ea typeface="ＭＳ Ｐゴシック" pitchFamily="34" charset="-128"/>
              </a:rPr>
              <a:t>r</a:t>
            </a:r>
            <a:r>
              <a:rPr lang="en-US" altLang="en-US" baseline="-25000" err="1">
                <a:latin typeface="Times New Roman" pitchFamily="18" charset="0"/>
                <a:ea typeface="ＭＳ Ｐゴシック" pitchFamily="34" charset="-128"/>
              </a:rPr>
              <a:t>i</a:t>
            </a:r>
            <a:r>
              <a:rPr lang="en-US" altLang="en-US" baseline="0">
                <a:latin typeface="Times New Roman" pitchFamily="18" charset="0"/>
                <a:ea typeface="ＭＳ Ｐゴシック" pitchFamily="34" charset="-128"/>
              </a:rPr>
              <a:t>) </a:t>
            </a:r>
            <a:r>
              <a:rPr lang="en-US" altLang="en-US">
                <a:latin typeface="Times New Roman" pitchFamily="18" charset="0"/>
                <a:ea typeface="ＭＳ Ｐゴシック" pitchFamily="34" charset="-128"/>
              </a:rPr>
              <a:t>, then</a:t>
            </a:r>
            <a:r>
              <a:rPr lang="en-US" altLang="en-US" baseline="0">
                <a:latin typeface="Times New Roman" pitchFamily="18" charset="0"/>
                <a:ea typeface="ＭＳ Ｐゴシック" pitchFamily="34" charset="-128"/>
              </a:rPr>
              <a:t> read 1 block at time, all the blocks in s and when every block read from s (take record s</a:t>
            </a:r>
            <a:r>
              <a:rPr lang="en-US" altLang="en-US" baseline="-25000">
                <a:latin typeface="Times New Roman" pitchFamily="18" charset="0"/>
                <a:ea typeface="ＭＳ Ｐゴシック" pitchFamily="34" charset="-128"/>
              </a:rPr>
              <a:t>1</a:t>
            </a:r>
            <a:r>
              <a:rPr lang="en-US" altLang="en-US" baseline="0">
                <a:latin typeface="Times New Roman" pitchFamily="18" charset="0"/>
                <a:ea typeface="ＭＳ Ｐゴシック" pitchFamily="34" charset="-128"/>
              </a:rPr>
              <a:t> check </a:t>
            </a:r>
            <a:r>
              <a:rPr lang="en-US" altLang="en-US" baseline="0" err="1">
                <a:latin typeface="Times New Roman" pitchFamily="18" charset="0"/>
                <a:ea typeface="ＭＳ Ｐゴシック" pitchFamily="34" charset="-128"/>
              </a:rPr>
              <a:t>r</a:t>
            </a:r>
            <a:r>
              <a:rPr lang="en-US" altLang="en-US" i="1" baseline="-25000" err="1">
                <a:latin typeface="Times New Roman" pitchFamily="18" charset="0"/>
                <a:ea typeface="ＭＳ Ｐゴシック" pitchFamily="34" charset="-128"/>
              </a:rPr>
              <a:t>i</a:t>
            </a:r>
            <a:r>
              <a:rPr lang="en-US" altLang="en-US" i="1" baseline="0">
                <a:latin typeface="Times New Roman" pitchFamily="18" charset="0"/>
                <a:ea typeface="ＭＳ Ｐゴシック" pitchFamily="34" charset="-128"/>
              </a:rPr>
              <a:t> can be joined with s</a:t>
            </a:r>
            <a:r>
              <a:rPr lang="en-US" altLang="en-US" i="1" baseline="-25000">
                <a:latin typeface="Times New Roman" pitchFamily="18" charset="0"/>
                <a:ea typeface="ＭＳ Ｐゴシック" pitchFamily="34" charset="-128"/>
              </a:rPr>
              <a:t>1</a:t>
            </a:r>
            <a:r>
              <a:rPr lang="en-US" altLang="en-US" i="1" baseline="0">
                <a:latin typeface="Times New Roman" pitchFamily="18" charset="0"/>
                <a:ea typeface="ＭＳ Ｐゴシック" pitchFamily="34" charset="-128"/>
              </a:rPr>
              <a:t>, read s</a:t>
            </a:r>
            <a:r>
              <a:rPr lang="en-US" altLang="en-US" i="1" baseline="-25000">
                <a:latin typeface="Times New Roman" pitchFamily="18" charset="0"/>
                <a:ea typeface="ＭＳ Ｐゴシック" pitchFamily="34" charset="-128"/>
              </a:rPr>
              <a:t>2</a:t>
            </a:r>
            <a:r>
              <a:rPr lang="en-US" altLang="en-US" i="1" baseline="0">
                <a:latin typeface="Times New Roman" pitchFamily="18" charset="0"/>
                <a:ea typeface="ＭＳ Ｐゴシック" pitchFamily="34" charset="-128"/>
              </a:rPr>
              <a:t> again check </a:t>
            </a:r>
            <a:r>
              <a:rPr lang="en-US" altLang="en-US" i="1" baseline="0" err="1">
                <a:latin typeface="Times New Roman" pitchFamily="18" charset="0"/>
                <a:ea typeface="ＭＳ Ｐゴシック" pitchFamily="34" charset="-128"/>
              </a:rPr>
              <a:t>r</a:t>
            </a:r>
            <a:r>
              <a:rPr lang="en-US" altLang="en-US" i="1" baseline="-25000" err="1">
                <a:latin typeface="Times New Roman" pitchFamily="18" charset="0"/>
                <a:ea typeface="ＭＳ Ｐゴシック" pitchFamily="34" charset="-128"/>
              </a:rPr>
              <a:t>i</a:t>
            </a:r>
            <a:r>
              <a:rPr lang="en-US" altLang="en-US" i="1" baseline="0">
                <a:latin typeface="Times New Roman" pitchFamily="18" charset="0"/>
                <a:ea typeface="ＭＳ Ｐゴシック" pitchFamily="34" charset="-128"/>
              </a:rPr>
              <a:t> join to s</a:t>
            </a:r>
            <a:r>
              <a:rPr lang="en-US" altLang="en-US" i="1" baseline="-25000">
                <a:latin typeface="Times New Roman" pitchFamily="18" charset="0"/>
                <a:ea typeface="ＭＳ Ｐゴシック" pitchFamily="34" charset="-128"/>
              </a:rPr>
              <a:t>2</a:t>
            </a:r>
            <a:r>
              <a:rPr lang="en-US" altLang="en-US" i="1" baseline="0">
                <a:latin typeface="Times New Roman" pitchFamily="18" charset="0"/>
                <a:ea typeface="ＭＳ Ｐゴシック" pitchFamily="34" charset="-128"/>
              </a:rPr>
              <a:t>  and so on till last record in s). Repeat the whole thing for next record r</a:t>
            </a:r>
            <a:r>
              <a:rPr lang="en-US" altLang="en-US" i="1" baseline="-25000">
                <a:latin typeface="Times New Roman" pitchFamily="18" charset="0"/>
                <a:ea typeface="ＭＳ Ｐゴシック" pitchFamily="34" charset="-128"/>
              </a:rPr>
              <a:t>i+1 </a:t>
            </a:r>
            <a:r>
              <a:rPr lang="en-US" altLang="en-US" i="1" baseline="0">
                <a:latin typeface="Times New Roman" pitchFamily="18" charset="0"/>
                <a:ea typeface="ＭＳ Ｐゴシック" pitchFamily="34" charset="-128"/>
              </a:rPr>
              <a:t> in the block B</a:t>
            </a:r>
            <a:r>
              <a:rPr lang="en-US" altLang="en-US" i="1" baseline="-25000">
                <a:latin typeface="Times New Roman" pitchFamily="18" charset="0"/>
                <a:ea typeface="ＭＳ Ｐゴシック" pitchFamily="34" charset="-128"/>
              </a:rPr>
              <a:t>i.</a:t>
            </a:r>
            <a:endParaRPr lang="en-US" altLang="en-US" i="0" baseline="-25000">
              <a:latin typeface="Times New Roman" pitchFamily="18" charset="0"/>
              <a:ea typeface="ＭＳ Ｐゴシック" pitchFamily="34" charset="-128"/>
            </a:endParaRPr>
          </a:p>
          <a:p>
            <a:r>
              <a:rPr lang="en-US" altLang="en-US" i="0" baseline="0">
                <a:latin typeface="Times New Roman" pitchFamily="18" charset="0"/>
                <a:ea typeface="ＭＳ Ｐゴシック" pitchFamily="34" charset="-128"/>
              </a:rPr>
              <a:t>The whole thing is repeated for every block in the r.</a:t>
            </a:r>
            <a:endParaRPr lang="en-US" altLang="en-US" baseline="0">
              <a:latin typeface="Times New Roman" pitchFamily="18"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C8353575-0988-4032-B73F-45F7B92B2089}" type="slidenum">
              <a:rPr lang="en-US" altLang="en-US" sz="1300" smtClean="0">
                <a:latin typeface="Times New Roman" pitchFamily="18" charset="0"/>
              </a:rPr>
              <a:pPr/>
              <a:t>18</a:t>
            </a:fld>
            <a:endParaRPr lang="en-US" altLang="en-US" sz="1300">
              <a:latin typeface="Times New Roman" pitchFamily="18" charset="0"/>
            </a:endParaRPr>
          </a:p>
        </p:txBody>
      </p:sp>
      <p:sp>
        <p:nvSpPr>
          <p:cNvPr id="107523"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latin typeface="Times New Roman" pitchFamily="18" charset="0"/>
                <a:ea typeface="ＭＳ Ｐゴシック" pitchFamily="34" charset="-128"/>
              </a:rPr>
              <a:t>r/w head  move to 1</a:t>
            </a:r>
            <a:r>
              <a:rPr lang="en-US" baseline="30000">
                <a:latin typeface="Times New Roman" pitchFamily="18" charset="0"/>
                <a:ea typeface="ＭＳ Ｐゴシック" pitchFamily="34" charset="-128"/>
              </a:rPr>
              <a:t>st</a:t>
            </a:r>
            <a:r>
              <a:rPr lang="en-US">
                <a:latin typeface="Times New Roman" pitchFamily="18" charset="0"/>
                <a:ea typeface="ＭＳ Ｐゴシック" pitchFamily="34" charset="-128"/>
              </a:rPr>
              <a:t> block of </a:t>
            </a:r>
            <a:r>
              <a:rPr lang="en-US" b="1">
                <a:latin typeface="Times New Roman" pitchFamily="18" charset="0"/>
                <a:ea typeface="ＭＳ Ｐゴシック" pitchFamily="34" charset="-128"/>
              </a:rPr>
              <a:t>r</a:t>
            </a:r>
            <a:r>
              <a:rPr lang="en-US">
                <a:latin typeface="Times New Roman" pitchFamily="18" charset="0"/>
                <a:ea typeface="ＭＳ Ｐゴシック" pitchFamily="34" charset="-128"/>
              </a:rPr>
              <a:t>( 1 seek ),  next r/w moves to 1</a:t>
            </a:r>
            <a:r>
              <a:rPr lang="en-US" baseline="30000">
                <a:latin typeface="Times New Roman" pitchFamily="18" charset="0"/>
                <a:ea typeface="ＭＳ Ｐゴシック" pitchFamily="34" charset="-128"/>
              </a:rPr>
              <a:t>st</a:t>
            </a:r>
            <a:r>
              <a:rPr lang="en-US">
                <a:latin typeface="Times New Roman" pitchFamily="18" charset="0"/>
                <a:ea typeface="ＭＳ Ｐゴシック" pitchFamily="34" charset="-128"/>
              </a:rPr>
              <a:t> block of </a:t>
            </a:r>
            <a:r>
              <a:rPr lang="en-US" b="1">
                <a:latin typeface="Times New Roman" pitchFamily="18" charset="0"/>
                <a:ea typeface="ＭＳ Ｐゴシック" pitchFamily="34" charset="-128"/>
              </a:rPr>
              <a:t>s</a:t>
            </a:r>
            <a:r>
              <a:rPr lang="en-US">
                <a:latin typeface="Times New Roman" pitchFamily="18" charset="0"/>
                <a:ea typeface="ＭＳ Ｐゴシック" pitchFamily="34" charset="-128"/>
              </a:rPr>
              <a:t> ( 1 seek ) and sequentially each record in s is accessed ,so no seek only block transfer. All records in </a:t>
            </a:r>
            <a:r>
              <a:rPr lang="en-US" b="1">
                <a:latin typeface="Times New Roman" pitchFamily="18" charset="0"/>
                <a:ea typeface="ＭＳ Ｐゴシック" pitchFamily="34" charset="-128"/>
              </a:rPr>
              <a:t>s</a:t>
            </a:r>
            <a:r>
              <a:rPr lang="en-US">
                <a:latin typeface="Times New Roman" pitchFamily="18" charset="0"/>
                <a:ea typeface="ＭＳ Ｐゴシック" pitchFamily="34" charset="-128"/>
              </a:rPr>
              <a:t> are accessed and </a:t>
            </a:r>
            <a:r>
              <a:rPr lang="en-US">
                <a:solidFill>
                  <a:schemeClr val="tx2"/>
                </a:solidFill>
                <a:ea typeface="ＭＳ Ｐゴシック" pitchFamily="34" charset="-128"/>
                <a:sym typeface="Greek Symbols" pitchFamily="18" charset="2"/>
              </a:rPr>
              <a:t>add </a:t>
            </a:r>
            <a:r>
              <a:rPr lang="en-US" b="1" i="1">
                <a:solidFill>
                  <a:schemeClr val="tx2"/>
                </a:solidFill>
                <a:ea typeface="ＭＳ Ｐゴシック" pitchFamily="34" charset="-128"/>
                <a:sym typeface="Greek Symbols" pitchFamily="18" charset="2"/>
              </a:rPr>
              <a:t>t</a:t>
            </a:r>
            <a:r>
              <a:rPr lang="en-US" sz="1400" b="1" i="1" baseline="-25000">
                <a:solidFill>
                  <a:schemeClr val="tx2"/>
                </a:solidFill>
                <a:ea typeface="ＭＳ Ｐゴシック" pitchFamily="34" charset="-128"/>
                <a:sym typeface="Greek Symbols" pitchFamily="18" charset="2"/>
              </a:rPr>
              <a:t>r</a:t>
            </a:r>
            <a:r>
              <a:rPr lang="en-US" sz="1400" b="1" i="1">
                <a:solidFill>
                  <a:schemeClr val="tx2"/>
                </a:solidFill>
                <a:ea typeface="ＭＳ Ｐゴシック" pitchFamily="34" charset="-128"/>
                <a:sym typeface="Greek Symbols" pitchFamily="18" charset="2"/>
              </a:rPr>
              <a:t> </a:t>
            </a:r>
            <a:r>
              <a:rPr lang="en-US" b="1" i="1">
                <a:solidFill>
                  <a:schemeClr val="tx2"/>
                </a:solidFill>
                <a:ea typeface="ＭＳ Ｐゴシック" pitchFamily="34" charset="-128"/>
                <a:sym typeface="Greek Symbols" pitchFamily="18" charset="2"/>
              </a:rPr>
              <a:t>• t</a:t>
            </a:r>
            <a:r>
              <a:rPr lang="en-US" sz="1400" b="1" i="1" baseline="-25000">
                <a:solidFill>
                  <a:schemeClr val="tx2"/>
                </a:solidFill>
                <a:ea typeface="ＭＳ Ｐゴシック" pitchFamily="34" charset="-128"/>
                <a:sym typeface="Greek Symbols" pitchFamily="18" charset="2"/>
              </a:rPr>
              <a:t>s</a:t>
            </a:r>
            <a:r>
              <a:rPr lang="en-US" sz="1400" b="1">
                <a:solidFill>
                  <a:schemeClr val="tx2"/>
                </a:solidFill>
                <a:ea typeface="ＭＳ Ｐゴシック" pitchFamily="34" charset="-128"/>
                <a:sym typeface="Greek Symbols" pitchFamily="18" charset="2"/>
              </a:rPr>
              <a:t>  </a:t>
            </a:r>
            <a:r>
              <a:rPr lang="en-US" sz="1400">
                <a:solidFill>
                  <a:schemeClr val="tx2"/>
                </a:solidFill>
                <a:ea typeface="ＭＳ Ｐゴシック" pitchFamily="34" charset="-128"/>
                <a:sym typeface="Greek Symbols" pitchFamily="18" charset="2"/>
              </a:rPr>
              <a:t>to result if </a:t>
            </a:r>
            <a:r>
              <a:rPr lang="en-US" sz="1400" b="1">
                <a:solidFill>
                  <a:schemeClr val="tx2"/>
                </a:solidFill>
                <a:ea typeface="ＭＳ Ｐゴシック" pitchFamily="34" charset="-128"/>
                <a:sym typeface="Symbol" pitchFamily="18" charset="2"/>
              </a:rPr>
              <a:t></a:t>
            </a:r>
            <a:r>
              <a:rPr lang="en-US" sz="1400">
                <a:solidFill>
                  <a:schemeClr val="tx2"/>
                </a:solidFill>
                <a:ea typeface="ＭＳ Ｐゴシック" pitchFamily="34" charset="-128"/>
                <a:sym typeface="Greek Symbols" pitchFamily="18" charset="2"/>
              </a:rPr>
              <a:t> is satisfied.</a:t>
            </a:r>
          </a:p>
          <a:p>
            <a:pPr>
              <a:defRPr/>
            </a:pPr>
            <a:r>
              <a:rPr lang="en-US">
                <a:latin typeface="Times New Roman" pitchFamily="18" charset="0"/>
                <a:ea typeface="ＭＳ Ｐゴシック" pitchFamily="34" charset="-128"/>
              </a:rPr>
              <a:t>Previously r/w head was at the end of s ,so r/w head  move to 2</a:t>
            </a:r>
            <a:r>
              <a:rPr lang="en-US" baseline="30000">
                <a:latin typeface="Times New Roman" pitchFamily="18" charset="0"/>
                <a:ea typeface="ＭＳ Ｐゴシック" pitchFamily="34" charset="-128"/>
              </a:rPr>
              <a:t>nd</a:t>
            </a:r>
            <a:r>
              <a:rPr lang="en-US">
                <a:latin typeface="Times New Roman" pitchFamily="18" charset="0"/>
                <a:ea typeface="ＭＳ Ｐゴシック" pitchFamily="34" charset="-128"/>
              </a:rPr>
              <a:t>  block of r ( 1 more seek ), next r/w moves to 1</a:t>
            </a:r>
            <a:r>
              <a:rPr lang="en-US" baseline="30000">
                <a:latin typeface="Times New Roman" pitchFamily="18" charset="0"/>
                <a:ea typeface="ＭＳ Ｐゴシック" pitchFamily="34" charset="-128"/>
              </a:rPr>
              <a:t>st</a:t>
            </a:r>
            <a:r>
              <a:rPr lang="en-US">
                <a:latin typeface="Times New Roman" pitchFamily="18" charset="0"/>
                <a:ea typeface="ＭＳ Ｐゴシック" pitchFamily="34" charset="-128"/>
              </a:rPr>
              <a:t> block of s ( 1 seek ) and sequentially each record in s is accessed ,so no seek only block transfer. All records in s are accessed and </a:t>
            </a:r>
            <a:r>
              <a:rPr lang="en-US">
                <a:solidFill>
                  <a:schemeClr val="tx2"/>
                </a:solidFill>
                <a:ea typeface="ＭＳ Ｐゴシック" pitchFamily="34" charset="-128"/>
                <a:sym typeface="Greek Symbols" pitchFamily="18" charset="2"/>
              </a:rPr>
              <a:t>add </a:t>
            </a:r>
            <a:r>
              <a:rPr lang="en-US" i="1">
                <a:solidFill>
                  <a:schemeClr val="tx2"/>
                </a:solidFill>
                <a:ea typeface="ＭＳ Ｐゴシック" pitchFamily="34" charset="-128"/>
                <a:sym typeface="Greek Symbols" pitchFamily="18" charset="2"/>
              </a:rPr>
              <a:t>t</a:t>
            </a:r>
            <a:r>
              <a:rPr lang="en-US" sz="1400" i="1" baseline="-25000">
                <a:solidFill>
                  <a:schemeClr val="tx2"/>
                </a:solidFill>
                <a:ea typeface="ＭＳ Ｐゴシック" pitchFamily="34" charset="-128"/>
                <a:sym typeface="Greek Symbols" pitchFamily="18" charset="2"/>
              </a:rPr>
              <a:t>r</a:t>
            </a:r>
            <a:r>
              <a:rPr lang="en-US" sz="1400" i="1">
                <a:solidFill>
                  <a:schemeClr val="tx2"/>
                </a:solidFill>
                <a:ea typeface="ＭＳ Ｐゴシック" pitchFamily="34" charset="-128"/>
                <a:sym typeface="Greek Symbols" pitchFamily="18" charset="2"/>
              </a:rPr>
              <a:t> </a:t>
            </a:r>
            <a:r>
              <a:rPr lang="en-US" i="1">
                <a:solidFill>
                  <a:schemeClr val="tx2"/>
                </a:solidFill>
                <a:ea typeface="ＭＳ Ｐゴシック" pitchFamily="34" charset="-128"/>
                <a:sym typeface="Greek Symbols" pitchFamily="18" charset="2"/>
              </a:rPr>
              <a:t>• t</a:t>
            </a:r>
            <a:r>
              <a:rPr lang="en-US" sz="1400" i="1" baseline="-25000">
                <a:solidFill>
                  <a:schemeClr val="tx2"/>
                </a:solidFill>
                <a:ea typeface="ＭＳ Ｐゴシック" pitchFamily="34" charset="-128"/>
                <a:sym typeface="Greek Symbols" pitchFamily="18" charset="2"/>
              </a:rPr>
              <a:t>s</a:t>
            </a:r>
            <a:r>
              <a:rPr lang="en-US" sz="1400">
                <a:solidFill>
                  <a:schemeClr val="tx2"/>
                </a:solidFill>
                <a:ea typeface="ＭＳ Ｐゴシック" pitchFamily="34" charset="-128"/>
                <a:sym typeface="Greek Symbols" pitchFamily="18" charset="2"/>
              </a:rPr>
              <a:t>  to result if </a:t>
            </a:r>
            <a:r>
              <a:rPr lang="en-US" sz="1400" b="1">
                <a:solidFill>
                  <a:schemeClr val="tx2"/>
                </a:solidFill>
                <a:ea typeface="ＭＳ Ｐゴシック" pitchFamily="34" charset="-128"/>
                <a:sym typeface="Symbol" pitchFamily="18" charset="2"/>
              </a:rPr>
              <a:t></a:t>
            </a:r>
            <a:r>
              <a:rPr lang="en-US" sz="1400">
                <a:solidFill>
                  <a:schemeClr val="tx2"/>
                </a:solidFill>
                <a:ea typeface="ＭＳ Ｐゴシック" pitchFamily="34" charset="-128"/>
                <a:sym typeface="Greek Symbols" pitchFamily="18" charset="2"/>
              </a:rPr>
              <a:t> is satisfied.</a:t>
            </a:r>
          </a:p>
          <a:p>
            <a:pPr>
              <a:defRPr/>
            </a:pPr>
            <a:r>
              <a:rPr lang="en-US" sz="1400">
                <a:solidFill>
                  <a:schemeClr val="tx2"/>
                </a:solidFill>
                <a:latin typeface="Times New Roman" pitchFamily="18" charset="0"/>
                <a:ea typeface="ＭＳ Ｐゴシック" pitchFamily="34" charset="-128"/>
                <a:sym typeface="Greek Symbols" pitchFamily="18" charset="2"/>
              </a:rPr>
              <a:t>This repeats , hence if there are </a:t>
            </a:r>
            <a:r>
              <a:rPr lang="en-US" i="1">
                <a:solidFill>
                  <a:schemeClr val="tx2">
                    <a:lumMod val="60000"/>
                    <a:lumOff val="40000"/>
                  </a:schemeClr>
                </a:solidFill>
                <a:ea typeface="ＭＳ Ｐゴシック" pitchFamily="34" charset="-128"/>
                <a:sym typeface="Symbol" pitchFamily="18" charset="2"/>
              </a:rPr>
              <a:t>b</a:t>
            </a:r>
            <a:r>
              <a:rPr lang="en-US" i="1" baseline="-25000">
                <a:solidFill>
                  <a:schemeClr val="tx2">
                    <a:lumMod val="60000"/>
                    <a:lumOff val="40000"/>
                  </a:schemeClr>
                </a:solidFill>
                <a:ea typeface="ＭＳ Ｐゴシック" pitchFamily="34" charset="-128"/>
                <a:sym typeface="Symbol" pitchFamily="18" charset="2"/>
              </a:rPr>
              <a:t>r </a:t>
            </a:r>
            <a:r>
              <a:rPr lang="en-US" i="1">
                <a:solidFill>
                  <a:schemeClr val="tx2">
                    <a:lumMod val="60000"/>
                    <a:lumOff val="40000"/>
                  </a:schemeClr>
                </a:solidFill>
                <a:ea typeface="ＭＳ Ｐゴシック" pitchFamily="34" charset="-128"/>
                <a:sym typeface="Symbol" pitchFamily="18" charset="2"/>
              </a:rPr>
              <a:t> </a:t>
            </a:r>
            <a:r>
              <a:rPr lang="en-US">
                <a:solidFill>
                  <a:schemeClr val="tx2">
                    <a:lumMod val="60000"/>
                    <a:lumOff val="40000"/>
                  </a:schemeClr>
                </a:solidFill>
                <a:ea typeface="ＭＳ Ｐゴシック" pitchFamily="34" charset="-128"/>
                <a:sym typeface="Symbol" pitchFamily="18" charset="2"/>
              </a:rPr>
              <a:t>blocks in r, then </a:t>
            </a:r>
            <a:r>
              <a:rPr lang="en-US" b="1" i="1">
                <a:solidFill>
                  <a:schemeClr val="tx2">
                    <a:lumMod val="60000"/>
                    <a:lumOff val="40000"/>
                  </a:schemeClr>
                </a:solidFill>
                <a:ea typeface="ＭＳ Ｐゴシック" pitchFamily="34" charset="-128"/>
                <a:sym typeface="Symbol" pitchFamily="18" charset="2"/>
              </a:rPr>
              <a:t>b</a:t>
            </a:r>
            <a:r>
              <a:rPr lang="en-US" b="1" i="1" baseline="-25000">
                <a:solidFill>
                  <a:schemeClr val="tx2">
                    <a:lumMod val="60000"/>
                    <a:lumOff val="40000"/>
                  </a:schemeClr>
                </a:solidFill>
                <a:ea typeface="ＭＳ Ｐゴシック" pitchFamily="34" charset="-128"/>
                <a:sym typeface="Symbol" pitchFamily="18" charset="2"/>
              </a:rPr>
              <a:t>r  </a:t>
            </a:r>
            <a:r>
              <a:rPr lang="en-US" b="1" i="1">
                <a:solidFill>
                  <a:schemeClr val="tx2">
                    <a:lumMod val="60000"/>
                    <a:lumOff val="40000"/>
                  </a:schemeClr>
                </a:solidFill>
                <a:ea typeface="ＭＳ Ｐゴシック" pitchFamily="34" charset="-128"/>
                <a:sym typeface="Symbol" pitchFamily="18" charset="2"/>
              </a:rPr>
              <a:t> </a:t>
            </a:r>
            <a:r>
              <a:rPr lang="en-US" b="1">
                <a:solidFill>
                  <a:schemeClr val="tx2">
                    <a:lumMod val="60000"/>
                    <a:lumOff val="40000"/>
                  </a:schemeClr>
                </a:solidFill>
                <a:ea typeface="ＭＳ Ｐゴシック" pitchFamily="34" charset="-128"/>
                <a:sym typeface="Symbol" pitchFamily="18" charset="2"/>
              </a:rPr>
              <a:t>seeks </a:t>
            </a:r>
            <a:r>
              <a:rPr lang="en-US">
                <a:solidFill>
                  <a:schemeClr val="tx2">
                    <a:lumMod val="60000"/>
                    <a:lumOff val="40000"/>
                  </a:schemeClr>
                </a:solidFill>
                <a:ea typeface="ＭＳ Ｐゴシック" pitchFamily="34" charset="-128"/>
                <a:sym typeface="Symbol" pitchFamily="18" charset="2"/>
              </a:rPr>
              <a:t>required.</a:t>
            </a:r>
          </a:p>
          <a:p>
            <a:pPr>
              <a:defRPr/>
            </a:pPr>
            <a:r>
              <a:rPr lang="en-US">
                <a:solidFill>
                  <a:schemeClr val="tx2">
                    <a:lumMod val="60000"/>
                    <a:lumOff val="40000"/>
                  </a:schemeClr>
                </a:solidFill>
                <a:latin typeface="Times New Roman" pitchFamily="18" charset="0"/>
                <a:ea typeface="ＭＳ Ｐゴシック" pitchFamily="34" charset="-128"/>
                <a:sym typeface="Symbol" pitchFamily="18" charset="2"/>
              </a:rPr>
              <a:t>1 seek is required for beginning the scan of s. if there are n</a:t>
            </a:r>
            <a:r>
              <a:rPr lang="en-US" baseline="-25000">
                <a:solidFill>
                  <a:schemeClr val="tx2">
                    <a:lumMod val="60000"/>
                    <a:lumOff val="40000"/>
                  </a:schemeClr>
                </a:solidFill>
                <a:latin typeface="Times New Roman" pitchFamily="18" charset="0"/>
                <a:ea typeface="ＭＳ Ｐゴシック" pitchFamily="34" charset="-128"/>
                <a:sym typeface="Symbol" pitchFamily="18" charset="2"/>
              </a:rPr>
              <a:t>r</a:t>
            </a:r>
            <a:r>
              <a:rPr lang="en-US">
                <a:solidFill>
                  <a:schemeClr val="tx2">
                    <a:lumMod val="60000"/>
                    <a:lumOff val="40000"/>
                  </a:schemeClr>
                </a:solidFill>
                <a:latin typeface="Times New Roman" pitchFamily="18" charset="0"/>
                <a:ea typeface="ＭＳ Ｐゴシック" pitchFamily="34" charset="-128"/>
                <a:sym typeface="Symbol" pitchFamily="18" charset="2"/>
              </a:rPr>
              <a:t> records are there in r then </a:t>
            </a:r>
            <a:r>
              <a:rPr lang="en-US" b="1">
                <a:solidFill>
                  <a:schemeClr val="tx2">
                    <a:lumMod val="60000"/>
                    <a:lumOff val="40000"/>
                  </a:schemeClr>
                </a:solidFill>
                <a:latin typeface="Times New Roman" pitchFamily="18" charset="0"/>
                <a:ea typeface="ＭＳ Ｐゴシック" pitchFamily="34" charset="-128"/>
                <a:sym typeface="Symbol" pitchFamily="18" charset="2"/>
              </a:rPr>
              <a:t>n</a:t>
            </a:r>
            <a:r>
              <a:rPr lang="en-US" b="1" baseline="-25000">
                <a:solidFill>
                  <a:schemeClr val="tx2">
                    <a:lumMod val="60000"/>
                    <a:lumOff val="40000"/>
                  </a:schemeClr>
                </a:solidFill>
                <a:latin typeface="Times New Roman" pitchFamily="18" charset="0"/>
                <a:ea typeface="ＭＳ Ｐゴシック" pitchFamily="34" charset="-128"/>
                <a:sym typeface="Symbol" pitchFamily="18" charset="2"/>
              </a:rPr>
              <a:t>r</a:t>
            </a:r>
            <a:r>
              <a:rPr lang="en-US">
                <a:solidFill>
                  <a:schemeClr val="tx2">
                    <a:lumMod val="60000"/>
                    <a:lumOff val="40000"/>
                  </a:schemeClr>
                </a:solidFill>
                <a:latin typeface="Times New Roman" pitchFamily="18" charset="0"/>
                <a:ea typeface="ＭＳ Ｐゴシック" pitchFamily="34" charset="-128"/>
                <a:sym typeface="Symbol" pitchFamily="18" charset="2"/>
              </a:rPr>
              <a:t> times s is scanned, so </a:t>
            </a:r>
            <a:r>
              <a:rPr lang="en-US" b="1">
                <a:solidFill>
                  <a:schemeClr val="tx2">
                    <a:lumMod val="60000"/>
                    <a:lumOff val="40000"/>
                  </a:schemeClr>
                </a:solidFill>
                <a:latin typeface="Times New Roman" pitchFamily="18" charset="0"/>
                <a:ea typeface="ＭＳ Ｐゴシック" pitchFamily="34" charset="-128"/>
                <a:sym typeface="Symbol" pitchFamily="18" charset="2"/>
              </a:rPr>
              <a:t>n</a:t>
            </a:r>
            <a:r>
              <a:rPr lang="en-US" b="1" baseline="-25000">
                <a:solidFill>
                  <a:schemeClr val="tx2">
                    <a:lumMod val="60000"/>
                    <a:lumOff val="40000"/>
                  </a:schemeClr>
                </a:solidFill>
                <a:latin typeface="Times New Roman" pitchFamily="18" charset="0"/>
                <a:ea typeface="ＭＳ Ｐゴシック" pitchFamily="34" charset="-128"/>
                <a:sym typeface="Symbol" pitchFamily="18" charset="2"/>
              </a:rPr>
              <a:t>r </a:t>
            </a:r>
            <a:r>
              <a:rPr lang="en-US" b="1">
                <a:solidFill>
                  <a:schemeClr val="tx2">
                    <a:lumMod val="60000"/>
                    <a:lumOff val="40000"/>
                  </a:schemeClr>
                </a:solidFill>
                <a:latin typeface="Times New Roman" pitchFamily="18" charset="0"/>
                <a:ea typeface="ＭＳ Ｐゴシック" pitchFamily="34" charset="-128"/>
                <a:sym typeface="Symbol" pitchFamily="18" charset="2"/>
              </a:rPr>
              <a:t> </a:t>
            </a:r>
            <a:r>
              <a:rPr lang="en-US">
                <a:solidFill>
                  <a:schemeClr val="tx2">
                    <a:lumMod val="60000"/>
                    <a:lumOff val="40000"/>
                  </a:schemeClr>
                </a:solidFill>
                <a:latin typeface="Times New Roman" pitchFamily="18" charset="0"/>
                <a:ea typeface="ＭＳ Ｐゴシック" pitchFamily="34" charset="-128"/>
                <a:sym typeface="Symbol" pitchFamily="18" charset="2"/>
              </a:rPr>
              <a:t>seeks are required.</a:t>
            </a:r>
          </a:p>
          <a:p>
            <a:pPr>
              <a:defRPr/>
            </a:pPr>
            <a:r>
              <a:rPr lang="en-US">
                <a:solidFill>
                  <a:schemeClr val="tx2">
                    <a:lumMod val="60000"/>
                    <a:lumOff val="40000"/>
                  </a:schemeClr>
                </a:solidFill>
                <a:latin typeface="Times New Roman" pitchFamily="18" charset="0"/>
                <a:ea typeface="ＭＳ Ｐゴシック" pitchFamily="34" charset="-128"/>
                <a:sym typeface="Symbol" pitchFamily="18" charset="2"/>
              </a:rPr>
              <a:t>Total seeks =</a:t>
            </a:r>
            <a:r>
              <a:rPr lang="en-US" b="1" i="1">
                <a:solidFill>
                  <a:schemeClr val="tx2">
                    <a:lumMod val="60000"/>
                    <a:lumOff val="40000"/>
                  </a:schemeClr>
                </a:solidFill>
                <a:ea typeface="ＭＳ Ｐゴシック" pitchFamily="34" charset="-128"/>
                <a:sym typeface="Symbol" pitchFamily="18" charset="2"/>
              </a:rPr>
              <a:t>b</a:t>
            </a:r>
            <a:r>
              <a:rPr lang="en-US" b="1" i="1" baseline="-25000">
                <a:solidFill>
                  <a:schemeClr val="tx2">
                    <a:lumMod val="60000"/>
                    <a:lumOff val="40000"/>
                  </a:schemeClr>
                </a:solidFill>
                <a:ea typeface="ＭＳ Ｐゴシック" pitchFamily="34" charset="-128"/>
                <a:sym typeface="Symbol" pitchFamily="18" charset="2"/>
              </a:rPr>
              <a:t>r  </a:t>
            </a:r>
            <a:r>
              <a:rPr lang="en-US" b="1" i="1">
                <a:solidFill>
                  <a:schemeClr val="tx2">
                    <a:lumMod val="60000"/>
                    <a:lumOff val="40000"/>
                  </a:schemeClr>
                </a:solidFill>
                <a:ea typeface="ＭＳ Ｐゴシック" pitchFamily="34" charset="-128"/>
                <a:sym typeface="Symbol" pitchFamily="18" charset="2"/>
              </a:rPr>
              <a:t>+ </a:t>
            </a:r>
            <a:r>
              <a:rPr lang="en-US" b="1">
                <a:solidFill>
                  <a:schemeClr val="tx2">
                    <a:lumMod val="60000"/>
                    <a:lumOff val="40000"/>
                  </a:schemeClr>
                </a:solidFill>
                <a:latin typeface="Times New Roman" pitchFamily="18" charset="0"/>
                <a:ea typeface="ＭＳ Ｐゴシック" pitchFamily="34" charset="-128"/>
                <a:sym typeface="Symbol" pitchFamily="18" charset="2"/>
              </a:rPr>
              <a:t>n</a:t>
            </a:r>
            <a:r>
              <a:rPr lang="en-US" b="1" baseline="-25000">
                <a:solidFill>
                  <a:schemeClr val="tx2">
                    <a:lumMod val="60000"/>
                    <a:lumOff val="40000"/>
                  </a:schemeClr>
                </a:solidFill>
                <a:latin typeface="Times New Roman" pitchFamily="18" charset="0"/>
                <a:ea typeface="ＭＳ Ｐゴシック" pitchFamily="34" charset="-128"/>
                <a:sym typeface="Symbol" pitchFamily="18" charset="2"/>
              </a:rPr>
              <a:t>r</a:t>
            </a:r>
          </a:p>
          <a:p>
            <a:pPr>
              <a:defRPr/>
            </a:pPr>
            <a:endParaRPr lang="en-US" b="1" baseline="-25000">
              <a:solidFill>
                <a:schemeClr val="tx2">
                  <a:lumMod val="60000"/>
                  <a:lumOff val="40000"/>
                </a:schemeClr>
              </a:solidFill>
              <a:latin typeface="Times New Roman" pitchFamily="18" charset="0"/>
              <a:ea typeface="ＭＳ Ｐゴシック" pitchFamily="34" charset="-128"/>
              <a:sym typeface="Symbol" pitchFamily="18" charset="2"/>
            </a:endParaRPr>
          </a:p>
          <a:p>
            <a:pPr lvl="1">
              <a:defRPr/>
            </a:pPr>
            <a:r>
              <a:rPr lang="en-US" sz="2000">
                <a:ea typeface="ＭＳ Ｐゴシック" pitchFamily="34" charset="-128"/>
              </a:rPr>
              <a:t>Number of </a:t>
            </a:r>
            <a:r>
              <a:rPr lang="en-US" sz="2000">
                <a:solidFill>
                  <a:schemeClr val="bg1">
                    <a:lumMod val="50000"/>
                  </a:schemeClr>
                </a:solidFill>
                <a:ea typeface="ＭＳ Ｐゴシック" pitchFamily="34" charset="-128"/>
              </a:rPr>
              <a:t>records</a:t>
            </a:r>
            <a:r>
              <a:rPr lang="en-US" sz="2000">
                <a:ea typeface="ＭＳ Ｐゴシック" pitchFamily="34" charset="-128"/>
              </a:rPr>
              <a:t> of </a:t>
            </a:r>
            <a:r>
              <a:rPr lang="en-US" sz="2000" i="1">
                <a:solidFill>
                  <a:srgbClr val="FF0000"/>
                </a:solidFill>
                <a:ea typeface="ＭＳ Ｐゴシック" pitchFamily="34" charset="-128"/>
              </a:rPr>
              <a:t>student</a:t>
            </a:r>
            <a:r>
              <a:rPr lang="en-US" sz="2000">
                <a:solidFill>
                  <a:schemeClr val="bg1">
                    <a:lumMod val="50000"/>
                  </a:schemeClr>
                </a:solidFill>
                <a:ea typeface="ＭＳ Ｐゴシック" pitchFamily="34" charset="-128"/>
              </a:rPr>
              <a:t>: </a:t>
            </a:r>
            <a:r>
              <a:rPr lang="en-US" sz="2000" b="1">
                <a:solidFill>
                  <a:schemeClr val="bg1">
                    <a:lumMod val="50000"/>
                  </a:schemeClr>
                </a:solidFill>
                <a:ea typeface="ＭＳ Ｐゴシック" pitchFamily="34" charset="-128"/>
              </a:rPr>
              <a:t>n</a:t>
            </a:r>
            <a:r>
              <a:rPr lang="en-US" sz="2000" b="1" baseline="-25000">
                <a:solidFill>
                  <a:schemeClr val="bg1">
                    <a:lumMod val="50000"/>
                  </a:schemeClr>
                </a:solidFill>
                <a:ea typeface="ＭＳ Ｐゴシック" pitchFamily="34" charset="-128"/>
              </a:rPr>
              <a:t>r</a:t>
            </a:r>
            <a:r>
              <a:rPr lang="en-US" sz="2000" b="1">
                <a:solidFill>
                  <a:srgbClr val="FF0000"/>
                </a:solidFill>
                <a:ea typeface="ＭＳ Ｐゴシック" pitchFamily="34" charset="-128"/>
              </a:rPr>
              <a:t>= 5,000     </a:t>
            </a:r>
            <a:r>
              <a:rPr lang="en-US" sz="2000" b="1" i="1">
                <a:solidFill>
                  <a:schemeClr val="bg1">
                    <a:lumMod val="50000"/>
                  </a:schemeClr>
                </a:solidFill>
                <a:ea typeface="ＭＳ Ｐゴシック" pitchFamily="34" charset="-128"/>
              </a:rPr>
              <a:t>takes</a:t>
            </a:r>
            <a:r>
              <a:rPr lang="en-US" sz="2000" b="1">
                <a:solidFill>
                  <a:schemeClr val="bg1">
                    <a:lumMod val="50000"/>
                  </a:schemeClr>
                </a:solidFill>
                <a:ea typeface="ＭＳ Ｐゴシック" pitchFamily="34" charset="-128"/>
              </a:rPr>
              <a:t>:   n</a:t>
            </a:r>
            <a:r>
              <a:rPr lang="en-US" sz="2000" b="1" baseline="-25000">
                <a:solidFill>
                  <a:schemeClr val="bg1">
                    <a:lumMod val="50000"/>
                  </a:schemeClr>
                </a:solidFill>
                <a:ea typeface="ＭＳ Ｐゴシック" pitchFamily="34" charset="-128"/>
              </a:rPr>
              <a:t>s</a:t>
            </a:r>
            <a:r>
              <a:rPr lang="en-US" sz="2000" b="1">
                <a:solidFill>
                  <a:srgbClr val="FF0000"/>
                </a:solidFill>
                <a:ea typeface="ＭＳ Ｐゴシック" pitchFamily="34" charset="-128"/>
              </a:rPr>
              <a:t>= </a:t>
            </a:r>
            <a:r>
              <a:rPr lang="en-US" sz="2000" b="1">
                <a:solidFill>
                  <a:schemeClr val="bg1">
                    <a:lumMod val="50000"/>
                  </a:schemeClr>
                </a:solidFill>
                <a:ea typeface="ＭＳ Ｐゴシック" pitchFamily="34" charset="-128"/>
              </a:rPr>
              <a:t>10,000</a:t>
            </a:r>
          </a:p>
          <a:p>
            <a:pPr lvl="1">
              <a:defRPr/>
            </a:pPr>
            <a:r>
              <a:rPr lang="en-US" sz="2000">
                <a:ea typeface="ＭＳ Ｐゴシック" pitchFamily="34" charset="-128"/>
              </a:rPr>
              <a:t>Number of </a:t>
            </a:r>
            <a:r>
              <a:rPr lang="en-US" sz="2000">
                <a:solidFill>
                  <a:schemeClr val="bg1">
                    <a:lumMod val="50000"/>
                  </a:schemeClr>
                </a:solidFill>
                <a:ea typeface="ＭＳ Ｐゴシック" pitchFamily="34" charset="-128"/>
              </a:rPr>
              <a:t>blocks</a:t>
            </a:r>
            <a:r>
              <a:rPr lang="en-US" sz="2000">
                <a:ea typeface="ＭＳ Ｐゴシック" pitchFamily="34" charset="-128"/>
              </a:rPr>
              <a:t> of   </a:t>
            </a:r>
            <a:r>
              <a:rPr lang="en-US" sz="2000" i="1">
                <a:solidFill>
                  <a:srgbClr val="FF0000"/>
                </a:solidFill>
                <a:ea typeface="ＭＳ Ｐゴシック" pitchFamily="34" charset="-128"/>
              </a:rPr>
              <a:t>student</a:t>
            </a:r>
            <a:r>
              <a:rPr lang="en-US" sz="2000">
                <a:solidFill>
                  <a:schemeClr val="bg1">
                    <a:lumMod val="50000"/>
                  </a:schemeClr>
                </a:solidFill>
                <a:ea typeface="ＭＳ Ｐゴシック" pitchFamily="34" charset="-128"/>
              </a:rPr>
              <a:t>: </a:t>
            </a:r>
            <a:r>
              <a:rPr lang="en-US" sz="2000" b="1" err="1">
                <a:solidFill>
                  <a:schemeClr val="bg1">
                    <a:lumMod val="50000"/>
                  </a:schemeClr>
                </a:solidFill>
                <a:ea typeface="ＭＳ Ｐゴシック" pitchFamily="34" charset="-128"/>
              </a:rPr>
              <a:t>b</a:t>
            </a:r>
            <a:r>
              <a:rPr lang="en-US" sz="2000" b="1" baseline="-25000" err="1">
                <a:solidFill>
                  <a:schemeClr val="bg1">
                    <a:lumMod val="50000"/>
                  </a:schemeClr>
                </a:solidFill>
                <a:ea typeface="ＭＳ Ｐゴシック" pitchFamily="34" charset="-128"/>
              </a:rPr>
              <a:t>r</a:t>
            </a:r>
            <a:r>
              <a:rPr lang="en-US" sz="2000" b="1">
                <a:solidFill>
                  <a:srgbClr val="FF0000"/>
                </a:solidFill>
                <a:ea typeface="ＭＳ Ｐゴシック" pitchFamily="34" charset="-128"/>
              </a:rPr>
              <a:t>= 100</a:t>
            </a:r>
            <a:r>
              <a:rPr lang="en-US" sz="2000" b="1">
                <a:ea typeface="ＭＳ Ｐゴシック" pitchFamily="34" charset="-128"/>
              </a:rPr>
              <a:t>        </a:t>
            </a:r>
            <a:r>
              <a:rPr lang="en-US" sz="2000" b="1" i="1">
                <a:solidFill>
                  <a:schemeClr val="bg1">
                    <a:lumMod val="50000"/>
                  </a:schemeClr>
                </a:solidFill>
                <a:ea typeface="ＭＳ Ｐゴシック" pitchFamily="34" charset="-128"/>
              </a:rPr>
              <a:t>takes</a:t>
            </a:r>
            <a:r>
              <a:rPr lang="en-US" sz="2000" b="1">
                <a:solidFill>
                  <a:schemeClr val="bg1">
                    <a:lumMod val="50000"/>
                  </a:schemeClr>
                </a:solidFill>
                <a:ea typeface="ＭＳ Ｐゴシック" pitchFamily="34" charset="-128"/>
              </a:rPr>
              <a:t>:   </a:t>
            </a:r>
            <a:r>
              <a:rPr lang="en-US" sz="2000" b="1" err="1">
                <a:solidFill>
                  <a:schemeClr val="bg1">
                    <a:lumMod val="50000"/>
                  </a:schemeClr>
                </a:solidFill>
                <a:ea typeface="ＭＳ Ｐゴシック" pitchFamily="34" charset="-128"/>
              </a:rPr>
              <a:t>b</a:t>
            </a:r>
            <a:r>
              <a:rPr lang="en-US" sz="2000" b="1" baseline="-25000" err="1">
                <a:solidFill>
                  <a:schemeClr val="bg1">
                    <a:lumMod val="50000"/>
                  </a:schemeClr>
                </a:solidFill>
                <a:ea typeface="ＭＳ Ｐゴシック" pitchFamily="34" charset="-128"/>
              </a:rPr>
              <a:t>s</a:t>
            </a:r>
            <a:r>
              <a:rPr lang="en-US" sz="2000" b="1">
                <a:solidFill>
                  <a:schemeClr val="bg1">
                    <a:lumMod val="50000"/>
                  </a:schemeClr>
                </a:solidFill>
                <a:ea typeface="ＭＳ Ｐゴシック" pitchFamily="34" charset="-128"/>
              </a:rPr>
              <a:t>=400</a:t>
            </a:r>
          </a:p>
          <a:p>
            <a:pPr>
              <a:defRPr/>
            </a:pPr>
            <a:endParaRPr lang="en-US">
              <a:latin typeface="Times New Roman" pitchFamily="18" charset="0"/>
              <a:ea typeface="ＭＳ Ｐゴシック" pitchFamily="34" charset="-128"/>
            </a:endParaRPr>
          </a:p>
          <a:p>
            <a:pPr>
              <a:defRPr/>
            </a:pPr>
            <a:r>
              <a:rPr lang="en-US">
                <a:latin typeface="Times New Roman" pitchFamily="18" charset="0"/>
                <a:ea typeface="ＭＳ Ｐゴシック" pitchFamily="34" charset="-128"/>
              </a:rPr>
              <a:t> </a:t>
            </a:r>
            <a:r>
              <a:rPr lang="en-US" sz="1200" b="1">
                <a:solidFill>
                  <a:schemeClr val="accent6">
                    <a:lumMod val="75000"/>
                  </a:schemeClr>
                </a:solidFill>
                <a:latin typeface="Calibri" panose="020F0502020204030204" pitchFamily="34" charset="0"/>
                <a:ea typeface="ＭＳ Ｐゴシック" pitchFamily="34" charset="-128"/>
                <a:cs typeface="Calibri" panose="020F0502020204030204" pitchFamily="34" charset="0"/>
                <a:sym typeface="Symbol" pitchFamily="18" charset="2"/>
              </a:rPr>
              <a:t>student as outer relation</a:t>
            </a:r>
            <a:endParaRPr lang="en-US">
              <a:latin typeface="Times New Roman" pitchFamily="18" charset="0"/>
              <a:ea typeface="ＭＳ Ｐゴシック" pitchFamily="34" charset="-128"/>
            </a:endParaRPr>
          </a:p>
          <a:p>
            <a:pPr>
              <a:defRPr/>
            </a:pPr>
            <a:r>
              <a:rPr lang="en-US">
                <a:latin typeface="Times New Roman" pitchFamily="18" charset="0"/>
                <a:ea typeface="ＭＳ Ｐゴシック" pitchFamily="34" charset="-128"/>
              </a:rPr>
              <a:t>Time= 5000*4msec +2000100*0.1</a:t>
            </a:r>
            <a:r>
              <a:rPr lang="en-US" baseline="0">
                <a:latin typeface="Times New Roman" pitchFamily="18" charset="0"/>
                <a:ea typeface="ＭＳ Ｐゴシック" pitchFamily="34" charset="-128"/>
              </a:rPr>
              <a:t> </a:t>
            </a:r>
            <a:r>
              <a:rPr lang="en-US" baseline="0" err="1">
                <a:latin typeface="Times New Roman" pitchFamily="18" charset="0"/>
                <a:ea typeface="ＭＳ Ｐゴシック" pitchFamily="34" charset="-128"/>
              </a:rPr>
              <a:t>msec</a:t>
            </a:r>
            <a:r>
              <a:rPr lang="en-US" baseline="0">
                <a:latin typeface="Times New Roman" pitchFamily="18" charset="0"/>
                <a:ea typeface="ＭＳ Ｐゴシック" pitchFamily="34" charset="-128"/>
              </a:rPr>
              <a:t> = </a:t>
            </a:r>
            <a:r>
              <a:rPr lang="en-US" b="1" baseline="0">
                <a:latin typeface="Times New Roman" pitchFamily="18" charset="0"/>
                <a:ea typeface="ＭＳ Ｐゴシック" pitchFamily="34" charset="-128"/>
              </a:rPr>
              <a:t>220010 </a:t>
            </a:r>
            <a:r>
              <a:rPr lang="en-US" b="1" baseline="0" err="1">
                <a:latin typeface="Times New Roman" pitchFamily="18" charset="0"/>
                <a:ea typeface="ＭＳ Ｐゴシック" pitchFamily="34" charset="-128"/>
              </a:rPr>
              <a:t>msec</a:t>
            </a:r>
            <a:endParaRPr lang="en-US" b="1" baseline="0">
              <a:latin typeface="Times New Roman" pitchFamily="18" charset="0"/>
              <a:ea typeface="ＭＳ Ｐゴシック" pitchFamily="34" charset="-128"/>
            </a:endParaRPr>
          </a:p>
          <a:p>
            <a:pPr>
              <a:defRPr/>
            </a:pPr>
            <a:endParaRPr lang="en-US">
              <a:latin typeface="Times New Roman" pitchFamily="18" charset="0"/>
              <a:ea typeface="ＭＳ Ｐゴシック" pitchFamily="34" charset="-128"/>
            </a:endParaRPr>
          </a:p>
          <a:p>
            <a:pPr>
              <a:defRPr/>
            </a:pPr>
            <a:r>
              <a:rPr lang="en-US" sz="1200" b="1" i="1">
                <a:solidFill>
                  <a:schemeClr val="accent6">
                    <a:lumMod val="75000"/>
                  </a:schemeClr>
                </a:solidFill>
                <a:latin typeface="Calibri" panose="020F0502020204030204" pitchFamily="34" charset="0"/>
                <a:ea typeface="ＭＳ Ｐゴシック" pitchFamily="34" charset="-128"/>
                <a:cs typeface="Calibri" panose="020F0502020204030204" pitchFamily="34" charset="0"/>
                <a:sym typeface="Symbol" pitchFamily="18" charset="2"/>
              </a:rPr>
              <a:t>takes </a:t>
            </a:r>
            <a:r>
              <a:rPr lang="en-US" sz="1200" b="1">
                <a:solidFill>
                  <a:schemeClr val="accent6">
                    <a:lumMod val="75000"/>
                  </a:schemeClr>
                </a:solidFill>
                <a:latin typeface="Calibri" panose="020F0502020204030204" pitchFamily="34" charset="0"/>
                <a:ea typeface="ＭＳ Ｐゴシック" pitchFamily="34" charset="-128"/>
                <a:cs typeface="Calibri" panose="020F0502020204030204" pitchFamily="34" charset="0"/>
                <a:sym typeface="Symbol" pitchFamily="18" charset="2"/>
              </a:rPr>
              <a:t> as the outer relation</a:t>
            </a:r>
            <a:r>
              <a:rPr lang="en-US" sz="1200">
                <a:solidFill>
                  <a:schemeClr val="accent6">
                    <a:lumMod val="75000"/>
                  </a:schemeClr>
                </a:solidFill>
                <a:latin typeface="Calibri" panose="020F0502020204030204" pitchFamily="34" charset="0"/>
                <a:ea typeface="ＭＳ Ｐゴシック" pitchFamily="34" charset="-128"/>
                <a:cs typeface="Calibri" panose="020F0502020204030204" pitchFamily="34" charset="0"/>
                <a:sym typeface="Symbol" pitchFamily="18" charset="2"/>
              </a:rPr>
              <a:t> </a:t>
            </a:r>
          </a:p>
          <a:p>
            <a:pPr>
              <a:defRPr/>
            </a:pPr>
            <a:r>
              <a:rPr lang="en-US" sz="1200" b="0">
                <a:solidFill>
                  <a:schemeClr val="accent6">
                    <a:lumMod val="75000"/>
                  </a:schemeClr>
                </a:solidFill>
                <a:latin typeface="Calibri" panose="020F0502020204030204" pitchFamily="34" charset="0"/>
                <a:ea typeface="ＭＳ Ｐゴシック" pitchFamily="34" charset="-128"/>
                <a:cs typeface="Calibri" panose="020F0502020204030204" pitchFamily="34" charset="0"/>
                <a:sym typeface="Symbol" pitchFamily="18" charset="2"/>
              </a:rPr>
              <a:t>Time= 10400*4 </a:t>
            </a:r>
            <a:r>
              <a:rPr lang="en-US" sz="1200" b="0" err="1">
                <a:solidFill>
                  <a:schemeClr val="accent6">
                    <a:lumMod val="75000"/>
                  </a:schemeClr>
                </a:solidFill>
                <a:latin typeface="Calibri" panose="020F0502020204030204" pitchFamily="34" charset="0"/>
                <a:ea typeface="ＭＳ Ｐゴシック" pitchFamily="34" charset="-128"/>
                <a:cs typeface="Calibri" panose="020F0502020204030204" pitchFamily="34" charset="0"/>
                <a:sym typeface="Symbol" pitchFamily="18" charset="2"/>
              </a:rPr>
              <a:t>msec</a:t>
            </a:r>
            <a:r>
              <a:rPr lang="en-US" sz="1200" b="0">
                <a:solidFill>
                  <a:schemeClr val="accent6">
                    <a:lumMod val="75000"/>
                  </a:schemeClr>
                </a:solidFill>
                <a:latin typeface="Calibri" panose="020F0502020204030204" pitchFamily="34" charset="0"/>
                <a:ea typeface="ＭＳ Ｐゴシック" pitchFamily="34" charset="-128"/>
                <a:cs typeface="Calibri" panose="020F0502020204030204" pitchFamily="34" charset="0"/>
                <a:sym typeface="Symbol" pitchFamily="18" charset="2"/>
              </a:rPr>
              <a:t> + 1000400*0.1 </a:t>
            </a:r>
            <a:r>
              <a:rPr lang="en-US" sz="1200" b="0" err="1">
                <a:solidFill>
                  <a:schemeClr val="accent6">
                    <a:lumMod val="75000"/>
                  </a:schemeClr>
                </a:solidFill>
                <a:latin typeface="Calibri" panose="020F0502020204030204" pitchFamily="34" charset="0"/>
                <a:ea typeface="ＭＳ Ｐゴシック" pitchFamily="34" charset="-128"/>
                <a:cs typeface="Calibri" panose="020F0502020204030204" pitchFamily="34" charset="0"/>
                <a:sym typeface="Symbol" pitchFamily="18" charset="2"/>
              </a:rPr>
              <a:t>msec</a:t>
            </a:r>
            <a:r>
              <a:rPr lang="en-US" sz="1200" b="0">
                <a:solidFill>
                  <a:schemeClr val="accent6">
                    <a:lumMod val="75000"/>
                  </a:schemeClr>
                </a:solidFill>
                <a:latin typeface="Calibri" panose="020F0502020204030204" pitchFamily="34" charset="0"/>
                <a:ea typeface="ＭＳ Ｐゴシック" pitchFamily="34" charset="-128"/>
                <a:cs typeface="Calibri" panose="020F0502020204030204" pitchFamily="34" charset="0"/>
                <a:sym typeface="Symbol" pitchFamily="18" charset="2"/>
              </a:rPr>
              <a:t> = </a:t>
            </a:r>
            <a:r>
              <a:rPr lang="en-US" sz="1200" b="1">
                <a:solidFill>
                  <a:schemeClr val="accent6">
                    <a:lumMod val="75000"/>
                  </a:schemeClr>
                </a:solidFill>
                <a:latin typeface="Calibri" panose="020F0502020204030204" pitchFamily="34" charset="0"/>
                <a:ea typeface="ＭＳ Ｐゴシック" pitchFamily="34" charset="-128"/>
                <a:cs typeface="Calibri" panose="020F0502020204030204" pitchFamily="34" charset="0"/>
                <a:sym typeface="Symbol" pitchFamily="18" charset="2"/>
              </a:rPr>
              <a:t>141540 </a:t>
            </a:r>
            <a:r>
              <a:rPr lang="en-US" sz="1200" b="1" err="1">
                <a:solidFill>
                  <a:schemeClr val="accent6">
                    <a:lumMod val="75000"/>
                  </a:schemeClr>
                </a:solidFill>
                <a:latin typeface="Calibri" panose="020F0502020204030204" pitchFamily="34" charset="0"/>
                <a:ea typeface="ＭＳ Ｐゴシック" pitchFamily="34" charset="-128"/>
                <a:cs typeface="Calibri" panose="020F0502020204030204" pitchFamily="34" charset="0"/>
                <a:sym typeface="Symbol" pitchFamily="18" charset="2"/>
              </a:rPr>
              <a:t>msec</a:t>
            </a:r>
            <a:endParaRPr lang="en-US" b="1">
              <a:latin typeface="Times New Roman" pitchFamily="18" charset="0"/>
              <a:ea typeface="ＭＳ Ｐゴシック" pitchFamily="34" charset="-128"/>
            </a:endParaRPr>
          </a:p>
        </p:txBody>
      </p:sp>
    </p:spTree>
    <p:extLst>
      <p:ext uri="{BB962C8B-B14F-4D97-AF65-F5344CB8AC3E}">
        <p14:creationId xmlns:p14="http://schemas.microsoft.com/office/powerpoint/2010/main" val="3738113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C8353575-0988-4032-B73F-45F7B92B2089}" type="slidenum">
              <a:rPr lang="en-US" altLang="en-US" sz="1300" smtClean="0">
                <a:latin typeface="Times New Roman" pitchFamily="18" charset="0"/>
              </a:rPr>
              <a:pPr/>
              <a:t>19</a:t>
            </a:fld>
            <a:endParaRPr lang="en-US" altLang="en-US" sz="1300">
              <a:latin typeface="Times New Roman" pitchFamily="18" charset="0"/>
            </a:endParaRPr>
          </a:p>
        </p:txBody>
      </p:sp>
      <p:sp>
        <p:nvSpPr>
          <p:cNvPr id="107523"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latin typeface="Times New Roman" pitchFamily="18" charset="0"/>
                <a:ea typeface="ＭＳ Ｐゴシック" pitchFamily="34" charset="-128"/>
              </a:rPr>
              <a:t>r/w head  move to 1</a:t>
            </a:r>
            <a:r>
              <a:rPr lang="en-US" baseline="30000">
                <a:latin typeface="Times New Roman" pitchFamily="18" charset="0"/>
                <a:ea typeface="ＭＳ Ｐゴシック" pitchFamily="34" charset="-128"/>
              </a:rPr>
              <a:t>st</a:t>
            </a:r>
            <a:r>
              <a:rPr lang="en-US">
                <a:latin typeface="Times New Roman" pitchFamily="18" charset="0"/>
                <a:ea typeface="ＭＳ Ｐゴシック" pitchFamily="34" charset="-128"/>
              </a:rPr>
              <a:t> block of </a:t>
            </a:r>
            <a:r>
              <a:rPr lang="en-US" b="1">
                <a:latin typeface="Times New Roman" pitchFamily="18" charset="0"/>
                <a:ea typeface="ＭＳ Ｐゴシック" pitchFamily="34" charset="-128"/>
              </a:rPr>
              <a:t>r</a:t>
            </a:r>
            <a:r>
              <a:rPr lang="en-US">
                <a:latin typeface="Times New Roman" pitchFamily="18" charset="0"/>
                <a:ea typeface="ＭＳ Ｐゴシック" pitchFamily="34" charset="-128"/>
              </a:rPr>
              <a:t>( 1 seek ),  next r/w moves to 1</a:t>
            </a:r>
            <a:r>
              <a:rPr lang="en-US" baseline="30000">
                <a:latin typeface="Times New Roman" pitchFamily="18" charset="0"/>
                <a:ea typeface="ＭＳ Ｐゴシック" pitchFamily="34" charset="-128"/>
              </a:rPr>
              <a:t>st</a:t>
            </a:r>
            <a:r>
              <a:rPr lang="en-US">
                <a:latin typeface="Times New Roman" pitchFamily="18" charset="0"/>
                <a:ea typeface="ＭＳ Ｐゴシック" pitchFamily="34" charset="-128"/>
              </a:rPr>
              <a:t> block of </a:t>
            </a:r>
            <a:r>
              <a:rPr lang="en-US" b="1">
                <a:latin typeface="Times New Roman" pitchFamily="18" charset="0"/>
                <a:ea typeface="ＭＳ Ｐゴシック" pitchFamily="34" charset="-128"/>
              </a:rPr>
              <a:t>s</a:t>
            </a:r>
            <a:r>
              <a:rPr lang="en-US">
                <a:latin typeface="Times New Roman" pitchFamily="18" charset="0"/>
                <a:ea typeface="ＭＳ Ｐゴシック" pitchFamily="34" charset="-128"/>
              </a:rPr>
              <a:t> ( 1 seek ) and sequentially each record in s is accessed ,so no seek only block transfer. All records in </a:t>
            </a:r>
            <a:r>
              <a:rPr lang="en-US" b="1">
                <a:latin typeface="Times New Roman" pitchFamily="18" charset="0"/>
                <a:ea typeface="ＭＳ Ｐゴシック" pitchFamily="34" charset="-128"/>
              </a:rPr>
              <a:t>s</a:t>
            </a:r>
            <a:r>
              <a:rPr lang="en-US">
                <a:latin typeface="Times New Roman" pitchFamily="18" charset="0"/>
                <a:ea typeface="ＭＳ Ｐゴシック" pitchFamily="34" charset="-128"/>
              </a:rPr>
              <a:t> are accessed and </a:t>
            </a:r>
            <a:r>
              <a:rPr lang="en-US">
                <a:solidFill>
                  <a:schemeClr val="tx2"/>
                </a:solidFill>
                <a:ea typeface="ＭＳ Ｐゴシック" pitchFamily="34" charset="-128"/>
                <a:sym typeface="Greek Symbols" pitchFamily="18" charset="2"/>
              </a:rPr>
              <a:t>add </a:t>
            </a:r>
            <a:r>
              <a:rPr lang="en-US" b="1" i="1">
                <a:solidFill>
                  <a:schemeClr val="tx2"/>
                </a:solidFill>
                <a:ea typeface="ＭＳ Ｐゴシック" pitchFamily="34" charset="-128"/>
                <a:sym typeface="Greek Symbols" pitchFamily="18" charset="2"/>
              </a:rPr>
              <a:t>t</a:t>
            </a:r>
            <a:r>
              <a:rPr lang="en-US" sz="1400" b="1" i="1" baseline="-25000">
                <a:solidFill>
                  <a:schemeClr val="tx2"/>
                </a:solidFill>
                <a:ea typeface="ＭＳ Ｐゴシック" pitchFamily="34" charset="-128"/>
                <a:sym typeface="Greek Symbols" pitchFamily="18" charset="2"/>
              </a:rPr>
              <a:t>r</a:t>
            </a:r>
            <a:r>
              <a:rPr lang="en-US" sz="1400" b="1" i="1">
                <a:solidFill>
                  <a:schemeClr val="tx2"/>
                </a:solidFill>
                <a:ea typeface="ＭＳ Ｐゴシック" pitchFamily="34" charset="-128"/>
                <a:sym typeface="Greek Symbols" pitchFamily="18" charset="2"/>
              </a:rPr>
              <a:t> </a:t>
            </a:r>
            <a:r>
              <a:rPr lang="en-US" b="1" i="1">
                <a:solidFill>
                  <a:schemeClr val="tx2"/>
                </a:solidFill>
                <a:ea typeface="ＭＳ Ｐゴシック" pitchFamily="34" charset="-128"/>
                <a:sym typeface="Greek Symbols" pitchFamily="18" charset="2"/>
              </a:rPr>
              <a:t>• t</a:t>
            </a:r>
            <a:r>
              <a:rPr lang="en-US" sz="1400" b="1" i="1" baseline="-25000">
                <a:solidFill>
                  <a:schemeClr val="tx2"/>
                </a:solidFill>
                <a:ea typeface="ＭＳ Ｐゴシック" pitchFamily="34" charset="-128"/>
                <a:sym typeface="Greek Symbols" pitchFamily="18" charset="2"/>
              </a:rPr>
              <a:t>s</a:t>
            </a:r>
            <a:r>
              <a:rPr lang="en-US" sz="1400" b="1">
                <a:solidFill>
                  <a:schemeClr val="tx2"/>
                </a:solidFill>
                <a:ea typeface="ＭＳ Ｐゴシック" pitchFamily="34" charset="-128"/>
                <a:sym typeface="Greek Symbols" pitchFamily="18" charset="2"/>
              </a:rPr>
              <a:t>  </a:t>
            </a:r>
            <a:r>
              <a:rPr lang="en-US" sz="1400">
                <a:solidFill>
                  <a:schemeClr val="tx2"/>
                </a:solidFill>
                <a:ea typeface="ＭＳ Ｐゴシック" pitchFamily="34" charset="-128"/>
                <a:sym typeface="Greek Symbols" pitchFamily="18" charset="2"/>
              </a:rPr>
              <a:t>to result if </a:t>
            </a:r>
            <a:r>
              <a:rPr lang="en-US" sz="1400" b="1">
                <a:solidFill>
                  <a:schemeClr val="tx2"/>
                </a:solidFill>
                <a:ea typeface="ＭＳ Ｐゴシック" pitchFamily="34" charset="-128"/>
                <a:sym typeface="Symbol" pitchFamily="18" charset="2"/>
              </a:rPr>
              <a:t></a:t>
            </a:r>
            <a:r>
              <a:rPr lang="en-US" sz="1400">
                <a:solidFill>
                  <a:schemeClr val="tx2"/>
                </a:solidFill>
                <a:ea typeface="ＭＳ Ｐゴシック" pitchFamily="34" charset="-128"/>
                <a:sym typeface="Greek Symbols" pitchFamily="18" charset="2"/>
              </a:rPr>
              <a:t> is satisfied.</a:t>
            </a:r>
          </a:p>
          <a:p>
            <a:pPr>
              <a:defRPr/>
            </a:pPr>
            <a:r>
              <a:rPr lang="en-US">
                <a:latin typeface="Times New Roman" pitchFamily="18" charset="0"/>
                <a:ea typeface="ＭＳ Ｐゴシック" pitchFamily="34" charset="-128"/>
              </a:rPr>
              <a:t>Previously r/w head was at the end of s ,so r/w head  move to 2</a:t>
            </a:r>
            <a:r>
              <a:rPr lang="en-US" baseline="30000">
                <a:latin typeface="Times New Roman" pitchFamily="18" charset="0"/>
                <a:ea typeface="ＭＳ Ｐゴシック" pitchFamily="34" charset="-128"/>
              </a:rPr>
              <a:t>nd</a:t>
            </a:r>
            <a:r>
              <a:rPr lang="en-US">
                <a:latin typeface="Times New Roman" pitchFamily="18" charset="0"/>
                <a:ea typeface="ＭＳ Ｐゴシック" pitchFamily="34" charset="-128"/>
              </a:rPr>
              <a:t>  block of r ( 1 more seek ), next r/w moves to 1</a:t>
            </a:r>
            <a:r>
              <a:rPr lang="en-US" baseline="30000">
                <a:latin typeface="Times New Roman" pitchFamily="18" charset="0"/>
                <a:ea typeface="ＭＳ Ｐゴシック" pitchFamily="34" charset="-128"/>
              </a:rPr>
              <a:t>st</a:t>
            </a:r>
            <a:r>
              <a:rPr lang="en-US">
                <a:latin typeface="Times New Roman" pitchFamily="18" charset="0"/>
                <a:ea typeface="ＭＳ Ｐゴシック" pitchFamily="34" charset="-128"/>
              </a:rPr>
              <a:t> block of s ( 1 seek ) and sequentially each record in s is accessed ,so no seek only block transfer. All records in s are accessed and </a:t>
            </a:r>
            <a:r>
              <a:rPr lang="en-US">
                <a:solidFill>
                  <a:schemeClr val="tx2"/>
                </a:solidFill>
                <a:ea typeface="ＭＳ Ｐゴシック" pitchFamily="34" charset="-128"/>
                <a:sym typeface="Greek Symbols" pitchFamily="18" charset="2"/>
              </a:rPr>
              <a:t>add </a:t>
            </a:r>
            <a:r>
              <a:rPr lang="en-US" i="1">
                <a:solidFill>
                  <a:schemeClr val="tx2"/>
                </a:solidFill>
                <a:ea typeface="ＭＳ Ｐゴシック" pitchFamily="34" charset="-128"/>
                <a:sym typeface="Greek Symbols" pitchFamily="18" charset="2"/>
              </a:rPr>
              <a:t>t</a:t>
            </a:r>
            <a:r>
              <a:rPr lang="en-US" sz="1400" i="1" baseline="-25000">
                <a:solidFill>
                  <a:schemeClr val="tx2"/>
                </a:solidFill>
                <a:ea typeface="ＭＳ Ｐゴシック" pitchFamily="34" charset="-128"/>
                <a:sym typeface="Greek Symbols" pitchFamily="18" charset="2"/>
              </a:rPr>
              <a:t>r</a:t>
            </a:r>
            <a:r>
              <a:rPr lang="en-US" sz="1400" i="1">
                <a:solidFill>
                  <a:schemeClr val="tx2"/>
                </a:solidFill>
                <a:ea typeface="ＭＳ Ｐゴシック" pitchFamily="34" charset="-128"/>
                <a:sym typeface="Greek Symbols" pitchFamily="18" charset="2"/>
              </a:rPr>
              <a:t> </a:t>
            </a:r>
            <a:r>
              <a:rPr lang="en-US" i="1">
                <a:solidFill>
                  <a:schemeClr val="tx2"/>
                </a:solidFill>
                <a:ea typeface="ＭＳ Ｐゴシック" pitchFamily="34" charset="-128"/>
                <a:sym typeface="Greek Symbols" pitchFamily="18" charset="2"/>
              </a:rPr>
              <a:t>• t</a:t>
            </a:r>
            <a:r>
              <a:rPr lang="en-US" sz="1400" i="1" baseline="-25000">
                <a:solidFill>
                  <a:schemeClr val="tx2"/>
                </a:solidFill>
                <a:ea typeface="ＭＳ Ｐゴシック" pitchFamily="34" charset="-128"/>
                <a:sym typeface="Greek Symbols" pitchFamily="18" charset="2"/>
              </a:rPr>
              <a:t>s</a:t>
            </a:r>
            <a:r>
              <a:rPr lang="en-US" sz="1400">
                <a:solidFill>
                  <a:schemeClr val="tx2"/>
                </a:solidFill>
                <a:ea typeface="ＭＳ Ｐゴシック" pitchFamily="34" charset="-128"/>
                <a:sym typeface="Greek Symbols" pitchFamily="18" charset="2"/>
              </a:rPr>
              <a:t>  to result if </a:t>
            </a:r>
            <a:r>
              <a:rPr lang="en-US" sz="1400" b="1">
                <a:solidFill>
                  <a:schemeClr val="tx2"/>
                </a:solidFill>
                <a:ea typeface="ＭＳ Ｐゴシック" pitchFamily="34" charset="-128"/>
                <a:sym typeface="Symbol" pitchFamily="18" charset="2"/>
              </a:rPr>
              <a:t></a:t>
            </a:r>
            <a:r>
              <a:rPr lang="en-US" sz="1400">
                <a:solidFill>
                  <a:schemeClr val="tx2"/>
                </a:solidFill>
                <a:ea typeface="ＭＳ Ｐゴシック" pitchFamily="34" charset="-128"/>
                <a:sym typeface="Greek Symbols" pitchFamily="18" charset="2"/>
              </a:rPr>
              <a:t> is satisfied.</a:t>
            </a:r>
          </a:p>
          <a:p>
            <a:pPr>
              <a:defRPr/>
            </a:pPr>
            <a:r>
              <a:rPr lang="en-US" sz="1400">
                <a:solidFill>
                  <a:schemeClr val="tx2"/>
                </a:solidFill>
                <a:latin typeface="Times New Roman" pitchFamily="18" charset="0"/>
                <a:ea typeface="ＭＳ Ｐゴシック" pitchFamily="34" charset="-128"/>
                <a:sym typeface="Greek Symbols" pitchFamily="18" charset="2"/>
              </a:rPr>
              <a:t>This repeats , hence if there are </a:t>
            </a:r>
            <a:r>
              <a:rPr lang="en-US" i="1">
                <a:solidFill>
                  <a:schemeClr val="tx2">
                    <a:lumMod val="60000"/>
                    <a:lumOff val="40000"/>
                  </a:schemeClr>
                </a:solidFill>
                <a:ea typeface="ＭＳ Ｐゴシック" pitchFamily="34" charset="-128"/>
                <a:sym typeface="Symbol" pitchFamily="18" charset="2"/>
              </a:rPr>
              <a:t>b</a:t>
            </a:r>
            <a:r>
              <a:rPr lang="en-US" i="1" baseline="-25000">
                <a:solidFill>
                  <a:schemeClr val="tx2">
                    <a:lumMod val="60000"/>
                    <a:lumOff val="40000"/>
                  </a:schemeClr>
                </a:solidFill>
                <a:ea typeface="ＭＳ Ｐゴシック" pitchFamily="34" charset="-128"/>
                <a:sym typeface="Symbol" pitchFamily="18" charset="2"/>
              </a:rPr>
              <a:t>r </a:t>
            </a:r>
            <a:r>
              <a:rPr lang="en-US" i="1">
                <a:solidFill>
                  <a:schemeClr val="tx2">
                    <a:lumMod val="60000"/>
                    <a:lumOff val="40000"/>
                  </a:schemeClr>
                </a:solidFill>
                <a:ea typeface="ＭＳ Ｐゴシック" pitchFamily="34" charset="-128"/>
                <a:sym typeface="Symbol" pitchFamily="18" charset="2"/>
              </a:rPr>
              <a:t> </a:t>
            </a:r>
            <a:r>
              <a:rPr lang="en-US">
                <a:solidFill>
                  <a:schemeClr val="tx2">
                    <a:lumMod val="60000"/>
                    <a:lumOff val="40000"/>
                  </a:schemeClr>
                </a:solidFill>
                <a:ea typeface="ＭＳ Ｐゴシック" pitchFamily="34" charset="-128"/>
                <a:sym typeface="Symbol" pitchFamily="18" charset="2"/>
              </a:rPr>
              <a:t>blocks in r, then </a:t>
            </a:r>
            <a:r>
              <a:rPr lang="en-US" b="1" i="1">
                <a:solidFill>
                  <a:schemeClr val="tx2">
                    <a:lumMod val="60000"/>
                    <a:lumOff val="40000"/>
                  </a:schemeClr>
                </a:solidFill>
                <a:ea typeface="ＭＳ Ｐゴシック" pitchFamily="34" charset="-128"/>
                <a:sym typeface="Symbol" pitchFamily="18" charset="2"/>
              </a:rPr>
              <a:t>b</a:t>
            </a:r>
            <a:r>
              <a:rPr lang="en-US" b="1" i="1" baseline="-25000">
                <a:solidFill>
                  <a:schemeClr val="tx2">
                    <a:lumMod val="60000"/>
                    <a:lumOff val="40000"/>
                  </a:schemeClr>
                </a:solidFill>
                <a:ea typeface="ＭＳ Ｐゴシック" pitchFamily="34" charset="-128"/>
                <a:sym typeface="Symbol" pitchFamily="18" charset="2"/>
              </a:rPr>
              <a:t>r  </a:t>
            </a:r>
            <a:r>
              <a:rPr lang="en-US" b="1" i="1">
                <a:solidFill>
                  <a:schemeClr val="tx2">
                    <a:lumMod val="60000"/>
                    <a:lumOff val="40000"/>
                  </a:schemeClr>
                </a:solidFill>
                <a:ea typeface="ＭＳ Ｐゴシック" pitchFamily="34" charset="-128"/>
                <a:sym typeface="Symbol" pitchFamily="18" charset="2"/>
              </a:rPr>
              <a:t> </a:t>
            </a:r>
            <a:r>
              <a:rPr lang="en-US" b="1">
                <a:solidFill>
                  <a:schemeClr val="tx2">
                    <a:lumMod val="60000"/>
                    <a:lumOff val="40000"/>
                  </a:schemeClr>
                </a:solidFill>
                <a:ea typeface="ＭＳ Ｐゴシック" pitchFamily="34" charset="-128"/>
                <a:sym typeface="Symbol" pitchFamily="18" charset="2"/>
              </a:rPr>
              <a:t>seeks </a:t>
            </a:r>
            <a:r>
              <a:rPr lang="en-US">
                <a:solidFill>
                  <a:schemeClr val="tx2">
                    <a:lumMod val="60000"/>
                    <a:lumOff val="40000"/>
                  </a:schemeClr>
                </a:solidFill>
                <a:ea typeface="ＭＳ Ｐゴシック" pitchFamily="34" charset="-128"/>
                <a:sym typeface="Symbol" pitchFamily="18" charset="2"/>
              </a:rPr>
              <a:t>required.</a:t>
            </a:r>
          </a:p>
          <a:p>
            <a:pPr>
              <a:defRPr/>
            </a:pPr>
            <a:r>
              <a:rPr lang="en-US">
                <a:solidFill>
                  <a:schemeClr val="tx2">
                    <a:lumMod val="60000"/>
                    <a:lumOff val="40000"/>
                  </a:schemeClr>
                </a:solidFill>
                <a:latin typeface="Times New Roman" pitchFamily="18" charset="0"/>
                <a:ea typeface="ＭＳ Ｐゴシック" pitchFamily="34" charset="-128"/>
                <a:sym typeface="Symbol" pitchFamily="18" charset="2"/>
              </a:rPr>
              <a:t>1 seek is required for beginning the scan of s. if there are n</a:t>
            </a:r>
            <a:r>
              <a:rPr lang="en-US" baseline="-25000">
                <a:solidFill>
                  <a:schemeClr val="tx2">
                    <a:lumMod val="60000"/>
                    <a:lumOff val="40000"/>
                  </a:schemeClr>
                </a:solidFill>
                <a:latin typeface="Times New Roman" pitchFamily="18" charset="0"/>
                <a:ea typeface="ＭＳ Ｐゴシック" pitchFamily="34" charset="-128"/>
                <a:sym typeface="Symbol" pitchFamily="18" charset="2"/>
              </a:rPr>
              <a:t>r</a:t>
            </a:r>
            <a:r>
              <a:rPr lang="en-US">
                <a:solidFill>
                  <a:schemeClr val="tx2">
                    <a:lumMod val="60000"/>
                    <a:lumOff val="40000"/>
                  </a:schemeClr>
                </a:solidFill>
                <a:latin typeface="Times New Roman" pitchFamily="18" charset="0"/>
                <a:ea typeface="ＭＳ Ｐゴシック" pitchFamily="34" charset="-128"/>
                <a:sym typeface="Symbol" pitchFamily="18" charset="2"/>
              </a:rPr>
              <a:t> records are there in r then </a:t>
            </a:r>
            <a:r>
              <a:rPr lang="en-US" b="1">
                <a:solidFill>
                  <a:schemeClr val="tx2">
                    <a:lumMod val="60000"/>
                    <a:lumOff val="40000"/>
                  </a:schemeClr>
                </a:solidFill>
                <a:latin typeface="Times New Roman" pitchFamily="18" charset="0"/>
                <a:ea typeface="ＭＳ Ｐゴシック" pitchFamily="34" charset="-128"/>
                <a:sym typeface="Symbol" pitchFamily="18" charset="2"/>
              </a:rPr>
              <a:t>n</a:t>
            </a:r>
            <a:r>
              <a:rPr lang="en-US" b="1" baseline="-25000">
                <a:solidFill>
                  <a:schemeClr val="tx2">
                    <a:lumMod val="60000"/>
                    <a:lumOff val="40000"/>
                  </a:schemeClr>
                </a:solidFill>
                <a:latin typeface="Times New Roman" pitchFamily="18" charset="0"/>
                <a:ea typeface="ＭＳ Ｐゴシック" pitchFamily="34" charset="-128"/>
                <a:sym typeface="Symbol" pitchFamily="18" charset="2"/>
              </a:rPr>
              <a:t>r</a:t>
            </a:r>
            <a:r>
              <a:rPr lang="en-US">
                <a:solidFill>
                  <a:schemeClr val="tx2">
                    <a:lumMod val="60000"/>
                    <a:lumOff val="40000"/>
                  </a:schemeClr>
                </a:solidFill>
                <a:latin typeface="Times New Roman" pitchFamily="18" charset="0"/>
                <a:ea typeface="ＭＳ Ｐゴシック" pitchFamily="34" charset="-128"/>
                <a:sym typeface="Symbol" pitchFamily="18" charset="2"/>
              </a:rPr>
              <a:t> times s is scanned, so </a:t>
            </a:r>
            <a:r>
              <a:rPr lang="en-US" b="1">
                <a:solidFill>
                  <a:schemeClr val="tx2">
                    <a:lumMod val="60000"/>
                    <a:lumOff val="40000"/>
                  </a:schemeClr>
                </a:solidFill>
                <a:latin typeface="Times New Roman" pitchFamily="18" charset="0"/>
                <a:ea typeface="ＭＳ Ｐゴシック" pitchFamily="34" charset="-128"/>
                <a:sym typeface="Symbol" pitchFamily="18" charset="2"/>
              </a:rPr>
              <a:t>n</a:t>
            </a:r>
            <a:r>
              <a:rPr lang="en-US" b="1" baseline="-25000">
                <a:solidFill>
                  <a:schemeClr val="tx2">
                    <a:lumMod val="60000"/>
                    <a:lumOff val="40000"/>
                  </a:schemeClr>
                </a:solidFill>
                <a:latin typeface="Times New Roman" pitchFamily="18" charset="0"/>
                <a:ea typeface="ＭＳ Ｐゴシック" pitchFamily="34" charset="-128"/>
                <a:sym typeface="Symbol" pitchFamily="18" charset="2"/>
              </a:rPr>
              <a:t>r </a:t>
            </a:r>
            <a:r>
              <a:rPr lang="en-US" b="1">
                <a:solidFill>
                  <a:schemeClr val="tx2">
                    <a:lumMod val="60000"/>
                    <a:lumOff val="40000"/>
                  </a:schemeClr>
                </a:solidFill>
                <a:latin typeface="Times New Roman" pitchFamily="18" charset="0"/>
                <a:ea typeface="ＭＳ Ｐゴシック" pitchFamily="34" charset="-128"/>
                <a:sym typeface="Symbol" pitchFamily="18" charset="2"/>
              </a:rPr>
              <a:t> </a:t>
            </a:r>
            <a:r>
              <a:rPr lang="en-US">
                <a:solidFill>
                  <a:schemeClr val="tx2">
                    <a:lumMod val="60000"/>
                    <a:lumOff val="40000"/>
                  </a:schemeClr>
                </a:solidFill>
                <a:latin typeface="Times New Roman" pitchFamily="18" charset="0"/>
                <a:ea typeface="ＭＳ Ｐゴシック" pitchFamily="34" charset="-128"/>
                <a:sym typeface="Symbol" pitchFamily="18" charset="2"/>
              </a:rPr>
              <a:t>seeks are required.</a:t>
            </a:r>
          </a:p>
          <a:p>
            <a:pPr>
              <a:defRPr/>
            </a:pPr>
            <a:r>
              <a:rPr lang="en-US">
                <a:solidFill>
                  <a:schemeClr val="tx2">
                    <a:lumMod val="60000"/>
                    <a:lumOff val="40000"/>
                  </a:schemeClr>
                </a:solidFill>
                <a:latin typeface="Times New Roman" pitchFamily="18" charset="0"/>
                <a:ea typeface="ＭＳ Ｐゴシック" pitchFamily="34" charset="-128"/>
                <a:sym typeface="Symbol" pitchFamily="18" charset="2"/>
              </a:rPr>
              <a:t>Total seeks =</a:t>
            </a:r>
            <a:r>
              <a:rPr lang="en-US" b="1" i="1">
                <a:solidFill>
                  <a:schemeClr val="tx2">
                    <a:lumMod val="60000"/>
                    <a:lumOff val="40000"/>
                  </a:schemeClr>
                </a:solidFill>
                <a:ea typeface="ＭＳ Ｐゴシック" pitchFamily="34" charset="-128"/>
                <a:sym typeface="Symbol" pitchFamily="18" charset="2"/>
              </a:rPr>
              <a:t>b</a:t>
            </a:r>
            <a:r>
              <a:rPr lang="en-US" b="1" i="1" baseline="-25000">
                <a:solidFill>
                  <a:schemeClr val="tx2">
                    <a:lumMod val="60000"/>
                    <a:lumOff val="40000"/>
                  </a:schemeClr>
                </a:solidFill>
                <a:ea typeface="ＭＳ Ｐゴシック" pitchFamily="34" charset="-128"/>
                <a:sym typeface="Symbol" pitchFamily="18" charset="2"/>
              </a:rPr>
              <a:t>r  </a:t>
            </a:r>
            <a:r>
              <a:rPr lang="en-US" b="1" i="1">
                <a:solidFill>
                  <a:schemeClr val="tx2">
                    <a:lumMod val="60000"/>
                    <a:lumOff val="40000"/>
                  </a:schemeClr>
                </a:solidFill>
                <a:ea typeface="ＭＳ Ｐゴシック" pitchFamily="34" charset="-128"/>
                <a:sym typeface="Symbol" pitchFamily="18" charset="2"/>
              </a:rPr>
              <a:t>+ </a:t>
            </a:r>
            <a:r>
              <a:rPr lang="en-US" b="1">
                <a:solidFill>
                  <a:schemeClr val="tx2">
                    <a:lumMod val="60000"/>
                    <a:lumOff val="40000"/>
                  </a:schemeClr>
                </a:solidFill>
                <a:latin typeface="Times New Roman" pitchFamily="18" charset="0"/>
                <a:ea typeface="ＭＳ Ｐゴシック" pitchFamily="34" charset="-128"/>
                <a:sym typeface="Symbol" pitchFamily="18" charset="2"/>
              </a:rPr>
              <a:t>n</a:t>
            </a:r>
            <a:r>
              <a:rPr lang="en-US" b="1" baseline="-25000">
                <a:solidFill>
                  <a:schemeClr val="tx2">
                    <a:lumMod val="60000"/>
                    <a:lumOff val="40000"/>
                  </a:schemeClr>
                </a:solidFill>
                <a:latin typeface="Times New Roman" pitchFamily="18" charset="0"/>
                <a:ea typeface="ＭＳ Ｐゴシック" pitchFamily="34" charset="-128"/>
                <a:sym typeface="Symbol" pitchFamily="18" charset="2"/>
              </a:rPr>
              <a:t>r</a:t>
            </a:r>
          </a:p>
          <a:p>
            <a:pPr>
              <a:defRPr/>
            </a:pPr>
            <a:endParaRPr lang="en-US" b="1" baseline="-25000">
              <a:solidFill>
                <a:schemeClr val="tx2">
                  <a:lumMod val="60000"/>
                  <a:lumOff val="40000"/>
                </a:schemeClr>
              </a:solidFill>
              <a:latin typeface="Times New Roman" pitchFamily="18" charset="0"/>
              <a:ea typeface="ＭＳ Ｐゴシック" pitchFamily="34" charset="-128"/>
              <a:sym typeface="Symbol" pitchFamily="18" charset="2"/>
            </a:endParaRPr>
          </a:p>
          <a:p>
            <a:pPr lvl="1">
              <a:defRPr/>
            </a:pPr>
            <a:r>
              <a:rPr lang="en-US" sz="2000">
                <a:ea typeface="ＭＳ Ｐゴシック" pitchFamily="34" charset="-128"/>
              </a:rPr>
              <a:t>Number of </a:t>
            </a:r>
            <a:r>
              <a:rPr lang="en-US" sz="2000">
                <a:solidFill>
                  <a:schemeClr val="bg1">
                    <a:lumMod val="50000"/>
                  </a:schemeClr>
                </a:solidFill>
                <a:ea typeface="ＭＳ Ｐゴシック" pitchFamily="34" charset="-128"/>
              </a:rPr>
              <a:t>records</a:t>
            </a:r>
            <a:r>
              <a:rPr lang="en-US" sz="2000">
                <a:ea typeface="ＭＳ Ｐゴシック" pitchFamily="34" charset="-128"/>
              </a:rPr>
              <a:t> of </a:t>
            </a:r>
            <a:r>
              <a:rPr lang="en-US" sz="2000" i="1">
                <a:solidFill>
                  <a:srgbClr val="FF0000"/>
                </a:solidFill>
                <a:ea typeface="ＭＳ Ｐゴシック" pitchFamily="34" charset="-128"/>
              </a:rPr>
              <a:t>student</a:t>
            </a:r>
            <a:r>
              <a:rPr lang="en-US" sz="2000">
                <a:solidFill>
                  <a:schemeClr val="bg1">
                    <a:lumMod val="50000"/>
                  </a:schemeClr>
                </a:solidFill>
                <a:ea typeface="ＭＳ Ｐゴシック" pitchFamily="34" charset="-128"/>
              </a:rPr>
              <a:t>: </a:t>
            </a:r>
            <a:r>
              <a:rPr lang="en-US" sz="2000" b="1">
                <a:solidFill>
                  <a:schemeClr val="bg1">
                    <a:lumMod val="50000"/>
                  </a:schemeClr>
                </a:solidFill>
                <a:ea typeface="ＭＳ Ｐゴシック" pitchFamily="34" charset="-128"/>
              </a:rPr>
              <a:t>n</a:t>
            </a:r>
            <a:r>
              <a:rPr lang="en-US" sz="2000" b="1" baseline="-25000">
                <a:solidFill>
                  <a:schemeClr val="bg1">
                    <a:lumMod val="50000"/>
                  </a:schemeClr>
                </a:solidFill>
                <a:ea typeface="ＭＳ Ｐゴシック" pitchFamily="34" charset="-128"/>
              </a:rPr>
              <a:t>r</a:t>
            </a:r>
            <a:r>
              <a:rPr lang="en-US" sz="2000" b="1">
                <a:solidFill>
                  <a:srgbClr val="FF0000"/>
                </a:solidFill>
                <a:ea typeface="ＭＳ Ｐゴシック" pitchFamily="34" charset="-128"/>
              </a:rPr>
              <a:t>= 5,000     </a:t>
            </a:r>
            <a:r>
              <a:rPr lang="en-US" sz="2000" b="1" i="1">
                <a:solidFill>
                  <a:schemeClr val="bg1">
                    <a:lumMod val="50000"/>
                  </a:schemeClr>
                </a:solidFill>
                <a:ea typeface="ＭＳ Ｐゴシック" pitchFamily="34" charset="-128"/>
              </a:rPr>
              <a:t>takes</a:t>
            </a:r>
            <a:r>
              <a:rPr lang="en-US" sz="2000" b="1">
                <a:solidFill>
                  <a:schemeClr val="bg1">
                    <a:lumMod val="50000"/>
                  </a:schemeClr>
                </a:solidFill>
                <a:ea typeface="ＭＳ Ｐゴシック" pitchFamily="34" charset="-128"/>
              </a:rPr>
              <a:t>:   n</a:t>
            </a:r>
            <a:r>
              <a:rPr lang="en-US" sz="2000" b="1" baseline="-25000">
                <a:solidFill>
                  <a:schemeClr val="bg1">
                    <a:lumMod val="50000"/>
                  </a:schemeClr>
                </a:solidFill>
                <a:ea typeface="ＭＳ Ｐゴシック" pitchFamily="34" charset="-128"/>
              </a:rPr>
              <a:t>s</a:t>
            </a:r>
            <a:r>
              <a:rPr lang="en-US" sz="2000" b="1">
                <a:solidFill>
                  <a:srgbClr val="FF0000"/>
                </a:solidFill>
                <a:ea typeface="ＭＳ Ｐゴシック" pitchFamily="34" charset="-128"/>
              </a:rPr>
              <a:t>= </a:t>
            </a:r>
            <a:r>
              <a:rPr lang="en-US" sz="2000" b="1">
                <a:solidFill>
                  <a:schemeClr val="bg1">
                    <a:lumMod val="50000"/>
                  </a:schemeClr>
                </a:solidFill>
                <a:ea typeface="ＭＳ Ｐゴシック" pitchFamily="34" charset="-128"/>
              </a:rPr>
              <a:t>10,000</a:t>
            </a:r>
          </a:p>
          <a:p>
            <a:pPr lvl="1">
              <a:defRPr/>
            </a:pPr>
            <a:r>
              <a:rPr lang="en-US" sz="2000">
                <a:ea typeface="ＭＳ Ｐゴシック" pitchFamily="34" charset="-128"/>
              </a:rPr>
              <a:t>Number of </a:t>
            </a:r>
            <a:r>
              <a:rPr lang="en-US" sz="2000">
                <a:solidFill>
                  <a:schemeClr val="bg1">
                    <a:lumMod val="50000"/>
                  </a:schemeClr>
                </a:solidFill>
                <a:ea typeface="ＭＳ Ｐゴシック" pitchFamily="34" charset="-128"/>
              </a:rPr>
              <a:t>blocks</a:t>
            </a:r>
            <a:r>
              <a:rPr lang="en-US" sz="2000">
                <a:ea typeface="ＭＳ Ｐゴシック" pitchFamily="34" charset="-128"/>
              </a:rPr>
              <a:t> of   </a:t>
            </a:r>
            <a:r>
              <a:rPr lang="en-US" sz="2000" i="1">
                <a:solidFill>
                  <a:srgbClr val="FF0000"/>
                </a:solidFill>
                <a:ea typeface="ＭＳ Ｐゴシック" pitchFamily="34" charset="-128"/>
              </a:rPr>
              <a:t>student</a:t>
            </a:r>
            <a:r>
              <a:rPr lang="en-US" sz="2000">
                <a:solidFill>
                  <a:schemeClr val="bg1">
                    <a:lumMod val="50000"/>
                  </a:schemeClr>
                </a:solidFill>
                <a:ea typeface="ＭＳ Ｐゴシック" pitchFamily="34" charset="-128"/>
              </a:rPr>
              <a:t>: </a:t>
            </a:r>
            <a:r>
              <a:rPr lang="en-US" sz="2000" b="1" err="1">
                <a:solidFill>
                  <a:schemeClr val="bg1">
                    <a:lumMod val="50000"/>
                  </a:schemeClr>
                </a:solidFill>
                <a:ea typeface="ＭＳ Ｐゴシック" pitchFamily="34" charset="-128"/>
              </a:rPr>
              <a:t>b</a:t>
            </a:r>
            <a:r>
              <a:rPr lang="en-US" sz="2000" b="1" baseline="-25000" err="1">
                <a:solidFill>
                  <a:schemeClr val="bg1">
                    <a:lumMod val="50000"/>
                  </a:schemeClr>
                </a:solidFill>
                <a:ea typeface="ＭＳ Ｐゴシック" pitchFamily="34" charset="-128"/>
              </a:rPr>
              <a:t>r</a:t>
            </a:r>
            <a:r>
              <a:rPr lang="en-US" sz="2000" b="1">
                <a:solidFill>
                  <a:srgbClr val="FF0000"/>
                </a:solidFill>
                <a:ea typeface="ＭＳ Ｐゴシック" pitchFamily="34" charset="-128"/>
              </a:rPr>
              <a:t>= 100</a:t>
            </a:r>
            <a:r>
              <a:rPr lang="en-US" sz="2000" b="1">
                <a:ea typeface="ＭＳ Ｐゴシック" pitchFamily="34" charset="-128"/>
              </a:rPr>
              <a:t>        </a:t>
            </a:r>
            <a:r>
              <a:rPr lang="en-US" sz="2000" b="1" i="1">
                <a:solidFill>
                  <a:schemeClr val="bg1">
                    <a:lumMod val="50000"/>
                  </a:schemeClr>
                </a:solidFill>
                <a:ea typeface="ＭＳ Ｐゴシック" pitchFamily="34" charset="-128"/>
              </a:rPr>
              <a:t>takes</a:t>
            </a:r>
            <a:r>
              <a:rPr lang="en-US" sz="2000" b="1">
                <a:solidFill>
                  <a:schemeClr val="bg1">
                    <a:lumMod val="50000"/>
                  </a:schemeClr>
                </a:solidFill>
                <a:ea typeface="ＭＳ Ｐゴシック" pitchFamily="34" charset="-128"/>
              </a:rPr>
              <a:t>:   </a:t>
            </a:r>
            <a:r>
              <a:rPr lang="en-US" sz="2000" b="1" err="1">
                <a:solidFill>
                  <a:schemeClr val="bg1">
                    <a:lumMod val="50000"/>
                  </a:schemeClr>
                </a:solidFill>
                <a:ea typeface="ＭＳ Ｐゴシック" pitchFamily="34" charset="-128"/>
              </a:rPr>
              <a:t>b</a:t>
            </a:r>
            <a:r>
              <a:rPr lang="en-US" sz="2000" b="1" baseline="-25000" err="1">
                <a:solidFill>
                  <a:schemeClr val="bg1">
                    <a:lumMod val="50000"/>
                  </a:schemeClr>
                </a:solidFill>
                <a:ea typeface="ＭＳ Ｐゴシック" pitchFamily="34" charset="-128"/>
              </a:rPr>
              <a:t>s</a:t>
            </a:r>
            <a:r>
              <a:rPr lang="en-US" sz="2000" b="1">
                <a:solidFill>
                  <a:schemeClr val="bg1">
                    <a:lumMod val="50000"/>
                  </a:schemeClr>
                </a:solidFill>
                <a:ea typeface="ＭＳ Ｐゴシック" pitchFamily="34" charset="-128"/>
              </a:rPr>
              <a:t>=400</a:t>
            </a:r>
          </a:p>
          <a:p>
            <a:pPr>
              <a:defRPr/>
            </a:pPr>
            <a:endParaRPr lang="en-US">
              <a:latin typeface="Times New Roman" pitchFamily="18" charset="0"/>
              <a:ea typeface="ＭＳ Ｐゴシック" pitchFamily="34" charset="-128"/>
            </a:endParaRPr>
          </a:p>
          <a:p>
            <a:pPr>
              <a:defRPr/>
            </a:pPr>
            <a:r>
              <a:rPr lang="en-US">
                <a:latin typeface="Times New Roman" pitchFamily="18" charset="0"/>
                <a:ea typeface="ＭＳ Ｐゴシック" pitchFamily="34" charset="-128"/>
              </a:rPr>
              <a:t> </a:t>
            </a:r>
            <a:r>
              <a:rPr lang="en-US" sz="1200" b="1">
                <a:solidFill>
                  <a:schemeClr val="accent6">
                    <a:lumMod val="75000"/>
                  </a:schemeClr>
                </a:solidFill>
                <a:latin typeface="Calibri" panose="020F0502020204030204" pitchFamily="34" charset="0"/>
                <a:ea typeface="ＭＳ Ｐゴシック" pitchFamily="34" charset="-128"/>
                <a:cs typeface="Calibri" panose="020F0502020204030204" pitchFamily="34" charset="0"/>
                <a:sym typeface="Symbol" pitchFamily="18" charset="2"/>
              </a:rPr>
              <a:t>student as outer relation</a:t>
            </a:r>
            <a:endParaRPr lang="en-US">
              <a:latin typeface="Times New Roman" pitchFamily="18" charset="0"/>
              <a:ea typeface="ＭＳ Ｐゴシック" pitchFamily="34" charset="-128"/>
            </a:endParaRPr>
          </a:p>
          <a:p>
            <a:pPr>
              <a:defRPr/>
            </a:pPr>
            <a:r>
              <a:rPr lang="en-US">
                <a:latin typeface="Times New Roman" pitchFamily="18" charset="0"/>
                <a:ea typeface="ＭＳ Ｐゴシック" pitchFamily="34" charset="-128"/>
              </a:rPr>
              <a:t>Time= 5000*4msec +2000100*0.1</a:t>
            </a:r>
            <a:r>
              <a:rPr lang="en-US" baseline="0">
                <a:latin typeface="Times New Roman" pitchFamily="18" charset="0"/>
                <a:ea typeface="ＭＳ Ｐゴシック" pitchFamily="34" charset="-128"/>
              </a:rPr>
              <a:t> </a:t>
            </a:r>
            <a:r>
              <a:rPr lang="en-US" baseline="0" err="1">
                <a:latin typeface="Times New Roman" pitchFamily="18" charset="0"/>
                <a:ea typeface="ＭＳ Ｐゴシック" pitchFamily="34" charset="-128"/>
              </a:rPr>
              <a:t>msec</a:t>
            </a:r>
            <a:r>
              <a:rPr lang="en-US" baseline="0">
                <a:latin typeface="Times New Roman" pitchFamily="18" charset="0"/>
                <a:ea typeface="ＭＳ Ｐゴシック" pitchFamily="34" charset="-128"/>
              </a:rPr>
              <a:t> = </a:t>
            </a:r>
            <a:r>
              <a:rPr lang="en-US" b="1" baseline="0">
                <a:latin typeface="Times New Roman" pitchFamily="18" charset="0"/>
                <a:ea typeface="ＭＳ Ｐゴシック" pitchFamily="34" charset="-128"/>
              </a:rPr>
              <a:t>220010 </a:t>
            </a:r>
            <a:r>
              <a:rPr lang="en-US" b="1" baseline="0" err="1">
                <a:latin typeface="Times New Roman" pitchFamily="18" charset="0"/>
                <a:ea typeface="ＭＳ Ｐゴシック" pitchFamily="34" charset="-128"/>
              </a:rPr>
              <a:t>msec</a:t>
            </a:r>
            <a:endParaRPr lang="en-US" b="1" baseline="0">
              <a:latin typeface="Times New Roman" pitchFamily="18" charset="0"/>
              <a:ea typeface="ＭＳ Ｐゴシック" pitchFamily="34" charset="-128"/>
            </a:endParaRPr>
          </a:p>
          <a:p>
            <a:pPr>
              <a:defRPr/>
            </a:pPr>
            <a:endParaRPr lang="en-US">
              <a:latin typeface="Times New Roman" pitchFamily="18" charset="0"/>
              <a:ea typeface="ＭＳ Ｐゴシック" pitchFamily="34" charset="-128"/>
            </a:endParaRPr>
          </a:p>
          <a:p>
            <a:pPr>
              <a:defRPr/>
            </a:pPr>
            <a:r>
              <a:rPr lang="en-US" sz="1200" b="1" i="1">
                <a:solidFill>
                  <a:schemeClr val="accent6">
                    <a:lumMod val="75000"/>
                  </a:schemeClr>
                </a:solidFill>
                <a:latin typeface="Calibri" panose="020F0502020204030204" pitchFamily="34" charset="0"/>
                <a:ea typeface="ＭＳ Ｐゴシック" pitchFamily="34" charset="-128"/>
                <a:cs typeface="Calibri" panose="020F0502020204030204" pitchFamily="34" charset="0"/>
                <a:sym typeface="Symbol" pitchFamily="18" charset="2"/>
              </a:rPr>
              <a:t>takes </a:t>
            </a:r>
            <a:r>
              <a:rPr lang="en-US" sz="1200" b="1">
                <a:solidFill>
                  <a:schemeClr val="accent6">
                    <a:lumMod val="75000"/>
                  </a:schemeClr>
                </a:solidFill>
                <a:latin typeface="Calibri" panose="020F0502020204030204" pitchFamily="34" charset="0"/>
                <a:ea typeface="ＭＳ Ｐゴシック" pitchFamily="34" charset="-128"/>
                <a:cs typeface="Calibri" panose="020F0502020204030204" pitchFamily="34" charset="0"/>
                <a:sym typeface="Symbol" pitchFamily="18" charset="2"/>
              </a:rPr>
              <a:t> as the outer relation</a:t>
            </a:r>
            <a:r>
              <a:rPr lang="en-US" sz="1200">
                <a:solidFill>
                  <a:schemeClr val="accent6">
                    <a:lumMod val="75000"/>
                  </a:schemeClr>
                </a:solidFill>
                <a:latin typeface="Calibri" panose="020F0502020204030204" pitchFamily="34" charset="0"/>
                <a:ea typeface="ＭＳ Ｐゴシック" pitchFamily="34" charset="-128"/>
                <a:cs typeface="Calibri" panose="020F0502020204030204" pitchFamily="34" charset="0"/>
                <a:sym typeface="Symbol" pitchFamily="18" charset="2"/>
              </a:rPr>
              <a:t> </a:t>
            </a:r>
          </a:p>
          <a:p>
            <a:pPr>
              <a:defRPr/>
            </a:pPr>
            <a:r>
              <a:rPr lang="en-US" sz="1200" b="0">
                <a:solidFill>
                  <a:schemeClr val="accent6">
                    <a:lumMod val="75000"/>
                  </a:schemeClr>
                </a:solidFill>
                <a:latin typeface="Calibri" panose="020F0502020204030204" pitchFamily="34" charset="0"/>
                <a:ea typeface="ＭＳ Ｐゴシック" pitchFamily="34" charset="-128"/>
                <a:cs typeface="Calibri" panose="020F0502020204030204" pitchFamily="34" charset="0"/>
                <a:sym typeface="Symbol" pitchFamily="18" charset="2"/>
              </a:rPr>
              <a:t>Time= 10400*4 </a:t>
            </a:r>
            <a:r>
              <a:rPr lang="en-US" sz="1200" b="0" err="1">
                <a:solidFill>
                  <a:schemeClr val="accent6">
                    <a:lumMod val="75000"/>
                  </a:schemeClr>
                </a:solidFill>
                <a:latin typeface="Calibri" panose="020F0502020204030204" pitchFamily="34" charset="0"/>
                <a:ea typeface="ＭＳ Ｐゴシック" pitchFamily="34" charset="-128"/>
                <a:cs typeface="Calibri" panose="020F0502020204030204" pitchFamily="34" charset="0"/>
                <a:sym typeface="Symbol" pitchFamily="18" charset="2"/>
              </a:rPr>
              <a:t>msec</a:t>
            </a:r>
            <a:r>
              <a:rPr lang="en-US" sz="1200" b="0">
                <a:solidFill>
                  <a:schemeClr val="accent6">
                    <a:lumMod val="75000"/>
                  </a:schemeClr>
                </a:solidFill>
                <a:latin typeface="Calibri" panose="020F0502020204030204" pitchFamily="34" charset="0"/>
                <a:ea typeface="ＭＳ Ｐゴシック" pitchFamily="34" charset="-128"/>
                <a:cs typeface="Calibri" panose="020F0502020204030204" pitchFamily="34" charset="0"/>
                <a:sym typeface="Symbol" pitchFamily="18" charset="2"/>
              </a:rPr>
              <a:t> + 1000400*0.1 </a:t>
            </a:r>
            <a:r>
              <a:rPr lang="en-US" sz="1200" b="0" err="1">
                <a:solidFill>
                  <a:schemeClr val="accent6">
                    <a:lumMod val="75000"/>
                  </a:schemeClr>
                </a:solidFill>
                <a:latin typeface="Calibri" panose="020F0502020204030204" pitchFamily="34" charset="0"/>
                <a:ea typeface="ＭＳ Ｐゴシック" pitchFamily="34" charset="-128"/>
                <a:cs typeface="Calibri" panose="020F0502020204030204" pitchFamily="34" charset="0"/>
                <a:sym typeface="Symbol" pitchFamily="18" charset="2"/>
              </a:rPr>
              <a:t>msec</a:t>
            </a:r>
            <a:r>
              <a:rPr lang="en-US" sz="1200" b="0">
                <a:solidFill>
                  <a:schemeClr val="accent6">
                    <a:lumMod val="75000"/>
                  </a:schemeClr>
                </a:solidFill>
                <a:latin typeface="Calibri" panose="020F0502020204030204" pitchFamily="34" charset="0"/>
                <a:ea typeface="ＭＳ Ｐゴシック" pitchFamily="34" charset="-128"/>
                <a:cs typeface="Calibri" panose="020F0502020204030204" pitchFamily="34" charset="0"/>
                <a:sym typeface="Symbol" pitchFamily="18" charset="2"/>
              </a:rPr>
              <a:t> = </a:t>
            </a:r>
            <a:r>
              <a:rPr lang="en-US" sz="1200" b="1">
                <a:solidFill>
                  <a:schemeClr val="accent6">
                    <a:lumMod val="75000"/>
                  </a:schemeClr>
                </a:solidFill>
                <a:latin typeface="Calibri" panose="020F0502020204030204" pitchFamily="34" charset="0"/>
                <a:ea typeface="ＭＳ Ｐゴシック" pitchFamily="34" charset="-128"/>
                <a:cs typeface="Calibri" panose="020F0502020204030204" pitchFamily="34" charset="0"/>
                <a:sym typeface="Symbol" pitchFamily="18" charset="2"/>
              </a:rPr>
              <a:t>141540 </a:t>
            </a:r>
            <a:r>
              <a:rPr lang="en-US" sz="1200" b="1" err="1">
                <a:solidFill>
                  <a:schemeClr val="accent6">
                    <a:lumMod val="75000"/>
                  </a:schemeClr>
                </a:solidFill>
                <a:latin typeface="Calibri" panose="020F0502020204030204" pitchFamily="34" charset="0"/>
                <a:ea typeface="ＭＳ Ｐゴシック" pitchFamily="34" charset="-128"/>
                <a:cs typeface="Calibri" panose="020F0502020204030204" pitchFamily="34" charset="0"/>
                <a:sym typeface="Symbol" pitchFamily="18" charset="2"/>
              </a:rPr>
              <a:t>msec</a:t>
            </a:r>
            <a:endParaRPr lang="en-US" b="1">
              <a:latin typeface="Times New Roman" pitchFamily="18" charset="0"/>
              <a:ea typeface="ＭＳ Ｐゴシック" pitchFamily="34" charset="-128"/>
            </a:endParaRPr>
          </a:p>
        </p:txBody>
      </p:sp>
    </p:spTree>
    <p:extLst>
      <p:ext uri="{BB962C8B-B14F-4D97-AF65-F5344CB8AC3E}">
        <p14:creationId xmlns:p14="http://schemas.microsoft.com/office/powerpoint/2010/main" val="1603514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C8353575-0988-4032-B73F-45F7B92B2089}" type="slidenum">
              <a:rPr lang="en-US" altLang="en-US" sz="1300" smtClean="0">
                <a:latin typeface="Times New Roman" pitchFamily="18" charset="0"/>
              </a:rPr>
              <a:pPr/>
              <a:t>20</a:t>
            </a:fld>
            <a:endParaRPr lang="en-US" altLang="en-US" sz="1300">
              <a:latin typeface="Times New Roman" pitchFamily="18" charset="0"/>
            </a:endParaRPr>
          </a:p>
        </p:txBody>
      </p:sp>
      <p:sp>
        <p:nvSpPr>
          <p:cNvPr id="107523"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latin typeface="Times New Roman" pitchFamily="18" charset="0"/>
                <a:ea typeface="ＭＳ Ｐゴシック" pitchFamily="34" charset="-128"/>
              </a:rPr>
              <a:t>r/w head  move to 1</a:t>
            </a:r>
            <a:r>
              <a:rPr lang="en-US" baseline="30000">
                <a:latin typeface="Times New Roman" pitchFamily="18" charset="0"/>
                <a:ea typeface="ＭＳ Ｐゴシック" pitchFamily="34" charset="-128"/>
              </a:rPr>
              <a:t>st</a:t>
            </a:r>
            <a:r>
              <a:rPr lang="en-US">
                <a:latin typeface="Times New Roman" pitchFamily="18" charset="0"/>
                <a:ea typeface="ＭＳ Ｐゴシック" pitchFamily="34" charset="-128"/>
              </a:rPr>
              <a:t> block of </a:t>
            </a:r>
            <a:r>
              <a:rPr lang="en-US" b="1">
                <a:latin typeface="Times New Roman" pitchFamily="18" charset="0"/>
                <a:ea typeface="ＭＳ Ｐゴシック" pitchFamily="34" charset="-128"/>
              </a:rPr>
              <a:t>r</a:t>
            </a:r>
            <a:r>
              <a:rPr lang="en-US">
                <a:latin typeface="Times New Roman" pitchFamily="18" charset="0"/>
                <a:ea typeface="ＭＳ Ｐゴシック" pitchFamily="34" charset="-128"/>
              </a:rPr>
              <a:t>( 1 seek ),  next r/w moves to 1</a:t>
            </a:r>
            <a:r>
              <a:rPr lang="en-US" baseline="30000">
                <a:latin typeface="Times New Roman" pitchFamily="18" charset="0"/>
                <a:ea typeface="ＭＳ Ｐゴシック" pitchFamily="34" charset="-128"/>
              </a:rPr>
              <a:t>st</a:t>
            </a:r>
            <a:r>
              <a:rPr lang="en-US">
                <a:latin typeface="Times New Roman" pitchFamily="18" charset="0"/>
                <a:ea typeface="ＭＳ Ｐゴシック" pitchFamily="34" charset="-128"/>
              </a:rPr>
              <a:t> block of </a:t>
            </a:r>
            <a:r>
              <a:rPr lang="en-US" b="1">
                <a:latin typeface="Times New Roman" pitchFamily="18" charset="0"/>
                <a:ea typeface="ＭＳ Ｐゴシック" pitchFamily="34" charset="-128"/>
              </a:rPr>
              <a:t>s</a:t>
            </a:r>
            <a:r>
              <a:rPr lang="en-US">
                <a:latin typeface="Times New Roman" pitchFamily="18" charset="0"/>
                <a:ea typeface="ＭＳ Ｐゴシック" pitchFamily="34" charset="-128"/>
              </a:rPr>
              <a:t> ( 1 seek ) and sequentially each record in s is accessed ,so no seek only block transfer. All records in </a:t>
            </a:r>
            <a:r>
              <a:rPr lang="en-US" b="1">
                <a:latin typeface="Times New Roman" pitchFamily="18" charset="0"/>
                <a:ea typeface="ＭＳ Ｐゴシック" pitchFamily="34" charset="-128"/>
              </a:rPr>
              <a:t>s</a:t>
            </a:r>
            <a:r>
              <a:rPr lang="en-US">
                <a:latin typeface="Times New Roman" pitchFamily="18" charset="0"/>
                <a:ea typeface="ＭＳ Ｐゴシック" pitchFamily="34" charset="-128"/>
              </a:rPr>
              <a:t> are accessed and </a:t>
            </a:r>
            <a:r>
              <a:rPr lang="en-US">
                <a:solidFill>
                  <a:schemeClr val="tx2"/>
                </a:solidFill>
                <a:ea typeface="ＭＳ Ｐゴシック" pitchFamily="34" charset="-128"/>
                <a:sym typeface="Greek Symbols" pitchFamily="18" charset="2"/>
              </a:rPr>
              <a:t>add </a:t>
            </a:r>
            <a:r>
              <a:rPr lang="en-US" b="1" i="1">
                <a:solidFill>
                  <a:schemeClr val="tx2"/>
                </a:solidFill>
                <a:ea typeface="ＭＳ Ｐゴシック" pitchFamily="34" charset="-128"/>
                <a:sym typeface="Greek Symbols" pitchFamily="18" charset="2"/>
              </a:rPr>
              <a:t>t</a:t>
            </a:r>
            <a:r>
              <a:rPr lang="en-US" sz="1400" b="1" i="1" baseline="-25000">
                <a:solidFill>
                  <a:schemeClr val="tx2"/>
                </a:solidFill>
                <a:ea typeface="ＭＳ Ｐゴシック" pitchFamily="34" charset="-128"/>
                <a:sym typeface="Greek Symbols" pitchFamily="18" charset="2"/>
              </a:rPr>
              <a:t>r</a:t>
            </a:r>
            <a:r>
              <a:rPr lang="en-US" sz="1400" b="1" i="1">
                <a:solidFill>
                  <a:schemeClr val="tx2"/>
                </a:solidFill>
                <a:ea typeface="ＭＳ Ｐゴシック" pitchFamily="34" charset="-128"/>
                <a:sym typeface="Greek Symbols" pitchFamily="18" charset="2"/>
              </a:rPr>
              <a:t> </a:t>
            </a:r>
            <a:r>
              <a:rPr lang="en-US" b="1" i="1">
                <a:solidFill>
                  <a:schemeClr val="tx2"/>
                </a:solidFill>
                <a:ea typeface="ＭＳ Ｐゴシック" pitchFamily="34" charset="-128"/>
                <a:sym typeface="Greek Symbols" pitchFamily="18" charset="2"/>
              </a:rPr>
              <a:t>• t</a:t>
            </a:r>
            <a:r>
              <a:rPr lang="en-US" sz="1400" b="1" i="1" baseline="-25000">
                <a:solidFill>
                  <a:schemeClr val="tx2"/>
                </a:solidFill>
                <a:ea typeface="ＭＳ Ｐゴシック" pitchFamily="34" charset="-128"/>
                <a:sym typeface="Greek Symbols" pitchFamily="18" charset="2"/>
              </a:rPr>
              <a:t>s</a:t>
            </a:r>
            <a:r>
              <a:rPr lang="en-US" sz="1400" b="1">
                <a:solidFill>
                  <a:schemeClr val="tx2"/>
                </a:solidFill>
                <a:ea typeface="ＭＳ Ｐゴシック" pitchFamily="34" charset="-128"/>
                <a:sym typeface="Greek Symbols" pitchFamily="18" charset="2"/>
              </a:rPr>
              <a:t>  </a:t>
            </a:r>
            <a:r>
              <a:rPr lang="en-US" sz="1400">
                <a:solidFill>
                  <a:schemeClr val="tx2"/>
                </a:solidFill>
                <a:ea typeface="ＭＳ Ｐゴシック" pitchFamily="34" charset="-128"/>
                <a:sym typeface="Greek Symbols" pitchFamily="18" charset="2"/>
              </a:rPr>
              <a:t>to result if </a:t>
            </a:r>
            <a:r>
              <a:rPr lang="en-US" sz="1400" b="1">
                <a:solidFill>
                  <a:schemeClr val="tx2"/>
                </a:solidFill>
                <a:ea typeface="ＭＳ Ｐゴシック" pitchFamily="34" charset="-128"/>
                <a:sym typeface="Symbol" pitchFamily="18" charset="2"/>
              </a:rPr>
              <a:t></a:t>
            </a:r>
            <a:r>
              <a:rPr lang="en-US" sz="1400">
                <a:solidFill>
                  <a:schemeClr val="tx2"/>
                </a:solidFill>
                <a:ea typeface="ＭＳ Ｐゴシック" pitchFamily="34" charset="-128"/>
                <a:sym typeface="Greek Symbols" pitchFamily="18" charset="2"/>
              </a:rPr>
              <a:t> is satisfied.</a:t>
            </a:r>
          </a:p>
          <a:p>
            <a:pPr>
              <a:defRPr/>
            </a:pPr>
            <a:r>
              <a:rPr lang="en-US">
                <a:latin typeface="Times New Roman" pitchFamily="18" charset="0"/>
                <a:ea typeface="ＭＳ Ｐゴシック" pitchFamily="34" charset="-128"/>
              </a:rPr>
              <a:t>Previously r/w head was at the end of s ,so r/w head  move to 2</a:t>
            </a:r>
            <a:r>
              <a:rPr lang="en-US" baseline="30000">
                <a:latin typeface="Times New Roman" pitchFamily="18" charset="0"/>
                <a:ea typeface="ＭＳ Ｐゴシック" pitchFamily="34" charset="-128"/>
              </a:rPr>
              <a:t>nd</a:t>
            </a:r>
            <a:r>
              <a:rPr lang="en-US">
                <a:latin typeface="Times New Roman" pitchFamily="18" charset="0"/>
                <a:ea typeface="ＭＳ Ｐゴシック" pitchFamily="34" charset="-128"/>
              </a:rPr>
              <a:t>  block of r ( 1 more seek ), next r/w moves to 1</a:t>
            </a:r>
            <a:r>
              <a:rPr lang="en-US" baseline="30000">
                <a:latin typeface="Times New Roman" pitchFamily="18" charset="0"/>
                <a:ea typeface="ＭＳ Ｐゴシック" pitchFamily="34" charset="-128"/>
              </a:rPr>
              <a:t>st</a:t>
            </a:r>
            <a:r>
              <a:rPr lang="en-US">
                <a:latin typeface="Times New Roman" pitchFamily="18" charset="0"/>
                <a:ea typeface="ＭＳ Ｐゴシック" pitchFamily="34" charset="-128"/>
              </a:rPr>
              <a:t> block of s ( 1 seek ) and sequentially each record in s is accessed ,so no seek only block transfer. All records in s are accessed and </a:t>
            </a:r>
            <a:r>
              <a:rPr lang="en-US">
                <a:solidFill>
                  <a:schemeClr val="tx2"/>
                </a:solidFill>
                <a:ea typeface="ＭＳ Ｐゴシック" pitchFamily="34" charset="-128"/>
                <a:sym typeface="Greek Symbols" pitchFamily="18" charset="2"/>
              </a:rPr>
              <a:t>add </a:t>
            </a:r>
            <a:r>
              <a:rPr lang="en-US" i="1">
                <a:solidFill>
                  <a:schemeClr val="tx2"/>
                </a:solidFill>
                <a:ea typeface="ＭＳ Ｐゴシック" pitchFamily="34" charset="-128"/>
                <a:sym typeface="Greek Symbols" pitchFamily="18" charset="2"/>
              </a:rPr>
              <a:t>t</a:t>
            </a:r>
            <a:r>
              <a:rPr lang="en-US" sz="1400" i="1" baseline="-25000">
                <a:solidFill>
                  <a:schemeClr val="tx2"/>
                </a:solidFill>
                <a:ea typeface="ＭＳ Ｐゴシック" pitchFamily="34" charset="-128"/>
                <a:sym typeface="Greek Symbols" pitchFamily="18" charset="2"/>
              </a:rPr>
              <a:t>r</a:t>
            </a:r>
            <a:r>
              <a:rPr lang="en-US" sz="1400" i="1">
                <a:solidFill>
                  <a:schemeClr val="tx2"/>
                </a:solidFill>
                <a:ea typeface="ＭＳ Ｐゴシック" pitchFamily="34" charset="-128"/>
                <a:sym typeface="Greek Symbols" pitchFamily="18" charset="2"/>
              </a:rPr>
              <a:t> </a:t>
            </a:r>
            <a:r>
              <a:rPr lang="en-US" i="1">
                <a:solidFill>
                  <a:schemeClr val="tx2"/>
                </a:solidFill>
                <a:ea typeface="ＭＳ Ｐゴシック" pitchFamily="34" charset="-128"/>
                <a:sym typeface="Greek Symbols" pitchFamily="18" charset="2"/>
              </a:rPr>
              <a:t>• t</a:t>
            </a:r>
            <a:r>
              <a:rPr lang="en-US" sz="1400" i="1" baseline="-25000">
                <a:solidFill>
                  <a:schemeClr val="tx2"/>
                </a:solidFill>
                <a:ea typeface="ＭＳ Ｐゴシック" pitchFamily="34" charset="-128"/>
                <a:sym typeface="Greek Symbols" pitchFamily="18" charset="2"/>
              </a:rPr>
              <a:t>s</a:t>
            </a:r>
            <a:r>
              <a:rPr lang="en-US" sz="1400">
                <a:solidFill>
                  <a:schemeClr val="tx2"/>
                </a:solidFill>
                <a:ea typeface="ＭＳ Ｐゴシック" pitchFamily="34" charset="-128"/>
                <a:sym typeface="Greek Symbols" pitchFamily="18" charset="2"/>
              </a:rPr>
              <a:t>  to result if </a:t>
            </a:r>
            <a:r>
              <a:rPr lang="en-US" sz="1400" b="1">
                <a:solidFill>
                  <a:schemeClr val="tx2"/>
                </a:solidFill>
                <a:ea typeface="ＭＳ Ｐゴシック" pitchFamily="34" charset="-128"/>
                <a:sym typeface="Symbol" pitchFamily="18" charset="2"/>
              </a:rPr>
              <a:t></a:t>
            </a:r>
            <a:r>
              <a:rPr lang="en-US" sz="1400">
                <a:solidFill>
                  <a:schemeClr val="tx2"/>
                </a:solidFill>
                <a:ea typeface="ＭＳ Ｐゴシック" pitchFamily="34" charset="-128"/>
                <a:sym typeface="Greek Symbols" pitchFamily="18" charset="2"/>
              </a:rPr>
              <a:t> is satisfied.</a:t>
            </a:r>
          </a:p>
          <a:p>
            <a:pPr>
              <a:defRPr/>
            </a:pPr>
            <a:r>
              <a:rPr lang="en-US" sz="1400">
                <a:solidFill>
                  <a:schemeClr val="tx2"/>
                </a:solidFill>
                <a:latin typeface="Times New Roman" pitchFamily="18" charset="0"/>
                <a:ea typeface="ＭＳ Ｐゴシック" pitchFamily="34" charset="-128"/>
                <a:sym typeface="Greek Symbols" pitchFamily="18" charset="2"/>
              </a:rPr>
              <a:t>This repeats , hence if there are </a:t>
            </a:r>
            <a:r>
              <a:rPr lang="en-US" i="1">
                <a:solidFill>
                  <a:schemeClr val="tx2">
                    <a:lumMod val="60000"/>
                    <a:lumOff val="40000"/>
                  </a:schemeClr>
                </a:solidFill>
                <a:ea typeface="ＭＳ Ｐゴシック" pitchFamily="34" charset="-128"/>
                <a:sym typeface="Symbol" pitchFamily="18" charset="2"/>
              </a:rPr>
              <a:t>b</a:t>
            </a:r>
            <a:r>
              <a:rPr lang="en-US" i="1" baseline="-25000">
                <a:solidFill>
                  <a:schemeClr val="tx2">
                    <a:lumMod val="60000"/>
                    <a:lumOff val="40000"/>
                  </a:schemeClr>
                </a:solidFill>
                <a:ea typeface="ＭＳ Ｐゴシック" pitchFamily="34" charset="-128"/>
                <a:sym typeface="Symbol" pitchFamily="18" charset="2"/>
              </a:rPr>
              <a:t>r </a:t>
            </a:r>
            <a:r>
              <a:rPr lang="en-US" i="1">
                <a:solidFill>
                  <a:schemeClr val="tx2">
                    <a:lumMod val="60000"/>
                    <a:lumOff val="40000"/>
                  </a:schemeClr>
                </a:solidFill>
                <a:ea typeface="ＭＳ Ｐゴシック" pitchFamily="34" charset="-128"/>
                <a:sym typeface="Symbol" pitchFamily="18" charset="2"/>
              </a:rPr>
              <a:t> </a:t>
            </a:r>
            <a:r>
              <a:rPr lang="en-US">
                <a:solidFill>
                  <a:schemeClr val="tx2">
                    <a:lumMod val="60000"/>
                    <a:lumOff val="40000"/>
                  </a:schemeClr>
                </a:solidFill>
                <a:ea typeface="ＭＳ Ｐゴシック" pitchFamily="34" charset="-128"/>
                <a:sym typeface="Symbol" pitchFamily="18" charset="2"/>
              </a:rPr>
              <a:t>blocks in r, then </a:t>
            </a:r>
            <a:r>
              <a:rPr lang="en-US" b="1" i="1">
                <a:solidFill>
                  <a:schemeClr val="tx2">
                    <a:lumMod val="60000"/>
                    <a:lumOff val="40000"/>
                  </a:schemeClr>
                </a:solidFill>
                <a:ea typeface="ＭＳ Ｐゴシック" pitchFamily="34" charset="-128"/>
                <a:sym typeface="Symbol" pitchFamily="18" charset="2"/>
              </a:rPr>
              <a:t>b</a:t>
            </a:r>
            <a:r>
              <a:rPr lang="en-US" b="1" i="1" baseline="-25000">
                <a:solidFill>
                  <a:schemeClr val="tx2">
                    <a:lumMod val="60000"/>
                    <a:lumOff val="40000"/>
                  </a:schemeClr>
                </a:solidFill>
                <a:ea typeface="ＭＳ Ｐゴシック" pitchFamily="34" charset="-128"/>
                <a:sym typeface="Symbol" pitchFamily="18" charset="2"/>
              </a:rPr>
              <a:t>r  </a:t>
            </a:r>
            <a:r>
              <a:rPr lang="en-US" b="1" i="1">
                <a:solidFill>
                  <a:schemeClr val="tx2">
                    <a:lumMod val="60000"/>
                    <a:lumOff val="40000"/>
                  </a:schemeClr>
                </a:solidFill>
                <a:ea typeface="ＭＳ Ｐゴシック" pitchFamily="34" charset="-128"/>
                <a:sym typeface="Symbol" pitchFamily="18" charset="2"/>
              </a:rPr>
              <a:t> </a:t>
            </a:r>
            <a:r>
              <a:rPr lang="en-US" b="1">
                <a:solidFill>
                  <a:schemeClr val="tx2">
                    <a:lumMod val="60000"/>
                    <a:lumOff val="40000"/>
                  </a:schemeClr>
                </a:solidFill>
                <a:ea typeface="ＭＳ Ｐゴシック" pitchFamily="34" charset="-128"/>
                <a:sym typeface="Symbol" pitchFamily="18" charset="2"/>
              </a:rPr>
              <a:t>seeks </a:t>
            </a:r>
            <a:r>
              <a:rPr lang="en-US">
                <a:solidFill>
                  <a:schemeClr val="tx2">
                    <a:lumMod val="60000"/>
                    <a:lumOff val="40000"/>
                  </a:schemeClr>
                </a:solidFill>
                <a:ea typeface="ＭＳ Ｐゴシック" pitchFamily="34" charset="-128"/>
                <a:sym typeface="Symbol" pitchFamily="18" charset="2"/>
              </a:rPr>
              <a:t>required.</a:t>
            </a:r>
          </a:p>
          <a:p>
            <a:pPr>
              <a:defRPr/>
            </a:pPr>
            <a:r>
              <a:rPr lang="en-US">
                <a:solidFill>
                  <a:schemeClr val="tx2">
                    <a:lumMod val="60000"/>
                    <a:lumOff val="40000"/>
                  </a:schemeClr>
                </a:solidFill>
                <a:latin typeface="Times New Roman" pitchFamily="18" charset="0"/>
                <a:ea typeface="ＭＳ Ｐゴシック" pitchFamily="34" charset="-128"/>
                <a:sym typeface="Symbol" pitchFamily="18" charset="2"/>
              </a:rPr>
              <a:t>1 seek is required for beginning the scan of s. if there are n</a:t>
            </a:r>
            <a:r>
              <a:rPr lang="en-US" baseline="-25000">
                <a:solidFill>
                  <a:schemeClr val="tx2">
                    <a:lumMod val="60000"/>
                    <a:lumOff val="40000"/>
                  </a:schemeClr>
                </a:solidFill>
                <a:latin typeface="Times New Roman" pitchFamily="18" charset="0"/>
                <a:ea typeface="ＭＳ Ｐゴシック" pitchFamily="34" charset="-128"/>
                <a:sym typeface="Symbol" pitchFamily="18" charset="2"/>
              </a:rPr>
              <a:t>r</a:t>
            </a:r>
            <a:r>
              <a:rPr lang="en-US">
                <a:solidFill>
                  <a:schemeClr val="tx2">
                    <a:lumMod val="60000"/>
                    <a:lumOff val="40000"/>
                  </a:schemeClr>
                </a:solidFill>
                <a:latin typeface="Times New Roman" pitchFamily="18" charset="0"/>
                <a:ea typeface="ＭＳ Ｐゴシック" pitchFamily="34" charset="-128"/>
                <a:sym typeface="Symbol" pitchFamily="18" charset="2"/>
              </a:rPr>
              <a:t> records are there in r then </a:t>
            </a:r>
            <a:r>
              <a:rPr lang="en-US" b="1">
                <a:solidFill>
                  <a:schemeClr val="tx2">
                    <a:lumMod val="60000"/>
                    <a:lumOff val="40000"/>
                  </a:schemeClr>
                </a:solidFill>
                <a:latin typeface="Times New Roman" pitchFamily="18" charset="0"/>
                <a:ea typeface="ＭＳ Ｐゴシック" pitchFamily="34" charset="-128"/>
                <a:sym typeface="Symbol" pitchFamily="18" charset="2"/>
              </a:rPr>
              <a:t>n</a:t>
            </a:r>
            <a:r>
              <a:rPr lang="en-US" b="1" baseline="-25000">
                <a:solidFill>
                  <a:schemeClr val="tx2">
                    <a:lumMod val="60000"/>
                    <a:lumOff val="40000"/>
                  </a:schemeClr>
                </a:solidFill>
                <a:latin typeface="Times New Roman" pitchFamily="18" charset="0"/>
                <a:ea typeface="ＭＳ Ｐゴシック" pitchFamily="34" charset="-128"/>
                <a:sym typeface="Symbol" pitchFamily="18" charset="2"/>
              </a:rPr>
              <a:t>r</a:t>
            </a:r>
            <a:r>
              <a:rPr lang="en-US">
                <a:solidFill>
                  <a:schemeClr val="tx2">
                    <a:lumMod val="60000"/>
                    <a:lumOff val="40000"/>
                  </a:schemeClr>
                </a:solidFill>
                <a:latin typeface="Times New Roman" pitchFamily="18" charset="0"/>
                <a:ea typeface="ＭＳ Ｐゴシック" pitchFamily="34" charset="-128"/>
                <a:sym typeface="Symbol" pitchFamily="18" charset="2"/>
              </a:rPr>
              <a:t> times s is scanned, so </a:t>
            </a:r>
            <a:r>
              <a:rPr lang="en-US" b="1">
                <a:solidFill>
                  <a:schemeClr val="tx2">
                    <a:lumMod val="60000"/>
                    <a:lumOff val="40000"/>
                  </a:schemeClr>
                </a:solidFill>
                <a:latin typeface="Times New Roman" pitchFamily="18" charset="0"/>
                <a:ea typeface="ＭＳ Ｐゴシック" pitchFamily="34" charset="-128"/>
                <a:sym typeface="Symbol" pitchFamily="18" charset="2"/>
              </a:rPr>
              <a:t>n</a:t>
            </a:r>
            <a:r>
              <a:rPr lang="en-US" b="1" baseline="-25000">
                <a:solidFill>
                  <a:schemeClr val="tx2">
                    <a:lumMod val="60000"/>
                    <a:lumOff val="40000"/>
                  </a:schemeClr>
                </a:solidFill>
                <a:latin typeface="Times New Roman" pitchFamily="18" charset="0"/>
                <a:ea typeface="ＭＳ Ｐゴシック" pitchFamily="34" charset="-128"/>
                <a:sym typeface="Symbol" pitchFamily="18" charset="2"/>
              </a:rPr>
              <a:t>r </a:t>
            </a:r>
            <a:r>
              <a:rPr lang="en-US" b="1">
                <a:solidFill>
                  <a:schemeClr val="tx2">
                    <a:lumMod val="60000"/>
                    <a:lumOff val="40000"/>
                  </a:schemeClr>
                </a:solidFill>
                <a:latin typeface="Times New Roman" pitchFamily="18" charset="0"/>
                <a:ea typeface="ＭＳ Ｐゴシック" pitchFamily="34" charset="-128"/>
                <a:sym typeface="Symbol" pitchFamily="18" charset="2"/>
              </a:rPr>
              <a:t> </a:t>
            </a:r>
            <a:r>
              <a:rPr lang="en-US">
                <a:solidFill>
                  <a:schemeClr val="tx2">
                    <a:lumMod val="60000"/>
                    <a:lumOff val="40000"/>
                  </a:schemeClr>
                </a:solidFill>
                <a:latin typeface="Times New Roman" pitchFamily="18" charset="0"/>
                <a:ea typeface="ＭＳ Ｐゴシック" pitchFamily="34" charset="-128"/>
                <a:sym typeface="Symbol" pitchFamily="18" charset="2"/>
              </a:rPr>
              <a:t>seeks are required.</a:t>
            </a:r>
          </a:p>
          <a:p>
            <a:pPr>
              <a:defRPr/>
            </a:pPr>
            <a:r>
              <a:rPr lang="en-US">
                <a:solidFill>
                  <a:schemeClr val="tx2">
                    <a:lumMod val="60000"/>
                    <a:lumOff val="40000"/>
                  </a:schemeClr>
                </a:solidFill>
                <a:latin typeface="Times New Roman" pitchFamily="18" charset="0"/>
                <a:ea typeface="ＭＳ Ｐゴシック" pitchFamily="34" charset="-128"/>
                <a:sym typeface="Symbol" pitchFamily="18" charset="2"/>
              </a:rPr>
              <a:t>Total seeks =</a:t>
            </a:r>
            <a:r>
              <a:rPr lang="en-US" b="1" i="1">
                <a:solidFill>
                  <a:schemeClr val="tx2">
                    <a:lumMod val="60000"/>
                    <a:lumOff val="40000"/>
                  </a:schemeClr>
                </a:solidFill>
                <a:ea typeface="ＭＳ Ｐゴシック" pitchFamily="34" charset="-128"/>
                <a:sym typeface="Symbol" pitchFamily="18" charset="2"/>
              </a:rPr>
              <a:t>b</a:t>
            </a:r>
            <a:r>
              <a:rPr lang="en-US" b="1" i="1" baseline="-25000">
                <a:solidFill>
                  <a:schemeClr val="tx2">
                    <a:lumMod val="60000"/>
                    <a:lumOff val="40000"/>
                  </a:schemeClr>
                </a:solidFill>
                <a:ea typeface="ＭＳ Ｐゴシック" pitchFamily="34" charset="-128"/>
                <a:sym typeface="Symbol" pitchFamily="18" charset="2"/>
              </a:rPr>
              <a:t>r  </a:t>
            </a:r>
            <a:r>
              <a:rPr lang="en-US" b="1" i="1">
                <a:solidFill>
                  <a:schemeClr val="tx2">
                    <a:lumMod val="60000"/>
                    <a:lumOff val="40000"/>
                  </a:schemeClr>
                </a:solidFill>
                <a:ea typeface="ＭＳ Ｐゴシック" pitchFamily="34" charset="-128"/>
                <a:sym typeface="Symbol" pitchFamily="18" charset="2"/>
              </a:rPr>
              <a:t>+ </a:t>
            </a:r>
            <a:r>
              <a:rPr lang="en-US" b="1">
                <a:solidFill>
                  <a:schemeClr val="tx2">
                    <a:lumMod val="60000"/>
                    <a:lumOff val="40000"/>
                  </a:schemeClr>
                </a:solidFill>
                <a:latin typeface="Times New Roman" pitchFamily="18" charset="0"/>
                <a:ea typeface="ＭＳ Ｐゴシック" pitchFamily="34" charset="-128"/>
                <a:sym typeface="Symbol" pitchFamily="18" charset="2"/>
              </a:rPr>
              <a:t>n</a:t>
            </a:r>
            <a:r>
              <a:rPr lang="en-US" b="1" baseline="-25000">
                <a:solidFill>
                  <a:schemeClr val="tx2">
                    <a:lumMod val="60000"/>
                    <a:lumOff val="40000"/>
                  </a:schemeClr>
                </a:solidFill>
                <a:latin typeface="Times New Roman" pitchFamily="18" charset="0"/>
                <a:ea typeface="ＭＳ Ｐゴシック" pitchFamily="34" charset="-128"/>
                <a:sym typeface="Symbol" pitchFamily="18" charset="2"/>
              </a:rPr>
              <a:t>r</a:t>
            </a:r>
          </a:p>
          <a:p>
            <a:pPr>
              <a:defRPr/>
            </a:pPr>
            <a:endParaRPr lang="en-US" b="1" baseline="-25000">
              <a:solidFill>
                <a:schemeClr val="tx2">
                  <a:lumMod val="60000"/>
                  <a:lumOff val="40000"/>
                </a:schemeClr>
              </a:solidFill>
              <a:latin typeface="Times New Roman" pitchFamily="18" charset="0"/>
              <a:ea typeface="ＭＳ Ｐゴシック" pitchFamily="34" charset="-128"/>
              <a:sym typeface="Symbol" pitchFamily="18" charset="2"/>
            </a:endParaRPr>
          </a:p>
          <a:p>
            <a:pPr lvl="1">
              <a:defRPr/>
            </a:pPr>
            <a:r>
              <a:rPr lang="en-US" sz="2000">
                <a:ea typeface="ＭＳ Ｐゴシック" pitchFamily="34" charset="-128"/>
              </a:rPr>
              <a:t>Number of </a:t>
            </a:r>
            <a:r>
              <a:rPr lang="en-US" sz="2000">
                <a:solidFill>
                  <a:schemeClr val="bg1">
                    <a:lumMod val="50000"/>
                  </a:schemeClr>
                </a:solidFill>
                <a:ea typeface="ＭＳ Ｐゴシック" pitchFamily="34" charset="-128"/>
              </a:rPr>
              <a:t>records</a:t>
            </a:r>
            <a:r>
              <a:rPr lang="en-US" sz="2000">
                <a:ea typeface="ＭＳ Ｐゴシック" pitchFamily="34" charset="-128"/>
              </a:rPr>
              <a:t> of </a:t>
            </a:r>
            <a:r>
              <a:rPr lang="en-US" sz="2000" i="1">
                <a:solidFill>
                  <a:srgbClr val="FF0000"/>
                </a:solidFill>
                <a:ea typeface="ＭＳ Ｐゴシック" pitchFamily="34" charset="-128"/>
              </a:rPr>
              <a:t>student</a:t>
            </a:r>
            <a:r>
              <a:rPr lang="en-US" sz="2000">
                <a:solidFill>
                  <a:schemeClr val="bg1">
                    <a:lumMod val="50000"/>
                  </a:schemeClr>
                </a:solidFill>
                <a:ea typeface="ＭＳ Ｐゴシック" pitchFamily="34" charset="-128"/>
              </a:rPr>
              <a:t>: </a:t>
            </a:r>
            <a:r>
              <a:rPr lang="en-US" sz="2000" b="1">
                <a:solidFill>
                  <a:schemeClr val="bg1">
                    <a:lumMod val="50000"/>
                  </a:schemeClr>
                </a:solidFill>
                <a:ea typeface="ＭＳ Ｐゴシック" pitchFamily="34" charset="-128"/>
              </a:rPr>
              <a:t>n</a:t>
            </a:r>
            <a:r>
              <a:rPr lang="en-US" sz="2000" b="1" baseline="-25000">
                <a:solidFill>
                  <a:schemeClr val="bg1">
                    <a:lumMod val="50000"/>
                  </a:schemeClr>
                </a:solidFill>
                <a:ea typeface="ＭＳ Ｐゴシック" pitchFamily="34" charset="-128"/>
              </a:rPr>
              <a:t>r</a:t>
            </a:r>
            <a:r>
              <a:rPr lang="en-US" sz="2000" b="1">
                <a:solidFill>
                  <a:srgbClr val="FF0000"/>
                </a:solidFill>
                <a:ea typeface="ＭＳ Ｐゴシック" pitchFamily="34" charset="-128"/>
              </a:rPr>
              <a:t>= 5,000     </a:t>
            </a:r>
            <a:r>
              <a:rPr lang="en-US" sz="2000" b="1" i="1">
                <a:solidFill>
                  <a:schemeClr val="bg1">
                    <a:lumMod val="50000"/>
                  </a:schemeClr>
                </a:solidFill>
                <a:ea typeface="ＭＳ Ｐゴシック" pitchFamily="34" charset="-128"/>
              </a:rPr>
              <a:t>takes</a:t>
            </a:r>
            <a:r>
              <a:rPr lang="en-US" sz="2000" b="1">
                <a:solidFill>
                  <a:schemeClr val="bg1">
                    <a:lumMod val="50000"/>
                  </a:schemeClr>
                </a:solidFill>
                <a:ea typeface="ＭＳ Ｐゴシック" pitchFamily="34" charset="-128"/>
              </a:rPr>
              <a:t>:   n</a:t>
            </a:r>
            <a:r>
              <a:rPr lang="en-US" sz="2000" b="1" baseline="-25000">
                <a:solidFill>
                  <a:schemeClr val="bg1">
                    <a:lumMod val="50000"/>
                  </a:schemeClr>
                </a:solidFill>
                <a:ea typeface="ＭＳ Ｐゴシック" pitchFamily="34" charset="-128"/>
              </a:rPr>
              <a:t>s</a:t>
            </a:r>
            <a:r>
              <a:rPr lang="en-US" sz="2000" b="1">
                <a:solidFill>
                  <a:srgbClr val="FF0000"/>
                </a:solidFill>
                <a:ea typeface="ＭＳ Ｐゴシック" pitchFamily="34" charset="-128"/>
              </a:rPr>
              <a:t>= </a:t>
            </a:r>
            <a:r>
              <a:rPr lang="en-US" sz="2000" b="1">
                <a:solidFill>
                  <a:schemeClr val="bg1">
                    <a:lumMod val="50000"/>
                  </a:schemeClr>
                </a:solidFill>
                <a:ea typeface="ＭＳ Ｐゴシック" pitchFamily="34" charset="-128"/>
              </a:rPr>
              <a:t>10,000</a:t>
            </a:r>
          </a:p>
          <a:p>
            <a:pPr lvl="1">
              <a:defRPr/>
            </a:pPr>
            <a:r>
              <a:rPr lang="en-US" sz="2000">
                <a:ea typeface="ＭＳ Ｐゴシック" pitchFamily="34" charset="-128"/>
              </a:rPr>
              <a:t>Number of </a:t>
            </a:r>
            <a:r>
              <a:rPr lang="en-US" sz="2000">
                <a:solidFill>
                  <a:schemeClr val="bg1">
                    <a:lumMod val="50000"/>
                  </a:schemeClr>
                </a:solidFill>
                <a:ea typeface="ＭＳ Ｐゴシック" pitchFamily="34" charset="-128"/>
              </a:rPr>
              <a:t>blocks</a:t>
            </a:r>
            <a:r>
              <a:rPr lang="en-US" sz="2000">
                <a:ea typeface="ＭＳ Ｐゴシック" pitchFamily="34" charset="-128"/>
              </a:rPr>
              <a:t> of   </a:t>
            </a:r>
            <a:r>
              <a:rPr lang="en-US" sz="2000" i="1">
                <a:solidFill>
                  <a:srgbClr val="FF0000"/>
                </a:solidFill>
                <a:ea typeface="ＭＳ Ｐゴシック" pitchFamily="34" charset="-128"/>
              </a:rPr>
              <a:t>student</a:t>
            </a:r>
            <a:r>
              <a:rPr lang="en-US" sz="2000">
                <a:solidFill>
                  <a:schemeClr val="bg1">
                    <a:lumMod val="50000"/>
                  </a:schemeClr>
                </a:solidFill>
                <a:ea typeface="ＭＳ Ｐゴシック" pitchFamily="34" charset="-128"/>
              </a:rPr>
              <a:t>: </a:t>
            </a:r>
            <a:r>
              <a:rPr lang="en-US" sz="2000" b="1" err="1">
                <a:solidFill>
                  <a:schemeClr val="bg1">
                    <a:lumMod val="50000"/>
                  </a:schemeClr>
                </a:solidFill>
                <a:ea typeface="ＭＳ Ｐゴシック" pitchFamily="34" charset="-128"/>
              </a:rPr>
              <a:t>b</a:t>
            </a:r>
            <a:r>
              <a:rPr lang="en-US" sz="2000" b="1" baseline="-25000" err="1">
                <a:solidFill>
                  <a:schemeClr val="bg1">
                    <a:lumMod val="50000"/>
                  </a:schemeClr>
                </a:solidFill>
                <a:ea typeface="ＭＳ Ｐゴシック" pitchFamily="34" charset="-128"/>
              </a:rPr>
              <a:t>r</a:t>
            </a:r>
            <a:r>
              <a:rPr lang="en-US" sz="2000" b="1">
                <a:solidFill>
                  <a:srgbClr val="FF0000"/>
                </a:solidFill>
                <a:ea typeface="ＭＳ Ｐゴシック" pitchFamily="34" charset="-128"/>
              </a:rPr>
              <a:t>= 100</a:t>
            </a:r>
            <a:r>
              <a:rPr lang="en-US" sz="2000" b="1">
                <a:ea typeface="ＭＳ Ｐゴシック" pitchFamily="34" charset="-128"/>
              </a:rPr>
              <a:t>        </a:t>
            </a:r>
            <a:r>
              <a:rPr lang="en-US" sz="2000" b="1" i="1">
                <a:solidFill>
                  <a:schemeClr val="bg1">
                    <a:lumMod val="50000"/>
                  </a:schemeClr>
                </a:solidFill>
                <a:ea typeface="ＭＳ Ｐゴシック" pitchFamily="34" charset="-128"/>
              </a:rPr>
              <a:t>takes</a:t>
            </a:r>
            <a:r>
              <a:rPr lang="en-US" sz="2000" b="1">
                <a:solidFill>
                  <a:schemeClr val="bg1">
                    <a:lumMod val="50000"/>
                  </a:schemeClr>
                </a:solidFill>
                <a:ea typeface="ＭＳ Ｐゴシック" pitchFamily="34" charset="-128"/>
              </a:rPr>
              <a:t>:   </a:t>
            </a:r>
            <a:r>
              <a:rPr lang="en-US" sz="2000" b="1" err="1">
                <a:solidFill>
                  <a:schemeClr val="bg1">
                    <a:lumMod val="50000"/>
                  </a:schemeClr>
                </a:solidFill>
                <a:ea typeface="ＭＳ Ｐゴシック" pitchFamily="34" charset="-128"/>
              </a:rPr>
              <a:t>b</a:t>
            </a:r>
            <a:r>
              <a:rPr lang="en-US" sz="2000" b="1" baseline="-25000" err="1">
                <a:solidFill>
                  <a:schemeClr val="bg1">
                    <a:lumMod val="50000"/>
                  </a:schemeClr>
                </a:solidFill>
                <a:ea typeface="ＭＳ Ｐゴシック" pitchFamily="34" charset="-128"/>
              </a:rPr>
              <a:t>s</a:t>
            </a:r>
            <a:r>
              <a:rPr lang="en-US" sz="2000" b="1">
                <a:solidFill>
                  <a:schemeClr val="bg1">
                    <a:lumMod val="50000"/>
                  </a:schemeClr>
                </a:solidFill>
                <a:ea typeface="ＭＳ Ｐゴシック" pitchFamily="34" charset="-128"/>
              </a:rPr>
              <a:t>=400</a:t>
            </a:r>
          </a:p>
          <a:p>
            <a:pPr>
              <a:defRPr/>
            </a:pPr>
            <a:endParaRPr lang="en-US">
              <a:latin typeface="Times New Roman" pitchFamily="18"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68263E07-7415-41A1-A83D-BBD15883ABD2}" type="slidenum">
              <a:rPr lang="en-US" altLang="en-US" sz="1300" smtClean="0">
                <a:latin typeface="Times New Roman" pitchFamily="18" charset="0"/>
              </a:rPr>
              <a:pPr/>
              <a:t>21</a:t>
            </a:fld>
            <a:endParaRPr lang="en-US" altLang="en-US" sz="1300">
              <a:latin typeface="Times New Roman" pitchFamily="18"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E7403571-E39C-4942-9C42-F155A0FF2461}" type="slidenum">
              <a:rPr lang="en-US" altLang="en-US" sz="1300" smtClean="0">
                <a:latin typeface="Times New Roman" pitchFamily="18" charset="0"/>
              </a:rPr>
              <a:pPr/>
              <a:t>22</a:t>
            </a:fld>
            <a:endParaRPr lang="en-US" altLang="en-US" sz="1300">
              <a:latin typeface="Times New Roman"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E127E450-441A-4842-ADDE-812B4E6B3242}" type="slidenum">
              <a:rPr lang="en-US" altLang="en-US" sz="1300" smtClean="0">
                <a:latin typeface="Times New Roman" pitchFamily="18" charset="0"/>
              </a:rPr>
              <a:pPr/>
              <a:t>2</a:t>
            </a:fld>
            <a:endParaRPr lang="en-US" altLang="en-US" sz="1300">
              <a:latin typeface="Times New Roman"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The basic steps are:</a:t>
            </a:r>
          </a:p>
          <a:p>
            <a:r>
              <a:rPr lang="en-US" altLang="en-US" b="1">
                <a:latin typeface="Times New Roman" pitchFamily="18" charset="0"/>
                <a:ea typeface="ＭＳ Ｐゴシック" pitchFamily="34" charset="-128"/>
              </a:rPr>
              <a:t>       1. </a:t>
            </a:r>
            <a:r>
              <a:rPr lang="en-US" altLang="en-US">
                <a:latin typeface="Times New Roman" pitchFamily="18" charset="0"/>
                <a:ea typeface="ＭＳ Ｐゴシック" pitchFamily="34" charset="-128"/>
              </a:rPr>
              <a:t>Parsing and translation.</a:t>
            </a:r>
          </a:p>
          <a:p>
            <a:r>
              <a:rPr lang="en-US" altLang="en-US" b="1">
                <a:latin typeface="Times New Roman" pitchFamily="18" charset="0"/>
                <a:ea typeface="ＭＳ Ｐゴシック" pitchFamily="34" charset="-128"/>
              </a:rPr>
              <a:t>       2. </a:t>
            </a:r>
            <a:r>
              <a:rPr lang="en-US" altLang="en-US">
                <a:latin typeface="Times New Roman" pitchFamily="18" charset="0"/>
                <a:ea typeface="ＭＳ Ｐゴシック" pitchFamily="34" charset="-128"/>
              </a:rPr>
              <a:t>Optimization.</a:t>
            </a:r>
          </a:p>
          <a:p>
            <a:r>
              <a:rPr lang="en-US" altLang="en-US" b="1">
                <a:latin typeface="Times New Roman" pitchFamily="18" charset="0"/>
                <a:ea typeface="ＭＳ Ｐゴシック" pitchFamily="34" charset="-128"/>
              </a:rPr>
              <a:t>       3. </a:t>
            </a:r>
            <a:r>
              <a:rPr lang="en-US" altLang="en-US">
                <a:latin typeface="Times New Roman" pitchFamily="18" charset="0"/>
                <a:ea typeface="ＭＳ Ｐゴシック" pitchFamily="34" charset="-128"/>
              </a:rPr>
              <a:t>Evaluation</a:t>
            </a:r>
          </a:p>
          <a:p>
            <a:r>
              <a:rPr lang="en-US" altLang="en-US">
                <a:latin typeface="Times New Roman" pitchFamily="18" charset="0"/>
                <a:ea typeface="ＭＳ Ｐゴシック" pitchFamily="34" charset="-128"/>
              </a:rPr>
              <a:t>first action is to translate a given query into its </a:t>
            </a:r>
            <a:r>
              <a:rPr lang="en-US" altLang="en-US" b="1">
                <a:latin typeface="Times New Roman" pitchFamily="18" charset="0"/>
                <a:ea typeface="ＭＳ Ｐゴシック" pitchFamily="34" charset="-128"/>
              </a:rPr>
              <a:t>internal form</a:t>
            </a:r>
            <a:r>
              <a:rPr lang="en-US" altLang="en-US">
                <a:latin typeface="Times New Roman" pitchFamily="18" charset="0"/>
                <a:ea typeface="ＭＳ Ｐゴシック" pitchFamily="34" charset="-128"/>
              </a:rPr>
              <a:t>.</a:t>
            </a:r>
          </a:p>
          <a:p>
            <a:endParaRPr lang="en-US" altLang="en-US">
              <a:latin typeface="Times New Roman" pitchFamily="18" charset="0"/>
              <a:ea typeface="ＭＳ Ｐゴシック" pitchFamily="34" charset="-128"/>
            </a:endParaRPr>
          </a:p>
          <a:p>
            <a:r>
              <a:rPr lang="en-US" altLang="en-US">
                <a:latin typeface="Times New Roman" pitchFamily="18" charset="0"/>
                <a:ea typeface="ＭＳ Ｐゴシック" pitchFamily="34" charset="-128"/>
              </a:rPr>
              <a:t>Parser check syntax of query, relation names.</a:t>
            </a:r>
          </a:p>
          <a:p>
            <a:r>
              <a:rPr lang="en-US" altLang="en-US">
                <a:latin typeface="Times New Roman" pitchFamily="18" charset="0"/>
                <a:ea typeface="ＭＳ Ｐゴシック" pitchFamily="34" charset="-128"/>
              </a:rPr>
              <a:t>System constructs a parse tree of query.</a:t>
            </a:r>
          </a:p>
          <a:p>
            <a:r>
              <a:rPr lang="en-US" altLang="en-US">
                <a:latin typeface="Times New Roman" pitchFamily="18" charset="0"/>
                <a:ea typeface="ＭＳ Ｐゴシック" pitchFamily="34" charset="-128"/>
              </a:rPr>
              <a:t> and </a:t>
            </a:r>
            <a:r>
              <a:rPr lang="en-US" altLang="en-US" b="1">
                <a:latin typeface="Times New Roman" pitchFamily="18" charset="0"/>
                <a:ea typeface="ＭＳ Ｐゴシック" pitchFamily="34" charset="-128"/>
              </a:rPr>
              <a:t>Tree is translated </a:t>
            </a:r>
            <a:r>
              <a:rPr lang="en-US" altLang="en-US">
                <a:latin typeface="Times New Roman" pitchFamily="18" charset="0"/>
                <a:ea typeface="ＭＳ Ｐゴシック" pitchFamily="34" charset="-128"/>
              </a:rPr>
              <a:t>into Algebraic expression.</a:t>
            </a:r>
          </a:p>
          <a:p>
            <a:r>
              <a:rPr lang="en-US" altLang="en-US">
                <a:latin typeface="Times New Roman" pitchFamily="18" charset="0"/>
                <a:ea typeface="ＭＳ Ｐゴシック" pitchFamily="34" charset="-128"/>
              </a:rPr>
              <a:t>If </a:t>
            </a:r>
            <a:r>
              <a:rPr lang="en-US" altLang="en-US" b="1">
                <a:latin typeface="Times New Roman" pitchFamily="18" charset="0"/>
                <a:ea typeface="ＭＳ Ｐゴシック" pitchFamily="34" charset="-128"/>
              </a:rPr>
              <a:t>views</a:t>
            </a:r>
            <a:r>
              <a:rPr lang="en-US" altLang="en-US">
                <a:latin typeface="Times New Roman" pitchFamily="18" charset="0"/>
                <a:ea typeface="ＭＳ Ｐゴシック" pitchFamily="34" charset="-128"/>
              </a:rPr>
              <a:t> are involved in query , they are replaced by  base relations.</a:t>
            </a:r>
          </a:p>
          <a:p>
            <a:endParaRPr lang="en-US" altLang="en-US">
              <a:latin typeface="Times New Roman" pitchFamily="18" charset="0"/>
              <a:ea typeface="ＭＳ Ｐゴシック" pitchFamily="34" charset="-128"/>
            </a:endParaRPr>
          </a:p>
          <a:p>
            <a:r>
              <a:rPr lang="en-US" altLang="en-US">
                <a:latin typeface="Times New Roman" pitchFamily="18" charset="0"/>
                <a:ea typeface="ＭＳ Ｐゴシック" pitchFamily="34" charset="-128"/>
              </a:rPr>
              <a:t>The relational-algebra representation of a query specifies only partially how to evaluate a query. </a:t>
            </a:r>
          </a:p>
          <a:p>
            <a:r>
              <a:rPr lang="en-US" altLang="en-US">
                <a:latin typeface="Times New Roman" pitchFamily="18" charset="0"/>
                <a:ea typeface="ＭＳ Ｐゴシック" pitchFamily="34" charset="-128"/>
              </a:rPr>
              <a:t>Each SQL query can itself be translated into a relational algebra expression in one of several ways.</a:t>
            </a:r>
          </a:p>
          <a:p>
            <a:r>
              <a:rPr lang="en-US" altLang="en-US">
                <a:latin typeface="Times New Roman" pitchFamily="18" charset="0"/>
                <a:ea typeface="ＭＳ Ｐゴシック" pitchFamily="34" charset="-128"/>
              </a:rPr>
              <a:t>Usually several ways to evaluate relational-algebra expressions. we can execute each relational-algebra operation by one of several</a:t>
            </a:r>
          </a:p>
          <a:p>
            <a:r>
              <a:rPr lang="en-US" altLang="en-US">
                <a:latin typeface="Times New Roman" pitchFamily="18" charset="0"/>
                <a:ea typeface="ＭＳ Ｐゴシック" pitchFamily="34" charset="-128"/>
              </a:rPr>
              <a:t>different algorithms.</a:t>
            </a:r>
          </a:p>
          <a:p>
            <a:endParaRPr lang="en-US" altLang="en-US">
              <a:latin typeface="Times New Roman" pitchFamily="18" charset="0"/>
              <a:ea typeface="ＭＳ Ｐゴシック" pitchFamily="34" charset="-128"/>
            </a:endParaRPr>
          </a:p>
          <a:p>
            <a:r>
              <a:rPr lang="en-US" altLang="en-US">
                <a:latin typeface="Times New Roman" pitchFamily="18" charset="0"/>
                <a:ea typeface="ＭＳ Ｐゴシック" pitchFamily="34" charset="-128"/>
              </a:rPr>
              <a:t>To specify fully how to evaluate a query, we need not only to provide the</a:t>
            </a:r>
          </a:p>
          <a:p>
            <a:r>
              <a:rPr lang="en-US" altLang="en-US">
                <a:latin typeface="Times New Roman" pitchFamily="18" charset="0"/>
                <a:ea typeface="ＭＳ Ｐゴシック" pitchFamily="34" charset="-128"/>
              </a:rPr>
              <a:t>relational-algebra expression, but </a:t>
            </a:r>
            <a:r>
              <a:rPr lang="en-US" altLang="en-US" b="1">
                <a:latin typeface="Times New Roman" pitchFamily="18" charset="0"/>
                <a:ea typeface="ＭＳ Ｐゴシック" pitchFamily="34" charset="-128"/>
              </a:rPr>
              <a:t>also to annotate </a:t>
            </a:r>
            <a:r>
              <a:rPr lang="en-US" altLang="en-US">
                <a:latin typeface="Times New Roman" pitchFamily="18" charset="0"/>
                <a:ea typeface="ＭＳ Ｐゴシック" pitchFamily="34" charset="-128"/>
              </a:rPr>
              <a:t>it with instructions specifying</a:t>
            </a:r>
          </a:p>
          <a:p>
            <a:r>
              <a:rPr lang="en-US" altLang="en-US">
                <a:latin typeface="Times New Roman" pitchFamily="18" charset="0"/>
                <a:ea typeface="ＭＳ Ｐゴシック" pitchFamily="34" charset="-128"/>
              </a:rPr>
              <a:t>how to evaluate each operation (i.e. what algorithm to apply for the operation &amp; also  availability of index).</a:t>
            </a:r>
          </a:p>
          <a:p>
            <a:endParaRPr lang="en-US" altLang="en-US">
              <a:latin typeface="Times New Roman" pitchFamily="18" charset="0"/>
              <a:ea typeface="ＭＳ Ｐゴシック" pitchFamily="34" charset="-128"/>
            </a:endParaRPr>
          </a:p>
          <a:p>
            <a:r>
              <a:rPr lang="en-US" altLang="en-US">
                <a:latin typeface="Times New Roman" pitchFamily="18" charset="0"/>
                <a:ea typeface="ＭＳ Ｐゴシック" pitchFamily="34" charset="-128"/>
              </a:rPr>
              <a:t>A relational algebra </a:t>
            </a:r>
            <a:r>
              <a:rPr lang="en-US" altLang="en-US" b="1">
                <a:latin typeface="Times New Roman" pitchFamily="18" charset="0"/>
                <a:ea typeface="ＭＳ Ｐゴシック" pitchFamily="34" charset="-128"/>
              </a:rPr>
              <a:t>operation annotated </a:t>
            </a:r>
            <a:r>
              <a:rPr lang="en-US" altLang="en-US">
                <a:latin typeface="Times New Roman" pitchFamily="18" charset="0"/>
                <a:ea typeface="ＭＳ Ｐゴシック" pitchFamily="34" charset="-128"/>
              </a:rPr>
              <a:t>with instructions on how to evaluate it is called an</a:t>
            </a:r>
          </a:p>
          <a:p>
            <a:r>
              <a:rPr lang="en-US" altLang="en-US" b="1">
                <a:latin typeface="Times New Roman" pitchFamily="18" charset="0"/>
                <a:ea typeface="ＭＳ Ｐゴシック" pitchFamily="34" charset="-128"/>
              </a:rPr>
              <a:t>evaluation primitive</a:t>
            </a:r>
            <a:r>
              <a:rPr lang="en-US" altLang="en-US">
                <a:latin typeface="Times New Roman" pitchFamily="18" charset="0"/>
                <a:ea typeface="ＭＳ Ｐゴシック" pitchFamily="34" charset="-128"/>
              </a:rPr>
              <a:t>. </a:t>
            </a:r>
          </a:p>
          <a:p>
            <a:endParaRPr lang="en-US" altLang="en-US">
              <a:latin typeface="Times New Roman" pitchFamily="18" charset="0"/>
              <a:ea typeface="ＭＳ Ｐゴシック" pitchFamily="34" charset="-128"/>
            </a:endParaRPr>
          </a:p>
          <a:p>
            <a:r>
              <a:rPr lang="en-US" altLang="en-US">
                <a:latin typeface="Times New Roman" pitchFamily="18" charset="0"/>
                <a:ea typeface="ＭＳ Ｐゴシック" pitchFamily="34" charset="-128"/>
              </a:rPr>
              <a:t>A sequence of primitive operations that can be used to evaluate a query is a </a:t>
            </a:r>
            <a:r>
              <a:rPr lang="en-US" altLang="en-US" b="1">
                <a:latin typeface="Times New Roman" pitchFamily="18" charset="0"/>
                <a:ea typeface="ＭＳ Ｐゴシック" pitchFamily="34" charset="-128"/>
              </a:rPr>
              <a:t>query-execution plan </a:t>
            </a:r>
            <a:r>
              <a:rPr lang="en-US" altLang="en-US">
                <a:latin typeface="Times New Roman" pitchFamily="18" charset="0"/>
                <a:ea typeface="ＭＳ Ｐゴシック" pitchFamily="34" charset="-128"/>
              </a:rPr>
              <a:t>or </a:t>
            </a:r>
            <a:r>
              <a:rPr lang="en-US" altLang="en-US" b="1">
                <a:latin typeface="Times New Roman" pitchFamily="18" charset="0"/>
                <a:ea typeface="ＭＳ Ｐゴシック" pitchFamily="34" charset="-128"/>
              </a:rPr>
              <a:t>query-evaluation plan</a:t>
            </a:r>
            <a:r>
              <a:rPr lang="en-US" altLang="en-US">
                <a:latin typeface="Times New Roman" pitchFamily="18" charset="0"/>
                <a:ea typeface="ＭＳ Ｐゴシック" pitchFamily="34" charset="-128"/>
              </a:rPr>
              <a:t>.</a:t>
            </a:r>
          </a:p>
          <a:p>
            <a:endParaRPr lang="en-US" altLang="en-US">
              <a:latin typeface="Times New Roman" pitchFamily="18" charset="0"/>
              <a:ea typeface="ＭＳ Ｐゴシック" pitchFamily="34" charset="-128"/>
            </a:endParaRPr>
          </a:p>
          <a:p>
            <a:r>
              <a:rPr lang="en-US" altLang="en-US">
                <a:latin typeface="Times New Roman" pitchFamily="18" charset="0"/>
                <a:ea typeface="ＭＳ Ｐゴシック" pitchFamily="34" charset="-128"/>
              </a:rPr>
              <a:t>The </a:t>
            </a:r>
            <a:r>
              <a:rPr lang="en-US" altLang="en-US" b="1">
                <a:latin typeface="Times New Roman" pitchFamily="18" charset="0"/>
                <a:ea typeface="ＭＳ Ｐゴシック" pitchFamily="34" charset="-128"/>
              </a:rPr>
              <a:t>query-execution engine </a:t>
            </a:r>
            <a:r>
              <a:rPr lang="en-US" altLang="en-US">
                <a:latin typeface="Times New Roman" pitchFamily="18" charset="0"/>
                <a:ea typeface="ＭＳ Ｐゴシック" pitchFamily="34" charset="-128"/>
              </a:rPr>
              <a:t>takes a query-evaluation plan, executes that plan, and returns the answers to the query.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53312DAD-14AD-43DD-886D-BDFC3F6BB0AE}" type="slidenum">
              <a:rPr lang="en-US" altLang="en-US" sz="1300" smtClean="0">
                <a:latin typeface="Times New Roman" pitchFamily="18" charset="0"/>
              </a:rPr>
              <a:pPr/>
              <a:t>23</a:t>
            </a:fld>
            <a:endParaRPr lang="en-US" altLang="en-US" sz="1300">
              <a:latin typeface="Times New Roman"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 Number of records of </a:t>
            </a:r>
            <a:r>
              <a:rPr lang="en-US" altLang="en-US" i="1">
                <a:latin typeface="Times New Roman" pitchFamily="18" charset="0"/>
                <a:ea typeface="ＭＳ Ｐゴシック" pitchFamily="34" charset="-128"/>
              </a:rPr>
              <a:t>student</a:t>
            </a:r>
            <a:r>
              <a:rPr lang="en-US" altLang="en-US">
                <a:latin typeface="Times New Roman" pitchFamily="18" charset="0"/>
                <a:ea typeface="ＭＳ Ｐゴシック" pitchFamily="34" charset="-128"/>
              </a:rPr>
              <a:t>:   </a:t>
            </a:r>
            <a:r>
              <a:rPr lang="en-US" altLang="en-US" i="1" err="1">
                <a:latin typeface="Times New Roman" pitchFamily="18" charset="0"/>
                <a:ea typeface="ＭＳ Ｐゴシック" pitchFamily="34" charset="-128"/>
              </a:rPr>
              <a:t>n</a:t>
            </a:r>
            <a:r>
              <a:rPr lang="en-US" altLang="en-US" i="1" baseline="-25000" err="1">
                <a:latin typeface="Times New Roman" pitchFamily="18" charset="0"/>
                <a:ea typeface="ＭＳ Ｐゴシック" pitchFamily="34" charset="-128"/>
              </a:rPr>
              <a:t>student</a:t>
            </a:r>
            <a:r>
              <a:rPr lang="en-US" altLang="en-US" i="1" baseline="-25000">
                <a:latin typeface="Times New Roman" pitchFamily="18" charset="0"/>
                <a:ea typeface="ＭＳ Ｐゴシック" pitchFamily="34" charset="-128"/>
              </a:rPr>
              <a:t> </a:t>
            </a:r>
            <a:r>
              <a:rPr lang="en-US" altLang="en-US">
                <a:latin typeface="Times New Roman" pitchFamily="18" charset="0"/>
                <a:ea typeface="ＭＳ Ｐゴシック" pitchFamily="34" charset="-128"/>
              </a:rPr>
              <a:t>=</a:t>
            </a:r>
            <a:r>
              <a:rPr lang="en-US" altLang="en-US" b="1">
                <a:latin typeface="Times New Roman" pitchFamily="18" charset="0"/>
                <a:ea typeface="ＭＳ Ｐゴシック" pitchFamily="34" charset="-128"/>
              </a:rPr>
              <a:t>n</a:t>
            </a:r>
            <a:r>
              <a:rPr lang="en-US" altLang="en-US" b="1" baseline="-25000">
                <a:latin typeface="Times New Roman" pitchFamily="18" charset="0"/>
                <a:ea typeface="ＭＳ Ｐゴシック" pitchFamily="34" charset="-128"/>
              </a:rPr>
              <a:t>r</a:t>
            </a:r>
            <a:r>
              <a:rPr lang="en-US" altLang="en-US" b="1">
                <a:latin typeface="Times New Roman" pitchFamily="18" charset="0"/>
                <a:ea typeface="ＭＳ Ｐゴシック" pitchFamily="34" charset="-128"/>
              </a:rPr>
              <a:t>= 5</a:t>
            </a:r>
            <a:r>
              <a:rPr lang="en-US" altLang="en-US" b="1" i="1">
                <a:latin typeface="Times New Roman" pitchFamily="18" charset="0"/>
                <a:ea typeface="ＭＳ Ｐゴシック" pitchFamily="34" charset="-128"/>
              </a:rPr>
              <a:t>, </a:t>
            </a:r>
            <a:r>
              <a:rPr lang="en-US" altLang="en-US" b="1">
                <a:latin typeface="Times New Roman" pitchFamily="18" charset="0"/>
                <a:ea typeface="ＭＳ Ｐゴシック" pitchFamily="34" charset="-128"/>
              </a:rPr>
              <a:t>000</a:t>
            </a:r>
            <a:r>
              <a:rPr lang="en-US" altLang="en-US">
                <a:latin typeface="Times New Roman" pitchFamily="18" charset="0"/>
                <a:ea typeface="ＭＳ Ｐゴシック" pitchFamily="34" charset="-128"/>
              </a:rPr>
              <a:t>.</a:t>
            </a:r>
          </a:p>
          <a:p>
            <a:r>
              <a:rPr lang="en-US" altLang="en-US">
                <a:latin typeface="Times New Roman" pitchFamily="18" charset="0"/>
                <a:ea typeface="ＭＳ Ｐゴシック" pitchFamily="34" charset="-128"/>
              </a:rPr>
              <a:t>• Number of blocks of </a:t>
            </a:r>
            <a:r>
              <a:rPr lang="en-US" altLang="en-US" i="1">
                <a:latin typeface="Times New Roman" pitchFamily="18" charset="0"/>
                <a:ea typeface="ＭＳ Ｐゴシック" pitchFamily="34" charset="-128"/>
              </a:rPr>
              <a:t>student</a:t>
            </a:r>
            <a:r>
              <a:rPr lang="en-US" altLang="en-US">
                <a:latin typeface="Times New Roman" pitchFamily="18" charset="0"/>
                <a:ea typeface="ＭＳ Ｐゴシック" pitchFamily="34" charset="-128"/>
              </a:rPr>
              <a:t>: </a:t>
            </a:r>
            <a:r>
              <a:rPr lang="en-US" altLang="en-US" i="1" err="1">
                <a:latin typeface="Times New Roman" pitchFamily="18" charset="0"/>
                <a:ea typeface="ＭＳ Ｐゴシック" pitchFamily="34" charset="-128"/>
              </a:rPr>
              <a:t>b</a:t>
            </a:r>
            <a:r>
              <a:rPr lang="en-US" altLang="en-US" i="1" baseline="-25000" err="1">
                <a:latin typeface="Times New Roman" pitchFamily="18" charset="0"/>
                <a:ea typeface="ＭＳ Ｐゴシック" pitchFamily="34" charset="-128"/>
              </a:rPr>
              <a:t>student</a:t>
            </a:r>
            <a:r>
              <a:rPr lang="en-US" altLang="en-US" i="1" baseline="-25000">
                <a:latin typeface="Times New Roman" pitchFamily="18" charset="0"/>
                <a:ea typeface="ＭＳ Ｐゴシック" pitchFamily="34" charset="-128"/>
              </a:rPr>
              <a:t> </a:t>
            </a:r>
            <a:r>
              <a:rPr lang="en-US" altLang="en-US">
                <a:latin typeface="Times New Roman" pitchFamily="18" charset="0"/>
                <a:ea typeface="ＭＳ Ｐゴシック" pitchFamily="34" charset="-128"/>
              </a:rPr>
              <a:t>= </a:t>
            </a:r>
            <a:r>
              <a:rPr lang="en-US" altLang="en-US" b="1" err="1">
                <a:latin typeface="Times New Roman" pitchFamily="18" charset="0"/>
                <a:ea typeface="ＭＳ Ｐゴシック" pitchFamily="34" charset="-128"/>
              </a:rPr>
              <a:t>b</a:t>
            </a:r>
            <a:r>
              <a:rPr lang="en-US" altLang="en-US" b="1" baseline="-25000" err="1">
                <a:latin typeface="Times New Roman" pitchFamily="18" charset="0"/>
                <a:ea typeface="ＭＳ Ｐゴシック" pitchFamily="34" charset="-128"/>
              </a:rPr>
              <a:t>r</a:t>
            </a:r>
            <a:r>
              <a:rPr lang="en-US" altLang="en-US" b="1">
                <a:latin typeface="Times New Roman" pitchFamily="18" charset="0"/>
                <a:ea typeface="ＭＳ Ｐゴシック" pitchFamily="34" charset="-128"/>
              </a:rPr>
              <a:t>=100.</a:t>
            </a:r>
          </a:p>
          <a:p>
            <a:r>
              <a:rPr lang="en-US" altLang="en-US">
                <a:latin typeface="Times New Roman" pitchFamily="18" charset="0"/>
                <a:ea typeface="ＭＳ Ｐゴシック" pitchFamily="34" charset="-128"/>
              </a:rPr>
              <a:t>• Number of records of </a:t>
            </a:r>
            <a:r>
              <a:rPr lang="en-US" altLang="en-US" i="1">
                <a:latin typeface="Times New Roman" pitchFamily="18" charset="0"/>
                <a:ea typeface="ＭＳ Ｐゴシック" pitchFamily="34" charset="-128"/>
              </a:rPr>
              <a:t>takes</a:t>
            </a:r>
            <a:r>
              <a:rPr lang="en-US" altLang="en-US">
                <a:latin typeface="Times New Roman" pitchFamily="18" charset="0"/>
                <a:ea typeface="ＭＳ Ｐゴシック" pitchFamily="34" charset="-128"/>
              </a:rPr>
              <a:t>: </a:t>
            </a:r>
            <a:r>
              <a:rPr lang="en-US" altLang="en-US" i="1" err="1">
                <a:latin typeface="Times New Roman" pitchFamily="18" charset="0"/>
                <a:ea typeface="ＭＳ Ｐゴシック" pitchFamily="34" charset="-128"/>
              </a:rPr>
              <a:t>n</a:t>
            </a:r>
            <a:r>
              <a:rPr lang="en-US" altLang="en-US" i="1" baseline="-25000" err="1">
                <a:latin typeface="Times New Roman" pitchFamily="18" charset="0"/>
                <a:ea typeface="ＭＳ Ｐゴシック" pitchFamily="34" charset="-128"/>
              </a:rPr>
              <a:t>takes</a:t>
            </a:r>
            <a:r>
              <a:rPr lang="en-US" altLang="en-US" i="1">
                <a:latin typeface="Times New Roman" pitchFamily="18" charset="0"/>
                <a:ea typeface="ＭＳ Ｐゴシック" pitchFamily="34" charset="-128"/>
              </a:rPr>
              <a:t> </a:t>
            </a:r>
            <a:r>
              <a:rPr lang="en-US" altLang="en-US">
                <a:latin typeface="Times New Roman" pitchFamily="18" charset="0"/>
                <a:ea typeface="ＭＳ Ｐゴシック" pitchFamily="34" charset="-128"/>
              </a:rPr>
              <a:t>=</a:t>
            </a:r>
            <a:r>
              <a:rPr lang="en-US" altLang="en-US" b="1">
                <a:latin typeface="Times New Roman" pitchFamily="18" charset="0"/>
                <a:ea typeface="ＭＳ Ｐゴシック" pitchFamily="34" charset="-128"/>
              </a:rPr>
              <a:t>n</a:t>
            </a:r>
            <a:r>
              <a:rPr lang="en-US" altLang="en-US" b="1" baseline="-25000">
                <a:latin typeface="Times New Roman" pitchFamily="18" charset="0"/>
                <a:ea typeface="ＭＳ Ｐゴシック" pitchFamily="34" charset="-128"/>
              </a:rPr>
              <a:t>s</a:t>
            </a:r>
            <a:r>
              <a:rPr lang="en-US" altLang="en-US" b="1">
                <a:latin typeface="Times New Roman" pitchFamily="18" charset="0"/>
                <a:ea typeface="ＭＳ Ｐゴシック" pitchFamily="34" charset="-128"/>
              </a:rPr>
              <a:t>= 10</a:t>
            </a:r>
            <a:r>
              <a:rPr lang="en-US" altLang="en-US" b="1" i="1">
                <a:latin typeface="Times New Roman" pitchFamily="18" charset="0"/>
                <a:ea typeface="ＭＳ Ｐゴシック" pitchFamily="34" charset="-128"/>
              </a:rPr>
              <a:t>, </a:t>
            </a:r>
            <a:r>
              <a:rPr lang="en-US" altLang="en-US" b="1">
                <a:latin typeface="Times New Roman" pitchFamily="18" charset="0"/>
                <a:ea typeface="ＭＳ Ｐゴシック" pitchFamily="34" charset="-128"/>
              </a:rPr>
              <a:t>000</a:t>
            </a:r>
            <a:r>
              <a:rPr lang="en-US" altLang="en-US">
                <a:latin typeface="Times New Roman" pitchFamily="18" charset="0"/>
                <a:ea typeface="ＭＳ Ｐゴシック" pitchFamily="34" charset="-128"/>
              </a:rPr>
              <a:t>.</a:t>
            </a:r>
          </a:p>
          <a:p>
            <a:r>
              <a:rPr lang="en-US" altLang="en-US">
                <a:latin typeface="Times New Roman" pitchFamily="18" charset="0"/>
                <a:ea typeface="ＭＳ Ｐゴシック" pitchFamily="34" charset="-128"/>
              </a:rPr>
              <a:t>• Number of blocks of </a:t>
            </a:r>
            <a:r>
              <a:rPr lang="en-US" altLang="en-US" i="1">
                <a:latin typeface="Times New Roman" pitchFamily="18" charset="0"/>
                <a:ea typeface="ＭＳ Ｐゴシック" pitchFamily="34" charset="-128"/>
              </a:rPr>
              <a:t>takes</a:t>
            </a:r>
            <a:r>
              <a:rPr lang="en-US" altLang="en-US">
                <a:latin typeface="Times New Roman" pitchFamily="18" charset="0"/>
                <a:ea typeface="ＭＳ Ｐゴシック" pitchFamily="34" charset="-128"/>
              </a:rPr>
              <a:t>: </a:t>
            </a:r>
            <a:r>
              <a:rPr lang="en-US" altLang="en-US" i="1" err="1">
                <a:latin typeface="Times New Roman" pitchFamily="18" charset="0"/>
                <a:ea typeface="ＭＳ Ｐゴシック" pitchFamily="34" charset="-128"/>
              </a:rPr>
              <a:t>b</a:t>
            </a:r>
            <a:r>
              <a:rPr lang="en-US" altLang="en-US" i="1" baseline="-25000" err="1">
                <a:latin typeface="Times New Roman" pitchFamily="18" charset="0"/>
                <a:ea typeface="ＭＳ Ｐゴシック" pitchFamily="34" charset="-128"/>
              </a:rPr>
              <a:t>takes</a:t>
            </a:r>
            <a:r>
              <a:rPr lang="en-US" altLang="en-US" i="1">
                <a:latin typeface="Times New Roman" pitchFamily="18" charset="0"/>
                <a:ea typeface="ＭＳ Ｐゴシック" pitchFamily="34" charset="-128"/>
              </a:rPr>
              <a:t> </a:t>
            </a:r>
            <a:r>
              <a:rPr lang="en-US" altLang="en-US">
                <a:latin typeface="Times New Roman" pitchFamily="18" charset="0"/>
                <a:ea typeface="ＭＳ Ｐゴシック" pitchFamily="34" charset="-128"/>
              </a:rPr>
              <a:t>= </a:t>
            </a:r>
            <a:r>
              <a:rPr lang="en-US" altLang="en-US" b="1" err="1">
                <a:latin typeface="Times New Roman" pitchFamily="18" charset="0"/>
                <a:ea typeface="ＭＳ Ｐゴシック" pitchFamily="34" charset="-128"/>
              </a:rPr>
              <a:t>b</a:t>
            </a:r>
            <a:r>
              <a:rPr lang="en-US" altLang="en-US" b="1" baseline="-25000" err="1">
                <a:latin typeface="Times New Roman" pitchFamily="18" charset="0"/>
                <a:ea typeface="ＭＳ Ｐゴシック" pitchFamily="34" charset="-128"/>
              </a:rPr>
              <a:t>s</a:t>
            </a:r>
            <a:r>
              <a:rPr lang="en-US" altLang="en-US" b="1">
                <a:latin typeface="Times New Roman" pitchFamily="18" charset="0"/>
                <a:ea typeface="ＭＳ Ｐゴシック" pitchFamily="34" charset="-128"/>
              </a:rPr>
              <a:t> =400.</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1172DF1D-4310-40B5-9B63-890D8B068BE6}" type="slidenum">
              <a:rPr lang="en-US" altLang="en-US" sz="1300" smtClean="0">
                <a:latin typeface="Times New Roman" pitchFamily="18" charset="0"/>
              </a:rPr>
              <a:pPr/>
              <a:t>24</a:t>
            </a:fld>
            <a:endParaRPr lang="en-US" altLang="en-US" sz="1300">
              <a:latin typeface="Times New Roman"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A8A27020-5A31-48AE-9EBE-E211CA6AE786}" type="slidenum">
              <a:rPr lang="en-US" altLang="en-US" sz="1300" smtClean="0">
                <a:latin typeface="Times New Roman" pitchFamily="18" charset="0"/>
              </a:rPr>
              <a:pPr/>
              <a:t>25</a:t>
            </a:fld>
            <a:endParaRPr lang="en-US" altLang="en-US" sz="1300">
              <a:latin typeface="Times New Roman" pitchFamily="18"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Evaluation described is called </a:t>
            </a:r>
            <a:r>
              <a:rPr lang="en-US" altLang="en-US" b="1">
                <a:latin typeface="Times New Roman" pitchFamily="18" charset="0"/>
                <a:ea typeface="ＭＳ Ｐゴシック" pitchFamily="34" charset="-128"/>
              </a:rPr>
              <a:t>materialized evaluation</a:t>
            </a:r>
            <a:r>
              <a:rPr lang="en-US" altLang="en-US">
                <a:latin typeface="Times New Roman" pitchFamily="18" charset="0"/>
                <a:ea typeface="ＭＳ Ｐゴシック" pitchFamily="34" charset="-128"/>
              </a:rPr>
              <a:t>, since the results</a:t>
            </a:r>
          </a:p>
          <a:p>
            <a:r>
              <a:rPr lang="en-US" altLang="en-US">
                <a:latin typeface="Times New Roman" pitchFamily="18" charset="0"/>
                <a:ea typeface="ＭＳ Ｐゴシック" pitchFamily="34" charset="-128"/>
              </a:rPr>
              <a:t>of each intermediate operation are created (materialized) and then are used</a:t>
            </a:r>
          </a:p>
          <a:p>
            <a:r>
              <a:rPr lang="en-US" altLang="en-US">
                <a:latin typeface="Times New Roman" pitchFamily="18" charset="0"/>
                <a:ea typeface="ＭＳ Ｐゴシック" pitchFamily="34" charset="-128"/>
              </a:rPr>
              <a:t>for evaluation of the next-level operations.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B1852268-3577-466E-8877-D6BC182CD1BA}" type="slidenum">
              <a:rPr lang="en-US" altLang="en-US" sz="1300" smtClean="0">
                <a:latin typeface="Times New Roman" pitchFamily="18" charset="0"/>
              </a:rPr>
              <a:pPr/>
              <a:t>26</a:t>
            </a:fld>
            <a:endParaRPr lang="en-US" altLang="en-US" sz="1300">
              <a:latin typeface="Times New Roman" pitchFamily="18"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1" i="0" u="none" strike="noStrike" kern="1200" baseline="0">
                <a:solidFill>
                  <a:schemeClr val="tx1"/>
                </a:solidFill>
                <a:latin typeface="Times New Roman" charset="0"/>
                <a:ea typeface="ＭＳ Ｐゴシック" charset="0"/>
                <a:cs typeface="ＭＳ Ｐゴシック" charset="0"/>
              </a:rPr>
              <a:t>Double buffering </a:t>
            </a:r>
            <a:r>
              <a:rPr lang="en-US" sz="1200" b="0" i="0" u="none" strike="noStrike" kern="1200" baseline="0">
                <a:solidFill>
                  <a:schemeClr val="tx1"/>
                </a:solidFill>
                <a:latin typeface="Times New Roman" charset="0"/>
                <a:ea typeface="ＭＳ Ｐゴシック" charset="0"/>
                <a:cs typeface="ＭＳ Ｐゴシック" charset="0"/>
              </a:rPr>
              <a:t>(using two buffers, with one continuing execution of the</a:t>
            </a:r>
          </a:p>
          <a:p>
            <a:r>
              <a:rPr lang="en-US" sz="1200" b="0" i="0" u="none" strike="noStrike" kern="1200" baseline="0">
                <a:solidFill>
                  <a:schemeClr val="tx1"/>
                </a:solidFill>
                <a:latin typeface="Times New Roman" charset="0"/>
                <a:ea typeface="ＭＳ Ｐゴシック" charset="0"/>
                <a:cs typeface="ＭＳ Ｐゴシック" charset="0"/>
              </a:rPr>
              <a:t>algorithm while the other is being written out) allows the algorithm to execute</a:t>
            </a:r>
          </a:p>
          <a:p>
            <a:r>
              <a:rPr lang="en-US" sz="1200" b="0" i="0" u="none" strike="noStrike" kern="1200" baseline="0">
                <a:solidFill>
                  <a:schemeClr val="tx1"/>
                </a:solidFill>
                <a:latin typeface="Times New Roman" charset="0"/>
                <a:ea typeface="ＭＳ Ｐゴシック" charset="0"/>
                <a:cs typeface="ＭＳ Ｐゴシック" charset="0"/>
              </a:rPr>
              <a:t>more quickly by performing CPU activity in parallel with I/O activity. The number</a:t>
            </a:r>
          </a:p>
          <a:p>
            <a:r>
              <a:rPr lang="en-US" sz="1200" b="0" i="0" u="none" strike="noStrike" kern="1200" baseline="0">
                <a:solidFill>
                  <a:schemeClr val="tx1"/>
                </a:solidFill>
                <a:latin typeface="Times New Roman" charset="0"/>
                <a:ea typeface="ＭＳ Ｐゴシック" charset="0"/>
                <a:cs typeface="ＭＳ Ｐゴシック" charset="0"/>
              </a:rPr>
              <a:t>of seeks can be reduced by allocating extra blocks to the output buffer, and writing</a:t>
            </a:r>
          </a:p>
          <a:p>
            <a:r>
              <a:rPr lang="en-US" sz="1200" b="0" i="0" u="none" strike="noStrike" kern="1200" baseline="0">
                <a:solidFill>
                  <a:schemeClr val="tx1"/>
                </a:solidFill>
                <a:latin typeface="Times New Roman" charset="0"/>
                <a:ea typeface="ＭＳ Ｐゴシック" charset="0"/>
                <a:cs typeface="ＭＳ Ｐゴシック" charset="0"/>
              </a:rPr>
              <a:t>out multiple blocks at once.</a:t>
            </a:r>
            <a:endParaRPr lang="en-US" altLang="en-US">
              <a:latin typeface="Times New Roman" pitchFamily="18" charset="0"/>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C3360546-1686-4EB9-B90A-9E79A4E02CF8}" type="slidenum">
              <a:rPr lang="en-US" altLang="en-US" sz="1300" smtClean="0">
                <a:latin typeface="Times New Roman" pitchFamily="18" charset="0"/>
              </a:rPr>
              <a:pPr/>
              <a:t>27</a:t>
            </a:fld>
            <a:endParaRPr lang="en-US" altLang="en-US" sz="1300">
              <a:latin typeface="Times New Roman" pitchFamily="18"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C3360546-1686-4EB9-B90A-9E79A4E02CF8}" type="slidenum">
              <a:rPr lang="en-US" altLang="en-US" sz="1300" smtClean="0">
                <a:latin typeface="Times New Roman" pitchFamily="18" charset="0"/>
              </a:rPr>
              <a:pPr/>
              <a:t>28</a:t>
            </a:fld>
            <a:endParaRPr lang="en-US" altLang="en-US" sz="1300">
              <a:latin typeface="Times New Roman" pitchFamily="18"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19801189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B27A9794-ED91-4E86-959F-4047F0A7125D}" type="slidenum">
              <a:rPr lang="en-US" altLang="en-US" sz="1300" smtClean="0">
                <a:latin typeface="Times New Roman" pitchFamily="18" charset="0"/>
              </a:rPr>
              <a:pPr/>
              <a:t>29</a:t>
            </a:fld>
            <a:endParaRPr lang="en-US" altLang="en-US" sz="1300">
              <a:latin typeface="Times New Roman"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D80389D8-16EF-4518-A244-99C8734C8F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FF6809C-4219-4BB3-87E2-7AF931049D87}" type="slidenum">
              <a:rPr lang="en-US" altLang="en-US" smtClean="0"/>
              <a:pPr>
                <a:spcBef>
                  <a:spcPct val="0"/>
                </a:spcBef>
              </a:pPr>
              <a:t>30</a:t>
            </a:fld>
            <a:endParaRPr lang="en-US" altLang="en-US"/>
          </a:p>
        </p:txBody>
      </p:sp>
      <p:sp>
        <p:nvSpPr>
          <p:cNvPr id="78851" name="Rectangle 2">
            <a:extLst>
              <a:ext uri="{FF2B5EF4-FFF2-40B4-BE49-F238E27FC236}">
                <a16:creationId xmlns:a16="http://schemas.microsoft.com/office/drawing/2014/main" id="{7A8429FD-5AB8-46F6-8D7C-62B166D33109}"/>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3B858CE6-7428-460F-A1E1-F0F06760A2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1DFF4586-C9DA-49A9-A3FD-A4A29A1FE5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3E54FE8-DA67-4BB3-931B-44630FCE0E4D}" type="slidenum">
              <a:rPr lang="en-US" altLang="en-US" smtClean="0"/>
              <a:pPr>
                <a:spcBef>
                  <a:spcPct val="0"/>
                </a:spcBef>
              </a:pPr>
              <a:t>31</a:t>
            </a:fld>
            <a:endParaRPr lang="en-US" altLang="en-US"/>
          </a:p>
        </p:txBody>
      </p:sp>
      <p:sp>
        <p:nvSpPr>
          <p:cNvPr id="80899" name="Rectangle 2">
            <a:extLst>
              <a:ext uri="{FF2B5EF4-FFF2-40B4-BE49-F238E27FC236}">
                <a16:creationId xmlns:a16="http://schemas.microsoft.com/office/drawing/2014/main" id="{F5616707-B4E2-48C3-8B9F-7F37BDF1A419}"/>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B60F986D-B20E-42B0-B8BB-091BC93451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ea typeface="ＭＳ Ｐゴシック" panose="020B0600070205080204" pitchFamily="34" charset="-128"/>
              </a:rPr>
              <a:t>Another option for maintaining materialized views is to define triggers on insert,</a:t>
            </a:r>
          </a:p>
          <a:p>
            <a:r>
              <a:rPr lang="en-US" altLang="en-US">
                <a:latin typeface="Times New Roman" panose="02020603050405020304" pitchFamily="18" charset="0"/>
                <a:ea typeface="ＭＳ Ｐゴシック" panose="020B0600070205080204" pitchFamily="34" charset="-128"/>
              </a:rPr>
              <a:t>delete, and update of each relation in the view definition. The triggers must modify</a:t>
            </a:r>
          </a:p>
          <a:p>
            <a:r>
              <a:rPr lang="en-US" altLang="en-US">
                <a:latin typeface="Times New Roman" panose="02020603050405020304" pitchFamily="18" charset="0"/>
                <a:ea typeface="ＭＳ Ｐゴシック" panose="020B0600070205080204" pitchFamily="34" charset="-128"/>
              </a:rPr>
              <a:t>the contents of the materialized view, to take into account the change that caused the</a:t>
            </a:r>
          </a:p>
          <a:p>
            <a:r>
              <a:rPr lang="en-US" altLang="en-US">
                <a:latin typeface="Times New Roman" panose="02020603050405020304" pitchFamily="18" charset="0"/>
                <a:ea typeface="ＭＳ Ｐゴシック" panose="020B0600070205080204" pitchFamily="34" charset="-128"/>
              </a:rPr>
              <a:t>trigger to fire. A simplistic way of doing so is to completely recompute the materialized</a:t>
            </a:r>
          </a:p>
          <a:p>
            <a:r>
              <a:rPr lang="en-IN" altLang="en-US">
                <a:latin typeface="Times New Roman" panose="02020603050405020304" pitchFamily="18" charset="0"/>
                <a:ea typeface="ＭＳ Ｐゴシック" panose="020B0600070205080204" pitchFamily="34" charset="-128"/>
              </a:rPr>
              <a:t>view on every update.</a:t>
            </a:r>
          </a:p>
          <a:p>
            <a:r>
              <a:rPr lang="en-US" altLang="en-US">
                <a:latin typeface="Times New Roman" panose="02020603050405020304" pitchFamily="18" charset="0"/>
                <a:ea typeface="ＭＳ Ｐゴシック" panose="020B0600070205080204" pitchFamily="34" charset="-128"/>
              </a:rPr>
              <a:t>A better option is to modify only the affected parts of the materialized view, which</a:t>
            </a:r>
          </a:p>
          <a:p>
            <a:r>
              <a:rPr lang="en-US" altLang="en-US">
                <a:latin typeface="Times New Roman" panose="02020603050405020304" pitchFamily="18" charset="0"/>
                <a:ea typeface="ＭＳ Ｐゴシック" panose="020B0600070205080204" pitchFamily="34" charset="-128"/>
              </a:rPr>
              <a:t>is known as incremental view maintenance.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9D0504DA-99D1-4107-97A7-3277A3A233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64D923F-D773-408B-B991-E920C2A8F26E}" type="slidenum">
              <a:rPr lang="en-US" altLang="en-US" smtClean="0"/>
              <a:pPr>
                <a:spcBef>
                  <a:spcPct val="0"/>
                </a:spcBef>
              </a:pPr>
              <a:t>32</a:t>
            </a:fld>
            <a:endParaRPr lang="en-US" altLang="en-US"/>
          </a:p>
        </p:txBody>
      </p:sp>
      <p:sp>
        <p:nvSpPr>
          <p:cNvPr id="82947" name="Rectangle 2">
            <a:extLst>
              <a:ext uri="{FF2B5EF4-FFF2-40B4-BE49-F238E27FC236}">
                <a16:creationId xmlns:a16="http://schemas.microsoft.com/office/drawing/2014/main" id="{87B454B4-985E-4137-8E02-3963A401B6FD}"/>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243CCAC4-393A-45CE-82E2-A77AD88ADE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ea typeface="ＭＳ Ｐゴシック" panose="020B0600070205080204" pitchFamily="34" charset="-128"/>
              </a:rPr>
              <a:t>https://oracle-base.com/articles/misc/materialized-views</a:t>
            </a:r>
          </a:p>
          <a:p>
            <a:r>
              <a:rPr lang="en-US" altLang="en-US">
                <a:latin typeface="Times New Roman" panose="02020603050405020304" pitchFamily="18" charset="0"/>
                <a:ea typeface="ＭＳ Ｐゴシック" panose="020B0600070205080204" pitchFamily="34" charset="-128"/>
              </a:rPr>
              <a:t>https://www.complexsql.com/materialized-view/</a:t>
            </a:r>
          </a:p>
          <a:p>
            <a:r>
              <a:rPr lang="en-US" altLang="en-US">
                <a:latin typeface="Times New Roman" panose="02020603050405020304" pitchFamily="18" charset="0"/>
                <a:ea typeface="ＭＳ Ｐゴシック" panose="020B0600070205080204" pitchFamily="34" charset="-128"/>
              </a:rPr>
              <a:t>-- Normal</a:t>
            </a:r>
          </a:p>
          <a:p>
            <a:r>
              <a:rPr lang="en-US" altLang="en-US" b="1">
                <a:latin typeface="Times New Roman" panose="02020603050405020304" pitchFamily="18" charset="0"/>
                <a:ea typeface="ＭＳ Ｐゴシック" panose="020B0600070205080204" pitchFamily="34" charset="-128"/>
              </a:rPr>
              <a:t>CREATE MATERIALIZED VIEW </a:t>
            </a:r>
            <a:r>
              <a:rPr lang="en-US" altLang="en-US">
                <a:latin typeface="Times New Roman" panose="02020603050405020304" pitchFamily="18" charset="0"/>
                <a:ea typeface="ＭＳ Ｐゴシック" panose="020B0600070205080204" pitchFamily="34" charset="-128"/>
              </a:rPr>
              <a:t>view-name</a:t>
            </a:r>
          </a:p>
          <a:p>
            <a:r>
              <a:rPr lang="en-US" altLang="en-US">
                <a:latin typeface="Times New Roman" panose="02020603050405020304" pitchFamily="18" charset="0"/>
                <a:ea typeface="ＭＳ Ｐゴシック" panose="020B0600070205080204" pitchFamily="34" charset="-128"/>
              </a:rPr>
              <a:t>BUILD [IMMEDIATE | DEFERRED]</a:t>
            </a:r>
          </a:p>
          <a:p>
            <a:r>
              <a:rPr lang="en-US" altLang="en-US">
                <a:latin typeface="Times New Roman" panose="02020603050405020304" pitchFamily="18" charset="0"/>
                <a:ea typeface="ＭＳ Ｐゴシック" panose="020B0600070205080204" pitchFamily="34" charset="-128"/>
              </a:rPr>
              <a:t>REFRESH [FAST | COMPLETE | FORCE ]</a:t>
            </a:r>
          </a:p>
          <a:p>
            <a:r>
              <a:rPr lang="en-US" altLang="en-US">
                <a:latin typeface="Times New Roman" panose="02020603050405020304" pitchFamily="18" charset="0"/>
                <a:ea typeface="ＭＳ Ｐゴシック" panose="020B0600070205080204" pitchFamily="34" charset="-128"/>
              </a:rPr>
              <a:t>ON [COMMIT | DEMAND ]</a:t>
            </a:r>
          </a:p>
          <a:p>
            <a:r>
              <a:rPr lang="en-US" altLang="en-US">
                <a:latin typeface="Times New Roman" panose="02020603050405020304" pitchFamily="18" charset="0"/>
                <a:ea typeface="ＭＳ Ｐゴシック" panose="020B0600070205080204" pitchFamily="34" charset="-128"/>
              </a:rPr>
              <a:t>[[ENABLE | DISABLE] QUERY REWRITE]</a:t>
            </a:r>
          </a:p>
          <a:p>
            <a:r>
              <a:rPr lang="en-US" altLang="en-US">
                <a:latin typeface="Times New Roman" panose="02020603050405020304" pitchFamily="18" charset="0"/>
                <a:ea typeface="ＭＳ Ｐゴシック" panose="020B0600070205080204" pitchFamily="34" charset="-128"/>
              </a:rPr>
              <a:t>AS</a:t>
            </a:r>
          </a:p>
          <a:p>
            <a:r>
              <a:rPr lang="en-US" altLang="en-US">
                <a:latin typeface="Times New Roman" panose="02020603050405020304" pitchFamily="18" charset="0"/>
                <a:ea typeface="ＭＳ Ｐゴシック" panose="020B0600070205080204" pitchFamily="34" charset="-128"/>
              </a:rPr>
              <a:t>SELECT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B1F5D423-E53E-40AB-A8EA-B027A5EE6E6F}" type="slidenum">
              <a:rPr lang="en-US" altLang="en-US" sz="1300" smtClean="0">
                <a:latin typeface="Times New Roman" pitchFamily="18" charset="0"/>
              </a:rPr>
              <a:pPr/>
              <a:t>3</a:t>
            </a:fld>
            <a:endParaRPr lang="en-US" altLang="en-US" sz="1300">
              <a:latin typeface="Times New Roman"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52B994B3-F3B7-4F6F-9E2C-E10311887D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5ABE05C-45A7-4F9E-935B-8F9C97948B4C}" type="slidenum">
              <a:rPr lang="en-US" altLang="en-US" smtClean="0"/>
              <a:pPr>
                <a:spcBef>
                  <a:spcPct val="0"/>
                </a:spcBef>
              </a:pPr>
              <a:t>33</a:t>
            </a:fld>
            <a:endParaRPr lang="en-US" altLang="en-US"/>
          </a:p>
        </p:txBody>
      </p:sp>
      <p:sp>
        <p:nvSpPr>
          <p:cNvPr id="84995" name="Rectangle 2">
            <a:extLst>
              <a:ext uri="{FF2B5EF4-FFF2-40B4-BE49-F238E27FC236}">
                <a16:creationId xmlns:a16="http://schemas.microsoft.com/office/drawing/2014/main" id="{463CA35C-F921-41D0-AE4E-02A537D72434}"/>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74EA12BC-74C1-46DD-8A47-B8FE40621A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6259D66B-7708-4717-9E6B-A059670D82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164F544-E398-475E-8B00-C04CB9238360}" type="slidenum">
              <a:rPr lang="en-US" altLang="en-US" smtClean="0"/>
              <a:pPr>
                <a:spcBef>
                  <a:spcPct val="0"/>
                </a:spcBef>
              </a:pPr>
              <a:t>34</a:t>
            </a:fld>
            <a:endParaRPr lang="en-US" altLang="en-US"/>
          </a:p>
        </p:txBody>
      </p:sp>
      <p:sp>
        <p:nvSpPr>
          <p:cNvPr id="87043" name="Rectangle 2">
            <a:extLst>
              <a:ext uri="{FF2B5EF4-FFF2-40B4-BE49-F238E27FC236}">
                <a16:creationId xmlns:a16="http://schemas.microsoft.com/office/drawing/2014/main" id="{4B732AE6-9984-47A0-9CE2-8EF2CA4DCAD8}"/>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8A4C3A59-5C38-4191-A3A8-6D343AD318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3178A594-FD35-41BD-B977-41734B76622D}" type="slidenum">
              <a:rPr lang="en-US" altLang="en-US" sz="1300" smtClean="0">
                <a:latin typeface="Times New Roman" pitchFamily="18" charset="0"/>
              </a:rPr>
              <a:pPr/>
              <a:t>36</a:t>
            </a:fld>
            <a:endParaRPr lang="en-US" altLang="en-US" sz="1300">
              <a:latin typeface="Times New Roman" pitchFamily="18"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A5036C58-5048-426E-BECD-BB51DCD0A65B}" type="slidenum">
              <a:rPr lang="en-US" altLang="en-US" sz="1300" smtClean="0">
                <a:latin typeface="Times New Roman" pitchFamily="18" charset="0"/>
              </a:rPr>
              <a:pPr/>
              <a:t>4</a:t>
            </a:fld>
            <a:endParaRPr lang="en-US" altLang="en-US" sz="1300">
              <a:latin typeface="Times New Roman"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Times New Roman" pitchFamily="18" charset="0"/>
                <a:ea typeface="ＭＳ Ｐゴシック" pitchFamily="34" charset="-128"/>
              </a:rPr>
              <a:t>SELECT Salary FROM Instructor WHERE Salary&gt;75000;</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85154275-F6AB-4209-98A9-C4A6D54CFE4F}" type="slidenum">
              <a:rPr lang="en-US" altLang="en-US" sz="1300" smtClean="0">
                <a:latin typeface="Times New Roman" pitchFamily="18" charset="0"/>
              </a:rPr>
              <a:pPr/>
              <a:t>6</a:t>
            </a:fld>
            <a:endParaRPr lang="en-US" altLang="en-US" sz="1300">
              <a:latin typeface="Times New Roman"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The different evaluation plans for a given query can have different costs.</a:t>
            </a:r>
          </a:p>
          <a:p>
            <a:r>
              <a:rPr lang="en-US" altLang="en-US">
                <a:latin typeface="Times New Roman" pitchFamily="18" charset="0"/>
                <a:ea typeface="ＭＳ Ｐゴシック" pitchFamily="34" charset="-128"/>
              </a:rPr>
              <a:t> We do not expect users to write their queries in a way that suggests the most efficient</a:t>
            </a:r>
          </a:p>
          <a:p>
            <a:r>
              <a:rPr lang="en-US" altLang="en-US">
                <a:latin typeface="Times New Roman" pitchFamily="18" charset="0"/>
                <a:ea typeface="ＭＳ Ｐゴシック" pitchFamily="34" charset="-128"/>
              </a:rPr>
              <a:t>evaluation plan. </a:t>
            </a:r>
          </a:p>
          <a:p>
            <a:r>
              <a:rPr lang="en-US" altLang="en-US">
                <a:latin typeface="Times New Roman" pitchFamily="18" charset="0"/>
                <a:ea typeface="ＭＳ Ｐゴシック" pitchFamily="34" charset="-128"/>
              </a:rPr>
              <a:t>Rather, it is the responsibility of the system to construct a query evaluation</a:t>
            </a:r>
          </a:p>
          <a:p>
            <a:r>
              <a:rPr lang="en-US" altLang="en-US">
                <a:latin typeface="Times New Roman" pitchFamily="18" charset="0"/>
                <a:ea typeface="ＭＳ Ｐゴシック" pitchFamily="34" charset="-128"/>
              </a:rPr>
              <a:t>plan that minimizes the cost of query evaluation; this task is called </a:t>
            </a:r>
          </a:p>
          <a:p>
            <a:r>
              <a:rPr lang="en-US" altLang="en-US" b="1" i="1">
                <a:latin typeface="Times New Roman" pitchFamily="18" charset="0"/>
                <a:ea typeface="ＭＳ Ｐゴシック" pitchFamily="34" charset="-128"/>
              </a:rPr>
              <a:t>query optimization</a:t>
            </a:r>
            <a:r>
              <a:rPr lang="en-US" altLang="en-US" b="1">
                <a:latin typeface="Times New Roman" pitchFamily="18" charset="0"/>
                <a:ea typeface="ＭＳ Ｐゴシック" pitchFamily="34" charset="-128"/>
              </a:rPr>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9AF099A2-78D5-49A2-961B-B37E1D935FA1}" type="slidenum">
              <a:rPr lang="en-US" altLang="en-US" sz="1300" smtClean="0">
                <a:latin typeface="Times New Roman" pitchFamily="18" charset="0"/>
              </a:rPr>
              <a:pPr/>
              <a:t>7</a:t>
            </a:fld>
            <a:endParaRPr lang="en-US" altLang="en-US" sz="1300">
              <a:latin typeface="Times New Roman"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a:solidFill>
                  <a:schemeClr val="tx1"/>
                </a:solidFill>
                <a:latin typeface="Times New Roman" charset="0"/>
                <a:ea typeface="ＭＳ Ｐゴシック" charset="0"/>
                <a:cs typeface="ＭＳ Ｐゴシック" charset="0"/>
              </a:rPr>
              <a:t>To access (that is, to read or write) data on a given sector of</a:t>
            </a:r>
          </a:p>
          <a:p>
            <a:r>
              <a:rPr lang="en-US" sz="1200" b="0" i="0" u="none" strike="noStrike" kern="1200" baseline="0">
                <a:solidFill>
                  <a:schemeClr val="tx1"/>
                </a:solidFill>
                <a:latin typeface="Times New Roman" charset="0"/>
                <a:ea typeface="ＭＳ Ｐゴシック" charset="0"/>
                <a:cs typeface="ＭＳ Ｐゴシック" charset="0"/>
              </a:rPr>
              <a:t>a disk, the arm first must move so that it is positioned over the correct track, and</a:t>
            </a:r>
          </a:p>
          <a:p>
            <a:r>
              <a:rPr lang="en-US" sz="1200" b="0" i="0" u="none" strike="noStrike" kern="1200" baseline="0">
                <a:solidFill>
                  <a:schemeClr val="tx1"/>
                </a:solidFill>
                <a:latin typeface="Times New Roman" charset="0"/>
                <a:ea typeface="ＭＳ Ｐゴシック" charset="0"/>
                <a:cs typeface="ＭＳ Ｐゴシック" charset="0"/>
              </a:rPr>
              <a:t>then must wait for the sector to appear under it as the disk rotates. The time for</a:t>
            </a:r>
          </a:p>
          <a:p>
            <a:r>
              <a:rPr lang="en-US" sz="1200" b="0" i="0" u="none" strike="noStrike" kern="1200" baseline="0">
                <a:solidFill>
                  <a:schemeClr val="tx1"/>
                </a:solidFill>
                <a:latin typeface="Times New Roman" charset="0"/>
                <a:ea typeface="ＭＳ Ｐゴシック" charset="0"/>
                <a:cs typeface="ＭＳ Ｐゴシック" charset="0"/>
              </a:rPr>
              <a:t>repositioning the arm is called the </a:t>
            </a:r>
            <a:r>
              <a:rPr lang="en-US" sz="1200" b="1" i="0" u="none" strike="noStrike" kern="1200" baseline="0">
                <a:solidFill>
                  <a:schemeClr val="tx1"/>
                </a:solidFill>
                <a:latin typeface="Times New Roman" charset="0"/>
                <a:ea typeface="ＭＳ Ｐゴシック" charset="0"/>
                <a:cs typeface="ＭＳ Ｐゴシック" charset="0"/>
              </a:rPr>
              <a:t>seek time</a:t>
            </a:r>
            <a:r>
              <a:rPr lang="en-US" sz="1200" b="0" i="0" u="none" strike="noStrike" kern="1200" baseline="0">
                <a:solidFill>
                  <a:schemeClr val="tx1"/>
                </a:solidFill>
                <a:latin typeface="Times New Roman" charset="0"/>
                <a:ea typeface="ＭＳ Ｐゴシック" charset="0"/>
                <a:cs typeface="ＭＳ Ｐゴシック" charset="0"/>
              </a:rPr>
              <a:t>, and it increases with the distance</a:t>
            </a:r>
          </a:p>
          <a:p>
            <a:r>
              <a:rPr lang="en-US" sz="1200" b="0" i="0" u="none" strike="noStrike" kern="1200" baseline="0">
                <a:solidFill>
                  <a:schemeClr val="tx1"/>
                </a:solidFill>
                <a:latin typeface="Times New Roman" charset="0"/>
                <a:ea typeface="ＭＳ Ｐゴシック" charset="0"/>
                <a:cs typeface="ＭＳ Ｐゴシック" charset="0"/>
              </a:rPr>
              <a:t>that the arm must move. Typical seek times range from 2 to 30 milliseconds,</a:t>
            </a:r>
          </a:p>
          <a:p>
            <a:r>
              <a:rPr lang="en-US" sz="1200" b="0" i="0" u="none" strike="noStrike" kern="1200" baseline="0">
                <a:solidFill>
                  <a:schemeClr val="tx1"/>
                </a:solidFill>
                <a:latin typeface="Times New Roman" charset="0"/>
                <a:ea typeface="ＭＳ Ｐゴシック" charset="0"/>
                <a:cs typeface="ＭＳ Ｐゴシック" charset="0"/>
              </a:rPr>
              <a:t>depending on how far the track is from the initial arm position. Smaller disks</a:t>
            </a:r>
          </a:p>
          <a:p>
            <a:r>
              <a:rPr lang="en-US" sz="1200" b="0" i="0" u="none" strike="noStrike" kern="1200" baseline="0">
                <a:solidFill>
                  <a:schemeClr val="tx1"/>
                </a:solidFill>
                <a:latin typeface="Times New Roman" charset="0"/>
                <a:ea typeface="ＭＳ Ｐゴシック" charset="0"/>
                <a:cs typeface="ＭＳ Ｐゴシック" charset="0"/>
              </a:rPr>
              <a:t>tend to have lower seek times since the head has to travel a smaller distance.</a:t>
            </a:r>
          </a:p>
          <a:p>
            <a:r>
              <a:rPr lang="en-US" sz="1200" b="0" i="0" u="none" strike="noStrike" kern="1200" baseline="0">
                <a:solidFill>
                  <a:schemeClr val="tx1"/>
                </a:solidFill>
                <a:latin typeface="Times New Roman" charset="0"/>
                <a:ea typeface="ＭＳ Ｐゴシック" charset="0"/>
                <a:cs typeface="ＭＳ Ｐゴシック" charset="0"/>
              </a:rPr>
              <a:t>The </a:t>
            </a:r>
            <a:r>
              <a:rPr lang="en-US" sz="1200" b="1" i="0" u="none" strike="noStrike" kern="1200" baseline="0">
                <a:solidFill>
                  <a:schemeClr val="tx1"/>
                </a:solidFill>
                <a:latin typeface="Times New Roman" charset="0"/>
                <a:ea typeface="ＭＳ Ｐゴシック" charset="0"/>
                <a:cs typeface="ＭＳ Ｐゴシック" charset="0"/>
              </a:rPr>
              <a:t>average seek time </a:t>
            </a:r>
            <a:r>
              <a:rPr lang="en-US" sz="1200" b="0" i="0" u="none" strike="noStrike" kern="1200" baseline="0">
                <a:solidFill>
                  <a:schemeClr val="tx1"/>
                </a:solidFill>
                <a:latin typeface="Times New Roman" charset="0"/>
                <a:ea typeface="ＭＳ Ｐゴシック" charset="0"/>
                <a:cs typeface="ＭＳ Ｐゴシック" charset="0"/>
              </a:rPr>
              <a:t>is the average of the seek times, measured over a</a:t>
            </a:r>
          </a:p>
          <a:p>
            <a:r>
              <a:rPr lang="en-US" sz="1200" b="0" i="0" u="none" strike="noStrike" kern="1200" baseline="0">
                <a:solidFill>
                  <a:schemeClr val="tx1"/>
                </a:solidFill>
                <a:latin typeface="Times New Roman" charset="0"/>
                <a:ea typeface="ＭＳ Ｐゴシック" charset="0"/>
                <a:cs typeface="ＭＳ Ｐゴシック" charset="0"/>
              </a:rPr>
              <a:t>sequence of (uniformly distributed) random requests. If all tracks have the same</a:t>
            </a:r>
          </a:p>
          <a:p>
            <a:r>
              <a:rPr lang="en-US" sz="1200" b="0" i="0" u="none" strike="noStrike" kern="1200" baseline="0">
                <a:solidFill>
                  <a:schemeClr val="tx1"/>
                </a:solidFill>
                <a:latin typeface="Times New Roman" charset="0"/>
                <a:ea typeface="ＭＳ Ｐゴシック" charset="0"/>
                <a:cs typeface="ＭＳ Ｐゴシック" charset="0"/>
              </a:rPr>
              <a:t>number of sectors, and we disregard the time required for the head to start</a:t>
            </a:r>
          </a:p>
          <a:p>
            <a:r>
              <a:rPr lang="en-US" sz="1200" b="0" i="0" u="none" strike="noStrike" kern="1200" baseline="0">
                <a:solidFill>
                  <a:schemeClr val="tx1"/>
                </a:solidFill>
                <a:latin typeface="Times New Roman" charset="0"/>
                <a:ea typeface="ＭＳ Ｐゴシック" charset="0"/>
                <a:cs typeface="ＭＳ Ｐゴシック" charset="0"/>
              </a:rPr>
              <a:t>moving and to stop moving, we can show that the average seek time is one-third</a:t>
            </a:r>
          </a:p>
          <a:p>
            <a:r>
              <a:rPr lang="en-US" sz="1200" b="0" i="0" u="none" strike="noStrike" kern="1200" baseline="0">
                <a:solidFill>
                  <a:schemeClr val="tx1"/>
                </a:solidFill>
                <a:latin typeface="Times New Roman" charset="0"/>
                <a:ea typeface="ＭＳ Ｐゴシック" charset="0"/>
                <a:cs typeface="ＭＳ Ｐゴシック" charset="0"/>
              </a:rPr>
              <a:t>the worst-case seek time. Taking these factors into account, the average seek time</a:t>
            </a:r>
          </a:p>
          <a:p>
            <a:r>
              <a:rPr lang="en-US" sz="1200" b="0" i="0" u="none" strike="noStrike" kern="1200" baseline="0">
                <a:solidFill>
                  <a:schemeClr val="tx1"/>
                </a:solidFill>
                <a:latin typeface="Times New Roman" charset="0"/>
                <a:ea typeface="ＭＳ Ｐゴシック" charset="0"/>
                <a:cs typeface="ＭＳ Ｐゴシック" charset="0"/>
              </a:rPr>
              <a:t>is around one-half of the maximum seek time. Average seek times currently range</a:t>
            </a:r>
          </a:p>
          <a:p>
            <a:r>
              <a:rPr lang="en-US" sz="1200" b="0" i="0" u="none" strike="noStrike" kern="1200" baseline="0">
                <a:solidFill>
                  <a:schemeClr val="tx1"/>
                </a:solidFill>
                <a:latin typeface="Times New Roman" charset="0"/>
                <a:ea typeface="ＭＳ Ｐゴシック" charset="0"/>
                <a:cs typeface="ＭＳ Ｐゴシック" charset="0"/>
              </a:rPr>
              <a:t>between 4 and 10 milliseconds, depending on the disk model.</a:t>
            </a:r>
          </a:p>
          <a:p>
            <a:r>
              <a:rPr lang="en-US" sz="1200" b="0" i="0" u="none" strike="noStrike" kern="1200" baseline="0">
                <a:solidFill>
                  <a:schemeClr val="tx1"/>
                </a:solidFill>
                <a:latin typeface="Times New Roman" charset="0"/>
                <a:ea typeface="ＭＳ Ｐゴシック" charset="0"/>
                <a:cs typeface="ＭＳ Ｐゴシック" charset="0"/>
              </a:rPr>
              <a:t>Once the head has reached the desired track, the time spent waiting for the</a:t>
            </a:r>
          </a:p>
          <a:p>
            <a:r>
              <a:rPr lang="en-US" sz="1200" b="0" i="0" u="none" strike="noStrike" kern="1200" baseline="0">
                <a:solidFill>
                  <a:schemeClr val="tx1"/>
                </a:solidFill>
                <a:latin typeface="Times New Roman" charset="0"/>
                <a:ea typeface="ＭＳ Ｐゴシック" charset="0"/>
                <a:cs typeface="ＭＳ Ｐゴシック" charset="0"/>
              </a:rPr>
              <a:t>sector to be accessed to appear under the head is called the </a:t>
            </a:r>
            <a:r>
              <a:rPr lang="en-US" sz="1200" b="1" i="0" u="none" strike="noStrike" kern="1200" baseline="0">
                <a:solidFill>
                  <a:schemeClr val="tx1"/>
                </a:solidFill>
                <a:latin typeface="Times New Roman" charset="0"/>
                <a:ea typeface="ＭＳ Ｐゴシック" charset="0"/>
                <a:cs typeface="ＭＳ Ｐゴシック" charset="0"/>
              </a:rPr>
              <a:t>rotational latency</a:t>
            </a:r>
          </a:p>
          <a:p>
            <a:r>
              <a:rPr lang="en-US" sz="1200" b="1" i="0" u="none" strike="noStrike" kern="1200" baseline="0">
                <a:solidFill>
                  <a:schemeClr val="tx1"/>
                </a:solidFill>
                <a:latin typeface="Times New Roman" charset="0"/>
                <a:ea typeface="ＭＳ Ｐゴシック" charset="0"/>
                <a:cs typeface="ＭＳ Ｐゴシック" charset="0"/>
              </a:rPr>
              <a:t>time</a:t>
            </a:r>
            <a:r>
              <a:rPr lang="en-US" sz="1200" b="0" i="0" u="none" strike="noStrike" kern="1200" baseline="0">
                <a:solidFill>
                  <a:schemeClr val="tx1"/>
                </a:solidFill>
                <a:latin typeface="Times New Roman" charset="0"/>
                <a:ea typeface="ＭＳ Ｐゴシック" charset="0"/>
                <a:cs typeface="ＭＳ Ｐゴシック" charset="0"/>
              </a:rPr>
              <a:t>. Rotational speeds of disks today range from 5400 rotations per minute (90</a:t>
            </a:r>
          </a:p>
          <a:p>
            <a:r>
              <a:rPr lang="en-US" sz="1200" b="0" i="0" u="none" strike="noStrike" kern="1200" baseline="0">
                <a:solidFill>
                  <a:schemeClr val="tx1"/>
                </a:solidFill>
                <a:latin typeface="Times New Roman" charset="0"/>
                <a:ea typeface="ＭＳ Ｐゴシック" charset="0"/>
                <a:cs typeface="ＭＳ Ｐゴシック" charset="0"/>
              </a:rPr>
              <a:t>rotations per second) up to 15,000 rotations per minute (250 rotations per second),</a:t>
            </a:r>
          </a:p>
          <a:p>
            <a:r>
              <a:rPr lang="en-US" sz="1200" b="0" i="0" u="none" strike="noStrike" kern="1200" baseline="0">
                <a:solidFill>
                  <a:schemeClr val="tx1"/>
                </a:solidFill>
                <a:latin typeface="Times New Roman" charset="0"/>
                <a:ea typeface="ＭＳ Ｐゴシック" charset="0"/>
                <a:cs typeface="ＭＳ Ｐゴシック" charset="0"/>
              </a:rPr>
              <a:t>or, equivalently, 4 milliseconds to 11.1 milliseconds per rotation. On an average,</a:t>
            </a:r>
          </a:p>
          <a:p>
            <a:r>
              <a:rPr lang="en-US" sz="1200" b="0" i="0" u="none" strike="noStrike" kern="1200" baseline="0">
                <a:solidFill>
                  <a:schemeClr val="tx1"/>
                </a:solidFill>
                <a:latin typeface="Times New Roman" charset="0"/>
                <a:ea typeface="ＭＳ Ｐゴシック" charset="0"/>
                <a:cs typeface="ＭＳ Ｐゴシック" charset="0"/>
              </a:rPr>
              <a:t>one-half of a rotation of the disk is required for the beginning of the desired sector</a:t>
            </a:r>
          </a:p>
          <a:p>
            <a:r>
              <a:rPr lang="en-US" sz="1200" b="0" i="0" u="none" strike="noStrike" kern="1200" baseline="0">
                <a:solidFill>
                  <a:schemeClr val="tx1"/>
                </a:solidFill>
                <a:latin typeface="Times New Roman" charset="0"/>
                <a:ea typeface="ＭＳ Ｐゴシック" charset="0"/>
                <a:cs typeface="ＭＳ Ｐゴシック" charset="0"/>
              </a:rPr>
              <a:t>to appear under the head. Thus, the </a:t>
            </a:r>
            <a:r>
              <a:rPr lang="en-US" sz="1200" b="1" i="0" u="none" strike="noStrike" kern="1200" baseline="0">
                <a:solidFill>
                  <a:schemeClr val="tx1"/>
                </a:solidFill>
                <a:latin typeface="Times New Roman" charset="0"/>
                <a:ea typeface="ＭＳ Ｐゴシック" charset="0"/>
                <a:cs typeface="ＭＳ Ｐゴシック" charset="0"/>
              </a:rPr>
              <a:t>average latency time </a:t>
            </a:r>
            <a:r>
              <a:rPr lang="en-US" sz="1200" b="0" i="0" u="none" strike="noStrike" kern="1200" baseline="0">
                <a:solidFill>
                  <a:schemeClr val="tx1"/>
                </a:solidFill>
                <a:latin typeface="Times New Roman" charset="0"/>
                <a:ea typeface="ＭＳ Ｐゴシック" charset="0"/>
                <a:cs typeface="ＭＳ Ｐゴシック" charset="0"/>
              </a:rPr>
              <a:t>of the disk is one-half</a:t>
            </a:r>
          </a:p>
          <a:p>
            <a:r>
              <a:rPr lang="en-US" sz="1200" b="0" i="0" u="none" strike="noStrike" kern="1200" baseline="0">
                <a:solidFill>
                  <a:schemeClr val="tx1"/>
                </a:solidFill>
                <a:latin typeface="Times New Roman" charset="0"/>
                <a:ea typeface="ＭＳ Ｐゴシック" charset="0"/>
                <a:cs typeface="ＭＳ Ｐゴシック" charset="0"/>
              </a:rPr>
              <a:t>the time for a full rotation of the disk.</a:t>
            </a:r>
          </a:p>
          <a:p>
            <a:r>
              <a:rPr lang="en-US" sz="1200" b="0" i="0" u="none" strike="noStrike" kern="1200" baseline="0">
                <a:solidFill>
                  <a:schemeClr val="tx1"/>
                </a:solidFill>
                <a:latin typeface="Times New Roman" charset="0"/>
                <a:ea typeface="ＭＳ Ｐゴシック" charset="0"/>
                <a:cs typeface="ＭＳ Ｐゴシック" charset="0"/>
              </a:rPr>
              <a:t>The access time is then the sum of the seek time and the latency, and ranges</a:t>
            </a:r>
          </a:p>
          <a:p>
            <a:r>
              <a:rPr lang="en-US" sz="1200" b="0" i="0" u="none" strike="noStrike" kern="1200" baseline="0">
                <a:solidFill>
                  <a:schemeClr val="tx1"/>
                </a:solidFill>
                <a:latin typeface="Times New Roman" charset="0"/>
                <a:ea typeface="ＭＳ Ｐゴシック" charset="0"/>
                <a:cs typeface="ＭＳ Ｐゴシック" charset="0"/>
              </a:rPr>
              <a:t>from 8 to 20milliseconds. Once the first sector of the data to be accessed has come</a:t>
            </a:r>
          </a:p>
          <a:p>
            <a:r>
              <a:rPr lang="en-US" sz="1200" b="0" i="0" u="none" strike="noStrike" kern="1200" baseline="0">
                <a:solidFill>
                  <a:schemeClr val="tx1"/>
                </a:solidFill>
                <a:latin typeface="Times New Roman" charset="0"/>
                <a:ea typeface="ＭＳ Ｐゴシック" charset="0"/>
                <a:cs typeface="ＭＳ Ｐゴシック" charset="0"/>
              </a:rPr>
              <a:t>under the head, data transfer begins. The </a:t>
            </a:r>
            <a:r>
              <a:rPr lang="en-US" sz="1200" b="1" i="0" u="none" strike="noStrike" kern="1200" baseline="0">
                <a:solidFill>
                  <a:schemeClr val="tx1"/>
                </a:solidFill>
                <a:latin typeface="Times New Roman" charset="0"/>
                <a:ea typeface="ＭＳ Ｐゴシック" charset="0"/>
                <a:cs typeface="ＭＳ Ｐゴシック" charset="0"/>
              </a:rPr>
              <a:t>data-transfer rate </a:t>
            </a:r>
            <a:r>
              <a:rPr lang="en-US" sz="1200" b="0" i="0" u="none" strike="noStrike" kern="1200" baseline="0">
                <a:solidFill>
                  <a:schemeClr val="tx1"/>
                </a:solidFill>
                <a:latin typeface="Times New Roman" charset="0"/>
                <a:ea typeface="ＭＳ Ｐゴシック" charset="0"/>
                <a:cs typeface="ＭＳ Ｐゴシック" charset="0"/>
              </a:rPr>
              <a:t>is the rate at which data can be retrieved from or stored to the disk. Current disk systems support</a:t>
            </a:r>
          </a:p>
          <a:p>
            <a:r>
              <a:rPr lang="en-US" sz="1200" b="0" i="0" u="none" strike="noStrike" kern="1200" baseline="0">
                <a:solidFill>
                  <a:schemeClr val="tx1"/>
                </a:solidFill>
                <a:latin typeface="Times New Roman" charset="0"/>
                <a:ea typeface="ＭＳ Ｐゴシック" charset="0"/>
                <a:cs typeface="ＭＳ Ｐゴシック" charset="0"/>
              </a:rPr>
              <a:t>maximum transfer rates of 25 to 100 megabytes per second; transfer rates are</a:t>
            </a:r>
          </a:p>
          <a:p>
            <a:r>
              <a:rPr lang="en-US" sz="1200" b="0" i="0" u="none" strike="noStrike" kern="1200" baseline="0">
                <a:solidFill>
                  <a:schemeClr val="tx1"/>
                </a:solidFill>
                <a:latin typeface="Times New Roman" charset="0"/>
                <a:ea typeface="ＭＳ Ｐゴシック" charset="0"/>
                <a:cs typeface="ＭＳ Ｐゴシック" charset="0"/>
              </a:rPr>
              <a:t>significantly lower than the maximum transfer rates for inner tracks of the disk,</a:t>
            </a:r>
          </a:p>
          <a:p>
            <a:r>
              <a:rPr lang="en-US" sz="1200" b="0" i="0" u="none" strike="noStrike" kern="1200" baseline="0">
                <a:solidFill>
                  <a:schemeClr val="tx1"/>
                </a:solidFill>
                <a:latin typeface="Times New Roman" charset="0"/>
                <a:ea typeface="ＭＳ Ｐゴシック" charset="0"/>
                <a:cs typeface="ＭＳ Ｐゴシック" charset="0"/>
              </a:rPr>
              <a:t>since they have fewer sectors. For example, a disk with a maximum transfer rate</a:t>
            </a:r>
          </a:p>
          <a:p>
            <a:r>
              <a:rPr lang="en-US" sz="1200" b="0" i="0" u="none" strike="noStrike" kern="1200" baseline="0">
                <a:solidFill>
                  <a:schemeClr val="tx1"/>
                </a:solidFill>
                <a:latin typeface="Times New Roman" charset="0"/>
                <a:ea typeface="ＭＳ Ｐゴシック" charset="0"/>
                <a:cs typeface="ＭＳ Ｐゴシック" charset="0"/>
              </a:rPr>
              <a:t>of 100 megabytes per second may have a sustained transfer rate of around 30</a:t>
            </a:r>
          </a:p>
          <a:p>
            <a:r>
              <a:rPr lang="en-US" sz="1200" b="0" i="0" u="none" strike="noStrike" kern="1200" baseline="0">
                <a:solidFill>
                  <a:schemeClr val="tx1"/>
                </a:solidFill>
                <a:latin typeface="Times New Roman" charset="0"/>
                <a:ea typeface="ＭＳ Ｐゴシック" charset="0"/>
                <a:cs typeface="ＭＳ Ｐゴシック" charset="0"/>
              </a:rPr>
              <a:t>megabytes per second on its inner tracks.</a:t>
            </a:r>
          </a:p>
          <a:p>
            <a:endParaRPr lang="en-US" altLang="en-US" sz="1200" b="0" i="0" u="none" strike="noStrike" kern="1200" baseline="0">
              <a:solidFill>
                <a:schemeClr val="tx1"/>
              </a:solidFill>
              <a:latin typeface="Times New Roman" charset="0"/>
              <a:ea typeface="ＭＳ Ｐゴシック" charset="0"/>
            </a:endParaRPr>
          </a:p>
          <a:p>
            <a:r>
              <a:rPr lang="en-US" sz="1200" b="0" i="0" u="none" strike="noStrike" kern="1200" baseline="0">
                <a:solidFill>
                  <a:schemeClr val="tx1"/>
                </a:solidFill>
                <a:latin typeface="Times New Roman" charset="0"/>
                <a:ea typeface="ＭＳ Ｐゴシック" charset="0"/>
                <a:cs typeface="ＭＳ Ｐゴシック" charset="0"/>
              </a:rPr>
              <a:t>Requests for disk I/O are generated both by the file system and by the virtual</a:t>
            </a:r>
          </a:p>
          <a:p>
            <a:r>
              <a:rPr lang="en-US" sz="1200" b="0" i="0" u="none" strike="noStrike" kern="1200" baseline="0">
                <a:solidFill>
                  <a:schemeClr val="tx1"/>
                </a:solidFill>
                <a:latin typeface="Times New Roman" charset="0"/>
                <a:ea typeface="ＭＳ Ｐゴシック" charset="0"/>
                <a:cs typeface="ＭＳ Ｐゴシック" charset="0"/>
              </a:rPr>
              <a:t>memory manager found in most operating systems. Each request specifies the</a:t>
            </a:r>
          </a:p>
          <a:p>
            <a:r>
              <a:rPr lang="en-US" sz="1200" b="0" i="0" u="none" strike="noStrike" kern="1200" baseline="0">
                <a:solidFill>
                  <a:schemeClr val="tx1"/>
                </a:solidFill>
                <a:latin typeface="Times New Roman" charset="0"/>
                <a:ea typeface="ＭＳ Ｐゴシック" charset="0"/>
                <a:cs typeface="ＭＳ Ｐゴシック" charset="0"/>
              </a:rPr>
              <a:t>address on the disk to be referenced; that address is in the form of a </a:t>
            </a:r>
            <a:r>
              <a:rPr lang="en-US" sz="1200" b="0" i="1" u="none" strike="noStrike" kern="1200" baseline="0">
                <a:solidFill>
                  <a:schemeClr val="tx1"/>
                </a:solidFill>
                <a:latin typeface="Times New Roman" charset="0"/>
                <a:ea typeface="ＭＳ Ｐゴシック" charset="0"/>
                <a:cs typeface="ＭＳ Ｐゴシック" charset="0"/>
              </a:rPr>
              <a:t>block number</a:t>
            </a:r>
            <a:r>
              <a:rPr lang="en-US" sz="1200" b="0" i="0" u="none" strike="noStrike" kern="1200" baseline="0">
                <a:solidFill>
                  <a:schemeClr val="tx1"/>
                </a:solidFill>
                <a:latin typeface="Times New Roman" charset="0"/>
                <a:ea typeface="ＭＳ Ｐゴシック" charset="0"/>
                <a:cs typeface="ＭＳ Ｐゴシック" charset="0"/>
              </a:rPr>
              <a:t>.</a:t>
            </a:r>
          </a:p>
          <a:p>
            <a:r>
              <a:rPr lang="en-US" sz="1200" b="0" i="0" u="none" strike="noStrike" kern="1200" baseline="0">
                <a:solidFill>
                  <a:schemeClr val="tx1"/>
                </a:solidFill>
                <a:latin typeface="Times New Roman" charset="0"/>
                <a:ea typeface="ＭＳ Ｐゴシック" charset="0"/>
                <a:cs typeface="ＭＳ Ｐゴシック" charset="0"/>
              </a:rPr>
              <a:t>A </a:t>
            </a:r>
            <a:r>
              <a:rPr lang="en-US" sz="1200" b="1" i="0" u="none" strike="noStrike" kern="1200" baseline="0">
                <a:solidFill>
                  <a:schemeClr val="tx1"/>
                </a:solidFill>
                <a:latin typeface="Times New Roman" charset="0"/>
                <a:ea typeface="ＭＳ Ｐゴシック" charset="0"/>
                <a:cs typeface="ＭＳ Ｐゴシック" charset="0"/>
              </a:rPr>
              <a:t>block </a:t>
            </a:r>
            <a:r>
              <a:rPr lang="en-US" sz="1200" b="0" i="0" u="none" strike="noStrike" kern="1200" baseline="0">
                <a:solidFill>
                  <a:schemeClr val="tx1"/>
                </a:solidFill>
                <a:latin typeface="Times New Roman" charset="0"/>
                <a:ea typeface="ＭＳ Ｐゴシック" charset="0"/>
                <a:cs typeface="ＭＳ Ｐゴシック" charset="0"/>
              </a:rPr>
              <a:t>is a logical unit consisting of a fixed number of contiguous sectors. Block</a:t>
            </a:r>
          </a:p>
          <a:p>
            <a:r>
              <a:rPr lang="en-US" sz="1200" b="0" i="0" u="none" strike="noStrike" kern="1200" baseline="0">
                <a:solidFill>
                  <a:schemeClr val="tx1"/>
                </a:solidFill>
                <a:latin typeface="Times New Roman" charset="0"/>
                <a:ea typeface="ＭＳ Ｐゴシック" charset="0"/>
                <a:cs typeface="ＭＳ Ｐゴシック" charset="0"/>
              </a:rPr>
              <a:t>sizes range from 512 bytes to several kilobytes. Data are transferred between disk</a:t>
            </a:r>
          </a:p>
          <a:p>
            <a:r>
              <a:rPr lang="en-US" sz="1200" b="0" i="0" u="none" strike="noStrike" kern="1200" baseline="0">
                <a:solidFill>
                  <a:schemeClr val="tx1"/>
                </a:solidFill>
                <a:latin typeface="Times New Roman" charset="0"/>
                <a:ea typeface="ＭＳ Ｐゴシック" charset="0"/>
                <a:cs typeface="ＭＳ Ｐゴシック" charset="0"/>
              </a:rPr>
              <a:t>and main memory in units of blocks. The term </a:t>
            </a:r>
            <a:r>
              <a:rPr lang="en-US" sz="1200" b="1" i="0" u="none" strike="noStrike" kern="1200" baseline="0">
                <a:solidFill>
                  <a:schemeClr val="tx1"/>
                </a:solidFill>
                <a:latin typeface="Times New Roman" charset="0"/>
                <a:ea typeface="ＭＳ Ｐゴシック" charset="0"/>
                <a:cs typeface="ＭＳ Ｐゴシック" charset="0"/>
              </a:rPr>
              <a:t>page </a:t>
            </a:r>
            <a:r>
              <a:rPr lang="en-US" sz="1200" b="0" i="0" u="none" strike="noStrike" kern="1200" baseline="0">
                <a:solidFill>
                  <a:schemeClr val="tx1"/>
                </a:solidFill>
                <a:latin typeface="Times New Roman" charset="0"/>
                <a:ea typeface="ＭＳ Ｐゴシック" charset="0"/>
                <a:cs typeface="ＭＳ Ｐゴシック" charset="0"/>
              </a:rPr>
              <a:t>is often used to refer to</a:t>
            </a:r>
          </a:p>
          <a:p>
            <a:r>
              <a:rPr lang="en-US" sz="1200" b="0" i="0" u="none" strike="noStrike" kern="1200" baseline="0">
                <a:solidFill>
                  <a:schemeClr val="tx1"/>
                </a:solidFill>
                <a:latin typeface="Times New Roman" charset="0"/>
                <a:ea typeface="ＭＳ Ｐゴシック" charset="0"/>
                <a:cs typeface="ＭＳ Ｐゴシック" charset="0"/>
              </a:rPr>
              <a:t>blocks, although in a few contexts (such as flash memory) they refer to different</a:t>
            </a:r>
          </a:p>
          <a:p>
            <a:r>
              <a:rPr lang="en-US" sz="1200" b="0" i="0" u="none" strike="noStrike" kern="1200" baseline="0">
                <a:solidFill>
                  <a:schemeClr val="tx1"/>
                </a:solidFill>
                <a:latin typeface="Times New Roman" charset="0"/>
                <a:ea typeface="ＭＳ Ｐゴシック" charset="0"/>
                <a:cs typeface="ＭＳ Ｐゴシック" charset="0"/>
              </a:rPr>
              <a:t>things.</a:t>
            </a:r>
            <a:endParaRPr lang="en-US" altLang="en-US">
              <a:latin typeface="Times New Roman" pitchFamily="18"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63D5D680-B8F1-4AA4-9336-842EC497CE53}" type="slidenum">
              <a:rPr lang="en-US" altLang="en-US" sz="1300" smtClean="0">
                <a:latin typeface="Times New Roman" pitchFamily="18" charset="0"/>
              </a:rPr>
              <a:pPr/>
              <a:t>8</a:t>
            </a:fld>
            <a:endParaRPr lang="en-US" altLang="en-US" sz="1300">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ea typeface="ＭＳ Ｐゴシック" pitchFamily="34" charset="-128"/>
              </a:rPr>
              <a:t>In order to optimize a query, a query </a:t>
            </a:r>
            <a:r>
              <a:rPr lang="en-US" altLang="en-US" b="1">
                <a:latin typeface="Times New Roman" pitchFamily="18" charset="0"/>
                <a:ea typeface="ＭＳ Ｐゴシック" pitchFamily="34" charset="-128"/>
              </a:rPr>
              <a:t>optimizer must know the cost of each</a:t>
            </a:r>
          </a:p>
          <a:p>
            <a:r>
              <a:rPr lang="en-US" altLang="en-US" b="1">
                <a:latin typeface="Times New Roman" pitchFamily="18" charset="0"/>
                <a:ea typeface="ＭＳ Ｐゴシック" pitchFamily="34" charset="-128"/>
              </a:rPr>
              <a:t>operation</a:t>
            </a:r>
            <a:r>
              <a:rPr lang="en-US" altLang="en-US">
                <a:latin typeface="Times New Roman" pitchFamily="18" charset="0"/>
                <a:ea typeface="ＭＳ Ｐゴシック" pitchFamily="34" charset="-128"/>
              </a:rPr>
              <a:t>. Although the exact cost is hard to compute, since it depends on many</a:t>
            </a:r>
          </a:p>
          <a:p>
            <a:r>
              <a:rPr lang="en-US" altLang="en-US">
                <a:latin typeface="Times New Roman" pitchFamily="18" charset="0"/>
                <a:ea typeface="ＭＳ Ｐゴシック" pitchFamily="34" charset="-128"/>
              </a:rPr>
              <a:t>parameters such as actual </a:t>
            </a:r>
            <a:r>
              <a:rPr lang="en-US" altLang="en-US" b="1">
                <a:latin typeface="Times New Roman" pitchFamily="18" charset="0"/>
                <a:ea typeface="ＭＳ Ｐゴシック" pitchFamily="34" charset="-128"/>
              </a:rPr>
              <a:t>memory available</a:t>
            </a:r>
            <a:r>
              <a:rPr lang="en-US" altLang="en-US">
                <a:latin typeface="Times New Roman" pitchFamily="18" charset="0"/>
                <a:ea typeface="ＭＳ Ｐゴシック" pitchFamily="34" charset="-128"/>
              </a:rPr>
              <a:t> to the operation, it is possible to get</a:t>
            </a:r>
          </a:p>
          <a:p>
            <a:r>
              <a:rPr lang="en-US" altLang="en-US">
                <a:latin typeface="Times New Roman" pitchFamily="18" charset="0"/>
                <a:ea typeface="ＭＳ Ｐゴシック" pitchFamily="34" charset="-128"/>
              </a:rPr>
              <a:t>a </a:t>
            </a:r>
            <a:r>
              <a:rPr lang="en-US" altLang="en-US" b="1">
                <a:latin typeface="Times New Roman" pitchFamily="18" charset="0"/>
                <a:ea typeface="ＭＳ Ｐゴシック" pitchFamily="34" charset="-128"/>
              </a:rPr>
              <a:t>rough estimate </a:t>
            </a:r>
            <a:r>
              <a:rPr lang="en-US" altLang="en-US">
                <a:latin typeface="Times New Roman" pitchFamily="18" charset="0"/>
                <a:ea typeface="ＭＳ Ｐゴシック" pitchFamily="34" charset="-128"/>
              </a:rPr>
              <a:t>of execution cost for each operation.</a:t>
            </a:r>
          </a:p>
          <a:p>
            <a:endParaRPr lang="en-US" altLang="en-US">
              <a:latin typeface="Times New Roman" pitchFamily="18" charset="0"/>
              <a:ea typeface="ＭＳ Ｐゴシック" pitchFamily="34" charset="-128"/>
            </a:endParaRPr>
          </a:p>
          <a:p>
            <a:r>
              <a:rPr lang="en-US" sz="1200" b="0" i="0" u="none" strike="noStrike" kern="1200" baseline="0">
                <a:solidFill>
                  <a:schemeClr val="tx1"/>
                </a:solidFill>
                <a:latin typeface="Times New Roman" charset="0"/>
                <a:ea typeface="ＭＳ Ｐゴシック" charset="0"/>
                <a:cs typeface="ＭＳ Ｐゴシック" charset="0"/>
              </a:rPr>
              <a:t>We use the </a:t>
            </a:r>
            <a:r>
              <a:rPr lang="en-US" sz="1200" b="1" i="1" u="none" strike="noStrike" kern="1200" baseline="0">
                <a:solidFill>
                  <a:schemeClr val="tx1"/>
                </a:solidFill>
                <a:latin typeface="Times New Roman" charset="0"/>
                <a:ea typeface="ＭＳ Ｐゴシック" charset="0"/>
                <a:cs typeface="ＭＳ Ｐゴシック" charset="0"/>
              </a:rPr>
              <a:t>number of block transfers </a:t>
            </a:r>
            <a:r>
              <a:rPr lang="en-US" sz="1200" b="0" i="0" u="none" strike="noStrike" kern="1200" baseline="0">
                <a:solidFill>
                  <a:schemeClr val="tx1"/>
                </a:solidFill>
                <a:latin typeface="Times New Roman" charset="0"/>
                <a:ea typeface="ＭＳ Ｐゴシック" charset="0"/>
                <a:cs typeface="ＭＳ Ｐゴシック" charset="0"/>
              </a:rPr>
              <a:t>from disk and the </a:t>
            </a:r>
            <a:r>
              <a:rPr lang="en-US" sz="1200" b="1" i="1" u="none" strike="noStrike" kern="1200" baseline="0">
                <a:solidFill>
                  <a:schemeClr val="tx1"/>
                </a:solidFill>
                <a:latin typeface="Times New Roman" charset="0"/>
                <a:ea typeface="ＭＳ Ｐゴシック" charset="0"/>
                <a:cs typeface="ＭＳ Ｐゴシック" charset="0"/>
              </a:rPr>
              <a:t>number of disk seeks</a:t>
            </a:r>
          </a:p>
          <a:p>
            <a:r>
              <a:rPr lang="en-US" sz="1200" b="0" i="0" u="none" strike="noStrike" kern="1200" baseline="0">
                <a:solidFill>
                  <a:schemeClr val="tx1"/>
                </a:solidFill>
                <a:latin typeface="Times New Roman" charset="0"/>
                <a:ea typeface="ＭＳ Ｐゴシック" charset="0"/>
                <a:cs typeface="ＭＳ Ｐゴシック" charset="0"/>
              </a:rPr>
              <a:t>to estimate the cost of a query-evaluation plan. If the disk subsystem takes an</a:t>
            </a:r>
          </a:p>
          <a:p>
            <a:r>
              <a:rPr lang="en-US" sz="1200" b="0" i="0" u="none" strike="noStrike" kern="1200" baseline="0">
                <a:solidFill>
                  <a:schemeClr val="tx1"/>
                </a:solidFill>
                <a:latin typeface="Times New Roman" charset="0"/>
                <a:ea typeface="ＭＳ Ｐゴシック" charset="0"/>
                <a:cs typeface="ＭＳ Ｐゴシック" charset="0"/>
              </a:rPr>
              <a:t>average of </a:t>
            </a:r>
            <a:r>
              <a:rPr lang="en-US" sz="1200" b="1" i="1" u="none" strike="noStrike" kern="1200" baseline="0" err="1">
                <a:solidFill>
                  <a:schemeClr val="tx1"/>
                </a:solidFill>
                <a:latin typeface="Times New Roman" charset="0"/>
                <a:ea typeface="ＭＳ Ｐゴシック" charset="0"/>
                <a:cs typeface="ＭＳ Ｐゴシック" charset="0"/>
              </a:rPr>
              <a:t>t</a:t>
            </a:r>
            <a:r>
              <a:rPr lang="en-US" sz="1200" b="1" i="1" u="none" strike="noStrike" kern="1200" baseline="-25000" err="1">
                <a:solidFill>
                  <a:schemeClr val="tx1"/>
                </a:solidFill>
                <a:latin typeface="Times New Roman" charset="0"/>
                <a:ea typeface="ＭＳ Ｐゴシック" charset="0"/>
                <a:cs typeface="ＭＳ Ｐゴシック" charset="0"/>
              </a:rPr>
              <a:t>T</a:t>
            </a:r>
            <a:r>
              <a:rPr lang="en-US" sz="1200" b="0" i="1" u="none" strike="noStrike" kern="1200" baseline="0">
                <a:solidFill>
                  <a:schemeClr val="tx1"/>
                </a:solidFill>
                <a:latin typeface="Times New Roman" charset="0"/>
                <a:ea typeface="ＭＳ Ｐゴシック" charset="0"/>
                <a:cs typeface="ＭＳ Ｐゴシック" charset="0"/>
              </a:rPr>
              <a:t> </a:t>
            </a:r>
            <a:r>
              <a:rPr lang="en-US" sz="1200" b="0" i="0" u="none" strike="noStrike" kern="1200" baseline="0">
                <a:solidFill>
                  <a:schemeClr val="tx1"/>
                </a:solidFill>
                <a:latin typeface="Times New Roman" charset="0"/>
                <a:ea typeface="ＭＳ Ｐゴシック" charset="0"/>
                <a:cs typeface="ＭＳ Ｐゴシック" charset="0"/>
              </a:rPr>
              <a:t>seconds to transfer a block of data, and has an average block-access</a:t>
            </a:r>
          </a:p>
          <a:p>
            <a:r>
              <a:rPr lang="en-US" sz="1200" b="0" i="0" u="none" strike="noStrike" kern="1200" baseline="0">
                <a:solidFill>
                  <a:schemeClr val="tx1"/>
                </a:solidFill>
                <a:latin typeface="Times New Roman" charset="0"/>
                <a:ea typeface="ＭＳ Ｐゴシック" charset="0"/>
                <a:cs typeface="ＭＳ Ｐゴシック" charset="0"/>
              </a:rPr>
              <a:t>time (disk seek time plus rotational latency) of </a:t>
            </a:r>
            <a:r>
              <a:rPr lang="en-US" sz="1200" b="1" i="1" u="none" strike="noStrike" kern="1200" baseline="0" err="1">
                <a:solidFill>
                  <a:schemeClr val="tx1"/>
                </a:solidFill>
                <a:latin typeface="Times New Roman" charset="0"/>
                <a:ea typeface="ＭＳ Ｐゴシック" charset="0"/>
                <a:cs typeface="ＭＳ Ｐゴシック" charset="0"/>
              </a:rPr>
              <a:t>t</a:t>
            </a:r>
            <a:r>
              <a:rPr lang="en-US" sz="1200" b="1" i="1" u="none" strike="noStrike" kern="1200" baseline="-25000" err="1">
                <a:solidFill>
                  <a:schemeClr val="tx1"/>
                </a:solidFill>
                <a:latin typeface="Times New Roman" charset="0"/>
                <a:ea typeface="ＭＳ Ｐゴシック" charset="0"/>
                <a:cs typeface="ＭＳ Ｐゴシック" charset="0"/>
              </a:rPr>
              <a:t>S</a:t>
            </a:r>
            <a:r>
              <a:rPr lang="en-US" sz="1200" b="0" i="1" u="none" strike="noStrike" kern="1200" baseline="0">
                <a:solidFill>
                  <a:schemeClr val="tx1"/>
                </a:solidFill>
                <a:latin typeface="Times New Roman" charset="0"/>
                <a:ea typeface="ＭＳ Ｐゴシック" charset="0"/>
                <a:cs typeface="ＭＳ Ｐゴシック" charset="0"/>
              </a:rPr>
              <a:t> </a:t>
            </a:r>
            <a:r>
              <a:rPr lang="en-US" sz="1200" b="0" i="0" u="none" strike="noStrike" kern="1200" baseline="0">
                <a:solidFill>
                  <a:schemeClr val="tx1"/>
                </a:solidFill>
                <a:latin typeface="Times New Roman" charset="0"/>
                <a:ea typeface="ＭＳ Ｐゴシック" charset="0"/>
                <a:cs typeface="ＭＳ Ｐゴシック" charset="0"/>
              </a:rPr>
              <a:t>seconds, then an operation that</a:t>
            </a:r>
          </a:p>
          <a:p>
            <a:r>
              <a:rPr lang="en-US" sz="1200" b="0" i="0" u="none" strike="noStrike" kern="1200" baseline="0">
                <a:solidFill>
                  <a:schemeClr val="tx1"/>
                </a:solidFill>
                <a:latin typeface="Times New Roman" charset="0"/>
                <a:ea typeface="ＭＳ Ｐゴシック" charset="0"/>
                <a:cs typeface="ＭＳ Ｐゴシック" charset="0"/>
              </a:rPr>
              <a:t>transfers </a:t>
            </a:r>
            <a:r>
              <a:rPr lang="en-US" sz="1200" b="1" i="1" u="none" strike="noStrike" kern="1200" baseline="0">
                <a:solidFill>
                  <a:schemeClr val="tx1"/>
                </a:solidFill>
                <a:latin typeface="Times New Roman" charset="0"/>
                <a:ea typeface="ＭＳ Ｐゴシック" charset="0"/>
                <a:cs typeface="ＭＳ Ｐゴシック" charset="0"/>
              </a:rPr>
              <a:t>b </a:t>
            </a:r>
            <a:r>
              <a:rPr lang="en-US" sz="1200" b="1" i="0" u="none" strike="noStrike" kern="1200" baseline="0">
                <a:solidFill>
                  <a:schemeClr val="tx1"/>
                </a:solidFill>
                <a:latin typeface="Times New Roman" charset="0"/>
                <a:ea typeface="ＭＳ Ｐゴシック" charset="0"/>
                <a:cs typeface="ＭＳ Ｐゴシック" charset="0"/>
              </a:rPr>
              <a:t>blocks </a:t>
            </a:r>
            <a:r>
              <a:rPr lang="en-US" sz="1200" b="0" i="0" u="none" strike="noStrike" kern="1200" baseline="0">
                <a:solidFill>
                  <a:schemeClr val="tx1"/>
                </a:solidFill>
                <a:latin typeface="Times New Roman" charset="0"/>
                <a:ea typeface="ＭＳ Ｐゴシック" charset="0"/>
                <a:cs typeface="ＭＳ Ｐゴシック" charset="0"/>
              </a:rPr>
              <a:t>and </a:t>
            </a:r>
            <a:r>
              <a:rPr lang="en-US" sz="1200" b="1" i="0" u="none" strike="noStrike" kern="1200" baseline="0">
                <a:solidFill>
                  <a:schemeClr val="tx1"/>
                </a:solidFill>
                <a:latin typeface="Times New Roman" charset="0"/>
                <a:ea typeface="ＭＳ Ｐゴシック" charset="0"/>
                <a:cs typeface="ＭＳ Ｐゴシック" charset="0"/>
              </a:rPr>
              <a:t>performs </a:t>
            </a:r>
            <a:r>
              <a:rPr lang="en-US" sz="1200" b="1" i="1" u="none" strike="noStrike" kern="1200" baseline="0">
                <a:solidFill>
                  <a:schemeClr val="tx1"/>
                </a:solidFill>
                <a:latin typeface="Times New Roman" charset="0"/>
                <a:ea typeface="ＭＳ Ｐゴシック" charset="0"/>
                <a:cs typeface="ＭＳ Ｐゴシック" charset="0"/>
              </a:rPr>
              <a:t>S </a:t>
            </a:r>
            <a:r>
              <a:rPr lang="en-US" sz="1200" b="1" i="0" u="none" strike="noStrike" kern="1200" baseline="0">
                <a:solidFill>
                  <a:schemeClr val="tx1"/>
                </a:solidFill>
                <a:latin typeface="Times New Roman" charset="0"/>
                <a:ea typeface="ＭＳ Ｐゴシック" charset="0"/>
                <a:cs typeface="ＭＳ Ｐゴシック" charset="0"/>
              </a:rPr>
              <a:t>seeks </a:t>
            </a:r>
            <a:r>
              <a:rPr lang="en-US" sz="1200" b="0" i="0" u="none" strike="noStrike" kern="1200" baseline="0">
                <a:solidFill>
                  <a:schemeClr val="tx1"/>
                </a:solidFill>
                <a:latin typeface="Times New Roman" charset="0"/>
                <a:ea typeface="ＭＳ Ｐゴシック" charset="0"/>
                <a:cs typeface="ＭＳ Ｐゴシック" charset="0"/>
              </a:rPr>
              <a:t>would take </a:t>
            </a:r>
            <a:r>
              <a:rPr lang="en-US" sz="1200" b="1" i="1" u="none" strike="noStrike" kern="1200" baseline="0">
                <a:solidFill>
                  <a:schemeClr val="tx1"/>
                </a:solidFill>
                <a:latin typeface="Times New Roman" charset="0"/>
                <a:ea typeface="ＭＳ Ｐゴシック" charset="0"/>
                <a:cs typeface="ＭＳ Ｐゴシック" charset="0"/>
              </a:rPr>
              <a:t>b </a:t>
            </a:r>
            <a:r>
              <a:rPr lang="en-US" sz="1200" b="1" i="0" u="none" strike="noStrike" kern="1200" baseline="0">
                <a:solidFill>
                  <a:schemeClr val="tx1"/>
                </a:solidFill>
                <a:latin typeface="Times New Roman" charset="0"/>
                <a:ea typeface="ＭＳ Ｐゴシック" charset="0"/>
                <a:cs typeface="ＭＳ Ｐゴシック" charset="0"/>
              </a:rPr>
              <a:t>∗ </a:t>
            </a:r>
            <a:r>
              <a:rPr lang="en-US" sz="1200" b="1" i="1" u="none" strike="noStrike" kern="1200" baseline="0" err="1">
                <a:solidFill>
                  <a:schemeClr val="tx1"/>
                </a:solidFill>
                <a:latin typeface="Times New Roman" charset="0"/>
                <a:ea typeface="ＭＳ Ｐゴシック" charset="0"/>
                <a:cs typeface="ＭＳ Ｐゴシック" charset="0"/>
              </a:rPr>
              <a:t>t</a:t>
            </a:r>
            <a:r>
              <a:rPr lang="en-US" sz="1200" b="1" i="1" u="none" strike="noStrike" kern="1200" baseline="-25000" err="1">
                <a:solidFill>
                  <a:schemeClr val="tx1"/>
                </a:solidFill>
                <a:latin typeface="Times New Roman" charset="0"/>
                <a:ea typeface="ＭＳ Ｐゴシック" charset="0"/>
                <a:cs typeface="ＭＳ Ｐゴシック" charset="0"/>
              </a:rPr>
              <a:t>T</a:t>
            </a:r>
            <a:r>
              <a:rPr lang="en-US" sz="1200" b="1" i="1" u="none" strike="noStrike" kern="1200" baseline="0">
                <a:solidFill>
                  <a:schemeClr val="tx1"/>
                </a:solidFill>
                <a:latin typeface="Times New Roman" charset="0"/>
                <a:ea typeface="ＭＳ Ｐゴシック" charset="0"/>
                <a:cs typeface="ＭＳ Ｐゴシック" charset="0"/>
              </a:rPr>
              <a:t> </a:t>
            </a:r>
            <a:r>
              <a:rPr lang="en-US" sz="1200" b="1" i="0" u="none" strike="noStrike" kern="1200" baseline="0">
                <a:solidFill>
                  <a:schemeClr val="tx1"/>
                </a:solidFill>
                <a:latin typeface="Times New Roman" charset="0"/>
                <a:ea typeface="ＭＳ Ｐゴシック" charset="0"/>
                <a:cs typeface="ＭＳ Ｐゴシック" charset="0"/>
              </a:rPr>
              <a:t>+ </a:t>
            </a:r>
            <a:r>
              <a:rPr lang="en-US" sz="1200" b="1" i="1" u="none" strike="noStrike" kern="1200" baseline="0">
                <a:solidFill>
                  <a:schemeClr val="tx1"/>
                </a:solidFill>
                <a:latin typeface="Times New Roman" charset="0"/>
                <a:ea typeface="ＭＳ Ｐゴシック" charset="0"/>
                <a:cs typeface="ＭＳ Ｐゴシック" charset="0"/>
              </a:rPr>
              <a:t>S </a:t>
            </a:r>
            <a:r>
              <a:rPr lang="en-US" sz="1200" b="1" i="0" u="none" strike="noStrike" kern="1200" baseline="0">
                <a:solidFill>
                  <a:schemeClr val="tx1"/>
                </a:solidFill>
                <a:latin typeface="Times New Roman" charset="0"/>
                <a:ea typeface="ＭＳ Ｐゴシック" charset="0"/>
                <a:cs typeface="ＭＳ Ｐゴシック" charset="0"/>
              </a:rPr>
              <a:t>∗ </a:t>
            </a:r>
            <a:r>
              <a:rPr lang="en-US" sz="1200" b="1" i="1" u="none" strike="noStrike" kern="1200" baseline="0" err="1">
                <a:solidFill>
                  <a:schemeClr val="tx1"/>
                </a:solidFill>
                <a:latin typeface="Times New Roman" charset="0"/>
                <a:ea typeface="ＭＳ Ｐゴシック" charset="0"/>
                <a:cs typeface="ＭＳ Ｐゴシック" charset="0"/>
              </a:rPr>
              <a:t>t</a:t>
            </a:r>
            <a:r>
              <a:rPr lang="en-US" sz="1200" b="1" i="1" u="none" strike="noStrike" kern="1200" baseline="-25000" err="1">
                <a:solidFill>
                  <a:schemeClr val="tx1"/>
                </a:solidFill>
                <a:latin typeface="Times New Roman" charset="0"/>
                <a:ea typeface="ＭＳ Ｐゴシック" charset="0"/>
                <a:cs typeface="ＭＳ Ｐゴシック" charset="0"/>
              </a:rPr>
              <a:t>S</a:t>
            </a:r>
            <a:r>
              <a:rPr lang="en-US" sz="1200" b="1" i="1" u="none" strike="noStrike" kern="1200" baseline="0">
                <a:solidFill>
                  <a:schemeClr val="tx1"/>
                </a:solidFill>
                <a:latin typeface="Times New Roman" charset="0"/>
                <a:ea typeface="ＭＳ Ｐゴシック" charset="0"/>
                <a:cs typeface="ＭＳ Ｐゴシック" charset="0"/>
              </a:rPr>
              <a:t> </a:t>
            </a:r>
            <a:r>
              <a:rPr lang="en-US" sz="1200" b="1" i="0" u="none" strike="noStrike" kern="1200" baseline="0">
                <a:solidFill>
                  <a:schemeClr val="tx1"/>
                </a:solidFill>
                <a:latin typeface="Times New Roman" charset="0"/>
                <a:ea typeface="ＭＳ Ｐゴシック" charset="0"/>
                <a:cs typeface="ＭＳ Ｐゴシック" charset="0"/>
              </a:rPr>
              <a:t>seconds</a:t>
            </a:r>
            <a:r>
              <a:rPr lang="en-US" sz="1200" b="0" i="0" u="none" strike="noStrike" kern="1200" baseline="0">
                <a:solidFill>
                  <a:schemeClr val="tx1"/>
                </a:solidFill>
                <a:latin typeface="Times New Roman" charset="0"/>
                <a:ea typeface="ＭＳ Ｐゴシック" charset="0"/>
                <a:cs typeface="ＭＳ Ｐゴシック" charset="0"/>
              </a:rPr>
              <a:t>. The</a:t>
            </a:r>
          </a:p>
          <a:p>
            <a:r>
              <a:rPr lang="en-US" sz="1200" b="0" i="0" u="none" strike="noStrike" kern="1200" baseline="0">
                <a:solidFill>
                  <a:schemeClr val="tx1"/>
                </a:solidFill>
                <a:latin typeface="Times New Roman" charset="0"/>
                <a:ea typeface="ＭＳ Ｐゴシック" charset="0"/>
                <a:cs typeface="ＭＳ Ｐゴシック" charset="0"/>
              </a:rPr>
              <a:t>values of </a:t>
            </a:r>
            <a:r>
              <a:rPr lang="en-US" sz="1200" b="1" i="1" u="none" strike="noStrike" kern="1200" baseline="0" err="1">
                <a:solidFill>
                  <a:schemeClr val="tx1"/>
                </a:solidFill>
                <a:latin typeface="Times New Roman" charset="0"/>
                <a:ea typeface="ＭＳ Ｐゴシック" charset="0"/>
                <a:cs typeface="ＭＳ Ｐゴシック" charset="0"/>
              </a:rPr>
              <a:t>t</a:t>
            </a:r>
            <a:r>
              <a:rPr lang="en-US" sz="1200" b="1" i="1" u="none" strike="noStrike" kern="1200" baseline="-25000" err="1">
                <a:solidFill>
                  <a:schemeClr val="tx1"/>
                </a:solidFill>
                <a:latin typeface="Times New Roman" charset="0"/>
                <a:ea typeface="ＭＳ Ｐゴシック" charset="0"/>
                <a:cs typeface="ＭＳ Ｐゴシック" charset="0"/>
              </a:rPr>
              <a:t>T</a:t>
            </a:r>
            <a:r>
              <a:rPr lang="en-US" sz="1200" b="1" i="1" u="none" strike="noStrike" kern="1200" baseline="0">
                <a:solidFill>
                  <a:schemeClr val="tx1"/>
                </a:solidFill>
                <a:latin typeface="Times New Roman" charset="0"/>
                <a:ea typeface="ＭＳ Ｐゴシック" charset="0"/>
                <a:cs typeface="ＭＳ Ｐゴシック" charset="0"/>
              </a:rPr>
              <a:t> </a:t>
            </a:r>
            <a:r>
              <a:rPr lang="en-US" sz="1200" b="1" i="0" u="none" strike="noStrike" kern="1200" baseline="0">
                <a:solidFill>
                  <a:schemeClr val="tx1"/>
                </a:solidFill>
                <a:latin typeface="Times New Roman" charset="0"/>
                <a:ea typeface="ＭＳ Ｐゴシック" charset="0"/>
                <a:cs typeface="ＭＳ Ｐゴシック" charset="0"/>
              </a:rPr>
              <a:t>and </a:t>
            </a:r>
            <a:r>
              <a:rPr lang="en-US" sz="1200" b="1" i="1" u="none" strike="noStrike" kern="1200" baseline="0" err="1">
                <a:solidFill>
                  <a:schemeClr val="tx1"/>
                </a:solidFill>
                <a:latin typeface="Times New Roman" charset="0"/>
                <a:ea typeface="ＭＳ Ｐゴシック" charset="0"/>
                <a:cs typeface="ＭＳ Ｐゴシック" charset="0"/>
              </a:rPr>
              <a:t>t</a:t>
            </a:r>
            <a:r>
              <a:rPr lang="en-US" sz="1200" b="1" i="1" u="none" strike="noStrike" kern="1200" baseline="-25000" err="1">
                <a:solidFill>
                  <a:schemeClr val="tx1"/>
                </a:solidFill>
                <a:latin typeface="Times New Roman" charset="0"/>
                <a:ea typeface="ＭＳ Ｐゴシック" charset="0"/>
                <a:cs typeface="ＭＳ Ｐゴシック" charset="0"/>
              </a:rPr>
              <a:t>S</a:t>
            </a:r>
            <a:r>
              <a:rPr lang="en-US" sz="1200" b="1" i="1" u="none" strike="noStrike" kern="1200" baseline="0">
                <a:solidFill>
                  <a:schemeClr val="tx1"/>
                </a:solidFill>
                <a:latin typeface="Times New Roman" charset="0"/>
                <a:ea typeface="ＭＳ Ｐゴシック" charset="0"/>
                <a:cs typeface="ＭＳ Ｐゴシック" charset="0"/>
              </a:rPr>
              <a:t> </a:t>
            </a:r>
            <a:r>
              <a:rPr lang="en-US" sz="1200" b="0" i="0" u="none" strike="noStrike" kern="1200" baseline="0">
                <a:solidFill>
                  <a:schemeClr val="tx1"/>
                </a:solidFill>
                <a:latin typeface="Times New Roman" charset="0"/>
                <a:ea typeface="ＭＳ Ｐゴシック" charset="0"/>
                <a:cs typeface="ＭＳ Ｐゴシック" charset="0"/>
              </a:rPr>
              <a:t>must be calibrated for the disk system used, but typical values</a:t>
            </a:r>
          </a:p>
          <a:p>
            <a:r>
              <a:rPr lang="en-US" sz="1200" b="0" i="0" u="none" strike="noStrike" kern="1200" baseline="0">
                <a:solidFill>
                  <a:schemeClr val="tx1"/>
                </a:solidFill>
                <a:latin typeface="Times New Roman" charset="0"/>
                <a:ea typeface="ＭＳ Ｐゴシック" charset="0"/>
                <a:cs typeface="ＭＳ Ｐゴシック" charset="0"/>
              </a:rPr>
              <a:t>for high-end disks today would be </a:t>
            </a:r>
            <a:r>
              <a:rPr lang="en-US" sz="1200" b="1" i="1" u="none" strike="noStrike" kern="1200" baseline="0" err="1">
                <a:solidFill>
                  <a:schemeClr val="tx1"/>
                </a:solidFill>
                <a:latin typeface="Times New Roman" charset="0"/>
                <a:ea typeface="ＭＳ Ｐゴシック" charset="0"/>
                <a:cs typeface="ＭＳ Ｐゴシック" charset="0"/>
              </a:rPr>
              <a:t>t</a:t>
            </a:r>
            <a:r>
              <a:rPr lang="en-US" sz="1200" b="1" i="1" u="none" strike="noStrike" kern="1200" baseline="-25000" err="1">
                <a:solidFill>
                  <a:schemeClr val="tx1"/>
                </a:solidFill>
                <a:latin typeface="Times New Roman" charset="0"/>
                <a:ea typeface="ＭＳ Ｐゴシック" charset="0"/>
                <a:cs typeface="ＭＳ Ｐゴシック" charset="0"/>
              </a:rPr>
              <a:t>S</a:t>
            </a:r>
            <a:r>
              <a:rPr lang="en-US" sz="1200" b="1" i="1" u="none" strike="noStrike" kern="1200" baseline="-25000">
                <a:solidFill>
                  <a:schemeClr val="tx1"/>
                </a:solidFill>
                <a:latin typeface="Times New Roman" charset="0"/>
                <a:ea typeface="ＭＳ Ｐゴシック" charset="0"/>
                <a:cs typeface="ＭＳ Ｐゴシック" charset="0"/>
              </a:rPr>
              <a:t> </a:t>
            </a:r>
            <a:r>
              <a:rPr lang="en-US" sz="1200" b="1" i="0" u="none" strike="noStrike" kern="1200" baseline="0">
                <a:solidFill>
                  <a:schemeClr val="tx1"/>
                </a:solidFill>
                <a:latin typeface="Times New Roman" charset="0"/>
                <a:ea typeface="ＭＳ Ｐゴシック" charset="0"/>
                <a:cs typeface="ＭＳ Ｐゴシック" charset="0"/>
              </a:rPr>
              <a:t>= 4 milliseconds </a:t>
            </a:r>
            <a:r>
              <a:rPr lang="en-US" sz="1200" b="0" i="0" u="none" strike="noStrike" kern="1200" baseline="0">
                <a:solidFill>
                  <a:schemeClr val="tx1"/>
                </a:solidFill>
                <a:latin typeface="Times New Roman" charset="0"/>
                <a:ea typeface="ＭＳ Ｐゴシック" charset="0"/>
                <a:cs typeface="ＭＳ Ｐゴシック" charset="0"/>
              </a:rPr>
              <a:t>and </a:t>
            </a:r>
            <a:r>
              <a:rPr lang="en-US" sz="1200" b="1" i="1" u="none" strike="noStrike" kern="1200" baseline="0" err="1">
                <a:solidFill>
                  <a:schemeClr val="tx1"/>
                </a:solidFill>
                <a:latin typeface="Times New Roman" charset="0"/>
                <a:ea typeface="ＭＳ Ｐゴシック" charset="0"/>
                <a:cs typeface="ＭＳ Ｐゴシック" charset="0"/>
              </a:rPr>
              <a:t>t</a:t>
            </a:r>
            <a:r>
              <a:rPr lang="en-US" sz="1200" b="1" i="1" u="none" strike="noStrike" kern="1200" baseline="-25000" err="1">
                <a:solidFill>
                  <a:schemeClr val="tx1"/>
                </a:solidFill>
                <a:latin typeface="Times New Roman" charset="0"/>
                <a:ea typeface="ＭＳ Ｐゴシック" charset="0"/>
                <a:cs typeface="ＭＳ Ｐゴシック" charset="0"/>
              </a:rPr>
              <a:t>T</a:t>
            </a:r>
            <a:r>
              <a:rPr lang="en-US" sz="1200" b="1" i="1" u="none" strike="noStrike" kern="1200" baseline="0">
                <a:solidFill>
                  <a:schemeClr val="tx1"/>
                </a:solidFill>
                <a:latin typeface="Times New Roman" charset="0"/>
                <a:ea typeface="ＭＳ Ｐゴシック" charset="0"/>
                <a:cs typeface="ＭＳ Ｐゴシック" charset="0"/>
              </a:rPr>
              <a:t> </a:t>
            </a:r>
            <a:r>
              <a:rPr lang="en-US" sz="1200" b="1" i="0" u="none" strike="noStrike" kern="1200" baseline="0">
                <a:solidFill>
                  <a:schemeClr val="tx1"/>
                </a:solidFill>
                <a:latin typeface="Times New Roman" charset="0"/>
                <a:ea typeface="ＭＳ Ｐゴシック" charset="0"/>
                <a:cs typeface="ＭＳ Ｐゴシック" charset="0"/>
              </a:rPr>
              <a:t>= 0</a:t>
            </a:r>
            <a:r>
              <a:rPr lang="en-US" sz="1200" b="1" i="1" u="none" strike="noStrike" kern="1200" baseline="0">
                <a:solidFill>
                  <a:schemeClr val="tx1"/>
                </a:solidFill>
                <a:latin typeface="Times New Roman" charset="0"/>
                <a:ea typeface="ＭＳ Ｐゴシック" charset="0"/>
                <a:cs typeface="ＭＳ Ｐゴシック" charset="0"/>
              </a:rPr>
              <a:t>.</a:t>
            </a:r>
            <a:r>
              <a:rPr lang="en-US" sz="1200" b="1" i="0" u="none" strike="noStrike" kern="1200" baseline="0">
                <a:solidFill>
                  <a:schemeClr val="tx1"/>
                </a:solidFill>
                <a:latin typeface="Times New Roman" charset="0"/>
                <a:ea typeface="ＭＳ Ｐゴシック" charset="0"/>
                <a:cs typeface="ＭＳ Ｐゴシック" charset="0"/>
              </a:rPr>
              <a:t>1 milliseconds</a:t>
            </a:r>
            <a:r>
              <a:rPr lang="en-US" sz="1200" b="0" i="0" u="none" strike="noStrike" kern="1200" baseline="0">
                <a:solidFill>
                  <a:schemeClr val="tx1"/>
                </a:solidFill>
                <a:latin typeface="Times New Roman" charset="0"/>
                <a:ea typeface="ＭＳ Ｐゴシック" charset="0"/>
                <a:cs typeface="ＭＳ Ｐゴシック" charset="0"/>
              </a:rPr>
              <a:t>,</a:t>
            </a:r>
          </a:p>
          <a:p>
            <a:r>
              <a:rPr lang="en-US" sz="1200" b="0" i="0" u="none" strike="noStrike" kern="1200" baseline="0">
                <a:solidFill>
                  <a:schemeClr val="tx1"/>
                </a:solidFill>
                <a:latin typeface="Times New Roman" charset="0"/>
                <a:ea typeface="ＭＳ Ｐゴシック" charset="0"/>
                <a:cs typeface="ＭＳ Ｐゴシック" charset="0"/>
              </a:rPr>
              <a:t>assuming a </a:t>
            </a:r>
            <a:r>
              <a:rPr lang="en-US" sz="1200" b="1" i="0" u="none" strike="noStrike" kern="1200" baseline="0">
                <a:solidFill>
                  <a:schemeClr val="tx1"/>
                </a:solidFill>
                <a:latin typeface="Times New Roman" charset="0"/>
                <a:ea typeface="ＭＳ Ｐゴシック" charset="0"/>
                <a:cs typeface="ＭＳ Ｐゴシック" charset="0"/>
              </a:rPr>
              <a:t>4-kilobyte block size and a transfer rate of 40 megabytes per second</a:t>
            </a:r>
            <a:r>
              <a:rPr lang="en-US" sz="1200" b="0" i="0" u="none" strike="noStrike" kern="1200" baseline="0">
                <a:solidFill>
                  <a:schemeClr val="tx1"/>
                </a:solidFill>
                <a:latin typeface="Times New Roman" charset="0"/>
                <a:ea typeface="ＭＳ Ｐゴシック" charset="0"/>
                <a:cs typeface="ＭＳ Ｐゴシック" charset="0"/>
              </a:rPr>
              <a:t>.</a:t>
            </a:r>
            <a:endParaRPr lang="en-US" altLang="en-US">
              <a:latin typeface="Times New Roman" pitchFamily="18" charset="0"/>
              <a:ea typeface="ＭＳ Ｐゴシック" pitchFamily="34" charset="-128"/>
            </a:endParaRPr>
          </a:p>
          <a:p>
            <a:endParaRPr lang="en-US" altLang="en-US">
              <a:latin typeface="Times New Roman" pitchFamily="18"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7" tIns="46514" rIns="93027" bIns="46514" anchor="b"/>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r"/>
            <a:fld id="{AB39BEA9-734C-4B24-82E9-2C19179D370F}" type="slidenum">
              <a:rPr lang="en-US" altLang="en-US" sz="1300">
                <a:latin typeface="Times New Roman" pitchFamily="18" charset="0"/>
              </a:rPr>
              <a:pPr algn="r"/>
              <a:t>10</a:t>
            </a:fld>
            <a:endParaRPr lang="en-US" altLang="en-US" sz="1300">
              <a:latin typeface="Times New Roman"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itchFamily="34" charset="0"/>
                <a:ea typeface="ＭＳ Ｐゴシック" pitchFamily="34" charset="-128"/>
              </a:defRPr>
            </a:lvl1pPr>
            <a:lvl2pPr marL="742950" indent="-285750" defTabSz="930275">
              <a:defRPr sz="1600">
                <a:solidFill>
                  <a:schemeClr val="tx1"/>
                </a:solidFill>
                <a:latin typeface="Helvetica" pitchFamily="34" charset="0"/>
                <a:ea typeface="ＭＳ Ｐゴシック" pitchFamily="34" charset="-128"/>
              </a:defRPr>
            </a:lvl2pPr>
            <a:lvl3pPr marL="1143000" indent="-228600" defTabSz="930275">
              <a:defRPr sz="1600">
                <a:solidFill>
                  <a:schemeClr val="tx1"/>
                </a:solidFill>
                <a:latin typeface="Helvetica" pitchFamily="34" charset="0"/>
                <a:ea typeface="ＭＳ Ｐゴシック" pitchFamily="34" charset="-128"/>
              </a:defRPr>
            </a:lvl3pPr>
            <a:lvl4pPr marL="1600200" indent="-228600" defTabSz="930275">
              <a:defRPr sz="1600">
                <a:solidFill>
                  <a:schemeClr val="tx1"/>
                </a:solidFill>
                <a:latin typeface="Helvetica" pitchFamily="34" charset="0"/>
                <a:ea typeface="ＭＳ Ｐゴシック" pitchFamily="34" charset="-128"/>
              </a:defRPr>
            </a:lvl4pPr>
            <a:lvl5pPr marL="2057400" indent="-228600" defTabSz="930275">
              <a:defRPr sz="1600">
                <a:solidFill>
                  <a:schemeClr val="tx1"/>
                </a:solidFill>
                <a:latin typeface="Helvetica" pitchFamily="34"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fld id="{AD50EBB3-90C8-4EEE-BA1E-D24BCDA21468}" type="slidenum">
              <a:rPr lang="en-US" altLang="en-US" sz="1300" smtClean="0">
                <a:latin typeface="Times New Roman" pitchFamily="18" charset="0"/>
              </a:rPr>
              <a:pPr/>
              <a:t>11</a:t>
            </a:fld>
            <a:endParaRPr lang="en-US" altLang="en-US" sz="1300">
              <a:latin typeface="Times New Roman" pitchFamily="1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a:ea typeface="ＭＳ Ｐゴシック" pitchFamily="34" charset="-128"/>
              </a:rPr>
              <a:t>Cost estimate =</a:t>
            </a:r>
            <a:r>
              <a:rPr lang="en-US" sz="1200" b="0" i="0" u="none" strike="noStrike" kern="1200" baseline="0">
                <a:solidFill>
                  <a:schemeClr val="tx1"/>
                </a:solidFill>
                <a:latin typeface="Times New Roman" charset="0"/>
                <a:ea typeface="ＭＳ Ｐゴシック" charset="0"/>
                <a:cs typeface="ＭＳ Ｐゴシック" charset="0"/>
              </a:rPr>
              <a:t>One initial seek plus </a:t>
            </a:r>
            <a:r>
              <a:rPr lang="en-US" sz="1200" b="0" i="1" u="none" strike="noStrike" kern="1200" baseline="0" err="1">
                <a:solidFill>
                  <a:schemeClr val="tx1"/>
                </a:solidFill>
                <a:latin typeface="Times New Roman" charset="0"/>
                <a:ea typeface="ＭＳ Ｐゴシック" charset="0"/>
                <a:cs typeface="ＭＳ Ｐゴシック" charset="0"/>
              </a:rPr>
              <a:t>br</a:t>
            </a:r>
            <a:r>
              <a:rPr lang="en-US" sz="1200" b="0" i="1" u="none" strike="noStrike" kern="1200" baseline="0">
                <a:solidFill>
                  <a:schemeClr val="tx1"/>
                </a:solidFill>
                <a:latin typeface="Times New Roman" charset="0"/>
                <a:ea typeface="ＭＳ Ｐゴシック" charset="0"/>
                <a:cs typeface="ＭＳ Ｐゴシック" charset="0"/>
              </a:rPr>
              <a:t> </a:t>
            </a:r>
            <a:r>
              <a:rPr lang="en-US" sz="1200" b="0" i="0" u="none" strike="noStrike" kern="1200" baseline="0">
                <a:solidFill>
                  <a:schemeClr val="tx1"/>
                </a:solidFill>
                <a:latin typeface="Times New Roman" charset="0"/>
                <a:ea typeface="ＭＳ Ｐゴシック" charset="0"/>
                <a:cs typeface="ＭＳ Ｐゴシック" charset="0"/>
              </a:rPr>
              <a:t>block transfers,</a:t>
            </a:r>
          </a:p>
          <a:p>
            <a:r>
              <a:rPr lang="en-US" sz="1200" b="0" i="0" u="none" strike="noStrike" kern="1200" baseline="0">
                <a:solidFill>
                  <a:schemeClr val="tx1"/>
                </a:solidFill>
                <a:latin typeface="Times New Roman" charset="0"/>
                <a:ea typeface="ＭＳ Ｐゴシック" charset="0"/>
                <a:cs typeface="ＭＳ Ｐゴシック" charset="0"/>
              </a:rPr>
              <a:t>where </a:t>
            </a:r>
            <a:r>
              <a:rPr lang="en-US" sz="1200" b="0" i="1" u="none" strike="noStrike" kern="1200" baseline="0" err="1">
                <a:solidFill>
                  <a:schemeClr val="tx1"/>
                </a:solidFill>
                <a:latin typeface="Times New Roman" charset="0"/>
                <a:ea typeface="ＭＳ Ｐゴシック" charset="0"/>
                <a:cs typeface="ＭＳ Ｐゴシック" charset="0"/>
              </a:rPr>
              <a:t>br</a:t>
            </a:r>
            <a:r>
              <a:rPr lang="en-US" sz="1200" b="0" i="1" u="none" strike="noStrike" kern="1200" baseline="0">
                <a:solidFill>
                  <a:schemeClr val="tx1"/>
                </a:solidFill>
                <a:latin typeface="Times New Roman" charset="0"/>
                <a:ea typeface="ＭＳ Ｐゴシック" charset="0"/>
                <a:cs typeface="ＭＳ Ｐゴシック" charset="0"/>
              </a:rPr>
              <a:t> </a:t>
            </a:r>
            <a:r>
              <a:rPr lang="en-US" sz="1200" b="0" i="0" u="none" strike="noStrike" kern="1200" baseline="0">
                <a:solidFill>
                  <a:schemeClr val="tx1"/>
                </a:solidFill>
                <a:latin typeface="Times New Roman" charset="0"/>
                <a:ea typeface="ＭＳ Ｐゴシック" charset="0"/>
                <a:cs typeface="ＭＳ Ｐゴシック" charset="0"/>
              </a:rPr>
              <a:t>denotes the number of blocks in the file.</a:t>
            </a:r>
          </a:p>
          <a:p>
            <a:endParaRPr lang="en-US" altLang="en-US" sz="1200" b="0" i="0" u="none" strike="noStrike" kern="1200" baseline="0">
              <a:solidFill>
                <a:schemeClr val="tx1"/>
              </a:solidFill>
              <a:latin typeface="Times New Roman" charset="0"/>
              <a:ea typeface="ＭＳ Ｐゴシック" charset="0"/>
            </a:endParaRPr>
          </a:p>
          <a:p>
            <a:r>
              <a:rPr lang="en-US" sz="1200" b="1" i="0" u="none" strike="noStrike" kern="1200" baseline="0">
                <a:solidFill>
                  <a:schemeClr val="tx1"/>
                </a:solidFill>
                <a:latin typeface="Times New Roman" charset="0"/>
                <a:ea typeface="ＭＳ Ｐゴシック" charset="0"/>
                <a:cs typeface="ＭＳ Ｐゴシック" charset="0"/>
              </a:rPr>
              <a:t>A1 </a:t>
            </a:r>
            <a:r>
              <a:rPr lang="en-US" sz="1200" b="0" i="0" u="none" strike="noStrike" kern="1200" baseline="0">
                <a:solidFill>
                  <a:schemeClr val="tx1"/>
                </a:solidFill>
                <a:latin typeface="Times New Roman" charset="0"/>
                <a:ea typeface="ＭＳ Ｐゴシック" charset="0"/>
                <a:cs typeface="ＭＳ Ｐゴシック" charset="0"/>
              </a:rPr>
              <a:t>(</a:t>
            </a:r>
            <a:r>
              <a:rPr lang="en-US" sz="1200" b="1" i="0" u="none" strike="noStrike" kern="1200" baseline="0">
                <a:solidFill>
                  <a:schemeClr val="tx1"/>
                </a:solidFill>
                <a:latin typeface="Times New Roman" charset="0"/>
                <a:ea typeface="ＭＳ Ｐゴシック" charset="0"/>
                <a:cs typeface="ＭＳ Ｐゴシック" charset="0"/>
              </a:rPr>
              <a:t>linear search</a:t>
            </a:r>
            <a:r>
              <a:rPr lang="en-US" sz="1200" b="0" i="0" u="none" strike="noStrike" kern="1200" baseline="0">
                <a:solidFill>
                  <a:schemeClr val="tx1"/>
                </a:solidFill>
                <a:latin typeface="Times New Roman" charset="0"/>
                <a:ea typeface="ＭＳ Ｐゴシック" charset="0"/>
                <a:cs typeface="ＭＳ Ｐゴシック" charset="0"/>
              </a:rPr>
              <a:t>). In a linear search, the system scans each file block and</a:t>
            </a:r>
          </a:p>
          <a:p>
            <a:r>
              <a:rPr lang="en-US" sz="1200" b="0" i="0" u="none" strike="noStrike" kern="1200" baseline="0">
                <a:solidFill>
                  <a:schemeClr val="tx1"/>
                </a:solidFill>
                <a:latin typeface="Times New Roman" charset="0"/>
                <a:ea typeface="ＭＳ Ｐゴシック" charset="0"/>
                <a:cs typeface="ＭＳ Ｐゴシック" charset="0"/>
              </a:rPr>
              <a:t>tests all records to see whether they satisfy the selection condition. An </a:t>
            </a:r>
            <a:r>
              <a:rPr lang="en-US" sz="1200" b="1" i="0" u="none" strike="noStrike" kern="1200" baseline="0">
                <a:solidFill>
                  <a:schemeClr val="tx1"/>
                </a:solidFill>
                <a:latin typeface="Times New Roman" charset="0"/>
                <a:ea typeface="ＭＳ Ｐゴシック" charset="0"/>
                <a:cs typeface="ＭＳ Ｐゴシック" charset="0"/>
              </a:rPr>
              <a:t>initial</a:t>
            </a:r>
          </a:p>
          <a:p>
            <a:r>
              <a:rPr lang="en-US" sz="1200" b="1" i="0" u="none" strike="noStrike" kern="1200" baseline="0">
                <a:solidFill>
                  <a:schemeClr val="tx1"/>
                </a:solidFill>
                <a:latin typeface="Times New Roman" charset="0"/>
                <a:ea typeface="ＭＳ Ｐゴシック" charset="0"/>
                <a:cs typeface="ＭＳ Ｐゴシック" charset="0"/>
              </a:rPr>
              <a:t>seek is required to access the first block </a:t>
            </a:r>
            <a:r>
              <a:rPr lang="en-US" sz="1200" b="0" i="0" u="none" strike="noStrike" kern="1200" baseline="0">
                <a:solidFill>
                  <a:schemeClr val="tx1"/>
                </a:solidFill>
                <a:latin typeface="Times New Roman" charset="0"/>
                <a:ea typeface="ＭＳ Ｐゴシック" charset="0"/>
                <a:cs typeface="ＭＳ Ｐゴシック" charset="0"/>
              </a:rPr>
              <a:t>of the file. In case blocks of the file</a:t>
            </a:r>
          </a:p>
          <a:p>
            <a:r>
              <a:rPr lang="en-US" sz="1200" b="0" i="0" u="none" strike="noStrike" kern="1200" baseline="0">
                <a:solidFill>
                  <a:schemeClr val="tx1"/>
                </a:solidFill>
                <a:latin typeface="Times New Roman" charset="0"/>
                <a:ea typeface="ＭＳ Ｐゴシック" charset="0"/>
                <a:cs typeface="ＭＳ Ｐゴシック" charset="0"/>
              </a:rPr>
              <a:t>are not stored contiguously, extra seeks may be required, but we ignore this</a:t>
            </a:r>
          </a:p>
          <a:p>
            <a:r>
              <a:rPr lang="en-US" sz="1200" b="0" i="0" u="none" strike="noStrike" kern="1200" baseline="0">
                <a:solidFill>
                  <a:schemeClr val="tx1"/>
                </a:solidFill>
                <a:latin typeface="Times New Roman" charset="0"/>
                <a:ea typeface="ＭＳ Ｐゴシック" charset="0"/>
                <a:cs typeface="ＭＳ Ｐゴシック" charset="0"/>
              </a:rPr>
              <a:t>effect for simplicity.</a:t>
            </a:r>
            <a:endParaRPr lang="en-US" altLang="en-US">
              <a:latin typeface="Times New Roman" pitchFamily="18"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db-book.com/" TargetMode="External"/><Relationship Id="rId2" Type="http://schemas.openxmlformats.org/officeDocument/2006/relationships/oleObject" Target="../embeddings/oleObject1.bin"/><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Rectangle 2"/>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name="Clip" r:id="rId2" imgW="0" imgH="0" progId="MS_ClipArt_Gallery.2">
                  <p:embed/>
                </p:oleObj>
              </mc:Choice>
              <mc:Fallback>
                <p:oleObj name="Clip" r:id="rId2" imgW="0" imgH="0" progId="MS_ClipArt_Gallery.2">
                  <p:embed/>
                  <p:pic>
                    <p:nvPicPr>
                      <p:cNvPr id="4" name="Rectangle 2"/>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 name="Text Box 7"/>
          <p:cNvSpPr txBox="1">
            <a:spLocks noChangeArrowheads="1"/>
          </p:cNvSpPr>
          <p:nvPr/>
        </p:nvSpPr>
        <p:spPr bwMode="auto">
          <a:xfrm>
            <a:off x="2674938" y="5726113"/>
            <a:ext cx="3694112"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ctr">
              <a:spcBef>
                <a:spcPct val="50000"/>
              </a:spcBef>
              <a:defRPr/>
            </a:pPr>
            <a:r>
              <a:rPr lang="en-US" b="1">
                <a:solidFill>
                  <a:srgbClr val="CC3300"/>
                </a:solidFill>
              </a:rPr>
              <a:t>Database System Concepts, 6</a:t>
            </a:r>
            <a:r>
              <a:rPr lang="en-US" b="1" baseline="30000">
                <a:solidFill>
                  <a:srgbClr val="CC3300"/>
                </a:solidFill>
              </a:rPr>
              <a:t>th</a:t>
            </a:r>
            <a:r>
              <a:rPr lang="en-US" b="1">
                <a:solidFill>
                  <a:srgbClr val="CC3300"/>
                </a:solidFill>
              </a:rPr>
              <a:t> Ed</a:t>
            </a:r>
            <a:r>
              <a:rPr lang="en-US">
                <a:solidFill>
                  <a:srgbClr val="CC3300"/>
                </a:solidFill>
              </a:rPr>
              <a:t>.</a:t>
            </a:r>
          </a:p>
          <a:p>
            <a:pPr algn="ctr">
              <a:spcBef>
                <a:spcPct val="50000"/>
              </a:spcBef>
              <a:defRPr/>
            </a:pPr>
            <a:r>
              <a:rPr lang="en-US" sz="1200" b="1">
                <a:solidFill>
                  <a:srgbClr val="CC3300"/>
                </a:solidFill>
              </a:rPr>
              <a:t>©Silberschatz, Korth and Sudarshan</a:t>
            </a:r>
            <a:br>
              <a:rPr lang="en-US" sz="1200" b="1">
                <a:solidFill>
                  <a:srgbClr val="CC3300"/>
                </a:solidFill>
              </a:rPr>
            </a:br>
            <a:r>
              <a:rPr lang="en-US" sz="1200" b="1">
                <a:solidFill>
                  <a:srgbClr val="CC3300"/>
                </a:solidFill>
              </a:rPr>
              <a:t>See </a:t>
            </a:r>
            <a:r>
              <a:rPr lang="en-US" sz="1200" b="1">
                <a:solidFill>
                  <a:srgbClr val="CC3300"/>
                </a:solidFill>
                <a:hlinkClick r:id="rId3"/>
              </a:rPr>
              <a:t>www.db-book.com</a:t>
            </a:r>
            <a:r>
              <a:rPr lang="en-US" sz="1200" b="1">
                <a:solidFill>
                  <a:srgbClr val="CC3300"/>
                </a:solidFill>
              </a:rPr>
              <a:t> for conditions on re-use </a:t>
            </a:r>
          </a:p>
        </p:txBody>
      </p:sp>
      <p:pic>
        <p:nvPicPr>
          <p:cNvPr id="6" name="Picture 8" descr="Cover-6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92238"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7426" name="Rectangle 2"/>
          <p:cNvSpPr>
            <a:spLocks noGrp="1" noChangeArrowheads="1"/>
          </p:cNvSpPr>
          <p:nvPr>
            <p:ph type="ctrTitle"/>
          </p:nvPr>
        </p:nvSpPr>
        <p:spPr>
          <a:xfrm>
            <a:off x="685800" y="2286000"/>
            <a:ext cx="7772400" cy="1143000"/>
          </a:xfrm>
        </p:spPr>
        <p:txBody>
          <a:bodyPr/>
          <a:lstStyle>
            <a:lvl1pPr>
              <a:defRPr>
                <a:solidFill>
                  <a:srgbClr val="CC3300"/>
                </a:solidFill>
              </a:defRPr>
            </a:lvl1pPr>
          </a:lstStyle>
          <a:p>
            <a:r>
              <a:rPr lang="en-US"/>
              <a:t>Click to edit Master title style</a:t>
            </a:r>
          </a:p>
        </p:txBody>
      </p:sp>
      <p:sp>
        <p:nvSpPr>
          <p:cNvPr id="487427" name="Rectangle 3"/>
          <p:cNvSpPr>
            <a:spLocks noGrp="1" noChangeArrowheads="1"/>
          </p:cNvSpPr>
          <p:nvPr>
            <p:ph type="subTitle" idx="1"/>
          </p:nvPr>
        </p:nvSpPr>
        <p:spPr>
          <a:xfrm>
            <a:off x="1371600" y="3886200"/>
            <a:ext cx="6400800" cy="1752600"/>
          </a:xfrm>
        </p:spPr>
        <p:txBody>
          <a:bodyPr/>
          <a:lstStyle>
            <a:lvl1pPr marL="0" indent="0" algn="ctr">
              <a:buFont typeface="Monotype Sorts" charset="2"/>
              <a:buNone/>
              <a:defRPr/>
            </a:lvl1pPr>
          </a:lstStyle>
          <a:p>
            <a:r>
              <a:rPr lang="en-US"/>
              <a:t>Click to edit Master subtitle style</a:t>
            </a:r>
          </a:p>
        </p:txBody>
      </p:sp>
      <p:sp>
        <p:nvSpPr>
          <p:cNvPr id="7" name="Rectangle 4"/>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charset="0"/>
                <a:ea typeface="+mn-ea"/>
                <a:cs typeface="+mn-cs"/>
              </a:defRPr>
            </a:lvl1pPr>
          </a:lstStyle>
          <a:p>
            <a:pPr>
              <a:defRPr/>
            </a:pPr>
            <a:endParaRPr lang="en-US"/>
          </a:p>
        </p:txBody>
      </p:sp>
      <p:sp>
        <p:nvSpPr>
          <p:cNvPr id="8" name="Rectangle 5"/>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04979C2A-F541-483E-BDB9-35DD91F17056}" type="slidenum">
              <a:rPr lang="en-US"/>
              <a:pPr>
                <a:defRPr/>
              </a:pPr>
              <a:t>‹#›</a:t>
            </a:fld>
            <a:endParaRPr lang="en-US"/>
          </a:p>
        </p:txBody>
      </p:sp>
    </p:spTree>
    <p:extLst>
      <p:ext uri="{BB962C8B-B14F-4D97-AF65-F5344CB8AC3E}">
        <p14:creationId xmlns:p14="http://schemas.microsoft.com/office/powerpoint/2010/main" val="2988909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p:txBody>
          <a:bodyPr/>
          <a:lstStyle>
            <a:lvl1pPr>
              <a:defRPr/>
            </a:lvl1pPr>
          </a:lstStyle>
          <a:p>
            <a:pPr>
              <a:defRPr/>
            </a:pPr>
            <a:fld id="{6084BF9F-5B15-48E8-94C5-B2F49C9D8F57}" type="slidenum">
              <a:rPr lang="en-US"/>
              <a:pPr>
                <a:defRPr/>
              </a:pPr>
              <a:t>‹#›</a:t>
            </a:fld>
            <a:endParaRPr lang="en-US"/>
          </a:p>
        </p:txBody>
      </p:sp>
    </p:spTree>
    <p:extLst>
      <p:ext uri="{BB962C8B-B14F-4D97-AF65-F5344CB8AC3E}">
        <p14:creationId xmlns:p14="http://schemas.microsoft.com/office/powerpoint/2010/main" val="3400128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p:txBody>
          <a:bodyPr/>
          <a:lstStyle>
            <a:lvl1pPr>
              <a:defRPr/>
            </a:lvl1pPr>
          </a:lstStyle>
          <a:p>
            <a:pPr>
              <a:defRPr/>
            </a:pPr>
            <a:fld id="{A2F46E88-B9D1-4ECB-B3DF-F42D842DB6E6}" type="slidenum">
              <a:rPr lang="en-US"/>
              <a:pPr>
                <a:defRPr/>
              </a:pPr>
              <a:t>‹#›</a:t>
            </a:fld>
            <a:endParaRPr lang="en-US"/>
          </a:p>
        </p:txBody>
      </p:sp>
    </p:spTree>
    <p:extLst>
      <p:ext uri="{BB962C8B-B14F-4D97-AF65-F5344CB8AC3E}">
        <p14:creationId xmlns:p14="http://schemas.microsoft.com/office/powerpoint/2010/main" val="1607879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p:txBody>
          <a:bodyPr/>
          <a:lstStyle>
            <a:lvl1pPr>
              <a:defRPr/>
            </a:lvl1pPr>
          </a:lstStyle>
          <a:p>
            <a:pPr>
              <a:defRPr/>
            </a:pPr>
            <a:fld id="{F0834A2F-B98A-420C-87D6-8F41B5340BE8}" type="slidenum">
              <a:rPr lang="en-US"/>
              <a:pPr>
                <a:defRPr/>
              </a:pPr>
              <a:t>‹#›</a:t>
            </a:fld>
            <a:endParaRPr lang="en-US"/>
          </a:p>
        </p:txBody>
      </p:sp>
    </p:spTree>
    <p:extLst>
      <p:ext uri="{BB962C8B-B14F-4D97-AF65-F5344CB8AC3E}">
        <p14:creationId xmlns:p14="http://schemas.microsoft.com/office/powerpoint/2010/main" val="405501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sldNum" sz="quarter" idx="10"/>
          </p:nvPr>
        </p:nvSpPr>
        <p:spPr/>
        <p:txBody>
          <a:bodyPr/>
          <a:lstStyle>
            <a:lvl1pPr>
              <a:defRPr/>
            </a:lvl1pPr>
          </a:lstStyle>
          <a:p>
            <a:pPr>
              <a:defRPr/>
            </a:pPr>
            <a:fld id="{4AD4A763-D5E4-4762-B763-A6DFF138D5D5}" type="slidenum">
              <a:rPr lang="en-US"/>
              <a:pPr>
                <a:defRPr/>
              </a:pPr>
              <a:t>‹#›</a:t>
            </a:fld>
            <a:endParaRPr lang="en-US"/>
          </a:p>
        </p:txBody>
      </p:sp>
    </p:spTree>
    <p:extLst>
      <p:ext uri="{BB962C8B-B14F-4D97-AF65-F5344CB8AC3E}">
        <p14:creationId xmlns:p14="http://schemas.microsoft.com/office/powerpoint/2010/main" val="3200157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sldNum" sz="quarter" idx="10"/>
          </p:nvPr>
        </p:nvSpPr>
        <p:spPr/>
        <p:txBody>
          <a:bodyPr/>
          <a:lstStyle>
            <a:lvl1pPr>
              <a:defRPr/>
            </a:lvl1pPr>
          </a:lstStyle>
          <a:p>
            <a:pPr>
              <a:defRPr/>
            </a:pPr>
            <a:fld id="{6B09162F-46EA-414A-AFDB-13682C0F87C4}" type="slidenum">
              <a:rPr lang="en-US"/>
              <a:pPr>
                <a:defRPr/>
              </a:pPr>
              <a:t>‹#›</a:t>
            </a:fld>
            <a:endParaRPr lang="en-US"/>
          </a:p>
        </p:txBody>
      </p:sp>
    </p:spTree>
    <p:extLst>
      <p:ext uri="{BB962C8B-B14F-4D97-AF65-F5344CB8AC3E}">
        <p14:creationId xmlns:p14="http://schemas.microsoft.com/office/powerpoint/2010/main" val="3003525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sldNum" sz="quarter" idx="10"/>
          </p:nvPr>
        </p:nvSpPr>
        <p:spPr/>
        <p:txBody>
          <a:bodyPr/>
          <a:lstStyle>
            <a:lvl1pPr>
              <a:defRPr/>
            </a:lvl1pPr>
          </a:lstStyle>
          <a:p>
            <a:pPr>
              <a:defRPr/>
            </a:pPr>
            <a:fld id="{B7874397-45C5-40F9-9A49-04EE5B46EC7E}" type="slidenum">
              <a:rPr lang="en-US"/>
              <a:pPr>
                <a:defRPr/>
              </a:pPr>
              <a:t>‹#›</a:t>
            </a:fld>
            <a:endParaRPr lang="en-US"/>
          </a:p>
        </p:txBody>
      </p:sp>
    </p:spTree>
    <p:extLst>
      <p:ext uri="{BB962C8B-B14F-4D97-AF65-F5344CB8AC3E}">
        <p14:creationId xmlns:p14="http://schemas.microsoft.com/office/powerpoint/2010/main" val="2871184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sldNum" sz="quarter" idx="10"/>
          </p:nvPr>
        </p:nvSpPr>
        <p:spPr/>
        <p:txBody>
          <a:bodyPr/>
          <a:lstStyle>
            <a:lvl1pPr>
              <a:defRPr/>
            </a:lvl1pPr>
          </a:lstStyle>
          <a:p>
            <a:pPr>
              <a:defRPr/>
            </a:pPr>
            <a:fld id="{5C3AEBBD-7DF6-4E12-8747-E67EDEA3206B}" type="slidenum">
              <a:rPr lang="en-US"/>
              <a:pPr>
                <a:defRPr/>
              </a:pPr>
              <a:t>‹#›</a:t>
            </a:fld>
            <a:endParaRPr lang="en-US"/>
          </a:p>
        </p:txBody>
      </p:sp>
    </p:spTree>
    <p:extLst>
      <p:ext uri="{BB962C8B-B14F-4D97-AF65-F5344CB8AC3E}">
        <p14:creationId xmlns:p14="http://schemas.microsoft.com/office/powerpoint/2010/main" val="3727408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p:txBody>
          <a:bodyPr/>
          <a:lstStyle>
            <a:lvl1pPr>
              <a:defRPr/>
            </a:lvl1pPr>
          </a:lstStyle>
          <a:p>
            <a:pPr>
              <a:defRPr/>
            </a:pPr>
            <a:fld id="{8D239463-2BF8-4C3A-8C4C-98266159D198}" type="slidenum">
              <a:rPr lang="en-US"/>
              <a:pPr>
                <a:defRPr/>
              </a:pPr>
              <a:t>‹#›</a:t>
            </a:fld>
            <a:endParaRPr lang="en-US"/>
          </a:p>
        </p:txBody>
      </p:sp>
    </p:spTree>
    <p:extLst>
      <p:ext uri="{BB962C8B-B14F-4D97-AF65-F5344CB8AC3E}">
        <p14:creationId xmlns:p14="http://schemas.microsoft.com/office/powerpoint/2010/main" val="1062821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sldNum" sz="quarter" idx="10"/>
          </p:nvPr>
        </p:nvSpPr>
        <p:spPr/>
        <p:txBody>
          <a:bodyPr/>
          <a:lstStyle>
            <a:lvl1pPr>
              <a:defRPr/>
            </a:lvl1pPr>
          </a:lstStyle>
          <a:p>
            <a:pPr>
              <a:defRPr/>
            </a:pPr>
            <a:fld id="{3FD113F2-7C60-4F72-B2D9-382CDF64E55E}" type="slidenum">
              <a:rPr lang="en-US"/>
              <a:pPr>
                <a:defRPr/>
              </a:pPr>
              <a:t>‹#›</a:t>
            </a:fld>
            <a:endParaRPr lang="en-US"/>
          </a:p>
        </p:txBody>
      </p:sp>
    </p:spTree>
    <p:extLst>
      <p:ext uri="{BB962C8B-B14F-4D97-AF65-F5344CB8AC3E}">
        <p14:creationId xmlns:p14="http://schemas.microsoft.com/office/powerpoint/2010/main" val="199763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sldNum" sz="quarter" idx="10"/>
          </p:nvPr>
        </p:nvSpPr>
        <p:spPr/>
        <p:txBody>
          <a:bodyPr/>
          <a:lstStyle>
            <a:lvl1pPr>
              <a:defRPr/>
            </a:lvl1pPr>
          </a:lstStyle>
          <a:p>
            <a:pPr>
              <a:defRPr/>
            </a:pPr>
            <a:fld id="{D1C06928-B35B-40F8-BAD5-7AD89158B573}" type="slidenum">
              <a:rPr lang="en-US"/>
              <a:pPr>
                <a:defRPr/>
              </a:pPr>
              <a:t>‹#›</a:t>
            </a:fld>
            <a:endParaRPr lang="en-US"/>
          </a:p>
        </p:txBody>
      </p:sp>
    </p:spTree>
    <p:extLst>
      <p:ext uri="{BB962C8B-B14F-4D97-AF65-F5344CB8AC3E}">
        <p14:creationId xmlns:p14="http://schemas.microsoft.com/office/powerpoint/2010/main" val="3336147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86403" name="Rectangle 3"/>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itchFamily="18" charset="0"/>
              </a:defRPr>
            </a:lvl1pPr>
          </a:lstStyle>
          <a:p>
            <a:pPr>
              <a:defRPr/>
            </a:pPr>
            <a:fld id="{16206A16-84F4-4C06-BB70-EBD82738A331}" type="slidenum">
              <a:rPr lang="en-US"/>
              <a:pPr>
                <a:defRPr/>
              </a:pPr>
              <a:t>‹#›</a:t>
            </a:fld>
            <a:endParaRPr lang="en-US"/>
          </a:p>
        </p:txBody>
      </p:sp>
      <p:sp>
        <p:nvSpPr>
          <p:cNvPr id="1028" name="Text Box 4"/>
          <p:cNvSpPr txBox="1">
            <a:spLocks noChangeArrowheads="1"/>
          </p:cNvSpPr>
          <p:nvPr/>
        </p:nvSpPr>
        <p:spPr bwMode="auto">
          <a:xfrm>
            <a:off x="6762750" y="6613525"/>
            <a:ext cx="23812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ctr">
              <a:spcBef>
                <a:spcPct val="50000"/>
              </a:spcBef>
              <a:defRPr/>
            </a:pPr>
            <a:r>
              <a:rPr lang="en-US" sz="1000" b="1">
                <a:solidFill>
                  <a:schemeClr val="tx2"/>
                </a:solidFill>
              </a:rPr>
              <a:t>©Silberschatz, Korth and Sudarshan</a:t>
            </a:r>
          </a:p>
        </p:txBody>
      </p:sp>
      <p:sp>
        <p:nvSpPr>
          <p:cNvPr id="486405" name="Text Box 5"/>
          <p:cNvSpPr txBox="1">
            <a:spLocks noChangeArrowheads="1"/>
          </p:cNvSpPr>
          <p:nvPr/>
        </p:nvSpPr>
        <p:spPr bwMode="auto">
          <a:xfrm>
            <a:off x="4446588" y="6613525"/>
            <a:ext cx="514350" cy="244475"/>
          </a:xfrm>
          <a:prstGeom prst="rect">
            <a:avLst/>
          </a:prstGeom>
          <a:noFill/>
          <a:ln w="9525">
            <a:noFill/>
            <a:miter lim="800000"/>
            <a:headEnd/>
            <a:tailEnd/>
          </a:ln>
          <a:effectLst/>
        </p:spPr>
        <p:txBody>
          <a:bodyPr wrap="none">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lgn="ctr">
              <a:spcBef>
                <a:spcPct val="50000"/>
              </a:spcBef>
              <a:defRPr/>
            </a:pPr>
            <a:r>
              <a:rPr lang="en-US" sz="1000" b="1">
                <a:solidFill>
                  <a:schemeClr val="tx2"/>
                </a:solidFill>
              </a:rPr>
              <a:t>12.</a:t>
            </a:r>
            <a:fld id="{A649BD7E-657C-48E2-B591-FEAFAC3F568A}" type="slidenum">
              <a:rPr lang="en-US" sz="1000" b="1" smtClean="0">
                <a:solidFill>
                  <a:schemeClr val="tx2"/>
                </a:solidFill>
              </a:rPr>
              <a:pPr algn="ctr">
                <a:spcBef>
                  <a:spcPct val="50000"/>
                </a:spcBef>
                <a:defRPr/>
              </a:pPr>
              <a:t>‹#›</a:t>
            </a:fld>
            <a:endParaRPr lang="en-US" sz="1000" b="1">
              <a:solidFill>
                <a:schemeClr val="tx2"/>
              </a:solidFill>
            </a:endParaRPr>
          </a:p>
        </p:txBody>
      </p:sp>
      <p:sp>
        <p:nvSpPr>
          <p:cNvPr id="486406" name="Rectangle 6"/>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1" name="Text Box 7"/>
          <p:cNvSpPr txBox="1">
            <a:spLocks noChangeArrowheads="1"/>
          </p:cNvSpPr>
          <p:nvPr/>
        </p:nvSpPr>
        <p:spPr bwMode="auto">
          <a:xfrm>
            <a:off x="0" y="6613525"/>
            <a:ext cx="2571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pPr>
              <a:spcBef>
                <a:spcPct val="50000"/>
              </a:spcBef>
              <a:defRPr/>
            </a:pPr>
            <a:r>
              <a:rPr lang="en-US" sz="1000" b="1">
                <a:solidFill>
                  <a:schemeClr val="tx2"/>
                </a:solidFill>
              </a:rPr>
              <a:t>Database System Concepts - 6</a:t>
            </a:r>
            <a:r>
              <a:rPr lang="en-US" sz="1000" b="1" baseline="30000">
                <a:solidFill>
                  <a:schemeClr val="tx2"/>
                </a:solidFill>
              </a:rPr>
              <a:t>th</a:t>
            </a:r>
            <a:r>
              <a:rPr lang="en-US" sz="1000" b="1">
                <a:solidFill>
                  <a:schemeClr val="tx2"/>
                </a:solidFill>
              </a:rPr>
              <a:t> Edition</a:t>
            </a:r>
          </a:p>
        </p:txBody>
      </p:sp>
      <p:sp>
        <p:nvSpPr>
          <p:cNvPr id="1032" name="Freeform 8"/>
          <p:cNvSpPr>
            <a:spLocks/>
          </p:cNvSpPr>
          <p:nvPr/>
        </p:nvSpPr>
        <p:spPr bwMode="auto">
          <a:xfrm>
            <a:off x="8916988" y="5445125"/>
            <a:ext cx="227012" cy="47625"/>
          </a:xfrm>
          <a:custGeom>
            <a:avLst/>
            <a:gdLst>
              <a:gd name="T0" fmla="*/ 0 w 285"/>
              <a:gd name="T1" fmla="*/ 2147483647 h 61"/>
              <a:gd name="T2" fmla="*/ 2147483647 w 285"/>
              <a:gd name="T3" fmla="*/ 2147483647 h 61"/>
              <a:gd name="T4" fmla="*/ 2147483647 w 285"/>
              <a:gd name="T5" fmla="*/ 2147483647 h 61"/>
              <a:gd name="T6" fmla="*/ 2147483647 w 285"/>
              <a:gd name="T7" fmla="*/ 2147483647 h 61"/>
              <a:gd name="T8" fmla="*/ 2147483647 w 285"/>
              <a:gd name="T9" fmla="*/ 2147483647 h 61"/>
              <a:gd name="T10" fmla="*/ 2147483647 w 285"/>
              <a:gd name="T11" fmla="*/ 2147483647 h 61"/>
              <a:gd name="T12" fmla="*/ 2147483647 w 285"/>
              <a:gd name="T13" fmla="*/ 2147483647 h 61"/>
              <a:gd name="T14" fmla="*/ 2147483647 w 285"/>
              <a:gd name="T15" fmla="*/ 2147483647 h 61"/>
              <a:gd name="T16" fmla="*/ 2147483647 w 285"/>
              <a:gd name="T17" fmla="*/ 0 h 61"/>
              <a:gd name="T18" fmla="*/ 2147483647 w 285"/>
              <a:gd name="T19" fmla="*/ 0 h 61"/>
              <a:gd name="T20" fmla="*/ 2147483647 w 285"/>
              <a:gd name="T21" fmla="*/ 0 h 61"/>
              <a:gd name="T22" fmla="*/ 2147483647 w 285"/>
              <a:gd name="T23" fmla="*/ 0 h 61"/>
              <a:gd name="T24" fmla="*/ 2147483647 w 285"/>
              <a:gd name="T25" fmla="*/ 2147483647 h 61"/>
              <a:gd name="T26" fmla="*/ 2147483647 w 285"/>
              <a:gd name="T27" fmla="*/ 2147483647 h 61"/>
              <a:gd name="T28" fmla="*/ 2147483647 w 285"/>
              <a:gd name="T29" fmla="*/ 2147483647 h 61"/>
              <a:gd name="T30" fmla="*/ 2147483647 w 285"/>
              <a:gd name="T31" fmla="*/ 2147483647 h 61"/>
              <a:gd name="T32" fmla="*/ 2147483647 w 285"/>
              <a:gd name="T33" fmla="*/ 2147483647 h 61"/>
              <a:gd name="T34" fmla="*/ 2147483647 w 285"/>
              <a:gd name="T35" fmla="*/ 2147483647 h 61"/>
              <a:gd name="T36" fmla="*/ 2147483647 w 285"/>
              <a:gd name="T37" fmla="*/ 2147483647 h 61"/>
              <a:gd name="T38" fmla="*/ 2147483647 w 285"/>
              <a:gd name="T39" fmla="*/ 2147483647 h 61"/>
              <a:gd name="T40" fmla="*/ 2147483647 w 285"/>
              <a:gd name="T41" fmla="*/ 2147483647 h 61"/>
              <a:gd name="T42" fmla="*/ 2147483647 w 285"/>
              <a:gd name="T43" fmla="*/ 2147483647 h 61"/>
              <a:gd name="T44" fmla="*/ 2147483647 w 285"/>
              <a:gd name="T45" fmla="*/ 2147483647 h 61"/>
              <a:gd name="T46" fmla="*/ 2147483647 w 285"/>
              <a:gd name="T47" fmla="*/ 2147483647 h 61"/>
              <a:gd name="T48" fmla="*/ 2147483647 w 285"/>
              <a:gd name="T49" fmla="*/ 2147483647 h 61"/>
              <a:gd name="T50" fmla="*/ 2147483647 w 285"/>
              <a:gd name="T51" fmla="*/ 2147483647 h 61"/>
              <a:gd name="T52" fmla="*/ 2147483647 w 285"/>
              <a:gd name="T53" fmla="*/ 2147483647 h 61"/>
              <a:gd name="T54" fmla="*/ 2147483647 w 285"/>
              <a:gd name="T55" fmla="*/ 2147483647 h 61"/>
              <a:gd name="T56" fmla="*/ 2147483647 w 285"/>
              <a:gd name="T57" fmla="*/ 2147483647 h 61"/>
              <a:gd name="T58" fmla="*/ 2147483647 w 285"/>
              <a:gd name="T59" fmla="*/ 2147483647 h 61"/>
              <a:gd name="T60" fmla="*/ 2147483647 w 285"/>
              <a:gd name="T61" fmla="*/ 2147483647 h 61"/>
              <a:gd name="T62" fmla="*/ 2147483647 w 285"/>
              <a:gd name="T63" fmla="*/ 2147483647 h 61"/>
              <a:gd name="T64" fmla="*/ 2147483647 w 285"/>
              <a:gd name="T65" fmla="*/ 2147483647 h 61"/>
              <a:gd name="T66" fmla="*/ 2147483647 w 285"/>
              <a:gd name="T67" fmla="*/ 2147483647 h 61"/>
              <a:gd name="T68" fmla="*/ 2147483647 w 285"/>
              <a:gd name="T69" fmla="*/ 2147483647 h 61"/>
              <a:gd name="T70" fmla="*/ 2147483647 w 285"/>
              <a:gd name="T71" fmla="*/ 2147483647 h 61"/>
              <a:gd name="T72" fmla="*/ 2147483647 w 285"/>
              <a:gd name="T73" fmla="*/ 2147483647 h 61"/>
              <a:gd name="T74" fmla="*/ 2147483647 w 285"/>
              <a:gd name="T75" fmla="*/ 2147483647 h 61"/>
              <a:gd name="T76" fmla="*/ 2147483647 w 285"/>
              <a:gd name="T77" fmla="*/ 2147483647 h 61"/>
              <a:gd name="T78" fmla="*/ 2147483647 w 285"/>
              <a:gd name="T79" fmla="*/ 2147483647 h 61"/>
              <a:gd name="T80" fmla="*/ 2147483647 w 285"/>
              <a:gd name="T81" fmla="*/ 2147483647 h 61"/>
              <a:gd name="T82" fmla="*/ 2147483647 w 285"/>
              <a:gd name="T83" fmla="*/ 2147483647 h 61"/>
              <a:gd name="T84" fmla="*/ 2147483647 w 285"/>
              <a:gd name="T85" fmla="*/ 2147483647 h 61"/>
              <a:gd name="T86" fmla="*/ 2147483647 w 285"/>
              <a:gd name="T87" fmla="*/ 2147483647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1033" name="Picture 9" descr="Cover-6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75" y="0"/>
            <a:ext cx="668338"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26" r:id="rId1"/>
    <p:sldLayoutId id="2147484127" r:id="rId2"/>
    <p:sldLayoutId id="2147484128" r:id="rId3"/>
    <p:sldLayoutId id="2147484129" r:id="rId4"/>
    <p:sldLayoutId id="2147484130" r:id="rId5"/>
    <p:sldLayoutId id="2147484131" r:id="rId6"/>
    <p:sldLayoutId id="2147484132" r:id="rId7"/>
    <p:sldLayoutId id="2147484133" r:id="rId8"/>
    <p:sldLayoutId id="2147484134" r:id="rId9"/>
    <p:sldLayoutId id="2147484135" r:id="rId10"/>
    <p:sldLayoutId id="2147484136" r:id="rId11"/>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mj-lt"/>
          <a:ea typeface="ＭＳ Ｐゴシック" charset="0"/>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0"/>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0"/>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0"/>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ＭＳ Ｐゴシック" charset="0"/>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ＭＳ Ｐゴシック" charset="0"/>
          <a:cs typeface="ＭＳ Ｐゴシック" charset="0"/>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Font typeface="Times New Roman" pitchFamily="18" charset="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Excel_Worksheet_3A4F1CE6.xlsx"/><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2.png"/><Relationship Id="rId4" Type="http://schemas.openxmlformats.org/officeDocument/2006/relationships/image" Target="../media/image11.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2.png"/><Relationship Id="rId4" Type="http://schemas.openxmlformats.org/officeDocument/2006/relationships/image" Target="../media/image13.w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5746" name="Rectangle 2"/>
          <p:cNvSpPr>
            <a:spLocks noGrp="1" noChangeArrowheads="1"/>
          </p:cNvSpPr>
          <p:nvPr>
            <p:ph type="ctrTitle"/>
          </p:nvPr>
        </p:nvSpPr>
        <p:spPr/>
        <p:txBody>
          <a:bodyPr/>
          <a:lstStyle/>
          <a:p>
            <a:pPr>
              <a:defRPr/>
            </a:pPr>
            <a:r>
              <a:rPr lang="en-US">
                <a:effectLst>
                  <a:outerShdw blurRad="38100" dist="38100" dir="2700000" algn="tl">
                    <a:srgbClr val="C0C0C0"/>
                  </a:outerShdw>
                </a:effectLst>
                <a:ea typeface="ＭＳ Ｐゴシック" pitchFamily="34" charset="-128"/>
              </a:rPr>
              <a:t>12: Query Processing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3218" name="Rectangle 1026"/>
          <p:cNvSpPr>
            <a:spLocks noGrp="1" noChangeArrowheads="1"/>
          </p:cNvSpPr>
          <p:nvPr>
            <p:ph type="title" idx="4294967295"/>
          </p:nvPr>
        </p:nvSpPr>
        <p:spPr/>
        <p:txBody>
          <a:bodyPr/>
          <a:lstStyle/>
          <a:p>
            <a:pPr>
              <a:defRPr/>
            </a:pPr>
            <a:r>
              <a:rPr lang="en-US">
                <a:effectLst>
                  <a:outerShdw blurRad="38100" dist="38100" dir="2700000" algn="tl">
                    <a:srgbClr val="C0C0C0"/>
                  </a:outerShdw>
                </a:effectLst>
                <a:ea typeface="ＭＳ Ｐゴシック" pitchFamily="34" charset="-128"/>
              </a:rPr>
              <a:t>Measures of Query Cost (Cont.)</a:t>
            </a:r>
          </a:p>
        </p:txBody>
      </p:sp>
      <p:sp>
        <p:nvSpPr>
          <p:cNvPr id="22531" name="Rectangle 1027"/>
          <p:cNvSpPr>
            <a:spLocks noGrp="1" noChangeArrowheads="1"/>
          </p:cNvSpPr>
          <p:nvPr>
            <p:ph type="body" idx="4294967295"/>
          </p:nvPr>
        </p:nvSpPr>
        <p:spPr>
          <a:xfrm>
            <a:off x="768350" y="1065213"/>
            <a:ext cx="7891462" cy="4664075"/>
          </a:xfrm>
        </p:spPr>
        <p:txBody>
          <a:bodyPr/>
          <a:lstStyle/>
          <a:p>
            <a:r>
              <a:rPr lang="en-US" altLang="en-US" sz="2300">
                <a:latin typeface="Calibri" panose="020F0502020204030204" pitchFamily="34" charset="0"/>
                <a:ea typeface="ＭＳ Ｐゴシック" pitchFamily="34" charset="-128"/>
                <a:cs typeface="Calibri" panose="020F0502020204030204" pitchFamily="34" charset="0"/>
              </a:rPr>
              <a:t>Several algorithms can reduce disk IO by using extra buffer space </a:t>
            </a:r>
          </a:p>
          <a:p>
            <a:pPr lvl="1"/>
            <a:r>
              <a:rPr lang="en-US" altLang="en-US" sz="2300">
                <a:latin typeface="Calibri" panose="020F0502020204030204" pitchFamily="34" charset="0"/>
                <a:ea typeface="ＭＳ Ｐゴシック" pitchFamily="34" charset="-128"/>
                <a:cs typeface="Calibri" panose="020F0502020204030204" pitchFamily="34" charset="0"/>
              </a:rPr>
              <a:t>Amount of </a:t>
            </a:r>
            <a:r>
              <a:rPr lang="en-US" altLang="en-US" sz="2300">
                <a:solidFill>
                  <a:schemeClr val="tx2"/>
                </a:solidFill>
                <a:latin typeface="Calibri" panose="020F0502020204030204" pitchFamily="34" charset="0"/>
                <a:ea typeface="ＭＳ Ｐゴシック" pitchFamily="34" charset="-128"/>
                <a:cs typeface="Calibri" panose="020F0502020204030204" pitchFamily="34" charset="0"/>
              </a:rPr>
              <a:t>real memory available </a:t>
            </a:r>
            <a:r>
              <a:rPr lang="en-US" altLang="en-US" sz="2300">
                <a:latin typeface="Calibri" panose="020F0502020204030204" pitchFamily="34" charset="0"/>
                <a:ea typeface="ＭＳ Ｐゴシック" pitchFamily="34" charset="-128"/>
                <a:cs typeface="Calibri" panose="020F0502020204030204" pitchFamily="34" charset="0"/>
              </a:rPr>
              <a:t>to buffer depends on other concurrent queries and OS processes, known only during execution</a:t>
            </a:r>
          </a:p>
          <a:p>
            <a:pPr lvl="2"/>
            <a:r>
              <a:rPr lang="en-US" altLang="en-US" sz="2300">
                <a:latin typeface="Calibri" panose="020F0502020204030204" pitchFamily="34" charset="0"/>
                <a:ea typeface="ＭＳ Ｐゴシック" pitchFamily="34" charset="-128"/>
                <a:cs typeface="Calibri" panose="020F0502020204030204" pitchFamily="34" charset="0"/>
              </a:rPr>
              <a:t>We often </a:t>
            </a:r>
            <a:r>
              <a:rPr lang="en-US" altLang="en-US" sz="2300">
                <a:solidFill>
                  <a:srgbClr val="FF0000"/>
                </a:solidFill>
                <a:latin typeface="Calibri" panose="020F0502020204030204" pitchFamily="34" charset="0"/>
                <a:ea typeface="ＭＳ Ｐゴシック" pitchFamily="34" charset="-128"/>
                <a:cs typeface="Calibri" panose="020F0502020204030204" pitchFamily="34" charset="0"/>
              </a:rPr>
              <a:t>use worst case estimates</a:t>
            </a:r>
            <a:r>
              <a:rPr lang="en-US" altLang="en-US" sz="2300">
                <a:latin typeface="Calibri" panose="020F0502020204030204" pitchFamily="34" charset="0"/>
                <a:ea typeface="ＭＳ Ｐゴシック" pitchFamily="34" charset="-128"/>
                <a:cs typeface="Calibri" panose="020F0502020204030204" pitchFamily="34" charset="0"/>
              </a:rPr>
              <a:t>, assuming only the minimum amount of memory needed for the operation is available</a:t>
            </a:r>
          </a:p>
          <a:p>
            <a:pPr lvl="2"/>
            <a:r>
              <a:rPr lang="en-US" altLang="en-US" sz="2300">
                <a:latin typeface="Calibri" panose="020F0502020204030204" pitchFamily="34" charset="0"/>
                <a:ea typeface="ＭＳ Ｐゴシック" pitchFamily="34" charset="-128"/>
                <a:cs typeface="Calibri" panose="020F0502020204030204" pitchFamily="34" charset="0"/>
              </a:rPr>
              <a:t>In </a:t>
            </a:r>
            <a:r>
              <a:rPr lang="en-US" altLang="en-US" sz="2300">
                <a:solidFill>
                  <a:schemeClr val="tx2"/>
                </a:solidFill>
                <a:latin typeface="Calibri" panose="020F0502020204030204" pitchFamily="34" charset="0"/>
                <a:ea typeface="ＭＳ Ｐゴシック" pitchFamily="34" charset="-128"/>
                <a:cs typeface="Calibri" panose="020F0502020204030204" pitchFamily="34" charset="0"/>
              </a:rPr>
              <a:t>Best case</a:t>
            </a:r>
            <a:r>
              <a:rPr lang="en-US" altLang="en-US" sz="2300">
                <a:latin typeface="Calibri" panose="020F0502020204030204" pitchFamily="34" charset="0"/>
                <a:ea typeface="ＭＳ Ｐゴシック" pitchFamily="34" charset="-128"/>
                <a:cs typeface="Calibri" panose="020F0502020204030204" pitchFamily="34" charset="0"/>
              </a:rPr>
              <a:t>, Required </a:t>
            </a:r>
            <a:r>
              <a:rPr lang="en-US" altLang="en-US" sz="2300">
                <a:solidFill>
                  <a:schemeClr val="tx2"/>
                </a:solidFill>
                <a:latin typeface="Calibri" panose="020F0502020204030204" pitchFamily="34" charset="0"/>
                <a:ea typeface="ＭＳ Ｐゴシック" pitchFamily="34" charset="-128"/>
                <a:cs typeface="Calibri" panose="020F0502020204030204" pitchFamily="34" charset="0"/>
              </a:rPr>
              <a:t>data may be buffer resident already</a:t>
            </a:r>
            <a:r>
              <a:rPr lang="en-US" altLang="en-US" sz="2300">
                <a:latin typeface="Calibri" panose="020F0502020204030204" pitchFamily="34" charset="0"/>
                <a:ea typeface="ＭＳ Ｐゴシック" pitchFamily="34" charset="-128"/>
                <a:cs typeface="Calibri" panose="020F0502020204030204" pitchFamily="34" charset="0"/>
              </a:rPr>
              <a:t>, avoiding disk I/O.</a:t>
            </a:r>
          </a:p>
          <a:p>
            <a:pPr lvl="1"/>
            <a:r>
              <a:rPr lang="en-US" altLang="en-US" sz="2300">
                <a:latin typeface="Calibri" panose="020F0502020204030204" pitchFamily="34" charset="0"/>
                <a:ea typeface="ＭＳ Ｐゴシック" pitchFamily="34" charset="-128"/>
                <a:cs typeface="Calibri" panose="020F0502020204030204" pitchFamily="34" charset="0"/>
              </a:rPr>
              <a:t>But hard to take into account for cost estimation</a:t>
            </a:r>
          </a:p>
          <a:p>
            <a:endParaRPr lang="en-US" altLang="en-US" sz="2300">
              <a:latin typeface="Calibri" panose="020F0502020204030204" pitchFamily="34" charset="0"/>
              <a:ea typeface="ＭＳ Ｐゴシック" pitchFamily="34" charset="-128"/>
              <a:cs typeface="Calibri" panose="020F0502020204030204" pitchFamily="34" charset="0"/>
            </a:endParaRPr>
          </a:p>
        </p:txBody>
      </p:sp>
    </p:spTree>
  </p:cSld>
  <p:clrMapOvr>
    <a:masterClrMapping/>
  </p:clrMapOvr>
  <p:transition advTm="7472"/>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a:xfrm>
            <a:off x="801167" y="-35856"/>
            <a:ext cx="8077200" cy="609600"/>
          </a:xfrm>
        </p:spPr>
        <p:txBody>
          <a:bodyPr/>
          <a:lstStyle/>
          <a:p>
            <a:pPr>
              <a:defRPr/>
            </a:pPr>
            <a:r>
              <a:rPr lang="en-US">
                <a:effectLst>
                  <a:outerShdw blurRad="38100" dist="38100" dir="2700000" algn="tl">
                    <a:srgbClr val="C0C0C0"/>
                  </a:outerShdw>
                </a:effectLst>
                <a:ea typeface="ＭＳ Ｐゴシック" pitchFamily="34" charset="-128"/>
              </a:rPr>
              <a:t>Selection Operation</a:t>
            </a:r>
          </a:p>
        </p:txBody>
      </p:sp>
      <p:sp>
        <p:nvSpPr>
          <p:cNvPr id="23555" name="Rectangle 3"/>
          <p:cNvSpPr>
            <a:spLocks noGrp="1" noChangeArrowheads="1"/>
          </p:cNvSpPr>
          <p:nvPr>
            <p:ph type="body" idx="1"/>
          </p:nvPr>
        </p:nvSpPr>
        <p:spPr>
          <a:xfrm>
            <a:off x="515417" y="588032"/>
            <a:ext cx="8362950" cy="5360988"/>
          </a:xfrm>
        </p:spPr>
        <p:txBody>
          <a:bodyPr/>
          <a:lstStyle/>
          <a:p>
            <a:pPr>
              <a:lnSpc>
                <a:spcPct val="90000"/>
              </a:lnSpc>
            </a:pPr>
            <a:r>
              <a:rPr lang="en-US" altLang="en-US" sz="2400" b="1">
                <a:solidFill>
                  <a:srgbClr val="3366CC"/>
                </a:solidFill>
                <a:latin typeface="Calibri" panose="020F0502020204030204" pitchFamily="34" charset="0"/>
                <a:ea typeface="ＭＳ Ｐゴシック" pitchFamily="34" charset="-128"/>
                <a:cs typeface="Calibri" panose="020F0502020204030204" pitchFamily="34" charset="0"/>
              </a:rPr>
              <a:t>File scan</a:t>
            </a:r>
            <a:r>
              <a:rPr lang="en-US" altLang="en-US" sz="2400">
                <a:latin typeface="Calibri" panose="020F0502020204030204" pitchFamily="34" charset="0"/>
                <a:ea typeface="ＭＳ Ｐゴシック" pitchFamily="34" charset="-128"/>
                <a:cs typeface="Calibri" panose="020F0502020204030204" pitchFamily="34" charset="0"/>
              </a:rPr>
              <a:t> </a:t>
            </a:r>
          </a:p>
          <a:p>
            <a:pPr>
              <a:spcBef>
                <a:spcPts val="600"/>
              </a:spcBef>
            </a:pPr>
            <a:r>
              <a:rPr lang="en-US" altLang="en-US" sz="2100">
                <a:latin typeface="Calibri" panose="020F0502020204030204" pitchFamily="34" charset="0"/>
                <a:ea typeface="ＭＳ Ｐゴシック" pitchFamily="34" charset="-128"/>
                <a:cs typeface="Calibri" panose="020F0502020204030204" pitchFamily="34" charset="0"/>
              </a:rPr>
              <a:t>Algorithm </a:t>
            </a:r>
            <a:r>
              <a:rPr lang="en-US" altLang="en-US" sz="2100" b="1">
                <a:latin typeface="Calibri" panose="020F0502020204030204" pitchFamily="34" charset="0"/>
                <a:ea typeface="ＭＳ Ｐゴシック" pitchFamily="34" charset="-128"/>
                <a:cs typeface="Calibri" panose="020F0502020204030204" pitchFamily="34" charset="0"/>
              </a:rPr>
              <a:t>A1</a:t>
            </a:r>
            <a:r>
              <a:rPr lang="en-US" altLang="en-US" sz="2100">
                <a:latin typeface="Calibri" panose="020F0502020204030204" pitchFamily="34" charset="0"/>
                <a:ea typeface="ＭＳ Ｐゴシック" pitchFamily="34" charset="-128"/>
                <a:cs typeface="Calibri" panose="020F0502020204030204" pitchFamily="34" charset="0"/>
              </a:rPr>
              <a:t> (</a:t>
            </a:r>
            <a:r>
              <a:rPr lang="en-US" altLang="en-US" sz="2100" b="1">
                <a:solidFill>
                  <a:srgbClr val="3366CC"/>
                </a:solidFill>
                <a:latin typeface="Calibri" panose="020F0502020204030204" pitchFamily="34" charset="0"/>
                <a:ea typeface="ＭＳ Ｐゴシック" pitchFamily="34" charset="-128"/>
                <a:cs typeface="Calibri" panose="020F0502020204030204" pitchFamily="34" charset="0"/>
              </a:rPr>
              <a:t>linear search</a:t>
            </a:r>
            <a:r>
              <a:rPr lang="en-US" altLang="en-US" sz="2100">
                <a:latin typeface="Calibri" panose="020F0502020204030204" pitchFamily="34" charset="0"/>
                <a:ea typeface="ＭＳ Ｐゴシック" pitchFamily="34" charset="-128"/>
                <a:cs typeface="Calibri" panose="020F0502020204030204" pitchFamily="34" charset="0"/>
              </a:rPr>
              <a:t>).  Scan each file block and test all records to see whether they satisfy the selection condition.</a:t>
            </a:r>
          </a:p>
          <a:p>
            <a:pPr lvl="1">
              <a:lnSpc>
                <a:spcPct val="90000"/>
              </a:lnSpc>
            </a:pPr>
            <a:endParaRPr lang="en-US" altLang="en-US" sz="2000" i="1">
              <a:latin typeface="Calibri" panose="020F0502020204030204" pitchFamily="34" charset="0"/>
              <a:ea typeface="ＭＳ Ｐゴシック" pitchFamily="34" charset="-128"/>
              <a:cs typeface="Calibri" panose="020F0502020204030204" pitchFamily="34" charset="0"/>
            </a:endParaRPr>
          </a:p>
          <a:p>
            <a:pPr lvl="2">
              <a:lnSpc>
                <a:spcPct val="90000"/>
              </a:lnSpc>
            </a:pPr>
            <a:r>
              <a:rPr lang="en-US" altLang="en-US" sz="2000" i="1" err="1">
                <a:solidFill>
                  <a:srgbClr val="FF0000"/>
                </a:solidFill>
                <a:latin typeface="Calibri" panose="020F0502020204030204" pitchFamily="34" charset="0"/>
                <a:ea typeface="ＭＳ Ｐゴシック" pitchFamily="34" charset="-128"/>
                <a:cs typeface="Calibri" panose="020F0502020204030204" pitchFamily="34" charset="0"/>
              </a:rPr>
              <a:t>b</a:t>
            </a:r>
            <a:r>
              <a:rPr lang="en-US" altLang="en-US" sz="2400" i="1" baseline="-25000" err="1">
                <a:solidFill>
                  <a:srgbClr val="FF0000"/>
                </a:solidFill>
                <a:latin typeface="Calibri" panose="020F0502020204030204" pitchFamily="34" charset="0"/>
                <a:ea typeface="ＭＳ Ｐゴシック" pitchFamily="34" charset="-128"/>
                <a:cs typeface="Calibri" panose="020F0502020204030204" pitchFamily="34" charset="0"/>
              </a:rPr>
              <a:t>r</a:t>
            </a:r>
            <a:r>
              <a:rPr lang="en-US" altLang="en-US" sz="2400" i="1" baseline="-25000">
                <a:latin typeface="Calibri" panose="020F0502020204030204" pitchFamily="34" charset="0"/>
                <a:ea typeface="ＭＳ Ｐゴシック" pitchFamily="34" charset="-128"/>
                <a:cs typeface="Calibri" panose="020F0502020204030204" pitchFamily="34" charset="0"/>
              </a:rPr>
              <a:t> </a:t>
            </a:r>
            <a:r>
              <a:rPr lang="en-US" altLang="en-US" sz="2400" i="1">
                <a:latin typeface="Calibri" panose="020F0502020204030204" pitchFamily="34" charset="0"/>
                <a:ea typeface="ＭＳ Ｐゴシック" pitchFamily="34" charset="-128"/>
                <a:cs typeface="Calibri" panose="020F0502020204030204" pitchFamily="34" charset="0"/>
              </a:rPr>
              <a:t> </a:t>
            </a:r>
            <a:r>
              <a:rPr lang="en-US" altLang="en-US" sz="2000">
                <a:latin typeface="Calibri" panose="020F0502020204030204" pitchFamily="34" charset="0"/>
                <a:ea typeface="ＭＳ Ｐゴシック" pitchFamily="34" charset="-128"/>
                <a:cs typeface="Calibri" panose="020F0502020204030204" pitchFamily="34" charset="0"/>
              </a:rPr>
              <a:t>denotes number of blocks containing records from relation </a:t>
            </a:r>
            <a:r>
              <a:rPr lang="en-US" altLang="en-US" sz="2000" i="1">
                <a:latin typeface="Calibri" panose="020F0502020204030204" pitchFamily="34" charset="0"/>
                <a:ea typeface="ＭＳ Ｐゴシック" pitchFamily="34" charset="-128"/>
                <a:cs typeface="Calibri" panose="020F0502020204030204" pitchFamily="34" charset="0"/>
              </a:rPr>
              <a:t>r</a:t>
            </a:r>
            <a:endParaRPr lang="en-US" altLang="en-US" sz="2400" i="1">
              <a:latin typeface="Calibri" panose="020F0502020204030204" pitchFamily="34" charset="0"/>
              <a:ea typeface="ＭＳ Ｐゴシック" pitchFamily="34" charset="-128"/>
              <a:cs typeface="Calibri" panose="020F0502020204030204" pitchFamily="34" charset="0"/>
            </a:endParaRPr>
          </a:p>
          <a:p>
            <a:pPr lvl="1">
              <a:lnSpc>
                <a:spcPct val="90000"/>
              </a:lnSpc>
            </a:pPr>
            <a:r>
              <a:rPr lang="en-US" altLang="en-US" sz="2000">
                <a:solidFill>
                  <a:srgbClr val="FF0000"/>
                </a:solidFill>
                <a:latin typeface="Calibri" panose="020F0502020204030204" pitchFamily="34" charset="0"/>
                <a:ea typeface="ＭＳ Ｐゴシック" pitchFamily="34" charset="-128"/>
                <a:cs typeface="Calibri" panose="020F0502020204030204" pitchFamily="34" charset="0"/>
              </a:rPr>
              <a:t>If</a:t>
            </a:r>
            <a:r>
              <a:rPr lang="en-US" altLang="en-US" sz="2000">
                <a:latin typeface="Calibri" panose="020F0502020204030204" pitchFamily="34" charset="0"/>
                <a:ea typeface="ＭＳ Ｐゴシック" pitchFamily="34" charset="-128"/>
                <a:cs typeface="Calibri" panose="020F0502020204030204" pitchFamily="34" charset="0"/>
              </a:rPr>
              <a:t> selection is on a </a:t>
            </a:r>
            <a:r>
              <a:rPr lang="en-US" altLang="en-US" sz="2000">
                <a:solidFill>
                  <a:srgbClr val="FF0000"/>
                </a:solidFill>
                <a:latin typeface="Calibri" panose="020F0502020204030204" pitchFamily="34" charset="0"/>
                <a:ea typeface="ＭＳ Ｐゴシック" pitchFamily="34" charset="-128"/>
                <a:cs typeface="Calibri" panose="020F0502020204030204" pitchFamily="34" charset="0"/>
              </a:rPr>
              <a:t>key attribute</a:t>
            </a:r>
            <a:r>
              <a:rPr lang="en-US" altLang="en-US" sz="2000">
                <a:latin typeface="Calibri" panose="020F0502020204030204" pitchFamily="34" charset="0"/>
                <a:ea typeface="ＭＳ Ｐゴシック" pitchFamily="34" charset="-128"/>
                <a:cs typeface="Calibri" panose="020F0502020204030204" pitchFamily="34" charset="0"/>
              </a:rPr>
              <a:t>, can stop on finding record</a:t>
            </a:r>
          </a:p>
          <a:p>
            <a:pPr lvl="2">
              <a:lnSpc>
                <a:spcPct val="90000"/>
              </a:lnSpc>
            </a:pPr>
            <a:endParaRPr lang="en-US" altLang="en-US" sz="1600">
              <a:latin typeface="Calibri" panose="020F0502020204030204" pitchFamily="34" charset="0"/>
              <a:ea typeface="ＭＳ Ｐゴシック" pitchFamily="34" charset="-128"/>
              <a:cs typeface="Calibri" panose="020F0502020204030204" pitchFamily="34" charset="0"/>
            </a:endParaRPr>
          </a:p>
          <a:p>
            <a:pPr lvl="2">
              <a:lnSpc>
                <a:spcPct val="90000"/>
              </a:lnSpc>
            </a:pPr>
            <a:endParaRPr lang="en-US" altLang="en-US" sz="1600">
              <a:latin typeface="Calibri" panose="020F0502020204030204" pitchFamily="34" charset="0"/>
              <a:ea typeface="ＭＳ Ｐゴシック" pitchFamily="34" charset="-128"/>
              <a:cs typeface="Calibri" panose="020F0502020204030204" pitchFamily="34" charset="0"/>
            </a:endParaRPr>
          </a:p>
          <a:p>
            <a:pPr lvl="2">
              <a:lnSpc>
                <a:spcPct val="90000"/>
              </a:lnSpc>
            </a:pPr>
            <a:r>
              <a:rPr lang="en-US" altLang="en-US" sz="1600">
                <a:latin typeface="Calibri" panose="020F0502020204030204" pitchFamily="34" charset="0"/>
                <a:ea typeface="ＭＳ Ｐゴシック" pitchFamily="34" charset="-128"/>
                <a:cs typeface="Calibri" panose="020F0502020204030204" pitchFamily="34" charset="0"/>
              </a:rPr>
              <a:t>(Because -at most 1 record satisfies the search criteria)</a:t>
            </a:r>
            <a:endParaRPr lang="en-US" altLang="en-US">
              <a:latin typeface="Calibri" panose="020F0502020204030204" pitchFamily="34" charset="0"/>
              <a:ea typeface="ＭＳ Ｐゴシック" pitchFamily="34" charset="-128"/>
              <a:cs typeface="Calibri" panose="020F0502020204030204" pitchFamily="34" charset="0"/>
            </a:endParaRPr>
          </a:p>
          <a:p>
            <a:pPr marL="0" indent="0">
              <a:lnSpc>
                <a:spcPct val="90000"/>
              </a:lnSpc>
              <a:buNone/>
            </a:pPr>
            <a:endParaRPr lang="en-US" altLang="en-US" sz="2000">
              <a:latin typeface="Calibri" panose="020F0502020204030204" pitchFamily="34" charset="0"/>
              <a:ea typeface="ＭＳ Ｐゴシック" pitchFamily="34" charset="-128"/>
              <a:cs typeface="Calibri" panose="020F0502020204030204" pitchFamily="34" charset="0"/>
            </a:endParaRPr>
          </a:p>
          <a:p>
            <a:pPr>
              <a:lnSpc>
                <a:spcPct val="90000"/>
              </a:lnSpc>
            </a:pPr>
            <a:r>
              <a:rPr lang="en-US" altLang="en-US" sz="2000" b="1">
                <a:latin typeface="Calibri" panose="020F0502020204030204" pitchFamily="34" charset="0"/>
                <a:ea typeface="ＭＳ Ｐゴシック" pitchFamily="34" charset="-128"/>
                <a:cs typeface="Calibri" panose="020F0502020204030204" pitchFamily="34" charset="0"/>
              </a:rPr>
              <a:t>Note: </a:t>
            </a:r>
            <a:r>
              <a:rPr lang="en-US" altLang="en-US" sz="2000">
                <a:latin typeface="Calibri" panose="020F0502020204030204" pitchFamily="34" charset="0"/>
                <a:ea typeface="ＭＳ Ｐゴシック" pitchFamily="34" charset="-128"/>
                <a:cs typeface="Calibri" panose="020F0502020204030204" pitchFamily="34" charset="0"/>
              </a:rPr>
              <a:t>binary search generally does not make sense since data is not stored consecutively</a:t>
            </a:r>
          </a:p>
          <a:p>
            <a:pPr lvl="1">
              <a:lnSpc>
                <a:spcPct val="90000"/>
              </a:lnSpc>
            </a:pPr>
            <a:r>
              <a:rPr lang="en-US" altLang="en-US">
                <a:latin typeface="Calibri" panose="020F0502020204030204" pitchFamily="34" charset="0"/>
                <a:ea typeface="ＭＳ Ｐゴシック" pitchFamily="34" charset="-128"/>
                <a:cs typeface="Calibri" panose="020F0502020204030204" pitchFamily="34" charset="0"/>
              </a:rPr>
              <a:t>except when there is an index available, </a:t>
            </a:r>
          </a:p>
          <a:p>
            <a:pPr lvl="1">
              <a:lnSpc>
                <a:spcPct val="90000"/>
              </a:lnSpc>
            </a:pPr>
            <a:r>
              <a:rPr lang="en-US" altLang="en-US">
                <a:latin typeface="Calibri" panose="020F0502020204030204" pitchFamily="34" charset="0"/>
                <a:ea typeface="ＭＳ Ｐゴシック" pitchFamily="34" charset="-128"/>
                <a:cs typeface="Calibri" panose="020F0502020204030204" pitchFamily="34" charset="0"/>
              </a:rPr>
              <a:t>and binary search requires more seeks than index search</a:t>
            </a:r>
          </a:p>
        </p:txBody>
      </p:sp>
      <p:sp>
        <p:nvSpPr>
          <p:cNvPr id="2" name="TextBox 1"/>
          <p:cNvSpPr txBox="1"/>
          <p:nvPr/>
        </p:nvSpPr>
        <p:spPr>
          <a:xfrm>
            <a:off x="1268461" y="1750120"/>
            <a:ext cx="6237963" cy="41088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lvl="1">
              <a:lnSpc>
                <a:spcPct val="90000"/>
              </a:lnSpc>
            </a:pPr>
            <a:r>
              <a:rPr lang="en-US" altLang="en-US" sz="2300">
                <a:latin typeface="Calibri" panose="020F0502020204030204" pitchFamily="34" charset="0"/>
                <a:cs typeface="Calibri" panose="020F0502020204030204" pitchFamily="34" charset="0"/>
              </a:rPr>
              <a:t>Cost estimate = </a:t>
            </a:r>
            <a:r>
              <a:rPr lang="en-US" altLang="en-US" sz="2300" i="1" err="1">
                <a:solidFill>
                  <a:srgbClr val="FF0000"/>
                </a:solidFill>
                <a:latin typeface="Calibri" panose="020F0502020204030204" pitchFamily="34" charset="0"/>
                <a:cs typeface="Calibri" panose="020F0502020204030204" pitchFamily="34" charset="0"/>
              </a:rPr>
              <a:t>b</a:t>
            </a:r>
            <a:r>
              <a:rPr lang="en-US" altLang="en-US" sz="2300" i="1" baseline="-25000" err="1">
                <a:solidFill>
                  <a:srgbClr val="FF0000"/>
                </a:solidFill>
                <a:latin typeface="Calibri" panose="020F0502020204030204" pitchFamily="34" charset="0"/>
                <a:cs typeface="Calibri" panose="020F0502020204030204" pitchFamily="34" charset="0"/>
              </a:rPr>
              <a:t>r</a:t>
            </a:r>
            <a:r>
              <a:rPr lang="en-US" altLang="en-US" sz="2300" i="1" baseline="-25000">
                <a:solidFill>
                  <a:srgbClr val="FF0000"/>
                </a:solidFill>
                <a:latin typeface="Calibri" panose="020F0502020204030204" pitchFamily="34" charset="0"/>
                <a:cs typeface="Calibri" panose="020F0502020204030204" pitchFamily="34" charset="0"/>
              </a:rPr>
              <a:t> </a:t>
            </a:r>
            <a:r>
              <a:rPr lang="en-US" altLang="en-US" sz="2300">
                <a:latin typeface="Calibri" panose="020F0502020204030204" pitchFamily="34" charset="0"/>
                <a:cs typeface="Calibri" panose="020F0502020204030204" pitchFamily="34" charset="0"/>
              </a:rPr>
              <a:t>block transfers *</a:t>
            </a:r>
            <a:r>
              <a:rPr lang="en-US" altLang="en-US" sz="2300" err="1">
                <a:latin typeface="Calibri" panose="020F0502020204030204" pitchFamily="34" charset="0"/>
                <a:cs typeface="Calibri" panose="020F0502020204030204" pitchFamily="34" charset="0"/>
              </a:rPr>
              <a:t>t</a:t>
            </a:r>
            <a:r>
              <a:rPr lang="en-US" altLang="en-US" sz="2300" baseline="-25000" err="1">
                <a:latin typeface="Calibri" panose="020F0502020204030204" pitchFamily="34" charset="0"/>
                <a:cs typeface="Calibri" panose="020F0502020204030204" pitchFamily="34" charset="0"/>
              </a:rPr>
              <a:t>T</a:t>
            </a:r>
            <a:r>
              <a:rPr lang="en-US" altLang="en-US" sz="2300">
                <a:latin typeface="Calibri" panose="020F0502020204030204" pitchFamily="34" charset="0"/>
                <a:cs typeface="Calibri" panose="020F0502020204030204" pitchFamily="34" charset="0"/>
              </a:rPr>
              <a:t> + 1* </a:t>
            </a:r>
            <a:r>
              <a:rPr lang="en-US" altLang="en-US" sz="2300" err="1">
                <a:latin typeface="Calibri" panose="020F0502020204030204" pitchFamily="34" charset="0"/>
                <a:cs typeface="Calibri" panose="020F0502020204030204" pitchFamily="34" charset="0"/>
              </a:rPr>
              <a:t>t</a:t>
            </a:r>
            <a:r>
              <a:rPr lang="en-US" altLang="en-US" sz="2300" baseline="-25000" err="1">
                <a:latin typeface="Calibri" panose="020F0502020204030204" pitchFamily="34" charset="0"/>
                <a:cs typeface="Calibri" panose="020F0502020204030204" pitchFamily="34" charset="0"/>
              </a:rPr>
              <a:t>s</a:t>
            </a:r>
            <a:endParaRPr lang="en-US" altLang="en-US" sz="2300" i="1">
              <a:latin typeface="Calibri" panose="020F0502020204030204" pitchFamily="34" charset="0"/>
              <a:cs typeface="Calibri" panose="020F0502020204030204" pitchFamily="34" charset="0"/>
            </a:endParaRPr>
          </a:p>
        </p:txBody>
      </p:sp>
      <p:sp>
        <p:nvSpPr>
          <p:cNvPr id="5" name="TextBox 4"/>
          <p:cNvSpPr txBox="1"/>
          <p:nvPr/>
        </p:nvSpPr>
        <p:spPr>
          <a:xfrm>
            <a:off x="1302708" y="3045763"/>
            <a:ext cx="6237963" cy="41088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lvl="2">
              <a:lnSpc>
                <a:spcPct val="90000"/>
              </a:lnSpc>
            </a:pPr>
            <a:r>
              <a:rPr lang="en-US" altLang="en-US" sz="2300">
                <a:latin typeface="Calibri" panose="020F0502020204030204" pitchFamily="34" charset="0"/>
                <a:ea typeface="ＭＳ Ｐゴシック" pitchFamily="34" charset="-128"/>
                <a:cs typeface="Calibri" panose="020F0502020204030204" pitchFamily="34" charset="0"/>
              </a:rPr>
              <a:t>cost = (</a:t>
            </a:r>
            <a:r>
              <a:rPr lang="en-US" altLang="en-US" sz="2300" i="1" err="1">
                <a:solidFill>
                  <a:srgbClr val="FF0000"/>
                </a:solidFill>
                <a:latin typeface="Calibri" panose="020F0502020204030204" pitchFamily="34" charset="0"/>
                <a:ea typeface="ＭＳ Ｐゴシック" pitchFamily="34" charset="-128"/>
                <a:cs typeface="Calibri" panose="020F0502020204030204" pitchFamily="34" charset="0"/>
              </a:rPr>
              <a:t>b</a:t>
            </a:r>
            <a:r>
              <a:rPr lang="en-US" altLang="en-US" sz="2300" i="1" baseline="-25000" err="1">
                <a:solidFill>
                  <a:srgbClr val="FF0000"/>
                </a:solidFill>
                <a:latin typeface="Calibri" panose="020F0502020204030204" pitchFamily="34" charset="0"/>
                <a:ea typeface="ＭＳ Ｐゴシック" pitchFamily="34" charset="-128"/>
                <a:cs typeface="Calibri" panose="020F0502020204030204" pitchFamily="34" charset="0"/>
              </a:rPr>
              <a:t>r</a:t>
            </a:r>
            <a:r>
              <a:rPr lang="en-US" altLang="en-US" sz="2300" i="1" baseline="-25000">
                <a:solidFill>
                  <a:srgbClr val="FF0000"/>
                </a:solidFill>
                <a:latin typeface="Calibri" panose="020F0502020204030204" pitchFamily="34" charset="0"/>
                <a:ea typeface="ＭＳ Ｐゴシック" pitchFamily="34" charset="-128"/>
                <a:cs typeface="Calibri" panose="020F0502020204030204" pitchFamily="34" charset="0"/>
              </a:rPr>
              <a:t> </a:t>
            </a:r>
            <a:r>
              <a:rPr lang="en-US" altLang="en-US" sz="2300">
                <a:solidFill>
                  <a:srgbClr val="FF0000"/>
                </a:solidFill>
                <a:latin typeface="Calibri" panose="020F0502020204030204" pitchFamily="34" charset="0"/>
                <a:ea typeface="ＭＳ Ｐゴシック" pitchFamily="34" charset="-128"/>
                <a:cs typeface="Calibri" panose="020F0502020204030204" pitchFamily="34" charset="0"/>
              </a:rPr>
              <a:t>/2</a:t>
            </a:r>
            <a:r>
              <a:rPr lang="en-US" altLang="en-US" sz="2300">
                <a:latin typeface="Calibri" panose="020F0502020204030204" pitchFamily="34" charset="0"/>
                <a:ea typeface="ＭＳ Ｐゴシック" pitchFamily="34" charset="-128"/>
                <a:cs typeface="Calibri" panose="020F0502020204030204" pitchFamily="34" charset="0"/>
              </a:rPr>
              <a:t>) block transfers *</a:t>
            </a:r>
            <a:r>
              <a:rPr lang="en-US" altLang="en-US" sz="2300" err="1">
                <a:latin typeface="Calibri" panose="020F0502020204030204" pitchFamily="34" charset="0"/>
                <a:ea typeface="ＭＳ Ｐゴシック" pitchFamily="34" charset="-128"/>
                <a:cs typeface="Calibri" panose="020F0502020204030204" pitchFamily="34" charset="0"/>
              </a:rPr>
              <a:t>t</a:t>
            </a:r>
            <a:r>
              <a:rPr lang="en-US" altLang="en-US" sz="2300" baseline="-25000" err="1">
                <a:latin typeface="Calibri" panose="020F0502020204030204" pitchFamily="34" charset="0"/>
                <a:ea typeface="ＭＳ Ｐゴシック" pitchFamily="34" charset="-128"/>
                <a:cs typeface="Calibri" panose="020F0502020204030204" pitchFamily="34" charset="0"/>
              </a:rPr>
              <a:t>T</a:t>
            </a:r>
            <a:r>
              <a:rPr lang="en-US" altLang="en-US" sz="2300">
                <a:latin typeface="Calibri" panose="020F0502020204030204" pitchFamily="34" charset="0"/>
                <a:ea typeface="ＭＳ Ｐゴシック" pitchFamily="34" charset="-128"/>
                <a:cs typeface="Calibri" panose="020F0502020204030204" pitchFamily="34" charset="0"/>
              </a:rPr>
              <a:t> + 1* </a:t>
            </a:r>
            <a:r>
              <a:rPr lang="en-US" altLang="en-US" sz="2300" err="1">
                <a:latin typeface="Calibri" panose="020F0502020204030204" pitchFamily="34" charset="0"/>
                <a:ea typeface="ＭＳ Ｐゴシック" pitchFamily="34" charset="-128"/>
                <a:cs typeface="Calibri" panose="020F0502020204030204" pitchFamily="34" charset="0"/>
              </a:rPr>
              <a:t>t</a:t>
            </a:r>
            <a:r>
              <a:rPr lang="en-US" altLang="en-US" sz="2300" baseline="-25000" err="1">
                <a:latin typeface="Calibri" panose="020F0502020204030204" pitchFamily="34" charset="0"/>
                <a:ea typeface="ＭＳ Ｐゴシック" pitchFamily="34" charset="-128"/>
                <a:cs typeface="Calibri" panose="020F0502020204030204" pitchFamily="34" charset="0"/>
              </a:rPr>
              <a:t>s</a:t>
            </a:r>
            <a:endParaRPr lang="en-US" altLang="en-US" sz="2300">
              <a:latin typeface="Calibri" panose="020F0502020204030204" pitchFamily="34" charset="0"/>
              <a:ea typeface="ＭＳ Ｐゴシック" pitchFamily="34" charset="-128"/>
              <a:cs typeface="Calibri" panose="020F0502020204030204" pitchFamily="34" charset="0"/>
            </a:endParaRPr>
          </a:p>
        </p:txBody>
      </p:sp>
    </p:spTree>
  </p:cSld>
  <p:clrMapOvr>
    <a:masterClrMapping/>
  </p:clrMapOvr>
  <p:transition advTm="3808"/>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a:xfrm>
            <a:off x="743298" y="0"/>
            <a:ext cx="8077200" cy="609600"/>
          </a:xfrm>
        </p:spPr>
        <p:txBody>
          <a:bodyPr/>
          <a:lstStyle/>
          <a:p>
            <a:pPr>
              <a:defRPr/>
            </a:pPr>
            <a:r>
              <a:rPr lang="en-US">
                <a:effectLst>
                  <a:outerShdw blurRad="38100" dist="38100" dir="2700000" algn="tl">
                    <a:srgbClr val="C0C0C0"/>
                  </a:outerShdw>
                </a:effectLst>
                <a:ea typeface="ＭＳ Ｐゴシック" pitchFamily="34" charset="-128"/>
              </a:rPr>
              <a:t>Selections Using Indices</a:t>
            </a:r>
          </a:p>
        </p:txBody>
      </p:sp>
      <p:sp>
        <p:nvSpPr>
          <p:cNvPr id="316419" name="Rectangle 3"/>
          <p:cNvSpPr>
            <a:spLocks noGrp="1" noChangeArrowheads="1"/>
          </p:cNvSpPr>
          <p:nvPr>
            <p:ph type="body" idx="1"/>
          </p:nvPr>
        </p:nvSpPr>
        <p:spPr>
          <a:xfrm>
            <a:off x="743298" y="625192"/>
            <a:ext cx="7835900" cy="5421313"/>
          </a:xfrm>
        </p:spPr>
        <p:txBody>
          <a:bodyPr/>
          <a:lstStyle/>
          <a:p>
            <a:pPr>
              <a:defRPr/>
            </a:pPr>
            <a:r>
              <a:rPr lang="en-US" sz="2100" b="1">
                <a:solidFill>
                  <a:srgbClr val="3366CC"/>
                </a:solidFill>
                <a:latin typeface="Calibri" panose="020F0502020204030204" pitchFamily="34" charset="0"/>
                <a:ea typeface="ＭＳ Ｐゴシック" pitchFamily="34" charset="-128"/>
                <a:cs typeface="Calibri" panose="020F0502020204030204" pitchFamily="34" charset="0"/>
              </a:rPr>
              <a:t>Index scan</a:t>
            </a:r>
            <a:r>
              <a:rPr lang="en-US" sz="2100" b="1">
                <a:latin typeface="Calibri" panose="020F0502020204030204" pitchFamily="34" charset="0"/>
                <a:ea typeface="ＭＳ Ｐゴシック" pitchFamily="34" charset="-128"/>
                <a:cs typeface="Calibri" panose="020F0502020204030204" pitchFamily="34" charset="0"/>
              </a:rPr>
              <a:t> </a:t>
            </a:r>
            <a:r>
              <a:rPr lang="en-US" sz="2100">
                <a:latin typeface="Calibri" panose="020F0502020204030204" pitchFamily="34" charset="0"/>
                <a:ea typeface="ＭＳ Ｐゴシック" pitchFamily="34" charset="-128"/>
                <a:cs typeface="Calibri" panose="020F0502020204030204" pitchFamily="34" charset="0"/>
              </a:rPr>
              <a:t>– search algorithms that </a:t>
            </a:r>
            <a:r>
              <a:rPr lang="en-US" sz="2100">
                <a:solidFill>
                  <a:srgbClr val="FF0000"/>
                </a:solidFill>
                <a:latin typeface="Calibri" panose="020F0502020204030204" pitchFamily="34" charset="0"/>
                <a:ea typeface="ＭＳ Ｐゴシック" pitchFamily="34" charset="-128"/>
                <a:cs typeface="Calibri" panose="020F0502020204030204" pitchFamily="34" charset="0"/>
              </a:rPr>
              <a:t>use an index</a:t>
            </a:r>
          </a:p>
          <a:p>
            <a:pPr lvl="1">
              <a:defRPr/>
            </a:pPr>
            <a:r>
              <a:rPr lang="en-US" sz="2100">
                <a:latin typeface="Calibri" panose="020F0502020204030204" pitchFamily="34" charset="0"/>
                <a:ea typeface="ＭＳ Ｐゴシック" pitchFamily="34" charset="-128"/>
                <a:cs typeface="Calibri" panose="020F0502020204030204" pitchFamily="34" charset="0"/>
              </a:rPr>
              <a:t>selection condition must be on search-key of index.</a:t>
            </a:r>
          </a:p>
          <a:p>
            <a:pPr>
              <a:lnSpc>
                <a:spcPct val="150000"/>
              </a:lnSpc>
              <a:spcBef>
                <a:spcPts val="600"/>
              </a:spcBef>
              <a:defRPr/>
            </a:pPr>
            <a:r>
              <a:rPr lang="en-US" sz="2100" b="1">
                <a:latin typeface="Calibri" panose="020F0502020204030204" pitchFamily="34" charset="0"/>
                <a:ea typeface="ＭＳ Ｐゴシック" pitchFamily="34" charset="-128"/>
                <a:cs typeface="Calibri" panose="020F0502020204030204" pitchFamily="34" charset="0"/>
              </a:rPr>
              <a:t>A2 </a:t>
            </a:r>
            <a:r>
              <a:rPr lang="en-US" sz="2100">
                <a:latin typeface="Calibri" panose="020F0502020204030204" pitchFamily="34" charset="0"/>
                <a:ea typeface="ＭＳ Ｐゴシック" pitchFamily="34" charset="-128"/>
                <a:cs typeface="Calibri" panose="020F0502020204030204" pitchFamily="34" charset="0"/>
              </a:rPr>
              <a:t>(</a:t>
            </a:r>
            <a:r>
              <a:rPr lang="en-US" sz="2100" b="1">
                <a:solidFill>
                  <a:srgbClr val="3366CC"/>
                </a:solidFill>
                <a:latin typeface="Calibri" panose="020F0502020204030204" pitchFamily="34" charset="0"/>
                <a:ea typeface="ＭＳ Ｐゴシック" pitchFamily="34" charset="-128"/>
                <a:cs typeface="Calibri" panose="020F0502020204030204" pitchFamily="34" charset="0"/>
                <a:hlinkClick r:id="" action="ppaction://noaction"/>
              </a:rPr>
              <a:t>primary index</a:t>
            </a:r>
            <a:r>
              <a:rPr lang="en-US" sz="2100" b="1">
                <a:solidFill>
                  <a:srgbClr val="3366CC"/>
                </a:solidFill>
                <a:latin typeface="Calibri" panose="020F0502020204030204" pitchFamily="34" charset="0"/>
                <a:ea typeface="ＭＳ Ｐゴシック" pitchFamily="34" charset="-128"/>
                <a:cs typeface="Calibri" panose="020F0502020204030204" pitchFamily="34" charset="0"/>
              </a:rPr>
              <a:t>, equality on key</a:t>
            </a:r>
            <a:r>
              <a:rPr lang="en-US" sz="2100">
                <a:latin typeface="Calibri" panose="020F0502020204030204" pitchFamily="34" charset="0"/>
                <a:ea typeface="ＭＳ Ｐゴシック" pitchFamily="34" charset="-128"/>
                <a:cs typeface="Calibri" panose="020F0502020204030204" pitchFamily="34" charset="0"/>
              </a:rPr>
              <a:t>).  Retrieve a single record that satisfies the corresponding equality condition  </a:t>
            </a:r>
          </a:p>
          <a:p>
            <a:pPr lvl="1">
              <a:lnSpc>
                <a:spcPct val="150000"/>
              </a:lnSpc>
              <a:defRPr/>
            </a:pPr>
            <a:r>
              <a:rPr lang="en-US" sz="2100" b="1" i="1">
                <a:latin typeface="Calibri" panose="020F0502020204030204" pitchFamily="34" charset="0"/>
                <a:ea typeface="ＭＳ Ｐゴシック" pitchFamily="34" charset="-128"/>
                <a:cs typeface="Calibri" panose="020F0502020204030204" pitchFamily="34" charset="0"/>
              </a:rPr>
              <a:t>Cost</a:t>
            </a:r>
            <a:r>
              <a:rPr lang="en-US" sz="2100" b="1">
                <a:latin typeface="Calibri" panose="020F0502020204030204" pitchFamily="34" charset="0"/>
                <a:ea typeface="ＭＳ Ｐゴシック" pitchFamily="34" charset="-128"/>
                <a:cs typeface="Calibri" panose="020F0502020204030204" pitchFamily="34" charset="0"/>
              </a:rPr>
              <a:t> = </a:t>
            </a:r>
            <a:r>
              <a:rPr lang="en-US" sz="2100" b="1" i="1">
                <a:latin typeface="Calibri" panose="020F0502020204030204" pitchFamily="34" charset="0"/>
                <a:ea typeface="ＭＳ Ｐゴシック" pitchFamily="34" charset="-128"/>
                <a:cs typeface="Calibri" panose="020F0502020204030204" pitchFamily="34" charset="0"/>
              </a:rPr>
              <a:t>h</a:t>
            </a:r>
            <a:r>
              <a:rPr lang="en-US" sz="2100" b="1" i="1" baseline="-25000">
                <a:latin typeface="Calibri" panose="020F0502020204030204" pitchFamily="34" charset="0"/>
                <a:ea typeface="ＭＳ Ｐゴシック" pitchFamily="34" charset="-128"/>
                <a:cs typeface="Calibri" panose="020F0502020204030204" pitchFamily="34" charset="0"/>
              </a:rPr>
              <a:t>i</a:t>
            </a:r>
            <a:r>
              <a:rPr lang="en-US" sz="2100" b="1" i="1">
                <a:latin typeface="Calibri" panose="020F0502020204030204" pitchFamily="34" charset="0"/>
                <a:ea typeface="ＭＳ Ｐゴシック" pitchFamily="34" charset="-128"/>
                <a:cs typeface="Calibri" panose="020F0502020204030204" pitchFamily="34" charset="0"/>
              </a:rPr>
              <a:t> *</a:t>
            </a:r>
            <a:r>
              <a:rPr lang="en-US" sz="2100" b="1">
                <a:latin typeface="Calibri" panose="020F0502020204030204" pitchFamily="34" charset="0"/>
                <a:ea typeface="ＭＳ Ｐゴシック" pitchFamily="34" charset="-128"/>
                <a:cs typeface="Calibri" panose="020F0502020204030204" pitchFamily="34" charset="0"/>
                <a:sym typeface="Symbol" pitchFamily="18" charset="2"/>
              </a:rPr>
              <a:t>(</a:t>
            </a:r>
            <a:r>
              <a:rPr lang="en-US" sz="2100" b="1" i="1" err="1">
                <a:latin typeface="Calibri" panose="020F0502020204030204" pitchFamily="34" charset="0"/>
                <a:ea typeface="ＭＳ Ｐゴシック" pitchFamily="34" charset="-128"/>
                <a:cs typeface="Calibri" panose="020F0502020204030204" pitchFamily="34" charset="0"/>
                <a:sym typeface="Symbol" pitchFamily="18" charset="2"/>
              </a:rPr>
              <a:t>t</a:t>
            </a:r>
            <a:r>
              <a:rPr lang="en-US" sz="2100" b="1" i="1" baseline="-25000" err="1">
                <a:latin typeface="Calibri" panose="020F0502020204030204" pitchFamily="34" charset="0"/>
                <a:ea typeface="ＭＳ Ｐゴシック" pitchFamily="34" charset="-128"/>
                <a:cs typeface="Calibri" panose="020F0502020204030204" pitchFamily="34" charset="0"/>
                <a:sym typeface="Symbol" pitchFamily="18" charset="2"/>
              </a:rPr>
              <a:t>T</a:t>
            </a:r>
            <a:r>
              <a:rPr lang="en-US" sz="2100" b="1">
                <a:latin typeface="Calibri" panose="020F0502020204030204" pitchFamily="34" charset="0"/>
                <a:ea typeface="ＭＳ Ｐゴシック" pitchFamily="34" charset="-128"/>
                <a:cs typeface="Calibri" panose="020F0502020204030204" pitchFamily="34" charset="0"/>
                <a:sym typeface="Symbol" pitchFamily="18" charset="2"/>
              </a:rPr>
              <a:t> + </a:t>
            </a:r>
            <a:r>
              <a:rPr lang="en-US" sz="2100" b="1" i="1" err="1">
                <a:latin typeface="Calibri" panose="020F0502020204030204" pitchFamily="34" charset="0"/>
                <a:ea typeface="ＭＳ Ｐゴシック" pitchFamily="34" charset="-128"/>
                <a:cs typeface="Calibri" panose="020F0502020204030204" pitchFamily="34" charset="0"/>
                <a:sym typeface="Symbol" pitchFamily="18" charset="2"/>
              </a:rPr>
              <a:t>t</a:t>
            </a:r>
            <a:r>
              <a:rPr lang="en-US" sz="2100" b="1" i="1" baseline="-25000" err="1">
                <a:latin typeface="Calibri" panose="020F0502020204030204" pitchFamily="34" charset="0"/>
                <a:ea typeface="ＭＳ Ｐゴシック" pitchFamily="34" charset="-128"/>
                <a:cs typeface="Calibri" panose="020F0502020204030204" pitchFamily="34" charset="0"/>
                <a:sym typeface="Symbol" pitchFamily="18" charset="2"/>
              </a:rPr>
              <a:t>S</a:t>
            </a:r>
            <a:r>
              <a:rPr lang="en-US" sz="2100" b="1">
                <a:latin typeface="Calibri" panose="020F0502020204030204" pitchFamily="34" charset="0"/>
                <a:ea typeface="ＭＳ Ｐゴシック" pitchFamily="34" charset="-128"/>
                <a:cs typeface="Calibri" panose="020F0502020204030204" pitchFamily="34" charset="0"/>
                <a:sym typeface="Symbol" pitchFamily="18" charset="2"/>
              </a:rPr>
              <a:t>)+ 1*(</a:t>
            </a:r>
            <a:r>
              <a:rPr lang="en-US" sz="2100" b="1" i="1" err="1">
                <a:latin typeface="Calibri" panose="020F0502020204030204" pitchFamily="34" charset="0"/>
                <a:ea typeface="ＭＳ Ｐゴシック" pitchFamily="34" charset="-128"/>
                <a:cs typeface="Calibri" panose="020F0502020204030204" pitchFamily="34" charset="0"/>
                <a:sym typeface="Symbol" pitchFamily="18" charset="2"/>
              </a:rPr>
              <a:t>t</a:t>
            </a:r>
            <a:r>
              <a:rPr lang="en-US" sz="2100" b="1" i="1" baseline="-25000" err="1">
                <a:latin typeface="Calibri" panose="020F0502020204030204" pitchFamily="34" charset="0"/>
                <a:ea typeface="ＭＳ Ｐゴシック" pitchFamily="34" charset="-128"/>
                <a:cs typeface="Calibri" panose="020F0502020204030204" pitchFamily="34" charset="0"/>
                <a:sym typeface="Symbol" pitchFamily="18" charset="2"/>
              </a:rPr>
              <a:t>T</a:t>
            </a:r>
            <a:r>
              <a:rPr lang="en-US" sz="2100" b="1">
                <a:latin typeface="Calibri" panose="020F0502020204030204" pitchFamily="34" charset="0"/>
                <a:ea typeface="ＭＳ Ｐゴシック" pitchFamily="34" charset="-128"/>
                <a:cs typeface="Calibri" panose="020F0502020204030204" pitchFamily="34" charset="0"/>
                <a:sym typeface="Symbol" pitchFamily="18" charset="2"/>
              </a:rPr>
              <a:t> + </a:t>
            </a:r>
            <a:r>
              <a:rPr lang="en-US" sz="2100" b="1" i="1" err="1">
                <a:latin typeface="Calibri" panose="020F0502020204030204" pitchFamily="34" charset="0"/>
                <a:ea typeface="ＭＳ Ｐゴシック" pitchFamily="34" charset="-128"/>
                <a:cs typeface="Calibri" panose="020F0502020204030204" pitchFamily="34" charset="0"/>
                <a:sym typeface="Symbol" pitchFamily="18" charset="2"/>
              </a:rPr>
              <a:t>t</a:t>
            </a:r>
            <a:r>
              <a:rPr lang="en-US" sz="2100" b="1" i="1" baseline="-25000" err="1">
                <a:latin typeface="Calibri" panose="020F0502020204030204" pitchFamily="34" charset="0"/>
                <a:ea typeface="ＭＳ Ｐゴシック" pitchFamily="34" charset="-128"/>
                <a:cs typeface="Calibri" panose="020F0502020204030204" pitchFamily="34" charset="0"/>
                <a:sym typeface="Symbol" pitchFamily="18" charset="2"/>
              </a:rPr>
              <a:t>S</a:t>
            </a:r>
            <a:r>
              <a:rPr lang="en-US" sz="2100" b="1">
                <a:latin typeface="Calibri" panose="020F0502020204030204" pitchFamily="34" charset="0"/>
                <a:ea typeface="ＭＳ Ｐゴシック" pitchFamily="34" charset="-128"/>
                <a:cs typeface="Calibri" panose="020F0502020204030204" pitchFamily="34" charset="0"/>
                <a:sym typeface="Symbol" pitchFamily="18" charset="2"/>
              </a:rPr>
              <a:t>)</a:t>
            </a:r>
          </a:p>
          <a:p>
            <a:pPr lvl="1">
              <a:defRPr/>
            </a:pPr>
            <a:endParaRPr lang="en-US" sz="2100" b="1">
              <a:latin typeface="Calibri" panose="020F0502020204030204" pitchFamily="34" charset="0"/>
              <a:ea typeface="ＭＳ Ｐゴシック" pitchFamily="34" charset="-128"/>
              <a:cs typeface="Calibri" panose="020F0502020204030204" pitchFamily="34" charset="0"/>
            </a:endParaRPr>
          </a:p>
          <a:p>
            <a:pPr>
              <a:defRPr/>
            </a:pPr>
            <a:endParaRPr lang="en-US" sz="2100" b="1">
              <a:latin typeface="Calibri" panose="020F0502020204030204" pitchFamily="34" charset="0"/>
              <a:ea typeface="ＭＳ Ｐゴシック" pitchFamily="34" charset="-128"/>
              <a:cs typeface="Calibri" panose="020F0502020204030204" pitchFamily="34" charset="0"/>
            </a:endParaRPr>
          </a:p>
          <a:p>
            <a:pPr>
              <a:defRPr/>
            </a:pPr>
            <a:r>
              <a:rPr lang="en-US" sz="2100" b="1">
                <a:latin typeface="Calibri" panose="020F0502020204030204" pitchFamily="34" charset="0"/>
                <a:ea typeface="ＭＳ Ｐゴシック" pitchFamily="34" charset="-128"/>
                <a:cs typeface="Calibri" panose="020F0502020204030204" pitchFamily="34" charset="0"/>
              </a:rPr>
              <a:t>A3 </a:t>
            </a:r>
            <a:r>
              <a:rPr lang="en-US" sz="2100">
                <a:latin typeface="Calibri" panose="020F0502020204030204" pitchFamily="34" charset="0"/>
                <a:ea typeface="ＭＳ Ｐゴシック" pitchFamily="34" charset="-128"/>
                <a:cs typeface="Calibri" panose="020F0502020204030204" pitchFamily="34" charset="0"/>
              </a:rPr>
              <a:t>(</a:t>
            </a:r>
            <a:r>
              <a:rPr lang="en-US" sz="2100" b="1">
                <a:solidFill>
                  <a:srgbClr val="3366CC"/>
                </a:solidFill>
                <a:latin typeface="Calibri" panose="020F0502020204030204" pitchFamily="34" charset="0"/>
                <a:ea typeface="ＭＳ Ｐゴシック" pitchFamily="34" charset="-128"/>
                <a:cs typeface="Calibri" panose="020F0502020204030204" pitchFamily="34" charset="0"/>
              </a:rPr>
              <a:t>primary index, equality on nonkey</a:t>
            </a:r>
            <a:r>
              <a:rPr lang="en-US" sz="2100">
                <a:latin typeface="Calibri" panose="020F0502020204030204" pitchFamily="34" charset="0"/>
                <a:ea typeface="ＭＳ Ｐゴシック" pitchFamily="34" charset="-128"/>
                <a:cs typeface="Calibri" panose="020F0502020204030204" pitchFamily="34" charset="0"/>
              </a:rPr>
              <a:t>)</a:t>
            </a:r>
            <a:r>
              <a:rPr lang="en-US" sz="2100" i="1">
                <a:latin typeface="Calibri" panose="020F0502020204030204" pitchFamily="34" charset="0"/>
                <a:ea typeface="ＭＳ Ｐゴシック" pitchFamily="34" charset="-128"/>
                <a:cs typeface="Calibri" panose="020F0502020204030204" pitchFamily="34" charset="0"/>
              </a:rPr>
              <a:t> </a:t>
            </a:r>
            <a:r>
              <a:rPr lang="en-US" sz="2100">
                <a:latin typeface="Calibri" panose="020F0502020204030204" pitchFamily="34" charset="0"/>
                <a:ea typeface="ＭＳ Ｐゴシック" pitchFamily="34" charset="-128"/>
                <a:cs typeface="Calibri" panose="020F0502020204030204" pitchFamily="34" charset="0"/>
              </a:rPr>
              <a:t>Retrieve multiple records. </a:t>
            </a:r>
          </a:p>
          <a:p>
            <a:pPr lvl="1">
              <a:defRPr/>
            </a:pPr>
            <a:r>
              <a:rPr lang="en-US" sz="2100">
                <a:latin typeface="Calibri" panose="020F0502020204030204" pitchFamily="34" charset="0"/>
                <a:ea typeface="ＭＳ Ｐゴシック" pitchFamily="34" charset="-128"/>
                <a:cs typeface="Calibri" panose="020F0502020204030204" pitchFamily="34" charset="0"/>
              </a:rPr>
              <a:t>Records will be on </a:t>
            </a:r>
            <a:r>
              <a:rPr lang="en-US" sz="2100">
                <a:solidFill>
                  <a:srgbClr val="FF0000"/>
                </a:solidFill>
                <a:latin typeface="Calibri" panose="020F0502020204030204" pitchFamily="34" charset="0"/>
                <a:ea typeface="ＭＳ Ｐゴシック" pitchFamily="34" charset="-128"/>
                <a:cs typeface="Calibri" panose="020F0502020204030204" pitchFamily="34" charset="0"/>
              </a:rPr>
              <a:t>consecutive blocks</a:t>
            </a:r>
          </a:p>
          <a:p>
            <a:pPr lvl="2">
              <a:defRPr/>
            </a:pPr>
            <a:r>
              <a:rPr lang="en-US" sz="2100">
                <a:latin typeface="Calibri" panose="020F0502020204030204" pitchFamily="34" charset="0"/>
                <a:ea typeface="ＭＳ Ｐゴシック" pitchFamily="34" charset="-128"/>
                <a:cs typeface="Calibri" panose="020F0502020204030204" pitchFamily="34" charset="0"/>
              </a:rPr>
              <a:t>Let </a:t>
            </a:r>
            <a:r>
              <a:rPr lang="en-US" sz="2100">
                <a:solidFill>
                  <a:srgbClr val="FF0000"/>
                </a:solidFill>
                <a:latin typeface="Calibri" panose="020F0502020204030204" pitchFamily="34" charset="0"/>
                <a:ea typeface="ＭＳ Ｐゴシック" pitchFamily="34" charset="-128"/>
                <a:cs typeface="Calibri" panose="020F0502020204030204" pitchFamily="34" charset="0"/>
              </a:rPr>
              <a:t>b</a:t>
            </a:r>
            <a:r>
              <a:rPr lang="en-US" sz="2100">
                <a:latin typeface="Calibri" panose="020F0502020204030204" pitchFamily="34" charset="0"/>
                <a:ea typeface="ＭＳ Ｐゴシック" pitchFamily="34" charset="-128"/>
                <a:cs typeface="Calibri" panose="020F0502020204030204" pitchFamily="34" charset="0"/>
              </a:rPr>
              <a:t> = number of blocks containing </a:t>
            </a:r>
            <a:r>
              <a:rPr lang="en-US" sz="2100">
                <a:solidFill>
                  <a:srgbClr val="FF0000"/>
                </a:solidFill>
                <a:latin typeface="Calibri" panose="020F0502020204030204" pitchFamily="34" charset="0"/>
                <a:ea typeface="ＭＳ Ｐゴシック" pitchFamily="34" charset="-128"/>
                <a:cs typeface="Calibri" panose="020F0502020204030204" pitchFamily="34" charset="0"/>
              </a:rPr>
              <a:t>matching records</a:t>
            </a:r>
          </a:p>
        </p:txBody>
      </p:sp>
      <p:sp>
        <p:nvSpPr>
          <p:cNvPr id="3" name="TextBox 2"/>
          <p:cNvSpPr txBox="1"/>
          <p:nvPr/>
        </p:nvSpPr>
        <p:spPr>
          <a:xfrm>
            <a:off x="1865530" y="3335848"/>
            <a:ext cx="3877849" cy="461665"/>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400"/>
              <a:t> </a:t>
            </a:r>
            <a:r>
              <a:rPr lang="en-US" sz="2400">
                <a:solidFill>
                  <a:srgbClr val="FF0000"/>
                </a:solidFill>
              </a:rPr>
              <a:t>Cost= (</a:t>
            </a:r>
            <a:r>
              <a:rPr lang="en-US" sz="2400" i="1">
                <a:solidFill>
                  <a:srgbClr val="FF0000"/>
                </a:solidFill>
              </a:rPr>
              <a:t>h</a:t>
            </a:r>
            <a:r>
              <a:rPr lang="en-US" sz="2400" i="1" baseline="-25000">
                <a:solidFill>
                  <a:srgbClr val="FF0000"/>
                </a:solidFill>
              </a:rPr>
              <a:t>i</a:t>
            </a:r>
            <a:r>
              <a:rPr lang="en-US" sz="2400" i="1">
                <a:solidFill>
                  <a:srgbClr val="FF0000"/>
                </a:solidFill>
              </a:rPr>
              <a:t> </a:t>
            </a:r>
            <a:r>
              <a:rPr lang="en-US" sz="2400">
                <a:solidFill>
                  <a:srgbClr val="FF0000"/>
                </a:solidFill>
              </a:rPr>
              <a:t>+ 1) * </a:t>
            </a:r>
            <a:r>
              <a:rPr lang="en-US" sz="2400">
                <a:solidFill>
                  <a:srgbClr val="FF0000"/>
                </a:solidFill>
                <a:sym typeface="Symbol" pitchFamily="18" charset="2"/>
              </a:rPr>
              <a:t>(</a:t>
            </a:r>
            <a:r>
              <a:rPr lang="en-US" sz="2400" i="1" err="1">
                <a:solidFill>
                  <a:srgbClr val="FF0000"/>
                </a:solidFill>
                <a:sym typeface="Symbol" pitchFamily="18" charset="2"/>
              </a:rPr>
              <a:t>t</a:t>
            </a:r>
            <a:r>
              <a:rPr lang="en-US" sz="2400" i="1" baseline="-25000" err="1">
                <a:solidFill>
                  <a:srgbClr val="FF0000"/>
                </a:solidFill>
                <a:sym typeface="Symbol" pitchFamily="18" charset="2"/>
              </a:rPr>
              <a:t>T</a:t>
            </a:r>
            <a:r>
              <a:rPr lang="en-US" sz="2400">
                <a:solidFill>
                  <a:srgbClr val="FF0000"/>
                </a:solidFill>
                <a:sym typeface="Symbol" pitchFamily="18" charset="2"/>
              </a:rPr>
              <a:t> + </a:t>
            </a:r>
            <a:r>
              <a:rPr lang="en-US" sz="2400" i="1" err="1">
                <a:solidFill>
                  <a:srgbClr val="FF0000"/>
                </a:solidFill>
                <a:sym typeface="Symbol" pitchFamily="18" charset="2"/>
              </a:rPr>
              <a:t>t</a:t>
            </a:r>
            <a:r>
              <a:rPr lang="en-US" sz="2400" i="1" baseline="-25000" err="1">
                <a:solidFill>
                  <a:srgbClr val="FF0000"/>
                </a:solidFill>
                <a:sym typeface="Symbol" pitchFamily="18" charset="2"/>
              </a:rPr>
              <a:t>S</a:t>
            </a:r>
            <a:r>
              <a:rPr lang="en-US" sz="2400">
                <a:solidFill>
                  <a:srgbClr val="FF0000"/>
                </a:solidFill>
                <a:sym typeface="Symbol" pitchFamily="18" charset="2"/>
              </a:rPr>
              <a:t>)</a:t>
            </a:r>
            <a:endParaRPr lang="en-US" sz="2400"/>
          </a:p>
        </p:txBody>
      </p:sp>
      <p:sp>
        <p:nvSpPr>
          <p:cNvPr id="4" name="TextBox 3"/>
          <p:cNvSpPr txBox="1"/>
          <p:nvPr/>
        </p:nvSpPr>
        <p:spPr>
          <a:xfrm>
            <a:off x="2143256" y="5562873"/>
            <a:ext cx="4436823" cy="738664"/>
          </a:xfrm>
          <a:prstGeom prst="rect">
            <a:avLst/>
          </a:prstGeom>
          <a:solidFill>
            <a:schemeClr val="accent2">
              <a:lumMod val="20000"/>
              <a:lumOff val="80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marL="0" lvl="1"/>
            <a:r>
              <a:rPr lang="en-US" sz="2400" i="1">
                <a:solidFill>
                  <a:srgbClr val="FF0000"/>
                </a:solidFill>
              </a:rPr>
              <a:t>Cost</a:t>
            </a:r>
            <a:r>
              <a:rPr lang="en-US" sz="2400">
                <a:solidFill>
                  <a:srgbClr val="FF0000"/>
                </a:solidFill>
              </a:rPr>
              <a:t> = </a:t>
            </a:r>
            <a:r>
              <a:rPr lang="en-US" sz="2400" i="1">
                <a:solidFill>
                  <a:srgbClr val="FF0000"/>
                </a:solidFill>
              </a:rPr>
              <a:t>h</a:t>
            </a:r>
            <a:r>
              <a:rPr lang="en-US" sz="2400" i="1" baseline="-25000">
                <a:solidFill>
                  <a:srgbClr val="FF0000"/>
                </a:solidFill>
              </a:rPr>
              <a:t>i</a:t>
            </a:r>
            <a:r>
              <a:rPr lang="en-US" sz="2400" i="1">
                <a:solidFill>
                  <a:srgbClr val="FF0000"/>
                </a:solidFill>
              </a:rPr>
              <a:t> * </a:t>
            </a:r>
            <a:r>
              <a:rPr lang="en-US" sz="2400">
                <a:solidFill>
                  <a:srgbClr val="FF0000"/>
                </a:solidFill>
                <a:sym typeface="Symbol" pitchFamily="18" charset="2"/>
              </a:rPr>
              <a:t>(</a:t>
            </a:r>
            <a:r>
              <a:rPr lang="en-US" sz="2400" i="1" err="1">
                <a:solidFill>
                  <a:srgbClr val="FF0000"/>
                </a:solidFill>
                <a:sym typeface="Symbol" pitchFamily="18" charset="2"/>
              </a:rPr>
              <a:t>t</a:t>
            </a:r>
            <a:r>
              <a:rPr lang="en-US" sz="2400" i="1" baseline="-25000" err="1">
                <a:solidFill>
                  <a:srgbClr val="FF0000"/>
                </a:solidFill>
                <a:sym typeface="Symbol" pitchFamily="18" charset="2"/>
              </a:rPr>
              <a:t>T</a:t>
            </a:r>
            <a:r>
              <a:rPr lang="en-US" sz="2400">
                <a:solidFill>
                  <a:srgbClr val="FF0000"/>
                </a:solidFill>
                <a:sym typeface="Symbol" pitchFamily="18" charset="2"/>
              </a:rPr>
              <a:t> + </a:t>
            </a:r>
            <a:r>
              <a:rPr lang="en-US" sz="2400" i="1" err="1">
                <a:solidFill>
                  <a:srgbClr val="FF0000"/>
                </a:solidFill>
                <a:sym typeface="Symbol" pitchFamily="18" charset="2"/>
              </a:rPr>
              <a:t>t</a:t>
            </a:r>
            <a:r>
              <a:rPr lang="en-US" sz="2400" i="1" baseline="-25000" err="1">
                <a:solidFill>
                  <a:srgbClr val="FF0000"/>
                </a:solidFill>
                <a:sym typeface="Symbol" pitchFamily="18" charset="2"/>
              </a:rPr>
              <a:t>S</a:t>
            </a:r>
            <a:r>
              <a:rPr lang="en-US" sz="2400">
                <a:solidFill>
                  <a:srgbClr val="FF0000"/>
                </a:solidFill>
                <a:sym typeface="Symbol" pitchFamily="18" charset="2"/>
              </a:rPr>
              <a:t>)</a:t>
            </a:r>
            <a:r>
              <a:rPr lang="en-US" sz="2400" i="1">
                <a:solidFill>
                  <a:srgbClr val="FF0000"/>
                </a:solidFill>
              </a:rPr>
              <a:t> </a:t>
            </a:r>
            <a:r>
              <a:rPr lang="en-US" sz="2400">
                <a:solidFill>
                  <a:srgbClr val="FF0000"/>
                </a:solidFill>
              </a:rPr>
              <a:t>+ </a:t>
            </a:r>
            <a:r>
              <a:rPr lang="en-US" sz="2400" i="1" err="1">
                <a:solidFill>
                  <a:srgbClr val="FF0000"/>
                </a:solidFill>
              </a:rPr>
              <a:t>t</a:t>
            </a:r>
            <a:r>
              <a:rPr lang="en-US" sz="2400" i="1" baseline="-25000" err="1">
                <a:solidFill>
                  <a:srgbClr val="FF0000"/>
                </a:solidFill>
              </a:rPr>
              <a:t>S</a:t>
            </a:r>
            <a:r>
              <a:rPr lang="en-US" sz="2400">
                <a:solidFill>
                  <a:srgbClr val="FF0000"/>
                </a:solidFill>
              </a:rPr>
              <a:t> + </a:t>
            </a:r>
            <a:r>
              <a:rPr lang="en-US" sz="2400" i="1" err="1">
                <a:solidFill>
                  <a:srgbClr val="FF0000"/>
                </a:solidFill>
              </a:rPr>
              <a:t>t</a:t>
            </a:r>
            <a:r>
              <a:rPr lang="en-US" sz="2400" i="1" baseline="-25000" err="1">
                <a:solidFill>
                  <a:srgbClr val="FF0000"/>
                </a:solidFill>
              </a:rPr>
              <a:t>T</a:t>
            </a:r>
            <a:r>
              <a:rPr lang="en-US" sz="2400">
                <a:solidFill>
                  <a:srgbClr val="FF0000"/>
                </a:solidFill>
              </a:rPr>
              <a:t> * b</a:t>
            </a:r>
          </a:p>
          <a:p>
            <a:endParaRPr 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6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641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64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64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641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641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64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2313698097"/>
              </p:ext>
            </p:extLst>
          </p:nvPr>
        </p:nvGraphicFramePr>
        <p:xfrm>
          <a:off x="5185775" y="3061446"/>
          <a:ext cx="3883069" cy="3233538"/>
        </p:xfrm>
        <a:graphic>
          <a:graphicData uri="http://schemas.openxmlformats.org/presentationml/2006/ole">
            <mc:AlternateContent xmlns:mc="http://schemas.openxmlformats.org/markup-compatibility/2006">
              <mc:Choice xmlns:v="urn:schemas-microsoft-com:vml" Requires="v">
                <p:oleObj name="Worksheet" r:id="rId3" imgW="3476568" imgH="3105046" progId="Excel.Sheet.12">
                  <p:embed/>
                </p:oleObj>
              </mc:Choice>
              <mc:Fallback>
                <p:oleObj name="Worksheet" r:id="rId3" imgW="3476568" imgH="3105046" progId="Excel.Sheet.12">
                  <p:embed/>
                  <p:pic>
                    <p:nvPicPr>
                      <p:cNvPr id="2" name="Object 1"/>
                      <p:cNvPicPr/>
                      <p:nvPr/>
                    </p:nvPicPr>
                    <p:blipFill>
                      <a:blip r:embed="rId4"/>
                      <a:stretch>
                        <a:fillRect/>
                      </a:stretch>
                    </p:blipFill>
                    <p:spPr>
                      <a:xfrm>
                        <a:off x="5185775" y="3061446"/>
                        <a:ext cx="3883069" cy="3233538"/>
                      </a:xfrm>
                      <a:prstGeom prst="rect">
                        <a:avLst/>
                      </a:prstGeom>
                    </p:spPr>
                  </p:pic>
                </p:oleObj>
              </mc:Fallback>
            </mc:AlternateContent>
          </a:graphicData>
        </a:graphic>
      </p:graphicFrame>
      <p:pic>
        <p:nvPicPr>
          <p:cNvPr id="1546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956" y="859925"/>
            <a:ext cx="7701811"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Elbow Connector 3"/>
          <p:cNvCxnSpPr/>
          <p:nvPr/>
        </p:nvCxnSpPr>
        <p:spPr bwMode="auto">
          <a:xfrm>
            <a:off x="214638" y="2628574"/>
            <a:ext cx="5008715" cy="816084"/>
          </a:xfrm>
          <a:prstGeom prst="bentConnector3">
            <a:avLst>
              <a:gd name="adj1" fmla="val -17"/>
            </a:avLst>
          </a:prstGeom>
          <a:solidFill>
            <a:schemeClr val="accent1"/>
          </a:solidFill>
          <a:ln w="19050" cap="flat" cmpd="sng" algn="ctr">
            <a:solidFill>
              <a:schemeClr val="tx1"/>
            </a:solidFill>
            <a:prstDash val="solid"/>
            <a:round/>
            <a:headEnd type="none" w="med" len="med"/>
            <a:tailEnd type="arrow"/>
          </a:ln>
          <a:effectLst/>
        </p:spPr>
      </p:cxnSp>
      <p:cxnSp>
        <p:nvCxnSpPr>
          <p:cNvPr id="14" name="Elbow Connector 13"/>
          <p:cNvCxnSpPr/>
          <p:nvPr/>
        </p:nvCxnSpPr>
        <p:spPr bwMode="auto">
          <a:xfrm>
            <a:off x="626301" y="2628574"/>
            <a:ext cx="4597052" cy="1016500"/>
          </a:xfrm>
          <a:prstGeom prst="bentConnector3">
            <a:avLst>
              <a:gd name="adj1" fmla="val -409"/>
            </a:avLst>
          </a:prstGeom>
          <a:solidFill>
            <a:schemeClr val="accent1"/>
          </a:solidFill>
          <a:ln w="19050" cap="flat" cmpd="sng" algn="ctr">
            <a:solidFill>
              <a:schemeClr val="tx1"/>
            </a:solidFill>
            <a:prstDash val="solid"/>
            <a:round/>
            <a:headEnd type="none" w="med" len="med"/>
            <a:tailEnd type="arrow"/>
          </a:ln>
          <a:effectLst/>
        </p:spPr>
      </p:cxnSp>
      <p:cxnSp>
        <p:nvCxnSpPr>
          <p:cNvPr id="17" name="Elbow Connector 16"/>
          <p:cNvCxnSpPr/>
          <p:nvPr/>
        </p:nvCxnSpPr>
        <p:spPr bwMode="auto">
          <a:xfrm>
            <a:off x="1089764" y="2517732"/>
            <a:ext cx="4133589" cy="1402915"/>
          </a:xfrm>
          <a:prstGeom prst="bentConnector3">
            <a:avLst>
              <a:gd name="adj1" fmla="val 0"/>
            </a:avLst>
          </a:prstGeom>
          <a:solidFill>
            <a:schemeClr val="accent1"/>
          </a:solidFill>
          <a:ln w="19050" cap="flat" cmpd="sng" algn="ctr">
            <a:solidFill>
              <a:schemeClr val="tx1"/>
            </a:solidFill>
            <a:prstDash val="solid"/>
            <a:round/>
            <a:headEnd type="none" w="med" len="med"/>
            <a:tailEnd type="arrow"/>
          </a:ln>
          <a:effectLst/>
        </p:spPr>
      </p:cxnSp>
      <p:cxnSp>
        <p:nvCxnSpPr>
          <p:cNvPr id="21" name="Elbow Connector 20"/>
          <p:cNvCxnSpPr/>
          <p:nvPr/>
        </p:nvCxnSpPr>
        <p:spPr bwMode="auto">
          <a:xfrm>
            <a:off x="1716066" y="2517732"/>
            <a:ext cx="3507287" cy="1640909"/>
          </a:xfrm>
          <a:prstGeom prst="bentConnector3">
            <a:avLst>
              <a:gd name="adj1" fmla="val -1429"/>
            </a:avLst>
          </a:prstGeom>
          <a:solidFill>
            <a:schemeClr val="accent1"/>
          </a:solidFill>
          <a:ln w="19050" cap="flat" cmpd="sng" algn="ctr">
            <a:solidFill>
              <a:schemeClr val="tx1"/>
            </a:solidFill>
            <a:prstDash val="solid"/>
            <a:round/>
            <a:headEnd type="none" w="med" len="med"/>
            <a:tailEnd type="arrow"/>
          </a:ln>
          <a:effectLst/>
        </p:spPr>
      </p:cxnSp>
      <p:cxnSp>
        <p:nvCxnSpPr>
          <p:cNvPr id="24" name="Elbow Connector 23"/>
          <p:cNvCxnSpPr/>
          <p:nvPr/>
        </p:nvCxnSpPr>
        <p:spPr bwMode="auto">
          <a:xfrm>
            <a:off x="2179529" y="2517732"/>
            <a:ext cx="3043824" cy="1891430"/>
          </a:xfrm>
          <a:prstGeom prst="bentConnector3">
            <a:avLst>
              <a:gd name="adj1" fmla="val 618"/>
            </a:avLst>
          </a:prstGeom>
          <a:solidFill>
            <a:schemeClr val="accent1"/>
          </a:solidFill>
          <a:ln w="19050" cap="flat" cmpd="sng" algn="ctr">
            <a:solidFill>
              <a:schemeClr val="tx1"/>
            </a:solidFill>
            <a:prstDash val="solid"/>
            <a:round/>
            <a:headEnd type="none" w="med" len="med"/>
            <a:tailEnd type="arrow"/>
          </a:ln>
          <a:effectLst/>
        </p:spPr>
      </p:cxnSp>
      <p:cxnSp>
        <p:nvCxnSpPr>
          <p:cNvPr id="29" name="Elbow Connector 28"/>
          <p:cNvCxnSpPr>
            <a:endCxn id="2" idx="1"/>
          </p:cNvCxnSpPr>
          <p:nvPr/>
        </p:nvCxnSpPr>
        <p:spPr bwMode="auto">
          <a:xfrm rot="16200000" flipH="1">
            <a:off x="3112372" y="2604811"/>
            <a:ext cx="2130115" cy="2016691"/>
          </a:xfrm>
          <a:prstGeom prst="bentConnector2">
            <a:avLst/>
          </a:prstGeom>
          <a:solidFill>
            <a:schemeClr val="accent1"/>
          </a:solidFill>
          <a:ln w="19050" cap="flat" cmpd="sng" algn="ctr">
            <a:solidFill>
              <a:schemeClr val="tx1"/>
            </a:solidFill>
            <a:prstDash val="solid"/>
            <a:round/>
            <a:headEnd type="none" w="med" len="med"/>
            <a:tailEnd type="arrow"/>
          </a:ln>
          <a:effectLst/>
        </p:spPr>
      </p:cxnSp>
      <p:cxnSp>
        <p:nvCxnSpPr>
          <p:cNvPr id="31" name="Elbow Connector 30"/>
          <p:cNvCxnSpPr/>
          <p:nvPr/>
        </p:nvCxnSpPr>
        <p:spPr bwMode="auto">
          <a:xfrm rot="16200000" flipH="1">
            <a:off x="3209793" y="2984327"/>
            <a:ext cx="2455104" cy="1471807"/>
          </a:xfrm>
          <a:prstGeom prst="bentConnector3">
            <a:avLst>
              <a:gd name="adj1" fmla="val 100000"/>
            </a:avLst>
          </a:prstGeom>
          <a:solidFill>
            <a:schemeClr val="accent1"/>
          </a:solidFill>
          <a:ln w="19050" cap="flat" cmpd="sng" algn="ctr">
            <a:solidFill>
              <a:schemeClr val="tx1"/>
            </a:solidFill>
            <a:prstDash val="solid"/>
            <a:round/>
            <a:headEnd type="none" w="med" len="med"/>
            <a:tailEnd type="arrow"/>
          </a:ln>
          <a:effectLst/>
        </p:spPr>
      </p:cxnSp>
      <p:cxnSp>
        <p:nvCxnSpPr>
          <p:cNvPr id="154631" name="Elbow Connector 154630"/>
          <p:cNvCxnSpPr/>
          <p:nvPr/>
        </p:nvCxnSpPr>
        <p:spPr bwMode="auto">
          <a:xfrm rot="16200000" flipH="1">
            <a:off x="3328791" y="3328790"/>
            <a:ext cx="2705623" cy="1033398"/>
          </a:xfrm>
          <a:prstGeom prst="bentConnector3">
            <a:avLst>
              <a:gd name="adj1" fmla="val 100000"/>
            </a:avLst>
          </a:prstGeom>
          <a:solidFill>
            <a:schemeClr val="accent1"/>
          </a:solidFill>
          <a:ln w="19050" cap="flat" cmpd="sng" algn="ctr">
            <a:solidFill>
              <a:schemeClr val="tx1"/>
            </a:solidFill>
            <a:prstDash val="solid"/>
            <a:round/>
            <a:headEnd type="none" w="med" len="med"/>
            <a:tailEnd type="arrow"/>
          </a:ln>
          <a:effectLst/>
        </p:spPr>
      </p:cxnSp>
      <p:cxnSp>
        <p:nvCxnSpPr>
          <p:cNvPr id="154634" name="Elbow Connector 154633"/>
          <p:cNvCxnSpPr/>
          <p:nvPr/>
        </p:nvCxnSpPr>
        <p:spPr bwMode="auto">
          <a:xfrm rot="16200000" flipH="1">
            <a:off x="3486932" y="3712401"/>
            <a:ext cx="2880986" cy="491647"/>
          </a:xfrm>
          <a:prstGeom prst="bentConnector3">
            <a:avLst>
              <a:gd name="adj1" fmla="val 101740"/>
            </a:avLst>
          </a:prstGeom>
          <a:solidFill>
            <a:schemeClr val="accent1"/>
          </a:solidFill>
          <a:ln w="19050" cap="flat" cmpd="sng" algn="ctr">
            <a:solidFill>
              <a:schemeClr val="tx1"/>
            </a:solidFill>
            <a:prstDash val="solid"/>
            <a:round/>
            <a:headEnd type="none" w="med" len="med"/>
            <a:tailEnd type="arrow"/>
          </a:ln>
          <a:effectLst/>
        </p:spPr>
      </p:cxnSp>
      <p:cxnSp>
        <p:nvCxnSpPr>
          <p:cNvPr id="154641" name="Elbow Connector 154640"/>
          <p:cNvCxnSpPr/>
          <p:nvPr/>
        </p:nvCxnSpPr>
        <p:spPr bwMode="auto">
          <a:xfrm rot="16200000" flipH="1">
            <a:off x="3697836" y="4036038"/>
            <a:ext cx="3126193" cy="150316"/>
          </a:xfrm>
          <a:prstGeom prst="bentConnector3">
            <a:avLst>
              <a:gd name="adj1" fmla="val 50000"/>
            </a:avLst>
          </a:prstGeom>
          <a:solidFill>
            <a:schemeClr val="accent1"/>
          </a:solidFill>
          <a:ln w="19050" cap="flat" cmpd="sng" algn="ctr">
            <a:solidFill>
              <a:srgbClr val="FF0000"/>
            </a:solidFill>
            <a:prstDash val="solid"/>
            <a:round/>
            <a:headEnd type="none" w="med" len="med"/>
            <a:tailEnd type="arrow"/>
          </a:ln>
          <a:effectLst/>
        </p:spPr>
      </p:cxnSp>
      <p:cxnSp>
        <p:nvCxnSpPr>
          <p:cNvPr id="154653" name="Elbow Connector 154652"/>
          <p:cNvCxnSpPr/>
          <p:nvPr/>
        </p:nvCxnSpPr>
        <p:spPr bwMode="auto">
          <a:xfrm rot="5400000">
            <a:off x="4183693" y="3883070"/>
            <a:ext cx="3394556" cy="663881"/>
          </a:xfrm>
          <a:prstGeom prst="bentConnector3">
            <a:avLst/>
          </a:prstGeom>
          <a:solidFill>
            <a:schemeClr val="accent1"/>
          </a:solidFill>
          <a:ln w="19050" cap="flat" cmpd="sng" algn="ctr">
            <a:solidFill>
              <a:schemeClr val="tx2"/>
            </a:solidFill>
            <a:prstDash val="solid"/>
            <a:round/>
            <a:headEnd type="none" w="med" len="med"/>
            <a:tailEnd type="arrow"/>
          </a:ln>
          <a:effectLst/>
        </p:spPr>
      </p:cxnSp>
      <p:cxnSp>
        <p:nvCxnSpPr>
          <p:cNvPr id="154656" name="Elbow Connector 154655"/>
          <p:cNvCxnSpPr/>
          <p:nvPr/>
        </p:nvCxnSpPr>
        <p:spPr bwMode="auto">
          <a:xfrm rot="5400000">
            <a:off x="4515634" y="3789123"/>
            <a:ext cx="3620021" cy="1077238"/>
          </a:xfrm>
          <a:prstGeom prst="bentConnector3">
            <a:avLst/>
          </a:prstGeom>
          <a:solidFill>
            <a:schemeClr val="accent1"/>
          </a:solidFill>
          <a:ln w="19050" cap="flat" cmpd="sng" algn="ctr">
            <a:solidFill>
              <a:srgbClr val="7030A0"/>
            </a:solidFill>
            <a:prstDash val="solid"/>
            <a:round/>
            <a:headEnd type="none" w="med" len="med"/>
            <a:tailEnd type="arrow"/>
          </a:ln>
          <a:effectLst/>
        </p:spPr>
      </p:cxnSp>
      <p:sp>
        <p:nvSpPr>
          <p:cNvPr id="154658" name="Rectangle 154657"/>
          <p:cNvSpPr/>
          <p:nvPr/>
        </p:nvSpPr>
        <p:spPr>
          <a:xfrm>
            <a:off x="756786" y="109005"/>
            <a:ext cx="4187365" cy="461665"/>
          </a:xfrm>
          <a:prstGeom prst="rect">
            <a:avLst/>
          </a:prstGeom>
        </p:spPr>
        <p:txBody>
          <a:bodyPr wrap="none">
            <a:spAutoFit/>
          </a:bodyPr>
          <a:lstStyle/>
          <a:p>
            <a:r>
              <a:rPr lang="en-US" sz="2400" b="1">
                <a:solidFill>
                  <a:srgbClr val="FF0000"/>
                </a:solidFill>
                <a:latin typeface="+mj-lt"/>
                <a:cs typeface="Calibri" panose="020F0502020204030204" pitchFamily="34" charset="0"/>
              </a:rPr>
              <a:t>A2: Primary index on Name</a:t>
            </a:r>
          </a:p>
        </p:txBody>
      </p:sp>
      <p:sp>
        <p:nvSpPr>
          <p:cNvPr id="154659" name="Right Brace 154658"/>
          <p:cNvSpPr/>
          <p:nvPr/>
        </p:nvSpPr>
        <p:spPr bwMode="auto">
          <a:xfrm>
            <a:off x="8079288" y="688932"/>
            <a:ext cx="313150" cy="1952168"/>
          </a:xfrm>
          <a:prstGeom prst="rightBrac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sp>
        <p:nvSpPr>
          <p:cNvPr id="154660" name="Rectangle 154659"/>
          <p:cNvSpPr/>
          <p:nvPr/>
        </p:nvSpPr>
        <p:spPr>
          <a:xfrm>
            <a:off x="8385523" y="1449238"/>
            <a:ext cx="340158" cy="338554"/>
          </a:xfrm>
          <a:prstGeom prst="rect">
            <a:avLst/>
          </a:prstGeom>
        </p:spPr>
        <p:txBody>
          <a:bodyPr wrap="none">
            <a:spAutoFit/>
          </a:bodyPr>
          <a:lstStyle/>
          <a:p>
            <a:r>
              <a:rPr lang="en-US" b="1">
                <a:solidFill>
                  <a:schemeClr val="tx2"/>
                </a:solidFill>
              </a:rPr>
              <a:t>h</a:t>
            </a:r>
            <a:r>
              <a:rPr lang="en-US" baseline="-25000"/>
              <a:t>i</a:t>
            </a:r>
            <a:endParaRPr lang="en-US"/>
          </a:p>
        </p:txBody>
      </p:sp>
      <p:sp>
        <p:nvSpPr>
          <p:cNvPr id="154661" name="Rectangle 154660"/>
          <p:cNvSpPr/>
          <p:nvPr/>
        </p:nvSpPr>
        <p:spPr>
          <a:xfrm>
            <a:off x="109601" y="5150285"/>
            <a:ext cx="4572000" cy="1524007"/>
          </a:xfrm>
          <a:prstGeom prst="rect">
            <a:avLst/>
          </a:prstGeom>
        </p:spPr>
        <p:txBody>
          <a:bodyPr>
            <a:spAutoFit/>
          </a:bodyPr>
          <a:lstStyle/>
          <a:p>
            <a:pPr>
              <a:lnSpc>
                <a:spcPct val="150000"/>
              </a:lnSpc>
            </a:pPr>
            <a:r>
              <a:rPr lang="en-US" b="1">
                <a:solidFill>
                  <a:schemeClr val="tx2"/>
                </a:solidFill>
              </a:rPr>
              <a:t>Let  us assume </a:t>
            </a:r>
            <a:r>
              <a:rPr lang="en-US" b="1">
                <a:solidFill>
                  <a:schemeClr val="bg1">
                    <a:lumMod val="50000"/>
                  </a:schemeClr>
                </a:solidFill>
              </a:rPr>
              <a:t>Name</a:t>
            </a:r>
            <a:r>
              <a:rPr lang="en-US" b="1">
                <a:solidFill>
                  <a:schemeClr val="tx2"/>
                </a:solidFill>
              </a:rPr>
              <a:t> is unique i.e. is key , primary index is created on Name.</a:t>
            </a:r>
          </a:p>
          <a:p>
            <a:pPr>
              <a:lnSpc>
                <a:spcPct val="150000"/>
              </a:lnSpc>
            </a:pPr>
            <a:r>
              <a:rPr lang="en-US" b="1">
                <a:solidFill>
                  <a:schemeClr val="tx2"/>
                </a:solidFill>
              </a:rPr>
              <a:t>Assume the query – </a:t>
            </a:r>
            <a:r>
              <a:rPr lang="en-US" b="1">
                <a:solidFill>
                  <a:schemeClr val="bg1">
                    <a:lumMod val="50000"/>
                  </a:schemeClr>
                </a:solidFill>
              </a:rPr>
              <a:t>Select * From  Instructor Where Name=‘Gold’</a:t>
            </a:r>
            <a:endParaRPr lang="en-US" b="1" baseline="-25000">
              <a:solidFill>
                <a:schemeClr val="bg1">
                  <a:lumMod val="50000"/>
                </a:schemeClr>
              </a:solidFill>
            </a:endParaRPr>
          </a:p>
        </p:txBody>
      </p:sp>
      <p:sp>
        <p:nvSpPr>
          <p:cNvPr id="20" name="TextBox 19"/>
          <p:cNvSpPr txBox="1"/>
          <p:nvPr/>
        </p:nvSpPr>
        <p:spPr>
          <a:xfrm>
            <a:off x="4925339" y="98337"/>
            <a:ext cx="3877849" cy="461665"/>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400"/>
              <a:t> </a:t>
            </a:r>
            <a:r>
              <a:rPr lang="en-US" sz="2400">
                <a:solidFill>
                  <a:srgbClr val="FF0000"/>
                </a:solidFill>
              </a:rPr>
              <a:t>Cost= (</a:t>
            </a:r>
            <a:r>
              <a:rPr lang="en-US" sz="2400" i="1">
                <a:solidFill>
                  <a:srgbClr val="FF0000"/>
                </a:solidFill>
              </a:rPr>
              <a:t>h</a:t>
            </a:r>
            <a:r>
              <a:rPr lang="en-US" sz="2400" i="1" baseline="-25000">
                <a:solidFill>
                  <a:srgbClr val="FF0000"/>
                </a:solidFill>
              </a:rPr>
              <a:t>i</a:t>
            </a:r>
            <a:r>
              <a:rPr lang="en-US" sz="2400" i="1">
                <a:solidFill>
                  <a:srgbClr val="FF0000"/>
                </a:solidFill>
              </a:rPr>
              <a:t> </a:t>
            </a:r>
            <a:r>
              <a:rPr lang="en-US" sz="2400">
                <a:solidFill>
                  <a:srgbClr val="FF0000"/>
                </a:solidFill>
              </a:rPr>
              <a:t>+ 1) * </a:t>
            </a:r>
            <a:r>
              <a:rPr lang="en-US" sz="2400">
                <a:solidFill>
                  <a:srgbClr val="FF0000"/>
                </a:solidFill>
                <a:sym typeface="Symbol" pitchFamily="18" charset="2"/>
              </a:rPr>
              <a:t>(</a:t>
            </a:r>
            <a:r>
              <a:rPr lang="en-US" sz="2400" i="1" err="1">
                <a:solidFill>
                  <a:srgbClr val="FF0000"/>
                </a:solidFill>
                <a:sym typeface="Symbol" pitchFamily="18" charset="2"/>
              </a:rPr>
              <a:t>t</a:t>
            </a:r>
            <a:r>
              <a:rPr lang="en-US" sz="2400" i="1" baseline="-25000" err="1">
                <a:solidFill>
                  <a:srgbClr val="FF0000"/>
                </a:solidFill>
                <a:sym typeface="Symbol" pitchFamily="18" charset="2"/>
              </a:rPr>
              <a:t>T</a:t>
            </a:r>
            <a:r>
              <a:rPr lang="en-US" sz="2400">
                <a:solidFill>
                  <a:srgbClr val="FF0000"/>
                </a:solidFill>
                <a:sym typeface="Symbol" pitchFamily="18" charset="2"/>
              </a:rPr>
              <a:t> + </a:t>
            </a:r>
            <a:r>
              <a:rPr lang="en-US" sz="2400" i="1" err="1">
                <a:solidFill>
                  <a:srgbClr val="FF0000"/>
                </a:solidFill>
                <a:sym typeface="Symbol" pitchFamily="18" charset="2"/>
              </a:rPr>
              <a:t>t</a:t>
            </a:r>
            <a:r>
              <a:rPr lang="en-US" sz="2400" i="1" baseline="-25000" err="1">
                <a:solidFill>
                  <a:srgbClr val="FF0000"/>
                </a:solidFill>
                <a:sym typeface="Symbol" pitchFamily="18" charset="2"/>
              </a:rPr>
              <a:t>S</a:t>
            </a:r>
            <a:r>
              <a:rPr lang="en-US" sz="2400">
                <a:solidFill>
                  <a:srgbClr val="FF0000"/>
                </a:solidFill>
                <a:sym typeface="Symbol" pitchFamily="18" charset="2"/>
              </a:rPr>
              <a:t>)</a:t>
            </a:r>
            <a:endParaRPr lang="en-US" sz="2400"/>
          </a:p>
        </p:txBody>
      </p:sp>
    </p:spTree>
    <p:extLst>
      <p:ext uri="{BB962C8B-B14F-4D97-AF65-F5344CB8AC3E}">
        <p14:creationId xmlns:p14="http://schemas.microsoft.com/office/powerpoint/2010/main" val="1891401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7666" name="Rectangle 2">
            <a:extLst>
              <a:ext uri="{FF2B5EF4-FFF2-40B4-BE49-F238E27FC236}">
                <a16:creationId xmlns:a16="http://schemas.microsoft.com/office/drawing/2014/main" id="{EF9E8C14-E465-43A2-A6A6-66F31FE5CC61}"/>
              </a:ext>
            </a:extLst>
          </p:cNvPr>
          <p:cNvSpPr>
            <a:spLocks noGrp="1" noChangeArrowheads="1"/>
          </p:cNvSpPr>
          <p:nvPr>
            <p:ph type="title"/>
          </p:nvPr>
        </p:nvSpPr>
        <p:spPr>
          <a:xfrm>
            <a:off x="538163" y="261938"/>
            <a:ext cx="8721725" cy="398462"/>
          </a:xfrm>
        </p:spPr>
        <p:txBody>
          <a:bodyPr/>
          <a:lstStyle/>
          <a:p>
            <a:pPr>
              <a:defRPr/>
            </a:pPr>
            <a:r>
              <a:rPr lang="en-US">
                <a:effectLst>
                  <a:outerShdw blurRad="38100" dist="38100" dir="2700000" algn="tl">
                    <a:srgbClr val="C0C0C0"/>
                  </a:outerShdw>
                </a:effectLst>
                <a:ea typeface="ＭＳ Ｐゴシック" pitchFamily="34" charset="-128"/>
              </a:rPr>
              <a:t>Blocks Required</a:t>
            </a:r>
          </a:p>
        </p:txBody>
      </p:sp>
      <p:sp>
        <p:nvSpPr>
          <p:cNvPr id="61443" name="Rectangle 3">
            <a:extLst>
              <a:ext uri="{FF2B5EF4-FFF2-40B4-BE49-F238E27FC236}">
                <a16:creationId xmlns:a16="http://schemas.microsoft.com/office/drawing/2014/main" id="{0AE3A697-CC5F-4953-B533-A77BFC71678A}"/>
              </a:ext>
            </a:extLst>
          </p:cNvPr>
          <p:cNvSpPr>
            <a:spLocks noGrp="1" noChangeArrowheads="1"/>
          </p:cNvSpPr>
          <p:nvPr>
            <p:ph type="body" idx="1"/>
          </p:nvPr>
        </p:nvSpPr>
        <p:spPr>
          <a:xfrm>
            <a:off x="346075" y="808038"/>
            <a:ext cx="8229600" cy="4138612"/>
          </a:xfrm>
        </p:spPr>
        <p:txBody>
          <a:bodyPr/>
          <a:lstStyle/>
          <a:p>
            <a:r>
              <a:rPr lang="en-US" altLang="en-US" sz="2100" b="1" i="1">
                <a:ea typeface="ＭＳ Ｐゴシック" panose="020B0600070205080204" pitchFamily="34" charset="-128"/>
              </a:rPr>
              <a:t>n</a:t>
            </a:r>
            <a:r>
              <a:rPr lang="en-US" altLang="en-US" sz="2100" b="1" i="1" baseline="-25000">
                <a:ea typeface="ＭＳ Ｐゴシック" panose="020B0600070205080204" pitchFamily="34" charset="-128"/>
              </a:rPr>
              <a:t>r</a:t>
            </a:r>
            <a:r>
              <a:rPr lang="en-US" altLang="en-US" sz="2100" i="1">
                <a:ea typeface="ＭＳ Ｐゴシック" panose="020B0600070205080204" pitchFamily="34" charset="-128"/>
              </a:rPr>
              <a:t>:  </a:t>
            </a:r>
            <a:r>
              <a:rPr lang="en-US" altLang="en-US" sz="2100">
                <a:ea typeface="ＭＳ Ｐゴシック" panose="020B0600070205080204" pitchFamily="34" charset="-128"/>
              </a:rPr>
              <a:t>number of tuples in a relation </a:t>
            </a:r>
            <a:r>
              <a:rPr lang="en-US" altLang="en-US" sz="2100" i="1">
                <a:ea typeface="ＭＳ Ｐゴシック" panose="020B0600070205080204" pitchFamily="34" charset="-128"/>
              </a:rPr>
              <a:t>r.</a:t>
            </a:r>
            <a:endParaRPr lang="en-US" altLang="en-US" sz="2100">
              <a:ea typeface="ＭＳ Ｐゴシック" panose="020B0600070205080204" pitchFamily="34" charset="-128"/>
            </a:endParaRPr>
          </a:p>
          <a:p>
            <a:r>
              <a:rPr lang="en-US" altLang="en-US" sz="2100" b="1" i="1" err="1">
                <a:ea typeface="ＭＳ Ｐゴシック" panose="020B0600070205080204" pitchFamily="34" charset="-128"/>
              </a:rPr>
              <a:t>b</a:t>
            </a:r>
            <a:r>
              <a:rPr lang="en-US" altLang="en-US" sz="2100" b="1" i="1" baseline="-25000" err="1">
                <a:ea typeface="ＭＳ Ｐゴシック" panose="020B0600070205080204" pitchFamily="34" charset="-128"/>
              </a:rPr>
              <a:t>r</a:t>
            </a:r>
            <a:r>
              <a:rPr lang="en-US" altLang="en-US" sz="2100">
                <a:ea typeface="ＭＳ Ｐゴシック" panose="020B0600070205080204" pitchFamily="34" charset="-128"/>
              </a:rPr>
              <a:t>: number of blocks containing tuples of </a:t>
            </a:r>
            <a:r>
              <a:rPr lang="en-US" altLang="en-US" sz="2100" i="1">
                <a:ea typeface="ＭＳ Ｐゴシック" panose="020B0600070205080204" pitchFamily="34" charset="-128"/>
              </a:rPr>
              <a:t>r.</a:t>
            </a:r>
            <a:endParaRPr lang="en-US" altLang="en-US" sz="2100">
              <a:ea typeface="ＭＳ Ｐゴシック" panose="020B0600070205080204" pitchFamily="34" charset="-128"/>
            </a:endParaRPr>
          </a:p>
          <a:p>
            <a:r>
              <a:rPr lang="en-US" altLang="en-US" sz="2100" b="1" i="1" err="1">
                <a:ea typeface="ＭＳ Ｐゴシック" panose="020B0600070205080204" pitchFamily="34" charset="-128"/>
              </a:rPr>
              <a:t>l</a:t>
            </a:r>
            <a:r>
              <a:rPr lang="en-US" altLang="en-US" sz="2100" b="1" i="1" baseline="-25000" err="1">
                <a:ea typeface="ＭＳ Ｐゴシック" panose="020B0600070205080204" pitchFamily="34" charset="-128"/>
              </a:rPr>
              <a:t>r</a:t>
            </a:r>
            <a:r>
              <a:rPr lang="en-US" altLang="en-US" sz="2100">
                <a:ea typeface="ＭＳ Ｐゴシック" panose="020B0600070205080204" pitchFamily="34" charset="-128"/>
              </a:rPr>
              <a:t>: size of a tuple of </a:t>
            </a:r>
            <a:r>
              <a:rPr lang="en-US" altLang="en-US" sz="2100" i="1">
                <a:ea typeface="ＭＳ Ｐゴシック" panose="020B0600070205080204" pitchFamily="34" charset="-128"/>
              </a:rPr>
              <a:t>r.</a:t>
            </a:r>
          </a:p>
          <a:p>
            <a:r>
              <a:rPr lang="en-US" altLang="en-US" sz="2100" b="1" i="1" err="1">
                <a:ea typeface="ＭＳ Ｐゴシック" panose="020B0600070205080204" pitchFamily="34" charset="-128"/>
              </a:rPr>
              <a:t>f</a:t>
            </a:r>
            <a:r>
              <a:rPr lang="en-US" altLang="en-US" sz="2100" b="1" i="1" baseline="-25000" err="1">
                <a:ea typeface="ＭＳ Ｐゴシック" panose="020B0600070205080204" pitchFamily="34" charset="-128"/>
              </a:rPr>
              <a:t>r</a:t>
            </a:r>
            <a:r>
              <a:rPr lang="en-US" altLang="en-US" sz="2100" i="1">
                <a:ea typeface="ＭＳ Ｐゴシック" panose="020B0600070205080204" pitchFamily="34" charset="-128"/>
              </a:rPr>
              <a:t>: </a:t>
            </a:r>
            <a:r>
              <a:rPr lang="en-US" altLang="en-US" sz="2100">
                <a:solidFill>
                  <a:schemeClr val="tx2"/>
                </a:solidFill>
                <a:ea typeface="ＭＳ Ｐゴシック" panose="020B0600070205080204" pitchFamily="34" charset="-128"/>
              </a:rPr>
              <a:t>blocking factor of </a:t>
            </a:r>
            <a:r>
              <a:rPr lang="en-US" altLang="en-US" sz="2100" i="1">
                <a:solidFill>
                  <a:schemeClr val="tx2"/>
                </a:solidFill>
                <a:ea typeface="ＭＳ Ｐゴシック" panose="020B0600070205080204" pitchFamily="34" charset="-128"/>
              </a:rPr>
              <a:t>r</a:t>
            </a:r>
            <a:r>
              <a:rPr lang="en-US" altLang="en-US" sz="2100">
                <a:solidFill>
                  <a:schemeClr val="tx2"/>
                </a:solidFill>
                <a:ea typeface="ＭＳ Ｐゴシック" panose="020B0600070205080204" pitchFamily="34" charset="-128"/>
              </a:rPr>
              <a:t> </a:t>
            </a:r>
            <a:r>
              <a:rPr lang="en-US" altLang="en-US" sz="2100">
                <a:ea typeface="ＭＳ Ｐゴシック" panose="020B0600070205080204" pitchFamily="34" charset="-128"/>
              </a:rPr>
              <a:t>— i.e., the number of tuples of </a:t>
            </a:r>
            <a:r>
              <a:rPr lang="en-US" altLang="en-US" sz="2100" i="1">
                <a:ea typeface="ＭＳ Ｐゴシック" panose="020B0600070205080204" pitchFamily="34" charset="-128"/>
              </a:rPr>
              <a:t>r </a:t>
            </a:r>
            <a:r>
              <a:rPr lang="en-US" altLang="en-US" sz="2100">
                <a:ea typeface="ＭＳ Ｐゴシック" panose="020B0600070205080204" pitchFamily="34" charset="-128"/>
              </a:rPr>
              <a:t>that fit into one block.</a:t>
            </a:r>
          </a:p>
          <a:p>
            <a:r>
              <a:rPr lang="en-US" altLang="en-US" sz="2100">
                <a:ea typeface="ＭＳ Ｐゴシック" panose="020B0600070205080204" pitchFamily="34" charset="-128"/>
                <a:sym typeface="Symbol" panose="05050102010706020507" pitchFamily="18" charset="2"/>
              </a:rPr>
              <a:t>If tuples of </a:t>
            </a:r>
            <a:r>
              <a:rPr lang="en-US" altLang="en-US" sz="2100" i="1">
                <a:ea typeface="ＭＳ Ｐゴシック" panose="020B0600070205080204" pitchFamily="34" charset="-128"/>
                <a:sym typeface="Symbol" panose="05050102010706020507" pitchFamily="18" charset="2"/>
              </a:rPr>
              <a:t>r</a:t>
            </a:r>
            <a:r>
              <a:rPr lang="en-US" altLang="en-US" sz="2100">
                <a:ea typeface="ＭＳ Ｐゴシック" panose="020B0600070205080204" pitchFamily="34" charset="-128"/>
                <a:sym typeface="Symbol" panose="05050102010706020507" pitchFamily="18" charset="2"/>
              </a:rPr>
              <a:t> are stored together physically in a file, then: </a:t>
            </a:r>
            <a:br>
              <a:rPr lang="en-US" altLang="en-US" sz="2100">
                <a:ea typeface="ＭＳ Ｐゴシック" panose="020B0600070205080204" pitchFamily="34" charset="-128"/>
                <a:sym typeface="Symbol" panose="05050102010706020507" pitchFamily="18" charset="2"/>
              </a:rPr>
            </a:br>
            <a:br>
              <a:rPr lang="en-US" altLang="en-US" sz="2100">
                <a:ea typeface="ＭＳ Ｐゴシック" panose="020B0600070205080204" pitchFamily="34" charset="-128"/>
                <a:sym typeface="Symbol" panose="05050102010706020507" pitchFamily="18" charset="2"/>
              </a:rPr>
            </a:br>
            <a:br>
              <a:rPr lang="en-US" altLang="en-US" sz="2100">
                <a:ea typeface="ＭＳ Ｐゴシック" panose="020B0600070205080204" pitchFamily="34" charset="-128"/>
                <a:sym typeface="Symbol" panose="05050102010706020507" pitchFamily="18" charset="2"/>
              </a:rPr>
            </a:br>
            <a:br>
              <a:rPr lang="en-US" altLang="en-US" sz="2100">
                <a:ea typeface="ＭＳ Ｐゴシック" panose="020B0600070205080204" pitchFamily="34" charset="-128"/>
                <a:sym typeface="Symbol" panose="05050102010706020507" pitchFamily="18" charset="2"/>
              </a:rPr>
            </a:br>
            <a:endParaRPr lang="en-US" altLang="en-US" sz="2100">
              <a:ea typeface="ＭＳ Ｐゴシック" panose="020B0600070205080204" pitchFamily="34" charset="-128"/>
              <a:sym typeface="Symbol" panose="05050102010706020507" pitchFamily="18" charset="2"/>
            </a:endParaRPr>
          </a:p>
        </p:txBody>
      </p:sp>
      <p:graphicFrame>
        <p:nvGraphicFramePr>
          <p:cNvPr id="61444" name="Object 2">
            <a:extLst>
              <a:ext uri="{FF2B5EF4-FFF2-40B4-BE49-F238E27FC236}">
                <a16:creationId xmlns:a16="http://schemas.microsoft.com/office/drawing/2014/main" id="{983AF6FF-BF5C-425A-8415-599F0C536A0E}"/>
              </a:ext>
            </a:extLst>
          </p:cNvPr>
          <p:cNvGraphicFramePr>
            <a:graphicFrameLocks noChangeAspect="1"/>
          </p:cNvGraphicFramePr>
          <p:nvPr>
            <p:extLst>
              <p:ext uri="{D42A27DB-BD31-4B8C-83A1-F6EECF244321}">
                <p14:modId xmlns:p14="http://schemas.microsoft.com/office/powerpoint/2010/main" val="1032418344"/>
              </p:ext>
            </p:extLst>
          </p:nvPr>
        </p:nvGraphicFramePr>
        <p:xfrm>
          <a:off x="3727450" y="3565505"/>
          <a:ext cx="1466850" cy="958850"/>
        </p:xfrm>
        <a:graphic>
          <a:graphicData uri="http://schemas.openxmlformats.org/presentationml/2006/ole">
            <mc:AlternateContent xmlns:mc="http://schemas.openxmlformats.org/markup-compatibility/2006">
              <mc:Choice xmlns:v="urn:schemas-microsoft-com:vml" Requires="v">
                <p:oleObj name="Equation" r:id="rId3" imgW="889000" imgH="660400" progId="Equation.3">
                  <p:embed/>
                </p:oleObj>
              </mc:Choice>
              <mc:Fallback>
                <p:oleObj name="Equation" r:id="rId3" imgW="889000" imgH="660400" progId="Equation.3">
                  <p:embed/>
                  <p:pic>
                    <p:nvPicPr>
                      <p:cNvPr id="61444" name="Object 2">
                        <a:extLst>
                          <a:ext uri="{FF2B5EF4-FFF2-40B4-BE49-F238E27FC236}">
                            <a16:creationId xmlns:a16="http://schemas.microsoft.com/office/drawing/2014/main" id="{983AF6FF-BF5C-425A-8415-599F0C536A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7450" y="3565505"/>
                        <a:ext cx="1466850"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5" name="Rectangle 1">
            <a:extLst>
              <a:ext uri="{FF2B5EF4-FFF2-40B4-BE49-F238E27FC236}">
                <a16:creationId xmlns:a16="http://schemas.microsoft.com/office/drawing/2014/main" id="{5F40C814-51FD-4DEF-B6BA-615F920FEEB9}"/>
              </a:ext>
            </a:extLst>
          </p:cNvPr>
          <p:cNvSpPr>
            <a:spLocks noChangeArrowheads="1"/>
          </p:cNvSpPr>
          <p:nvPr/>
        </p:nvSpPr>
        <p:spPr bwMode="auto">
          <a:xfrm>
            <a:off x="568325" y="4822463"/>
            <a:ext cx="82423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sz="2000">
                <a:latin typeface="Calibri" panose="020F0502020204030204" pitchFamily="34" charset="0"/>
              </a:rPr>
              <a:t>If </a:t>
            </a:r>
            <a:r>
              <a:rPr kumimoji="0" lang="en-US" altLang="en-US" sz="2000" b="1">
                <a:latin typeface="Calibri" panose="020F0502020204030204" pitchFamily="34" charset="0"/>
              </a:rPr>
              <a:t>n</a:t>
            </a:r>
            <a:r>
              <a:rPr kumimoji="0" lang="en-US" altLang="en-US" sz="2000" b="1" baseline="-25000">
                <a:latin typeface="Calibri" panose="020F0502020204030204" pitchFamily="34" charset="0"/>
              </a:rPr>
              <a:t>r</a:t>
            </a:r>
            <a:r>
              <a:rPr kumimoji="0" lang="en-US" altLang="en-US" sz="2000">
                <a:latin typeface="Calibri" panose="020F0502020204030204" pitchFamily="34" charset="0"/>
              </a:rPr>
              <a:t> =100 and </a:t>
            </a:r>
            <a:r>
              <a:rPr kumimoji="0" lang="en-US" altLang="en-US" sz="2000" b="1" err="1">
                <a:latin typeface="Calibri" panose="020F0502020204030204" pitchFamily="34" charset="0"/>
              </a:rPr>
              <a:t>f</a:t>
            </a:r>
            <a:r>
              <a:rPr kumimoji="0" lang="en-US" altLang="en-US" sz="2000" b="1" baseline="-25000" err="1">
                <a:latin typeface="Calibri" panose="020F0502020204030204" pitchFamily="34" charset="0"/>
              </a:rPr>
              <a:t>r</a:t>
            </a:r>
            <a:r>
              <a:rPr kumimoji="0" lang="en-US" altLang="en-US" sz="2000">
                <a:latin typeface="Calibri" panose="020F0502020204030204" pitchFamily="34" charset="0"/>
              </a:rPr>
              <a:t>=5 , then number of blocks required   </a:t>
            </a:r>
          </a:p>
          <a:p>
            <a:pPr>
              <a:spcBef>
                <a:spcPct val="0"/>
              </a:spcBef>
              <a:buClrTx/>
              <a:buSzTx/>
              <a:buFontTx/>
              <a:buNone/>
            </a:pPr>
            <a:r>
              <a:rPr kumimoji="0" lang="en-US" altLang="en-US" sz="2000" b="1" err="1">
                <a:latin typeface="Calibri" panose="020F0502020204030204" pitchFamily="34" charset="0"/>
              </a:rPr>
              <a:t>b</a:t>
            </a:r>
            <a:r>
              <a:rPr kumimoji="0" lang="en-US" altLang="en-US" sz="2000" b="1" baseline="-25000" err="1">
                <a:latin typeface="Calibri" panose="020F0502020204030204" pitchFamily="34" charset="0"/>
              </a:rPr>
              <a:t>r</a:t>
            </a:r>
            <a:r>
              <a:rPr kumimoji="0" lang="en-US" altLang="en-US" sz="2000">
                <a:latin typeface="Calibri" panose="020F0502020204030204" pitchFamily="34" charset="0"/>
              </a:rPr>
              <a:t>=100/5 = </a:t>
            </a:r>
            <a:r>
              <a:rPr kumimoji="0" lang="en-US" altLang="en-US" sz="2000" err="1">
                <a:latin typeface="Calibri" panose="020F0502020204030204" pitchFamily="34" charset="0"/>
              </a:rPr>
              <a:t>upper_bound</a:t>
            </a:r>
            <a:r>
              <a:rPr kumimoji="0" lang="en-US" altLang="en-US" sz="2000">
                <a:latin typeface="Calibri" panose="020F0502020204030204" pitchFamily="34" charset="0"/>
              </a:rPr>
              <a:t> (20)=20 blocks are required to store 100 tuples.</a:t>
            </a:r>
          </a:p>
          <a:p>
            <a:pPr>
              <a:spcBef>
                <a:spcPct val="0"/>
              </a:spcBef>
              <a:buClrTx/>
              <a:buSzTx/>
              <a:buFontTx/>
              <a:buNone/>
            </a:pPr>
            <a:endParaRPr kumimoji="0" lang="en-US" altLang="en-US" sz="2000">
              <a:latin typeface="Calibri" panose="020F0502020204030204" pitchFamily="34" charset="0"/>
            </a:endParaRPr>
          </a:p>
          <a:p>
            <a:pPr>
              <a:spcBef>
                <a:spcPct val="0"/>
              </a:spcBef>
              <a:buClrTx/>
              <a:buSzTx/>
              <a:buFontTx/>
              <a:buNone/>
            </a:pPr>
            <a:r>
              <a:rPr kumimoji="0" lang="en-US" altLang="en-US" sz="2000">
                <a:latin typeface="Calibri" panose="020F0502020204030204" pitchFamily="34" charset="0"/>
              </a:rPr>
              <a:t>Assume </a:t>
            </a:r>
            <a:r>
              <a:rPr kumimoji="0" lang="en-US" altLang="en-US" sz="2000" b="1" err="1">
                <a:latin typeface="Calibri" panose="020F0502020204030204" pitchFamily="34" charset="0"/>
              </a:rPr>
              <a:t>f</a:t>
            </a:r>
            <a:r>
              <a:rPr kumimoji="0" lang="en-US" altLang="en-US" sz="2000" b="1" baseline="-25000" err="1">
                <a:latin typeface="Calibri" panose="020F0502020204030204" pitchFamily="34" charset="0"/>
              </a:rPr>
              <a:t>r</a:t>
            </a:r>
            <a:r>
              <a:rPr kumimoji="0" lang="en-US" altLang="en-US" sz="2000">
                <a:latin typeface="Calibri" panose="020F0502020204030204" pitchFamily="34" charset="0"/>
              </a:rPr>
              <a:t>=7 </a:t>
            </a:r>
            <a:r>
              <a:rPr kumimoji="0" lang="en-US" altLang="en-US" sz="2000" b="1" err="1">
                <a:latin typeface="Calibri" panose="020F0502020204030204" pitchFamily="34" charset="0"/>
              </a:rPr>
              <a:t>b</a:t>
            </a:r>
            <a:r>
              <a:rPr kumimoji="0" lang="en-US" altLang="en-US" sz="2000" b="1" baseline="-25000" err="1">
                <a:latin typeface="Calibri" panose="020F0502020204030204" pitchFamily="34" charset="0"/>
              </a:rPr>
              <a:t>r</a:t>
            </a:r>
            <a:r>
              <a:rPr kumimoji="0" lang="en-US" altLang="en-US" sz="2000">
                <a:latin typeface="Calibri" panose="020F0502020204030204" pitchFamily="34" charset="0"/>
              </a:rPr>
              <a:t>=100/7 =</a:t>
            </a:r>
            <a:r>
              <a:rPr kumimoji="0" lang="en-US" altLang="en-US" sz="2000" err="1">
                <a:latin typeface="Calibri" panose="020F0502020204030204" pitchFamily="34" charset="0"/>
              </a:rPr>
              <a:t>upper_bound</a:t>
            </a:r>
            <a:r>
              <a:rPr kumimoji="0" lang="en-US" altLang="en-US" sz="2000">
                <a:latin typeface="Calibri" panose="020F0502020204030204" pitchFamily="34" charset="0"/>
              </a:rPr>
              <a:t> (14.23) =15 blocks are required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Join Operation</a:t>
            </a:r>
          </a:p>
        </p:txBody>
      </p:sp>
      <p:sp>
        <p:nvSpPr>
          <p:cNvPr id="36867" name="Rectangle 3"/>
          <p:cNvSpPr>
            <a:spLocks noGrp="1" noChangeArrowheads="1"/>
          </p:cNvSpPr>
          <p:nvPr>
            <p:ph type="body" idx="1"/>
          </p:nvPr>
        </p:nvSpPr>
        <p:spPr>
          <a:xfrm>
            <a:off x="768350" y="727075"/>
            <a:ext cx="8375650" cy="4903787"/>
          </a:xfrm>
        </p:spPr>
        <p:txBody>
          <a:bodyPr/>
          <a:lstStyle/>
          <a:p>
            <a:pPr>
              <a:defRPr/>
            </a:pPr>
            <a:r>
              <a:rPr lang="en-US" sz="2300">
                <a:latin typeface="Calibri" panose="020F0502020204030204" pitchFamily="34" charset="0"/>
                <a:ea typeface="ＭＳ Ｐゴシック" pitchFamily="34" charset="-128"/>
                <a:cs typeface="Calibri" panose="020F0502020204030204" pitchFamily="34" charset="0"/>
              </a:rPr>
              <a:t>Several different algorithms to implement joins</a:t>
            </a:r>
          </a:p>
          <a:p>
            <a:pPr lvl="1">
              <a:defRPr/>
            </a:pPr>
            <a:r>
              <a:rPr lang="en-US" sz="2300">
                <a:latin typeface="Calibri" panose="020F0502020204030204" pitchFamily="34" charset="0"/>
                <a:ea typeface="ＭＳ Ｐゴシック" pitchFamily="34" charset="-128"/>
                <a:cs typeface="Calibri" panose="020F0502020204030204" pitchFamily="34" charset="0"/>
              </a:rPr>
              <a:t>Nested-loop join</a:t>
            </a:r>
          </a:p>
          <a:p>
            <a:pPr lvl="1">
              <a:defRPr/>
            </a:pPr>
            <a:r>
              <a:rPr lang="en-US" sz="2300">
                <a:latin typeface="Calibri" panose="020F0502020204030204" pitchFamily="34" charset="0"/>
                <a:ea typeface="ＭＳ Ｐゴシック" pitchFamily="34" charset="-128"/>
                <a:cs typeface="Calibri" panose="020F0502020204030204" pitchFamily="34" charset="0"/>
              </a:rPr>
              <a:t>Block nested-loop join</a:t>
            </a:r>
          </a:p>
          <a:p>
            <a:pPr lvl="1">
              <a:defRPr/>
            </a:pPr>
            <a:r>
              <a:rPr lang="en-US" sz="2300">
                <a:latin typeface="Calibri" panose="020F0502020204030204" pitchFamily="34" charset="0"/>
                <a:ea typeface="ＭＳ Ｐゴシック" pitchFamily="34" charset="-128"/>
                <a:cs typeface="Calibri" panose="020F0502020204030204" pitchFamily="34" charset="0"/>
              </a:rPr>
              <a:t>Indexed nested-loop join</a:t>
            </a:r>
          </a:p>
          <a:p>
            <a:pPr lvl="1">
              <a:defRPr/>
            </a:pPr>
            <a:r>
              <a:rPr lang="en-US" sz="2300">
                <a:latin typeface="Calibri" panose="020F0502020204030204" pitchFamily="34" charset="0"/>
                <a:ea typeface="ＭＳ Ｐゴシック" pitchFamily="34" charset="-128"/>
                <a:cs typeface="Calibri" panose="020F0502020204030204" pitchFamily="34" charset="0"/>
              </a:rPr>
              <a:t>Merge-join</a:t>
            </a:r>
          </a:p>
          <a:p>
            <a:pPr lvl="1">
              <a:defRPr/>
            </a:pPr>
            <a:r>
              <a:rPr lang="en-US" sz="2300">
                <a:latin typeface="Calibri" panose="020F0502020204030204" pitchFamily="34" charset="0"/>
                <a:ea typeface="ＭＳ Ｐゴシック" pitchFamily="34" charset="-128"/>
                <a:cs typeface="Calibri" panose="020F0502020204030204" pitchFamily="34" charset="0"/>
              </a:rPr>
              <a:t>Hash-join</a:t>
            </a:r>
          </a:p>
          <a:p>
            <a:pPr>
              <a:defRPr/>
            </a:pPr>
            <a:r>
              <a:rPr lang="en-US" sz="2300">
                <a:latin typeface="Calibri" panose="020F0502020204030204" pitchFamily="34" charset="0"/>
                <a:ea typeface="ＭＳ Ｐゴシック" pitchFamily="34" charset="-128"/>
                <a:cs typeface="Calibri" panose="020F0502020204030204" pitchFamily="34" charset="0"/>
              </a:rPr>
              <a:t>Choice based on cost estimate</a:t>
            </a:r>
          </a:p>
          <a:p>
            <a:pPr>
              <a:defRPr/>
            </a:pPr>
            <a:r>
              <a:rPr lang="en-US" sz="2300">
                <a:solidFill>
                  <a:srgbClr val="FF0000"/>
                </a:solidFill>
                <a:latin typeface="Calibri" panose="020F0502020204030204" pitchFamily="34" charset="0"/>
                <a:ea typeface="ＭＳ Ｐゴシック" pitchFamily="34" charset="-128"/>
                <a:cs typeface="Calibri" panose="020F0502020204030204" pitchFamily="34" charset="0"/>
              </a:rPr>
              <a:t>Examples use the following information 	</a:t>
            </a:r>
            <a:r>
              <a:rPr lang="en-US" sz="2300" b="1" i="1">
                <a:latin typeface="Calibri" panose="020F0502020204030204" pitchFamily="34" charset="0"/>
                <a:cs typeface="Calibri" panose="020F0502020204030204" pitchFamily="34" charset="0"/>
              </a:rPr>
              <a:t>student</a:t>
            </a:r>
            <a:r>
              <a:rPr lang="en-US" sz="2300" i="1">
                <a:latin typeface="Calibri" panose="020F0502020204030204" pitchFamily="34" charset="0"/>
                <a:cs typeface="Calibri" panose="020F0502020204030204" pitchFamily="34" charset="0"/>
              </a:rPr>
              <a:t>      </a:t>
            </a:r>
            <a:r>
              <a:rPr lang="en-US" sz="2300" b="1" i="1">
                <a:latin typeface="Calibri" panose="020F0502020204030204" pitchFamily="34" charset="0"/>
                <a:cs typeface="Calibri" panose="020F0502020204030204" pitchFamily="34" charset="0"/>
              </a:rPr>
              <a:t>takes</a:t>
            </a:r>
            <a:endParaRPr lang="en-US" sz="2300" b="1">
              <a:solidFill>
                <a:srgbClr val="FF0000"/>
              </a:solidFill>
              <a:latin typeface="Calibri" panose="020F0502020204030204" pitchFamily="34" charset="0"/>
              <a:ea typeface="ＭＳ Ｐゴシック" pitchFamily="34" charset="-128"/>
              <a:cs typeface="Calibri" panose="020F0502020204030204" pitchFamily="34" charset="0"/>
            </a:endParaRPr>
          </a:p>
          <a:p>
            <a:pPr lvl="1">
              <a:defRPr/>
            </a:pPr>
            <a:r>
              <a:rPr lang="en-US" sz="2300">
                <a:latin typeface="Calibri" panose="020F0502020204030204" pitchFamily="34" charset="0"/>
                <a:ea typeface="ＭＳ Ｐゴシック" pitchFamily="34" charset="-128"/>
                <a:cs typeface="Calibri" panose="020F0502020204030204" pitchFamily="34" charset="0"/>
              </a:rPr>
              <a:t>Number of </a:t>
            </a:r>
            <a:r>
              <a:rPr lang="en-US" sz="2300" b="1">
                <a:solidFill>
                  <a:schemeClr val="accent3">
                    <a:lumMod val="25000"/>
                  </a:schemeClr>
                </a:solidFill>
                <a:latin typeface="Calibri" panose="020F0502020204030204" pitchFamily="34" charset="0"/>
                <a:ea typeface="ＭＳ Ｐゴシック" pitchFamily="34" charset="-128"/>
                <a:cs typeface="Calibri" panose="020F0502020204030204" pitchFamily="34" charset="0"/>
              </a:rPr>
              <a:t>records </a:t>
            </a:r>
            <a:r>
              <a:rPr lang="en-US" sz="2300">
                <a:latin typeface="Calibri" panose="020F0502020204030204" pitchFamily="34" charset="0"/>
                <a:ea typeface="ＭＳ Ｐゴシック" pitchFamily="34" charset="-128"/>
                <a:cs typeface="Calibri" panose="020F0502020204030204" pitchFamily="34" charset="0"/>
              </a:rPr>
              <a:t>of </a:t>
            </a:r>
            <a:r>
              <a:rPr lang="en-US" sz="2300" i="1">
                <a:solidFill>
                  <a:srgbClr val="FF0000"/>
                </a:solidFill>
                <a:latin typeface="Calibri" panose="020F0502020204030204" pitchFamily="34" charset="0"/>
                <a:ea typeface="ＭＳ Ｐゴシック" pitchFamily="34" charset="-128"/>
                <a:cs typeface="Calibri" panose="020F0502020204030204" pitchFamily="34" charset="0"/>
              </a:rPr>
              <a:t>student</a:t>
            </a:r>
            <a:r>
              <a:rPr lang="en-US" sz="230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 n</a:t>
            </a:r>
            <a:r>
              <a:rPr lang="en-US" sz="2300" baseline="-2500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r</a:t>
            </a:r>
            <a:r>
              <a:rPr lang="en-US" sz="2300">
                <a:solidFill>
                  <a:srgbClr val="FF0000"/>
                </a:solidFill>
                <a:latin typeface="Calibri" panose="020F0502020204030204" pitchFamily="34" charset="0"/>
                <a:ea typeface="ＭＳ Ｐゴシック" pitchFamily="34" charset="-128"/>
                <a:cs typeface="Calibri" panose="020F0502020204030204" pitchFamily="34" charset="0"/>
              </a:rPr>
              <a:t>= 5,000  (</a:t>
            </a:r>
            <a:r>
              <a:rPr lang="en-US" sz="2000">
                <a:solidFill>
                  <a:srgbClr val="FF0000"/>
                </a:solidFill>
                <a:latin typeface="Calibri" panose="020F0502020204030204" pitchFamily="34" charset="0"/>
                <a:ea typeface="ＭＳ Ｐゴシック" pitchFamily="34" charset="-128"/>
                <a:cs typeface="Calibri" panose="020F0502020204030204" pitchFamily="34" charset="0"/>
              </a:rPr>
              <a:t>1 block fits 50 record</a:t>
            </a:r>
            <a:r>
              <a:rPr lang="en-US" sz="2300">
                <a:solidFill>
                  <a:srgbClr val="FF0000"/>
                </a:solidFill>
                <a:latin typeface="Calibri" panose="020F0502020204030204" pitchFamily="34" charset="0"/>
                <a:ea typeface="ＭＳ Ｐゴシック" pitchFamily="34" charset="-128"/>
                <a:cs typeface="Calibri" panose="020F0502020204030204" pitchFamily="34" charset="0"/>
              </a:rPr>
              <a:t>)</a:t>
            </a:r>
          </a:p>
          <a:p>
            <a:pPr marL="457200" lvl="1" indent="0">
              <a:buNone/>
              <a:defRPr/>
            </a:pPr>
            <a:r>
              <a:rPr lang="en-US" sz="2300" i="1">
                <a:solidFill>
                  <a:srgbClr val="FF0000"/>
                </a:solidFill>
                <a:latin typeface="Calibri" panose="020F0502020204030204" pitchFamily="34" charset="0"/>
                <a:ea typeface="ＭＳ Ｐゴシック" pitchFamily="34" charset="-128"/>
                <a:cs typeface="Calibri" panose="020F0502020204030204" pitchFamily="34" charset="0"/>
              </a:rPr>
              <a:t>                                            </a:t>
            </a:r>
            <a:r>
              <a:rPr lang="en-US" sz="2300" i="1">
                <a:solidFill>
                  <a:schemeClr val="bg1">
                    <a:lumMod val="50000"/>
                  </a:schemeClr>
                </a:solidFill>
                <a:latin typeface="Calibri" panose="020F0502020204030204" pitchFamily="34" charset="0"/>
                <a:ea typeface="ＭＳ Ｐゴシック" pitchFamily="34" charset="-128"/>
                <a:cs typeface="Calibri" panose="020F0502020204030204" pitchFamily="34" charset="0"/>
              </a:rPr>
              <a:t>takes</a:t>
            </a:r>
            <a:r>
              <a:rPr lang="en-US" sz="230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   n</a:t>
            </a:r>
            <a:r>
              <a:rPr lang="en-US" sz="2300" baseline="-2500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s</a:t>
            </a:r>
            <a:r>
              <a:rPr lang="en-US" sz="2300">
                <a:solidFill>
                  <a:srgbClr val="FF0000"/>
                </a:solidFill>
                <a:latin typeface="Calibri" panose="020F0502020204030204" pitchFamily="34" charset="0"/>
                <a:ea typeface="ＭＳ Ｐゴシック" pitchFamily="34" charset="-128"/>
                <a:cs typeface="Calibri" panose="020F0502020204030204" pitchFamily="34" charset="0"/>
              </a:rPr>
              <a:t>= </a:t>
            </a:r>
            <a:r>
              <a:rPr lang="en-US" sz="230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10,000 </a:t>
            </a:r>
            <a:r>
              <a:rPr lang="en-US" sz="200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(1 block fits 25 records)</a:t>
            </a:r>
            <a:endParaRPr lang="en-US" sz="2300">
              <a:solidFill>
                <a:schemeClr val="bg1">
                  <a:lumMod val="50000"/>
                </a:schemeClr>
              </a:solidFill>
              <a:latin typeface="Calibri" panose="020F0502020204030204" pitchFamily="34" charset="0"/>
              <a:ea typeface="ＭＳ Ｐゴシック" pitchFamily="34" charset="-128"/>
              <a:cs typeface="Calibri" panose="020F0502020204030204" pitchFamily="34" charset="0"/>
            </a:endParaRPr>
          </a:p>
          <a:p>
            <a:pPr lvl="1">
              <a:defRPr/>
            </a:pPr>
            <a:r>
              <a:rPr lang="en-US" sz="2300">
                <a:latin typeface="Calibri" panose="020F0502020204030204" pitchFamily="34" charset="0"/>
                <a:ea typeface="ＭＳ Ｐゴシック" pitchFamily="34" charset="-128"/>
                <a:cs typeface="Calibri" panose="020F0502020204030204" pitchFamily="34" charset="0"/>
              </a:rPr>
              <a:t>Number of </a:t>
            </a:r>
            <a:r>
              <a:rPr lang="en-US" sz="2300" b="1">
                <a:solidFill>
                  <a:schemeClr val="accent3">
                    <a:lumMod val="25000"/>
                  </a:schemeClr>
                </a:solidFill>
                <a:latin typeface="Calibri" panose="020F0502020204030204" pitchFamily="34" charset="0"/>
                <a:ea typeface="ＭＳ Ｐゴシック" pitchFamily="34" charset="-128"/>
                <a:cs typeface="Calibri" panose="020F0502020204030204" pitchFamily="34" charset="0"/>
              </a:rPr>
              <a:t>blocks</a:t>
            </a:r>
            <a:r>
              <a:rPr lang="en-US" sz="2300">
                <a:latin typeface="Calibri" panose="020F0502020204030204" pitchFamily="34" charset="0"/>
                <a:ea typeface="ＭＳ Ｐゴシック" pitchFamily="34" charset="-128"/>
                <a:cs typeface="Calibri" panose="020F0502020204030204" pitchFamily="34" charset="0"/>
              </a:rPr>
              <a:t> of   </a:t>
            </a:r>
            <a:r>
              <a:rPr lang="en-US" sz="2300" i="1">
                <a:solidFill>
                  <a:srgbClr val="FF0000"/>
                </a:solidFill>
                <a:latin typeface="Calibri" panose="020F0502020204030204" pitchFamily="34" charset="0"/>
                <a:ea typeface="ＭＳ Ｐゴシック" pitchFamily="34" charset="-128"/>
                <a:cs typeface="Calibri" panose="020F0502020204030204" pitchFamily="34" charset="0"/>
              </a:rPr>
              <a:t>student</a:t>
            </a:r>
            <a:r>
              <a:rPr lang="en-US" sz="230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 </a:t>
            </a:r>
            <a:r>
              <a:rPr lang="en-US" sz="2300" err="1">
                <a:solidFill>
                  <a:schemeClr val="bg1">
                    <a:lumMod val="50000"/>
                  </a:schemeClr>
                </a:solidFill>
                <a:latin typeface="Calibri" panose="020F0502020204030204" pitchFamily="34" charset="0"/>
                <a:ea typeface="ＭＳ Ｐゴシック" pitchFamily="34" charset="-128"/>
                <a:cs typeface="Calibri" panose="020F0502020204030204" pitchFamily="34" charset="0"/>
              </a:rPr>
              <a:t>b</a:t>
            </a:r>
            <a:r>
              <a:rPr lang="en-US" sz="2300" baseline="-25000" err="1">
                <a:solidFill>
                  <a:schemeClr val="bg1">
                    <a:lumMod val="50000"/>
                  </a:schemeClr>
                </a:solidFill>
                <a:latin typeface="Calibri" panose="020F0502020204030204" pitchFamily="34" charset="0"/>
                <a:ea typeface="ＭＳ Ｐゴシック" pitchFamily="34" charset="-128"/>
                <a:cs typeface="Calibri" panose="020F0502020204030204" pitchFamily="34" charset="0"/>
              </a:rPr>
              <a:t>r</a:t>
            </a:r>
            <a:r>
              <a:rPr lang="en-US" sz="2300">
                <a:solidFill>
                  <a:srgbClr val="FF0000"/>
                </a:solidFill>
                <a:latin typeface="Calibri" panose="020F0502020204030204" pitchFamily="34" charset="0"/>
                <a:ea typeface="ＭＳ Ｐゴシック" pitchFamily="34" charset="-128"/>
                <a:cs typeface="Calibri" panose="020F0502020204030204" pitchFamily="34" charset="0"/>
              </a:rPr>
              <a:t>= 100</a:t>
            </a:r>
            <a:r>
              <a:rPr lang="en-US" sz="2300">
                <a:latin typeface="Calibri" panose="020F0502020204030204" pitchFamily="34" charset="0"/>
                <a:ea typeface="ＭＳ Ｐゴシック" pitchFamily="34" charset="-128"/>
                <a:cs typeface="Calibri" panose="020F0502020204030204" pitchFamily="34" charset="0"/>
              </a:rPr>
              <a:t>        </a:t>
            </a:r>
          </a:p>
          <a:p>
            <a:pPr marL="457200" lvl="1" indent="0">
              <a:buNone/>
              <a:defRPr/>
            </a:pPr>
            <a:r>
              <a:rPr lang="en-US" sz="2300" i="1">
                <a:solidFill>
                  <a:schemeClr val="bg1">
                    <a:lumMod val="50000"/>
                  </a:schemeClr>
                </a:solidFill>
                <a:latin typeface="Calibri" panose="020F0502020204030204" pitchFamily="34" charset="0"/>
                <a:ea typeface="ＭＳ Ｐゴシック" pitchFamily="34" charset="-128"/>
                <a:cs typeface="Calibri" panose="020F0502020204030204" pitchFamily="34" charset="0"/>
              </a:rPr>
              <a:t>                                            takes</a:t>
            </a:r>
            <a:r>
              <a:rPr lang="en-US" sz="230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   </a:t>
            </a:r>
            <a:r>
              <a:rPr lang="en-US" sz="2300" err="1">
                <a:solidFill>
                  <a:schemeClr val="bg1">
                    <a:lumMod val="50000"/>
                  </a:schemeClr>
                </a:solidFill>
                <a:latin typeface="Calibri" panose="020F0502020204030204" pitchFamily="34" charset="0"/>
                <a:ea typeface="ＭＳ Ｐゴシック" pitchFamily="34" charset="-128"/>
                <a:cs typeface="Calibri" panose="020F0502020204030204" pitchFamily="34" charset="0"/>
              </a:rPr>
              <a:t>b</a:t>
            </a:r>
            <a:r>
              <a:rPr lang="en-US" sz="2300" baseline="-25000" err="1">
                <a:solidFill>
                  <a:schemeClr val="bg1">
                    <a:lumMod val="50000"/>
                  </a:schemeClr>
                </a:solidFill>
                <a:latin typeface="Calibri" panose="020F0502020204030204" pitchFamily="34" charset="0"/>
                <a:ea typeface="ＭＳ Ｐゴシック" pitchFamily="34" charset="-128"/>
                <a:cs typeface="Calibri" panose="020F0502020204030204" pitchFamily="34" charset="0"/>
              </a:rPr>
              <a:t>s</a:t>
            </a:r>
            <a:r>
              <a:rPr lang="en-US" sz="230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=400</a:t>
            </a:r>
          </a:p>
        </p:txBody>
      </p:sp>
      <p:sp>
        <p:nvSpPr>
          <p:cNvPr id="4" name="AutoShape 1028"/>
          <p:cNvSpPr>
            <a:spLocks noChangeArrowheads="1"/>
          </p:cNvSpPr>
          <p:nvPr/>
        </p:nvSpPr>
        <p:spPr bwMode="auto">
          <a:xfrm rot="5400000">
            <a:off x="7367409" y="4125140"/>
            <a:ext cx="188913" cy="290513"/>
          </a:xfrm>
          <a:prstGeom prst="flowChartCollate">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en-US" altLang="en-US" b="1">
              <a:solidFill>
                <a:schemeClr val="tx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7011" y="981856"/>
            <a:ext cx="8592097" cy="5876144"/>
          </a:xfrm>
          <a:prstGeom prst="rect">
            <a:avLst/>
          </a:prstGeom>
        </p:spPr>
      </p:pic>
      <p:sp>
        <p:nvSpPr>
          <p:cNvPr id="5" name="TextBox 4"/>
          <p:cNvSpPr txBox="1"/>
          <p:nvPr/>
        </p:nvSpPr>
        <p:spPr>
          <a:xfrm>
            <a:off x="1289154" y="299803"/>
            <a:ext cx="1514007" cy="400110"/>
          </a:xfrm>
          <a:prstGeom prst="rect">
            <a:avLst/>
          </a:prstGeom>
          <a:noFill/>
        </p:spPr>
        <p:txBody>
          <a:bodyPr wrap="square" rtlCol="0">
            <a:spAutoFit/>
          </a:bodyPr>
          <a:lstStyle/>
          <a:p>
            <a:r>
              <a:rPr lang="en-US" sz="2000"/>
              <a:t>Student</a:t>
            </a:r>
          </a:p>
        </p:txBody>
      </p:sp>
      <p:sp>
        <p:nvSpPr>
          <p:cNvPr id="6" name="TextBox 5"/>
          <p:cNvSpPr txBox="1"/>
          <p:nvPr/>
        </p:nvSpPr>
        <p:spPr>
          <a:xfrm>
            <a:off x="6220918" y="464695"/>
            <a:ext cx="1543987" cy="400110"/>
          </a:xfrm>
          <a:prstGeom prst="rect">
            <a:avLst/>
          </a:prstGeom>
          <a:noFill/>
        </p:spPr>
        <p:txBody>
          <a:bodyPr wrap="square" rtlCol="0">
            <a:spAutoFit/>
          </a:bodyPr>
          <a:lstStyle/>
          <a:p>
            <a:r>
              <a:rPr lang="en-US" sz="2000"/>
              <a:t>takes</a:t>
            </a:r>
          </a:p>
        </p:txBody>
      </p:sp>
    </p:spTree>
    <p:extLst>
      <p:ext uri="{BB962C8B-B14F-4D97-AF65-F5344CB8AC3E}">
        <p14:creationId xmlns:p14="http://schemas.microsoft.com/office/powerpoint/2010/main" val="355128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2802" name="Rectangle 1026"/>
          <p:cNvSpPr>
            <a:spLocks noGrp="1" noChangeArrowheads="1"/>
          </p:cNvSpPr>
          <p:nvPr>
            <p:ph type="title"/>
          </p:nvPr>
        </p:nvSpPr>
        <p:spPr>
          <a:xfrm>
            <a:off x="768350" y="42319"/>
            <a:ext cx="8077200" cy="609600"/>
          </a:xfrm>
        </p:spPr>
        <p:txBody>
          <a:bodyPr/>
          <a:lstStyle/>
          <a:p>
            <a:pPr>
              <a:defRPr/>
            </a:pPr>
            <a:r>
              <a:rPr lang="en-US">
                <a:effectLst>
                  <a:outerShdw blurRad="38100" dist="38100" dir="2700000" algn="tl">
                    <a:srgbClr val="C0C0C0"/>
                  </a:outerShdw>
                </a:effectLst>
                <a:ea typeface="ＭＳ Ｐゴシック" pitchFamily="34" charset="-128"/>
              </a:rPr>
              <a:t>Nested-Loop Join</a:t>
            </a:r>
          </a:p>
        </p:txBody>
      </p:sp>
      <p:sp>
        <p:nvSpPr>
          <p:cNvPr id="37891" name="Rectangle 1027"/>
          <p:cNvSpPr>
            <a:spLocks noGrp="1" noChangeArrowheads="1"/>
          </p:cNvSpPr>
          <p:nvPr>
            <p:ph type="body" idx="1"/>
          </p:nvPr>
        </p:nvSpPr>
        <p:spPr>
          <a:xfrm>
            <a:off x="892175" y="688932"/>
            <a:ext cx="7931150" cy="5200650"/>
          </a:xfrm>
        </p:spPr>
        <p:txBody>
          <a:bodyPr/>
          <a:lstStyle/>
          <a:p>
            <a:pPr>
              <a:tabLst>
                <a:tab pos="461963" algn="l"/>
                <a:tab pos="850900" algn="l"/>
              </a:tabLst>
              <a:defRPr/>
            </a:pPr>
            <a:r>
              <a:rPr lang="en-US" sz="2000">
                <a:ea typeface="ＭＳ Ｐゴシック" pitchFamily="34" charset="-128"/>
              </a:rPr>
              <a:t>To compute the </a:t>
            </a:r>
            <a:r>
              <a:rPr lang="en-US" sz="2000">
                <a:solidFill>
                  <a:schemeClr val="tx2"/>
                </a:solidFill>
                <a:ea typeface="ＭＳ Ｐゴシック" pitchFamily="34" charset="-128"/>
              </a:rPr>
              <a:t>theta join</a:t>
            </a:r>
            <a:r>
              <a:rPr lang="en-US" sz="2000">
                <a:ea typeface="ＭＳ Ｐゴシック" pitchFamily="34" charset="-128"/>
              </a:rPr>
              <a:t>        </a:t>
            </a:r>
            <a:r>
              <a:rPr lang="en-US" sz="2000" b="1" i="1">
                <a:solidFill>
                  <a:schemeClr val="tx2"/>
                </a:solidFill>
                <a:ea typeface="ＭＳ Ｐゴシック" pitchFamily="34" charset="-128"/>
              </a:rPr>
              <a:t>r</a:t>
            </a:r>
            <a:r>
              <a:rPr lang="en-US" sz="2000" b="1">
                <a:solidFill>
                  <a:schemeClr val="tx2"/>
                </a:solidFill>
                <a:ea typeface="ＭＳ Ｐゴシック" pitchFamily="34" charset="-128"/>
              </a:rPr>
              <a:t>      </a:t>
            </a:r>
            <a:r>
              <a:rPr lang="en-US" sz="2400" b="1" baseline="-25000">
                <a:solidFill>
                  <a:schemeClr val="tx2"/>
                </a:solidFill>
                <a:ea typeface="ＭＳ Ｐゴシック" pitchFamily="34" charset="-128"/>
                <a:sym typeface="Symbol" pitchFamily="18" charset="2"/>
              </a:rPr>
              <a:t></a:t>
            </a:r>
            <a:r>
              <a:rPr lang="en-US" sz="2400" b="1">
                <a:solidFill>
                  <a:schemeClr val="tx2"/>
                </a:solidFill>
                <a:ea typeface="ＭＳ Ｐゴシック" pitchFamily="34" charset="-128"/>
                <a:sym typeface="Symbol" pitchFamily="18" charset="2"/>
              </a:rPr>
              <a:t> </a:t>
            </a:r>
            <a:r>
              <a:rPr lang="en-US" sz="2000" b="1" i="1">
                <a:solidFill>
                  <a:schemeClr val="tx2"/>
                </a:solidFill>
                <a:ea typeface="ＭＳ Ｐゴシック" pitchFamily="34" charset="-128"/>
                <a:sym typeface="Symbol" pitchFamily="18" charset="2"/>
              </a:rPr>
              <a:t>s</a:t>
            </a:r>
          </a:p>
          <a:p>
            <a:pPr marL="400050" lvl="1" indent="0">
              <a:lnSpc>
                <a:spcPct val="112000"/>
              </a:lnSpc>
              <a:buNone/>
              <a:tabLst>
                <a:tab pos="461963" algn="l"/>
                <a:tab pos="850900" algn="l"/>
              </a:tabLst>
              <a:defRPr/>
            </a:pPr>
            <a:r>
              <a:rPr lang="en-US" i="1">
                <a:ea typeface="ＭＳ Ｐゴシック" pitchFamily="34" charset="-128"/>
                <a:sym typeface="Symbol" pitchFamily="18" charset="2"/>
              </a:rPr>
              <a:t>For each record in </a:t>
            </a:r>
            <a:r>
              <a:rPr lang="en-US" b="1" i="1">
                <a:solidFill>
                  <a:schemeClr val="tx2"/>
                </a:solidFill>
                <a:ea typeface="ＭＳ Ｐゴシック" pitchFamily="34" charset="-128"/>
                <a:sym typeface="Symbol" pitchFamily="18" charset="2"/>
              </a:rPr>
              <a:t>r</a:t>
            </a:r>
            <a:r>
              <a:rPr lang="en-US" i="1">
                <a:ea typeface="ＭＳ Ｐゴシック" pitchFamily="34" charset="-128"/>
                <a:sym typeface="Symbol" pitchFamily="18" charset="2"/>
              </a:rPr>
              <a:t>, we have to perform complete scan on </a:t>
            </a:r>
            <a:r>
              <a:rPr lang="en-US" i="1">
                <a:solidFill>
                  <a:schemeClr val="tx2"/>
                </a:solidFill>
                <a:ea typeface="ＭＳ Ｐゴシック" pitchFamily="34" charset="-128"/>
                <a:sym typeface="Symbol" pitchFamily="18" charset="2"/>
              </a:rPr>
              <a:t>s</a:t>
            </a:r>
            <a:r>
              <a:rPr lang="en-US" i="1">
                <a:ea typeface="ＭＳ Ｐゴシック" pitchFamily="34" charset="-128"/>
                <a:sym typeface="Symbol" pitchFamily="18" charset="2"/>
              </a:rPr>
              <a:t>.</a:t>
            </a:r>
            <a:br>
              <a:rPr lang="en-US" i="1">
                <a:ea typeface="ＭＳ Ｐゴシック" pitchFamily="34" charset="-128"/>
                <a:sym typeface="Symbol" pitchFamily="18" charset="2"/>
              </a:rPr>
            </a:br>
            <a:r>
              <a:rPr lang="en-US" sz="1600" i="1">
                <a:ea typeface="ＭＳ Ｐゴシック" pitchFamily="34" charset="-128"/>
                <a:sym typeface="Symbol" pitchFamily="18" charset="2"/>
              </a:rPr>
              <a:t>pairs of tuples to be considered is </a:t>
            </a:r>
            <a:r>
              <a:rPr lang="en-US" sz="1600" b="1" i="1">
                <a:ea typeface="ＭＳ Ｐゴシック" pitchFamily="34" charset="-128"/>
                <a:sym typeface="Symbol" pitchFamily="18" charset="2"/>
              </a:rPr>
              <a:t>n</a:t>
            </a:r>
            <a:r>
              <a:rPr lang="en-US" sz="1600" b="1" i="1" baseline="-25000">
                <a:ea typeface="ＭＳ Ｐゴシック" pitchFamily="34" charset="-128"/>
                <a:sym typeface="Symbol" pitchFamily="18" charset="2"/>
              </a:rPr>
              <a:t>r</a:t>
            </a:r>
            <a:r>
              <a:rPr lang="en-US" sz="1600" b="1" i="1">
                <a:ea typeface="ＭＳ Ｐゴシック" pitchFamily="34" charset="-128"/>
                <a:sym typeface="Symbol" pitchFamily="18" charset="2"/>
              </a:rPr>
              <a:t> ∗ n</a:t>
            </a:r>
            <a:r>
              <a:rPr lang="en-US" sz="1600" b="1" i="1" baseline="-25000">
                <a:ea typeface="ＭＳ Ｐゴシック" pitchFamily="34" charset="-128"/>
                <a:sym typeface="Symbol" pitchFamily="18" charset="2"/>
              </a:rPr>
              <a:t>s</a:t>
            </a:r>
            <a:r>
              <a:rPr lang="en-US" sz="1600" i="1">
                <a:ea typeface="ＭＳ Ｐゴシック" pitchFamily="34" charset="-128"/>
                <a:sym typeface="Symbol" pitchFamily="18" charset="2"/>
              </a:rPr>
              <a:t>, where </a:t>
            </a:r>
            <a:r>
              <a:rPr lang="en-US" sz="1600" b="1" i="1">
                <a:ea typeface="ＭＳ Ｐゴシック" pitchFamily="34" charset="-128"/>
                <a:sym typeface="Symbol" pitchFamily="18" charset="2"/>
              </a:rPr>
              <a:t>n</a:t>
            </a:r>
            <a:r>
              <a:rPr lang="en-US" sz="1600" b="1" i="1" baseline="-25000">
                <a:ea typeface="ＭＳ Ｐゴシック" pitchFamily="34" charset="-128"/>
                <a:sym typeface="Symbol" pitchFamily="18" charset="2"/>
              </a:rPr>
              <a:t>r</a:t>
            </a:r>
            <a:r>
              <a:rPr lang="en-US" sz="1600" i="1">
                <a:ea typeface="ＭＳ Ｐゴシック" pitchFamily="34" charset="-128"/>
                <a:sym typeface="Symbol" pitchFamily="18" charset="2"/>
              </a:rPr>
              <a:t> denotes the</a:t>
            </a:r>
          </a:p>
          <a:p>
            <a:pPr marL="400050" lvl="1" indent="0">
              <a:lnSpc>
                <a:spcPct val="112000"/>
              </a:lnSpc>
              <a:buNone/>
              <a:tabLst>
                <a:tab pos="461963" algn="l"/>
                <a:tab pos="850900" algn="l"/>
              </a:tabLst>
              <a:defRPr/>
            </a:pPr>
            <a:r>
              <a:rPr lang="en-US" sz="1600" i="1">
                <a:ea typeface="ＭＳ Ｐゴシック" pitchFamily="34" charset="-128"/>
                <a:sym typeface="Symbol" pitchFamily="18" charset="2"/>
              </a:rPr>
              <a:t>number of tuples in r, and </a:t>
            </a:r>
            <a:r>
              <a:rPr lang="en-US" sz="1600" b="1" i="1">
                <a:ea typeface="ＭＳ Ｐゴシック" pitchFamily="34" charset="-128"/>
                <a:sym typeface="Symbol" pitchFamily="18" charset="2"/>
              </a:rPr>
              <a:t>n</a:t>
            </a:r>
            <a:r>
              <a:rPr lang="en-US" sz="1600" b="1" i="1" baseline="-25000">
                <a:ea typeface="ＭＳ Ｐゴシック" pitchFamily="34" charset="-128"/>
                <a:sym typeface="Symbol" pitchFamily="18" charset="2"/>
              </a:rPr>
              <a:t>s</a:t>
            </a:r>
            <a:r>
              <a:rPr lang="en-US" sz="1600" i="1">
                <a:ea typeface="ＭＳ Ｐゴシック" pitchFamily="34" charset="-128"/>
                <a:sym typeface="Symbol" pitchFamily="18" charset="2"/>
              </a:rPr>
              <a:t> denotes the number of tuples in s.</a:t>
            </a:r>
          </a:p>
          <a:p>
            <a:pPr marL="400050" lvl="1" indent="0">
              <a:lnSpc>
                <a:spcPct val="112000"/>
              </a:lnSpc>
              <a:buNone/>
              <a:tabLst>
                <a:tab pos="461963" algn="l"/>
                <a:tab pos="850900" algn="l"/>
              </a:tabLst>
              <a:defRPr/>
            </a:pPr>
            <a:r>
              <a:rPr lang="en-US" sz="2300" b="1">
                <a:ea typeface="ＭＳ Ｐゴシック" pitchFamily="34" charset="-128"/>
                <a:sym typeface="Symbol" pitchFamily="18" charset="2"/>
              </a:rPr>
              <a:t>for each</a:t>
            </a:r>
            <a:r>
              <a:rPr lang="en-US" sz="2300">
                <a:ea typeface="ＭＳ Ｐゴシック" pitchFamily="34" charset="-128"/>
                <a:sym typeface="Symbol" pitchFamily="18" charset="2"/>
              </a:rPr>
              <a:t> tuple </a:t>
            </a:r>
            <a:r>
              <a:rPr lang="en-US" sz="2300" b="1" i="1">
                <a:solidFill>
                  <a:srgbClr val="FF0000"/>
                </a:solidFill>
                <a:ea typeface="ＭＳ Ｐゴシック" pitchFamily="34" charset="-128"/>
                <a:sym typeface="Symbol" pitchFamily="18" charset="2"/>
              </a:rPr>
              <a:t>t</a:t>
            </a:r>
            <a:r>
              <a:rPr lang="en-US" sz="2300" b="1" i="1" baseline="-25000">
                <a:solidFill>
                  <a:srgbClr val="FF0000"/>
                </a:solidFill>
                <a:ea typeface="ＭＳ Ｐゴシック" pitchFamily="34" charset="-128"/>
                <a:sym typeface="Symbol" pitchFamily="18" charset="2"/>
              </a:rPr>
              <a:t>r</a:t>
            </a:r>
            <a:r>
              <a:rPr lang="en-US" sz="2300" b="1">
                <a:ea typeface="ＭＳ Ｐゴシック" pitchFamily="34" charset="-128"/>
                <a:sym typeface="Symbol" pitchFamily="18" charset="2"/>
              </a:rPr>
              <a:t> in </a:t>
            </a:r>
            <a:r>
              <a:rPr lang="en-US" sz="2300" b="1" i="1">
                <a:solidFill>
                  <a:schemeClr val="tx2"/>
                </a:solidFill>
                <a:ea typeface="ＭＳ Ｐゴシック" pitchFamily="34" charset="-128"/>
                <a:sym typeface="Symbol" pitchFamily="18" charset="2"/>
              </a:rPr>
              <a:t>r</a:t>
            </a:r>
            <a:r>
              <a:rPr lang="en-US" sz="2300" b="1">
                <a:solidFill>
                  <a:schemeClr val="tx2"/>
                </a:solidFill>
                <a:ea typeface="ＭＳ Ｐゴシック" pitchFamily="34" charset="-128"/>
                <a:sym typeface="Symbol" pitchFamily="18" charset="2"/>
              </a:rPr>
              <a:t> </a:t>
            </a:r>
            <a:r>
              <a:rPr lang="en-US" sz="2300" b="1">
                <a:ea typeface="ＭＳ Ｐゴシック" pitchFamily="34" charset="-128"/>
                <a:sym typeface="Symbol" pitchFamily="18" charset="2"/>
              </a:rPr>
              <a:t>do begin</a:t>
            </a:r>
            <a:br>
              <a:rPr lang="en-US" sz="2300" b="1">
                <a:ea typeface="ＭＳ Ｐゴシック" pitchFamily="34" charset="-128"/>
                <a:sym typeface="Symbol" pitchFamily="18" charset="2"/>
              </a:rPr>
            </a:br>
            <a:r>
              <a:rPr lang="en-US" sz="2300" b="1">
                <a:ea typeface="ＭＳ Ｐゴシック" pitchFamily="34" charset="-128"/>
                <a:sym typeface="Symbol" pitchFamily="18" charset="2"/>
              </a:rPr>
              <a:t>		for each tuple </a:t>
            </a:r>
            <a:r>
              <a:rPr lang="en-US" sz="2300" b="1" i="1">
                <a:solidFill>
                  <a:srgbClr val="FF0000"/>
                </a:solidFill>
                <a:ea typeface="ＭＳ Ｐゴシック" pitchFamily="34" charset="-128"/>
                <a:sym typeface="Symbol" pitchFamily="18" charset="2"/>
              </a:rPr>
              <a:t>t</a:t>
            </a:r>
            <a:r>
              <a:rPr lang="en-US" sz="2300" b="1" i="1" baseline="-25000">
                <a:solidFill>
                  <a:srgbClr val="FF0000"/>
                </a:solidFill>
                <a:ea typeface="ＭＳ Ｐゴシック" pitchFamily="34" charset="-128"/>
                <a:sym typeface="Symbol" pitchFamily="18" charset="2"/>
              </a:rPr>
              <a:t>s</a:t>
            </a:r>
            <a:r>
              <a:rPr lang="en-US" sz="2300" i="1">
                <a:ea typeface="ＭＳ Ｐゴシック" pitchFamily="34" charset="-128"/>
                <a:sym typeface="Symbol" pitchFamily="18" charset="2"/>
              </a:rPr>
              <a:t> </a:t>
            </a:r>
            <a:r>
              <a:rPr lang="en-US" sz="2300" b="1">
                <a:ea typeface="ＭＳ Ｐゴシック" pitchFamily="34" charset="-128"/>
                <a:sym typeface="Symbol" pitchFamily="18" charset="2"/>
              </a:rPr>
              <a:t> in </a:t>
            </a:r>
            <a:r>
              <a:rPr lang="en-US" sz="2300" b="1" i="1">
                <a:solidFill>
                  <a:schemeClr val="tx2"/>
                </a:solidFill>
                <a:ea typeface="ＭＳ Ｐゴシック" pitchFamily="34" charset="-128"/>
                <a:sym typeface="Symbol" pitchFamily="18" charset="2"/>
              </a:rPr>
              <a:t>s</a:t>
            </a:r>
            <a:r>
              <a:rPr lang="en-US" sz="2300" b="1">
                <a:ea typeface="ＭＳ Ｐゴシック" pitchFamily="34" charset="-128"/>
                <a:sym typeface="Symbol" pitchFamily="18" charset="2"/>
              </a:rPr>
              <a:t> do begin</a:t>
            </a:r>
            <a:br>
              <a:rPr lang="en-US" sz="2300" b="1">
                <a:ea typeface="ＭＳ Ｐゴシック" pitchFamily="34" charset="-128"/>
                <a:sym typeface="Symbol" pitchFamily="18" charset="2"/>
              </a:rPr>
            </a:br>
            <a:r>
              <a:rPr lang="en-US" sz="2300" b="1">
                <a:ea typeface="ＭＳ Ｐゴシック" pitchFamily="34" charset="-128"/>
                <a:sym typeface="Symbol" pitchFamily="18" charset="2"/>
              </a:rPr>
              <a:t>			   </a:t>
            </a:r>
            <a:r>
              <a:rPr lang="en-US" sz="2300">
                <a:ea typeface="ＭＳ Ｐゴシック" pitchFamily="34" charset="-128"/>
                <a:sym typeface="Symbol" pitchFamily="18" charset="2"/>
              </a:rPr>
              <a:t>test pair </a:t>
            </a:r>
            <a:r>
              <a:rPr lang="en-US" sz="2300" b="1">
                <a:solidFill>
                  <a:srgbClr val="FF0000"/>
                </a:solidFill>
                <a:ea typeface="ＭＳ Ｐゴシック" pitchFamily="34" charset="-128"/>
                <a:sym typeface="Symbol" pitchFamily="18" charset="2"/>
              </a:rPr>
              <a:t>(</a:t>
            </a:r>
            <a:r>
              <a:rPr lang="en-US" sz="2300" b="1" i="1" err="1">
                <a:solidFill>
                  <a:srgbClr val="FF0000"/>
                </a:solidFill>
                <a:ea typeface="ＭＳ Ｐゴシック" pitchFamily="34" charset="-128"/>
                <a:sym typeface="Symbol" pitchFamily="18" charset="2"/>
              </a:rPr>
              <a:t>t</a:t>
            </a:r>
            <a:r>
              <a:rPr lang="en-US" sz="2300" b="1" i="1" baseline="-25000" err="1">
                <a:solidFill>
                  <a:srgbClr val="FF0000"/>
                </a:solidFill>
                <a:ea typeface="ＭＳ Ｐゴシック" pitchFamily="34" charset="-128"/>
                <a:sym typeface="Symbol" pitchFamily="18" charset="2"/>
              </a:rPr>
              <a:t>r</a:t>
            </a:r>
            <a:r>
              <a:rPr lang="en-US" sz="2300" b="1" i="1" baseline="-25000">
                <a:solidFill>
                  <a:srgbClr val="FF0000"/>
                </a:solidFill>
                <a:ea typeface="ＭＳ Ｐゴシック" pitchFamily="34" charset="-128"/>
                <a:sym typeface="Symbol" pitchFamily="18" charset="2"/>
              </a:rPr>
              <a:t> </a:t>
            </a:r>
            <a:r>
              <a:rPr lang="en-US" sz="2300" b="1" i="1">
                <a:ea typeface="ＭＳ Ｐゴシック" pitchFamily="34" charset="-128"/>
                <a:sym typeface="Symbol" pitchFamily="18" charset="2"/>
              </a:rPr>
              <a:t>,</a:t>
            </a:r>
            <a:r>
              <a:rPr lang="en-US" sz="2300" b="1" i="1">
                <a:solidFill>
                  <a:srgbClr val="FF0000"/>
                </a:solidFill>
                <a:ea typeface="ＭＳ Ｐゴシック" pitchFamily="34" charset="-128"/>
                <a:sym typeface="Symbol" pitchFamily="18" charset="2"/>
              </a:rPr>
              <a:t> </a:t>
            </a:r>
            <a:r>
              <a:rPr lang="en-US" sz="2300" b="1" i="1" err="1">
                <a:solidFill>
                  <a:srgbClr val="FF0000"/>
                </a:solidFill>
                <a:ea typeface="ＭＳ Ｐゴシック" pitchFamily="34" charset="-128"/>
                <a:sym typeface="Symbol" pitchFamily="18" charset="2"/>
              </a:rPr>
              <a:t>t</a:t>
            </a:r>
            <a:r>
              <a:rPr lang="en-US" sz="2300" b="1" i="1" baseline="-25000" err="1">
                <a:solidFill>
                  <a:srgbClr val="FF0000"/>
                </a:solidFill>
                <a:ea typeface="ＭＳ Ｐゴシック" pitchFamily="34" charset="-128"/>
                <a:sym typeface="Symbol" pitchFamily="18" charset="2"/>
              </a:rPr>
              <a:t>s</a:t>
            </a:r>
            <a:r>
              <a:rPr lang="en-US" sz="2300" b="1">
                <a:solidFill>
                  <a:srgbClr val="FF0000"/>
                </a:solidFill>
                <a:ea typeface="ＭＳ Ｐゴシック" pitchFamily="34" charset="-128"/>
                <a:sym typeface="Symbol" pitchFamily="18" charset="2"/>
              </a:rPr>
              <a:t>) </a:t>
            </a:r>
            <a:r>
              <a:rPr lang="en-US" sz="2300">
                <a:ea typeface="ＭＳ Ｐゴシック" pitchFamily="34" charset="-128"/>
                <a:sym typeface="Symbol" pitchFamily="18" charset="2"/>
              </a:rPr>
              <a:t>to see if they satisfy the join condition </a:t>
            </a:r>
            <a:r>
              <a:rPr lang="en-US" sz="2300">
                <a:solidFill>
                  <a:schemeClr val="tx2"/>
                </a:solidFill>
                <a:ea typeface="ＭＳ Ｐゴシック" pitchFamily="34" charset="-128"/>
                <a:sym typeface="Symbol" pitchFamily="18" charset="2"/>
              </a:rPr>
              <a:t></a:t>
            </a:r>
            <a:r>
              <a:rPr lang="en-US" sz="2300" i="1">
                <a:ea typeface="ＭＳ Ｐゴシック" pitchFamily="34" charset="-128"/>
                <a:sym typeface="Greek Symbols" pitchFamily="18" charset="2"/>
              </a:rPr>
              <a:t> </a:t>
            </a:r>
            <a:br>
              <a:rPr lang="en-US" sz="2300">
                <a:ea typeface="ＭＳ Ｐゴシック" pitchFamily="34" charset="-128"/>
                <a:sym typeface="Greek Symbols" pitchFamily="18" charset="2"/>
              </a:rPr>
            </a:br>
            <a:r>
              <a:rPr lang="en-US" sz="2300">
                <a:ea typeface="ＭＳ Ｐゴシック" pitchFamily="34" charset="-128"/>
                <a:sym typeface="Greek Symbols" pitchFamily="18" charset="2"/>
              </a:rPr>
              <a:t>			   if they do, </a:t>
            </a:r>
            <a:r>
              <a:rPr lang="en-US" sz="2300" b="1">
                <a:solidFill>
                  <a:schemeClr val="tx2"/>
                </a:solidFill>
                <a:ea typeface="ＭＳ Ｐゴシック" pitchFamily="34" charset="-128"/>
                <a:sym typeface="Greek Symbols" pitchFamily="18" charset="2"/>
              </a:rPr>
              <a:t>add </a:t>
            </a:r>
            <a:r>
              <a:rPr lang="en-US" sz="2300" b="1" i="1" err="1">
                <a:ea typeface="ＭＳ Ｐゴシック" pitchFamily="34" charset="-128"/>
                <a:sym typeface="Greek Symbols" pitchFamily="18" charset="2"/>
              </a:rPr>
              <a:t>t</a:t>
            </a:r>
            <a:r>
              <a:rPr lang="en-US" sz="2300" b="1" i="1" baseline="-25000" err="1">
                <a:ea typeface="ＭＳ Ｐゴシック" pitchFamily="34" charset="-128"/>
                <a:sym typeface="Greek Symbols" pitchFamily="18" charset="2"/>
              </a:rPr>
              <a:t>r</a:t>
            </a:r>
            <a:r>
              <a:rPr lang="en-US" sz="2300" b="1" i="1" baseline="-25000">
                <a:solidFill>
                  <a:schemeClr val="tx2"/>
                </a:solidFill>
                <a:ea typeface="ＭＳ Ｐゴシック" pitchFamily="34" charset="-128"/>
                <a:sym typeface="Greek Symbols" pitchFamily="18" charset="2"/>
              </a:rPr>
              <a:t>        </a:t>
            </a:r>
            <a:r>
              <a:rPr lang="en-US" sz="2300" b="1" i="1" err="1">
                <a:ea typeface="ＭＳ Ｐゴシック" pitchFamily="34" charset="-128"/>
                <a:sym typeface="Greek Symbols" pitchFamily="18" charset="2"/>
              </a:rPr>
              <a:t>t</a:t>
            </a:r>
            <a:r>
              <a:rPr lang="en-US" sz="2300" b="1" i="1" baseline="-25000" err="1">
                <a:ea typeface="ＭＳ Ｐゴシック" pitchFamily="34" charset="-128"/>
                <a:sym typeface="Greek Symbols" pitchFamily="18" charset="2"/>
              </a:rPr>
              <a:t>s</a:t>
            </a:r>
            <a:r>
              <a:rPr lang="en-US" sz="2300" b="1">
                <a:solidFill>
                  <a:schemeClr val="tx2"/>
                </a:solidFill>
                <a:ea typeface="ＭＳ Ｐゴシック" pitchFamily="34" charset="-128"/>
                <a:sym typeface="Greek Symbols" pitchFamily="18" charset="2"/>
              </a:rPr>
              <a:t> </a:t>
            </a:r>
            <a:r>
              <a:rPr lang="en-US" sz="2300">
                <a:ea typeface="ＭＳ Ｐゴシック" pitchFamily="34" charset="-128"/>
                <a:sym typeface="Greek Symbols" pitchFamily="18" charset="2"/>
              </a:rPr>
              <a:t>to the result.</a:t>
            </a:r>
            <a:br>
              <a:rPr lang="en-US" sz="2300">
                <a:ea typeface="ＭＳ Ｐゴシック" pitchFamily="34" charset="-128"/>
                <a:sym typeface="Greek Symbols" pitchFamily="18" charset="2"/>
              </a:rPr>
            </a:br>
            <a:r>
              <a:rPr lang="en-US" sz="2300">
                <a:ea typeface="ＭＳ Ｐゴシック" pitchFamily="34" charset="-128"/>
                <a:sym typeface="Greek Symbols" pitchFamily="18" charset="2"/>
              </a:rPr>
              <a:t>		</a:t>
            </a:r>
            <a:r>
              <a:rPr lang="en-US" sz="2300" b="1">
                <a:ea typeface="ＭＳ Ｐゴシック" pitchFamily="34" charset="-128"/>
                <a:sym typeface="Greek Symbols" pitchFamily="18" charset="2"/>
              </a:rPr>
              <a:t>end</a:t>
            </a:r>
            <a:br>
              <a:rPr lang="en-US" sz="2300" b="1">
                <a:ea typeface="ＭＳ Ｐゴシック" pitchFamily="34" charset="-128"/>
                <a:sym typeface="Greek Symbols" pitchFamily="18" charset="2"/>
              </a:rPr>
            </a:br>
            <a:r>
              <a:rPr lang="en-US" sz="2300" b="1">
                <a:ea typeface="ＭＳ Ｐゴシック" pitchFamily="34" charset="-128"/>
                <a:sym typeface="Greek Symbols" pitchFamily="18" charset="2"/>
              </a:rPr>
              <a:t>end</a:t>
            </a:r>
            <a:endParaRPr lang="en-US" sz="2300">
              <a:ea typeface="ＭＳ Ｐゴシック" pitchFamily="34" charset="-128"/>
              <a:sym typeface="Greek Symbols" pitchFamily="18" charset="2"/>
            </a:endParaRPr>
          </a:p>
          <a:p>
            <a:pPr>
              <a:tabLst>
                <a:tab pos="461963" algn="l"/>
                <a:tab pos="850900" algn="l"/>
              </a:tabLst>
              <a:defRPr/>
            </a:pPr>
            <a:r>
              <a:rPr lang="en-US" sz="2000" b="1" i="1">
                <a:solidFill>
                  <a:schemeClr val="tx2"/>
                </a:solidFill>
                <a:ea typeface="ＭＳ Ｐゴシック" pitchFamily="34" charset="-128"/>
                <a:sym typeface="Greek Symbols" pitchFamily="18" charset="2"/>
              </a:rPr>
              <a:t>r</a:t>
            </a:r>
            <a:r>
              <a:rPr lang="en-US" sz="2000" b="1">
                <a:solidFill>
                  <a:schemeClr val="tx2"/>
                </a:solidFill>
                <a:ea typeface="ＭＳ Ｐゴシック" pitchFamily="34" charset="-128"/>
                <a:sym typeface="Greek Symbols" pitchFamily="18" charset="2"/>
              </a:rPr>
              <a:t> </a:t>
            </a:r>
            <a:r>
              <a:rPr lang="en-US" sz="2000">
                <a:ea typeface="ＭＳ Ｐゴシック" pitchFamily="34" charset="-128"/>
                <a:sym typeface="Greek Symbols" pitchFamily="18" charset="2"/>
              </a:rPr>
              <a:t> is called the </a:t>
            </a:r>
            <a:r>
              <a:rPr lang="en-US" sz="2000" b="1">
                <a:solidFill>
                  <a:srgbClr val="3366CC"/>
                </a:solidFill>
                <a:ea typeface="ＭＳ Ｐゴシック" pitchFamily="34" charset="-128"/>
                <a:sym typeface="Greek Symbols" pitchFamily="18" charset="2"/>
              </a:rPr>
              <a:t>outer</a:t>
            </a:r>
            <a:r>
              <a:rPr lang="en-US" sz="2000">
                <a:solidFill>
                  <a:srgbClr val="3366CC"/>
                </a:solidFill>
                <a:ea typeface="ＭＳ Ｐゴシック" pitchFamily="34" charset="-128"/>
                <a:sym typeface="Greek Symbols" pitchFamily="18" charset="2"/>
              </a:rPr>
              <a:t> </a:t>
            </a:r>
            <a:r>
              <a:rPr lang="en-US" sz="2000" b="1">
                <a:solidFill>
                  <a:srgbClr val="3366CC"/>
                </a:solidFill>
                <a:ea typeface="ＭＳ Ｐゴシック" pitchFamily="34" charset="-128"/>
                <a:sym typeface="Greek Symbols" pitchFamily="18" charset="2"/>
              </a:rPr>
              <a:t>relation</a:t>
            </a:r>
            <a:r>
              <a:rPr lang="en-US" sz="2000">
                <a:ea typeface="ＭＳ Ｐゴシック" pitchFamily="34" charset="-128"/>
                <a:sym typeface="Greek Symbols" pitchFamily="18" charset="2"/>
              </a:rPr>
              <a:t> and </a:t>
            </a:r>
            <a:r>
              <a:rPr lang="en-US" sz="2000" b="1" i="1">
                <a:solidFill>
                  <a:schemeClr val="tx2"/>
                </a:solidFill>
                <a:ea typeface="ＭＳ Ｐゴシック" pitchFamily="34" charset="-128"/>
                <a:sym typeface="Greek Symbols" pitchFamily="18" charset="2"/>
              </a:rPr>
              <a:t>s</a:t>
            </a:r>
            <a:r>
              <a:rPr lang="en-US" sz="2000">
                <a:ea typeface="ＭＳ Ｐゴシック" pitchFamily="34" charset="-128"/>
                <a:sym typeface="Greek Symbols" pitchFamily="18" charset="2"/>
              </a:rPr>
              <a:t> the </a:t>
            </a:r>
            <a:r>
              <a:rPr lang="en-US" sz="2000" b="1">
                <a:solidFill>
                  <a:srgbClr val="3366CC"/>
                </a:solidFill>
                <a:ea typeface="ＭＳ Ｐゴシック" pitchFamily="34" charset="-128"/>
                <a:sym typeface="Greek Symbols" pitchFamily="18" charset="2"/>
              </a:rPr>
              <a:t>inner relation</a:t>
            </a:r>
            <a:r>
              <a:rPr lang="en-US" sz="2000">
                <a:ea typeface="ＭＳ Ｐゴシック" pitchFamily="34" charset="-128"/>
                <a:sym typeface="Greek Symbols" pitchFamily="18" charset="2"/>
              </a:rPr>
              <a:t> of the join.</a:t>
            </a:r>
          </a:p>
          <a:p>
            <a:pPr>
              <a:tabLst>
                <a:tab pos="461963" algn="l"/>
                <a:tab pos="850900" algn="l"/>
              </a:tabLst>
              <a:defRPr/>
            </a:pPr>
            <a:r>
              <a:rPr lang="en-US" sz="2000">
                <a:ea typeface="ＭＳ Ｐゴシック" pitchFamily="34" charset="-128"/>
                <a:sym typeface="Greek Symbols" pitchFamily="18" charset="2"/>
              </a:rPr>
              <a:t>Requires </a:t>
            </a:r>
            <a:r>
              <a:rPr lang="en-US" sz="2000">
                <a:solidFill>
                  <a:srgbClr val="FF0000"/>
                </a:solidFill>
                <a:ea typeface="ＭＳ Ｐゴシック" pitchFamily="34" charset="-128"/>
                <a:sym typeface="Greek Symbols" pitchFamily="18" charset="2"/>
              </a:rPr>
              <a:t>no indices </a:t>
            </a:r>
            <a:r>
              <a:rPr lang="en-US" sz="2000">
                <a:ea typeface="ＭＳ Ｐゴシック" pitchFamily="34" charset="-128"/>
                <a:sym typeface="Greek Symbols" pitchFamily="18" charset="2"/>
              </a:rPr>
              <a:t>and can be used with </a:t>
            </a:r>
            <a:r>
              <a:rPr lang="en-US" sz="2000">
                <a:solidFill>
                  <a:srgbClr val="FF0000"/>
                </a:solidFill>
                <a:ea typeface="ＭＳ Ｐゴシック" pitchFamily="34" charset="-128"/>
                <a:sym typeface="Greek Symbols" pitchFamily="18" charset="2"/>
              </a:rPr>
              <a:t>any kind of join condition.</a:t>
            </a:r>
          </a:p>
          <a:p>
            <a:pPr>
              <a:tabLst>
                <a:tab pos="461963" algn="l"/>
                <a:tab pos="850900" algn="l"/>
              </a:tabLst>
              <a:defRPr/>
            </a:pPr>
            <a:r>
              <a:rPr lang="en-US" sz="2000">
                <a:solidFill>
                  <a:srgbClr val="FF0000"/>
                </a:solidFill>
                <a:ea typeface="ＭＳ Ｐゴシック" pitchFamily="34" charset="-128"/>
                <a:sym typeface="Greek Symbols" pitchFamily="18" charset="2"/>
              </a:rPr>
              <a:t>Expensive</a:t>
            </a:r>
            <a:r>
              <a:rPr lang="en-US" sz="2000">
                <a:ea typeface="ＭＳ Ｐゴシック" pitchFamily="34" charset="-128"/>
                <a:sym typeface="Greek Symbols" pitchFamily="18" charset="2"/>
              </a:rPr>
              <a:t> since it examines every pair of tuples in the two relations. </a:t>
            </a:r>
          </a:p>
        </p:txBody>
      </p:sp>
      <p:sp>
        <p:nvSpPr>
          <p:cNvPr id="37892" name="AutoShape 1028"/>
          <p:cNvSpPr>
            <a:spLocks noChangeArrowheads="1"/>
          </p:cNvSpPr>
          <p:nvPr/>
        </p:nvSpPr>
        <p:spPr bwMode="auto">
          <a:xfrm rot="5400000">
            <a:off x="4983706" y="797926"/>
            <a:ext cx="188913" cy="290513"/>
          </a:xfrm>
          <a:prstGeom prst="flowChartCollate">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en-US" altLang="en-US">
              <a:solidFill>
                <a:schemeClr val="tx2"/>
              </a:solidFill>
            </a:endParaRPr>
          </a:p>
        </p:txBody>
      </p:sp>
      <p:sp>
        <p:nvSpPr>
          <p:cNvPr id="5" name="AutoShape 1028"/>
          <p:cNvSpPr>
            <a:spLocks noChangeArrowheads="1"/>
          </p:cNvSpPr>
          <p:nvPr/>
        </p:nvSpPr>
        <p:spPr bwMode="auto">
          <a:xfrm rot="5400000">
            <a:off x="4380369" y="3911780"/>
            <a:ext cx="188913" cy="290513"/>
          </a:xfrm>
          <a:prstGeom prst="flowChartCollate">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en-US" altLang="en-US" b="1">
              <a:solidFill>
                <a:schemeClr val="tx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a:xfrm>
            <a:off x="691018" y="-113684"/>
            <a:ext cx="8077200" cy="609600"/>
          </a:xfrm>
        </p:spPr>
        <p:txBody>
          <a:bodyPr/>
          <a:lstStyle/>
          <a:p>
            <a:pPr>
              <a:defRPr/>
            </a:pPr>
            <a:r>
              <a:rPr lang="en-US">
                <a:effectLst>
                  <a:outerShdw blurRad="38100" dist="38100" dir="2700000" algn="tl">
                    <a:srgbClr val="C0C0C0"/>
                  </a:outerShdw>
                </a:effectLst>
                <a:ea typeface="ＭＳ Ｐゴシック" pitchFamily="34" charset="-128"/>
              </a:rPr>
              <a:t>Nested-Loop Join (Cont.)</a:t>
            </a:r>
          </a:p>
        </p:txBody>
      </p:sp>
      <p:sp>
        <p:nvSpPr>
          <p:cNvPr id="38915" name="Rectangle 3"/>
          <p:cNvSpPr>
            <a:spLocks noGrp="1" noChangeArrowheads="1"/>
          </p:cNvSpPr>
          <p:nvPr>
            <p:ph type="body" idx="1"/>
          </p:nvPr>
        </p:nvSpPr>
        <p:spPr>
          <a:xfrm>
            <a:off x="144378" y="722542"/>
            <a:ext cx="8888411" cy="5974821"/>
          </a:xfrm>
        </p:spPr>
        <p:txBody>
          <a:bodyPr/>
          <a:lstStyle/>
          <a:p>
            <a:pPr>
              <a:defRPr/>
            </a:pPr>
            <a:r>
              <a:rPr lang="en-US" sz="2200">
                <a:latin typeface="Calibri" panose="020F0502020204030204" pitchFamily="34" charset="0"/>
                <a:ea typeface="ＭＳ Ｐゴシック" pitchFamily="34" charset="-128"/>
                <a:cs typeface="Calibri" panose="020F0502020204030204" pitchFamily="34" charset="0"/>
              </a:rPr>
              <a:t>In the </a:t>
            </a:r>
            <a:r>
              <a:rPr lang="en-US" sz="2200">
                <a:solidFill>
                  <a:srgbClr val="FF0000"/>
                </a:solidFill>
                <a:latin typeface="Calibri" panose="020F0502020204030204" pitchFamily="34" charset="0"/>
                <a:ea typeface="ＭＳ Ｐゴシック" pitchFamily="34" charset="-128"/>
                <a:cs typeface="Calibri" panose="020F0502020204030204" pitchFamily="34" charset="0"/>
              </a:rPr>
              <a:t>worst case</a:t>
            </a:r>
            <a:r>
              <a:rPr lang="en-US" sz="2200">
                <a:latin typeface="Calibri" panose="020F0502020204030204" pitchFamily="34" charset="0"/>
                <a:ea typeface="ＭＳ Ｐゴシック" pitchFamily="34" charset="-128"/>
                <a:cs typeface="Calibri" panose="020F0502020204030204" pitchFamily="34" charset="0"/>
              </a:rPr>
              <a:t>, if there is enough </a:t>
            </a:r>
            <a:r>
              <a:rPr lang="en-US" sz="2200">
                <a:solidFill>
                  <a:schemeClr val="tx2"/>
                </a:solidFill>
                <a:latin typeface="Calibri" panose="020F0502020204030204" pitchFamily="34" charset="0"/>
                <a:ea typeface="ＭＳ Ｐゴシック" pitchFamily="34" charset="-128"/>
                <a:cs typeface="Calibri" panose="020F0502020204030204" pitchFamily="34" charset="0"/>
              </a:rPr>
              <a:t>memory only to hold one block of each relation</a:t>
            </a:r>
            <a:r>
              <a:rPr lang="en-US" sz="2200">
                <a:latin typeface="Calibri" panose="020F0502020204030204" pitchFamily="34" charset="0"/>
                <a:ea typeface="ＭＳ Ｐゴシック" pitchFamily="34" charset="-128"/>
                <a:cs typeface="Calibri" panose="020F0502020204030204" pitchFamily="34" charset="0"/>
              </a:rPr>
              <a:t>, the estimated cost is </a:t>
            </a:r>
            <a:br>
              <a:rPr lang="en-US" sz="2200">
                <a:latin typeface="Calibri" panose="020F0502020204030204" pitchFamily="34" charset="0"/>
                <a:ea typeface="ＭＳ Ｐゴシック" pitchFamily="34" charset="-128"/>
                <a:cs typeface="Calibri" panose="020F0502020204030204" pitchFamily="34" charset="0"/>
              </a:rPr>
            </a:br>
            <a:r>
              <a:rPr lang="en-US" sz="2200" b="1">
                <a:latin typeface="Calibri" panose="020F0502020204030204" pitchFamily="34" charset="0"/>
                <a:ea typeface="ＭＳ Ｐゴシック" pitchFamily="34" charset="-128"/>
                <a:cs typeface="Calibri" panose="020F0502020204030204" pitchFamily="34" charset="0"/>
              </a:rPr>
              <a:t>                </a:t>
            </a:r>
            <a:r>
              <a:rPr lang="en-US" sz="2200" b="1" i="1">
                <a:solidFill>
                  <a:schemeClr val="tx2"/>
                </a:solidFill>
                <a:latin typeface="Calibri" panose="020F0502020204030204" pitchFamily="34" charset="0"/>
                <a:ea typeface="ＭＳ Ｐゴシック" pitchFamily="34" charset="-128"/>
                <a:cs typeface="Calibri" panose="020F0502020204030204" pitchFamily="34" charset="0"/>
              </a:rPr>
              <a:t>n</a:t>
            </a:r>
            <a:r>
              <a:rPr lang="en-US" sz="2200" b="1" i="1" baseline="-25000">
                <a:solidFill>
                  <a:schemeClr val="tx2"/>
                </a:solidFill>
                <a:latin typeface="Calibri" panose="020F0502020204030204" pitchFamily="34" charset="0"/>
                <a:ea typeface="ＭＳ Ｐゴシック" pitchFamily="34" charset="-128"/>
                <a:cs typeface="Calibri" panose="020F0502020204030204" pitchFamily="34" charset="0"/>
              </a:rPr>
              <a:t>r</a:t>
            </a:r>
            <a:r>
              <a:rPr lang="en-US" sz="2200" b="1" i="1">
                <a:solidFill>
                  <a:schemeClr val="tx2"/>
                </a:solidFill>
                <a:latin typeface="Calibri" panose="020F0502020204030204" pitchFamily="34" charset="0"/>
                <a:ea typeface="ＭＳ Ｐゴシック" pitchFamily="34" charset="-128"/>
                <a:cs typeface="Calibri" panose="020F0502020204030204" pitchFamily="34" charset="0"/>
              </a:rPr>
              <a:t> </a:t>
            </a:r>
            <a:r>
              <a:rPr lang="en-US" sz="2200" b="1">
                <a:solidFill>
                  <a:schemeClr val="tx2"/>
                </a:solidFill>
                <a:latin typeface="Calibri" panose="020F0502020204030204" pitchFamily="34" charset="0"/>
                <a:ea typeface="ＭＳ Ｐゴシック" pitchFamily="34" charset="-128"/>
                <a:cs typeface="Calibri" panose="020F0502020204030204" pitchFamily="34" charset="0"/>
                <a:sym typeface="Symbol" pitchFamily="18" charset="2"/>
              </a:rPr>
              <a:t> </a:t>
            </a:r>
            <a:r>
              <a:rPr lang="en-US" sz="2200" b="1" i="1" err="1">
                <a:solidFill>
                  <a:schemeClr val="tx2"/>
                </a:solidFill>
                <a:latin typeface="Calibri" panose="020F0502020204030204" pitchFamily="34" charset="0"/>
                <a:ea typeface="ＭＳ Ｐゴシック" pitchFamily="34" charset="-128"/>
                <a:cs typeface="Calibri" panose="020F0502020204030204" pitchFamily="34" charset="0"/>
                <a:sym typeface="Symbol" pitchFamily="18" charset="2"/>
              </a:rPr>
              <a:t>b</a:t>
            </a:r>
            <a:r>
              <a:rPr lang="en-US" sz="2200" b="1" i="1" baseline="-25000" err="1">
                <a:solidFill>
                  <a:schemeClr val="tx2"/>
                </a:solidFill>
                <a:latin typeface="Calibri" panose="020F0502020204030204" pitchFamily="34" charset="0"/>
                <a:ea typeface="ＭＳ Ｐゴシック" pitchFamily="34" charset="-128"/>
                <a:cs typeface="Calibri" panose="020F0502020204030204" pitchFamily="34" charset="0"/>
                <a:sym typeface="Symbol" pitchFamily="18" charset="2"/>
              </a:rPr>
              <a:t>s</a:t>
            </a:r>
            <a:r>
              <a:rPr lang="en-US" sz="2200" b="1">
                <a:solidFill>
                  <a:schemeClr val="tx2"/>
                </a:solidFill>
                <a:latin typeface="Calibri" panose="020F0502020204030204" pitchFamily="34" charset="0"/>
                <a:ea typeface="ＭＳ Ｐゴシック" pitchFamily="34" charset="-128"/>
                <a:cs typeface="Calibri" panose="020F0502020204030204" pitchFamily="34" charset="0"/>
                <a:sym typeface="Symbol" pitchFamily="18" charset="2"/>
              </a:rPr>
              <a:t> +</a:t>
            </a:r>
            <a:r>
              <a:rPr lang="en-US" sz="2200" b="1" i="1">
                <a:solidFill>
                  <a:schemeClr val="tx2"/>
                </a:solidFill>
                <a:latin typeface="Calibri" panose="020F0502020204030204" pitchFamily="34" charset="0"/>
                <a:ea typeface="ＭＳ Ｐゴシック" pitchFamily="34" charset="-128"/>
                <a:cs typeface="Calibri" panose="020F0502020204030204" pitchFamily="34" charset="0"/>
                <a:sym typeface="Symbol" pitchFamily="18" charset="2"/>
              </a:rPr>
              <a:t> b</a:t>
            </a:r>
            <a:r>
              <a:rPr lang="en-US" sz="2200" b="1" i="1" baseline="-25000">
                <a:solidFill>
                  <a:schemeClr val="tx2"/>
                </a:solidFill>
                <a:latin typeface="Calibri" panose="020F0502020204030204" pitchFamily="34" charset="0"/>
                <a:ea typeface="ＭＳ Ｐゴシック" pitchFamily="34" charset="-128"/>
                <a:cs typeface="Calibri" panose="020F0502020204030204" pitchFamily="34" charset="0"/>
                <a:sym typeface="Symbol" pitchFamily="18" charset="2"/>
              </a:rPr>
              <a:t>r</a:t>
            </a:r>
            <a:r>
              <a:rPr lang="en-US" sz="2200" b="1">
                <a:solidFill>
                  <a:schemeClr val="tx2"/>
                </a:solidFill>
                <a:latin typeface="Calibri" panose="020F0502020204030204" pitchFamily="34" charset="0"/>
                <a:ea typeface="ＭＳ Ｐゴシック" pitchFamily="34" charset="-128"/>
                <a:cs typeface="Calibri" panose="020F0502020204030204" pitchFamily="34" charset="0"/>
                <a:sym typeface="Symbol" pitchFamily="18" charset="2"/>
              </a:rPr>
              <a:t>   </a:t>
            </a:r>
            <a:r>
              <a:rPr lang="en-US" sz="2200">
                <a:latin typeface="Calibri" panose="020F0502020204030204" pitchFamily="34" charset="0"/>
                <a:ea typeface="ＭＳ Ｐゴシック" pitchFamily="34" charset="-128"/>
                <a:cs typeface="Calibri" panose="020F0502020204030204" pitchFamily="34" charset="0"/>
                <a:sym typeface="Symbol" pitchFamily="18" charset="2"/>
              </a:rPr>
              <a:t>block transfers, and</a:t>
            </a:r>
            <a:br>
              <a:rPr lang="en-US" sz="2200">
                <a:latin typeface="Calibri" panose="020F0502020204030204" pitchFamily="34" charset="0"/>
                <a:ea typeface="ＭＳ Ｐゴシック" pitchFamily="34" charset="-128"/>
                <a:cs typeface="Calibri" panose="020F0502020204030204" pitchFamily="34" charset="0"/>
                <a:sym typeface="Symbol" pitchFamily="18" charset="2"/>
              </a:rPr>
            </a:br>
            <a:r>
              <a:rPr lang="en-US" sz="2200" b="1">
                <a:latin typeface="Calibri" panose="020F0502020204030204" pitchFamily="34" charset="0"/>
                <a:ea typeface="ＭＳ Ｐゴシック" pitchFamily="34" charset="-128"/>
                <a:cs typeface="Calibri" panose="020F0502020204030204" pitchFamily="34" charset="0"/>
                <a:sym typeface="Symbol" pitchFamily="18" charset="2"/>
              </a:rPr>
              <a:t>                </a:t>
            </a:r>
            <a:r>
              <a:rPr lang="en-US" sz="2200" b="1" i="1">
                <a:solidFill>
                  <a:schemeClr val="tx2">
                    <a:lumMod val="60000"/>
                    <a:lumOff val="40000"/>
                  </a:schemeClr>
                </a:solidFill>
                <a:latin typeface="Calibri" panose="020F0502020204030204" pitchFamily="34" charset="0"/>
                <a:ea typeface="ＭＳ Ｐゴシック" pitchFamily="34" charset="-128"/>
                <a:cs typeface="Calibri" panose="020F0502020204030204" pitchFamily="34" charset="0"/>
              </a:rPr>
              <a:t>n</a:t>
            </a:r>
            <a:r>
              <a:rPr lang="en-US" sz="2200" b="1" i="1" baseline="-25000">
                <a:solidFill>
                  <a:schemeClr val="tx2">
                    <a:lumMod val="60000"/>
                    <a:lumOff val="40000"/>
                  </a:schemeClr>
                </a:solidFill>
                <a:latin typeface="Calibri" panose="020F0502020204030204" pitchFamily="34" charset="0"/>
                <a:ea typeface="ＭＳ Ｐゴシック" pitchFamily="34" charset="-128"/>
                <a:cs typeface="Calibri" panose="020F0502020204030204" pitchFamily="34" charset="0"/>
              </a:rPr>
              <a:t>r</a:t>
            </a:r>
            <a:r>
              <a:rPr lang="en-US" sz="2200" b="1" i="1">
                <a:solidFill>
                  <a:schemeClr val="tx2">
                    <a:lumMod val="60000"/>
                    <a:lumOff val="40000"/>
                  </a:schemeClr>
                </a:solidFill>
                <a:latin typeface="Calibri" panose="020F0502020204030204" pitchFamily="34" charset="0"/>
                <a:ea typeface="ＭＳ Ｐゴシック" pitchFamily="34" charset="-128"/>
                <a:cs typeface="Calibri" panose="020F0502020204030204" pitchFamily="34" charset="0"/>
              </a:rPr>
              <a:t> </a:t>
            </a:r>
            <a:r>
              <a:rPr lang="en-US" sz="2200" b="1">
                <a:solidFill>
                  <a:schemeClr val="tx2">
                    <a:lumMod val="60000"/>
                    <a:lumOff val="40000"/>
                  </a:schemeClr>
                </a:solidFill>
                <a:latin typeface="Calibri" panose="020F0502020204030204" pitchFamily="34" charset="0"/>
                <a:ea typeface="ＭＳ Ｐゴシック" pitchFamily="34" charset="-128"/>
                <a:cs typeface="Calibri" panose="020F0502020204030204" pitchFamily="34" charset="0"/>
                <a:sym typeface="Symbol" pitchFamily="18" charset="2"/>
              </a:rPr>
              <a:t>+</a:t>
            </a:r>
            <a:r>
              <a:rPr lang="en-US" sz="2200" b="1" i="1">
                <a:solidFill>
                  <a:schemeClr val="tx2">
                    <a:lumMod val="60000"/>
                    <a:lumOff val="40000"/>
                  </a:schemeClr>
                </a:solidFill>
                <a:latin typeface="Calibri" panose="020F0502020204030204" pitchFamily="34" charset="0"/>
                <a:ea typeface="ＭＳ Ｐゴシック" pitchFamily="34" charset="-128"/>
                <a:cs typeface="Calibri" panose="020F0502020204030204" pitchFamily="34" charset="0"/>
                <a:sym typeface="Symbol" pitchFamily="18" charset="2"/>
              </a:rPr>
              <a:t> b</a:t>
            </a:r>
            <a:r>
              <a:rPr lang="en-US" sz="2200" b="1" i="1" baseline="-25000">
                <a:solidFill>
                  <a:schemeClr val="tx2">
                    <a:lumMod val="60000"/>
                    <a:lumOff val="40000"/>
                  </a:schemeClr>
                </a:solidFill>
                <a:latin typeface="Calibri" panose="020F0502020204030204" pitchFamily="34" charset="0"/>
                <a:ea typeface="ＭＳ Ｐゴシック" pitchFamily="34" charset="-128"/>
                <a:cs typeface="Calibri" panose="020F0502020204030204" pitchFamily="34" charset="0"/>
                <a:sym typeface="Symbol" pitchFamily="18" charset="2"/>
              </a:rPr>
              <a:t>r</a:t>
            </a:r>
            <a:r>
              <a:rPr lang="en-US" sz="2200" b="1">
                <a:solidFill>
                  <a:schemeClr val="tx2">
                    <a:lumMod val="60000"/>
                    <a:lumOff val="40000"/>
                  </a:schemeClr>
                </a:solidFill>
                <a:latin typeface="Calibri" panose="020F0502020204030204" pitchFamily="34" charset="0"/>
                <a:ea typeface="ＭＳ Ｐゴシック" pitchFamily="34" charset="-128"/>
                <a:cs typeface="Calibri" panose="020F0502020204030204" pitchFamily="34" charset="0"/>
                <a:sym typeface="Symbol" pitchFamily="18" charset="2"/>
              </a:rPr>
              <a:t>          </a:t>
            </a:r>
            <a:r>
              <a:rPr lang="en-US" sz="2200">
                <a:latin typeface="Calibri" panose="020F0502020204030204" pitchFamily="34" charset="0"/>
                <a:ea typeface="ＭＳ Ｐゴシック" pitchFamily="34" charset="-128"/>
                <a:cs typeface="Calibri" panose="020F0502020204030204" pitchFamily="34" charset="0"/>
                <a:sym typeface="Symbol" pitchFamily="18" charset="2"/>
              </a:rPr>
              <a:t>seeks</a:t>
            </a:r>
            <a:r>
              <a:rPr lang="en-US" sz="2200" baseline="30000">
                <a:latin typeface="Calibri" panose="020F0502020204030204" pitchFamily="34" charset="0"/>
                <a:ea typeface="ＭＳ Ｐゴシック" pitchFamily="34" charset="-128"/>
                <a:cs typeface="Calibri" panose="020F0502020204030204" pitchFamily="34" charset="0"/>
                <a:sym typeface="Symbol" pitchFamily="18" charset="2"/>
              </a:rPr>
              <a:t>*</a:t>
            </a:r>
            <a:endParaRPr lang="en-US" sz="2200">
              <a:latin typeface="Calibri" panose="020F0502020204030204" pitchFamily="34" charset="0"/>
              <a:ea typeface="ＭＳ Ｐゴシック" pitchFamily="34" charset="-128"/>
              <a:cs typeface="Calibri" panose="020F0502020204030204" pitchFamily="34" charset="0"/>
              <a:sym typeface="Symbol" pitchFamily="18" charset="2"/>
            </a:endParaRPr>
          </a:p>
          <a:p>
            <a:pPr>
              <a:defRPr/>
            </a:pPr>
            <a:r>
              <a:rPr lang="en-US" sz="2200" b="1">
                <a:solidFill>
                  <a:srgbClr val="FF0000"/>
                </a:solidFill>
                <a:latin typeface="Calibri" panose="020F0502020204030204" pitchFamily="34" charset="0"/>
                <a:ea typeface="ＭＳ Ｐゴシック" pitchFamily="34" charset="-128"/>
                <a:cs typeface="Calibri" panose="020F0502020204030204" pitchFamily="34" charset="0"/>
                <a:sym typeface="Symbol" pitchFamily="18" charset="2"/>
              </a:rPr>
              <a:t>n</a:t>
            </a:r>
            <a:r>
              <a:rPr lang="en-US" sz="2200" b="1" baseline="-25000">
                <a:solidFill>
                  <a:srgbClr val="FF0000"/>
                </a:solidFill>
                <a:latin typeface="Calibri" panose="020F0502020204030204" pitchFamily="34" charset="0"/>
                <a:ea typeface="ＭＳ Ｐゴシック" pitchFamily="34" charset="-128"/>
                <a:cs typeface="Calibri" panose="020F0502020204030204" pitchFamily="34" charset="0"/>
                <a:sym typeface="Symbol" pitchFamily="18" charset="2"/>
              </a:rPr>
              <a:t>r</a:t>
            </a:r>
            <a:r>
              <a:rPr lang="en-US" sz="2200">
                <a:solidFill>
                  <a:srgbClr val="FF0000"/>
                </a:solidFill>
                <a:latin typeface="Calibri" panose="020F0502020204030204" pitchFamily="34" charset="0"/>
                <a:ea typeface="ＭＳ Ｐゴシック" pitchFamily="34" charset="-128"/>
                <a:cs typeface="Calibri" panose="020F0502020204030204" pitchFamily="34" charset="0"/>
                <a:sym typeface="Symbol" pitchFamily="18" charset="2"/>
              </a:rPr>
              <a:t> </a:t>
            </a:r>
            <a:r>
              <a:rPr lang="en-US" sz="2200">
                <a:latin typeface="Calibri" panose="020F0502020204030204" pitchFamily="34" charset="0"/>
                <a:ea typeface="ＭＳ Ｐゴシック" pitchFamily="34" charset="-128"/>
                <a:cs typeface="Calibri" panose="020F0502020204030204" pitchFamily="34" charset="0"/>
                <a:sym typeface="Symbol" pitchFamily="18" charset="2"/>
              </a:rPr>
              <a:t>seeks on </a:t>
            </a:r>
            <a:r>
              <a:rPr lang="en-US" sz="2200">
                <a:solidFill>
                  <a:srgbClr val="FF0000"/>
                </a:solidFill>
                <a:latin typeface="Calibri" panose="020F0502020204030204" pitchFamily="34" charset="0"/>
                <a:ea typeface="ＭＳ Ｐゴシック" pitchFamily="34" charset="-128"/>
                <a:cs typeface="Calibri" panose="020F0502020204030204" pitchFamily="34" charset="0"/>
                <a:sym typeface="Symbol" pitchFamily="18" charset="2"/>
              </a:rPr>
              <a:t>S </a:t>
            </a:r>
            <a:r>
              <a:rPr lang="en-US" sz="2200">
                <a:latin typeface="Calibri" panose="020F0502020204030204" pitchFamily="34" charset="0"/>
                <a:ea typeface="ＭＳ Ｐゴシック" pitchFamily="34" charset="-128"/>
                <a:cs typeface="Calibri" panose="020F0502020204030204" pitchFamily="34" charset="0"/>
                <a:sym typeface="Symbol" pitchFamily="18" charset="2"/>
              </a:rPr>
              <a:t>and</a:t>
            </a:r>
            <a:r>
              <a:rPr lang="en-US" sz="2200">
                <a:solidFill>
                  <a:srgbClr val="FF0000"/>
                </a:solidFill>
                <a:latin typeface="Calibri" panose="020F0502020204030204" pitchFamily="34" charset="0"/>
                <a:ea typeface="ＭＳ Ｐゴシック" pitchFamily="34" charset="-128"/>
                <a:cs typeface="Calibri" panose="020F0502020204030204" pitchFamily="34" charset="0"/>
                <a:sym typeface="Symbol" pitchFamily="18" charset="2"/>
              </a:rPr>
              <a:t> </a:t>
            </a:r>
            <a:r>
              <a:rPr lang="en-US" sz="2200" b="1" err="1">
                <a:solidFill>
                  <a:srgbClr val="FF0000"/>
                </a:solidFill>
                <a:latin typeface="Calibri" panose="020F0502020204030204" pitchFamily="34" charset="0"/>
                <a:ea typeface="ＭＳ Ｐゴシック" pitchFamily="34" charset="-128"/>
                <a:cs typeface="Calibri" panose="020F0502020204030204" pitchFamily="34" charset="0"/>
                <a:sym typeface="Symbol" pitchFamily="18" charset="2"/>
              </a:rPr>
              <a:t>b</a:t>
            </a:r>
            <a:r>
              <a:rPr lang="en-US" sz="2200" b="1" baseline="-25000" err="1">
                <a:solidFill>
                  <a:srgbClr val="FF0000"/>
                </a:solidFill>
                <a:latin typeface="Calibri" panose="020F0502020204030204" pitchFamily="34" charset="0"/>
                <a:ea typeface="ＭＳ Ｐゴシック" pitchFamily="34" charset="-128"/>
                <a:cs typeface="Calibri" panose="020F0502020204030204" pitchFamily="34" charset="0"/>
                <a:sym typeface="Symbol" pitchFamily="18" charset="2"/>
              </a:rPr>
              <a:t>r</a:t>
            </a:r>
            <a:r>
              <a:rPr lang="en-US" sz="2200">
                <a:solidFill>
                  <a:srgbClr val="FF0000"/>
                </a:solidFill>
                <a:latin typeface="Calibri" panose="020F0502020204030204" pitchFamily="34" charset="0"/>
                <a:ea typeface="ＭＳ Ｐゴシック" pitchFamily="34" charset="-128"/>
                <a:cs typeface="Calibri" panose="020F0502020204030204" pitchFamily="34" charset="0"/>
                <a:sym typeface="Symbol" pitchFamily="18" charset="2"/>
              </a:rPr>
              <a:t> </a:t>
            </a:r>
            <a:r>
              <a:rPr lang="en-US" sz="2200">
                <a:latin typeface="Calibri" panose="020F0502020204030204" pitchFamily="34" charset="0"/>
                <a:ea typeface="ＭＳ Ｐゴシック" pitchFamily="34" charset="-128"/>
                <a:cs typeface="Calibri" panose="020F0502020204030204" pitchFamily="34" charset="0"/>
                <a:sym typeface="Symbol" pitchFamily="18" charset="2"/>
              </a:rPr>
              <a:t>seeks on </a:t>
            </a:r>
            <a:r>
              <a:rPr lang="en-US" sz="2200">
                <a:solidFill>
                  <a:srgbClr val="FF0000"/>
                </a:solidFill>
                <a:latin typeface="Calibri" panose="020F0502020204030204" pitchFamily="34" charset="0"/>
                <a:ea typeface="ＭＳ Ｐゴシック" pitchFamily="34" charset="-128"/>
                <a:cs typeface="Calibri" panose="020F0502020204030204" pitchFamily="34" charset="0"/>
                <a:sym typeface="Symbol" pitchFamily="18" charset="2"/>
              </a:rPr>
              <a:t>R</a:t>
            </a:r>
          </a:p>
          <a:p>
            <a:pPr>
              <a:defRPr/>
            </a:pPr>
            <a:r>
              <a:rPr lang="en-US" sz="2200">
                <a:solidFill>
                  <a:srgbClr val="FF0000"/>
                </a:solidFill>
                <a:latin typeface="Calibri" panose="020F0502020204030204" pitchFamily="34" charset="0"/>
                <a:ea typeface="ＭＳ Ｐゴシック" pitchFamily="34" charset="-128"/>
                <a:cs typeface="Calibri" panose="020F0502020204030204" pitchFamily="34" charset="0"/>
                <a:sym typeface="Symbol" pitchFamily="18" charset="2"/>
              </a:rPr>
              <a:t>Example: </a:t>
            </a:r>
            <a:r>
              <a:rPr lang="en-US" sz="2200">
                <a:latin typeface="Calibri" panose="020F0502020204030204" pitchFamily="34" charset="0"/>
                <a:ea typeface="ＭＳ Ｐゴシック" pitchFamily="34" charset="-128"/>
                <a:cs typeface="Calibri" panose="020F0502020204030204" pitchFamily="34" charset="0"/>
                <a:sym typeface="Symbol" pitchFamily="18" charset="2"/>
              </a:rPr>
              <a:t>Assuming </a:t>
            </a:r>
            <a:r>
              <a:rPr lang="en-US" sz="2200" b="1">
                <a:solidFill>
                  <a:schemeClr val="tx2"/>
                </a:solidFill>
                <a:latin typeface="Calibri" panose="020F0502020204030204" pitchFamily="34" charset="0"/>
                <a:ea typeface="ＭＳ Ｐゴシック" pitchFamily="34" charset="-128"/>
                <a:cs typeface="Calibri" panose="020F0502020204030204" pitchFamily="34" charset="0"/>
                <a:sym typeface="Symbol" pitchFamily="18" charset="2"/>
              </a:rPr>
              <a:t>worst case </a:t>
            </a:r>
            <a:r>
              <a:rPr lang="en-US" sz="2200">
                <a:latin typeface="Calibri" panose="020F0502020204030204" pitchFamily="34" charset="0"/>
                <a:ea typeface="ＭＳ Ｐゴシック" pitchFamily="34" charset="-128"/>
                <a:cs typeface="Calibri" panose="020F0502020204030204" pitchFamily="34" charset="0"/>
                <a:sym typeface="Symbol" pitchFamily="18" charset="2"/>
              </a:rPr>
              <a:t>memory availability cost estimate is</a:t>
            </a:r>
          </a:p>
          <a:p>
            <a:pPr lvl="1">
              <a:defRPr/>
            </a:pPr>
            <a:r>
              <a:rPr lang="en-US" sz="2200">
                <a:latin typeface="Calibri" panose="020F0502020204030204" pitchFamily="34" charset="0"/>
                <a:ea typeface="ＭＳ Ｐゴシック" pitchFamily="34" charset="-128"/>
                <a:cs typeface="Calibri" panose="020F0502020204030204" pitchFamily="34" charset="0"/>
                <a:sym typeface="Symbol" pitchFamily="18" charset="2"/>
              </a:rPr>
              <a:t>with </a:t>
            </a:r>
            <a:r>
              <a:rPr lang="en-US" sz="2200" b="1">
                <a:solidFill>
                  <a:schemeClr val="tx2"/>
                </a:solidFill>
                <a:latin typeface="Calibri" panose="020F0502020204030204" pitchFamily="34" charset="0"/>
                <a:ea typeface="ＭＳ Ｐゴシック" pitchFamily="34" charset="-128"/>
                <a:cs typeface="Calibri" panose="020F0502020204030204" pitchFamily="34" charset="0"/>
                <a:sym typeface="Symbol" pitchFamily="18" charset="2"/>
              </a:rPr>
              <a:t>student as outer relation</a:t>
            </a:r>
            <a:r>
              <a:rPr lang="en-US" sz="2200">
                <a:latin typeface="Calibri" panose="020F0502020204030204" pitchFamily="34" charset="0"/>
                <a:ea typeface="ＭＳ Ｐゴシック" pitchFamily="34" charset="-128"/>
                <a:cs typeface="Calibri" panose="020F0502020204030204" pitchFamily="34" charset="0"/>
                <a:sym typeface="Symbol" pitchFamily="18" charset="2"/>
              </a:rPr>
              <a:t>: ( student has 100 blocks, smaller relation than takes, hence costlier)</a:t>
            </a:r>
          </a:p>
          <a:p>
            <a:pPr lvl="2">
              <a:defRPr/>
            </a:pPr>
            <a:r>
              <a:rPr lang="en-US" sz="2200">
                <a:latin typeface="Calibri" panose="020F0502020204030204" pitchFamily="34" charset="0"/>
                <a:ea typeface="ＭＳ Ｐゴシック" pitchFamily="34" charset="-128"/>
                <a:cs typeface="Calibri" panose="020F0502020204030204" pitchFamily="34" charset="0"/>
                <a:sym typeface="Symbol" pitchFamily="18" charset="2"/>
              </a:rPr>
              <a:t>5000  400 + 100 </a:t>
            </a:r>
            <a:r>
              <a:rPr lang="en-US" sz="2200" b="1">
                <a:latin typeface="Calibri" panose="020F0502020204030204" pitchFamily="34" charset="0"/>
                <a:ea typeface="ＭＳ Ｐゴシック" pitchFamily="34" charset="-128"/>
                <a:cs typeface="Calibri" panose="020F0502020204030204" pitchFamily="34" charset="0"/>
                <a:sym typeface="Symbol" pitchFamily="18" charset="2"/>
              </a:rPr>
              <a:t>= 2,000,100 </a:t>
            </a:r>
            <a:r>
              <a:rPr lang="en-US" sz="2200">
                <a:latin typeface="Calibri" panose="020F0502020204030204" pitchFamily="34" charset="0"/>
                <a:ea typeface="ＭＳ Ｐゴシック" pitchFamily="34" charset="-128"/>
                <a:cs typeface="Calibri" panose="020F0502020204030204" pitchFamily="34" charset="0"/>
                <a:sym typeface="Symbol" pitchFamily="18" charset="2"/>
              </a:rPr>
              <a:t>block transfers,</a:t>
            </a:r>
          </a:p>
          <a:p>
            <a:pPr lvl="2">
              <a:defRPr/>
            </a:pPr>
            <a:r>
              <a:rPr lang="en-US" sz="2200">
                <a:latin typeface="Calibri" panose="020F0502020204030204" pitchFamily="34" charset="0"/>
                <a:ea typeface="ＭＳ Ｐゴシック" pitchFamily="34" charset="-128"/>
                <a:cs typeface="Calibri" panose="020F0502020204030204" pitchFamily="34" charset="0"/>
                <a:sym typeface="Symbol" pitchFamily="18" charset="2"/>
              </a:rPr>
              <a:t>5000 + 100 </a:t>
            </a:r>
            <a:r>
              <a:rPr lang="en-US" sz="2200" b="1">
                <a:latin typeface="Calibri" panose="020F0502020204030204" pitchFamily="34" charset="0"/>
                <a:ea typeface="ＭＳ Ｐゴシック" pitchFamily="34" charset="-128"/>
                <a:cs typeface="Calibri" panose="020F0502020204030204" pitchFamily="34" charset="0"/>
                <a:sym typeface="Symbol" pitchFamily="18" charset="2"/>
              </a:rPr>
              <a:t>= 5100 </a:t>
            </a:r>
            <a:r>
              <a:rPr lang="en-US" sz="2200">
                <a:latin typeface="Calibri" panose="020F0502020204030204" pitchFamily="34" charset="0"/>
                <a:ea typeface="ＭＳ Ｐゴシック" pitchFamily="34" charset="-128"/>
                <a:cs typeface="Calibri" panose="020F0502020204030204" pitchFamily="34" charset="0"/>
                <a:sym typeface="Symbol" pitchFamily="18" charset="2"/>
              </a:rPr>
              <a:t>seeks,</a:t>
            </a:r>
          </a:p>
          <a:p>
            <a:pPr lvl="2">
              <a:defRPr/>
            </a:pPr>
            <a:r>
              <a:rPr lang="en-US" sz="2000">
                <a:latin typeface="Calibri" panose="020F0502020204030204" pitchFamily="34" charset="0"/>
                <a:ea typeface="ＭＳ Ｐゴシック" pitchFamily="34" charset="-128"/>
                <a:cs typeface="Calibri" panose="020F0502020204030204" pitchFamily="34" charset="0"/>
                <a:sym typeface="Symbol" pitchFamily="18" charset="2"/>
              </a:rPr>
              <a:t>assuming seek time </a:t>
            </a:r>
            <a:r>
              <a:rPr lang="en-US" sz="2000" b="1" err="1">
                <a:latin typeface="Calibri" panose="020F0502020204030204" pitchFamily="34" charset="0"/>
                <a:ea typeface="ＭＳ Ｐゴシック" pitchFamily="34" charset="-128"/>
                <a:cs typeface="Calibri" panose="020F0502020204030204" pitchFamily="34" charset="0"/>
                <a:sym typeface="Symbol" pitchFamily="18" charset="2"/>
              </a:rPr>
              <a:t>t</a:t>
            </a:r>
            <a:r>
              <a:rPr lang="en-US" sz="2000" b="1" baseline="-25000" err="1">
                <a:latin typeface="Calibri" panose="020F0502020204030204" pitchFamily="34" charset="0"/>
                <a:ea typeface="ＭＳ Ｐゴシック" pitchFamily="34" charset="-128"/>
                <a:cs typeface="Calibri" panose="020F0502020204030204" pitchFamily="34" charset="0"/>
                <a:sym typeface="Symbol" pitchFamily="18" charset="2"/>
              </a:rPr>
              <a:t>S</a:t>
            </a:r>
            <a:r>
              <a:rPr lang="en-US" sz="2000" b="1">
                <a:latin typeface="Calibri" panose="020F0502020204030204" pitchFamily="34" charset="0"/>
                <a:ea typeface="ＭＳ Ｐゴシック" pitchFamily="34" charset="-128"/>
                <a:cs typeface="Calibri" panose="020F0502020204030204" pitchFamily="34" charset="0"/>
                <a:sym typeface="Symbol" pitchFamily="18" charset="2"/>
              </a:rPr>
              <a:t> = 4 milliseconds</a:t>
            </a:r>
            <a:r>
              <a:rPr lang="en-US" sz="2000">
                <a:latin typeface="Calibri" panose="020F0502020204030204" pitchFamily="34" charset="0"/>
                <a:ea typeface="ＭＳ Ｐゴシック" pitchFamily="34" charset="-128"/>
                <a:cs typeface="Calibri" panose="020F0502020204030204" pitchFamily="34" charset="0"/>
                <a:sym typeface="Symbol" pitchFamily="18" charset="2"/>
              </a:rPr>
              <a:t> and transfer time </a:t>
            </a:r>
            <a:r>
              <a:rPr lang="en-US" sz="2000" b="1" err="1">
                <a:latin typeface="Calibri" panose="020F0502020204030204" pitchFamily="34" charset="0"/>
                <a:ea typeface="ＭＳ Ｐゴシック" pitchFamily="34" charset="-128"/>
                <a:cs typeface="Calibri" panose="020F0502020204030204" pitchFamily="34" charset="0"/>
                <a:sym typeface="Symbol" pitchFamily="18" charset="2"/>
              </a:rPr>
              <a:t>t</a:t>
            </a:r>
            <a:r>
              <a:rPr lang="en-US" sz="2000" b="1" baseline="-25000" err="1">
                <a:latin typeface="Calibri" panose="020F0502020204030204" pitchFamily="34" charset="0"/>
                <a:ea typeface="ＭＳ Ｐゴシック" pitchFamily="34" charset="-128"/>
                <a:cs typeface="Calibri" panose="020F0502020204030204" pitchFamily="34" charset="0"/>
                <a:sym typeface="Symbol" pitchFamily="18" charset="2"/>
              </a:rPr>
              <a:t>T</a:t>
            </a:r>
            <a:r>
              <a:rPr lang="en-US" sz="2000" b="1">
                <a:latin typeface="Calibri" panose="020F0502020204030204" pitchFamily="34" charset="0"/>
                <a:ea typeface="ＭＳ Ｐゴシック" pitchFamily="34" charset="-128"/>
                <a:cs typeface="Calibri" panose="020F0502020204030204" pitchFamily="34" charset="0"/>
                <a:sym typeface="Symbol" pitchFamily="18" charset="2"/>
              </a:rPr>
              <a:t> = 0.1 milliseconds.</a:t>
            </a:r>
          </a:p>
          <a:p>
            <a:pPr lvl="2">
              <a:defRPr/>
            </a:pPr>
            <a:r>
              <a:rPr lang="en-US" sz="2200">
                <a:latin typeface="Calibri" panose="020F0502020204030204" pitchFamily="34" charset="0"/>
                <a:ea typeface="ＭＳ Ｐゴシック" pitchFamily="34" charset="-128"/>
                <a:cs typeface="Calibri" panose="020F0502020204030204" pitchFamily="34" charset="0"/>
                <a:sym typeface="Symbol" pitchFamily="18" charset="2"/>
              </a:rPr>
              <a:t>4 </a:t>
            </a:r>
            <a:r>
              <a:rPr lang="en-US" sz="2200" err="1">
                <a:latin typeface="Calibri" panose="020F0502020204030204" pitchFamily="34" charset="0"/>
                <a:ea typeface="ＭＳ Ｐゴシック" pitchFamily="34" charset="-128"/>
                <a:cs typeface="Calibri" panose="020F0502020204030204" pitchFamily="34" charset="0"/>
                <a:sym typeface="Symbol" pitchFamily="18" charset="2"/>
              </a:rPr>
              <a:t>msec</a:t>
            </a:r>
            <a:r>
              <a:rPr lang="en-US" sz="2200">
                <a:latin typeface="Calibri" panose="020F0502020204030204" pitchFamily="34" charset="0"/>
                <a:ea typeface="ＭＳ Ｐゴシック" pitchFamily="34" charset="-128"/>
                <a:cs typeface="Calibri" panose="020F0502020204030204" pitchFamily="34" charset="0"/>
                <a:sym typeface="Symbol" pitchFamily="18" charset="2"/>
              </a:rPr>
              <a:t> *5100 seeks +0.1 </a:t>
            </a:r>
            <a:r>
              <a:rPr lang="en-US" sz="2200" err="1">
                <a:latin typeface="Calibri" panose="020F0502020204030204" pitchFamily="34" charset="0"/>
                <a:ea typeface="ＭＳ Ｐゴシック" pitchFamily="34" charset="-128"/>
                <a:cs typeface="Calibri" panose="020F0502020204030204" pitchFamily="34" charset="0"/>
                <a:sym typeface="Symbol" pitchFamily="18" charset="2"/>
              </a:rPr>
              <a:t>msec</a:t>
            </a:r>
            <a:r>
              <a:rPr lang="en-US" sz="2200">
                <a:latin typeface="Calibri" panose="020F0502020204030204" pitchFamily="34" charset="0"/>
                <a:ea typeface="ＭＳ Ｐゴシック" pitchFamily="34" charset="-128"/>
                <a:cs typeface="Calibri" panose="020F0502020204030204" pitchFamily="34" charset="0"/>
                <a:sym typeface="Symbol" pitchFamily="18" charset="2"/>
              </a:rPr>
              <a:t> * </a:t>
            </a:r>
            <a:r>
              <a:rPr lang="en-US" sz="2200" b="1">
                <a:latin typeface="Calibri" panose="020F0502020204030204" pitchFamily="34" charset="0"/>
                <a:ea typeface="ＭＳ Ｐゴシック" pitchFamily="34" charset="-128"/>
                <a:cs typeface="Calibri" panose="020F0502020204030204" pitchFamily="34" charset="0"/>
                <a:sym typeface="Symbol" pitchFamily="18" charset="2"/>
              </a:rPr>
              <a:t>2,000,100</a:t>
            </a:r>
          </a:p>
          <a:p>
            <a:pPr lvl="2">
              <a:defRPr/>
            </a:pPr>
            <a:r>
              <a:rPr lang="en-US" sz="2200" b="1">
                <a:latin typeface="Calibri" panose="020F0502020204030204" pitchFamily="34" charset="0"/>
                <a:ea typeface="ＭＳ Ｐゴシック" pitchFamily="34" charset="-128"/>
                <a:cs typeface="Calibri" panose="020F0502020204030204" pitchFamily="34" charset="0"/>
                <a:sym typeface="Symbol" pitchFamily="18" charset="2"/>
              </a:rPr>
              <a:t>= 2,20,410 </a:t>
            </a:r>
            <a:r>
              <a:rPr lang="en-US" sz="2200" b="1" err="1">
                <a:latin typeface="Calibri" panose="020F0502020204030204" pitchFamily="34" charset="0"/>
                <a:ea typeface="ＭＳ Ｐゴシック" pitchFamily="34" charset="-128"/>
                <a:cs typeface="Calibri" panose="020F0502020204030204" pitchFamily="34" charset="0"/>
                <a:sym typeface="Symbol" pitchFamily="18" charset="2"/>
              </a:rPr>
              <a:t>msec</a:t>
            </a:r>
            <a:endParaRPr lang="en-US" sz="2200">
              <a:latin typeface="Calibri" panose="020F0502020204030204" pitchFamily="34" charset="0"/>
              <a:ea typeface="ＭＳ Ｐゴシック" pitchFamily="34" charset="-128"/>
              <a:cs typeface="Calibri" panose="020F0502020204030204" pitchFamily="34" charset="0"/>
              <a:sym typeface="Symbol" pitchFamily="18" charset="2"/>
            </a:endParaRPr>
          </a:p>
          <a:p>
            <a:pPr lvl="2">
              <a:defRPr/>
            </a:pPr>
            <a:endParaRPr lang="en-US" sz="2200">
              <a:latin typeface="Calibri" panose="020F0502020204030204" pitchFamily="34" charset="0"/>
              <a:ea typeface="ＭＳ Ｐゴシック" pitchFamily="34" charset="-128"/>
              <a:cs typeface="Calibri" panose="020F0502020204030204" pitchFamily="34" charset="0"/>
              <a:sym typeface="Symbol" pitchFamily="18" charset="2"/>
            </a:endParaRPr>
          </a:p>
        </p:txBody>
      </p:sp>
      <p:sp>
        <p:nvSpPr>
          <p:cNvPr id="2" name="Rectangle 1"/>
          <p:cNvSpPr/>
          <p:nvPr/>
        </p:nvSpPr>
        <p:spPr>
          <a:xfrm>
            <a:off x="5660758" y="1305109"/>
            <a:ext cx="3483242" cy="1200329"/>
          </a:xfrm>
          <a:prstGeom prst="rect">
            <a:avLst/>
          </a:prstGeom>
          <a:ln>
            <a:noFill/>
          </a:ln>
        </p:spPr>
        <p:txBody>
          <a:bodyPr wrap="square">
            <a:spAutoFit/>
          </a:bodyPr>
          <a:lstStyle/>
          <a:p>
            <a:pPr lvl="1">
              <a:defRPr/>
            </a:pPr>
            <a:r>
              <a:rPr lang="en-US" sz="1800" b="1">
                <a:solidFill>
                  <a:schemeClr val="accent3">
                    <a:lumMod val="25000"/>
                  </a:schemeClr>
                </a:solidFill>
                <a:latin typeface="Calibri" panose="020F0502020204030204" pitchFamily="34" charset="0"/>
                <a:cs typeface="Calibri" panose="020F0502020204030204" pitchFamily="34" charset="0"/>
              </a:rPr>
              <a:t>records </a:t>
            </a:r>
            <a:r>
              <a:rPr lang="en-US" sz="1800">
                <a:latin typeface="Calibri" panose="020F0502020204030204" pitchFamily="34" charset="0"/>
                <a:cs typeface="Calibri" panose="020F0502020204030204" pitchFamily="34" charset="0"/>
              </a:rPr>
              <a:t>of </a:t>
            </a:r>
            <a:r>
              <a:rPr lang="en-US" sz="1800" i="1">
                <a:solidFill>
                  <a:srgbClr val="FF0000"/>
                </a:solidFill>
                <a:latin typeface="Calibri" panose="020F0502020204030204" pitchFamily="34" charset="0"/>
                <a:cs typeface="Calibri" panose="020F0502020204030204" pitchFamily="34" charset="0"/>
              </a:rPr>
              <a:t>student</a:t>
            </a:r>
            <a:r>
              <a:rPr lang="en-US" sz="1800">
                <a:solidFill>
                  <a:schemeClr val="bg1">
                    <a:lumMod val="50000"/>
                  </a:schemeClr>
                </a:solidFill>
                <a:latin typeface="Calibri" panose="020F0502020204030204" pitchFamily="34" charset="0"/>
                <a:cs typeface="Calibri" panose="020F0502020204030204" pitchFamily="34" charset="0"/>
              </a:rPr>
              <a:t>: </a:t>
            </a:r>
            <a:r>
              <a:rPr lang="en-US" sz="1800" err="1">
                <a:solidFill>
                  <a:schemeClr val="bg1">
                    <a:lumMod val="50000"/>
                  </a:schemeClr>
                </a:solidFill>
                <a:latin typeface="Calibri" panose="020F0502020204030204" pitchFamily="34" charset="0"/>
                <a:cs typeface="Calibri" panose="020F0502020204030204" pitchFamily="34" charset="0"/>
              </a:rPr>
              <a:t>n</a:t>
            </a:r>
            <a:r>
              <a:rPr lang="en-US" sz="1800" baseline="-25000" err="1">
                <a:solidFill>
                  <a:schemeClr val="bg1">
                    <a:lumMod val="50000"/>
                  </a:schemeClr>
                </a:solidFill>
                <a:latin typeface="Calibri" panose="020F0502020204030204" pitchFamily="34" charset="0"/>
                <a:cs typeface="Calibri" panose="020F0502020204030204" pitchFamily="34" charset="0"/>
              </a:rPr>
              <a:t>r</a:t>
            </a:r>
            <a:r>
              <a:rPr lang="en-US" sz="1800">
                <a:solidFill>
                  <a:srgbClr val="FF0000"/>
                </a:solidFill>
                <a:latin typeface="Calibri" panose="020F0502020204030204" pitchFamily="34" charset="0"/>
                <a:cs typeface="Calibri" panose="020F0502020204030204" pitchFamily="34" charset="0"/>
              </a:rPr>
              <a:t>= 5,000     </a:t>
            </a:r>
          </a:p>
          <a:p>
            <a:pPr lvl="1">
              <a:defRPr/>
            </a:pPr>
            <a:r>
              <a:rPr lang="en-US" sz="1800" i="1">
                <a:solidFill>
                  <a:srgbClr val="FF0000"/>
                </a:solidFill>
                <a:latin typeface="Calibri" panose="020F0502020204030204" pitchFamily="34" charset="0"/>
                <a:cs typeface="Calibri" panose="020F0502020204030204" pitchFamily="34" charset="0"/>
              </a:rPr>
              <a:t>                     </a:t>
            </a:r>
            <a:r>
              <a:rPr lang="en-US" sz="1800" i="1">
                <a:solidFill>
                  <a:schemeClr val="bg1">
                    <a:lumMod val="50000"/>
                  </a:schemeClr>
                </a:solidFill>
                <a:latin typeface="Calibri" panose="020F0502020204030204" pitchFamily="34" charset="0"/>
                <a:cs typeface="Calibri" panose="020F0502020204030204" pitchFamily="34" charset="0"/>
              </a:rPr>
              <a:t>takes</a:t>
            </a:r>
            <a:r>
              <a:rPr lang="en-US" sz="1800">
                <a:solidFill>
                  <a:schemeClr val="bg1">
                    <a:lumMod val="50000"/>
                  </a:schemeClr>
                </a:solidFill>
                <a:latin typeface="Calibri" panose="020F0502020204030204" pitchFamily="34" charset="0"/>
                <a:cs typeface="Calibri" panose="020F0502020204030204" pitchFamily="34" charset="0"/>
              </a:rPr>
              <a:t>:   n</a:t>
            </a:r>
            <a:r>
              <a:rPr lang="en-US" sz="1800" baseline="-25000">
                <a:solidFill>
                  <a:schemeClr val="bg1">
                    <a:lumMod val="50000"/>
                  </a:schemeClr>
                </a:solidFill>
                <a:latin typeface="Calibri" panose="020F0502020204030204" pitchFamily="34" charset="0"/>
                <a:cs typeface="Calibri" panose="020F0502020204030204" pitchFamily="34" charset="0"/>
              </a:rPr>
              <a:t>s</a:t>
            </a:r>
            <a:r>
              <a:rPr lang="en-US" sz="1800">
                <a:solidFill>
                  <a:srgbClr val="FF0000"/>
                </a:solidFill>
                <a:latin typeface="Calibri" panose="020F0502020204030204" pitchFamily="34" charset="0"/>
                <a:cs typeface="Calibri" panose="020F0502020204030204" pitchFamily="34" charset="0"/>
              </a:rPr>
              <a:t>= </a:t>
            </a:r>
            <a:r>
              <a:rPr lang="en-US" sz="1800">
                <a:solidFill>
                  <a:schemeClr val="bg1">
                    <a:lumMod val="50000"/>
                  </a:schemeClr>
                </a:solidFill>
                <a:latin typeface="Calibri" panose="020F0502020204030204" pitchFamily="34" charset="0"/>
                <a:cs typeface="Calibri" panose="020F0502020204030204" pitchFamily="34" charset="0"/>
              </a:rPr>
              <a:t>10,000</a:t>
            </a:r>
          </a:p>
          <a:p>
            <a:pPr lvl="1">
              <a:defRPr/>
            </a:pPr>
            <a:r>
              <a:rPr lang="en-US" sz="1800" b="1">
                <a:solidFill>
                  <a:schemeClr val="accent3">
                    <a:lumMod val="25000"/>
                  </a:schemeClr>
                </a:solidFill>
                <a:latin typeface="Calibri" panose="020F0502020204030204" pitchFamily="34" charset="0"/>
                <a:cs typeface="Calibri" panose="020F0502020204030204" pitchFamily="34" charset="0"/>
              </a:rPr>
              <a:t>blocks</a:t>
            </a:r>
            <a:r>
              <a:rPr lang="en-US" sz="1800">
                <a:latin typeface="Calibri" panose="020F0502020204030204" pitchFamily="34" charset="0"/>
                <a:cs typeface="Calibri" panose="020F0502020204030204" pitchFamily="34" charset="0"/>
              </a:rPr>
              <a:t> of   </a:t>
            </a:r>
            <a:r>
              <a:rPr lang="en-US" sz="1800" i="1">
                <a:solidFill>
                  <a:srgbClr val="FF0000"/>
                </a:solidFill>
                <a:latin typeface="Calibri" panose="020F0502020204030204" pitchFamily="34" charset="0"/>
                <a:cs typeface="Calibri" panose="020F0502020204030204" pitchFamily="34" charset="0"/>
              </a:rPr>
              <a:t>student</a:t>
            </a:r>
            <a:r>
              <a:rPr lang="en-US" sz="1800">
                <a:solidFill>
                  <a:schemeClr val="bg1">
                    <a:lumMod val="50000"/>
                  </a:schemeClr>
                </a:solidFill>
                <a:latin typeface="Calibri" panose="020F0502020204030204" pitchFamily="34" charset="0"/>
                <a:cs typeface="Calibri" panose="020F0502020204030204" pitchFamily="34" charset="0"/>
              </a:rPr>
              <a:t>: </a:t>
            </a:r>
            <a:r>
              <a:rPr lang="en-US" sz="1800" err="1">
                <a:solidFill>
                  <a:schemeClr val="bg1">
                    <a:lumMod val="50000"/>
                  </a:schemeClr>
                </a:solidFill>
                <a:latin typeface="Calibri" panose="020F0502020204030204" pitchFamily="34" charset="0"/>
                <a:cs typeface="Calibri" panose="020F0502020204030204" pitchFamily="34" charset="0"/>
              </a:rPr>
              <a:t>b</a:t>
            </a:r>
            <a:r>
              <a:rPr lang="en-US" sz="1800" baseline="-25000" err="1">
                <a:solidFill>
                  <a:schemeClr val="bg1">
                    <a:lumMod val="50000"/>
                  </a:schemeClr>
                </a:solidFill>
                <a:latin typeface="Calibri" panose="020F0502020204030204" pitchFamily="34" charset="0"/>
                <a:cs typeface="Calibri" panose="020F0502020204030204" pitchFamily="34" charset="0"/>
              </a:rPr>
              <a:t>r</a:t>
            </a:r>
            <a:r>
              <a:rPr lang="en-US" sz="1800">
                <a:solidFill>
                  <a:srgbClr val="FF0000"/>
                </a:solidFill>
                <a:latin typeface="Calibri" panose="020F0502020204030204" pitchFamily="34" charset="0"/>
                <a:cs typeface="Calibri" panose="020F0502020204030204" pitchFamily="34" charset="0"/>
              </a:rPr>
              <a:t>= 100</a:t>
            </a:r>
            <a:r>
              <a:rPr lang="en-US" sz="1800">
                <a:latin typeface="Calibri" panose="020F0502020204030204" pitchFamily="34" charset="0"/>
                <a:cs typeface="Calibri" panose="020F0502020204030204" pitchFamily="34" charset="0"/>
              </a:rPr>
              <a:t>        </a:t>
            </a:r>
          </a:p>
          <a:p>
            <a:pPr lvl="1">
              <a:defRPr/>
            </a:pPr>
            <a:r>
              <a:rPr lang="en-US" sz="1800" i="1">
                <a:solidFill>
                  <a:schemeClr val="bg1">
                    <a:lumMod val="50000"/>
                  </a:schemeClr>
                </a:solidFill>
                <a:latin typeface="Calibri" panose="020F0502020204030204" pitchFamily="34" charset="0"/>
                <a:cs typeface="Calibri" panose="020F0502020204030204" pitchFamily="34" charset="0"/>
              </a:rPr>
              <a:t>                     takes</a:t>
            </a:r>
            <a:r>
              <a:rPr lang="en-US" sz="1800">
                <a:solidFill>
                  <a:schemeClr val="bg1">
                    <a:lumMod val="50000"/>
                  </a:schemeClr>
                </a:solidFill>
                <a:latin typeface="Calibri" panose="020F0502020204030204" pitchFamily="34" charset="0"/>
                <a:cs typeface="Calibri" panose="020F0502020204030204" pitchFamily="34" charset="0"/>
              </a:rPr>
              <a:t>:   </a:t>
            </a:r>
            <a:r>
              <a:rPr lang="en-US" sz="1800" err="1">
                <a:solidFill>
                  <a:schemeClr val="bg1">
                    <a:lumMod val="50000"/>
                  </a:schemeClr>
                </a:solidFill>
                <a:latin typeface="Calibri" panose="020F0502020204030204" pitchFamily="34" charset="0"/>
                <a:cs typeface="Calibri" panose="020F0502020204030204" pitchFamily="34" charset="0"/>
              </a:rPr>
              <a:t>b</a:t>
            </a:r>
            <a:r>
              <a:rPr lang="en-US" sz="1800" baseline="-25000" err="1">
                <a:solidFill>
                  <a:schemeClr val="bg1">
                    <a:lumMod val="50000"/>
                  </a:schemeClr>
                </a:solidFill>
                <a:latin typeface="Calibri" panose="020F0502020204030204" pitchFamily="34" charset="0"/>
                <a:cs typeface="Calibri" panose="020F0502020204030204" pitchFamily="34" charset="0"/>
              </a:rPr>
              <a:t>s</a:t>
            </a:r>
            <a:r>
              <a:rPr lang="en-US" sz="1800">
                <a:solidFill>
                  <a:schemeClr val="bg1">
                    <a:lumMod val="50000"/>
                  </a:schemeClr>
                </a:solidFill>
                <a:latin typeface="Calibri" panose="020F0502020204030204" pitchFamily="34" charset="0"/>
                <a:cs typeface="Calibri" panose="020F0502020204030204" pitchFamily="34" charset="0"/>
              </a:rPr>
              <a:t>=400</a:t>
            </a:r>
          </a:p>
        </p:txBody>
      </p:sp>
    </p:spTree>
    <p:extLst>
      <p:ext uri="{BB962C8B-B14F-4D97-AF65-F5344CB8AC3E}">
        <p14:creationId xmlns:p14="http://schemas.microsoft.com/office/powerpoint/2010/main" val="3029438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a:xfrm>
            <a:off x="691018" y="-113684"/>
            <a:ext cx="8077200" cy="609600"/>
          </a:xfrm>
        </p:spPr>
        <p:txBody>
          <a:bodyPr/>
          <a:lstStyle/>
          <a:p>
            <a:pPr>
              <a:defRPr/>
            </a:pPr>
            <a:r>
              <a:rPr lang="en-US">
                <a:effectLst>
                  <a:outerShdw blurRad="38100" dist="38100" dir="2700000" algn="tl">
                    <a:srgbClr val="C0C0C0"/>
                  </a:outerShdw>
                </a:effectLst>
                <a:ea typeface="ＭＳ Ｐゴシック" pitchFamily="34" charset="-128"/>
              </a:rPr>
              <a:t>Nested-Loop Join (Cont.)</a:t>
            </a:r>
          </a:p>
        </p:txBody>
      </p:sp>
      <p:sp>
        <p:nvSpPr>
          <p:cNvPr id="38915" name="Rectangle 3"/>
          <p:cNvSpPr>
            <a:spLocks noGrp="1" noChangeArrowheads="1"/>
          </p:cNvSpPr>
          <p:nvPr>
            <p:ph type="body" idx="1"/>
          </p:nvPr>
        </p:nvSpPr>
        <p:spPr>
          <a:xfrm>
            <a:off x="0" y="2023025"/>
            <a:ext cx="8999622" cy="6079095"/>
          </a:xfrm>
        </p:spPr>
        <p:txBody>
          <a:bodyPr/>
          <a:lstStyle/>
          <a:p>
            <a:pPr lvl="1">
              <a:defRPr/>
            </a:pPr>
            <a:r>
              <a:rPr lang="en-US" sz="2400">
                <a:solidFill>
                  <a:srgbClr val="FF0000"/>
                </a:solidFill>
                <a:latin typeface="Calibri" panose="020F0502020204030204" pitchFamily="34" charset="0"/>
                <a:ea typeface="ＭＳ Ｐゴシック" pitchFamily="34" charset="-128"/>
                <a:cs typeface="Calibri" panose="020F0502020204030204" pitchFamily="34" charset="0"/>
                <a:sym typeface="Symbol" pitchFamily="18" charset="2"/>
              </a:rPr>
              <a:t>Example </a:t>
            </a:r>
            <a:r>
              <a:rPr lang="en-US" sz="2400">
                <a:latin typeface="Calibri" panose="020F0502020204030204" pitchFamily="34" charset="0"/>
                <a:ea typeface="ＭＳ Ｐゴシック" pitchFamily="34" charset="-128"/>
                <a:cs typeface="Calibri" panose="020F0502020204030204" pitchFamily="34" charset="0"/>
                <a:sym typeface="Symbol" pitchFamily="18" charset="2"/>
              </a:rPr>
              <a:t>: Considering </a:t>
            </a:r>
            <a:r>
              <a:rPr lang="en-US" sz="2400" b="1" i="1">
                <a:solidFill>
                  <a:schemeClr val="accent6">
                    <a:lumMod val="75000"/>
                  </a:schemeClr>
                </a:solidFill>
                <a:latin typeface="Calibri" panose="020F0502020204030204" pitchFamily="34" charset="0"/>
                <a:ea typeface="ＭＳ Ｐゴシック" pitchFamily="34" charset="-128"/>
                <a:cs typeface="Calibri" panose="020F0502020204030204" pitchFamily="34" charset="0"/>
                <a:sym typeface="Symbol" pitchFamily="18" charset="2"/>
              </a:rPr>
              <a:t>takes </a:t>
            </a:r>
            <a:r>
              <a:rPr lang="en-US" sz="2400" b="1">
                <a:solidFill>
                  <a:schemeClr val="accent6">
                    <a:lumMod val="75000"/>
                  </a:schemeClr>
                </a:solidFill>
                <a:latin typeface="Calibri" panose="020F0502020204030204" pitchFamily="34" charset="0"/>
                <a:ea typeface="ＭＳ Ｐゴシック" pitchFamily="34" charset="-128"/>
                <a:cs typeface="Calibri" panose="020F0502020204030204" pitchFamily="34" charset="0"/>
                <a:sym typeface="Symbol" pitchFamily="18" charset="2"/>
              </a:rPr>
              <a:t> as the outer relation</a:t>
            </a:r>
            <a:r>
              <a:rPr lang="en-US" sz="2400">
                <a:solidFill>
                  <a:schemeClr val="accent6">
                    <a:lumMod val="75000"/>
                  </a:schemeClr>
                </a:solidFill>
                <a:latin typeface="Calibri" panose="020F0502020204030204" pitchFamily="34" charset="0"/>
                <a:ea typeface="ＭＳ Ｐゴシック" pitchFamily="34" charset="-128"/>
                <a:cs typeface="Calibri" panose="020F0502020204030204" pitchFamily="34" charset="0"/>
                <a:sym typeface="Symbol" pitchFamily="18" charset="2"/>
              </a:rPr>
              <a:t>  </a:t>
            </a:r>
            <a:r>
              <a:rPr lang="en-US" sz="2400">
                <a:latin typeface="Calibri" panose="020F0502020204030204" pitchFamily="34" charset="0"/>
                <a:ea typeface="ＭＳ Ｐゴシック" pitchFamily="34" charset="-128"/>
                <a:cs typeface="Calibri" panose="020F0502020204030204" pitchFamily="34" charset="0"/>
                <a:sym typeface="Symbol" pitchFamily="18" charset="2"/>
              </a:rPr>
              <a:t>( takes has 400 blocks, bigger relation than student, The number of block transfers is significantly less, and although the number of seeks is higher, the overall cost is reduced, assuming seek time </a:t>
            </a:r>
            <a:r>
              <a:rPr lang="en-US" sz="2400" b="1" err="1">
                <a:latin typeface="Calibri" panose="020F0502020204030204" pitchFamily="34" charset="0"/>
                <a:ea typeface="ＭＳ Ｐゴシック" pitchFamily="34" charset="-128"/>
                <a:cs typeface="Calibri" panose="020F0502020204030204" pitchFamily="34" charset="0"/>
                <a:sym typeface="Symbol" pitchFamily="18" charset="2"/>
              </a:rPr>
              <a:t>t</a:t>
            </a:r>
            <a:r>
              <a:rPr lang="en-US" sz="2400" b="1" baseline="-25000" err="1">
                <a:latin typeface="Calibri" panose="020F0502020204030204" pitchFamily="34" charset="0"/>
                <a:ea typeface="ＭＳ Ｐゴシック" pitchFamily="34" charset="-128"/>
                <a:cs typeface="Calibri" panose="020F0502020204030204" pitchFamily="34" charset="0"/>
                <a:sym typeface="Symbol" pitchFamily="18" charset="2"/>
              </a:rPr>
              <a:t>S</a:t>
            </a:r>
            <a:r>
              <a:rPr lang="en-US" sz="2400" b="1">
                <a:latin typeface="Calibri" panose="020F0502020204030204" pitchFamily="34" charset="0"/>
                <a:ea typeface="ＭＳ Ｐゴシック" pitchFamily="34" charset="-128"/>
                <a:cs typeface="Calibri" panose="020F0502020204030204" pitchFamily="34" charset="0"/>
                <a:sym typeface="Symbol" pitchFamily="18" charset="2"/>
              </a:rPr>
              <a:t> = 4 milliseconds</a:t>
            </a:r>
            <a:r>
              <a:rPr lang="en-US" sz="2400">
                <a:latin typeface="Calibri" panose="020F0502020204030204" pitchFamily="34" charset="0"/>
                <a:ea typeface="ＭＳ Ｐゴシック" pitchFamily="34" charset="-128"/>
                <a:cs typeface="Calibri" panose="020F0502020204030204" pitchFamily="34" charset="0"/>
                <a:sym typeface="Symbol" pitchFamily="18" charset="2"/>
              </a:rPr>
              <a:t> and transfer time </a:t>
            </a:r>
            <a:r>
              <a:rPr lang="en-US" sz="2400" b="1" err="1">
                <a:latin typeface="Calibri" panose="020F0502020204030204" pitchFamily="34" charset="0"/>
                <a:ea typeface="ＭＳ Ｐゴシック" pitchFamily="34" charset="-128"/>
                <a:cs typeface="Calibri" panose="020F0502020204030204" pitchFamily="34" charset="0"/>
                <a:sym typeface="Symbol" pitchFamily="18" charset="2"/>
              </a:rPr>
              <a:t>t</a:t>
            </a:r>
            <a:r>
              <a:rPr lang="en-US" sz="2400" b="1" baseline="-25000" err="1">
                <a:latin typeface="Calibri" panose="020F0502020204030204" pitchFamily="34" charset="0"/>
                <a:ea typeface="ＭＳ Ｐゴシック" pitchFamily="34" charset="-128"/>
                <a:cs typeface="Calibri" panose="020F0502020204030204" pitchFamily="34" charset="0"/>
                <a:sym typeface="Symbol" pitchFamily="18" charset="2"/>
              </a:rPr>
              <a:t>T</a:t>
            </a:r>
            <a:r>
              <a:rPr lang="en-US" sz="2400" b="1">
                <a:latin typeface="Calibri" panose="020F0502020204030204" pitchFamily="34" charset="0"/>
                <a:ea typeface="ＭＳ Ｐゴシック" pitchFamily="34" charset="-128"/>
                <a:cs typeface="Calibri" panose="020F0502020204030204" pitchFamily="34" charset="0"/>
                <a:sym typeface="Symbol" pitchFamily="18" charset="2"/>
              </a:rPr>
              <a:t> = 0.1 milliseconds. </a:t>
            </a:r>
            <a:r>
              <a:rPr lang="en-US" sz="2400">
                <a:latin typeface="Calibri" panose="020F0502020204030204" pitchFamily="34" charset="0"/>
                <a:ea typeface="ＭＳ Ｐゴシック" pitchFamily="34" charset="-128"/>
                <a:cs typeface="Calibri" panose="020F0502020204030204" pitchFamily="34" charset="0"/>
                <a:sym typeface="Symbol" pitchFamily="18" charset="2"/>
              </a:rPr>
              <a:t>hence costlier)</a:t>
            </a:r>
          </a:p>
          <a:p>
            <a:pPr lvl="2">
              <a:defRPr/>
            </a:pPr>
            <a:r>
              <a:rPr lang="en-US" sz="2400">
                <a:latin typeface="Calibri" panose="020F0502020204030204" pitchFamily="34" charset="0"/>
                <a:ea typeface="ＭＳ Ｐゴシック" pitchFamily="34" charset="-128"/>
                <a:cs typeface="Calibri" panose="020F0502020204030204" pitchFamily="34" charset="0"/>
                <a:sym typeface="Symbol" pitchFamily="18" charset="2"/>
              </a:rPr>
              <a:t>10000  100 + 400 = </a:t>
            </a:r>
            <a:r>
              <a:rPr lang="en-US" sz="2400" b="1">
                <a:latin typeface="Calibri" panose="020F0502020204030204" pitchFamily="34" charset="0"/>
                <a:ea typeface="ＭＳ Ｐゴシック" pitchFamily="34" charset="-128"/>
                <a:cs typeface="Calibri" panose="020F0502020204030204" pitchFamily="34" charset="0"/>
                <a:sym typeface="Symbol" pitchFamily="18" charset="2"/>
              </a:rPr>
              <a:t>1,000,400</a:t>
            </a:r>
            <a:r>
              <a:rPr lang="en-US" sz="2400">
                <a:latin typeface="Calibri" panose="020F0502020204030204" pitchFamily="34" charset="0"/>
                <a:ea typeface="ＭＳ Ｐゴシック" pitchFamily="34" charset="-128"/>
                <a:cs typeface="Calibri" panose="020F0502020204030204" pitchFamily="34" charset="0"/>
                <a:sym typeface="Symbol" pitchFamily="18" charset="2"/>
              </a:rPr>
              <a:t> block transfers and </a:t>
            </a:r>
            <a:r>
              <a:rPr lang="en-US" sz="2400" b="1">
                <a:latin typeface="Calibri" panose="020F0502020204030204" pitchFamily="34" charset="0"/>
                <a:ea typeface="ＭＳ Ｐゴシック" pitchFamily="34" charset="-128"/>
                <a:cs typeface="Calibri" panose="020F0502020204030204" pitchFamily="34" charset="0"/>
                <a:sym typeface="Symbol" pitchFamily="18" charset="2"/>
              </a:rPr>
              <a:t>10,400 </a:t>
            </a:r>
            <a:r>
              <a:rPr lang="en-US" sz="2400">
                <a:latin typeface="Calibri" panose="020F0502020204030204" pitchFamily="34" charset="0"/>
                <a:ea typeface="ＭＳ Ｐゴシック" pitchFamily="34" charset="-128"/>
                <a:cs typeface="Calibri" panose="020F0502020204030204" pitchFamily="34" charset="0"/>
                <a:sym typeface="Symbol" pitchFamily="18" charset="2"/>
              </a:rPr>
              <a:t>seeks</a:t>
            </a:r>
          </a:p>
          <a:p>
            <a:pPr lvl="2">
              <a:defRPr/>
            </a:pPr>
            <a:r>
              <a:rPr lang="en-US" sz="2400">
                <a:latin typeface="Calibri" panose="020F0502020204030204" pitchFamily="34" charset="0"/>
                <a:ea typeface="ＭＳ Ｐゴシック" pitchFamily="34" charset="-128"/>
                <a:cs typeface="Calibri" panose="020F0502020204030204" pitchFamily="34" charset="0"/>
                <a:sym typeface="Symbol" pitchFamily="18" charset="2"/>
              </a:rPr>
              <a:t>4msec*10400 seek+0.1msec*1000400 </a:t>
            </a:r>
          </a:p>
          <a:p>
            <a:pPr lvl="2">
              <a:defRPr/>
            </a:pPr>
            <a:r>
              <a:rPr lang="en-US" sz="2400">
                <a:latin typeface="Calibri" panose="020F0502020204030204" pitchFamily="34" charset="0"/>
                <a:ea typeface="ＭＳ Ｐゴシック" pitchFamily="34" charset="-128"/>
                <a:cs typeface="Calibri" panose="020F0502020204030204" pitchFamily="34" charset="0"/>
                <a:sym typeface="Symbol" pitchFamily="18" charset="2"/>
              </a:rPr>
              <a:t>41,600+100040 = 1,41,640msec</a:t>
            </a:r>
          </a:p>
          <a:p>
            <a:pPr lvl="2">
              <a:defRPr/>
            </a:pPr>
            <a:endParaRPr lang="en-US" sz="2400">
              <a:latin typeface="Calibri" panose="020F0502020204030204" pitchFamily="34" charset="0"/>
              <a:ea typeface="ＭＳ Ｐゴシック" pitchFamily="34" charset="-128"/>
              <a:cs typeface="Calibri" panose="020F0502020204030204" pitchFamily="34" charset="0"/>
              <a:sym typeface="Symbol" pitchFamily="18" charset="2"/>
            </a:endParaRPr>
          </a:p>
          <a:p>
            <a:pPr lvl="2">
              <a:defRPr/>
            </a:pPr>
            <a:endParaRPr lang="en-US" sz="2400">
              <a:latin typeface="Calibri" panose="020F0502020204030204" pitchFamily="34" charset="0"/>
              <a:ea typeface="ＭＳ Ｐゴシック" pitchFamily="34" charset="-128"/>
              <a:cs typeface="Calibri" panose="020F0502020204030204" pitchFamily="34" charset="0"/>
              <a:sym typeface="Symbol" pitchFamily="18" charset="2"/>
            </a:endParaRPr>
          </a:p>
        </p:txBody>
      </p:sp>
      <p:sp>
        <p:nvSpPr>
          <p:cNvPr id="2" name="Rectangle 1"/>
          <p:cNvSpPr/>
          <p:nvPr/>
        </p:nvSpPr>
        <p:spPr>
          <a:xfrm>
            <a:off x="5516380" y="780454"/>
            <a:ext cx="3483242" cy="1200329"/>
          </a:xfrm>
          <a:prstGeom prst="rect">
            <a:avLst/>
          </a:prstGeom>
          <a:ln>
            <a:noFill/>
          </a:ln>
        </p:spPr>
        <p:txBody>
          <a:bodyPr wrap="square">
            <a:spAutoFit/>
          </a:bodyPr>
          <a:lstStyle/>
          <a:p>
            <a:pPr lvl="1">
              <a:defRPr/>
            </a:pPr>
            <a:r>
              <a:rPr lang="en-US" sz="1800" b="1">
                <a:solidFill>
                  <a:schemeClr val="accent3">
                    <a:lumMod val="25000"/>
                  </a:schemeClr>
                </a:solidFill>
                <a:latin typeface="Calibri" panose="020F0502020204030204" pitchFamily="34" charset="0"/>
                <a:cs typeface="Calibri" panose="020F0502020204030204" pitchFamily="34" charset="0"/>
              </a:rPr>
              <a:t>records </a:t>
            </a:r>
            <a:r>
              <a:rPr lang="en-US" sz="1800">
                <a:latin typeface="Calibri" panose="020F0502020204030204" pitchFamily="34" charset="0"/>
                <a:cs typeface="Calibri" panose="020F0502020204030204" pitchFamily="34" charset="0"/>
              </a:rPr>
              <a:t>of </a:t>
            </a:r>
            <a:r>
              <a:rPr lang="en-US" sz="1800" i="1">
                <a:solidFill>
                  <a:srgbClr val="FF0000"/>
                </a:solidFill>
                <a:latin typeface="Calibri" panose="020F0502020204030204" pitchFamily="34" charset="0"/>
                <a:cs typeface="Calibri" panose="020F0502020204030204" pitchFamily="34" charset="0"/>
              </a:rPr>
              <a:t>student</a:t>
            </a:r>
            <a:r>
              <a:rPr lang="en-US" sz="1800">
                <a:solidFill>
                  <a:schemeClr val="bg1">
                    <a:lumMod val="50000"/>
                  </a:schemeClr>
                </a:solidFill>
                <a:latin typeface="Calibri" panose="020F0502020204030204" pitchFamily="34" charset="0"/>
                <a:cs typeface="Calibri" panose="020F0502020204030204" pitchFamily="34" charset="0"/>
              </a:rPr>
              <a:t>: </a:t>
            </a:r>
            <a:r>
              <a:rPr lang="en-US" sz="1800" err="1">
                <a:solidFill>
                  <a:schemeClr val="bg1">
                    <a:lumMod val="50000"/>
                  </a:schemeClr>
                </a:solidFill>
                <a:latin typeface="Calibri" panose="020F0502020204030204" pitchFamily="34" charset="0"/>
                <a:cs typeface="Calibri" panose="020F0502020204030204" pitchFamily="34" charset="0"/>
              </a:rPr>
              <a:t>n</a:t>
            </a:r>
            <a:r>
              <a:rPr lang="en-US" sz="1800" baseline="-25000" err="1">
                <a:solidFill>
                  <a:schemeClr val="bg1">
                    <a:lumMod val="50000"/>
                  </a:schemeClr>
                </a:solidFill>
                <a:latin typeface="Calibri" panose="020F0502020204030204" pitchFamily="34" charset="0"/>
                <a:cs typeface="Calibri" panose="020F0502020204030204" pitchFamily="34" charset="0"/>
              </a:rPr>
              <a:t>r</a:t>
            </a:r>
            <a:r>
              <a:rPr lang="en-US" sz="1800">
                <a:solidFill>
                  <a:srgbClr val="FF0000"/>
                </a:solidFill>
                <a:latin typeface="Calibri" panose="020F0502020204030204" pitchFamily="34" charset="0"/>
                <a:cs typeface="Calibri" panose="020F0502020204030204" pitchFamily="34" charset="0"/>
              </a:rPr>
              <a:t>= 5,000     </a:t>
            </a:r>
          </a:p>
          <a:p>
            <a:pPr lvl="1">
              <a:defRPr/>
            </a:pPr>
            <a:r>
              <a:rPr lang="en-US" sz="1800" i="1">
                <a:solidFill>
                  <a:srgbClr val="FF0000"/>
                </a:solidFill>
                <a:latin typeface="Calibri" panose="020F0502020204030204" pitchFamily="34" charset="0"/>
                <a:cs typeface="Calibri" panose="020F0502020204030204" pitchFamily="34" charset="0"/>
              </a:rPr>
              <a:t>                     </a:t>
            </a:r>
            <a:r>
              <a:rPr lang="en-US" sz="1800" i="1">
                <a:solidFill>
                  <a:schemeClr val="bg1">
                    <a:lumMod val="50000"/>
                  </a:schemeClr>
                </a:solidFill>
                <a:latin typeface="Calibri" panose="020F0502020204030204" pitchFamily="34" charset="0"/>
                <a:cs typeface="Calibri" panose="020F0502020204030204" pitchFamily="34" charset="0"/>
              </a:rPr>
              <a:t>takes</a:t>
            </a:r>
            <a:r>
              <a:rPr lang="en-US" sz="1800">
                <a:solidFill>
                  <a:schemeClr val="bg1">
                    <a:lumMod val="50000"/>
                  </a:schemeClr>
                </a:solidFill>
                <a:latin typeface="Calibri" panose="020F0502020204030204" pitchFamily="34" charset="0"/>
                <a:cs typeface="Calibri" panose="020F0502020204030204" pitchFamily="34" charset="0"/>
              </a:rPr>
              <a:t>:   n</a:t>
            </a:r>
            <a:r>
              <a:rPr lang="en-US" sz="1800" baseline="-25000">
                <a:solidFill>
                  <a:schemeClr val="bg1">
                    <a:lumMod val="50000"/>
                  </a:schemeClr>
                </a:solidFill>
                <a:latin typeface="Calibri" panose="020F0502020204030204" pitchFamily="34" charset="0"/>
                <a:cs typeface="Calibri" panose="020F0502020204030204" pitchFamily="34" charset="0"/>
              </a:rPr>
              <a:t>s</a:t>
            </a:r>
            <a:r>
              <a:rPr lang="en-US" sz="1800">
                <a:solidFill>
                  <a:srgbClr val="FF0000"/>
                </a:solidFill>
                <a:latin typeface="Calibri" panose="020F0502020204030204" pitchFamily="34" charset="0"/>
                <a:cs typeface="Calibri" panose="020F0502020204030204" pitchFamily="34" charset="0"/>
              </a:rPr>
              <a:t>= </a:t>
            </a:r>
            <a:r>
              <a:rPr lang="en-US" sz="1800">
                <a:solidFill>
                  <a:schemeClr val="bg1">
                    <a:lumMod val="50000"/>
                  </a:schemeClr>
                </a:solidFill>
                <a:latin typeface="Calibri" panose="020F0502020204030204" pitchFamily="34" charset="0"/>
                <a:cs typeface="Calibri" panose="020F0502020204030204" pitchFamily="34" charset="0"/>
              </a:rPr>
              <a:t>10,000</a:t>
            </a:r>
          </a:p>
          <a:p>
            <a:pPr lvl="1">
              <a:defRPr/>
            </a:pPr>
            <a:r>
              <a:rPr lang="en-US" sz="1800" b="1">
                <a:solidFill>
                  <a:schemeClr val="accent3">
                    <a:lumMod val="25000"/>
                  </a:schemeClr>
                </a:solidFill>
                <a:latin typeface="Calibri" panose="020F0502020204030204" pitchFamily="34" charset="0"/>
                <a:cs typeface="Calibri" panose="020F0502020204030204" pitchFamily="34" charset="0"/>
              </a:rPr>
              <a:t>blocks</a:t>
            </a:r>
            <a:r>
              <a:rPr lang="en-US" sz="1800">
                <a:latin typeface="Calibri" panose="020F0502020204030204" pitchFamily="34" charset="0"/>
                <a:cs typeface="Calibri" panose="020F0502020204030204" pitchFamily="34" charset="0"/>
              </a:rPr>
              <a:t> of   </a:t>
            </a:r>
            <a:r>
              <a:rPr lang="en-US" sz="1800" i="1">
                <a:solidFill>
                  <a:srgbClr val="FF0000"/>
                </a:solidFill>
                <a:latin typeface="Calibri" panose="020F0502020204030204" pitchFamily="34" charset="0"/>
                <a:cs typeface="Calibri" panose="020F0502020204030204" pitchFamily="34" charset="0"/>
              </a:rPr>
              <a:t>student</a:t>
            </a:r>
            <a:r>
              <a:rPr lang="en-US" sz="1800">
                <a:solidFill>
                  <a:schemeClr val="bg1">
                    <a:lumMod val="50000"/>
                  </a:schemeClr>
                </a:solidFill>
                <a:latin typeface="Calibri" panose="020F0502020204030204" pitchFamily="34" charset="0"/>
                <a:cs typeface="Calibri" panose="020F0502020204030204" pitchFamily="34" charset="0"/>
              </a:rPr>
              <a:t>: </a:t>
            </a:r>
            <a:r>
              <a:rPr lang="en-US" sz="1800" err="1">
                <a:solidFill>
                  <a:schemeClr val="bg1">
                    <a:lumMod val="50000"/>
                  </a:schemeClr>
                </a:solidFill>
                <a:latin typeface="Calibri" panose="020F0502020204030204" pitchFamily="34" charset="0"/>
                <a:cs typeface="Calibri" panose="020F0502020204030204" pitchFamily="34" charset="0"/>
              </a:rPr>
              <a:t>b</a:t>
            </a:r>
            <a:r>
              <a:rPr lang="en-US" sz="1800" baseline="-25000" err="1">
                <a:solidFill>
                  <a:schemeClr val="bg1">
                    <a:lumMod val="50000"/>
                  </a:schemeClr>
                </a:solidFill>
                <a:latin typeface="Calibri" panose="020F0502020204030204" pitchFamily="34" charset="0"/>
                <a:cs typeface="Calibri" panose="020F0502020204030204" pitchFamily="34" charset="0"/>
              </a:rPr>
              <a:t>r</a:t>
            </a:r>
            <a:r>
              <a:rPr lang="en-US" sz="1800">
                <a:solidFill>
                  <a:srgbClr val="FF0000"/>
                </a:solidFill>
                <a:latin typeface="Calibri" panose="020F0502020204030204" pitchFamily="34" charset="0"/>
                <a:cs typeface="Calibri" panose="020F0502020204030204" pitchFamily="34" charset="0"/>
              </a:rPr>
              <a:t>= 100</a:t>
            </a:r>
            <a:r>
              <a:rPr lang="en-US" sz="1800">
                <a:latin typeface="Calibri" panose="020F0502020204030204" pitchFamily="34" charset="0"/>
                <a:cs typeface="Calibri" panose="020F0502020204030204" pitchFamily="34" charset="0"/>
              </a:rPr>
              <a:t>        </a:t>
            </a:r>
          </a:p>
          <a:p>
            <a:pPr lvl="1">
              <a:defRPr/>
            </a:pPr>
            <a:r>
              <a:rPr lang="en-US" sz="1800" i="1">
                <a:solidFill>
                  <a:schemeClr val="bg1">
                    <a:lumMod val="50000"/>
                  </a:schemeClr>
                </a:solidFill>
                <a:latin typeface="Calibri" panose="020F0502020204030204" pitchFamily="34" charset="0"/>
                <a:cs typeface="Calibri" panose="020F0502020204030204" pitchFamily="34" charset="0"/>
              </a:rPr>
              <a:t>                     takes</a:t>
            </a:r>
            <a:r>
              <a:rPr lang="en-US" sz="1800">
                <a:solidFill>
                  <a:schemeClr val="bg1">
                    <a:lumMod val="50000"/>
                  </a:schemeClr>
                </a:solidFill>
                <a:latin typeface="Calibri" panose="020F0502020204030204" pitchFamily="34" charset="0"/>
                <a:cs typeface="Calibri" panose="020F0502020204030204" pitchFamily="34" charset="0"/>
              </a:rPr>
              <a:t>:   </a:t>
            </a:r>
            <a:r>
              <a:rPr lang="en-US" sz="1800" err="1">
                <a:solidFill>
                  <a:schemeClr val="bg1">
                    <a:lumMod val="50000"/>
                  </a:schemeClr>
                </a:solidFill>
                <a:latin typeface="Calibri" panose="020F0502020204030204" pitchFamily="34" charset="0"/>
                <a:cs typeface="Calibri" panose="020F0502020204030204" pitchFamily="34" charset="0"/>
              </a:rPr>
              <a:t>b</a:t>
            </a:r>
            <a:r>
              <a:rPr lang="en-US" sz="1800" baseline="-25000" err="1">
                <a:solidFill>
                  <a:schemeClr val="bg1">
                    <a:lumMod val="50000"/>
                  </a:schemeClr>
                </a:solidFill>
                <a:latin typeface="Calibri" panose="020F0502020204030204" pitchFamily="34" charset="0"/>
                <a:cs typeface="Calibri" panose="020F0502020204030204" pitchFamily="34" charset="0"/>
              </a:rPr>
              <a:t>s</a:t>
            </a:r>
            <a:r>
              <a:rPr lang="en-US" sz="1800">
                <a:solidFill>
                  <a:schemeClr val="bg1">
                    <a:lumMod val="50000"/>
                  </a:schemeClr>
                </a:solidFill>
                <a:latin typeface="Calibri" panose="020F0502020204030204" pitchFamily="34" charset="0"/>
                <a:cs typeface="Calibri" panose="020F0502020204030204" pitchFamily="34" charset="0"/>
              </a:rPr>
              <a:t>=400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Basic Steps in Query Processing</a:t>
            </a:r>
          </a:p>
        </p:txBody>
      </p:sp>
      <p:sp>
        <p:nvSpPr>
          <p:cNvPr id="15363" name="Rectangle 3"/>
          <p:cNvSpPr>
            <a:spLocks noGrp="1" noChangeArrowheads="1"/>
          </p:cNvSpPr>
          <p:nvPr>
            <p:ph type="body" idx="1"/>
          </p:nvPr>
        </p:nvSpPr>
        <p:spPr>
          <a:xfrm>
            <a:off x="814388" y="1093788"/>
            <a:ext cx="6564312" cy="1497012"/>
          </a:xfrm>
        </p:spPr>
        <p:txBody>
          <a:bodyPr/>
          <a:lstStyle/>
          <a:p>
            <a:pPr>
              <a:buFont typeface="Monotype Sorts" charset="2"/>
              <a:buNone/>
            </a:pPr>
            <a:r>
              <a:rPr lang="en-US" altLang="en-US" sz="2100">
                <a:latin typeface="Calibri" panose="020F0502020204030204" pitchFamily="34" charset="0"/>
                <a:ea typeface="ＭＳ Ｐゴシック" pitchFamily="34" charset="-128"/>
                <a:cs typeface="Calibri" panose="020F0502020204030204" pitchFamily="34" charset="0"/>
              </a:rPr>
              <a:t>1.	Parsing and translation</a:t>
            </a:r>
          </a:p>
          <a:p>
            <a:pPr>
              <a:buFont typeface="Monotype Sorts" charset="2"/>
              <a:buNone/>
            </a:pPr>
            <a:r>
              <a:rPr lang="en-US" altLang="en-US" sz="2100">
                <a:latin typeface="Calibri" panose="020F0502020204030204" pitchFamily="34" charset="0"/>
                <a:ea typeface="ＭＳ Ｐゴシック" pitchFamily="34" charset="-128"/>
                <a:cs typeface="Calibri" panose="020F0502020204030204" pitchFamily="34" charset="0"/>
              </a:rPr>
              <a:t>2.	Optimization</a:t>
            </a:r>
          </a:p>
          <a:p>
            <a:pPr>
              <a:buFont typeface="Monotype Sorts" charset="2"/>
              <a:buNone/>
            </a:pPr>
            <a:r>
              <a:rPr lang="en-US" altLang="en-US" sz="2100">
                <a:latin typeface="Calibri" panose="020F0502020204030204" pitchFamily="34" charset="0"/>
                <a:ea typeface="ＭＳ Ｐゴシック" pitchFamily="34" charset="-128"/>
                <a:cs typeface="Calibri" panose="020F0502020204030204" pitchFamily="34" charset="0"/>
              </a:rPr>
              <a:t>3.	Evaluation</a:t>
            </a:r>
          </a:p>
        </p:txBody>
      </p:sp>
      <p:pic>
        <p:nvPicPr>
          <p:cNvPr id="1536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263" y="2230438"/>
            <a:ext cx="723265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520"/>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a:xfrm>
            <a:off x="691018" y="0"/>
            <a:ext cx="8077200" cy="609600"/>
          </a:xfrm>
        </p:spPr>
        <p:txBody>
          <a:bodyPr/>
          <a:lstStyle/>
          <a:p>
            <a:pPr>
              <a:defRPr/>
            </a:pPr>
            <a:r>
              <a:rPr lang="en-US">
                <a:effectLst>
                  <a:outerShdw blurRad="38100" dist="38100" dir="2700000" algn="tl">
                    <a:srgbClr val="C0C0C0"/>
                  </a:outerShdw>
                </a:effectLst>
                <a:ea typeface="ＭＳ Ｐゴシック" pitchFamily="34" charset="-128"/>
              </a:rPr>
              <a:t>Nested-Loop Join (Cont.)</a:t>
            </a:r>
          </a:p>
        </p:txBody>
      </p:sp>
      <p:sp>
        <p:nvSpPr>
          <p:cNvPr id="38915" name="Rectangle 3"/>
          <p:cNvSpPr>
            <a:spLocks noGrp="1" noChangeArrowheads="1"/>
          </p:cNvSpPr>
          <p:nvPr>
            <p:ph type="body" idx="1"/>
          </p:nvPr>
        </p:nvSpPr>
        <p:spPr>
          <a:xfrm>
            <a:off x="446376" y="977900"/>
            <a:ext cx="8566484" cy="5203825"/>
          </a:xfrm>
        </p:spPr>
        <p:txBody>
          <a:bodyPr/>
          <a:lstStyle/>
          <a:p>
            <a:pPr>
              <a:lnSpc>
                <a:spcPct val="150000"/>
              </a:lnSpc>
              <a:defRPr/>
            </a:pPr>
            <a:r>
              <a:rPr lang="en-US" sz="2100">
                <a:latin typeface="Calibri" panose="020F0502020204030204" pitchFamily="34" charset="0"/>
                <a:ea typeface="ＭＳ Ｐゴシック" pitchFamily="34" charset="-128"/>
                <a:cs typeface="Calibri" panose="020F0502020204030204" pitchFamily="34" charset="0"/>
              </a:rPr>
              <a:t>In the </a:t>
            </a:r>
            <a:r>
              <a:rPr lang="en-US" sz="2100">
                <a:solidFill>
                  <a:srgbClr val="FF0000"/>
                </a:solidFill>
                <a:latin typeface="Calibri" panose="020F0502020204030204" pitchFamily="34" charset="0"/>
                <a:ea typeface="ＭＳ Ｐゴシック" pitchFamily="34" charset="-128"/>
                <a:cs typeface="Calibri" panose="020F0502020204030204" pitchFamily="34" charset="0"/>
              </a:rPr>
              <a:t>worst case</a:t>
            </a:r>
            <a:r>
              <a:rPr lang="en-US" sz="2100">
                <a:latin typeface="Calibri" panose="020F0502020204030204" pitchFamily="34" charset="0"/>
                <a:ea typeface="ＭＳ Ｐゴシック" pitchFamily="34" charset="-128"/>
                <a:cs typeface="Calibri" panose="020F0502020204030204" pitchFamily="34" charset="0"/>
              </a:rPr>
              <a:t>, if there is enough </a:t>
            </a:r>
            <a:r>
              <a:rPr lang="en-US" sz="2100">
                <a:solidFill>
                  <a:schemeClr val="tx2"/>
                </a:solidFill>
                <a:latin typeface="Calibri" panose="020F0502020204030204" pitchFamily="34" charset="0"/>
                <a:ea typeface="ＭＳ Ｐゴシック" pitchFamily="34" charset="-128"/>
                <a:cs typeface="Calibri" panose="020F0502020204030204" pitchFamily="34" charset="0"/>
              </a:rPr>
              <a:t>memory only to hold one block of each relation</a:t>
            </a:r>
            <a:r>
              <a:rPr lang="en-US" sz="2100">
                <a:latin typeface="Calibri" panose="020F0502020204030204" pitchFamily="34" charset="0"/>
                <a:ea typeface="ＭＳ Ｐゴシック" pitchFamily="34" charset="-128"/>
                <a:cs typeface="Calibri" panose="020F0502020204030204" pitchFamily="34" charset="0"/>
              </a:rPr>
              <a:t>, the estimated cost is -</a:t>
            </a:r>
            <a:br>
              <a:rPr lang="en-US" sz="2100">
                <a:latin typeface="Calibri" panose="020F0502020204030204" pitchFamily="34" charset="0"/>
                <a:ea typeface="ＭＳ Ｐゴシック" pitchFamily="34" charset="-128"/>
                <a:cs typeface="Calibri" panose="020F0502020204030204" pitchFamily="34" charset="0"/>
              </a:rPr>
            </a:br>
            <a:r>
              <a:rPr lang="en-US" sz="2100">
                <a:latin typeface="Calibri" panose="020F0502020204030204" pitchFamily="34" charset="0"/>
                <a:ea typeface="ＭＳ Ｐゴシック" pitchFamily="34" charset="-128"/>
                <a:cs typeface="Calibri" panose="020F0502020204030204" pitchFamily="34" charset="0"/>
              </a:rPr>
              <a:t>                </a:t>
            </a:r>
            <a:r>
              <a:rPr lang="en-US" sz="2100" b="1" i="1">
                <a:solidFill>
                  <a:schemeClr val="tx2"/>
                </a:solidFill>
                <a:latin typeface="Calibri" panose="020F0502020204030204" pitchFamily="34" charset="0"/>
                <a:ea typeface="ＭＳ Ｐゴシック" pitchFamily="34" charset="-128"/>
                <a:cs typeface="Calibri" panose="020F0502020204030204" pitchFamily="34" charset="0"/>
              </a:rPr>
              <a:t>n</a:t>
            </a:r>
            <a:r>
              <a:rPr lang="en-US" sz="2100" b="1" i="1" baseline="-25000">
                <a:solidFill>
                  <a:schemeClr val="tx2"/>
                </a:solidFill>
                <a:latin typeface="Calibri" panose="020F0502020204030204" pitchFamily="34" charset="0"/>
                <a:ea typeface="ＭＳ Ｐゴシック" pitchFamily="34" charset="-128"/>
                <a:cs typeface="Calibri" panose="020F0502020204030204" pitchFamily="34" charset="0"/>
              </a:rPr>
              <a:t>r</a:t>
            </a:r>
            <a:r>
              <a:rPr lang="en-US" sz="2100" b="1" i="1">
                <a:solidFill>
                  <a:schemeClr val="tx2"/>
                </a:solidFill>
                <a:latin typeface="Calibri" panose="020F0502020204030204" pitchFamily="34" charset="0"/>
                <a:ea typeface="ＭＳ Ｐゴシック" pitchFamily="34" charset="-128"/>
                <a:cs typeface="Calibri" panose="020F0502020204030204" pitchFamily="34" charset="0"/>
              </a:rPr>
              <a:t> </a:t>
            </a:r>
            <a:r>
              <a:rPr lang="en-US" sz="2100" b="1">
                <a:solidFill>
                  <a:schemeClr val="tx2"/>
                </a:solidFill>
                <a:latin typeface="Calibri" panose="020F0502020204030204" pitchFamily="34" charset="0"/>
                <a:ea typeface="ＭＳ Ｐゴシック" pitchFamily="34" charset="-128"/>
                <a:cs typeface="Calibri" panose="020F0502020204030204" pitchFamily="34" charset="0"/>
                <a:sym typeface="Symbol" pitchFamily="18" charset="2"/>
              </a:rPr>
              <a:t> </a:t>
            </a:r>
            <a:r>
              <a:rPr lang="en-US" sz="2100" b="1" i="1">
                <a:solidFill>
                  <a:schemeClr val="tx2"/>
                </a:solidFill>
                <a:latin typeface="Calibri" panose="020F0502020204030204" pitchFamily="34" charset="0"/>
                <a:ea typeface="ＭＳ Ｐゴシック" pitchFamily="34" charset="-128"/>
                <a:cs typeface="Calibri" panose="020F0502020204030204" pitchFamily="34" charset="0"/>
                <a:sym typeface="Symbol" pitchFamily="18" charset="2"/>
              </a:rPr>
              <a:t>b</a:t>
            </a:r>
            <a:r>
              <a:rPr lang="en-US" sz="2100" b="1" i="1" baseline="-25000">
                <a:solidFill>
                  <a:schemeClr val="tx2"/>
                </a:solidFill>
                <a:latin typeface="Calibri" panose="020F0502020204030204" pitchFamily="34" charset="0"/>
                <a:ea typeface="ＭＳ Ｐゴシック" pitchFamily="34" charset="-128"/>
                <a:cs typeface="Calibri" panose="020F0502020204030204" pitchFamily="34" charset="0"/>
                <a:sym typeface="Symbol" pitchFamily="18" charset="2"/>
              </a:rPr>
              <a:t>s</a:t>
            </a:r>
            <a:r>
              <a:rPr lang="en-US" sz="2100" b="1">
                <a:solidFill>
                  <a:schemeClr val="tx2"/>
                </a:solidFill>
                <a:latin typeface="Calibri" panose="020F0502020204030204" pitchFamily="34" charset="0"/>
                <a:ea typeface="ＭＳ Ｐゴシック" pitchFamily="34" charset="-128"/>
                <a:cs typeface="Calibri" panose="020F0502020204030204" pitchFamily="34" charset="0"/>
                <a:sym typeface="Symbol" pitchFamily="18" charset="2"/>
              </a:rPr>
              <a:t> +</a:t>
            </a:r>
            <a:r>
              <a:rPr lang="en-US" sz="2100" b="1" i="1">
                <a:solidFill>
                  <a:schemeClr val="tx2"/>
                </a:solidFill>
                <a:latin typeface="Calibri" panose="020F0502020204030204" pitchFamily="34" charset="0"/>
                <a:ea typeface="ＭＳ Ｐゴシック" pitchFamily="34" charset="-128"/>
                <a:cs typeface="Calibri" panose="020F0502020204030204" pitchFamily="34" charset="0"/>
                <a:sym typeface="Symbol" pitchFamily="18" charset="2"/>
              </a:rPr>
              <a:t> b</a:t>
            </a:r>
            <a:r>
              <a:rPr lang="en-US" sz="2100" b="1" i="1" baseline="-25000">
                <a:solidFill>
                  <a:schemeClr val="tx2"/>
                </a:solidFill>
                <a:latin typeface="Calibri" panose="020F0502020204030204" pitchFamily="34" charset="0"/>
                <a:ea typeface="ＭＳ Ｐゴシック" pitchFamily="34" charset="-128"/>
                <a:cs typeface="Calibri" panose="020F0502020204030204" pitchFamily="34" charset="0"/>
                <a:sym typeface="Symbol" pitchFamily="18" charset="2"/>
              </a:rPr>
              <a:t>r</a:t>
            </a:r>
            <a:r>
              <a:rPr lang="en-US" sz="2100" b="1">
                <a:solidFill>
                  <a:schemeClr val="tx2"/>
                </a:solidFill>
                <a:latin typeface="Calibri" panose="020F0502020204030204" pitchFamily="34" charset="0"/>
                <a:ea typeface="ＭＳ Ｐゴシック" pitchFamily="34" charset="-128"/>
                <a:cs typeface="Calibri" panose="020F0502020204030204" pitchFamily="34" charset="0"/>
                <a:sym typeface="Symbol" pitchFamily="18" charset="2"/>
              </a:rPr>
              <a:t>   </a:t>
            </a:r>
            <a:r>
              <a:rPr lang="en-US" sz="2100">
                <a:latin typeface="Calibri" panose="020F0502020204030204" pitchFamily="34" charset="0"/>
                <a:ea typeface="ＭＳ Ｐゴシック" pitchFamily="34" charset="-128"/>
                <a:cs typeface="Calibri" panose="020F0502020204030204" pitchFamily="34" charset="0"/>
                <a:sym typeface="Symbol" pitchFamily="18" charset="2"/>
              </a:rPr>
              <a:t>block </a:t>
            </a:r>
            <a:r>
              <a:rPr lang="en-US" sz="2100" b="1">
                <a:latin typeface="Calibri" panose="020F0502020204030204" pitchFamily="34" charset="0"/>
                <a:ea typeface="ＭＳ Ｐゴシック" pitchFamily="34" charset="-128"/>
                <a:cs typeface="Calibri" panose="020F0502020204030204" pitchFamily="34" charset="0"/>
                <a:sym typeface="Symbol" pitchFamily="18" charset="2"/>
              </a:rPr>
              <a:t>transfers</a:t>
            </a:r>
            <a:r>
              <a:rPr lang="en-US" sz="2100">
                <a:latin typeface="Calibri" panose="020F0502020204030204" pitchFamily="34" charset="0"/>
                <a:ea typeface="ＭＳ Ｐゴシック" pitchFamily="34" charset="-128"/>
                <a:cs typeface="Calibri" panose="020F0502020204030204" pitchFamily="34" charset="0"/>
                <a:sym typeface="Symbol" pitchFamily="18" charset="2"/>
              </a:rPr>
              <a:t>, and</a:t>
            </a:r>
            <a:br>
              <a:rPr lang="en-US" sz="2100">
                <a:latin typeface="Calibri" panose="020F0502020204030204" pitchFamily="34" charset="0"/>
                <a:ea typeface="ＭＳ Ｐゴシック" pitchFamily="34" charset="-128"/>
                <a:cs typeface="Calibri" panose="020F0502020204030204" pitchFamily="34" charset="0"/>
                <a:sym typeface="Symbol" pitchFamily="18" charset="2"/>
              </a:rPr>
            </a:br>
            <a:r>
              <a:rPr lang="en-US" sz="2100">
                <a:latin typeface="Calibri" panose="020F0502020204030204" pitchFamily="34" charset="0"/>
                <a:ea typeface="ＭＳ Ｐゴシック" pitchFamily="34" charset="-128"/>
                <a:cs typeface="Calibri" panose="020F0502020204030204" pitchFamily="34" charset="0"/>
                <a:sym typeface="Symbol" pitchFamily="18" charset="2"/>
              </a:rPr>
              <a:t>                </a:t>
            </a:r>
            <a:r>
              <a:rPr lang="en-US" sz="2100" b="1" i="1">
                <a:solidFill>
                  <a:schemeClr val="tx2">
                    <a:lumMod val="60000"/>
                    <a:lumOff val="40000"/>
                  </a:schemeClr>
                </a:solidFill>
                <a:latin typeface="Calibri" panose="020F0502020204030204" pitchFamily="34" charset="0"/>
                <a:ea typeface="ＭＳ Ｐゴシック" pitchFamily="34" charset="-128"/>
                <a:cs typeface="Calibri" panose="020F0502020204030204" pitchFamily="34" charset="0"/>
              </a:rPr>
              <a:t>n</a:t>
            </a:r>
            <a:r>
              <a:rPr lang="en-US" sz="2100" b="1" i="1" baseline="-25000">
                <a:solidFill>
                  <a:schemeClr val="tx2">
                    <a:lumMod val="60000"/>
                    <a:lumOff val="40000"/>
                  </a:schemeClr>
                </a:solidFill>
                <a:latin typeface="Calibri" panose="020F0502020204030204" pitchFamily="34" charset="0"/>
                <a:ea typeface="ＭＳ Ｐゴシック" pitchFamily="34" charset="-128"/>
                <a:cs typeface="Calibri" panose="020F0502020204030204" pitchFamily="34" charset="0"/>
              </a:rPr>
              <a:t>r</a:t>
            </a:r>
            <a:r>
              <a:rPr lang="en-US" sz="2100" b="1" i="1">
                <a:solidFill>
                  <a:schemeClr val="tx2">
                    <a:lumMod val="60000"/>
                    <a:lumOff val="40000"/>
                  </a:schemeClr>
                </a:solidFill>
                <a:latin typeface="Calibri" panose="020F0502020204030204" pitchFamily="34" charset="0"/>
                <a:ea typeface="ＭＳ Ｐゴシック" pitchFamily="34" charset="-128"/>
                <a:cs typeface="Calibri" panose="020F0502020204030204" pitchFamily="34" charset="0"/>
              </a:rPr>
              <a:t> </a:t>
            </a:r>
            <a:r>
              <a:rPr lang="en-US" sz="2100" b="1">
                <a:solidFill>
                  <a:schemeClr val="tx2">
                    <a:lumMod val="60000"/>
                    <a:lumOff val="40000"/>
                  </a:schemeClr>
                </a:solidFill>
                <a:latin typeface="Calibri" panose="020F0502020204030204" pitchFamily="34" charset="0"/>
                <a:ea typeface="ＭＳ Ｐゴシック" pitchFamily="34" charset="-128"/>
                <a:cs typeface="Calibri" panose="020F0502020204030204" pitchFamily="34" charset="0"/>
                <a:sym typeface="Symbol" pitchFamily="18" charset="2"/>
              </a:rPr>
              <a:t>+</a:t>
            </a:r>
            <a:r>
              <a:rPr lang="en-US" sz="2100" b="1" i="1">
                <a:solidFill>
                  <a:schemeClr val="tx2">
                    <a:lumMod val="60000"/>
                    <a:lumOff val="40000"/>
                  </a:schemeClr>
                </a:solidFill>
                <a:latin typeface="Calibri" panose="020F0502020204030204" pitchFamily="34" charset="0"/>
                <a:ea typeface="ＭＳ Ｐゴシック" pitchFamily="34" charset="-128"/>
                <a:cs typeface="Calibri" panose="020F0502020204030204" pitchFamily="34" charset="0"/>
                <a:sym typeface="Symbol" pitchFamily="18" charset="2"/>
              </a:rPr>
              <a:t> b</a:t>
            </a:r>
            <a:r>
              <a:rPr lang="en-US" sz="2100" b="1" i="1" baseline="-25000">
                <a:solidFill>
                  <a:schemeClr val="tx2">
                    <a:lumMod val="60000"/>
                    <a:lumOff val="40000"/>
                  </a:schemeClr>
                </a:solidFill>
                <a:latin typeface="Calibri" panose="020F0502020204030204" pitchFamily="34" charset="0"/>
                <a:ea typeface="ＭＳ Ｐゴシック" pitchFamily="34" charset="-128"/>
                <a:cs typeface="Calibri" panose="020F0502020204030204" pitchFamily="34" charset="0"/>
                <a:sym typeface="Symbol" pitchFamily="18" charset="2"/>
              </a:rPr>
              <a:t>r</a:t>
            </a:r>
            <a:r>
              <a:rPr lang="en-US" sz="2100" b="1">
                <a:solidFill>
                  <a:schemeClr val="tx2">
                    <a:lumMod val="60000"/>
                    <a:lumOff val="40000"/>
                  </a:schemeClr>
                </a:solidFill>
                <a:latin typeface="Calibri" panose="020F0502020204030204" pitchFamily="34" charset="0"/>
                <a:ea typeface="ＭＳ Ｐゴシック" pitchFamily="34" charset="-128"/>
                <a:cs typeface="Calibri" panose="020F0502020204030204" pitchFamily="34" charset="0"/>
                <a:sym typeface="Symbol" pitchFamily="18" charset="2"/>
              </a:rPr>
              <a:t>          </a:t>
            </a:r>
            <a:r>
              <a:rPr lang="en-US" sz="2100" b="1">
                <a:latin typeface="Calibri" panose="020F0502020204030204" pitchFamily="34" charset="0"/>
                <a:ea typeface="ＭＳ Ｐゴシック" pitchFamily="34" charset="-128"/>
                <a:cs typeface="Calibri" panose="020F0502020204030204" pitchFamily="34" charset="0"/>
                <a:sym typeface="Symbol" pitchFamily="18" charset="2"/>
              </a:rPr>
              <a:t>seeks</a:t>
            </a:r>
            <a:r>
              <a:rPr lang="en-US" sz="2100" baseline="30000">
                <a:latin typeface="Calibri" panose="020F0502020204030204" pitchFamily="34" charset="0"/>
                <a:ea typeface="ＭＳ Ｐゴシック" pitchFamily="34" charset="-128"/>
                <a:cs typeface="Calibri" panose="020F0502020204030204" pitchFamily="34" charset="0"/>
                <a:sym typeface="Symbol" pitchFamily="18" charset="2"/>
              </a:rPr>
              <a:t>*</a:t>
            </a:r>
            <a:endParaRPr lang="en-US" sz="2100">
              <a:latin typeface="Calibri" panose="020F0502020204030204" pitchFamily="34" charset="0"/>
              <a:ea typeface="ＭＳ Ｐゴシック" pitchFamily="34" charset="-128"/>
              <a:cs typeface="Calibri" panose="020F0502020204030204" pitchFamily="34" charset="0"/>
              <a:sym typeface="Symbol" pitchFamily="18" charset="2"/>
            </a:endParaRPr>
          </a:p>
          <a:p>
            <a:pPr>
              <a:defRPr/>
            </a:pPr>
            <a:r>
              <a:rPr lang="en-US" sz="2100">
                <a:latin typeface="Calibri" panose="020F0502020204030204" pitchFamily="34" charset="0"/>
                <a:ea typeface="ＭＳ Ｐゴシック" pitchFamily="34" charset="-128"/>
                <a:cs typeface="Calibri" panose="020F0502020204030204" pitchFamily="34" charset="0"/>
                <a:sym typeface="Symbol" pitchFamily="18" charset="2"/>
              </a:rPr>
              <a:t>If the </a:t>
            </a:r>
            <a:r>
              <a:rPr lang="en-US" sz="2100" b="1">
                <a:solidFill>
                  <a:schemeClr val="tx2"/>
                </a:solidFill>
                <a:latin typeface="Calibri" panose="020F0502020204030204" pitchFamily="34" charset="0"/>
                <a:ea typeface="ＭＳ Ｐゴシック" pitchFamily="34" charset="-128"/>
                <a:cs typeface="Calibri" panose="020F0502020204030204" pitchFamily="34" charset="0"/>
                <a:sym typeface="Symbol" pitchFamily="18" charset="2"/>
              </a:rPr>
              <a:t>any one relation fits entirely in memory</a:t>
            </a:r>
            <a:r>
              <a:rPr lang="en-US" sz="2100">
                <a:latin typeface="Calibri" panose="020F0502020204030204" pitchFamily="34" charset="0"/>
                <a:ea typeface="ＭＳ Ｐゴシック" pitchFamily="34" charset="-128"/>
                <a:cs typeface="Calibri" panose="020F0502020204030204" pitchFamily="34" charset="0"/>
                <a:sym typeface="Symbol" pitchFamily="18" charset="2"/>
              </a:rPr>
              <a:t>, use that as</a:t>
            </a:r>
            <a:r>
              <a:rPr lang="en-US" sz="2100">
                <a:solidFill>
                  <a:schemeClr val="accent4"/>
                </a:solidFill>
                <a:latin typeface="Calibri" panose="020F0502020204030204" pitchFamily="34" charset="0"/>
                <a:ea typeface="ＭＳ Ｐゴシック" pitchFamily="34" charset="-128"/>
                <a:cs typeface="Calibri" panose="020F0502020204030204" pitchFamily="34" charset="0"/>
                <a:sym typeface="Symbol" pitchFamily="18" charset="2"/>
              </a:rPr>
              <a:t> the </a:t>
            </a:r>
            <a:r>
              <a:rPr lang="en-US" sz="2100" b="1">
                <a:solidFill>
                  <a:schemeClr val="accent3">
                    <a:lumMod val="25000"/>
                  </a:schemeClr>
                </a:solidFill>
                <a:latin typeface="Calibri" panose="020F0502020204030204" pitchFamily="34" charset="0"/>
                <a:ea typeface="ＭＳ Ｐゴシック" pitchFamily="34" charset="-128"/>
                <a:cs typeface="Calibri" panose="020F0502020204030204" pitchFamily="34" charset="0"/>
                <a:sym typeface="Symbol" pitchFamily="18" charset="2"/>
              </a:rPr>
              <a:t>inner relation.</a:t>
            </a:r>
          </a:p>
          <a:p>
            <a:pPr lvl="1">
              <a:defRPr/>
            </a:pPr>
            <a:r>
              <a:rPr lang="en-US" sz="2100">
                <a:latin typeface="Calibri" panose="020F0502020204030204" pitchFamily="34" charset="0"/>
                <a:ea typeface="ＭＳ Ｐゴシック" pitchFamily="34" charset="-128"/>
                <a:cs typeface="Calibri" panose="020F0502020204030204" pitchFamily="34" charset="0"/>
                <a:sym typeface="Symbol" pitchFamily="18" charset="2"/>
              </a:rPr>
              <a:t> Reduces cost to </a:t>
            </a:r>
            <a:r>
              <a:rPr lang="en-US" sz="2100" b="1">
                <a:solidFill>
                  <a:schemeClr val="tx2"/>
                </a:solidFill>
                <a:latin typeface="Calibri" panose="020F0502020204030204" pitchFamily="34" charset="0"/>
                <a:ea typeface="ＭＳ Ｐゴシック" pitchFamily="34" charset="-128"/>
                <a:cs typeface="Calibri" panose="020F0502020204030204" pitchFamily="34" charset="0"/>
                <a:sym typeface="Symbol" pitchFamily="18" charset="2"/>
              </a:rPr>
              <a:t>b</a:t>
            </a:r>
            <a:r>
              <a:rPr lang="en-US" sz="2100" b="1" baseline="-25000">
                <a:solidFill>
                  <a:schemeClr val="tx2"/>
                </a:solidFill>
                <a:latin typeface="Calibri" panose="020F0502020204030204" pitchFamily="34" charset="0"/>
                <a:ea typeface="ＭＳ Ｐゴシック" pitchFamily="34" charset="-128"/>
                <a:cs typeface="Calibri" panose="020F0502020204030204" pitchFamily="34" charset="0"/>
                <a:sym typeface="Symbol" pitchFamily="18" charset="2"/>
              </a:rPr>
              <a:t>r</a:t>
            </a:r>
            <a:r>
              <a:rPr lang="en-US" sz="2100" b="1">
                <a:solidFill>
                  <a:schemeClr val="tx2"/>
                </a:solidFill>
                <a:latin typeface="Calibri" panose="020F0502020204030204" pitchFamily="34" charset="0"/>
                <a:ea typeface="ＭＳ Ｐゴシック" pitchFamily="34" charset="-128"/>
                <a:cs typeface="Calibri" panose="020F0502020204030204" pitchFamily="34" charset="0"/>
                <a:sym typeface="Symbol" pitchFamily="18" charset="2"/>
              </a:rPr>
              <a:t>  + </a:t>
            </a:r>
            <a:r>
              <a:rPr lang="en-US" sz="2100" b="1" err="1">
                <a:solidFill>
                  <a:schemeClr val="tx2"/>
                </a:solidFill>
                <a:latin typeface="Calibri" panose="020F0502020204030204" pitchFamily="34" charset="0"/>
                <a:ea typeface="ＭＳ Ｐゴシック" pitchFamily="34" charset="-128"/>
                <a:cs typeface="Calibri" panose="020F0502020204030204" pitchFamily="34" charset="0"/>
                <a:sym typeface="Symbol" pitchFamily="18" charset="2"/>
              </a:rPr>
              <a:t>b</a:t>
            </a:r>
            <a:r>
              <a:rPr lang="en-US" sz="2100" b="1" baseline="-25000" err="1">
                <a:solidFill>
                  <a:schemeClr val="tx2"/>
                </a:solidFill>
                <a:latin typeface="Calibri" panose="020F0502020204030204" pitchFamily="34" charset="0"/>
                <a:ea typeface="ＭＳ Ｐゴシック" pitchFamily="34" charset="-128"/>
                <a:cs typeface="Calibri" panose="020F0502020204030204" pitchFamily="34" charset="0"/>
                <a:sym typeface="Symbol" pitchFamily="18" charset="2"/>
              </a:rPr>
              <a:t>s</a:t>
            </a:r>
            <a:r>
              <a:rPr lang="en-US" sz="2100" b="1">
                <a:solidFill>
                  <a:schemeClr val="tx2"/>
                </a:solidFill>
                <a:latin typeface="Calibri" panose="020F0502020204030204" pitchFamily="34" charset="0"/>
                <a:ea typeface="ＭＳ Ｐゴシック" pitchFamily="34" charset="-128"/>
                <a:cs typeface="Calibri" panose="020F0502020204030204" pitchFamily="34" charset="0"/>
                <a:sym typeface="Symbol" pitchFamily="18" charset="2"/>
              </a:rPr>
              <a:t> block transfers</a:t>
            </a:r>
            <a:r>
              <a:rPr lang="en-US" sz="2100">
                <a:latin typeface="Calibri" panose="020F0502020204030204" pitchFamily="34" charset="0"/>
                <a:ea typeface="ＭＳ Ｐゴシック" pitchFamily="34" charset="-128"/>
                <a:cs typeface="Calibri" panose="020F0502020204030204" pitchFamily="34" charset="0"/>
                <a:sym typeface="Symbol" pitchFamily="18" charset="2"/>
              </a:rPr>
              <a:t> and </a:t>
            </a:r>
            <a:r>
              <a:rPr lang="en-US" sz="2100" b="1">
                <a:solidFill>
                  <a:schemeClr val="tx2"/>
                </a:solidFill>
                <a:latin typeface="Calibri" panose="020F0502020204030204" pitchFamily="34" charset="0"/>
                <a:ea typeface="ＭＳ Ｐゴシック" pitchFamily="34" charset="-128"/>
                <a:cs typeface="Calibri" panose="020F0502020204030204" pitchFamily="34" charset="0"/>
                <a:sym typeface="Symbol" pitchFamily="18" charset="2"/>
              </a:rPr>
              <a:t>2 seeks ( how? left to students)</a:t>
            </a:r>
          </a:p>
          <a:p>
            <a:pPr>
              <a:defRPr/>
            </a:pPr>
            <a:r>
              <a:rPr lang="en-US" sz="2100">
                <a:latin typeface="Calibri" panose="020F0502020204030204" pitchFamily="34" charset="0"/>
                <a:ea typeface="ＭＳ Ｐゴシック" pitchFamily="34" charset="-128"/>
                <a:cs typeface="Calibri" panose="020F0502020204030204" pitchFamily="34" charset="0"/>
                <a:sym typeface="Symbol" pitchFamily="18" charset="2"/>
              </a:rPr>
              <a:t>If </a:t>
            </a:r>
            <a:r>
              <a:rPr lang="en-US" sz="2100" b="1">
                <a:solidFill>
                  <a:schemeClr val="accent3">
                    <a:lumMod val="25000"/>
                  </a:schemeClr>
                </a:solidFill>
                <a:latin typeface="Calibri" panose="020F0502020204030204" pitchFamily="34" charset="0"/>
                <a:ea typeface="ＭＳ Ｐゴシック" pitchFamily="34" charset="-128"/>
                <a:cs typeface="Calibri" panose="020F0502020204030204" pitchFamily="34" charset="0"/>
                <a:sym typeface="Symbol" pitchFamily="18" charset="2"/>
              </a:rPr>
              <a:t>smaller relation (</a:t>
            </a:r>
            <a:r>
              <a:rPr lang="en-US" sz="2100" b="1" i="1">
                <a:solidFill>
                  <a:schemeClr val="accent3">
                    <a:lumMod val="25000"/>
                  </a:schemeClr>
                </a:solidFill>
                <a:latin typeface="Calibri" panose="020F0502020204030204" pitchFamily="34" charset="0"/>
                <a:ea typeface="ＭＳ Ｐゴシック" pitchFamily="34" charset="-128"/>
                <a:cs typeface="Calibri" panose="020F0502020204030204" pitchFamily="34" charset="0"/>
                <a:sym typeface="Symbol" pitchFamily="18" charset="2"/>
              </a:rPr>
              <a:t>student</a:t>
            </a:r>
            <a:r>
              <a:rPr lang="en-US" sz="2100" b="1">
                <a:solidFill>
                  <a:schemeClr val="accent3">
                    <a:lumMod val="25000"/>
                  </a:schemeClr>
                </a:solidFill>
                <a:latin typeface="Calibri" panose="020F0502020204030204" pitchFamily="34" charset="0"/>
                <a:ea typeface="ＭＳ Ｐゴシック" pitchFamily="34" charset="-128"/>
                <a:cs typeface="Calibri" panose="020F0502020204030204" pitchFamily="34" charset="0"/>
                <a:sym typeface="Symbol" pitchFamily="18" charset="2"/>
              </a:rPr>
              <a:t>) fits entirely in memor</a:t>
            </a:r>
            <a:r>
              <a:rPr lang="en-US" sz="2100">
                <a:solidFill>
                  <a:schemeClr val="accent3">
                    <a:lumMod val="25000"/>
                  </a:schemeClr>
                </a:solidFill>
                <a:latin typeface="Calibri" panose="020F0502020204030204" pitchFamily="34" charset="0"/>
                <a:ea typeface="ＭＳ Ｐゴシック" pitchFamily="34" charset="-128"/>
                <a:cs typeface="Calibri" panose="020F0502020204030204" pitchFamily="34" charset="0"/>
                <a:sym typeface="Symbol" pitchFamily="18" charset="2"/>
              </a:rPr>
              <a:t>y</a:t>
            </a:r>
            <a:r>
              <a:rPr lang="en-US" sz="2100">
                <a:latin typeface="Calibri" panose="020F0502020204030204" pitchFamily="34" charset="0"/>
                <a:ea typeface="ＭＳ Ｐゴシック" pitchFamily="34" charset="-128"/>
                <a:cs typeface="Calibri" panose="020F0502020204030204" pitchFamily="34" charset="0"/>
                <a:sym typeface="Symbol" pitchFamily="18" charset="2"/>
              </a:rPr>
              <a:t>, the cost estimate will be 500 block transfers.</a:t>
            </a:r>
          </a:p>
          <a:p>
            <a:pPr>
              <a:defRPr/>
            </a:pPr>
            <a:r>
              <a:rPr lang="en-US" sz="2100">
                <a:latin typeface="Calibri" panose="020F0502020204030204" pitchFamily="34" charset="0"/>
                <a:ea typeface="ＭＳ Ｐゴシック" pitchFamily="34" charset="-128"/>
                <a:cs typeface="Calibri" panose="020F0502020204030204" pitchFamily="34" charset="0"/>
                <a:sym typeface="Symbol" pitchFamily="18" charset="2"/>
              </a:rPr>
              <a:t>Block nested-loops algorithm (next slide) is preferable.</a:t>
            </a:r>
          </a:p>
        </p:txBody>
      </p:sp>
      <p:sp>
        <p:nvSpPr>
          <p:cNvPr id="38916" name="TextBox 1"/>
          <p:cNvSpPr txBox="1">
            <a:spLocks noChangeArrowheads="1"/>
          </p:cNvSpPr>
          <p:nvPr/>
        </p:nvSpPr>
        <p:spPr bwMode="auto">
          <a:xfrm>
            <a:off x="7157677" y="6550025"/>
            <a:ext cx="279299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r>
              <a:rPr lang="en-US" altLang="en-US" sz="1400" b="1"/>
              <a:t>* See notes section.</a:t>
            </a:r>
            <a:endParaRPr lang="en-US" altLang="en-US" sz="1400" b="1" baseline="30000"/>
          </a:p>
        </p:txBody>
      </p:sp>
    </p:spTree>
    <p:extLst>
      <p:ext uri="{BB962C8B-B14F-4D97-AF65-F5344CB8AC3E}">
        <p14:creationId xmlns:p14="http://schemas.microsoft.com/office/powerpoint/2010/main" val="4225540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Block Nested-Loop Join</a:t>
            </a:r>
          </a:p>
        </p:txBody>
      </p:sp>
      <p:sp>
        <p:nvSpPr>
          <p:cNvPr id="39939" name="Rectangle 3"/>
          <p:cNvSpPr>
            <a:spLocks noGrp="1" noChangeArrowheads="1"/>
          </p:cNvSpPr>
          <p:nvPr>
            <p:ph type="body" idx="1"/>
          </p:nvPr>
        </p:nvSpPr>
        <p:spPr>
          <a:xfrm>
            <a:off x="951548" y="1032828"/>
            <a:ext cx="7185025" cy="4824412"/>
          </a:xfrm>
        </p:spPr>
        <p:txBody>
          <a:bodyPr/>
          <a:lstStyle/>
          <a:p>
            <a:pPr>
              <a:tabLst>
                <a:tab pos="404813" algn="l"/>
                <a:tab pos="793750" algn="l"/>
                <a:tab pos="1198563" algn="l"/>
                <a:tab pos="1544638" algn="l"/>
                <a:tab pos="1890713" algn="l"/>
              </a:tabLst>
              <a:defRPr/>
            </a:pPr>
            <a:r>
              <a:rPr lang="en-US" sz="2100" b="1">
                <a:solidFill>
                  <a:schemeClr val="tx2"/>
                </a:solidFill>
                <a:latin typeface="Calibri" panose="020F0502020204030204" pitchFamily="34" charset="0"/>
                <a:ea typeface="ＭＳ Ｐゴシック" pitchFamily="34" charset="-128"/>
                <a:cs typeface="Calibri" panose="020F0502020204030204" pitchFamily="34" charset="0"/>
              </a:rPr>
              <a:t>Variant</a:t>
            </a:r>
            <a:r>
              <a:rPr lang="en-US" sz="2100">
                <a:solidFill>
                  <a:schemeClr val="tx2"/>
                </a:solidFill>
                <a:latin typeface="Calibri" panose="020F0502020204030204" pitchFamily="34" charset="0"/>
                <a:ea typeface="ＭＳ Ｐゴシック" pitchFamily="34" charset="-128"/>
                <a:cs typeface="Calibri" panose="020F0502020204030204" pitchFamily="34" charset="0"/>
              </a:rPr>
              <a:t> of nested-loop join </a:t>
            </a:r>
            <a:r>
              <a:rPr lang="en-US" sz="2100">
                <a:latin typeface="Calibri" panose="020F0502020204030204" pitchFamily="34" charset="0"/>
                <a:ea typeface="ＭＳ Ｐゴシック" pitchFamily="34" charset="-128"/>
                <a:cs typeface="Calibri" panose="020F0502020204030204" pitchFamily="34" charset="0"/>
              </a:rPr>
              <a:t>in which every block of inner relation is paired with every block of outer relation.</a:t>
            </a:r>
          </a:p>
          <a:p>
            <a:pPr>
              <a:lnSpc>
                <a:spcPct val="120000"/>
              </a:lnSpc>
              <a:buFont typeface="Monotype Sorts" charset="2"/>
              <a:buNone/>
              <a:tabLst>
                <a:tab pos="404813" algn="l"/>
                <a:tab pos="793750" algn="l"/>
                <a:tab pos="1198563" algn="l"/>
                <a:tab pos="1544638" algn="l"/>
                <a:tab pos="1890713" algn="l"/>
              </a:tabLst>
              <a:defRPr/>
            </a:pPr>
            <a:r>
              <a:rPr lang="en-US" sz="2100">
                <a:latin typeface="Calibri" panose="020F0502020204030204" pitchFamily="34" charset="0"/>
                <a:ea typeface="ＭＳ Ｐゴシック" pitchFamily="34" charset="-128"/>
                <a:cs typeface="Calibri" panose="020F0502020204030204" pitchFamily="34" charset="0"/>
              </a:rPr>
              <a:t>		</a:t>
            </a:r>
            <a:r>
              <a:rPr lang="en-US" sz="2300" b="1">
                <a:latin typeface="Calibri" panose="020F0502020204030204" pitchFamily="34" charset="0"/>
                <a:ea typeface="ＭＳ Ｐゴシック" pitchFamily="34" charset="-128"/>
                <a:cs typeface="Calibri" panose="020F0502020204030204" pitchFamily="34" charset="0"/>
              </a:rPr>
              <a:t>for each </a:t>
            </a:r>
            <a:r>
              <a:rPr lang="en-US" sz="2300">
                <a:solidFill>
                  <a:srgbClr val="FF0000"/>
                </a:solidFill>
                <a:latin typeface="Calibri" panose="020F0502020204030204" pitchFamily="34" charset="0"/>
                <a:ea typeface="ＭＳ Ｐゴシック" pitchFamily="34" charset="-128"/>
                <a:cs typeface="Calibri" panose="020F0502020204030204" pitchFamily="34" charset="0"/>
              </a:rPr>
              <a:t>block </a:t>
            </a:r>
            <a:r>
              <a:rPr lang="en-US" sz="2300" i="1">
                <a:solidFill>
                  <a:srgbClr val="FF0000"/>
                </a:solidFill>
                <a:latin typeface="Calibri" panose="020F0502020204030204" pitchFamily="34" charset="0"/>
                <a:ea typeface="ＭＳ Ｐゴシック" pitchFamily="34" charset="-128"/>
                <a:cs typeface="Calibri" panose="020F0502020204030204" pitchFamily="34" charset="0"/>
              </a:rPr>
              <a:t>B</a:t>
            </a:r>
            <a:r>
              <a:rPr lang="en-US" sz="2300" i="1" baseline="-25000">
                <a:solidFill>
                  <a:srgbClr val="FF0000"/>
                </a:solidFill>
                <a:latin typeface="Calibri" panose="020F0502020204030204" pitchFamily="34" charset="0"/>
                <a:ea typeface="ＭＳ Ｐゴシック" pitchFamily="34" charset="-128"/>
                <a:cs typeface="Calibri" panose="020F0502020204030204" pitchFamily="34" charset="0"/>
              </a:rPr>
              <a:t>r</a:t>
            </a:r>
            <a:r>
              <a:rPr lang="en-US" sz="2300" b="1">
                <a:solidFill>
                  <a:srgbClr val="FF0000"/>
                </a:solidFill>
                <a:latin typeface="Calibri" panose="020F0502020204030204" pitchFamily="34" charset="0"/>
                <a:ea typeface="ＭＳ Ｐゴシック" pitchFamily="34" charset="-128"/>
                <a:cs typeface="Calibri" panose="020F0502020204030204" pitchFamily="34" charset="0"/>
              </a:rPr>
              <a:t> </a:t>
            </a:r>
            <a:r>
              <a:rPr lang="en-US" sz="2300" b="1">
                <a:latin typeface="Calibri" panose="020F0502020204030204" pitchFamily="34" charset="0"/>
                <a:ea typeface="ＭＳ Ｐゴシック" pitchFamily="34" charset="-128"/>
                <a:cs typeface="Calibri" panose="020F0502020204030204" pitchFamily="34" charset="0"/>
              </a:rPr>
              <a:t>of</a:t>
            </a:r>
            <a:r>
              <a:rPr lang="en-US" sz="2300" b="1" i="1">
                <a:latin typeface="Calibri" panose="020F0502020204030204" pitchFamily="34" charset="0"/>
                <a:ea typeface="ＭＳ Ｐゴシック" pitchFamily="34" charset="-128"/>
                <a:cs typeface="Calibri" panose="020F0502020204030204" pitchFamily="34" charset="0"/>
              </a:rPr>
              <a:t> </a:t>
            </a:r>
            <a:r>
              <a:rPr lang="en-US" sz="2300" i="1">
                <a:latin typeface="Calibri" panose="020F0502020204030204" pitchFamily="34" charset="0"/>
                <a:ea typeface="ＭＳ Ｐゴシック" pitchFamily="34" charset="-128"/>
                <a:cs typeface="Calibri" panose="020F0502020204030204" pitchFamily="34" charset="0"/>
              </a:rPr>
              <a:t>r</a:t>
            </a:r>
            <a:r>
              <a:rPr lang="en-US" sz="2300" b="1">
                <a:latin typeface="Calibri" panose="020F0502020204030204" pitchFamily="34" charset="0"/>
                <a:ea typeface="ＭＳ Ｐゴシック" pitchFamily="34" charset="-128"/>
                <a:cs typeface="Calibri" panose="020F0502020204030204" pitchFamily="34" charset="0"/>
              </a:rPr>
              <a:t> do begin</a:t>
            </a:r>
            <a:br>
              <a:rPr lang="en-US" sz="2300" b="1">
                <a:latin typeface="Calibri" panose="020F0502020204030204" pitchFamily="34" charset="0"/>
                <a:ea typeface="ＭＳ Ｐゴシック" pitchFamily="34" charset="-128"/>
                <a:cs typeface="Calibri" panose="020F0502020204030204" pitchFamily="34" charset="0"/>
              </a:rPr>
            </a:br>
            <a:r>
              <a:rPr lang="en-US" sz="2300" b="1">
                <a:latin typeface="Calibri" panose="020F0502020204030204" pitchFamily="34" charset="0"/>
                <a:ea typeface="ＭＳ Ｐゴシック" pitchFamily="34" charset="-128"/>
                <a:cs typeface="Calibri" panose="020F0502020204030204" pitchFamily="34" charset="0"/>
              </a:rPr>
              <a:t>		for each</a:t>
            </a:r>
            <a:r>
              <a:rPr lang="en-US" sz="2300">
                <a:latin typeface="Calibri" panose="020F0502020204030204" pitchFamily="34" charset="0"/>
                <a:ea typeface="ＭＳ Ｐゴシック" pitchFamily="34" charset="-128"/>
                <a:cs typeface="Calibri" panose="020F0502020204030204" pitchFamily="34" charset="0"/>
              </a:rPr>
              <a:t> </a:t>
            </a:r>
            <a:r>
              <a:rPr lang="en-US" sz="230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block </a:t>
            </a:r>
            <a:r>
              <a:rPr lang="en-US" sz="2300" i="1" err="1">
                <a:solidFill>
                  <a:schemeClr val="bg1">
                    <a:lumMod val="50000"/>
                  </a:schemeClr>
                </a:solidFill>
                <a:latin typeface="Calibri" panose="020F0502020204030204" pitchFamily="34" charset="0"/>
                <a:ea typeface="ＭＳ Ｐゴシック" pitchFamily="34" charset="-128"/>
                <a:cs typeface="Calibri" panose="020F0502020204030204" pitchFamily="34" charset="0"/>
              </a:rPr>
              <a:t>B</a:t>
            </a:r>
            <a:r>
              <a:rPr lang="en-US" sz="2300" i="1" baseline="-25000" err="1">
                <a:solidFill>
                  <a:schemeClr val="bg1">
                    <a:lumMod val="50000"/>
                  </a:schemeClr>
                </a:solidFill>
                <a:latin typeface="Calibri" panose="020F0502020204030204" pitchFamily="34" charset="0"/>
                <a:ea typeface="ＭＳ Ｐゴシック" pitchFamily="34" charset="-128"/>
                <a:cs typeface="Calibri" panose="020F0502020204030204" pitchFamily="34" charset="0"/>
              </a:rPr>
              <a:t>s</a:t>
            </a:r>
            <a:r>
              <a:rPr lang="en-US" sz="2300" b="1">
                <a:solidFill>
                  <a:schemeClr val="bg1">
                    <a:lumMod val="50000"/>
                  </a:schemeClr>
                </a:solidFill>
                <a:latin typeface="Calibri" panose="020F0502020204030204" pitchFamily="34" charset="0"/>
                <a:ea typeface="ＭＳ Ｐゴシック" pitchFamily="34" charset="-128"/>
                <a:cs typeface="Calibri" panose="020F0502020204030204" pitchFamily="34" charset="0"/>
              </a:rPr>
              <a:t> </a:t>
            </a:r>
            <a:r>
              <a:rPr lang="en-US" sz="2300" b="1">
                <a:latin typeface="Calibri" panose="020F0502020204030204" pitchFamily="34" charset="0"/>
                <a:ea typeface="ＭＳ Ｐゴシック" pitchFamily="34" charset="-128"/>
                <a:cs typeface="Calibri" panose="020F0502020204030204" pitchFamily="34" charset="0"/>
              </a:rPr>
              <a:t>of </a:t>
            </a:r>
            <a:r>
              <a:rPr lang="en-US" sz="2300" b="1" i="1">
                <a:latin typeface="Calibri" panose="020F0502020204030204" pitchFamily="34" charset="0"/>
                <a:ea typeface="ＭＳ Ｐゴシック" pitchFamily="34" charset="-128"/>
                <a:cs typeface="Calibri" panose="020F0502020204030204" pitchFamily="34" charset="0"/>
              </a:rPr>
              <a:t>s </a:t>
            </a:r>
            <a:r>
              <a:rPr lang="en-US" sz="2300" b="1">
                <a:latin typeface="Calibri" panose="020F0502020204030204" pitchFamily="34" charset="0"/>
                <a:ea typeface="ＭＳ Ｐゴシック" pitchFamily="34" charset="-128"/>
                <a:cs typeface="Calibri" panose="020F0502020204030204" pitchFamily="34" charset="0"/>
              </a:rPr>
              <a:t>do begin</a:t>
            </a:r>
            <a:br>
              <a:rPr lang="en-US" sz="2300" b="1">
                <a:latin typeface="Calibri" panose="020F0502020204030204" pitchFamily="34" charset="0"/>
                <a:ea typeface="ＭＳ Ｐゴシック" pitchFamily="34" charset="-128"/>
                <a:cs typeface="Calibri" panose="020F0502020204030204" pitchFamily="34" charset="0"/>
              </a:rPr>
            </a:br>
            <a:r>
              <a:rPr lang="en-US" sz="2300" b="1">
                <a:latin typeface="Calibri" panose="020F0502020204030204" pitchFamily="34" charset="0"/>
                <a:ea typeface="ＭＳ Ｐゴシック" pitchFamily="34" charset="-128"/>
                <a:cs typeface="Calibri" panose="020F0502020204030204" pitchFamily="34" charset="0"/>
              </a:rPr>
              <a:t>			for each</a:t>
            </a:r>
            <a:r>
              <a:rPr lang="en-US" sz="2300">
                <a:latin typeface="Calibri" panose="020F0502020204030204" pitchFamily="34" charset="0"/>
                <a:ea typeface="ＭＳ Ｐゴシック" pitchFamily="34" charset="-128"/>
                <a:cs typeface="Calibri" panose="020F0502020204030204" pitchFamily="34" charset="0"/>
              </a:rPr>
              <a:t> </a:t>
            </a:r>
            <a:r>
              <a:rPr lang="en-US" sz="2300">
                <a:solidFill>
                  <a:schemeClr val="tx2"/>
                </a:solidFill>
                <a:latin typeface="Calibri" panose="020F0502020204030204" pitchFamily="34" charset="0"/>
                <a:ea typeface="ＭＳ Ｐゴシック" pitchFamily="34" charset="-128"/>
                <a:cs typeface="Calibri" panose="020F0502020204030204" pitchFamily="34" charset="0"/>
              </a:rPr>
              <a:t>tuple </a:t>
            </a:r>
            <a:r>
              <a:rPr lang="en-US" sz="2300" i="1">
                <a:solidFill>
                  <a:schemeClr val="tx2"/>
                </a:solidFill>
                <a:latin typeface="Calibri" panose="020F0502020204030204" pitchFamily="34" charset="0"/>
                <a:ea typeface="ＭＳ Ｐゴシック" pitchFamily="34" charset="-128"/>
                <a:cs typeface="Calibri" panose="020F0502020204030204" pitchFamily="34" charset="0"/>
              </a:rPr>
              <a:t>t</a:t>
            </a:r>
            <a:r>
              <a:rPr lang="en-US" sz="2300" i="1" baseline="-25000">
                <a:solidFill>
                  <a:schemeClr val="tx2"/>
                </a:solidFill>
                <a:latin typeface="Calibri" panose="020F0502020204030204" pitchFamily="34" charset="0"/>
                <a:ea typeface="ＭＳ Ｐゴシック" pitchFamily="34" charset="-128"/>
                <a:cs typeface="Calibri" panose="020F0502020204030204" pitchFamily="34" charset="0"/>
              </a:rPr>
              <a:t>r</a:t>
            </a:r>
            <a:r>
              <a:rPr lang="en-US" sz="2300" i="1">
                <a:solidFill>
                  <a:schemeClr val="tx2"/>
                </a:solidFill>
                <a:latin typeface="Calibri" panose="020F0502020204030204" pitchFamily="34" charset="0"/>
                <a:ea typeface="ＭＳ Ｐゴシック" pitchFamily="34" charset="-128"/>
                <a:cs typeface="Calibri" panose="020F0502020204030204" pitchFamily="34" charset="0"/>
              </a:rPr>
              <a:t> </a:t>
            </a:r>
            <a:r>
              <a:rPr lang="en-US" sz="2300" b="1">
                <a:solidFill>
                  <a:schemeClr val="tx2"/>
                </a:solidFill>
                <a:latin typeface="Calibri" panose="020F0502020204030204" pitchFamily="34" charset="0"/>
                <a:ea typeface="ＭＳ Ｐゴシック" pitchFamily="34" charset="-128"/>
                <a:cs typeface="Calibri" panose="020F0502020204030204" pitchFamily="34" charset="0"/>
              </a:rPr>
              <a:t>in </a:t>
            </a:r>
            <a:r>
              <a:rPr lang="en-US" sz="2300" i="1">
                <a:solidFill>
                  <a:schemeClr val="tx2"/>
                </a:solidFill>
                <a:latin typeface="Calibri" panose="020F0502020204030204" pitchFamily="34" charset="0"/>
                <a:ea typeface="ＭＳ Ｐゴシック" pitchFamily="34" charset="-128"/>
                <a:cs typeface="Calibri" panose="020F0502020204030204" pitchFamily="34" charset="0"/>
              </a:rPr>
              <a:t>B</a:t>
            </a:r>
            <a:r>
              <a:rPr lang="en-US" sz="2300" i="1" baseline="-25000">
                <a:solidFill>
                  <a:schemeClr val="tx2"/>
                </a:solidFill>
                <a:latin typeface="Calibri" panose="020F0502020204030204" pitchFamily="34" charset="0"/>
                <a:ea typeface="ＭＳ Ｐゴシック" pitchFamily="34" charset="-128"/>
                <a:cs typeface="Calibri" panose="020F0502020204030204" pitchFamily="34" charset="0"/>
              </a:rPr>
              <a:t>r </a:t>
            </a:r>
            <a:r>
              <a:rPr lang="en-US" sz="2300" b="1" baseline="-25000">
                <a:solidFill>
                  <a:schemeClr val="tx2"/>
                </a:solidFill>
                <a:latin typeface="Calibri" panose="020F0502020204030204" pitchFamily="34" charset="0"/>
                <a:ea typeface="ＭＳ Ｐゴシック" pitchFamily="34" charset="-128"/>
                <a:cs typeface="Calibri" panose="020F0502020204030204" pitchFamily="34" charset="0"/>
              </a:rPr>
              <a:t> </a:t>
            </a:r>
            <a:r>
              <a:rPr lang="en-US" sz="2300" b="1">
                <a:latin typeface="Calibri" panose="020F0502020204030204" pitchFamily="34" charset="0"/>
                <a:ea typeface="ＭＳ Ｐゴシック" pitchFamily="34" charset="-128"/>
                <a:cs typeface="Calibri" panose="020F0502020204030204" pitchFamily="34" charset="0"/>
              </a:rPr>
              <a:t>do begin</a:t>
            </a:r>
            <a:br>
              <a:rPr lang="en-US" sz="2300" b="1">
                <a:latin typeface="Calibri" panose="020F0502020204030204" pitchFamily="34" charset="0"/>
                <a:ea typeface="ＭＳ Ｐゴシック" pitchFamily="34" charset="-128"/>
                <a:cs typeface="Calibri" panose="020F0502020204030204" pitchFamily="34" charset="0"/>
              </a:rPr>
            </a:br>
            <a:r>
              <a:rPr lang="en-US" sz="2300" b="1">
                <a:latin typeface="Calibri" panose="020F0502020204030204" pitchFamily="34" charset="0"/>
                <a:ea typeface="ＭＳ Ｐゴシック" pitchFamily="34" charset="-128"/>
                <a:cs typeface="Calibri" panose="020F0502020204030204" pitchFamily="34" charset="0"/>
              </a:rPr>
              <a:t>				for each </a:t>
            </a:r>
            <a:r>
              <a:rPr lang="en-US" sz="230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tuple </a:t>
            </a:r>
            <a:r>
              <a:rPr lang="en-US" sz="2300" i="1">
                <a:solidFill>
                  <a:schemeClr val="bg1">
                    <a:lumMod val="50000"/>
                  </a:schemeClr>
                </a:solidFill>
                <a:latin typeface="Calibri" panose="020F0502020204030204" pitchFamily="34" charset="0"/>
                <a:ea typeface="ＭＳ Ｐゴシック" pitchFamily="34" charset="-128"/>
                <a:cs typeface="Calibri" panose="020F0502020204030204" pitchFamily="34" charset="0"/>
              </a:rPr>
              <a:t>t</a:t>
            </a:r>
            <a:r>
              <a:rPr lang="en-US" sz="2300" i="1" baseline="-2500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s</a:t>
            </a:r>
            <a:r>
              <a:rPr lang="en-US" sz="2300" i="1">
                <a:solidFill>
                  <a:schemeClr val="bg1">
                    <a:lumMod val="50000"/>
                  </a:schemeClr>
                </a:solidFill>
                <a:latin typeface="Calibri" panose="020F0502020204030204" pitchFamily="34" charset="0"/>
                <a:ea typeface="ＭＳ Ｐゴシック" pitchFamily="34" charset="-128"/>
                <a:cs typeface="Calibri" panose="020F0502020204030204" pitchFamily="34" charset="0"/>
              </a:rPr>
              <a:t> </a:t>
            </a:r>
            <a:r>
              <a:rPr lang="en-US" sz="2300" b="1">
                <a:solidFill>
                  <a:schemeClr val="bg1">
                    <a:lumMod val="50000"/>
                  </a:schemeClr>
                </a:solidFill>
                <a:latin typeface="Calibri" panose="020F0502020204030204" pitchFamily="34" charset="0"/>
                <a:ea typeface="ＭＳ Ｐゴシック" pitchFamily="34" charset="-128"/>
                <a:cs typeface="Calibri" panose="020F0502020204030204" pitchFamily="34" charset="0"/>
              </a:rPr>
              <a:t>in </a:t>
            </a:r>
            <a:r>
              <a:rPr lang="en-US" sz="2300" i="1" err="1">
                <a:solidFill>
                  <a:schemeClr val="bg1">
                    <a:lumMod val="50000"/>
                  </a:schemeClr>
                </a:solidFill>
                <a:latin typeface="Calibri" panose="020F0502020204030204" pitchFamily="34" charset="0"/>
                <a:ea typeface="ＭＳ Ｐゴシック" pitchFamily="34" charset="-128"/>
                <a:cs typeface="Calibri" panose="020F0502020204030204" pitchFamily="34" charset="0"/>
              </a:rPr>
              <a:t>B</a:t>
            </a:r>
            <a:r>
              <a:rPr lang="en-US" sz="2300" i="1" baseline="-25000" err="1">
                <a:solidFill>
                  <a:schemeClr val="bg1">
                    <a:lumMod val="50000"/>
                  </a:schemeClr>
                </a:solidFill>
                <a:latin typeface="Calibri" panose="020F0502020204030204" pitchFamily="34" charset="0"/>
                <a:ea typeface="ＭＳ Ｐゴシック" pitchFamily="34" charset="-128"/>
                <a:cs typeface="Calibri" panose="020F0502020204030204" pitchFamily="34" charset="0"/>
              </a:rPr>
              <a:t>s</a:t>
            </a:r>
            <a:r>
              <a:rPr lang="en-US" sz="2300" i="1">
                <a:solidFill>
                  <a:schemeClr val="bg1">
                    <a:lumMod val="50000"/>
                  </a:schemeClr>
                </a:solidFill>
                <a:latin typeface="Calibri" panose="020F0502020204030204" pitchFamily="34" charset="0"/>
                <a:ea typeface="ＭＳ Ｐゴシック" pitchFamily="34" charset="-128"/>
                <a:cs typeface="Calibri" panose="020F0502020204030204" pitchFamily="34" charset="0"/>
              </a:rPr>
              <a:t> </a:t>
            </a:r>
            <a:r>
              <a:rPr lang="en-US" sz="2300" b="1">
                <a:latin typeface="Calibri" panose="020F0502020204030204" pitchFamily="34" charset="0"/>
                <a:ea typeface="ＭＳ Ｐゴシック" pitchFamily="34" charset="-128"/>
                <a:cs typeface="Calibri" panose="020F0502020204030204" pitchFamily="34" charset="0"/>
              </a:rPr>
              <a:t>do begin</a:t>
            </a:r>
            <a:br>
              <a:rPr lang="en-US" sz="2300" b="1">
                <a:latin typeface="Calibri" panose="020F0502020204030204" pitchFamily="34" charset="0"/>
                <a:ea typeface="ＭＳ Ｐゴシック" pitchFamily="34" charset="-128"/>
                <a:cs typeface="Calibri" panose="020F0502020204030204" pitchFamily="34" charset="0"/>
              </a:rPr>
            </a:br>
            <a:r>
              <a:rPr lang="en-US" sz="2300" b="1">
                <a:latin typeface="Calibri" panose="020F0502020204030204" pitchFamily="34" charset="0"/>
                <a:ea typeface="ＭＳ Ｐゴシック" pitchFamily="34" charset="-128"/>
                <a:cs typeface="Calibri" panose="020F0502020204030204" pitchFamily="34" charset="0"/>
              </a:rPr>
              <a:t>					</a:t>
            </a:r>
            <a:r>
              <a:rPr lang="en-US" sz="2300">
                <a:latin typeface="Calibri" panose="020F0502020204030204" pitchFamily="34" charset="0"/>
                <a:ea typeface="ＭＳ Ｐゴシック" pitchFamily="34" charset="-128"/>
                <a:cs typeface="Calibri" panose="020F0502020204030204" pitchFamily="34" charset="0"/>
              </a:rPr>
              <a:t>Check </a:t>
            </a:r>
            <a:r>
              <a:rPr lang="en-US" sz="2300">
                <a:solidFill>
                  <a:srgbClr val="FF0000"/>
                </a:solidFill>
                <a:latin typeface="Calibri" panose="020F0502020204030204" pitchFamily="34" charset="0"/>
                <a:ea typeface="ＭＳ Ｐゴシック" pitchFamily="34" charset="-128"/>
                <a:cs typeface="Calibri" panose="020F0502020204030204" pitchFamily="34" charset="0"/>
              </a:rPr>
              <a:t>if (</a:t>
            </a:r>
            <a:r>
              <a:rPr lang="en-US" sz="2300" i="1" err="1">
                <a:solidFill>
                  <a:srgbClr val="FF0000"/>
                </a:solidFill>
                <a:latin typeface="Calibri" panose="020F0502020204030204" pitchFamily="34" charset="0"/>
                <a:ea typeface="ＭＳ Ｐゴシック" pitchFamily="34" charset="-128"/>
                <a:cs typeface="Calibri" panose="020F0502020204030204" pitchFamily="34" charset="0"/>
              </a:rPr>
              <a:t>t</a:t>
            </a:r>
            <a:r>
              <a:rPr lang="en-US" sz="2300" i="1" baseline="-25000" err="1">
                <a:solidFill>
                  <a:srgbClr val="FF0000"/>
                </a:solidFill>
                <a:latin typeface="Calibri" panose="020F0502020204030204" pitchFamily="34" charset="0"/>
                <a:ea typeface="ＭＳ Ｐゴシック" pitchFamily="34" charset="-128"/>
                <a:cs typeface="Calibri" panose="020F0502020204030204" pitchFamily="34" charset="0"/>
              </a:rPr>
              <a:t>r</a:t>
            </a:r>
            <a:r>
              <a:rPr lang="en-US" sz="2300" i="1" baseline="-25000">
                <a:solidFill>
                  <a:srgbClr val="FF0000"/>
                </a:solidFill>
                <a:latin typeface="Calibri" panose="020F0502020204030204" pitchFamily="34" charset="0"/>
                <a:ea typeface="ＭＳ Ｐゴシック" pitchFamily="34" charset="-128"/>
                <a:cs typeface="Calibri" panose="020F0502020204030204" pitchFamily="34" charset="0"/>
              </a:rPr>
              <a:t> </a:t>
            </a:r>
            <a:r>
              <a:rPr lang="en-US" sz="2300" i="1">
                <a:latin typeface="Calibri" panose="020F0502020204030204" pitchFamily="34" charset="0"/>
                <a:ea typeface="ＭＳ Ｐゴシック" pitchFamily="34" charset="-128"/>
                <a:cs typeface="Calibri" panose="020F0502020204030204" pitchFamily="34" charset="0"/>
              </a:rPr>
              <a:t>,</a:t>
            </a:r>
            <a:r>
              <a:rPr lang="en-US" sz="2300" i="1" baseline="-25000">
                <a:solidFill>
                  <a:srgbClr val="FF0000"/>
                </a:solidFill>
                <a:latin typeface="Calibri" panose="020F0502020204030204" pitchFamily="34" charset="0"/>
                <a:ea typeface="ＭＳ Ｐゴシック" pitchFamily="34" charset="-128"/>
                <a:cs typeface="Calibri" panose="020F0502020204030204" pitchFamily="34" charset="0"/>
              </a:rPr>
              <a:t> </a:t>
            </a:r>
            <a:r>
              <a:rPr lang="en-US" sz="2300" i="1" err="1">
                <a:solidFill>
                  <a:srgbClr val="FF0000"/>
                </a:solidFill>
                <a:latin typeface="Calibri" panose="020F0502020204030204" pitchFamily="34" charset="0"/>
                <a:ea typeface="ＭＳ Ｐゴシック" pitchFamily="34" charset="-128"/>
                <a:cs typeface="Calibri" panose="020F0502020204030204" pitchFamily="34" charset="0"/>
              </a:rPr>
              <a:t>t</a:t>
            </a:r>
            <a:r>
              <a:rPr lang="en-US" sz="2300" i="1" baseline="-25000" err="1">
                <a:solidFill>
                  <a:srgbClr val="FF0000"/>
                </a:solidFill>
                <a:latin typeface="Calibri" panose="020F0502020204030204" pitchFamily="34" charset="0"/>
                <a:ea typeface="ＭＳ Ｐゴシック" pitchFamily="34" charset="-128"/>
                <a:cs typeface="Calibri" panose="020F0502020204030204" pitchFamily="34" charset="0"/>
              </a:rPr>
              <a:t>s</a:t>
            </a:r>
            <a:r>
              <a:rPr lang="en-US" sz="2300" i="1">
                <a:solidFill>
                  <a:srgbClr val="FF0000"/>
                </a:solidFill>
                <a:latin typeface="Calibri" panose="020F0502020204030204" pitchFamily="34" charset="0"/>
                <a:ea typeface="ＭＳ Ｐゴシック" pitchFamily="34" charset="-128"/>
                <a:cs typeface="Calibri" panose="020F0502020204030204" pitchFamily="34" charset="0"/>
              </a:rPr>
              <a:t>) </a:t>
            </a:r>
            <a:r>
              <a:rPr lang="en-US" sz="2300">
                <a:solidFill>
                  <a:srgbClr val="FF0000"/>
                </a:solidFill>
                <a:latin typeface="Calibri" panose="020F0502020204030204" pitchFamily="34" charset="0"/>
                <a:ea typeface="ＭＳ Ｐゴシック" pitchFamily="34" charset="-128"/>
                <a:cs typeface="Calibri" panose="020F0502020204030204" pitchFamily="34" charset="0"/>
              </a:rPr>
              <a:t>satisfy </a:t>
            </a:r>
            <a:r>
              <a:rPr lang="en-US" sz="2300">
                <a:latin typeface="Calibri" panose="020F0502020204030204" pitchFamily="34" charset="0"/>
                <a:ea typeface="ＭＳ Ｐゴシック" pitchFamily="34" charset="-128"/>
                <a:cs typeface="Calibri" panose="020F0502020204030204" pitchFamily="34" charset="0"/>
              </a:rPr>
              <a:t>the join condition </a:t>
            </a:r>
            <a:br>
              <a:rPr lang="en-US" sz="2300">
                <a:latin typeface="Calibri" panose="020F0502020204030204" pitchFamily="34" charset="0"/>
                <a:ea typeface="ＭＳ Ｐゴシック" pitchFamily="34" charset="-128"/>
                <a:cs typeface="Calibri" panose="020F0502020204030204" pitchFamily="34" charset="0"/>
              </a:rPr>
            </a:br>
            <a:r>
              <a:rPr lang="en-US" sz="2300">
                <a:latin typeface="Calibri" panose="020F0502020204030204" pitchFamily="34" charset="0"/>
                <a:ea typeface="ＭＳ Ｐゴシック" pitchFamily="34" charset="-128"/>
                <a:cs typeface="Calibri" panose="020F0502020204030204" pitchFamily="34" charset="0"/>
              </a:rPr>
              <a:t>					      if they do, </a:t>
            </a:r>
            <a:r>
              <a:rPr lang="en-US" sz="2300">
                <a:solidFill>
                  <a:srgbClr val="FF0000"/>
                </a:solidFill>
                <a:latin typeface="Calibri" panose="020F0502020204030204" pitchFamily="34" charset="0"/>
                <a:ea typeface="ＭＳ Ｐゴシック" pitchFamily="34" charset="-128"/>
                <a:cs typeface="Calibri" panose="020F0502020204030204" pitchFamily="34" charset="0"/>
              </a:rPr>
              <a:t>add </a:t>
            </a:r>
            <a:r>
              <a:rPr lang="en-US" sz="2300" i="1" err="1">
                <a:solidFill>
                  <a:srgbClr val="FF0000"/>
                </a:solidFill>
                <a:latin typeface="Calibri" panose="020F0502020204030204" pitchFamily="34" charset="0"/>
                <a:ea typeface="ＭＳ Ｐゴシック" pitchFamily="34" charset="-128"/>
                <a:cs typeface="Calibri" panose="020F0502020204030204" pitchFamily="34" charset="0"/>
              </a:rPr>
              <a:t>t</a:t>
            </a:r>
            <a:r>
              <a:rPr lang="en-US" sz="2300" i="1" baseline="-25000" err="1">
                <a:solidFill>
                  <a:srgbClr val="FF0000"/>
                </a:solidFill>
                <a:latin typeface="Calibri" panose="020F0502020204030204" pitchFamily="34" charset="0"/>
                <a:ea typeface="ＭＳ Ｐゴシック" pitchFamily="34" charset="-128"/>
                <a:cs typeface="Calibri" panose="020F0502020204030204" pitchFamily="34" charset="0"/>
              </a:rPr>
              <a:t>r</a:t>
            </a:r>
            <a:r>
              <a:rPr lang="en-US" sz="2300" i="1" baseline="30000">
                <a:solidFill>
                  <a:srgbClr val="FF0000"/>
                </a:solidFill>
                <a:latin typeface="Calibri" panose="020F0502020204030204" pitchFamily="34" charset="0"/>
                <a:ea typeface="ＭＳ Ｐゴシック" pitchFamily="34" charset="-128"/>
                <a:cs typeface="Calibri" panose="020F0502020204030204" pitchFamily="34" charset="0"/>
              </a:rPr>
              <a:t> </a:t>
            </a:r>
            <a:r>
              <a:rPr lang="en-US" sz="2300">
                <a:solidFill>
                  <a:srgbClr val="FF0000"/>
                </a:solidFill>
                <a:latin typeface="Calibri" panose="020F0502020204030204" pitchFamily="34" charset="0"/>
                <a:ea typeface="ＭＳ Ｐゴシック" pitchFamily="34" charset="-128"/>
                <a:cs typeface="Calibri" panose="020F0502020204030204" pitchFamily="34" charset="0"/>
                <a:sym typeface="Symbol" pitchFamily="18" charset="2"/>
              </a:rPr>
              <a:t>     </a:t>
            </a:r>
            <a:r>
              <a:rPr lang="en-US" sz="2300" i="1">
                <a:solidFill>
                  <a:srgbClr val="FF0000"/>
                </a:solidFill>
                <a:latin typeface="Calibri" panose="020F0502020204030204" pitchFamily="34" charset="0"/>
                <a:ea typeface="ＭＳ Ｐゴシック" pitchFamily="34" charset="-128"/>
                <a:cs typeface="Calibri" panose="020F0502020204030204" pitchFamily="34" charset="0"/>
                <a:sym typeface="Symbol" pitchFamily="18" charset="2"/>
              </a:rPr>
              <a:t>t</a:t>
            </a:r>
            <a:r>
              <a:rPr lang="en-US" sz="2300" i="1" baseline="-25000">
                <a:solidFill>
                  <a:srgbClr val="FF0000"/>
                </a:solidFill>
                <a:latin typeface="Calibri" panose="020F0502020204030204" pitchFamily="34" charset="0"/>
                <a:ea typeface="ＭＳ Ｐゴシック" pitchFamily="34" charset="-128"/>
                <a:cs typeface="Calibri" panose="020F0502020204030204" pitchFamily="34" charset="0"/>
                <a:sym typeface="Symbol" pitchFamily="18" charset="2"/>
              </a:rPr>
              <a:t>s</a:t>
            </a:r>
            <a:r>
              <a:rPr lang="en-US" sz="2300" i="1">
                <a:solidFill>
                  <a:srgbClr val="FF0000"/>
                </a:solidFill>
                <a:latin typeface="Calibri" panose="020F0502020204030204" pitchFamily="34" charset="0"/>
                <a:ea typeface="ＭＳ Ｐゴシック" pitchFamily="34" charset="-128"/>
                <a:cs typeface="Calibri" panose="020F0502020204030204" pitchFamily="34" charset="0"/>
                <a:sym typeface="Symbol" pitchFamily="18" charset="2"/>
              </a:rPr>
              <a:t> </a:t>
            </a:r>
            <a:r>
              <a:rPr lang="en-US" sz="2300">
                <a:solidFill>
                  <a:srgbClr val="FF0000"/>
                </a:solidFill>
                <a:latin typeface="Calibri" panose="020F0502020204030204" pitchFamily="34" charset="0"/>
                <a:ea typeface="ＭＳ Ｐゴシック" pitchFamily="34" charset="-128"/>
                <a:cs typeface="Calibri" panose="020F0502020204030204" pitchFamily="34" charset="0"/>
                <a:sym typeface="Symbol" pitchFamily="18" charset="2"/>
              </a:rPr>
              <a:t>to the result</a:t>
            </a:r>
            <a:r>
              <a:rPr lang="en-US" sz="2300">
                <a:latin typeface="Calibri" panose="020F0502020204030204" pitchFamily="34" charset="0"/>
                <a:ea typeface="ＭＳ Ｐゴシック" pitchFamily="34" charset="-128"/>
                <a:cs typeface="Calibri" panose="020F0502020204030204" pitchFamily="34" charset="0"/>
                <a:sym typeface="Symbol" pitchFamily="18" charset="2"/>
              </a:rPr>
              <a:t>.</a:t>
            </a:r>
            <a:br>
              <a:rPr lang="en-US" sz="2300">
                <a:latin typeface="Calibri" panose="020F0502020204030204" pitchFamily="34" charset="0"/>
                <a:ea typeface="ＭＳ Ｐゴシック" pitchFamily="34" charset="-128"/>
                <a:cs typeface="Calibri" panose="020F0502020204030204" pitchFamily="34" charset="0"/>
                <a:sym typeface="Symbol" pitchFamily="18" charset="2"/>
              </a:rPr>
            </a:br>
            <a:r>
              <a:rPr lang="en-US" sz="2300">
                <a:latin typeface="Calibri" panose="020F0502020204030204" pitchFamily="34" charset="0"/>
                <a:ea typeface="ＭＳ Ｐゴシック" pitchFamily="34" charset="-128"/>
                <a:cs typeface="Calibri" panose="020F0502020204030204" pitchFamily="34" charset="0"/>
                <a:sym typeface="Symbol" pitchFamily="18" charset="2"/>
              </a:rPr>
              <a:t>				</a:t>
            </a:r>
            <a:r>
              <a:rPr lang="en-US" sz="2300" b="1">
                <a:latin typeface="Calibri" panose="020F0502020204030204" pitchFamily="34" charset="0"/>
                <a:ea typeface="ＭＳ Ｐゴシック" pitchFamily="34" charset="-128"/>
                <a:cs typeface="Calibri" panose="020F0502020204030204" pitchFamily="34" charset="0"/>
                <a:sym typeface="Symbol" pitchFamily="18" charset="2"/>
              </a:rPr>
              <a:t>end</a:t>
            </a:r>
            <a:br>
              <a:rPr lang="en-US" sz="2300" b="1">
                <a:latin typeface="Calibri" panose="020F0502020204030204" pitchFamily="34" charset="0"/>
                <a:ea typeface="ＭＳ Ｐゴシック" pitchFamily="34" charset="-128"/>
                <a:cs typeface="Calibri" panose="020F0502020204030204" pitchFamily="34" charset="0"/>
                <a:sym typeface="Symbol" pitchFamily="18" charset="2"/>
              </a:rPr>
            </a:br>
            <a:r>
              <a:rPr lang="en-US" sz="2300" b="1">
                <a:latin typeface="Calibri" panose="020F0502020204030204" pitchFamily="34" charset="0"/>
                <a:ea typeface="ＭＳ Ｐゴシック" pitchFamily="34" charset="-128"/>
                <a:cs typeface="Calibri" panose="020F0502020204030204" pitchFamily="34" charset="0"/>
                <a:sym typeface="Symbol" pitchFamily="18" charset="2"/>
              </a:rPr>
              <a:t>			end</a:t>
            </a:r>
            <a:br>
              <a:rPr lang="en-US" sz="2300" b="1">
                <a:latin typeface="Calibri" panose="020F0502020204030204" pitchFamily="34" charset="0"/>
                <a:ea typeface="ＭＳ Ｐゴシック" pitchFamily="34" charset="-128"/>
                <a:cs typeface="Calibri" panose="020F0502020204030204" pitchFamily="34" charset="0"/>
                <a:sym typeface="Symbol" pitchFamily="18" charset="2"/>
              </a:rPr>
            </a:br>
            <a:r>
              <a:rPr lang="en-US" sz="2300" b="1">
                <a:latin typeface="Calibri" panose="020F0502020204030204" pitchFamily="34" charset="0"/>
                <a:ea typeface="ＭＳ Ｐゴシック" pitchFamily="34" charset="-128"/>
                <a:cs typeface="Calibri" panose="020F0502020204030204" pitchFamily="34" charset="0"/>
                <a:sym typeface="Symbol" pitchFamily="18" charset="2"/>
              </a:rPr>
              <a:t>		end</a:t>
            </a:r>
            <a:br>
              <a:rPr lang="en-US" sz="2300" b="1">
                <a:latin typeface="Calibri" panose="020F0502020204030204" pitchFamily="34" charset="0"/>
                <a:ea typeface="ＭＳ Ｐゴシック" pitchFamily="34" charset="-128"/>
                <a:cs typeface="Calibri" panose="020F0502020204030204" pitchFamily="34" charset="0"/>
                <a:sym typeface="Symbol" pitchFamily="18" charset="2"/>
              </a:rPr>
            </a:br>
            <a:r>
              <a:rPr lang="en-US" sz="2300" b="1">
                <a:latin typeface="Calibri" panose="020F0502020204030204" pitchFamily="34" charset="0"/>
                <a:ea typeface="ＭＳ Ｐゴシック" pitchFamily="34" charset="-128"/>
                <a:cs typeface="Calibri" panose="020F0502020204030204" pitchFamily="34" charset="0"/>
                <a:sym typeface="Symbol" pitchFamily="18" charset="2"/>
              </a:rPr>
              <a:t>	end</a:t>
            </a:r>
          </a:p>
        </p:txBody>
      </p:sp>
      <p:sp>
        <p:nvSpPr>
          <p:cNvPr id="4" name="AutoShape 1028"/>
          <p:cNvSpPr>
            <a:spLocks noChangeArrowheads="1"/>
          </p:cNvSpPr>
          <p:nvPr/>
        </p:nvSpPr>
        <p:spPr bwMode="auto">
          <a:xfrm rot="5400000">
            <a:off x="5350033" y="4115597"/>
            <a:ext cx="136982" cy="166231"/>
          </a:xfrm>
          <a:prstGeom prst="flowChartCollate">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en-US" altLang="en-US" b="1">
              <a:solidFill>
                <a:schemeClr val="tx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Block Nested-Loop Join (Cont.)</a:t>
            </a:r>
          </a:p>
        </p:txBody>
      </p:sp>
      <p:sp>
        <p:nvSpPr>
          <p:cNvPr id="40963" name="Rectangle 3"/>
          <p:cNvSpPr>
            <a:spLocks noGrp="1" noChangeArrowheads="1"/>
          </p:cNvSpPr>
          <p:nvPr>
            <p:ph type="body" idx="1"/>
          </p:nvPr>
        </p:nvSpPr>
        <p:spPr>
          <a:xfrm>
            <a:off x="413360" y="1165226"/>
            <a:ext cx="8354860" cy="3326564"/>
          </a:xfrm>
        </p:spPr>
        <p:txBody>
          <a:bodyPr/>
          <a:lstStyle/>
          <a:p>
            <a:pPr>
              <a:lnSpc>
                <a:spcPct val="90000"/>
              </a:lnSpc>
              <a:defRPr/>
            </a:pPr>
            <a:r>
              <a:rPr lang="en-US" sz="2100" b="1">
                <a:solidFill>
                  <a:schemeClr val="tx2"/>
                </a:solidFill>
                <a:latin typeface="Calibri" panose="020F0502020204030204" pitchFamily="34" charset="0"/>
                <a:ea typeface="ＭＳ Ｐゴシック" pitchFamily="34" charset="-128"/>
                <a:cs typeface="Calibri" panose="020F0502020204030204" pitchFamily="34" charset="0"/>
              </a:rPr>
              <a:t>Worst case </a:t>
            </a:r>
            <a:r>
              <a:rPr lang="en-US" sz="2100">
                <a:latin typeface="Calibri" panose="020F0502020204030204" pitchFamily="34" charset="0"/>
                <a:ea typeface="ＭＳ Ｐゴシック" pitchFamily="34" charset="-128"/>
                <a:cs typeface="Calibri" panose="020F0502020204030204" pitchFamily="34" charset="0"/>
              </a:rPr>
              <a:t>estimate:  </a:t>
            </a:r>
            <a:r>
              <a:rPr lang="en-US" sz="2100" b="1" i="1">
                <a:solidFill>
                  <a:srgbClr val="C00000"/>
                </a:solidFill>
                <a:latin typeface="Calibri" panose="020F0502020204030204" pitchFamily="34" charset="0"/>
                <a:ea typeface="ＭＳ Ｐゴシック" pitchFamily="34" charset="-128"/>
                <a:cs typeface="Calibri" panose="020F0502020204030204" pitchFamily="34" charset="0"/>
              </a:rPr>
              <a:t>b</a:t>
            </a:r>
            <a:r>
              <a:rPr lang="en-US" sz="2100" b="1" i="1" baseline="-25000">
                <a:solidFill>
                  <a:srgbClr val="C00000"/>
                </a:solidFill>
                <a:latin typeface="Calibri" panose="020F0502020204030204" pitchFamily="34" charset="0"/>
                <a:ea typeface="ＭＳ Ｐゴシック" pitchFamily="34" charset="-128"/>
                <a:cs typeface="Calibri" panose="020F0502020204030204" pitchFamily="34" charset="0"/>
              </a:rPr>
              <a:t>r</a:t>
            </a:r>
            <a:r>
              <a:rPr lang="en-US" sz="2100" b="1" i="1">
                <a:solidFill>
                  <a:srgbClr val="C00000"/>
                </a:solidFill>
                <a:latin typeface="Calibri" panose="020F0502020204030204" pitchFamily="34" charset="0"/>
                <a:ea typeface="ＭＳ Ｐゴシック" pitchFamily="34" charset="-128"/>
                <a:cs typeface="Calibri" panose="020F0502020204030204" pitchFamily="34" charset="0"/>
              </a:rPr>
              <a:t> </a:t>
            </a:r>
            <a:r>
              <a:rPr lang="en-US" sz="2100" b="1">
                <a:solidFill>
                  <a:srgbClr val="C00000"/>
                </a:solidFill>
                <a:latin typeface="Calibri" panose="020F0502020204030204" pitchFamily="34" charset="0"/>
                <a:ea typeface="ＭＳ Ｐゴシック" pitchFamily="34" charset="-128"/>
                <a:cs typeface="Calibri" panose="020F0502020204030204" pitchFamily="34" charset="0"/>
                <a:sym typeface="Symbol" pitchFamily="18" charset="2"/>
              </a:rPr>
              <a:t></a:t>
            </a:r>
            <a:r>
              <a:rPr lang="en-US" sz="2100" b="1" i="1">
                <a:solidFill>
                  <a:srgbClr val="C00000"/>
                </a:solidFill>
                <a:latin typeface="Calibri" panose="020F0502020204030204" pitchFamily="34" charset="0"/>
                <a:ea typeface="ＭＳ Ｐゴシック" pitchFamily="34" charset="-128"/>
                <a:cs typeface="Calibri" panose="020F0502020204030204" pitchFamily="34" charset="0"/>
                <a:sym typeface="Symbol" pitchFamily="18" charset="2"/>
              </a:rPr>
              <a:t> </a:t>
            </a:r>
            <a:r>
              <a:rPr lang="en-US" sz="2100" b="1" i="1" err="1">
                <a:solidFill>
                  <a:srgbClr val="C00000"/>
                </a:solidFill>
                <a:latin typeface="Calibri" panose="020F0502020204030204" pitchFamily="34" charset="0"/>
                <a:ea typeface="ＭＳ Ｐゴシック" pitchFamily="34" charset="-128"/>
                <a:cs typeface="Calibri" panose="020F0502020204030204" pitchFamily="34" charset="0"/>
                <a:sym typeface="Symbol" pitchFamily="18" charset="2"/>
              </a:rPr>
              <a:t>b</a:t>
            </a:r>
            <a:r>
              <a:rPr lang="en-US" sz="2100" b="1" i="1" baseline="-25000" err="1">
                <a:solidFill>
                  <a:srgbClr val="C00000"/>
                </a:solidFill>
                <a:latin typeface="Calibri" panose="020F0502020204030204" pitchFamily="34" charset="0"/>
                <a:ea typeface="ＭＳ Ｐゴシック" pitchFamily="34" charset="-128"/>
                <a:cs typeface="Calibri" panose="020F0502020204030204" pitchFamily="34" charset="0"/>
                <a:sym typeface="Symbol" pitchFamily="18" charset="2"/>
              </a:rPr>
              <a:t>s</a:t>
            </a:r>
            <a:r>
              <a:rPr lang="en-US" sz="2100" b="1" i="1">
                <a:solidFill>
                  <a:srgbClr val="C00000"/>
                </a:solidFill>
                <a:latin typeface="Calibri" panose="020F0502020204030204" pitchFamily="34" charset="0"/>
                <a:ea typeface="ＭＳ Ｐゴシック" pitchFamily="34" charset="-128"/>
                <a:cs typeface="Calibri" panose="020F0502020204030204" pitchFamily="34" charset="0"/>
                <a:sym typeface="Symbol" pitchFamily="18" charset="2"/>
              </a:rPr>
              <a:t> + b</a:t>
            </a:r>
            <a:r>
              <a:rPr lang="en-US" sz="2100" b="1" i="1" baseline="-25000">
                <a:solidFill>
                  <a:srgbClr val="C00000"/>
                </a:solidFill>
                <a:latin typeface="Calibri" panose="020F0502020204030204" pitchFamily="34" charset="0"/>
                <a:ea typeface="ＭＳ Ｐゴシック" pitchFamily="34" charset="-128"/>
                <a:cs typeface="Calibri" panose="020F0502020204030204" pitchFamily="34" charset="0"/>
                <a:sym typeface="Symbol" pitchFamily="18" charset="2"/>
              </a:rPr>
              <a:t>r</a:t>
            </a:r>
            <a:r>
              <a:rPr lang="en-US" sz="2100" b="1" i="1">
                <a:solidFill>
                  <a:srgbClr val="C00000"/>
                </a:solidFill>
                <a:latin typeface="Calibri" panose="020F0502020204030204" pitchFamily="34" charset="0"/>
                <a:ea typeface="ＭＳ Ｐゴシック" pitchFamily="34" charset="-128"/>
                <a:cs typeface="Calibri" panose="020F0502020204030204" pitchFamily="34" charset="0"/>
                <a:sym typeface="Symbol" pitchFamily="18" charset="2"/>
              </a:rPr>
              <a:t> </a:t>
            </a:r>
            <a:r>
              <a:rPr lang="en-US" sz="2100" b="1">
                <a:solidFill>
                  <a:srgbClr val="C00000"/>
                </a:solidFill>
                <a:latin typeface="Calibri" panose="020F0502020204030204" pitchFamily="34" charset="0"/>
                <a:ea typeface="ＭＳ Ｐゴシック" pitchFamily="34" charset="-128"/>
                <a:cs typeface="Calibri" panose="020F0502020204030204" pitchFamily="34" charset="0"/>
                <a:sym typeface="Symbol" pitchFamily="18" charset="2"/>
              </a:rPr>
              <a:t> </a:t>
            </a:r>
            <a:r>
              <a:rPr lang="en-US" sz="2100">
                <a:solidFill>
                  <a:srgbClr val="C00000"/>
                </a:solidFill>
                <a:latin typeface="Calibri" panose="020F0502020204030204" pitchFamily="34" charset="0"/>
                <a:ea typeface="ＭＳ Ｐゴシック" pitchFamily="34" charset="-128"/>
                <a:cs typeface="Calibri" panose="020F0502020204030204" pitchFamily="34" charset="0"/>
                <a:sym typeface="Symbol" pitchFamily="18" charset="2"/>
              </a:rPr>
              <a:t>block transfers </a:t>
            </a:r>
            <a:r>
              <a:rPr lang="en-US" sz="2100">
                <a:latin typeface="Calibri" panose="020F0502020204030204" pitchFamily="34" charset="0"/>
                <a:ea typeface="ＭＳ Ｐゴシック" pitchFamily="34" charset="-128"/>
                <a:cs typeface="Calibri" panose="020F0502020204030204" pitchFamily="34" charset="0"/>
                <a:sym typeface="Symbol" pitchFamily="18" charset="2"/>
              </a:rPr>
              <a:t>and </a:t>
            </a:r>
            <a:r>
              <a:rPr lang="en-US" sz="2100">
                <a:solidFill>
                  <a:srgbClr val="FF0000"/>
                </a:solidFill>
                <a:latin typeface="Calibri" panose="020F0502020204030204" pitchFamily="34" charset="0"/>
                <a:ea typeface="ＭＳ Ｐゴシック" pitchFamily="34" charset="-128"/>
                <a:cs typeface="Calibri" panose="020F0502020204030204" pitchFamily="34" charset="0"/>
                <a:sym typeface="Symbol" pitchFamily="18" charset="2"/>
              </a:rPr>
              <a:t> </a:t>
            </a:r>
            <a:r>
              <a:rPr lang="en-US" sz="2100" b="1">
                <a:solidFill>
                  <a:srgbClr val="FF0000"/>
                </a:solidFill>
                <a:latin typeface="Calibri" panose="020F0502020204030204" pitchFamily="34" charset="0"/>
                <a:ea typeface="ＭＳ Ｐゴシック" pitchFamily="34" charset="-128"/>
                <a:cs typeface="Calibri" panose="020F0502020204030204" pitchFamily="34" charset="0"/>
                <a:sym typeface="Symbol" pitchFamily="18" charset="2"/>
              </a:rPr>
              <a:t>2 * </a:t>
            </a:r>
            <a:r>
              <a:rPr lang="en-US" sz="2100" b="1" i="1">
                <a:solidFill>
                  <a:srgbClr val="FF0000"/>
                </a:solidFill>
                <a:latin typeface="Calibri" panose="020F0502020204030204" pitchFamily="34" charset="0"/>
                <a:ea typeface="ＭＳ Ｐゴシック" pitchFamily="34" charset="-128"/>
                <a:cs typeface="Calibri" panose="020F0502020204030204" pitchFamily="34" charset="0"/>
                <a:sym typeface="Symbol" pitchFamily="18" charset="2"/>
              </a:rPr>
              <a:t>b</a:t>
            </a:r>
            <a:r>
              <a:rPr lang="en-US" sz="2100" b="1" i="1" baseline="-25000">
                <a:solidFill>
                  <a:srgbClr val="FF0000"/>
                </a:solidFill>
                <a:latin typeface="Calibri" panose="020F0502020204030204" pitchFamily="34" charset="0"/>
                <a:ea typeface="ＭＳ Ｐゴシック" pitchFamily="34" charset="-128"/>
                <a:cs typeface="Calibri" panose="020F0502020204030204" pitchFamily="34" charset="0"/>
                <a:sym typeface="Symbol" pitchFamily="18" charset="2"/>
              </a:rPr>
              <a:t>r </a:t>
            </a:r>
            <a:r>
              <a:rPr lang="en-US" sz="2100" b="1">
                <a:solidFill>
                  <a:srgbClr val="FF0000"/>
                </a:solidFill>
                <a:latin typeface="Calibri" panose="020F0502020204030204" pitchFamily="34" charset="0"/>
                <a:ea typeface="ＭＳ Ｐゴシック" pitchFamily="34" charset="-128"/>
                <a:cs typeface="Calibri" panose="020F0502020204030204" pitchFamily="34" charset="0"/>
                <a:sym typeface="Symbol" pitchFamily="18" charset="2"/>
              </a:rPr>
              <a:t> </a:t>
            </a:r>
            <a:r>
              <a:rPr lang="en-US" sz="2100">
                <a:solidFill>
                  <a:srgbClr val="FF0000"/>
                </a:solidFill>
                <a:latin typeface="Calibri" panose="020F0502020204030204" pitchFamily="34" charset="0"/>
                <a:ea typeface="ＭＳ Ｐゴシック" pitchFamily="34" charset="-128"/>
                <a:cs typeface="Calibri" panose="020F0502020204030204" pitchFamily="34" charset="0"/>
              </a:rPr>
              <a:t>seeks</a:t>
            </a:r>
            <a:endParaRPr lang="en-US" sz="2100">
              <a:solidFill>
                <a:srgbClr val="FF0000"/>
              </a:solidFill>
              <a:latin typeface="Calibri" panose="020F0502020204030204" pitchFamily="34" charset="0"/>
              <a:ea typeface="ＭＳ Ｐゴシック" pitchFamily="34" charset="-128"/>
              <a:cs typeface="Calibri" panose="020F0502020204030204" pitchFamily="34" charset="0"/>
              <a:sym typeface="Symbol" pitchFamily="18" charset="2"/>
            </a:endParaRPr>
          </a:p>
          <a:p>
            <a:pPr lvl="1">
              <a:lnSpc>
                <a:spcPct val="90000"/>
              </a:lnSpc>
              <a:defRPr/>
            </a:pPr>
            <a:r>
              <a:rPr lang="en-US" sz="2100">
                <a:latin typeface="Calibri" panose="020F0502020204030204" pitchFamily="34" charset="0"/>
                <a:ea typeface="ＭＳ Ｐゴシック" pitchFamily="34" charset="-128"/>
                <a:cs typeface="Calibri" panose="020F0502020204030204" pitchFamily="34" charset="0"/>
              </a:rPr>
              <a:t>Each block in the inner relation </a:t>
            </a:r>
            <a:r>
              <a:rPr lang="en-US" sz="2100" b="1" i="1">
                <a:latin typeface="Calibri" panose="020F0502020204030204" pitchFamily="34" charset="0"/>
                <a:ea typeface="ＭＳ Ｐゴシック" pitchFamily="34" charset="-128"/>
                <a:cs typeface="Calibri" panose="020F0502020204030204" pitchFamily="34" charset="0"/>
              </a:rPr>
              <a:t>s</a:t>
            </a:r>
            <a:r>
              <a:rPr lang="en-US" sz="2100">
                <a:latin typeface="Calibri" panose="020F0502020204030204" pitchFamily="34" charset="0"/>
                <a:ea typeface="ＭＳ Ｐゴシック" pitchFamily="34" charset="-128"/>
                <a:cs typeface="Calibri" panose="020F0502020204030204" pitchFamily="34" charset="0"/>
              </a:rPr>
              <a:t> is read once for each </a:t>
            </a:r>
            <a:r>
              <a:rPr lang="en-US" sz="2100" i="1">
                <a:latin typeface="Calibri" panose="020F0502020204030204" pitchFamily="34" charset="0"/>
                <a:ea typeface="ＭＳ Ｐゴシック" pitchFamily="34" charset="-128"/>
                <a:cs typeface="Calibri" panose="020F0502020204030204" pitchFamily="34" charset="0"/>
              </a:rPr>
              <a:t>block</a:t>
            </a:r>
            <a:r>
              <a:rPr lang="en-US" sz="2100">
                <a:latin typeface="Calibri" panose="020F0502020204030204" pitchFamily="34" charset="0"/>
                <a:ea typeface="ＭＳ Ｐゴシック" pitchFamily="34" charset="-128"/>
                <a:cs typeface="Calibri" panose="020F0502020204030204" pitchFamily="34" charset="0"/>
              </a:rPr>
              <a:t> in the outer relation.</a:t>
            </a:r>
          </a:p>
          <a:p>
            <a:pPr lvl="1">
              <a:lnSpc>
                <a:spcPct val="90000"/>
              </a:lnSpc>
              <a:defRPr/>
            </a:pPr>
            <a:endParaRPr lang="en-US" sz="2100">
              <a:latin typeface="Calibri" panose="020F0502020204030204" pitchFamily="34" charset="0"/>
              <a:ea typeface="ＭＳ Ｐゴシック" pitchFamily="34" charset="-128"/>
              <a:cs typeface="Calibri" panose="020F0502020204030204" pitchFamily="34" charset="0"/>
              <a:sym typeface="Symbol" pitchFamily="18" charset="2"/>
            </a:endParaRPr>
          </a:p>
          <a:p>
            <a:pPr>
              <a:lnSpc>
                <a:spcPct val="90000"/>
              </a:lnSpc>
              <a:defRPr/>
            </a:pPr>
            <a:r>
              <a:rPr lang="en-US" sz="2100" b="1">
                <a:solidFill>
                  <a:schemeClr val="tx2"/>
                </a:solidFill>
                <a:latin typeface="Calibri" panose="020F0502020204030204" pitchFamily="34" charset="0"/>
                <a:ea typeface="ＭＳ Ｐゴシック" pitchFamily="34" charset="-128"/>
                <a:cs typeface="Calibri" panose="020F0502020204030204" pitchFamily="34" charset="0"/>
                <a:sym typeface="Symbol" pitchFamily="18" charset="2"/>
              </a:rPr>
              <a:t>Best case</a:t>
            </a:r>
            <a:r>
              <a:rPr lang="en-US" sz="2100">
                <a:solidFill>
                  <a:srgbClr val="C00000"/>
                </a:solidFill>
                <a:latin typeface="Calibri" panose="020F0502020204030204" pitchFamily="34" charset="0"/>
                <a:ea typeface="ＭＳ Ｐゴシック" pitchFamily="34" charset="-128"/>
                <a:cs typeface="Calibri" panose="020F0502020204030204" pitchFamily="34" charset="0"/>
                <a:sym typeface="Symbol" pitchFamily="18" charset="2"/>
              </a:rPr>
              <a:t>: </a:t>
            </a:r>
            <a:r>
              <a:rPr lang="en-US" sz="2100">
                <a:latin typeface="Calibri" panose="020F0502020204030204" pitchFamily="34" charset="0"/>
                <a:ea typeface="ＭＳ Ｐゴシック" pitchFamily="34" charset="-128"/>
                <a:cs typeface="Calibri" panose="020F0502020204030204" pitchFamily="34" charset="0"/>
                <a:sym typeface="Symbol" pitchFamily="18" charset="2"/>
              </a:rPr>
              <a:t>If the </a:t>
            </a:r>
            <a:r>
              <a:rPr lang="en-US" sz="2100">
                <a:solidFill>
                  <a:schemeClr val="tx2"/>
                </a:solidFill>
                <a:latin typeface="Calibri" panose="020F0502020204030204" pitchFamily="34" charset="0"/>
                <a:ea typeface="ＭＳ Ｐゴシック" pitchFamily="34" charset="-128"/>
                <a:cs typeface="Calibri" panose="020F0502020204030204" pitchFamily="34" charset="0"/>
                <a:sym typeface="Symbol" pitchFamily="18" charset="2"/>
              </a:rPr>
              <a:t>smaller relation fits entirely in memory </a:t>
            </a:r>
          </a:p>
          <a:p>
            <a:pPr lvl="1">
              <a:lnSpc>
                <a:spcPct val="90000"/>
              </a:lnSpc>
              <a:defRPr/>
            </a:pPr>
            <a:r>
              <a:rPr lang="en-US" sz="2100" b="1" i="1" err="1">
                <a:solidFill>
                  <a:srgbClr val="C00000"/>
                </a:solidFill>
                <a:latin typeface="Calibri" panose="020F0502020204030204" pitchFamily="34" charset="0"/>
                <a:ea typeface="ＭＳ Ｐゴシック" pitchFamily="34" charset="-128"/>
                <a:cs typeface="Calibri" panose="020F0502020204030204" pitchFamily="34" charset="0"/>
                <a:sym typeface="Symbol" pitchFamily="18" charset="2"/>
              </a:rPr>
              <a:t>b</a:t>
            </a:r>
            <a:r>
              <a:rPr lang="en-US" sz="2100" b="1" i="1" baseline="-25000" err="1">
                <a:solidFill>
                  <a:srgbClr val="C00000"/>
                </a:solidFill>
                <a:latin typeface="Calibri" panose="020F0502020204030204" pitchFamily="34" charset="0"/>
                <a:ea typeface="ＭＳ Ｐゴシック" pitchFamily="34" charset="-128"/>
                <a:cs typeface="Calibri" panose="020F0502020204030204" pitchFamily="34" charset="0"/>
                <a:sym typeface="Symbol" pitchFamily="18" charset="2"/>
              </a:rPr>
              <a:t>r</a:t>
            </a:r>
            <a:r>
              <a:rPr lang="en-US" sz="2100" b="1" i="1">
                <a:solidFill>
                  <a:srgbClr val="C00000"/>
                </a:solidFill>
                <a:latin typeface="Calibri" panose="020F0502020204030204" pitchFamily="34" charset="0"/>
                <a:ea typeface="ＭＳ Ｐゴシック" pitchFamily="34" charset="-128"/>
                <a:cs typeface="Calibri" panose="020F0502020204030204" pitchFamily="34" charset="0"/>
                <a:sym typeface="Symbol" pitchFamily="18" charset="2"/>
              </a:rPr>
              <a:t> </a:t>
            </a:r>
            <a:r>
              <a:rPr lang="en-US" sz="2100" b="1">
                <a:solidFill>
                  <a:srgbClr val="C00000"/>
                </a:solidFill>
                <a:latin typeface="Calibri" panose="020F0502020204030204" pitchFamily="34" charset="0"/>
                <a:ea typeface="ＭＳ Ｐゴシック" pitchFamily="34" charset="-128"/>
                <a:cs typeface="Calibri" panose="020F0502020204030204" pitchFamily="34" charset="0"/>
                <a:sym typeface="Symbol" pitchFamily="18" charset="2"/>
              </a:rPr>
              <a:t>+</a:t>
            </a:r>
            <a:r>
              <a:rPr lang="en-US" sz="2100" b="1" i="1">
                <a:solidFill>
                  <a:srgbClr val="C00000"/>
                </a:solidFill>
                <a:latin typeface="Calibri" panose="020F0502020204030204" pitchFamily="34" charset="0"/>
                <a:ea typeface="ＭＳ Ｐゴシック" pitchFamily="34" charset="-128"/>
                <a:cs typeface="Calibri" panose="020F0502020204030204" pitchFamily="34" charset="0"/>
                <a:sym typeface="Symbol" pitchFamily="18" charset="2"/>
              </a:rPr>
              <a:t> </a:t>
            </a:r>
            <a:r>
              <a:rPr lang="en-US" sz="2100" b="1" i="1" err="1">
                <a:solidFill>
                  <a:srgbClr val="C00000"/>
                </a:solidFill>
                <a:latin typeface="Calibri" panose="020F0502020204030204" pitchFamily="34" charset="0"/>
                <a:ea typeface="ＭＳ Ｐゴシック" pitchFamily="34" charset="-128"/>
                <a:cs typeface="Calibri" panose="020F0502020204030204" pitchFamily="34" charset="0"/>
                <a:sym typeface="Symbol" pitchFamily="18" charset="2"/>
              </a:rPr>
              <a:t>b</a:t>
            </a:r>
            <a:r>
              <a:rPr lang="en-US" sz="2100" b="1" i="1" baseline="-25000" err="1">
                <a:solidFill>
                  <a:srgbClr val="C00000"/>
                </a:solidFill>
                <a:latin typeface="Calibri" panose="020F0502020204030204" pitchFamily="34" charset="0"/>
                <a:ea typeface="ＭＳ Ｐゴシック" pitchFamily="34" charset="-128"/>
                <a:cs typeface="Calibri" panose="020F0502020204030204" pitchFamily="34" charset="0"/>
                <a:sym typeface="Symbol" pitchFamily="18" charset="2"/>
              </a:rPr>
              <a:t>s</a:t>
            </a:r>
            <a:r>
              <a:rPr lang="en-US" sz="2100" i="1">
                <a:solidFill>
                  <a:srgbClr val="C00000"/>
                </a:solidFill>
                <a:latin typeface="Calibri" panose="020F0502020204030204" pitchFamily="34" charset="0"/>
                <a:ea typeface="ＭＳ Ｐゴシック" pitchFamily="34" charset="-128"/>
                <a:cs typeface="Calibri" panose="020F0502020204030204" pitchFamily="34" charset="0"/>
                <a:sym typeface="Symbol" pitchFamily="18" charset="2"/>
              </a:rPr>
              <a:t> </a:t>
            </a:r>
            <a:r>
              <a:rPr lang="en-US" sz="2100">
                <a:solidFill>
                  <a:srgbClr val="C00000"/>
                </a:solidFill>
                <a:latin typeface="Calibri" panose="020F0502020204030204" pitchFamily="34" charset="0"/>
                <a:ea typeface="ＭＳ Ｐゴシック" pitchFamily="34" charset="-128"/>
                <a:cs typeface="Calibri" panose="020F0502020204030204" pitchFamily="34" charset="0"/>
                <a:sym typeface="Symbol" pitchFamily="18" charset="2"/>
              </a:rPr>
              <a:t>block transfers  &amp; </a:t>
            </a:r>
            <a:r>
              <a:rPr lang="en-US" sz="2100">
                <a:solidFill>
                  <a:srgbClr val="FF0000"/>
                </a:solidFill>
                <a:latin typeface="Calibri" panose="020F0502020204030204" pitchFamily="34" charset="0"/>
                <a:ea typeface="ＭＳ Ｐゴシック" pitchFamily="34" charset="-128"/>
                <a:cs typeface="Calibri" panose="020F0502020204030204" pitchFamily="34" charset="0"/>
                <a:sym typeface="Symbol" pitchFamily="18" charset="2"/>
              </a:rPr>
              <a:t> </a:t>
            </a:r>
            <a:r>
              <a:rPr lang="en-US" sz="2100" b="1">
                <a:solidFill>
                  <a:srgbClr val="FF0000"/>
                </a:solidFill>
                <a:latin typeface="Calibri" panose="020F0502020204030204" pitchFamily="34" charset="0"/>
                <a:ea typeface="ＭＳ Ｐゴシック" pitchFamily="34" charset="-128"/>
                <a:cs typeface="Calibri" panose="020F0502020204030204" pitchFamily="34" charset="0"/>
                <a:sym typeface="Symbol" pitchFamily="18" charset="2"/>
              </a:rPr>
              <a:t>2</a:t>
            </a:r>
            <a:r>
              <a:rPr lang="en-US" sz="2100">
                <a:solidFill>
                  <a:srgbClr val="FF0000"/>
                </a:solidFill>
                <a:latin typeface="Calibri" panose="020F0502020204030204" pitchFamily="34" charset="0"/>
                <a:ea typeface="ＭＳ Ｐゴシック" pitchFamily="34" charset="-128"/>
                <a:cs typeface="Calibri" panose="020F0502020204030204" pitchFamily="34" charset="0"/>
                <a:sym typeface="Symbol" pitchFamily="18" charset="2"/>
              </a:rPr>
              <a:t> seeks</a:t>
            </a:r>
            <a:r>
              <a:rPr lang="en-US" sz="2100">
                <a:latin typeface="Calibri" panose="020F0502020204030204" pitchFamily="34" charset="0"/>
                <a:ea typeface="ＭＳ Ｐゴシック" pitchFamily="34" charset="-128"/>
                <a:cs typeface="Calibri" panose="020F0502020204030204" pitchFamily="34" charset="0"/>
                <a:sym typeface="Symbol" pitchFamily="18" charset="2"/>
              </a:rPr>
              <a:t>.</a:t>
            </a:r>
          </a:p>
          <a:p>
            <a:pPr marL="0" indent="0">
              <a:lnSpc>
                <a:spcPct val="90000"/>
              </a:lnSpc>
              <a:buFont typeface="Monotype Sorts" charset="2"/>
              <a:buNone/>
              <a:defRPr/>
            </a:pPr>
            <a:endParaRPr lang="en-US" sz="2100">
              <a:latin typeface="Calibri" panose="020F0502020204030204" pitchFamily="34" charset="0"/>
              <a:ea typeface="ＭＳ Ｐゴシック" pitchFamily="34" charset="-128"/>
              <a:cs typeface="Calibri" panose="020F0502020204030204" pitchFamily="34"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a:xfrm>
            <a:off x="476250" y="117475"/>
            <a:ext cx="8369300" cy="609600"/>
          </a:xfrm>
        </p:spPr>
        <p:txBody>
          <a:bodyPr/>
          <a:lstStyle/>
          <a:p>
            <a:pPr>
              <a:defRPr/>
            </a:pPr>
            <a:r>
              <a:rPr lang="en-US">
                <a:effectLst>
                  <a:outerShdw blurRad="38100" dist="38100" dir="2700000" algn="tl">
                    <a:srgbClr val="C0C0C0"/>
                  </a:outerShdw>
                </a:effectLst>
                <a:ea typeface="ＭＳ Ｐゴシック" pitchFamily="34" charset="-128"/>
              </a:rPr>
              <a:t>Example of Block Nested-Loop Join Costs</a:t>
            </a:r>
          </a:p>
        </p:txBody>
      </p:sp>
      <p:sp>
        <p:nvSpPr>
          <p:cNvPr id="43011" name="Rectangle 3"/>
          <p:cNvSpPr>
            <a:spLocks noGrp="1" noChangeArrowheads="1"/>
          </p:cNvSpPr>
          <p:nvPr>
            <p:ph type="body" idx="1"/>
          </p:nvPr>
        </p:nvSpPr>
        <p:spPr>
          <a:xfrm>
            <a:off x="830262" y="1063308"/>
            <a:ext cx="7661275" cy="4903787"/>
          </a:xfrm>
        </p:spPr>
        <p:txBody>
          <a:bodyPr/>
          <a:lstStyle/>
          <a:p>
            <a:pPr>
              <a:defRPr/>
            </a:pPr>
            <a:r>
              <a:rPr lang="en-US" sz="2100">
                <a:latin typeface="Calibri" panose="020F0502020204030204" pitchFamily="34" charset="0"/>
                <a:ea typeface="ＭＳ Ｐゴシック" pitchFamily="34" charset="-128"/>
                <a:cs typeface="Calibri" panose="020F0502020204030204" pitchFamily="34" charset="0"/>
              </a:rPr>
              <a:t>Compute </a:t>
            </a:r>
            <a:r>
              <a:rPr lang="en-US" sz="2100" b="1" i="1">
                <a:solidFill>
                  <a:schemeClr val="tx2"/>
                </a:solidFill>
                <a:latin typeface="Calibri" panose="020F0502020204030204" pitchFamily="34" charset="0"/>
                <a:ea typeface="ＭＳ Ｐゴシック" pitchFamily="34" charset="-128"/>
                <a:cs typeface="Calibri" panose="020F0502020204030204" pitchFamily="34" charset="0"/>
              </a:rPr>
              <a:t>student     takes</a:t>
            </a:r>
            <a:r>
              <a:rPr lang="en-US" sz="2100" i="1">
                <a:latin typeface="Calibri" panose="020F0502020204030204" pitchFamily="34" charset="0"/>
                <a:ea typeface="ＭＳ Ｐゴシック" pitchFamily="34" charset="-128"/>
                <a:cs typeface="Calibri" panose="020F0502020204030204" pitchFamily="34" charset="0"/>
              </a:rPr>
              <a:t>, </a:t>
            </a:r>
            <a:r>
              <a:rPr lang="en-US" sz="2100">
                <a:latin typeface="Calibri" panose="020F0502020204030204" pitchFamily="34" charset="0"/>
                <a:ea typeface="ＭＳ Ｐゴシック" pitchFamily="34" charset="-128"/>
                <a:cs typeface="Calibri" panose="020F0502020204030204" pitchFamily="34" charset="0"/>
              </a:rPr>
              <a:t>with </a:t>
            </a:r>
            <a:r>
              <a:rPr lang="en-US" sz="2100" i="1">
                <a:latin typeface="Calibri" panose="020F0502020204030204" pitchFamily="34" charset="0"/>
                <a:ea typeface="ＭＳ Ｐゴシック" pitchFamily="34" charset="-128"/>
                <a:cs typeface="Calibri" panose="020F0502020204030204" pitchFamily="34" charset="0"/>
              </a:rPr>
              <a:t>student</a:t>
            </a:r>
            <a:r>
              <a:rPr lang="en-US" sz="2100">
                <a:latin typeface="Calibri" panose="020F0502020204030204" pitchFamily="34" charset="0"/>
                <a:ea typeface="ＭＳ Ｐゴシック" pitchFamily="34" charset="-128"/>
                <a:cs typeface="Calibri" panose="020F0502020204030204" pitchFamily="34" charset="0"/>
              </a:rPr>
              <a:t> as the outer relation.</a:t>
            </a:r>
          </a:p>
          <a:p>
            <a:pPr lvl="1">
              <a:defRPr/>
            </a:pPr>
            <a:r>
              <a:rPr lang="en-US" sz="2100">
                <a:latin typeface="Calibri" panose="020F0502020204030204" pitchFamily="34" charset="0"/>
                <a:ea typeface="ＭＳ Ｐゴシック" pitchFamily="34" charset="-128"/>
                <a:cs typeface="Calibri" panose="020F0502020204030204" pitchFamily="34" charset="0"/>
              </a:rPr>
              <a:t>Number of records of </a:t>
            </a:r>
            <a:r>
              <a:rPr lang="en-US" sz="2100" i="1">
                <a:latin typeface="Calibri" panose="020F0502020204030204" pitchFamily="34" charset="0"/>
                <a:ea typeface="ＭＳ Ｐゴシック" pitchFamily="34" charset="-128"/>
                <a:cs typeface="Calibri" panose="020F0502020204030204" pitchFamily="34" charset="0"/>
              </a:rPr>
              <a:t>student</a:t>
            </a:r>
            <a:r>
              <a:rPr lang="en-US" sz="2100">
                <a:latin typeface="Calibri" panose="020F0502020204030204" pitchFamily="34" charset="0"/>
                <a:ea typeface="ＭＳ Ｐゴシック" pitchFamily="34" charset="-128"/>
                <a:cs typeface="Calibri" panose="020F0502020204030204" pitchFamily="34" charset="0"/>
              </a:rPr>
              <a:t>:   </a:t>
            </a:r>
            <a:r>
              <a:rPr lang="en-US" sz="2100" i="1" err="1">
                <a:latin typeface="Calibri" panose="020F0502020204030204" pitchFamily="34" charset="0"/>
                <a:ea typeface="ＭＳ Ｐゴシック" pitchFamily="34" charset="-128"/>
                <a:cs typeface="Calibri" panose="020F0502020204030204" pitchFamily="34" charset="0"/>
              </a:rPr>
              <a:t>n</a:t>
            </a:r>
            <a:r>
              <a:rPr lang="en-US" sz="2100" i="1" baseline="-25000" err="1">
                <a:latin typeface="Calibri" panose="020F0502020204030204" pitchFamily="34" charset="0"/>
                <a:ea typeface="ＭＳ Ｐゴシック" pitchFamily="34" charset="-128"/>
                <a:cs typeface="Calibri" panose="020F0502020204030204" pitchFamily="34" charset="0"/>
              </a:rPr>
              <a:t>student</a:t>
            </a:r>
            <a:r>
              <a:rPr lang="en-US" sz="2100" i="1" baseline="-25000">
                <a:latin typeface="Calibri" panose="020F0502020204030204" pitchFamily="34" charset="0"/>
                <a:ea typeface="ＭＳ Ｐゴシック" pitchFamily="34" charset="-128"/>
                <a:cs typeface="Calibri" panose="020F0502020204030204" pitchFamily="34" charset="0"/>
              </a:rPr>
              <a:t> </a:t>
            </a:r>
            <a:r>
              <a:rPr lang="en-US" sz="2100">
                <a:latin typeface="Calibri" panose="020F0502020204030204" pitchFamily="34" charset="0"/>
                <a:ea typeface="ＭＳ Ｐゴシック" pitchFamily="34" charset="-128"/>
                <a:cs typeface="Calibri" panose="020F0502020204030204" pitchFamily="34" charset="0"/>
              </a:rPr>
              <a:t>=</a:t>
            </a:r>
            <a:r>
              <a:rPr lang="en-US" sz="2100" b="1">
                <a:latin typeface="Calibri" panose="020F0502020204030204" pitchFamily="34" charset="0"/>
                <a:ea typeface="ＭＳ Ｐゴシック" pitchFamily="34" charset="-128"/>
                <a:cs typeface="Calibri" panose="020F0502020204030204" pitchFamily="34" charset="0"/>
              </a:rPr>
              <a:t>n</a:t>
            </a:r>
            <a:r>
              <a:rPr lang="en-US" sz="2100" b="1" baseline="-25000">
                <a:latin typeface="Calibri" panose="020F0502020204030204" pitchFamily="34" charset="0"/>
                <a:ea typeface="ＭＳ Ｐゴシック" pitchFamily="34" charset="-128"/>
                <a:cs typeface="Calibri" panose="020F0502020204030204" pitchFamily="34" charset="0"/>
              </a:rPr>
              <a:t>r</a:t>
            </a:r>
            <a:r>
              <a:rPr lang="en-US" sz="2100" b="1">
                <a:latin typeface="Calibri" panose="020F0502020204030204" pitchFamily="34" charset="0"/>
                <a:ea typeface="ＭＳ Ｐゴシック" pitchFamily="34" charset="-128"/>
                <a:cs typeface="Calibri" panose="020F0502020204030204" pitchFamily="34" charset="0"/>
              </a:rPr>
              <a:t>= 5</a:t>
            </a:r>
            <a:r>
              <a:rPr lang="en-US" sz="2100" b="1" i="1">
                <a:latin typeface="Calibri" panose="020F0502020204030204" pitchFamily="34" charset="0"/>
                <a:ea typeface="ＭＳ Ｐゴシック" pitchFamily="34" charset="-128"/>
                <a:cs typeface="Calibri" panose="020F0502020204030204" pitchFamily="34" charset="0"/>
              </a:rPr>
              <a:t>, </a:t>
            </a:r>
            <a:r>
              <a:rPr lang="en-US" sz="2100" b="1">
                <a:latin typeface="Calibri" panose="020F0502020204030204" pitchFamily="34" charset="0"/>
                <a:ea typeface="ＭＳ Ｐゴシック" pitchFamily="34" charset="-128"/>
                <a:cs typeface="Calibri" panose="020F0502020204030204" pitchFamily="34" charset="0"/>
              </a:rPr>
              <a:t>000</a:t>
            </a:r>
            <a:r>
              <a:rPr lang="en-US" sz="2100">
                <a:latin typeface="Calibri" panose="020F0502020204030204" pitchFamily="34" charset="0"/>
                <a:ea typeface="ＭＳ Ｐゴシック" pitchFamily="34" charset="-128"/>
                <a:cs typeface="Calibri" panose="020F0502020204030204" pitchFamily="34" charset="0"/>
              </a:rPr>
              <a:t>.</a:t>
            </a:r>
          </a:p>
          <a:p>
            <a:pPr lvl="1">
              <a:defRPr/>
            </a:pPr>
            <a:r>
              <a:rPr lang="en-US" sz="2100">
                <a:latin typeface="Calibri" panose="020F0502020204030204" pitchFamily="34" charset="0"/>
                <a:ea typeface="ＭＳ Ｐゴシック" pitchFamily="34" charset="-128"/>
                <a:cs typeface="Calibri" panose="020F0502020204030204" pitchFamily="34" charset="0"/>
              </a:rPr>
              <a:t>Number of blocks of </a:t>
            </a:r>
            <a:r>
              <a:rPr lang="en-US" sz="2100" i="1">
                <a:latin typeface="Calibri" panose="020F0502020204030204" pitchFamily="34" charset="0"/>
                <a:ea typeface="ＭＳ Ｐゴシック" pitchFamily="34" charset="-128"/>
                <a:cs typeface="Calibri" panose="020F0502020204030204" pitchFamily="34" charset="0"/>
              </a:rPr>
              <a:t>student</a:t>
            </a:r>
            <a:r>
              <a:rPr lang="en-US" sz="2100">
                <a:latin typeface="Calibri" panose="020F0502020204030204" pitchFamily="34" charset="0"/>
                <a:ea typeface="ＭＳ Ｐゴシック" pitchFamily="34" charset="-128"/>
                <a:cs typeface="Calibri" panose="020F0502020204030204" pitchFamily="34" charset="0"/>
              </a:rPr>
              <a:t>: </a:t>
            </a:r>
            <a:r>
              <a:rPr lang="en-US" sz="2100" i="1" err="1">
                <a:latin typeface="Calibri" panose="020F0502020204030204" pitchFamily="34" charset="0"/>
                <a:ea typeface="ＭＳ Ｐゴシック" pitchFamily="34" charset="-128"/>
                <a:cs typeface="Calibri" panose="020F0502020204030204" pitchFamily="34" charset="0"/>
              </a:rPr>
              <a:t>b</a:t>
            </a:r>
            <a:r>
              <a:rPr lang="en-US" sz="2100" i="1" baseline="-25000" err="1">
                <a:latin typeface="Calibri" panose="020F0502020204030204" pitchFamily="34" charset="0"/>
                <a:ea typeface="ＭＳ Ｐゴシック" pitchFamily="34" charset="-128"/>
                <a:cs typeface="Calibri" panose="020F0502020204030204" pitchFamily="34" charset="0"/>
              </a:rPr>
              <a:t>student</a:t>
            </a:r>
            <a:r>
              <a:rPr lang="en-US" sz="2100" i="1" baseline="-25000">
                <a:latin typeface="Calibri" panose="020F0502020204030204" pitchFamily="34" charset="0"/>
                <a:ea typeface="ＭＳ Ｐゴシック" pitchFamily="34" charset="-128"/>
                <a:cs typeface="Calibri" panose="020F0502020204030204" pitchFamily="34" charset="0"/>
              </a:rPr>
              <a:t> </a:t>
            </a:r>
            <a:r>
              <a:rPr lang="en-US" sz="2100">
                <a:latin typeface="Calibri" panose="020F0502020204030204" pitchFamily="34" charset="0"/>
                <a:ea typeface="ＭＳ Ｐゴシック" pitchFamily="34" charset="-128"/>
                <a:cs typeface="Calibri" panose="020F0502020204030204" pitchFamily="34" charset="0"/>
              </a:rPr>
              <a:t>= </a:t>
            </a:r>
            <a:r>
              <a:rPr lang="en-US" sz="2100" b="1" err="1">
                <a:latin typeface="Calibri" panose="020F0502020204030204" pitchFamily="34" charset="0"/>
                <a:ea typeface="ＭＳ Ｐゴシック" pitchFamily="34" charset="-128"/>
                <a:cs typeface="Calibri" panose="020F0502020204030204" pitchFamily="34" charset="0"/>
              </a:rPr>
              <a:t>b</a:t>
            </a:r>
            <a:r>
              <a:rPr lang="en-US" sz="2100" b="1" baseline="-25000" err="1">
                <a:latin typeface="Calibri" panose="020F0502020204030204" pitchFamily="34" charset="0"/>
                <a:ea typeface="ＭＳ Ｐゴシック" pitchFamily="34" charset="-128"/>
                <a:cs typeface="Calibri" panose="020F0502020204030204" pitchFamily="34" charset="0"/>
              </a:rPr>
              <a:t>r</a:t>
            </a:r>
            <a:r>
              <a:rPr lang="en-US" sz="2100" b="1">
                <a:latin typeface="Calibri" panose="020F0502020204030204" pitchFamily="34" charset="0"/>
                <a:ea typeface="ＭＳ Ｐゴシック" pitchFamily="34" charset="-128"/>
                <a:cs typeface="Calibri" panose="020F0502020204030204" pitchFamily="34" charset="0"/>
              </a:rPr>
              <a:t>=100.</a:t>
            </a:r>
          </a:p>
          <a:p>
            <a:pPr lvl="1">
              <a:defRPr/>
            </a:pPr>
            <a:r>
              <a:rPr lang="en-US" sz="2100">
                <a:latin typeface="Calibri" panose="020F0502020204030204" pitchFamily="34" charset="0"/>
                <a:ea typeface="ＭＳ Ｐゴシック" pitchFamily="34" charset="-128"/>
                <a:cs typeface="Calibri" panose="020F0502020204030204" pitchFamily="34" charset="0"/>
              </a:rPr>
              <a:t>Number of records of </a:t>
            </a:r>
            <a:r>
              <a:rPr lang="en-US" sz="2100" i="1">
                <a:latin typeface="Calibri" panose="020F0502020204030204" pitchFamily="34" charset="0"/>
                <a:ea typeface="ＭＳ Ｐゴシック" pitchFamily="34" charset="-128"/>
                <a:cs typeface="Calibri" panose="020F0502020204030204" pitchFamily="34" charset="0"/>
              </a:rPr>
              <a:t>takes</a:t>
            </a:r>
            <a:r>
              <a:rPr lang="en-US" sz="2100">
                <a:latin typeface="Calibri" panose="020F0502020204030204" pitchFamily="34" charset="0"/>
                <a:ea typeface="ＭＳ Ｐゴシック" pitchFamily="34" charset="-128"/>
                <a:cs typeface="Calibri" panose="020F0502020204030204" pitchFamily="34" charset="0"/>
              </a:rPr>
              <a:t>: </a:t>
            </a:r>
            <a:r>
              <a:rPr lang="en-US" sz="2100" i="1" err="1">
                <a:latin typeface="Calibri" panose="020F0502020204030204" pitchFamily="34" charset="0"/>
                <a:ea typeface="ＭＳ Ｐゴシック" pitchFamily="34" charset="-128"/>
                <a:cs typeface="Calibri" panose="020F0502020204030204" pitchFamily="34" charset="0"/>
              </a:rPr>
              <a:t>n</a:t>
            </a:r>
            <a:r>
              <a:rPr lang="en-US" sz="2100" i="1" baseline="-25000" err="1">
                <a:latin typeface="Calibri" panose="020F0502020204030204" pitchFamily="34" charset="0"/>
                <a:ea typeface="ＭＳ Ｐゴシック" pitchFamily="34" charset="-128"/>
                <a:cs typeface="Calibri" panose="020F0502020204030204" pitchFamily="34" charset="0"/>
              </a:rPr>
              <a:t>takes</a:t>
            </a:r>
            <a:r>
              <a:rPr lang="en-US" sz="2100" i="1">
                <a:latin typeface="Calibri" panose="020F0502020204030204" pitchFamily="34" charset="0"/>
                <a:ea typeface="ＭＳ Ｐゴシック" pitchFamily="34" charset="-128"/>
                <a:cs typeface="Calibri" panose="020F0502020204030204" pitchFamily="34" charset="0"/>
              </a:rPr>
              <a:t> </a:t>
            </a:r>
            <a:r>
              <a:rPr lang="en-US" sz="2100">
                <a:latin typeface="Calibri" panose="020F0502020204030204" pitchFamily="34" charset="0"/>
                <a:ea typeface="ＭＳ Ｐゴシック" pitchFamily="34" charset="-128"/>
                <a:cs typeface="Calibri" panose="020F0502020204030204" pitchFamily="34" charset="0"/>
              </a:rPr>
              <a:t>=</a:t>
            </a:r>
            <a:r>
              <a:rPr lang="en-US" sz="2100" b="1">
                <a:latin typeface="Calibri" panose="020F0502020204030204" pitchFamily="34" charset="0"/>
                <a:ea typeface="ＭＳ Ｐゴシック" pitchFamily="34" charset="-128"/>
                <a:cs typeface="Calibri" panose="020F0502020204030204" pitchFamily="34" charset="0"/>
              </a:rPr>
              <a:t>n</a:t>
            </a:r>
            <a:r>
              <a:rPr lang="en-US" sz="2100" b="1" baseline="-25000">
                <a:latin typeface="Calibri" panose="020F0502020204030204" pitchFamily="34" charset="0"/>
                <a:ea typeface="ＭＳ Ｐゴシック" pitchFamily="34" charset="-128"/>
                <a:cs typeface="Calibri" panose="020F0502020204030204" pitchFamily="34" charset="0"/>
              </a:rPr>
              <a:t>s</a:t>
            </a:r>
            <a:r>
              <a:rPr lang="en-US" sz="2100" b="1">
                <a:latin typeface="Calibri" panose="020F0502020204030204" pitchFamily="34" charset="0"/>
                <a:ea typeface="ＭＳ Ｐゴシック" pitchFamily="34" charset="-128"/>
                <a:cs typeface="Calibri" panose="020F0502020204030204" pitchFamily="34" charset="0"/>
              </a:rPr>
              <a:t>= 10</a:t>
            </a:r>
            <a:r>
              <a:rPr lang="en-US" sz="2100" b="1" i="1">
                <a:latin typeface="Calibri" panose="020F0502020204030204" pitchFamily="34" charset="0"/>
                <a:ea typeface="ＭＳ Ｐゴシック" pitchFamily="34" charset="-128"/>
                <a:cs typeface="Calibri" panose="020F0502020204030204" pitchFamily="34" charset="0"/>
              </a:rPr>
              <a:t>, </a:t>
            </a:r>
            <a:r>
              <a:rPr lang="en-US" sz="2100" b="1">
                <a:latin typeface="Calibri" panose="020F0502020204030204" pitchFamily="34" charset="0"/>
                <a:ea typeface="ＭＳ Ｐゴシック" pitchFamily="34" charset="-128"/>
                <a:cs typeface="Calibri" panose="020F0502020204030204" pitchFamily="34" charset="0"/>
              </a:rPr>
              <a:t>000</a:t>
            </a:r>
            <a:r>
              <a:rPr lang="en-US" sz="2100">
                <a:latin typeface="Calibri" panose="020F0502020204030204" pitchFamily="34" charset="0"/>
                <a:ea typeface="ＭＳ Ｐゴシック" pitchFamily="34" charset="-128"/>
                <a:cs typeface="Calibri" panose="020F0502020204030204" pitchFamily="34" charset="0"/>
              </a:rPr>
              <a:t>.</a:t>
            </a:r>
          </a:p>
          <a:p>
            <a:pPr lvl="1">
              <a:defRPr/>
            </a:pPr>
            <a:r>
              <a:rPr lang="en-US" sz="2100">
                <a:latin typeface="Calibri" panose="020F0502020204030204" pitchFamily="34" charset="0"/>
                <a:ea typeface="ＭＳ Ｐゴシック" pitchFamily="34" charset="-128"/>
                <a:cs typeface="Calibri" panose="020F0502020204030204" pitchFamily="34" charset="0"/>
              </a:rPr>
              <a:t>Number of blocks of </a:t>
            </a:r>
            <a:r>
              <a:rPr lang="en-US" sz="2100" i="1">
                <a:latin typeface="Calibri" panose="020F0502020204030204" pitchFamily="34" charset="0"/>
                <a:ea typeface="ＭＳ Ｐゴシック" pitchFamily="34" charset="-128"/>
                <a:cs typeface="Calibri" panose="020F0502020204030204" pitchFamily="34" charset="0"/>
              </a:rPr>
              <a:t>takes</a:t>
            </a:r>
            <a:r>
              <a:rPr lang="en-US" sz="2100">
                <a:latin typeface="Calibri" panose="020F0502020204030204" pitchFamily="34" charset="0"/>
                <a:ea typeface="ＭＳ Ｐゴシック" pitchFamily="34" charset="-128"/>
                <a:cs typeface="Calibri" panose="020F0502020204030204" pitchFamily="34" charset="0"/>
              </a:rPr>
              <a:t>: </a:t>
            </a:r>
            <a:r>
              <a:rPr lang="en-US" sz="2100" i="1" err="1">
                <a:latin typeface="Calibri" panose="020F0502020204030204" pitchFamily="34" charset="0"/>
                <a:ea typeface="ＭＳ Ｐゴシック" pitchFamily="34" charset="-128"/>
                <a:cs typeface="Calibri" panose="020F0502020204030204" pitchFamily="34" charset="0"/>
              </a:rPr>
              <a:t>b</a:t>
            </a:r>
            <a:r>
              <a:rPr lang="en-US" sz="2100" i="1" baseline="-25000" err="1">
                <a:latin typeface="Calibri" panose="020F0502020204030204" pitchFamily="34" charset="0"/>
                <a:ea typeface="ＭＳ Ｐゴシック" pitchFamily="34" charset="-128"/>
                <a:cs typeface="Calibri" panose="020F0502020204030204" pitchFamily="34" charset="0"/>
              </a:rPr>
              <a:t>takes</a:t>
            </a:r>
            <a:r>
              <a:rPr lang="en-US" sz="2100" i="1">
                <a:latin typeface="Calibri" panose="020F0502020204030204" pitchFamily="34" charset="0"/>
                <a:ea typeface="ＭＳ Ｐゴシック" pitchFamily="34" charset="-128"/>
                <a:cs typeface="Calibri" panose="020F0502020204030204" pitchFamily="34" charset="0"/>
              </a:rPr>
              <a:t> </a:t>
            </a:r>
            <a:r>
              <a:rPr lang="en-US" sz="2100">
                <a:latin typeface="Calibri" panose="020F0502020204030204" pitchFamily="34" charset="0"/>
                <a:ea typeface="ＭＳ Ｐゴシック" pitchFamily="34" charset="-128"/>
                <a:cs typeface="Calibri" panose="020F0502020204030204" pitchFamily="34" charset="0"/>
              </a:rPr>
              <a:t>= </a:t>
            </a:r>
            <a:r>
              <a:rPr lang="en-US" sz="2100" b="1" err="1">
                <a:latin typeface="Calibri" panose="020F0502020204030204" pitchFamily="34" charset="0"/>
                <a:ea typeface="ＭＳ Ｐゴシック" pitchFamily="34" charset="-128"/>
                <a:cs typeface="Calibri" panose="020F0502020204030204" pitchFamily="34" charset="0"/>
              </a:rPr>
              <a:t>b</a:t>
            </a:r>
            <a:r>
              <a:rPr lang="en-US" sz="2100" b="1" baseline="-25000" err="1">
                <a:latin typeface="Calibri" panose="020F0502020204030204" pitchFamily="34" charset="0"/>
                <a:ea typeface="ＭＳ Ｐゴシック" pitchFamily="34" charset="-128"/>
                <a:cs typeface="Calibri" panose="020F0502020204030204" pitchFamily="34" charset="0"/>
              </a:rPr>
              <a:t>s</a:t>
            </a:r>
            <a:r>
              <a:rPr lang="en-US" sz="2100" b="1">
                <a:latin typeface="Calibri" panose="020F0502020204030204" pitchFamily="34" charset="0"/>
                <a:ea typeface="ＭＳ Ｐゴシック" pitchFamily="34" charset="-128"/>
                <a:cs typeface="Calibri" panose="020F0502020204030204" pitchFamily="34" charset="0"/>
              </a:rPr>
              <a:t> =400.</a:t>
            </a:r>
          </a:p>
          <a:p>
            <a:pPr>
              <a:defRPr/>
            </a:pPr>
            <a:r>
              <a:rPr lang="en-US" sz="2100">
                <a:solidFill>
                  <a:schemeClr val="tx2"/>
                </a:solidFill>
                <a:latin typeface="Calibri" panose="020F0502020204030204" pitchFamily="34" charset="0"/>
                <a:ea typeface="ＭＳ Ｐゴシック" pitchFamily="34" charset="-128"/>
                <a:cs typeface="Calibri" panose="020F0502020204030204" pitchFamily="34" charset="0"/>
                <a:sym typeface="Greek Symbols" pitchFamily="18" charset="2"/>
              </a:rPr>
              <a:t>Cost of block nested loops join</a:t>
            </a:r>
          </a:p>
          <a:p>
            <a:pPr marL="0" indent="0">
              <a:buFont typeface="Monotype Sorts" charset="2"/>
              <a:buNone/>
              <a:defRPr/>
            </a:pPr>
            <a:r>
              <a:rPr lang="en-US" sz="2100" i="1">
                <a:solidFill>
                  <a:schemeClr val="tx2"/>
                </a:solidFill>
                <a:latin typeface="Calibri" panose="020F0502020204030204" pitchFamily="34" charset="0"/>
                <a:ea typeface="ＭＳ Ｐゴシック" pitchFamily="34" charset="-128"/>
                <a:cs typeface="Calibri" panose="020F0502020204030204" pitchFamily="34" charset="0"/>
                <a:sym typeface="Greek Symbols" pitchFamily="18" charset="2"/>
              </a:rPr>
              <a:t>    </a:t>
            </a:r>
            <a:r>
              <a:rPr lang="en-US" sz="2100" i="1">
                <a:solidFill>
                  <a:schemeClr val="bg1">
                    <a:lumMod val="50000"/>
                  </a:schemeClr>
                </a:solidFill>
                <a:latin typeface="Calibri" panose="020F0502020204030204" pitchFamily="34" charset="0"/>
                <a:ea typeface="ＭＳ Ｐゴシック" pitchFamily="34" charset="-128"/>
                <a:cs typeface="Calibri" panose="020F0502020204030204" pitchFamily="34" charset="0"/>
                <a:sym typeface="Greek Symbols" pitchFamily="18" charset="2"/>
              </a:rPr>
              <a:t> cost =</a:t>
            </a:r>
            <a:r>
              <a:rPr lang="en-US" sz="2100" i="1">
                <a:solidFill>
                  <a:schemeClr val="bg1">
                    <a:lumMod val="50000"/>
                  </a:schemeClr>
                </a:solidFill>
                <a:latin typeface="Calibri" panose="020F0502020204030204" pitchFamily="34" charset="0"/>
                <a:ea typeface="ＭＳ Ｐゴシック" pitchFamily="34" charset="-128"/>
                <a:cs typeface="Calibri" panose="020F0502020204030204" pitchFamily="34" charset="0"/>
              </a:rPr>
              <a:t>b</a:t>
            </a:r>
            <a:r>
              <a:rPr lang="en-US" sz="2100" i="1" baseline="-2500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r</a:t>
            </a:r>
            <a:r>
              <a:rPr lang="en-US" sz="2100" i="1">
                <a:solidFill>
                  <a:schemeClr val="bg1">
                    <a:lumMod val="50000"/>
                  </a:schemeClr>
                </a:solidFill>
                <a:latin typeface="Calibri" panose="020F0502020204030204" pitchFamily="34" charset="0"/>
                <a:ea typeface="ＭＳ Ｐゴシック" pitchFamily="34" charset="-128"/>
                <a:cs typeface="Calibri" panose="020F0502020204030204" pitchFamily="34" charset="0"/>
              </a:rPr>
              <a:t> </a:t>
            </a:r>
            <a:r>
              <a:rPr lang="en-US" sz="2100">
                <a:solidFill>
                  <a:schemeClr val="bg1">
                    <a:lumMod val="50000"/>
                  </a:schemeClr>
                </a:solidFill>
                <a:latin typeface="Calibri" panose="020F0502020204030204" pitchFamily="34" charset="0"/>
                <a:ea typeface="ＭＳ Ｐゴシック" pitchFamily="34" charset="-128"/>
                <a:cs typeface="Calibri" panose="020F0502020204030204" pitchFamily="34" charset="0"/>
                <a:sym typeface="Symbol" pitchFamily="18" charset="2"/>
              </a:rPr>
              <a:t></a:t>
            </a:r>
            <a:r>
              <a:rPr lang="en-US" sz="2100" i="1">
                <a:solidFill>
                  <a:schemeClr val="bg1">
                    <a:lumMod val="50000"/>
                  </a:schemeClr>
                </a:solidFill>
                <a:latin typeface="Calibri" panose="020F0502020204030204" pitchFamily="34" charset="0"/>
                <a:ea typeface="ＭＳ Ｐゴシック" pitchFamily="34" charset="-128"/>
                <a:cs typeface="Calibri" panose="020F0502020204030204" pitchFamily="34" charset="0"/>
                <a:sym typeface="Symbol" pitchFamily="18" charset="2"/>
              </a:rPr>
              <a:t> </a:t>
            </a:r>
            <a:r>
              <a:rPr lang="en-US" sz="2100" i="1" err="1">
                <a:solidFill>
                  <a:schemeClr val="bg1">
                    <a:lumMod val="50000"/>
                  </a:schemeClr>
                </a:solidFill>
                <a:latin typeface="Calibri" panose="020F0502020204030204" pitchFamily="34" charset="0"/>
                <a:ea typeface="ＭＳ Ｐゴシック" pitchFamily="34" charset="-128"/>
                <a:cs typeface="Calibri" panose="020F0502020204030204" pitchFamily="34" charset="0"/>
                <a:sym typeface="Symbol" pitchFamily="18" charset="2"/>
              </a:rPr>
              <a:t>b</a:t>
            </a:r>
            <a:r>
              <a:rPr lang="en-US" sz="2100" i="1" baseline="-25000" err="1">
                <a:solidFill>
                  <a:schemeClr val="bg1">
                    <a:lumMod val="50000"/>
                  </a:schemeClr>
                </a:solidFill>
                <a:latin typeface="Calibri" panose="020F0502020204030204" pitchFamily="34" charset="0"/>
                <a:ea typeface="ＭＳ Ｐゴシック" pitchFamily="34" charset="-128"/>
                <a:cs typeface="Calibri" panose="020F0502020204030204" pitchFamily="34" charset="0"/>
                <a:sym typeface="Symbol" pitchFamily="18" charset="2"/>
              </a:rPr>
              <a:t>s</a:t>
            </a:r>
            <a:r>
              <a:rPr lang="en-US" sz="2100" i="1">
                <a:solidFill>
                  <a:schemeClr val="bg1">
                    <a:lumMod val="50000"/>
                  </a:schemeClr>
                </a:solidFill>
                <a:latin typeface="Calibri" panose="020F0502020204030204" pitchFamily="34" charset="0"/>
                <a:ea typeface="ＭＳ Ｐゴシック" pitchFamily="34" charset="-128"/>
                <a:cs typeface="Calibri" panose="020F0502020204030204" pitchFamily="34" charset="0"/>
                <a:sym typeface="Symbol" pitchFamily="18" charset="2"/>
              </a:rPr>
              <a:t> + b</a:t>
            </a:r>
            <a:r>
              <a:rPr lang="en-US" sz="2100" i="1" baseline="-25000">
                <a:solidFill>
                  <a:schemeClr val="bg1">
                    <a:lumMod val="50000"/>
                  </a:schemeClr>
                </a:solidFill>
                <a:latin typeface="Calibri" panose="020F0502020204030204" pitchFamily="34" charset="0"/>
                <a:ea typeface="ＭＳ Ｐゴシック" pitchFamily="34" charset="-128"/>
                <a:cs typeface="Calibri" panose="020F0502020204030204" pitchFamily="34" charset="0"/>
                <a:sym typeface="Symbol" pitchFamily="18" charset="2"/>
              </a:rPr>
              <a:t>r</a:t>
            </a:r>
            <a:r>
              <a:rPr lang="en-US" sz="2100" i="1">
                <a:solidFill>
                  <a:schemeClr val="bg1">
                    <a:lumMod val="50000"/>
                  </a:schemeClr>
                </a:solidFill>
                <a:latin typeface="Calibri" panose="020F0502020204030204" pitchFamily="34" charset="0"/>
                <a:ea typeface="ＭＳ Ｐゴシック" pitchFamily="34" charset="-128"/>
                <a:cs typeface="Calibri" panose="020F0502020204030204" pitchFamily="34" charset="0"/>
                <a:sym typeface="Symbol" pitchFamily="18" charset="2"/>
              </a:rPr>
              <a:t> </a:t>
            </a:r>
            <a:r>
              <a:rPr lang="en-US" sz="2100">
                <a:solidFill>
                  <a:schemeClr val="bg1">
                    <a:lumMod val="50000"/>
                  </a:schemeClr>
                </a:solidFill>
                <a:latin typeface="Calibri" panose="020F0502020204030204" pitchFamily="34" charset="0"/>
                <a:ea typeface="ＭＳ Ｐゴシック" pitchFamily="34" charset="-128"/>
                <a:cs typeface="Calibri" panose="020F0502020204030204" pitchFamily="34" charset="0"/>
                <a:sym typeface="Symbol" pitchFamily="18" charset="2"/>
              </a:rPr>
              <a:t> block transfers  and 2 * </a:t>
            </a:r>
            <a:r>
              <a:rPr lang="en-US" sz="2100" i="1">
                <a:solidFill>
                  <a:schemeClr val="bg1">
                    <a:lumMod val="50000"/>
                  </a:schemeClr>
                </a:solidFill>
                <a:latin typeface="Calibri" panose="020F0502020204030204" pitchFamily="34" charset="0"/>
                <a:ea typeface="ＭＳ Ｐゴシック" pitchFamily="34" charset="-128"/>
                <a:cs typeface="Calibri" panose="020F0502020204030204" pitchFamily="34" charset="0"/>
                <a:sym typeface="Symbol" pitchFamily="18" charset="2"/>
              </a:rPr>
              <a:t>b</a:t>
            </a:r>
            <a:r>
              <a:rPr lang="en-US" sz="2100" i="1" baseline="-25000">
                <a:solidFill>
                  <a:schemeClr val="bg1">
                    <a:lumMod val="50000"/>
                  </a:schemeClr>
                </a:solidFill>
                <a:latin typeface="Calibri" panose="020F0502020204030204" pitchFamily="34" charset="0"/>
                <a:ea typeface="ＭＳ Ｐゴシック" pitchFamily="34" charset="-128"/>
                <a:cs typeface="Calibri" panose="020F0502020204030204" pitchFamily="34" charset="0"/>
                <a:sym typeface="Symbol" pitchFamily="18" charset="2"/>
              </a:rPr>
              <a:t>r </a:t>
            </a:r>
            <a:r>
              <a:rPr lang="en-US" sz="2100">
                <a:solidFill>
                  <a:schemeClr val="bg1">
                    <a:lumMod val="50000"/>
                  </a:schemeClr>
                </a:solidFill>
                <a:latin typeface="Calibri" panose="020F0502020204030204" pitchFamily="34" charset="0"/>
                <a:ea typeface="ＭＳ Ｐゴシック" pitchFamily="34" charset="-128"/>
                <a:cs typeface="Calibri" panose="020F0502020204030204" pitchFamily="34" charset="0"/>
                <a:sym typeface="Symbol" pitchFamily="18" charset="2"/>
              </a:rPr>
              <a:t> </a:t>
            </a:r>
            <a:r>
              <a:rPr lang="en-US" sz="2100">
                <a:solidFill>
                  <a:schemeClr val="bg1">
                    <a:lumMod val="50000"/>
                  </a:schemeClr>
                </a:solidFill>
                <a:latin typeface="Calibri" panose="020F0502020204030204" pitchFamily="34" charset="0"/>
                <a:ea typeface="ＭＳ Ｐゴシック" pitchFamily="34" charset="-128"/>
                <a:cs typeface="Calibri" panose="020F0502020204030204" pitchFamily="34" charset="0"/>
              </a:rPr>
              <a:t>seeks</a:t>
            </a:r>
            <a:endParaRPr lang="en-US" sz="2100">
              <a:solidFill>
                <a:schemeClr val="bg1">
                  <a:lumMod val="50000"/>
                </a:schemeClr>
              </a:solidFill>
              <a:latin typeface="Calibri" panose="020F0502020204030204" pitchFamily="34" charset="0"/>
              <a:ea typeface="ＭＳ Ｐゴシック" pitchFamily="34" charset="-128"/>
              <a:cs typeface="Calibri" panose="020F0502020204030204" pitchFamily="34" charset="0"/>
              <a:sym typeface="Symbol" pitchFamily="18" charset="2"/>
            </a:endParaRPr>
          </a:p>
          <a:p>
            <a:pPr lvl="1">
              <a:defRPr/>
            </a:pPr>
            <a:r>
              <a:rPr lang="en-US" sz="2100">
                <a:latin typeface="Calibri" panose="020F0502020204030204" pitchFamily="34" charset="0"/>
                <a:ea typeface="ＭＳ Ｐゴシック" pitchFamily="34" charset="-128"/>
                <a:cs typeface="Calibri" panose="020F0502020204030204" pitchFamily="34" charset="0"/>
                <a:sym typeface="Greek Symbols" pitchFamily="18" charset="2"/>
              </a:rPr>
              <a:t>400*100 + 100 =  40,100 block transfers  and  </a:t>
            </a:r>
          </a:p>
          <a:p>
            <a:pPr lvl="1">
              <a:defRPr/>
            </a:pPr>
            <a:r>
              <a:rPr lang="en-US" sz="2100">
                <a:latin typeface="Calibri" panose="020F0502020204030204" pitchFamily="34" charset="0"/>
                <a:ea typeface="ＭＳ Ｐゴシック" pitchFamily="34" charset="-128"/>
                <a:cs typeface="Calibri" panose="020F0502020204030204" pitchFamily="34" charset="0"/>
                <a:sym typeface="Greek Symbols" pitchFamily="18" charset="2"/>
              </a:rPr>
              <a:t>2 * 100 = 200 seeks</a:t>
            </a:r>
          </a:p>
          <a:p>
            <a:pPr lvl="2">
              <a:defRPr/>
            </a:pPr>
            <a:r>
              <a:rPr lang="en-US" sz="2100">
                <a:latin typeface="Calibri" panose="020F0502020204030204" pitchFamily="34" charset="0"/>
                <a:ea typeface="ＭＳ Ｐゴシック" pitchFamily="34" charset="-128"/>
                <a:cs typeface="Calibri" panose="020F0502020204030204" pitchFamily="34" charset="0"/>
                <a:sym typeface="Greek Symbols" pitchFamily="18" charset="2"/>
              </a:rPr>
              <a:t> assuming worst case memory </a:t>
            </a:r>
          </a:p>
          <a:p>
            <a:pPr lvl="2">
              <a:defRPr/>
            </a:pPr>
            <a:r>
              <a:rPr lang="en-US" sz="2100">
                <a:latin typeface="Calibri" panose="020F0502020204030204" pitchFamily="34" charset="0"/>
                <a:ea typeface="ＭＳ Ｐゴシック" pitchFamily="34" charset="-128"/>
                <a:cs typeface="Calibri" panose="020F0502020204030204" pitchFamily="34" charset="0"/>
                <a:sym typeface="Greek Symbols" pitchFamily="18" charset="2"/>
              </a:rPr>
              <a:t>may be significantly less with more memory</a:t>
            </a:r>
          </a:p>
          <a:p>
            <a:pPr>
              <a:lnSpc>
                <a:spcPct val="90000"/>
              </a:lnSpc>
              <a:defRPr/>
            </a:pPr>
            <a:endParaRPr lang="en-US" sz="2100">
              <a:latin typeface="Calibri" panose="020F0502020204030204" pitchFamily="34" charset="0"/>
              <a:ea typeface="ＭＳ Ｐゴシック" pitchFamily="34" charset="-128"/>
              <a:cs typeface="Calibri" panose="020F0502020204030204" pitchFamily="34" charset="0"/>
              <a:sym typeface="Greek Symbols" pitchFamily="18" charset="2"/>
            </a:endParaRPr>
          </a:p>
        </p:txBody>
      </p:sp>
      <p:sp>
        <p:nvSpPr>
          <p:cNvPr id="43012" name="AutoShape 4"/>
          <p:cNvSpPr>
            <a:spLocks noChangeArrowheads="1"/>
          </p:cNvSpPr>
          <p:nvPr/>
        </p:nvSpPr>
        <p:spPr bwMode="auto">
          <a:xfrm rot="5400000">
            <a:off x="3231484" y="1200785"/>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itchFamily="34" charset="0"/>
                <a:ea typeface="ＭＳ Ｐゴシック" pitchFamily="34" charset="-128"/>
              </a:defRPr>
            </a:lvl1pPr>
            <a:lvl2pPr marL="742950" indent="-285750">
              <a:defRPr sz="1600">
                <a:solidFill>
                  <a:schemeClr val="tx1"/>
                </a:solidFill>
                <a:latin typeface="Helvetica" pitchFamily="34" charset="0"/>
                <a:ea typeface="ＭＳ Ｐゴシック" pitchFamily="34" charset="-128"/>
              </a:defRPr>
            </a:lvl2pPr>
            <a:lvl3pPr marL="1143000" indent="-228600">
              <a:defRPr sz="1600">
                <a:solidFill>
                  <a:schemeClr val="tx1"/>
                </a:solidFill>
                <a:latin typeface="Helvetica" pitchFamily="34" charset="0"/>
                <a:ea typeface="ＭＳ Ｐゴシック" pitchFamily="34" charset="-128"/>
              </a:defRPr>
            </a:lvl3pPr>
            <a:lvl4pPr marL="1600200" indent="-228600">
              <a:defRPr sz="1600">
                <a:solidFill>
                  <a:schemeClr val="tx1"/>
                </a:solidFill>
                <a:latin typeface="Helvetica" pitchFamily="34" charset="0"/>
                <a:ea typeface="ＭＳ Ｐゴシック" pitchFamily="34" charset="-128"/>
              </a:defRPr>
            </a:lvl4pPr>
            <a:lvl5pPr marL="2057400" indent="-228600">
              <a:defRPr sz="1600">
                <a:solidFill>
                  <a:schemeClr val="tx1"/>
                </a:solidFill>
                <a:latin typeface="Helvetica" pitchFamily="34" charset="0"/>
                <a:ea typeface="ＭＳ Ｐゴシック" pitchFamily="34" charset="-128"/>
              </a:defRPr>
            </a:lvl5pPr>
            <a:lvl6pPr marL="25146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6pPr>
            <a:lvl7pPr marL="29718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7pPr>
            <a:lvl8pPr marL="34290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8pPr>
            <a:lvl9pPr marL="3886200" indent="-228600" eaLnBrk="0" fontAlgn="base" hangingPunct="0">
              <a:spcBef>
                <a:spcPct val="0"/>
              </a:spcBef>
              <a:spcAft>
                <a:spcPct val="0"/>
              </a:spcAft>
              <a:defRPr sz="1600">
                <a:solidFill>
                  <a:schemeClr val="tx1"/>
                </a:solidFill>
                <a:latin typeface="Helvetica" pitchFamily="34" charset="0"/>
                <a:ea typeface="ＭＳ Ｐゴシック" pitchFamily="34" charset="-128"/>
              </a:defRPr>
            </a:lvl9pPr>
          </a:lstStyle>
          <a:p>
            <a:endParaRPr lang="en-US" alt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4626" name="Picture 2"/>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684109" y="3134360"/>
            <a:ext cx="4442282" cy="370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7314" name="Rectangle 2"/>
          <p:cNvSpPr>
            <a:spLocks noGrp="1" noChangeArrowheads="1"/>
          </p:cNvSpPr>
          <p:nvPr>
            <p:ph type="title"/>
          </p:nvPr>
        </p:nvSpPr>
        <p:spPr>
          <a:xfrm>
            <a:off x="730772" y="0"/>
            <a:ext cx="8077200" cy="609600"/>
          </a:xfrm>
        </p:spPr>
        <p:txBody>
          <a:bodyPr/>
          <a:lstStyle/>
          <a:p>
            <a:pPr>
              <a:defRPr/>
            </a:pPr>
            <a:r>
              <a:rPr lang="en-US">
                <a:effectLst>
                  <a:outerShdw blurRad="38100" dist="38100" dir="2700000" algn="tl">
                    <a:srgbClr val="C0C0C0"/>
                  </a:outerShdw>
                </a:effectLst>
                <a:ea typeface="ＭＳ Ｐゴシック" pitchFamily="34" charset="-128"/>
              </a:rPr>
              <a:t>Evaluation of Expressions</a:t>
            </a:r>
          </a:p>
        </p:txBody>
      </p:sp>
      <p:sp>
        <p:nvSpPr>
          <p:cNvPr id="64515" name="Rectangle 3"/>
          <p:cNvSpPr>
            <a:spLocks noGrp="1" noChangeArrowheads="1"/>
          </p:cNvSpPr>
          <p:nvPr>
            <p:ph type="body" idx="1"/>
          </p:nvPr>
        </p:nvSpPr>
        <p:spPr>
          <a:xfrm>
            <a:off x="339234" y="609600"/>
            <a:ext cx="7661275" cy="4903788"/>
          </a:xfrm>
        </p:spPr>
        <p:txBody>
          <a:bodyPr/>
          <a:lstStyle/>
          <a:p>
            <a:r>
              <a:rPr lang="en-US" altLang="en-US" sz="2100">
                <a:latin typeface="Calibri" panose="020F0502020204030204" pitchFamily="34" charset="0"/>
                <a:ea typeface="ＭＳ Ｐゴシック" pitchFamily="34" charset="-128"/>
                <a:cs typeface="Calibri" panose="020F0502020204030204" pitchFamily="34" charset="0"/>
              </a:rPr>
              <a:t>So far: we have seen algorithms for individual operations</a:t>
            </a:r>
          </a:p>
          <a:p>
            <a:r>
              <a:rPr lang="en-US" altLang="en-US" sz="2100">
                <a:latin typeface="Calibri" panose="020F0502020204030204" pitchFamily="34" charset="0"/>
                <a:ea typeface="ＭＳ Ｐゴシック" pitchFamily="34" charset="-128"/>
                <a:cs typeface="Calibri" panose="020F0502020204030204" pitchFamily="34" charset="0"/>
              </a:rPr>
              <a:t>Alternatives for </a:t>
            </a:r>
            <a:r>
              <a:rPr lang="en-US" altLang="en-US" sz="2100" b="1">
                <a:solidFill>
                  <a:srgbClr val="C00000"/>
                </a:solidFill>
                <a:latin typeface="Calibri" panose="020F0502020204030204" pitchFamily="34" charset="0"/>
                <a:ea typeface="ＭＳ Ｐゴシック" pitchFamily="34" charset="-128"/>
                <a:cs typeface="Calibri" panose="020F0502020204030204" pitchFamily="34" charset="0"/>
              </a:rPr>
              <a:t>evaluating an entire expression </a:t>
            </a:r>
            <a:r>
              <a:rPr lang="en-US" altLang="en-US" sz="2100">
                <a:latin typeface="Calibri" panose="020F0502020204030204" pitchFamily="34" charset="0"/>
                <a:ea typeface="ＭＳ Ｐゴシック" pitchFamily="34" charset="-128"/>
                <a:cs typeface="Calibri" panose="020F0502020204030204" pitchFamily="34" charset="0"/>
              </a:rPr>
              <a:t>tree</a:t>
            </a:r>
          </a:p>
          <a:p>
            <a:pPr lvl="1"/>
            <a:r>
              <a:rPr lang="en-US" altLang="en-US" sz="2100" b="1">
                <a:solidFill>
                  <a:srgbClr val="3366CC"/>
                </a:solidFill>
                <a:latin typeface="Calibri" panose="020F0502020204030204" pitchFamily="34" charset="0"/>
                <a:ea typeface="ＭＳ Ｐゴシック" pitchFamily="34" charset="-128"/>
                <a:cs typeface="Calibri" panose="020F0502020204030204" pitchFamily="34" charset="0"/>
              </a:rPr>
              <a:t>Materialization</a:t>
            </a:r>
            <a:r>
              <a:rPr lang="en-US" altLang="en-US" sz="2100">
                <a:latin typeface="Calibri" panose="020F0502020204030204" pitchFamily="34" charset="0"/>
                <a:ea typeface="ＭＳ Ｐゴシック" pitchFamily="34" charset="-128"/>
                <a:cs typeface="Calibri" panose="020F0502020204030204" pitchFamily="34" charset="0"/>
              </a:rPr>
              <a:t>:  generate results of an expression whose inputs are relations or are already computed, </a:t>
            </a:r>
            <a:r>
              <a:rPr lang="en-US" altLang="en-US" sz="2100" b="1">
                <a:solidFill>
                  <a:srgbClr val="3366CC"/>
                </a:solidFill>
                <a:latin typeface="Calibri" panose="020F0502020204030204" pitchFamily="34" charset="0"/>
                <a:ea typeface="ＭＳ Ｐゴシック" pitchFamily="34" charset="-128"/>
                <a:cs typeface="Calibri" panose="020F0502020204030204" pitchFamily="34" charset="0"/>
              </a:rPr>
              <a:t>materialize</a:t>
            </a:r>
            <a:r>
              <a:rPr lang="en-US" altLang="en-US" sz="2100">
                <a:latin typeface="Calibri" panose="020F0502020204030204" pitchFamily="34" charset="0"/>
                <a:ea typeface="ＭＳ Ｐゴシック" pitchFamily="34" charset="-128"/>
                <a:cs typeface="Calibri" panose="020F0502020204030204" pitchFamily="34" charset="0"/>
              </a:rPr>
              <a:t> (store) it on disk.  Repeat.</a:t>
            </a:r>
          </a:p>
          <a:p>
            <a:pPr lvl="1"/>
            <a:r>
              <a:rPr lang="en-US" altLang="en-US" sz="2100" b="1">
                <a:solidFill>
                  <a:srgbClr val="3366CC"/>
                </a:solidFill>
                <a:latin typeface="Calibri" panose="020F0502020204030204" pitchFamily="34" charset="0"/>
                <a:ea typeface="ＭＳ Ｐゴシック" pitchFamily="34" charset="-128"/>
                <a:cs typeface="Calibri" panose="020F0502020204030204" pitchFamily="34" charset="0"/>
              </a:rPr>
              <a:t>Pipelining</a:t>
            </a:r>
            <a:r>
              <a:rPr lang="en-US" altLang="en-US" sz="2100">
                <a:latin typeface="Calibri" panose="020F0502020204030204" pitchFamily="34" charset="0"/>
                <a:ea typeface="ＭＳ Ｐゴシック" pitchFamily="34" charset="-128"/>
                <a:cs typeface="Calibri" panose="020F0502020204030204" pitchFamily="34" charset="0"/>
              </a:rPr>
              <a:t>:  pass on tuples to parent operations even as an operation is being executed</a:t>
            </a:r>
          </a:p>
          <a:p>
            <a:r>
              <a:rPr lang="en-US" altLang="en-US" sz="2100">
                <a:latin typeface="Calibri" panose="020F0502020204030204" pitchFamily="34" charset="0"/>
                <a:ea typeface="ＭＳ Ｐゴシック" pitchFamily="34" charset="-128"/>
                <a:cs typeface="Calibri" panose="020F0502020204030204" pitchFamily="34" charset="0"/>
              </a:rPr>
              <a:t>We study above alternatives in more detail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768350" y="-7785"/>
            <a:ext cx="8077200" cy="609600"/>
          </a:xfrm>
        </p:spPr>
        <p:txBody>
          <a:bodyPr/>
          <a:lstStyle/>
          <a:p>
            <a:pPr>
              <a:defRPr/>
            </a:pPr>
            <a:r>
              <a:rPr lang="en-US">
                <a:effectLst>
                  <a:outerShdw blurRad="38100" dist="38100" dir="2700000" algn="tl">
                    <a:srgbClr val="C0C0C0"/>
                  </a:outerShdw>
                </a:effectLst>
                <a:ea typeface="ＭＳ Ｐゴシック" pitchFamily="34" charset="-128"/>
              </a:rPr>
              <a:t>Materialization</a:t>
            </a:r>
          </a:p>
        </p:txBody>
      </p:sp>
      <p:sp>
        <p:nvSpPr>
          <p:cNvPr id="65539" name="Rectangle 3"/>
          <p:cNvSpPr>
            <a:spLocks noGrp="1" noChangeArrowheads="1"/>
          </p:cNvSpPr>
          <p:nvPr>
            <p:ph type="body" idx="1"/>
          </p:nvPr>
        </p:nvSpPr>
        <p:spPr>
          <a:xfrm>
            <a:off x="106726" y="571436"/>
            <a:ext cx="8481685" cy="3580565"/>
          </a:xfrm>
        </p:spPr>
        <p:txBody>
          <a:bodyPr/>
          <a:lstStyle/>
          <a:p>
            <a:r>
              <a:rPr lang="en-US" altLang="en-US" sz="2100" b="1">
                <a:solidFill>
                  <a:srgbClr val="3366CC"/>
                </a:solidFill>
                <a:latin typeface="Calibri" panose="020F0502020204030204" pitchFamily="34" charset="0"/>
                <a:ea typeface="ＭＳ Ｐゴシック" pitchFamily="34" charset="-128"/>
                <a:cs typeface="Calibri" panose="020F0502020204030204" pitchFamily="34" charset="0"/>
              </a:rPr>
              <a:t>Materialized evaluation</a:t>
            </a:r>
            <a:r>
              <a:rPr lang="en-US" altLang="en-US" sz="2100" b="1">
                <a:latin typeface="Calibri" panose="020F0502020204030204" pitchFamily="34" charset="0"/>
                <a:ea typeface="ＭＳ Ｐゴシック" pitchFamily="34" charset="-128"/>
                <a:cs typeface="Calibri" panose="020F0502020204030204" pitchFamily="34" charset="0"/>
              </a:rPr>
              <a:t>:  </a:t>
            </a:r>
            <a:r>
              <a:rPr lang="en-US" altLang="en-US" sz="2100">
                <a:latin typeface="Calibri" panose="020F0502020204030204" pitchFamily="34" charset="0"/>
                <a:ea typeface="ＭＳ Ｐゴシック" pitchFamily="34" charset="-128"/>
                <a:cs typeface="Calibri" panose="020F0502020204030204" pitchFamily="34" charset="0"/>
              </a:rPr>
              <a:t>evaluate one operation at a time, starting at the lowest-level.  Use intermediate results materialized into temporary relations to evaluate next-level operations.</a:t>
            </a:r>
          </a:p>
          <a:p>
            <a:r>
              <a:rPr lang="en-US" altLang="en-US" sz="2100">
                <a:latin typeface="Calibri" panose="020F0502020204030204" pitchFamily="34" charset="0"/>
                <a:ea typeface="ＭＳ Ｐゴシック" pitchFamily="34" charset="-128"/>
                <a:cs typeface="Calibri" panose="020F0502020204030204" pitchFamily="34" charset="0"/>
              </a:rPr>
              <a:t>Consider the example- </a:t>
            </a:r>
          </a:p>
          <a:p>
            <a:r>
              <a:rPr lang="en-US" sz="2300" b="1" err="1"/>
              <a:t>Π</a:t>
            </a:r>
            <a:r>
              <a:rPr lang="en-US" sz="2100" b="1" i="1" err="1"/>
              <a:t>name</a:t>
            </a:r>
            <a:r>
              <a:rPr lang="en-US" sz="2300" b="1"/>
              <a:t>(σ </a:t>
            </a:r>
            <a:r>
              <a:rPr lang="en-US" sz="2800" b="1" i="1" baseline="-25000"/>
              <a:t>building </a:t>
            </a:r>
            <a:r>
              <a:rPr lang="en-US" sz="2800" b="1" baseline="-25000"/>
              <a:t>=“Watson”</a:t>
            </a:r>
            <a:r>
              <a:rPr lang="en-US" sz="2300" b="1"/>
              <a:t>(</a:t>
            </a:r>
            <a:r>
              <a:rPr lang="en-US" sz="2300" b="1" i="1"/>
              <a:t>department</a:t>
            </a:r>
            <a:r>
              <a:rPr lang="en-US" sz="2300" b="1"/>
              <a:t>) </a:t>
            </a:r>
            <a:r>
              <a:rPr lang="en-US" sz="2800" b="1"/>
              <a:t>⋈</a:t>
            </a:r>
            <a:r>
              <a:rPr lang="en-US" sz="2300" b="1"/>
              <a:t> </a:t>
            </a:r>
            <a:r>
              <a:rPr lang="en-US" sz="2300" b="1" i="1"/>
              <a:t>instructor</a:t>
            </a:r>
            <a:r>
              <a:rPr lang="en-US" sz="2300" b="1"/>
              <a:t>)</a:t>
            </a:r>
            <a:endParaRPr lang="en-US" altLang="en-US" sz="2300" b="1">
              <a:latin typeface="Calibri" panose="020F0502020204030204" pitchFamily="34" charset="0"/>
              <a:ea typeface="ＭＳ Ｐゴシック" pitchFamily="34" charset="-128"/>
              <a:cs typeface="Calibri" panose="020F0502020204030204" pitchFamily="34" charset="0"/>
            </a:endParaRPr>
          </a:p>
          <a:p>
            <a:r>
              <a:rPr lang="en-US" altLang="en-US" sz="2100">
                <a:latin typeface="Calibri" panose="020F0502020204030204" pitchFamily="34" charset="0"/>
                <a:ea typeface="ＭＳ Ｐゴシック" pitchFamily="34" charset="-128"/>
                <a:cs typeface="Calibri" panose="020F0502020204030204" pitchFamily="34" charset="0"/>
              </a:rPr>
              <a:t> in figure below, </a:t>
            </a:r>
            <a:r>
              <a:rPr lang="en-US" altLang="en-US" sz="2100">
                <a:solidFill>
                  <a:srgbClr val="FF0000"/>
                </a:solidFill>
                <a:latin typeface="Calibri" panose="020F0502020204030204" pitchFamily="34" charset="0"/>
                <a:ea typeface="ＭＳ Ｐゴシック" pitchFamily="34" charset="-128"/>
                <a:cs typeface="Calibri" panose="020F0502020204030204" pitchFamily="34" charset="0"/>
              </a:rPr>
              <a:t>compute and store</a:t>
            </a:r>
            <a:br>
              <a:rPr lang="en-US" altLang="en-US" sz="2100">
                <a:solidFill>
                  <a:srgbClr val="FF0000"/>
                </a:solidFill>
                <a:latin typeface="Calibri" panose="020F0502020204030204" pitchFamily="34" charset="0"/>
                <a:ea typeface="ＭＳ Ｐゴシック" pitchFamily="34" charset="-128"/>
                <a:cs typeface="Calibri" panose="020F0502020204030204" pitchFamily="34" charset="0"/>
              </a:rPr>
            </a:br>
            <a:br>
              <a:rPr lang="en-US" altLang="en-US" sz="2100">
                <a:latin typeface="Calibri" panose="020F0502020204030204" pitchFamily="34" charset="0"/>
                <a:ea typeface="ＭＳ Ｐゴシック" pitchFamily="34" charset="-128"/>
                <a:cs typeface="Calibri" panose="020F0502020204030204" pitchFamily="34" charset="0"/>
              </a:rPr>
            </a:br>
            <a:br>
              <a:rPr lang="en-US" altLang="en-US" sz="2100">
                <a:latin typeface="Calibri" panose="020F0502020204030204" pitchFamily="34" charset="0"/>
                <a:ea typeface="ＭＳ Ｐゴシック" pitchFamily="34" charset="-128"/>
                <a:cs typeface="Calibri" panose="020F0502020204030204" pitchFamily="34" charset="0"/>
              </a:rPr>
            </a:br>
            <a:endParaRPr lang="en-US" altLang="en-US" sz="1200">
              <a:latin typeface="Calibri" panose="020F0502020204030204" pitchFamily="34" charset="0"/>
              <a:ea typeface="ＭＳ Ｐゴシック" pitchFamily="34" charset="-128"/>
              <a:cs typeface="Calibri" panose="020F0502020204030204" pitchFamily="34" charset="0"/>
            </a:endParaRPr>
          </a:p>
          <a:p>
            <a:r>
              <a:rPr lang="en-US" altLang="en-US" sz="2100">
                <a:latin typeface="Calibri" panose="020F0502020204030204" pitchFamily="34" charset="0"/>
                <a:ea typeface="ＭＳ Ｐゴシック" pitchFamily="34" charset="-128"/>
                <a:cs typeface="Calibri" panose="020F0502020204030204" pitchFamily="34" charset="0"/>
              </a:rPr>
              <a:t>Then above computed(materialized) stored</a:t>
            </a:r>
          </a:p>
          <a:p>
            <a:pPr marL="0" indent="0">
              <a:buNone/>
            </a:pPr>
            <a:r>
              <a:rPr lang="en-US" altLang="en-US" sz="2100">
                <a:latin typeface="Calibri" panose="020F0502020204030204" pitchFamily="34" charset="0"/>
                <a:ea typeface="ＭＳ Ｐゴシック" pitchFamily="34" charset="-128"/>
                <a:cs typeface="Calibri" panose="020F0502020204030204" pitchFamily="34" charset="0"/>
              </a:rPr>
              <a:t>    Result is joined with </a:t>
            </a:r>
            <a:r>
              <a:rPr lang="en-US" altLang="en-US" sz="2100" i="1">
                <a:latin typeface="Calibri" panose="020F0502020204030204" pitchFamily="34" charset="0"/>
                <a:ea typeface="ＭＳ Ｐゴシック" pitchFamily="34" charset="-128"/>
                <a:cs typeface="Calibri" panose="020F0502020204030204" pitchFamily="34" charset="0"/>
              </a:rPr>
              <a:t>instructor, </a:t>
            </a:r>
            <a:r>
              <a:rPr lang="en-US" altLang="en-US" sz="2100">
                <a:latin typeface="Calibri" panose="020F0502020204030204" pitchFamily="34" charset="0"/>
                <a:ea typeface="ＭＳ Ｐゴシック" pitchFamily="34" charset="-128"/>
                <a:cs typeface="Calibri" panose="020F0502020204030204" pitchFamily="34" charset="0"/>
              </a:rPr>
              <a:t>and </a:t>
            </a:r>
          </a:p>
          <a:p>
            <a:r>
              <a:rPr lang="en-US" altLang="en-US" sz="2100">
                <a:latin typeface="Calibri" panose="020F0502020204030204" pitchFamily="34" charset="0"/>
                <a:ea typeface="ＭＳ Ｐゴシック" pitchFamily="34" charset="-128"/>
                <a:cs typeface="Calibri" panose="020F0502020204030204" pitchFamily="34" charset="0"/>
              </a:rPr>
              <a:t>finally compute the projection on </a:t>
            </a:r>
            <a:r>
              <a:rPr lang="en-US" altLang="en-US" sz="2100" i="1">
                <a:latin typeface="Calibri" panose="020F0502020204030204" pitchFamily="34" charset="0"/>
                <a:ea typeface="ＭＳ Ｐゴシック" pitchFamily="34" charset="-128"/>
                <a:cs typeface="Calibri" panose="020F0502020204030204" pitchFamily="34" charset="0"/>
              </a:rPr>
              <a:t>name. </a:t>
            </a:r>
            <a:endParaRPr lang="en-US" altLang="en-US" sz="2100" b="1" i="1">
              <a:latin typeface="Calibri" panose="020F0502020204030204" pitchFamily="34" charset="0"/>
              <a:ea typeface="ＭＳ Ｐゴシック" pitchFamily="34" charset="-128"/>
              <a:cs typeface="Calibri" panose="020F0502020204030204" pitchFamily="34" charset="0"/>
            </a:endParaRPr>
          </a:p>
        </p:txBody>
      </p:sp>
      <p:graphicFrame>
        <p:nvGraphicFramePr>
          <p:cNvPr id="65540" name="Object 2"/>
          <p:cNvGraphicFramePr>
            <a:graphicFrameLocks noChangeAspect="1"/>
          </p:cNvGraphicFramePr>
          <p:nvPr>
            <p:extLst>
              <p:ext uri="{D42A27DB-BD31-4B8C-83A1-F6EECF244321}">
                <p14:modId xmlns:p14="http://schemas.microsoft.com/office/powerpoint/2010/main" val="66635679"/>
              </p:ext>
            </p:extLst>
          </p:nvPr>
        </p:nvGraphicFramePr>
        <p:xfrm>
          <a:off x="555589" y="3099365"/>
          <a:ext cx="4597052" cy="659270"/>
        </p:xfrm>
        <a:graphic>
          <a:graphicData uri="http://schemas.openxmlformats.org/presentationml/2006/ole">
            <mc:AlternateContent xmlns:mc="http://schemas.openxmlformats.org/markup-compatibility/2006">
              <mc:Choice xmlns:v="urn:schemas-microsoft-com:vml" Requires="v">
                <p:oleObj name="Equation" r:id="rId3" imgW="1676400" imgH="241300" progId="Equation.3">
                  <p:embed/>
                </p:oleObj>
              </mc:Choice>
              <mc:Fallback>
                <p:oleObj name="Equation" r:id="rId3" imgW="1676400" imgH="241300" progId="Equation.3">
                  <p:embed/>
                  <p:pic>
                    <p:nvPicPr>
                      <p:cNvPr id="6554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589" y="3099365"/>
                        <a:ext cx="4597052" cy="659270"/>
                      </a:xfrm>
                      <a:prstGeom prst="rect">
                        <a:avLst/>
                      </a:prstGeom>
                      <a:noFill/>
                      <a:ln>
                        <a:noFill/>
                      </a:ln>
                      <a:effectLst/>
                    </p:spPr>
                  </p:pic>
                </p:oleObj>
              </mc:Fallback>
            </mc:AlternateContent>
          </a:graphicData>
        </a:graphic>
      </p:graphicFrame>
      <p:pic>
        <p:nvPicPr>
          <p:cNvPr id="65542" name="Picture 4"/>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5237784" y="2915864"/>
            <a:ext cx="3884633" cy="3580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Materialization (Cont.)</a:t>
            </a:r>
          </a:p>
        </p:txBody>
      </p:sp>
      <p:sp>
        <p:nvSpPr>
          <p:cNvPr id="66563" name="Rectangle 3"/>
          <p:cNvSpPr>
            <a:spLocks noGrp="1" noChangeArrowheads="1"/>
          </p:cNvSpPr>
          <p:nvPr>
            <p:ph type="body" idx="1"/>
          </p:nvPr>
        </p:nvSpPr>
        <p:spPr>
          <a:xfrm>
            <a:off x="751758" y="1135170"/>
            <a:ext cx="7661275" cy="4903787"/>
          </a:xfrm>
        </p:spPr>
        <p:txBody>
          <a:bodyPr/>
          <a:lstStyle/>
          <a:p>
            <a:r>
              <a:rPr lang="en-US" altLang="en-US" sz="2100">
                <a:latin typeface="Calibri" panose="020F0502020204030204" pitchFamily="34" charset="0"/>
                <a:ea typeface="ＭＳ Ｐゴシック" pitchFamily="34" charset="-128"/>
                <a:cs typeface="Calibri" panose="020F0502020204030204" pitchFamily="34" charset="0"/>
              </a:rPr>
              <a:t>Materialized evaluation is always applicable</a:t>
            </a:r>
          </a:p>
          <a:p>
            <a:r>
              <a:rPr lang="en-US" altLang="en-US" sz="2100">
                <a:solidFill>
                  <a:srgbClr val="FF0000"/>
                </a:solidFill>
                <a:latin typeface="Calibri" panose="020F0502020204030204" pitchFamily="34" charset="0"/>
                <a:ea typeface="ＭＳ Ｐゴシック" pitchFamily="34" charset="-128"/>
                <a:cs typeface="Calibri" panose="020F0502020204030204" pitchFamily="34" charset="0"/>
              </a:rPr>
              <a:t>Cost of writing results to disk and reading </a:t>
            </a:r>
            <a:r>
              <a:rPr lang="en-US" altLang="en-US" sz="2100">
                <a:latin typeface="Calibri" panose="020F0502020204030204" pitchFamily="34" charset="0"/>
                <a:ea typeface="ＭＳ Ｐゴシック" pitchFamily="34" charset="-128"/>
                <a:cs typeface="Calibri" panose="020F0502020204030204" pitchFamily="34" charset="0"/>
              </a:rPr>
              <a:t>them back can be quite high.</a:t>
            </a:r>
          </a:p>
          <a:p>
            <a:pPr lvl="1"/>
            <a:r>
              <a:rPr lang="en-US" altLang="en-US" sz="2100">
                <a:latin typeface="Calibri" panose="020F0502020204030204" pitchFamily="34" charset="0"/>
                <a:ea typeface="ＭＳ Ｐゴシック" pitchFamily="34" charset="-128"/>
                <a:cs typeface="Calibri" panose="020F0502020204030204" pitchFamily="34" charset="0"/>
              </a:rPr>
              <a:t>Our cost formulas for operations ignore cost of writing results to disk, so</a:t>
            </a:r>
          </a:p>
          <a:p>
            <a:pPr lvl="2"/>
            <a:r>
              <a:rPr lang="en-US" altLang="en-US" sz="2100">
                <a:solidFill>
                  <a:srgbClr val="FF0000"/>
                </a:solidFill>
                <a:latin typeface="Calibri" panose="020F0502020204030204" pitchFamily="34" charset="0"/>
                <a:ea typeface="ＭＳ Ｐゴシック" pitchFamily="34" charset="-128"/>
                <a:cs typeface="Calibri" panose="020F0502020204030204" pitchFamily="34" charset="0"/>
              </a:rPr>
              <a:t>Overall cost  </a:t>
            </a:r>
            <a:r>
              <a:rPr lang="en-US" altLang="en-US" sz="2100" b="1">
                <a:solidFill>
                  <a:srgbClr val="C00000"/>
                </a:solidFill>
                <a:latin typeface="Calibri" panose="020F0502020204030204" pitchFamily="34" charset="0"/>
                <a:ea typeface="ＭＳ Ｐゴシック" pitchFamily="34" charset="-128"/>
                <a:cs typeface="Calibri" panose="020F0502020204030204" pitchFamily="34" charset="0"/>
              </a:rPr>
              <a:t>=</a:t>
            </a:r>
            <a:r>
              <a:rPr lang="en-US" altLang="en-US" sz="2100">
                <a:solidFill>
                  <a:srgbClr val="FF0000"/>
                </a:solidFill>
                <a:latin typeface="Calibri" panose="020F0502020204030204" pitchFamily="34" charset="0"/>
                <a:ea typeface="ＭＳ Ｐゴシック" pitchFamily="34" charset="-128"/>
                <a:cs typeface="Calibri" panose="020F0502020204030204" pitchFamily="34" charset="0"/>
              </a:rPr>
              <a:t>  Sum of costs of individual operations </a:t>
            </a:r>
            <a:r>
              <a:rPr lang="en-US" altLang="en-US" sz="2800" b="1">
                <a:solidFill>
                  <a:srgbClr val="C00000"/>
                </a:solidFill>
                <a:latin typeface="Calibri" panose="020F0502020204030204" pitchFamily="34" charset="0"/>
                <a:ea typeface="ＭＳ Ｐゴシック" pitchFamily="34" charset="-128"/>
                <a:cs typeface="Calibri" panose="020F0502020204030204" pitchFamily="34" charset="0"/>
              </a:rPr>
              <a:t>+</a:t>
            </a:r>
            <a:r>
              <a:rPr lang="en-US" altLang="en-US" sz="2100">
                <a:solidFill>
                  <a:srgbClr val="FF0000"/>
                </a:solidFill>
                <a:latin typeface="Calibri" panose="020F0502020204030204" pitchFamily="34" charset="0"/>
                <a:ea typeface="ＭＳ Ｐゴシック" pitchFamily="34" charset="-128"/>
                <a:cs typeface="Calibri" panose="020F0502020204030204" pitchFamily="34" charset="0"/>
              </a:rPr>
              <a:t> </a:t>
            </a:r>
            <a:br>
              <a:rPr lang="en-US" altLang="en-US" sz="2100">
                <a:solidFill>
                  <a:srgbClr val="FF0000"/>
                </a:solidFill>
                <a:latin typeface="Calibri" panose="020F0502020204030204" pitchFamily="34" charset="0"/>
                <a:ea typeface="ＭＳ Ｐゴシック" pitchFamily="34" charset="-128"/>
                <a:cs typeface="Calibri" panose="020F0502020204030204" pitchFamily="34" charset="0"/>
              </a:rPr>
            </a:br>
            <a:r>
              <a:rPr lang="en-US" altLang="en-US" sz="2100">
                <a:solidFill>
                  <a:srgbClr val="FF0000"/>
                </a:solidFill>
                <a:latin typeface="Calibri" panose="020F0502020204030204" pitchFamily="34" charset="0"/>
                <a:ea typeface="ＭＳ Ｐゴシック" pitchFamily="34" charset="-128"/>
                <a:cs typeface="Calibri" panose="020F0502020204030204" pitchFamily="34" charset="0"/>
              </a:rPr>
              <a:t>                            cost of writing intermediate results to disk</a:t>
            </a:r>
          </a:p>
          <a:p>
            <a:r>
              <a:rPr lang="en-US" altLang="en-US" sz="2100" b="1">
                <a:solidFill>
                  <a:srgbClr val="3366CC"/>
                </a:solidFill>
                <a:latin typeface="Calibri" panose="020F0502020204030204" pitchFamily="34" charset="0"/>
                <a:ea typeface="ＭＳ Ｐゴシック" pitchFamily="34" charset="-128"/>
                <a:cs typeface="Calibri" panose="020F0502020204030204" pitchFamily="34" charset="0"/>
              </a:rPr>
              <a:t>Double buffering</a:t>
            </a:r>
            <a:r>
              <a:rPr lang="en-US" altLang="en-US" sz="2100">
                <a:latin typeface="Calibri" panose="020F0502020204030204" pitchFamily="34" charset="0"/>
                <a:ea typeface="ＭＳ Ｐゴシック" pitchFamily="34" charset="-128"/>
                <a:cs typeface="Calibri" panose="020F0502020204030204" pitchFamily="34" charset="0"/>
              </a:rPr>
              <a:t>: use two output buffers for each operation, when one is full write it to disk while the other is </a:t>
            </a:r>
            <a:r>
              <a:rPr lang="en-US" sz="2100">
                <a:latin typeface="Calibri" panose="020F0502020204030204" pitchFamily="34" charset="0"/>
                <a:ea typeface="ＭＳ Ｐゴシック" pitchFamily="34" charset="-128"/>
                <a:cs typeface="Calibri" panose="020F0502020204030204" pitchFamily="34" charset="0"/>
              </a:rPr>
              <a:t>continuing execution </a:t>
            </a:r>
            <a:r>
              <a:rPr lang="en-US" altLang="en-US" sz="2100">
                <a:latin typeface="Calibri" panose="020F0502020204030204" pitchFamily="34" charset="0"/>
                <a:ea typeface="ＭＳ Ｐゴシック" pitchFamily="34" charset="-128"/>
                <a:cs typeface="Calibri" panose="020F0502020204030204" pitchFamily="34" charset="0"/>
              </a:rPr>
              <a:t> getting  filled by executing algorithm.</a:t>
            </a:r>
          </a:p>
          <a:p>
            <a:pPr lvl="1"/>
            <a:r>
              <a:rPr lang="en-US" altLang="en-US" sz="2100">
                <a:latin typeface="Calibri" panose="020F0502020204030204" pitchFamily="34" charset="0"/>
                <a:ea typeface="ＭＳ Ｐゴシック" pitchFamily="34" charset="-128"/>
                <a:cs typeface="Calibri" panose="020F0502020204030204" pitchFamily="34" charset="0"/>
              </a:rPr>
              <a:t>Allows overlap of disk writes with computation and reduces execution time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5330" name="Rectangle 2050"/>
          <p:cNvSpPr>
            <a:spLocks noGrp="1" noChangeArrowheads="1"/>
          </p:cNvSpPr>
          <p:nvPr>
            <p:ph type="title"/>
          </p:nvPr>
        </p:nvSpPr>
        <p:spPr>
          <a:xfrm>
            <a:off x="768350" y="-70415"/>
            <a:ext cx="8077200" cy="609600"/>
          </a:xfrm>
        </p:spPr>
        <p:txBody>
          <a:bodyPr/>
          <a:lstStyle/>
          <a:p>
            <a:pPr>
              <a:defRPr/>
            </a:pPr>
            <a:r>
              <a:rPr lang="en-US">
                <a:effectLst>
                  <a:outerShdw blurRad="38100" dist="38100" dir="2700000" algn="tl">
                    <a:srgbClr val="C0C0C0"/>
                  </a:outerShdw>
                </a:effectLst>
                <a:ea typeface="ＭＳ Ｐゴシック" pitchFamily="34" charset="-128"/>
              </a:rPr>
              <a:t>Pipelining</a:t>
            </a:r>
          </a:p>
        </p:txBody>
      </p:sp>
      <p:sp>
        <p:nvSpPr>
          <p:cNvPr id="67587" name="Rectangle 2051"/>
          <p:cNvSpPr>
            <a:spLocks noGrp="1" noChangeArrowheads="1"/>
          </p:cNvSpPr>
          <p:nvPr>
            <p:ph type="body" idx="1"/>
          </p:nvPr>
        </p:nvSpPr>
        <p:spPr>
          <a:xfrm>
            <a:off x="135513" y="528555"/>
            <a:ext cx="8850681" cy="6044130"/>
          </a:xfrm>
        </p:spPr>
        <p:txBody>
          <a:bodyPr/>
          <a:lstStyle/>
          <a:p>
            <a:r>
              <a:rPr lang="en-US" altLang="en-US" sz="2100" b="1">
                <a:solidFill>
                  <a:srgbClr val="3366CC"/>
                </a:solidFill>
                <a:latin typeface="Calibri" panose="020F0502020204030204" pitchFamily="34" charset="0"/>
                <a:ea typeface="ＭＳ Ｐゴシック" pitchFamily="34" charset="-128"/>
                <a:cs typeface="Calibri" panose="020F0502020204030204" pitchFamily="34" charset="0"/>
              </a:rPr>
              <a:t>Pipelined evaluation</a:t>
            </a:r>
            <a:r>
              <a:rPr lang="en-US" altLang="en-US" sz="2100" b="1">
                <a:solidFill>
                  <a:schemeClr val="tx2"/>
                </a:solidFill>
                <a:latin typeface="Calibri" panose="020F0502020204030204" pitchFamily="34" charset="0"/>
                <a:ea typeface="ＭＳ Ｐゴシック" pitchFamily="34" charset="-128"/>
                <a:cs typeface="Calibri" panose="020F0502020204030204" pitchFamily="34" charset="0"/>
              </a:rPr>
              <a:t> </a:t>
            </a:r>
            <a:r>
              <a:rPr lang="en-US" altLang="en-US" sz="2100" b="1">
                <a:latin typeface="Calibri" panose="020F0502020204030204" pitchFamily="34" charset="0"/>
                <a:ea typeface="ＭＳ Ｐゴシック" pitchFamily="34" charset="-128"/>
                <a:cs typeface="Calibri" panose="020F0502020204030204" pitchFamily="34" charset="0"/>
              </a:rPr>
              <a:t>:</a:t>
            </a:r>
            <a:r>
              <a:rPr lang="en-US" altLang="en-US" sz="2100">
                <a:latin typeface="Calibri" panose="020F0502020204030204" pitchFamily="34" charset="0"/>
                <a:ea typeface="ＭＳ Ｐゴシック" pitchFamily="34" charset="-128"/>
                <a:cs typeface="Calibri" panose="020F0502020204030204" pitchFamily="34" charset="0"/>
              </a:rPr>
              <a:t>  evaluate several </a:t>
            </a:r>
            <a:r>
              <a:rPr lang="en-US" altLang="en-US" sz="2100" b="1">
                <a:latin typeface="Calibri" panose="020F0502020204030204" pitchFamily="34" charset="0"/>
                <a:ea typeface="ＭＳ Ｐゴシック" pitchFamily="34" charset="-128"/>
                <a:cs typeface="Calibri" panose="020F0502020204030204" pitchFamily="34" charset="0"/>
              </a:rPr>
              <a:t>operations simultaneously</a:t>
            </a:r>
            <a:r>
              <a:rPr lang="en-US" altLang="en-US" sz="2100">
                <a:latin typeface="Calibri" panose="020F0502020204030204" pitchFamily="34" charset="0"/>
                <a:ea typeface="ＭＳ Ｐゴシック" pitchFamily="34" charset="-128"/>
                <a:cs typeface="Calibri" panose="020F0502020204030204" pitchFamily="34" charset="0"/>
              </a:rPr>
              <a:t>, passing the results of one operation on to the next.</a:t>
            </a:r>
          </a:p>
          <a:p>
            <a:r>
              <a:rPr lang="en-US" sz="2300" b="1" err="1"/>
              <a:t>Π</a:t>
            </a:r>
            <a:r>
              <a:rPr lang="en-US" sz="2300" b="1" i="1" err="1"/>
              <a:t>name</a:t>
            </a:r>
            <a:r>
              <a:rPr lang="en-US" sz="2300" b="1"/>
              <a:t>(σ </a:t>
            </a:r>
            <a:r>
              <a:rPr lang="en-US" sz="2300" b="1" i="1" baseline="-25000"/>
              <a:t>building </a:t>
            </a:r>
            <a:r>
              <a:rPr lang="en-US" sz="2300" b="1" baseline="-25000"/>
              <a:t>=“Watson”</a:t>
            </a:r>
            <a:r>
              <a:rPr lang="en-US" sz="2300" b="1"/>
              <a:t>(</a:t>
            </a:r>
            <a:r>
              <a:rPr lang="en-US" sz="2300" b="1" i="1"/>
              <a:t>department</a:t>
            </a:r>
            <a:r>
              <a:rPr lang="en-US" sz="2300" b="1"/>
              <a:t>) </a:t>
            </a:r>
            <a:r>
              <a:rPr lang="en-US" sz="2800" b="1"/>
              <a:t>⋈</a:t>
            </a:r>
            <a:r>
              <a:rPr lang="en-US" sz="2300" b="1"/>
              <a:t> </a:t>
            </a:r>
            <a:r>
              <a:rPr lang="en-US" sz="2300" b="1" i="1"/>
              <a:t>instructor</a:t>
            </a:r>
            <a:r>
              <a:rPr lang="en-US" sz="2300" b="1"/>
              <a:t>)</a:t>
            </a:r>
            <a:endParaRPr lang="en-US" altLang="en-US" sz="2300" b="1">
              <a:latin typeface="Calibri" panose="020F0502020204030204" pitchFamily="34" charset="0"/>
              <a:ea typeface="ＭＳ Ｐゴシック" pitchFamily="34" charset="-128"/>
              <a:cs typeface="Calibri" panose="020F0502020204030204" pitchFamily="34" charset="0"/>
            </a:endParaRPr>
          </a:p>
          <a:p>
            <a:r>
              <a:rPr lang="en-US" altLang="en-US" sz="2100">
                <a:latin typeface="Calibri" panose="020F0502020204030204" pitchFamily="34" charset="0"/>
                <a:ea typeface="ＭＳ Ｐゴシック" pitchFamily="34" charset="-128"/>
                <a:cs typeface="Calibri" panose="020F0502020204030204" pitchFamily="34" charset="0"/>
              </a:rPr>
              <a:t>In previous expression tree, don</a:t>
            </a:r>
            <a:r>
              <a:rPr lang="ja-JP" altLang="en-US" sz="2100">
                <a:latin typeface="Calibri" panose="020F0502020204030204" pitchFamily="34" charset="0"/>
                <a:ea typeface="ＭＳ Ｐゴシック" pitchFamily="34" charset="-128"/>
                <a:cs typeface="Calibri" panose="020F0502020204030204" pitchFamily="34" charset="0"/>
              </a:rPr>
              <a:t>’</a:t>
            </a:r>
            <a:r>
              <a:rPr lang="en-US" altLang="ja-JP" sz="2100">
                <a:latin typeface="Calibri" panose="020F0502020204030204" pitchFamily="34" charset="0"/>
                <a:ea typeface="ＭＳ Ｐゴシック" pitchFamily="34" charset="-128"/>
                <a:cs typeface="Calibri" panose="020F0502020204030204" pitchFamily="34" charset="0"/>
              </a:rPr>
              <a:t>t store result of</a:t>
            </a:r>
            <a:br>
              <a:rPr lang="en-US" altLang="ja-JP" sz="2100">
                <a:latin typeface="Calibri" panose="020F0502020204030204" pitchFamily="34" charset="0"/>
                <a:ea typeface="ＭＳ Ｐゴシック" pitchFamily="34" charset="-128"/>
                <a:cs typeface="Calibri" panose="020F0502020204030204" pitchFamily="34" charset="0"/>
              </a:rPr>
            </a:br>
            <a:br>
              <a:rPr lang="en-US" altLang="ja-JP" sz="2100">
                <a:latin typeface="Calibri" panose="020F0502020204030204" pitchFamily="34" charset="0"/>
                <a:ea typeface="ＭＳ Ｐゴシック" pitchFamily="34" charset="-128"/>
                <a:cs typeface="Calibri" panose="020F0502020204030204" pitchFamily="34" charset="0"/>
              </a:rPr>
            </a:br>
            <a:r>
              <a:rPr lang="en-US" altLang="ja-JP" sz="2100">
                <a:latin typeface="Calibri" panose="020F0502020204030204" pitchFamily="34" charset="0"/>
                <a:ea typeface="ＭＳ Ｐゴシック" pitchFamily="34" charset="-128"/>
                <a:cs typeface="Calibri" panose="020F0502020204030204" pitchFamily="34" charset="0"/>
              </a:rPr>
              <a:t> </a:t>
            </a:r>
          </a:p>
          <a:p>
            <a:pPr lvl="1"/>
            <a:r>
              <a:rPr lang="en-US" altLang="en-US" sz="2100">
                <a:latin typeface="Calibri" panose="020F0502020204030204" pitchFamily="34" charset="0"/>
                <a:ea typeface="ＭＳ Ｐゴシック" pitchFamily="34" charset="-128"/>
                <a:cs typeface="Calibri" panose="020F0502020204030204" pitchFamily="34" charset="0"/>
              </a:rPr>
              <a:t>instead, </a:t>
            </a:r>
            <a:r>
              <a:rPr lang="en-US" altLang="en-US" sz="2100" b="1">
                <a:latin typeface="Calibri" panose="020F0502020204030204" pitchFamily="34" charset="0"/>
                <a:ea typeface="ＭＳ Ｐゴシック" pitchFamily="34" charset="-128"/>
                <a:cs typeface="Calibri" panose="020F0502020204030204" pitchFamily="34" charset="0"/>
              </a:rPr>
              <a:t>pass tuples directly to the join</a:t>
            </a:r>
            <a:endParaRPr lang="en-US" altLang="en-US" sz="2100">
              <a:latin typeface="Calibri" panose="020F0502020204030204" pitchFamily="34" charset="0"/>
              <a:ea typeface="ＭＳ Ｐゴシック" pitchFamily="34" charset="-128"/>
              <a:cs typeface="Calibri" panose="020F0502020204030204" pitchFamily="34" charset="0"/>
            </a:endParaRPr>
          </a:p>
          <a:p>
            <a:pPr lvl="1"/>
            <a:r>
              <a:rPr lang="en-US" altLang="en-US" sz="2100">
                <a:latin typeface="Calibri" panose="020F0502020204030204" pitchFamily="34" charset="0"/>
                <a:ea typeface="ＭＳ Ｐゴシック" pitchFamily="34" charset="-128"/>
                <a:cs typeface="Calibri" panose="020F0502020204030204" pitchFamily="34" charset="0"/>
              </a:rPr>
              <a:t>Similarly, don</a:t>
            </a:r>
            <a:r>
              <a:rPr lang="ja-JP" altLang="en-US" sz="2100">
                <a:latin typeface="Calibri" panose="020F0502020204030204" pitchFamily="34" charset="0"/>
                <a:ea typeface="ＭＳ Ｐゴシック" pitchFamily="34" charset="-128"/>
                <a:cs typeface="Calibri" panose="020F0502020204030204" pitchFamily="34" charset="0"/>
              </a:rPr>
              <a:t>’</a:t>
            </a:r>
            <a:r>
              <a:rPr lang="en-US" altLang="ja-JP" sz="2100">
                <a:latin typeface="Calibri" panose="020F0502020204030204" pitchFamily="34" charset="0"/>
                <a:ea typeface="ＭＳ Ｐゴシック" pitchFamily="34" charset="-128"/>
                <a:cs typeface="Calibri" panose="020F0502020204030204" pitchFamily="34" charset="0"/>
              </a:rPr>
              <a:t>t store result of join, </a:t>
            </a:r>
          </a:p>
          <a:p>
            <a:pPr marL="457200" lvl="1" indent="0">
              <a:buNone/>
            </a:pPr>
            <a:r>
              <a:rPr lang="en-US" altLang="ja-JP" sz="2100" b="1">
                <a:latin typeface="Calibri" panose="020F0502020204030204" pitchFamily="34" charset="0"/>
                <a:ea typeface="ＭＳ Ｐゴシック" pitchFamily="34" charset="-128"/>
                <a:cs typeface="Calibri" panose="020F0502020204030204" pitchFamily="34" charset="0"/>
              </a:rPr>
              <a:t>    pass tuples directly to projection</a:t>
            </a:r>
            <a:r>
              <a:rPr lang="en-US" altLang="ja-JP" sz="2100">
                <a:latin typeface="Calibri" panose="020F0502020204030204" pitchFamily="34" charset="0"/>
                <a:ea typeface="ＭＳ Ｐゴシック" pitchFamily="34" charset="-128"/>
                <a:cs typeface="Calibri" panose="020F0502020204030204" pitchFamily="34" charset="0"/>
              </a:rPr>
              <a:t>. </a:t>
            </a:r>
          </a:p>
        </p:txBody>
      </p:sp>
      <p:graphicFrame>
        <p:nvGraphicFramePr>
          <p:cNvPr id="67588" name="Object 5"/>
          <p:cNvGraphicFramePr>
            <a:graphicFrameLocks noChangeAspect="1"/>
          </p:cNvGraphicFramePr>
          <p:nvPr>
            <p:extLst>
              <p:ext uri="{D42A27DB-BD31-4B8C-83A1-F6EECF244321}">
                <p14:modId xmlns:p14="http://schemas.microsoft.com/office/powerpoint/2010/main" val="775017184"/>
              </p:ext>
            </p:extLst>
          </p:nvPr>
        </p:nvGraphicFramePr>
        <p:xfrm>
          <a:off x="1157072" y="2311321"/>
          <a:ext cx="5858443" cy="538945"/>
        </p:xfrm>
        <a:graphic>
          <a:graphicData uri="http://schemas.openxmlformats.org/presentationml/2006/ole">
            <mc:AlternateContent xmlns:mc="http://schemas.openxmlformats.org/markup-compatibility/2006">
              <mc:Choice xmlns:v="urn:schemas-microsoft-com:vml" Requires="v">
                <p:oleObj name="Equation" r:id="rId3" imgW="1739880" imgH="241200" progId="Equation.3">
                  <p:embed/>
                </p:oleObj>
              </mc:Choice>
              <mc:Fallback>
                <p:oleObj name="Equation" r:id="rId3" imgW="1739880" imgH="241200" progId="Equation.3">
                  <p:embed/>
                  <p:pic>
                    <p:nvPicPr>
                      <p:cNvPr id="67588" name="Object 5"/>
                      <p:cNvPicPr>
                        <a:picLocks noChangeAspect="1" noChangeArrowheads="1"/>
                      </p:cNvPicPr>
                      <p:nvPr/>
                    </p:nvPicPr>
                    <p:blipFill>
                      <a:blip r:embed="rId4"/>
                      <a:srcRect/>
                      <a:stretch>
                        <a:fillRect/>
                      </a:stretch>
                    </p:blipFill>
                    <p:spPr bwMode="auto">
                      <a:xfrm>
                        <a:off x="1157072" y="2311321"/>
                        <a:ext cx="5858443" cy="538945"/>
                      </a:xfrm>
                      <a:prstGeom prst="rect">
                        <a:avLst/>
                      </a:prstGeom>
                      <a:noFill/>
                      <a:ln>
                        <a:solidFill>
                          <a:schemeClr val="tx2"/>
                        </a:solidFill>
                      </a:ln>
                      <a:effectLst/>
                    </p:spPr>
                  </p:pic>
                </p:oleObj>
              </mc:Fallback>
            </mc:AlternateContent>
          </a:graphicData>
        </a:graphic>
      </p:graphicFrame>
      <p:pic>
        <p:nvPicPr>
          <p:cNvPr id="5" name="Picture 4">
            <a:extLst>
              <a:ext uri="{FF2B5EF4-FFF2-40B4-BE49-F238E27FC236}">
                <a16:creationId xmlns:a16="http://schemas.microsoft.com/office/drawing/2014/main" id="{466D571D-31E2-4965-9C43-312DECA50535}"/>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5259367" y="3277435"/>
            <a:ext cx="3884633" cy="3580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5330" name="Rectangle 2050"/>
          <p:cNvSpPr>
            <a:spLocks noGrp="1" noChangeArrowheads="1"/>
          </p:cNvSpPr>
          <p:nvPr>
            <p:ph type="title"/>
          </p:nvPr>
        </p:nvSpPr>
        <p:spPr>
          <a:xfrm>
            <a:off x="768350" y="-70415"/>
            <a:ext cx="8077200" cy="609600"/>
          </a:xfrm>
        </p:spPr>
        <p:txBody>
          <a:bodyPr/>
          <a:lstStyle/>
          <a:p>
            <a:pPr>
              <a:defRPr/>
            </a:pPr>
            <a:r>
              <a:rPr lang="en-US">
                <a:effectLst>
                  <a:outerShdw blurRad="38100" dist="38100" dir="2700000" algn="tl">
                    <a:srgbClr val="C0C0C0"/>
                  </a:outerShdw>
                </a:effectLst>
                <a:ea typeface="ＭＳ Ｐゴシック" pitchFamily="34" charset="-128"/>
              </a:rPr>
              <a:t>Pipelining</a:t>
            </a:r>
          </a:p>
        </p:txBody>
      </p:sp>
      <p:sp>
        <p:nvSpPr>
          <p:cNvPr id="67587" name="Rectangle 2051"/>
          <p:cNvSpPr>
            <a:spLocks noGrp="1" noChangeArrowheads="1"/>
          </p:cNvSpPr>
          <p:nvPr>
            <p:ph type="body" idx="1"/>
          </p:nvPr>
        </p:nvSpPr>
        <p:spPr>
          <a:xfrm>
            <a:off x="424888" y="505405"/>
            <a:ext cx="8256129" cy="6044130"/>
          </a:xfrm>
        </p:spPr>
        <p:txBody>
          <a:bodyPr/>
          <a:lstStyle/>
          <a:p>
            <a:pPr marL="0" indent="0">
              <a:buNone/>
            </a:pPr>
            <a:r>
              <a:rPr lang="en-US" altLang="ja-JP" sz="2100">
                <a:latin typeface="Calibri" panose="020F0502020204030204" pitchFamily="34" charset="0"/>
                <a:ea typeface="ＭＳ Ｐゴシック" pitchFamily="34" charset="-128"/>
                <a:cs typeface="Calibri" panose="020F0502020204030204" pitchFamily="34" charset="0"/>
              </a:rPr>
              <a:t> </a:t>
            </a:r>
          </a:p>
          <a:p>
            <a:r>
              <a:rPr lang="en-US" sz="2400" b="1">
                <a:solidFill>
                  <a:srgbClr val="FF0000"/>
                </a:solidFill>
                <a:latin typeface="Calibri" panose="020F0502020204030204" pitchFamily="34" charset="0"/>
                <a:cs typeface="Calibri" panose="020F0502020204030204" pitchFamily="34" charset="0"/>
              </a:rPr>
              <a:t>Two benefits</a:t>
            </a:r>
            <a:endParaRPr lang="en-US" altLang="ja-JP" sz="2400" b="1">
              <a:solidFill>
                <a:srgbClr val="FF0000"/>
              </a:solidFill>
              <a:latin typeface="Calibri" panose="020F0502020204030204" pitchFamily="34" charset="0"/>
              <a:ea typeface="ＭＳ Ｐゴシック" pitchFamily="34" charset="-128"/>
              <a:cs typeface="Calibri" panose="020F0502020204030204" pitchFamily="34" charset="0"/>
            </a:endParaRPr>
          </a:p>
          <a:p>
            <a:pPr lvl="1"/>
            <a:r>
              <a:rPr lang="en-US" altLang="en-US" sz="2100">
                <a:latin typeface="Calibri" panose="020F0502020204030204" pitchFamily="34" charset="0"/>
                <a:ea typeface="ＭＳ Ｐゴシック" pitchFamily="34" charset="-128"/>
                <a:cs typeface="Calibri" panose="020F0502020204030204" pitchFamily="34" charset="0"/>
              </a:rPr>
              <a:t>It eliminates the </a:t>
            </a:r>
            <a:r>
              <a:rPr lang="en-US" altLang="en-US" sz="2100">
                <a:solidFill>
                  <a:srgbClr val="C00000"/>
                </a:solidFill>
                <a:latin typeface="Calibri" panose="020F0502020204030204" pitchFamily="34" charset="0"/>
                <a:ea typeface="ＭＳ Ｐゴシック" pitchFamily="34" charset="-128"/>
                <a:cs typeface="Calibri" panose="020F0502020204030204" pitchFamily="34" charset="0"/>
              </a:rPr>
              <a:t>cost of reading and writing temporary relations</a:t>
            </a:r>
            <a:r>
              <a:rPr lang="en-US" altLang="en-US" sz="2100">
                <a:latin typeface="Calibri" panose="020F0502020204030204" pitchFamily="34" charset="0"/>
                <a:ea typeface="ＭＳ Ｐゴシック" pitchFamily="34" charset="-128"/>
                <a:cs typeface="Calibri" panose="020F0502020204030204" pitchFamily="34" charset="0"/>
              </a:rPr>
              <a:t>, reducing the cost of query evaluation</a:t>
            </a:r>
          </a:p>
          <a:p>
            <a:pPr lvl="1"/>
            <a:r>
              <a:rPr lang="en-US" altLang="en-US" sz="2100">
                <a:latin typeface="Calibri" panose="020F0502020204030204" pitchFamily="34" charset="0"/>
                <a:ea typeface="ＭＳ Ｐゴシック" pitchFamily="34" charset="-128"/>
                <a:cs typeface="Calibri" panose="020F0502020204030204" pitchFamily="34" charset="0"/>
              </a:rPr>
              <a:t>It can </a:t>
            </a:r>
            <a:r>
              <a:rPr lang="en-US" altLang="en-US" sz="2100">
                <a:solidFill>
                  <a:srgbClr val="C00000"/>
                </a:solidFill>
                <a:latin typeface="Calibri" panose="020F0502020204030204" pitchFamily="34" charset="0"/>
                <a:ea typeface="ＭＳ Ｐゴシック" pitchFamily="34" charset="-128"/>
                <a:cs typeface="Calibri" panose="020F0502020204030204" pitchFamily="34" charset="0"/>
              </a:rPr>
              <a:t>start generating </a:t>
            </a:r>
            <a:r>
              <a:rPr lang="en-US" altLang="en-US" sz="2100" b="1">
                <a:solidFill>
                  <a:srgbClr val="C00000"/>
                </a:solidFill>
                <a:latin typeface="Calibri" panose="020F0502020204030204" pitchFamily="34" charset="0"/>
                <a:ea typeface="ＭＳ Ｐゴシック" pitchFamily="34" charset="-128"/>
                <a:cs typeface="Calibri" panose="020F0502020204030204" pitchFamily="34" charset="0"/>
              </a:rPr>
              <a:t>query results quickly</a:t>
            </a:r>
            <a:r>
              <a:rPr lang="en-US" altLang="en-US" sz="2100">
                <a:latin typeface="Calibri" panose="020F0502020204030204" pitchFamily="34" charset="0"/>
                <a:ea typeface="ＭＳ Ｐゴシック" pitchFamily="34" charset="-128"/>
                <a:cs typeface="Calibri" panose="020F0502020204030204" pitchFamily="34" charset="0"/>
              </a:rPr>
              <a:t>, if the root operator of a query evaluation plan is combined in a pipeline with its inputs.</a:t>
            </a:r>
          </a:p>
          <a:p>
            <a:r>
              <a:rPr lang="en-US" altLang="en-US" sz="2100">
                <a:latin typeface="Calibri" panose="020F0502020204030204" pitchFamily="34" charset="0"/>
                <a:ea typeface="ＭＳ Ｐゴシック" pitchFamily="34" charset="-128"/>
                <a:cs typeface="Calibri" panose="020F0502020204030204" pitchFamily="34" charset="0"/>
              </a:rPr>
              <a:t>Pipelining </a:t>
            </a:r>
            <a:r>
              <a:rPr lang="en-US" altLang="en-US" sz="2100">
                <a:solidFill>
                  <a:srgbClr val="FF0000"/>
                </a:solidFill>
                <a:latin typeface="Calibri" panose="020F0502020204030204" pitchFamily="34" charset="0"/>
                <a:ea typeface="ＭＳ Ｐゴシック" pitchFamily="34" charset="-128"/>
                <a:cs typeface="Calibri" panose="020F0502020204030204" pitchFamily="34" charset="0"/>
              </a:rPr>
              <a:t>may not </a:t>
            </a:r>
            <a:r>
              <a:rPr lang="en-US" altLang="en-US" sz="2100">
                <a:latin typeface="Calibri" panose="020F0502020204030204" pitchFamily="34" charset="0"/>
                <a:ea typeface="ＭＳ Ｐゴシック" pitchFamily="34" charset="-128"/>
                <a:cs typeface="Calibri" panose="020F0502020204030204" pitchFamily="34" charset="0"/>
              </a:rPr>
              <a:t>always </a:t>
            </a:r>
            <a:r>
              <a:rPr lang="en-US" altLang="en-US" sz="2100">
                <a:solidFill>
                  <a:srgbClr val="FF0000"/>
                </a:solidFill>
                <a:latin typeface="Calibri" panose="020F0502020204030204" pitchFamily="34" charset="0"/>
                <a:ea typeface="ＭＳ Ｐゴシック" pitchFamily="34" charset="-128"/>
                <a:cs typeface="Calibri" panose="020F0502020204030204" pitchFamily="34" charset="0"/>
              </a:rPr>
              <a:t>be possible </a:t>
            </a:r>
            <a:r>
              <a:rPr lang="en-US" altLang="en-US" sz="2100">
                <a:latin typeface="Calibri" panose="020F0502020204030204" pitchFamily="34" charset="0"/>
                <a:ea typeface="ＭＳ Ｐゴシック" pitchFamily="34" charset="-128"/>
                <a:cs typeface="Calibri" panose="020F0502020204030204" pitchFamily="34" charset="0"/>
              </a:rPr>
              <a:t>– </a:t>
            </a:r>
            <a:r>
              <a:rPr lang="en-US" altLang="en-US" sz="2100" b="1">
                <a:latin typeface="Calibri" panose="020F0502020204030204" pitchFamily="34" charset="0"/>
                <a:ea typeface="ＭＳ Ｐゴシック" pitchFamily="34" charset="-128"/>
                <a:cs typeface="Calibri" panose="020F0502020204030204" pitchFamily="34" charset="0"/>
              </a:rPr>
              <a:t>e.g</a:t>
            </a:r>
            <a:r>
              <a:rPr lang="en-US" altLang="en-US" sz="2100">
                <a:latin typeface="Calibri" panose="020F0502020204030204" pitchFamily="34" charset="0"/>
                <a:ea typeface="ＭＳ Ｐゴシック" pitchFamily="34" charset="-128"/>
                <a:cs typeface="Calibri" panose="020F0502020204030204" pitchFamily="34" charset="0"/>
              </a:rPr>
              <a:t>., sort, hash-join. </a:t>
            </a:r>
          </a:p>
          <a:p>
            <a:r>
              <a:rPr lang="en-US" altLang="en-US" sz="2100">
                <a:latin typeface="Calibri" panose="020F0502020204030204" pitchFamily="34" charset="0"/>
                <a:ea typeface="ＭＳ Ｐゴシック" pitchFamily="34" charset="-128"/>
                <a:cs typeface="Calibri" panose="020F0502020204030204" pitchFamily="34" charset="0"/>
              </a:rPr>
              <a:t>For pipelining to be effective, use evaluation algorithms that generate output tuples even as tuples are received for inputs to the operation. </a:t>
            </a:r>
          </a:p>
          <a:p>
            <a:r>
              <a:rPr lang="en-US" altLang="en-US" sz="2100">
                <a:latin typeface="Calibri" panose="020F0502020204030204" pitchFamily="34" charset="0"/>
                <a:ea typeface="ＭＳ Ｐゴシック" pitchFamily="34" charset="-128"/>
                <a:cs typeface="Calibri" panose="020F0502020204030204" pitchFamily="34" charset="0"/>
              </a:rPr>
              <a:t>Pipelines can be executed in </a:t>
            </a:r>
            <a:r>
              <a:rPr lang="en-US" altLang="en-US" sz="2100" b="1">
                <a:solidFill>
                  <a:schemeClr val="tx2"/>
                </a:solidFill>
                <a:latin typeface="Calibri" panose="020F0502020204030204" pitchFamily="34" charset="0"/>
                <a:ea typeface="ＭＳ Ｐゴシック" pitchFamily="34" charset="-128"/>
                <a:cs typeface="Calibri" panose="020F0502020204030204" pitchFamily="34" charset="0"/>
              </a:rPr>
              <a:t>two ways</a:t>
            </a:r>
            <a:r>
              <a:rPr lang="en-US" altLang="en-US" sz="2100">
                <a:latin typeface="Calibri" panose="020F0502020204030204" pitchFamily="34" charset="0"/>
                <a:ea typeface="ＭＳ Ｐゴシック" pitchFamily="34" charset="-128"/>
                <a:cs typeface="Calibri" panose="020F0502020204030204" pitchFamily="34" charset="0"/>
              </a:rPr>
              <a:t>:  </a:t>
            </a:r>
            <a:r>
              <a:rPr lang="en-US" altLang="en-US" sz="2100" b="1">
                <a:solidFill>
                  <a:srgbClr val="3366CC"/>
                </a:solidFill>
                <a:latin typeface="Calibri" panose="020F0502020204030204" pitchFamily="34" charset="0"/>
                <a:ea typeface="ＭＳ Ｐゴシック" pitchFamily="34" charset="-128"/>
                <a:cs typeface="Calibri" panose="020F0502020204030204" pitchFamily="34" charset="0"/>
              </a:rPr>
              <a:t>demand driven</a:t>
            </a:r>
            <a:r>
              <a:rPr lang="en-US" altLang="en-US" sz="2100">
                <a:latin typeface="Calibri" panose="020F0502020204030204" pitchFamily="34" charset="0"/>
                <a:ea typeface="ＭＳ Ｐゴシック" pitchFamily="34" charset="-128"/>
                <a:cs typeface="Calibri" panose="020F0502020204030204" pitchFamily="34" charset="0"/>
              </a:rPr>
              <a:t> and </a:t>
            </a:r>
            <a:r>
              <a:rPr lang="en-US" altLang="en-US" sz="2100" b="1">
                <a:solidFill>
                  <a:srgbClr val="3366CC"/>
                </a:solidFill>
                <a:latin typeface="Calibri" panose="020F0502020204030204" pitchFamily="34" charset="0"/>
                <a:ea typeface="ＭＳ Ｐゴシック" pitchFamily="34" charset="-128"/>
                <a:cs typeface="Calibri" panose="020F0502020204030204" pitchFamily="34" charset="0"/>
              </a:rPr>
              <a:t>producer driven</a:t>
            </a:r>
            <a:r>
              <a:rPr lang="en-US" altLang="en-US" sz="2100">
                <a:solidFill>
                  <a:srgbClr val="3366CC"/>
                </a:solidFill>
                <a:latin typeface="Calibri" panose="020F0502020204030204" pitchFamily="34" charset="0"/>
                <a:ea typeface="ＭＳ Ｐゴシック" pitchFamily="34" charset="-128"/>
                <a:cs typeface="Calibri" panose="020F0502020204030204" pitchFamily="34" charset="0"/>
              </a:rPr>
              <a:t> </a:t>
            </a:r>
          </a:p>
        </p:txBody>
      </p:sp>
    </p:spTree>
    <p:extLst>
      <p:ext uri="{BB962C8B-B14F-4D97-AF65-F5344CB8AC3E}">
        <p14:creationId xmlns:p14="http://schemas.microsoft.com/office/powerpoint/2010/main" val="5509507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a:xfrm>
            <a:off x="753110" y="-34925"/>
            <a:ext cx="8077200" cy="609600"/>
          </a:xfrm>
        </p:spPr>
        <p:txBody>
          <a:bodyPr/>
          <a:lstStyle/>
          <a:p>
            <a:pPr>
              <a:defRPr/>
            </a:pPr>
            <a:r>
              <a:rPr lang="en-US">
                <a:effectLst>
                  <a:outerShdw blurRad="38100" dist="38100" dir="2700000" algn="tl">
                    <a:srgbClr val="C0C0C0"/>
                  </a:outerShdw>
                </a:effectLst>
                <a:ea typeface="ＭＳ Ｐゴシック" pitchFamily="34" charset="-128"/>
              </a:rPr>
              <a:t>Pipelining (Cont.)</a:t>
            </a:r>
          </a:p>
        </p:txBody>
      </p:sp>
      <p:sp>
        <p:nvSpPr>
          <p:cNvPr id="68611" name="Rectangle 3"/>
          <p:cNvSpPr>
            <a:spLocks noGrp="1" noChangeArrowheads="1"/>
          </p:cNvSpPr>
          <p:nvPr>
            <p:ph type="body" idx="1"/>
          </p:nvPr>
        </p:nvSpPr>
        <p:spPr>
          <a:xfrm>
            <a:off x="431574" y="681355"/>
            <a:ext cx="8398736" cy="5384800"/>
          </a:xfrm>
        </p:spPr>
        <p:txBody>
          <a:bodyPr/>
          <a:lstStyle/>
          <a:p>
            <a:pPr>
              <a:defRPr/>
            </a:pPr>
            <a:r>
              <a:rPr lang="en-US" sz="2100">
                <a:latin typeface="Calibri" panose="020F0502020204030204" pitchFamily="34" charset="0"/>
                <a:ea typeface="ＭＳ Ｐゴシック" pitchFamily="34" charset="-128"/>
                <a:cs typeface="Calibri" panose="020F0502020204030204" pitchFamily="34" charset="0"/>
              </a:rPr>
              <a:t>In </a:t>
            </a:r>
            <a:r>
              <a:rPr lang="en-US" sz="2400" b="1">
                <a:solidFill>
                  <a:srgbClr val="3366CC"/>
                </a:solidFill>
                <a:latin typeface="Calibri" panose="020F0502020204030204" pitchFamily="34" charset="0"/>
                <a:ea typeface="ＭＳ Ｐゴシック" pitchFamily="34" charset="-128"/>
                <a:cs typeface="Calibri" panose="020F0502020204030204" pitchFamily="34" charset="0"/>
              </a:rPr>
              <a:t>demand driven</a:t>
            </a:r>
            <a:r>
              <a:rPr lang="en-US" sz="2400" b="1">
                <a:latin typeface="Calibri" panose="020F0502020204030204" pitchFamily="34" charset="0"/>
                <a:ea typeface="ＭＳ Ｐゴシック" pitchFamily="34" charset="-128"/>
                <a:cs typeface="Calibri" panose="020F0502020204030204" pitchFamily="34" charset="0"/>
              </a:rPr>
              <a:t> </a:t>
            </a:r>
            <a:r>
              <a:rPr lang="en-US" sz="2400">
                <a:latin typeface="Calibri" panose="020F0502020204030204" pitchFamily="34" charset="0"/>
                <a:ea typeface="ＭＳ Ｐゴシック" pitchFamily="34" charset="-128"/>
                <a:cs typeface="Calibri" panose="020F0502020204030204" pitchFamily="34" charset="0"/>
              </a:rPr>
              <a:t> or </a:t>
            </a:r>
            <a:r>
              <a:rPr lang="en-US" sz="2400" b="1">
                <a:solidFill>
                  <a:srgbClr val="3366CC"/>
                </a:solidFill>
                <a:latin typeface="Calibri" panose="020F0502020204030204" pitchFamily="34" charset="0"/>
                <a:ea typeface="ＭＳ Ｐゴシック" pitchFamily="34" charset="-128"/>
                <a:cs typeface="Calibri" panose="020F0502020204030204" pitchFamily="34" charset="0"/>
              </a:rPr>
              <a:t>lazy</a:t>
            </a:r>
            <a:r>
              <a:rPr lang="en-US" sz="2400" b="1">
                <a:latin typeface="Calibri" panose="020F0502020204030204" pitchFamily="34" charset="0"/>
                <a:ea typeface="ＭＳ Ｐゴシック" pitchFamily="34" charset="-128"/>
                <a:cs typeface="Calibri" panose="020F0502020204030204" pitchFamily="34" charset="0"/>
              </a:rPr>
              <a:t> </a:t>
            </a:r>
            <a:r>
              <a:rPr lang="en-US" sz="2100">
                <a:latin typeface="Calibri" panose="020F0502020204030204" pitchFamily="34" charset="0"/>
                <a:ea typeface="ＭＳ Ｐゴシック" pitchFamily="34" charset="-128"/>
                <a:cs typeface="Calibri" panose="020F0502020204030204" pitchFamily="34" charset="0"/>
              </a:rPr>
              <a:t>evaluation </a:t>
            </a:r>
            <a:r>
              <a:rPr lang="en-US" sz="2100">
                <a:solidFill>
                  <a:schemeClr val="tx2">
                    <a:lumMod val="60000"/>
                    <a:lumOff val="40000"/>
                  </a:schemeClr>
                </a:solidFill>
                <a:latin typeface="Calibri" panose="020F0502020204030204" pitchFamily="34" charset="0"/>
                <a:ea typeface="ＭＳ Ｐゴシック" pitchFamily="34" charset="-128"/>
                <a:cs typeface="Calibri" panose="020F0502020204030204" pitchFamily="34" charset="0"/>
              </a:rPr>
              <a:t>(Pull)</a:t>
            </a:r>
          </a:p>
          <a:p>
            <a:pPr lvl="1">
              <a:defRPr/>
            </a:pPr>
            <a:r>
              <a:rPr lang="en-US" sz="2100">
                <a:latin typeface="Calibri" panose="020F0502020204030204" pitchFamily="34" charset="0"/>
                <a:ea typeface="ＭＳ Ｐゴシック" pitchFamily="34" charset="-128"/>
                <a:cs typeface="Calibri" panose="020F0502020204030204" pitchFamily="34" charset="0"/>
              </a:rPr>
              <a:t>Each operation requests  </a:t>
            </a:r>
            <a:r>
              <a:rPr lang="en-US" sz="2100" b="1">
                <a:latin typeface="Calibri" panose="020F0502020204030204" pitchFamily="34" charset="0"/>
                <a:ea typeface="ＭＳ Ｐゴシック" pitchFamily="34" charset="-128"/>
                <a:cs typeface="Calibri" panose="020F0502020204030204" pitchFamily="34" charset="0"/>
              </a:rPr>
              <a:t>next tuple from children</a:t>
            </a:r>
            <a:r>
              <a:rPr lang="en-US" sz="2100">
                <a:latin typeface="Calibri" panose="020F0502020204030204" pitchFamily="34" charset="0"/>
                <a:ea typeface="ＭＳ Ｐゴシック" pitchFamily="34" charset="-128"/>
                <a:cs typeface="Calibri" panose="020F0502020204030204" pitchFamily="34" charset="0"/>
              </a:rPr>
              <a:t> operations as required, in order to output its next tuple</a:t>
            </a:r>
          </a:p>
          <a:p>
            <a:pPr lvl="1">
              <a:defRPr/>
            </a:pPr>
            <a:r>
              <a:rPr lang="en-US" sz="2100">
                <a:latin typeface="Calibri" panose="020F0502020204030204" pitchFamily="34" charset="0"/>
                <a:ea typeface="ＭＳ Ｐゴシック" pitchFamily="34" charset="-128"/>
                <a:cs typeface="Calibri" panose="020F0502020204030204" pitchFamily="34" charset="0"/>
              </a:rPr>
              <a:t>In between calls, operation has to maintain </a:t>
            </a:r>
            <a:r>
              <a:rPr lang="ja-JP" altLang="en-US" sz="2100">
                <a:latin typeface="Calibri" panose="020F0502020204030204" pitchFamily="34" charset="0"/>
                <a:ea typeface="ＭＳ Ｐゴシック" pitchFamily="34" charset="-128"/>
                <a:cs typeface="Calibri" panose="020F0502020204030204" pitchFamily="34" charset="0"/>
              </a:rPr>
              <a:t>“</a:t>
            </a:r>
            <a:r>
              <a:rPr lang="en-US" altLang="ja-JP" sz="2100" b="1">
                <a:solidFill>
                  <a:srgbClr val="FF0000"/>
                </a:solidFill>
                <a:latin typeface="Calibri" panose="020F0502020204030204" pitchFamily="34" charset="0"/>
                <a:ea typeface="ＭＳ Ｐゴシック" pitchFamily="34" charset="-128"/>
                <a:cs typeface="Calibri" panose="020F0502020204030204" pitchFamily="34" charset="0"/>
              </a:rPr>
              <a:t>state</a:t>
            </a:r>
            <a:r>
              <a:rPr lang="ja-JP" altLang="en-US" sz="2100">
                <a:latin typeface="Calibri" panose="020F0502020204030204" pitchFamily="34" charset="0"/>
                <a:ea typeface="ＭＳ Ｐゴシック" pitchFamily="34" charset="-128"/>
                <a:cs typeface="Calibri" panose="020F0502020204030204" pitchFamily="34" charset="0"/>
              </a:rPr>
              <a:t>”</a:t>
            </a:r>
            <a:r>
              <a:rPr lang="en-US" altLang="ja-JP" sz="2100">
                <a:latin typeface="Calibri" panose="020F0502020204030204" pitchFamily="34" charset="0"/>
                <a:ea typeface="ＭＳ Ｐゴシック" pitchFamily="34" charset="-128"/>
                <a:cs typeface="Calibri" panose="020F0502020204030204" pitchFamily="34" charset="0"/>
              </a:rPr>
              <a:t> so it knows what to return next</a:t>
            </a:r>
          </a:p>
          <a:p>
            <a:pPr>
              <a:defRPr/>
            </a:pPr>
            <a:r>
              <a:rPr lang="en-US" sz="2100">
                <a:latin typeface="Calibri" panose="020F0502020204030204" pitchFamily="34" charset="0"/>
                <a:ea typeface="ＭＳ Ｐゴシック" pitchFamily="34" charset="-128"/>
                <a:cs typeface="Calibri" panose="020F0502020204030204" pitchFamily="34" charset="0"/>
              </a:rPr>
              <a:t>In </a:t>
            </a:r>
            <a:r>
              <a:rPr lang="en-US" sz="2400" b="1">
                <a:solidFill>
                  <a:srgbClr val="3366CC"/>
                </a:solidFill>
                <a:latin typeface="Calibri" panose="020F0502020204030204" pitchFamily="34" charset="0"/>
                <a:ea typeface="ＭＳ Ｐゴシック" pitchFamily="34" charset="-128"/>
                <a:cs typeface="Calibri" panose="020F0502020204030204" pitchFamily="34" charset="0"/>
              </a:rPr>
              <a:t>producer-driven</a:t>
            </a:r>
            <a:r>
              <a:rPr lang="en-US" sz="2400">
                <a:latin typeface="Calibri" panose="020F0502020204030204" pitchFamily="34" charset="0"/>
                <a:ea typeface="ＭＳ Ｐゴシック" pitchFamily="34" charset="-128"/>
                <a:cs typeface="Calibri" panose="020F0502020204030204" pitchFamily="34" charset="0"/>
              </a:rPr>
              <a:t> or </a:t>
            </a:r>
            <a:r>
              <a:rPr lang="en-US" sz="2400" b="1">
                <a:solidFill>
                  <a:srgbClr val="3366CC"/>
                </a:solidFill>
                <a:latin typeface="Calibri" panose="020F0502020204030204" pitchFamily="34" charset="0"/>
                <a:ea typeface="ＭＳ Ｐゴシック" pitchFamily="34" charset="-128"/>
                <a:cs typeface="Calibri" panose="020F0502020204030204" pitchFamily="34" charset="0"/>
              </a:rPr>
              <a:t>eager</a:t>
            </a:r>
            <a:r>
              <a:rPr lang="en-US" sz="2400">
                <a:latin typeface="Calibri" panose="020F0502020204030204" pitchFamily="34" charset="0"/>
                <a:ea typeface="ＭＳ Ｐゴシック" pitchFamily="34" charset="-128"/>
                <a:cs typeface="Calibri" panose="020F0502020204030204" pitchFamily="34" charset="0"/>
              </a:rPr>
              <a:t> </a:t>
            </a:r>
            <a:r>
              <a:rPr lang="en-US" sz="2100">
                <a:latin typeface="Calibri" panose="020F0502020204030204" pitchFamily="34" charset="0"/>
                <a:ea typeface="ＭＳ Ｐゴシック" pitchFamily="34" charset="-128"/>
                <a:cs typeface="Calibri" panose="020F0502020204030204" pitchFamily="34" charset="0"/>
              </a:rPr>
              <a:t>pipelining </a:t>
            </a:r>
            <a:r>
              <a:rPr lang="en-US" sz="2100">
                <a:solidFill>
                  <a:schemeClr val="tx2">
                    <a:lumMod val="60000"/>
                    <a:lumOff val="40000"/>
                  </a:schemeClr>
                </a:solidFill>
                <a:latin typeface="Calibri" panose="020F0502020204030204" pitchFamily="34" charset="0"/>
                <a:ea typeface="ＭＳ Ｐゴシック" pitchFamily="34" charset="-128"/>
                <a:cs typeface="Calibri" panose="020F0502020204030204" pitchFamily="34" charset="0"/>
              </a:rPr>
              <a:t>(Push)</a:t>
            </a:r>
          </a:p>
          <a:p>
            <a:pPr lvl="1">
              <a:defRPr/>
            </a:pPr>
            <a:r>
              <a:rPr lang="en-US" sz="2100">
                <a:latin typeface="Calibri" panose="020F0502020204030204" pitchFamily="34" charset="0"/>
                <a:ea typeface="ＭＳ Ｐゴシック" pitchFamily="34" charset="-128"/>
                <a:cs typeface="Calibri" panose="020F0502020204030204" pitchFamily="34" charset="0"/>
              </a:rPr>
              <a:t>Operators produce tuples eagerly and pass them up to their parents</a:t>
            </a:r>
          </a:p>
          <a:p>
            <a:pPr lvl="2">
              <a:defRPr/>
            </a:pPr>
            <a:r>
              <a:rPr lang="en-US" sz="2100">
                <a:latin typeface="Calibri" panose="020F0502020204030204" pitchFamily="34" charset="0"/>
                <a:ea typeface="ＭＳ Ｐゴシック" pitchFamily="34" charset="-128"/>
                <a:cs typeface="Calibri" panose="020F0502020204030204" pitchFamily="34" charset="0"/>
              </a:rPr>
              <a:t>Buffer maintained between operators, child puts tuples in buffer, parent removes tuples from buffer</a:t>
            </a:r>
          </a:p>
          <a:p>
            <a:pPr lvl="2">
              <a:defRPr/>
            </a:pPr>
            <a:r>
              <a:rPr lang="en-US" sz="2100">
                <a:latin typeface="Calibri" panose="020F0502020204030204" pitchFamily="34" charset="0"/>
                <a:ea typeface="ＭＳ Ｐゴシック" pitchFamily="34" charset="-128"/>
                <a:cs typeface="Calibri" panose="020F0502020204030204" pitchFamily="34" charset="0"/>
              </a:rPr>
              <a:t>if </a:t>
            </a:r>
            <a:r>
              <a:rPr lang="en-US" sz="2100">
                <a:solidFill>
                  <a:schemeClr val="tx2"/>
                </a:solidFill>
                <a:latin typeface="Calibri" panose="020F0502020204030204" pitchFamily="34" charset="0"/>
                <a:ea typeface="ＭＳ Ｐゴシック" pitchFamily="34" charset="-128"/>
                <a:cs typeface="Calibri" panose="020F0502020204030204" pitchFamily="34" charset="0"/>
              </a:rPr>
              <a:t>buffer is full</a:t>
            </a:r>
            <a:r>
              <a:rPr lang="en-US" sz="2100">
                <a:latin typeface="Calibri" panose="020F0502020204030204" pitchFamily="34" charset="0"/>
                <a:ea typeface="ＭＳ Ｐゴシック" pitchFamily="34" charset="-128"/>
                <a:cs typeface="Calibri" panose="020F0502020204030204" pitchFamily="34" charset="0"/>
              </a:rPr>
              <a:t>, </a:t>
            </a:r>
            <a:r>
              <a:rPr lang="en-US" sz="2100">
                <a:solidFill>
                  <a:schemeClr val="tx2"/>
                </a:solidFill>
                <a:latin typeface="Calibri" panose="020F0502020204030204" pitchFamily="34" charset="0"/>
                <a:ea typeface="ＭＳ Ｐゴシック" pitchFamily="34" charset="-128"/>
                <a:cs typeface="Calibri" panose="020F0502020204030204" pitchFamily="34" charset="0"/>
              </a:rPr>
              <a:t>child waits</a:t>
            </a:r>
            <a:r>
              <a:rPr lang="en-US" sz="2100">
                <a:latin typeface="Calibri" panose="020F0502020204030204" pitchFamily="34" charset="0"/>
                <a:ea typeface="ＭＳ Ｐゴシック" pitchFamily="34" charset="-128"/>
                <a:cs typeface="Calibri" panose="020F0502020204030204" pitchFamily="34" charset="0"/>
              </a:rPr>
              <a:t> till there is space in the buffer, and then generates more tuples</a:t>
            </a:r>
          </a:p>
          <a:p>
            <a:pPr lvl="1">
              <a:defRPr/>
            </a:pPr>
            <a:r>
              <a:rPr lang="en-US" sz="2100">
                <a:latin typeface="Calibri" panose="020F0502020204030204" pitchFamily="34" charset="0"/>
                <a:ea typeface="ＭＳ Ｐゴシック" pitchFamily="34" charset="-128"/>
                <a:cs typeface="Calibri" panose="020F0502020204030204" pitchFamily="34" charset="0"/>
              </a:rPr>
              <a:t>System schedules operations that have space in output buffer and can process more input tuples</a:t>
            </a:r>
          </a:p>
          <a:p>
            <a:pPr>
              <a:defRPr/>
            </a:pPr>
            <a:r>
              <a:rPr lang="en-US" sz="2100">
                <a:latin typeface="Calibri" panose="020F0502020204030204" pitchFamily="34" charset="0"/>
                <a:ea typeface="ＭＳ Ｐゴシック" pitchFamily="34" charset="-128"/>
                <a:cs typeface="Calibri" panose="020F0502020204030204" pitchFamily="34" charset="0"/>
              </a:rPr>
              <a:t>Alternative name: </a:t>
            </a:r>
            <a:r>
              <a:rPr lang="en-US" sz="2100" b="1">
                <a:solidFill>
                  <a:srgbClr val="3366CC"/>
                </a:solidFill>
                <a:latin typeface="Calibri" panose="020F0502020204030204" pitchFamily="34" charset="0"/>
                <a:ea typeface="ＭＳ Ｐゴシック" pitchFamily="34" charset="-128"/>
                <a:cs typeface="Calibri" panose="020F0502020204030204" pitchFamily="34" charset="0"/>
              </a:rPr>
              <a:t>pull</a:t>
            </a:r>
            <a:r>
              <a:rPr lang="en-US" sz="2100">
                <a:latin typeface="Calibri" panose="020F0502020204030204" pitchFamily="34" charset="0"/>
                <a:ea typeface="ＭＳ Ｐゴシック" pitchFamily="34" charset="-128"/>
                <a:cs typeface="Calibri" panose="020F0502020204030204" pitchFamily="34" charset="0"/>
              </a:rPr>
              <a:t> and </a:t>
            </a:r>
            <a:r>
              <a:rPr lang="en-US" sz="2100" b="1">
                <a:solidFill>
                  <a:srgbClr val="3366CC"/>
                </a:solidFill>
                <a:latin typeface="Calibri" panose="020F0502020204030204" pitchFamily="34" charset="0"/>
                <a:ea typeface="ＭＳ Ｐゴシック" pitchFamily="34" charset="-128"/>
                <a:cs typeface="Calibri" panose="020F0502020204030204" pitchFamily="34" charset="0"/>
              </a:rPr>
              <a:t>push</a:t>
            </a:r>
            <a:r>
              <a:rPr lang="en-US" sz="2100">
                <a:latin typeface="Calibri" panose="020F0502020204030204" pitchFamily="34" charset="0"/>
                <a:ea typeface="ＭＳ Ｐゴシック" pitchFamily="34" charset="-128"/>
                <a:cs typeface="Calibri" panose="020F0502020204030204" pitchFamily="34" charset="0"/>
              </a:rPr>
              <a:t> models of pipelining</a:t>
            </a:r>
          </a:p>
          <a:p>
            <a:pPr>
              <a:buFont typeface="Monotype Sorts" charset="2"/>
              <a:buNone/>
              <a:defRPr/>
            </a:pPr>
            <a:endParaRPr lang="en-US" sz="2100">
              <a:latin typeface="Calibri" panose="020F0502020204030204" pitchFamily="34" charset="0"/>
              <a:ea typeface="ＭＳ Ｐゴシック" pitchFamily="34" charset="-128"/>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719660" y="106993"/>
            <a:ext cx="7291387" cy="457200"/>
          </a:xfrm>
        </p:spPr>
        <p:txBody>
          <a:bodyPr/>
          <a:lstStyle/>
          <a:p>
            <a:pPr>
              <a:defRPr/>
            </a:pPr>
            <a:r>
              <a:rPr lang="en-US" sz="2800">
                <a:effectLst>
                  <a:outerShdw blurRad="38100" dist="38100" dir="2700000" algn="tl">
                    <a:srgbClr val="C0C0C0"/>
                  </a:outerShdw>
                </a:effectLst>
                <a:ea typeface="ＭＳ Ｐゴシック" pitchFamily="34" charset="-128"/>
              </a:rPr>
              <a:t>Basic Steps in Query Processing (Cont.)</a:t>
            </a:r>
          </a:p>
        </p:txBody>
      </p:sp>
      <p:sp>
        <p:nvSpPr>
          <p:cNvPr id="16387" name="Rectangle 3"/>
          <p:cNvSpPr>
            <a:spLocks noGrp="1" noChangeArrowheads="1"/>
          </p:cNvSpPr>
          <p:nvPr>
            <p:ph type="body" idx="1"/>
          </p:nvPr>
        </p:nvSpPr>
        <p:spPr>
          <a:xfrm>
            <a:off x="485775" y="698435"/>
            <a:ext cx="8246715" cy="3084513"/>
          </a:xfrm>
        </p:spPr>
        <p:txBody>
          <a:bodyPr/>
          <a:lstStyle/>
          <a:p>
            <a:r>
              <a:rPr lang="en-US" altLang="en-US" sz="2100" b="1">
                <a:latin typeface="Calibri" panose="020F0502020204030204" pitchFamily="34" charset="0"/>
                <a:ea typeface="ＭＳ Ｐゴシック" pitchFamily="34" charset="-128"/>
                <a:cs typeface="Calibri" panose="020F0502020204030204" pitchFamily="34" charset="0"/>
                <a:hlinkClick r:id="" action="ppaction://noaction"/>
              </a:rPr>
              <a:t>Parsing</a:t>
            </a:r>
            <a:r>
              <a:rPr lang="en-US" altLang="en-US" sz="2100" b="1">
                <a:latin typeface="Calibri" panose="020F0502020204030204" pitchFamily="34" charset="0"/>
                <a:ea typeface="ＭＳ Ｐゴシック" pitchFamily="34" charset="-128"/>
                <a:cs typeface="Calibri" panose="020F0502020204030204" pitchFamily="34" charset="0"/>
              </a:rPr>
              <a:t> </a:t>
            </a:r>
            <a:r>
              <a:rPr lang="en-US" altLang="en-US" sz="2100">
                <a:latin typeface="Calibri" panose="020F0502020204030204" pitchFamily="34" charset="0"/>
                <a:ea typeface="ＭＳ Ｐゴシック" pitchFamily="34" charset="-128"/>
                <a:cs typeface="Calibri" panose="020F0502020204030204" pitchFamily="34" charset="0"/>
              </a:rPr>
              <a:t>and translation</a:t>
            </a:r>
          </a:p>
          <a:p>
            <a:pPr lvl="1"/>
            <a:r>
              <a:rPr lang="en-US" altLang="en-US" sz="2100">
                <a:latin typeface="Calibri" panose="020F0502020204030204" pitchFamily="34" charset="0"/>
                <a:ea typeface="ＭＳ Ｐゴシック" pitchFamily="34" charset="-128"/>
                <a:cs typeface="Calibri" panose="020F0502020204030204" pitchFamily="34" charset="0"/>
              </a:rPr>
              <a:t>Parser </a:t>
            </a:r>
            <a:r>
              <a:rPr lang="en-US" altLang="en-US" sz="2100">
                <a:solidFill>
                  <a:schemeClr val="tx2"/>
                </a:solidFill>
                <a:latin typeface="Calibri" panose="020F0502020204030204" pitchFamily="34" charset="0"/>
                <a:ea typeface="ＭＳ Ｐゴシック" pitchFamily="34" charset="-128"/>
                <a:cs typeface="Calibri" panose="020F0502020204030204" pitchFamily="34" charset="0"/>
              </a:rPr>
              <a:t>checks syntax</a:t>
            </a:r>
            <a:r>
              <a:rPr lang="en-US" altLang="en-US" sz="2100">
                <a:latin typeface="Calibri" panose="020F0502020204030204" pitchFamily="34" charset="0"/>
                <a:ea typeface="ＭＳ Ｐゴシック" pitchFamily="34" charset="-128"/>
                <a:cs typeface="Calibri" panose="020F0502020204030204" pitchFamily="34" charset="0"/>
              </a:rPr>
              <a:t>, </a:t>
            </a:r>
            <a:r>
              <a:rPr lang="en-US" altLang="en-US" sz="2100">
                <a:solidFill>
                  <a:schemeClr val="tx2"/>
                </a:solidFill>
                <a:latin typeface="Calibri" panose="020F0502020204030204" pitchFamily="34" charset="0"/>
                <a:ea typeface="ＭＳ Ｐゴシック" pitchFamily="34" charset="-128"/>
                <a:cs typeface="Calibri" panose="020F0502020204030204" pitchFamily="34" charset="0"/>
              </a:rPr>
              <a:t>verifies relations</a:t>
            </a:r>
            <a:r>
              <a:rPr lang="en-US" altLang="en-US" sz="2100">
                <a:latin typeface="Calibri" panose="020F0502020204030204" pitchFamily="34" charset="0"/>
                <a:ea typeface="ＭＳ Ｐゴシック" pitchFamily="34" charset="-128"/>
                <a:cs typeface="Calibri" panose="020F0502020204030204" pitchFamily="34" charset="0"/>
              </a:rPr>
              <a:t>.</a:t>
            </a:r>
          </a:p>
          <a:p>
            <a:pPr lvl="1"/>
            <a:r>
              <a:rPr lang="en-US" altLang="en-US" sz="2100">
                <a:latin typeface="Calibri" panose="020F0502020204030204" pitchFamily="34" charset="0"/>
                <a:ea typeface="ＭＳ Ｐゴシック" pitchFamily="34" charset="-128"/>
                <a:cs typeface="Calibri" panose="020F0502020204030204" pitchFamily="34" charset="0"/>
              </a:rPr>
              <a:t>The system </a:t>
            </a:r>
            <a:r>
              <a:rPr lang="en-US" altLang="en-US" sz="2100">
                <a:solidFill>
                  <a:schemeClr val="tx2"/>
                </a:solidFill>
                <a:latin typeface="Calibri" panose="020F0502020204030204" pitchFamily="34" charset="0"/>
                <a:ea typeface="ＭＳ Ｐゴシック" pitchFamily="34" charset="-128"/>
                <a:cs typeface="Calibri" panose="020F0502020204030204" pitchFamily="34" charset="0"/>
              </a:rPr>
              <a:t>constructs a parse-tree </a:t>
            </a:r>
            <a:r>
              <a:rPr lang="en-US" altLang="en-US" sz="2100">
                <a:latin typeface="Calibri" panose="020F0502020204030204" pitchFamily="34" charset="0"/>
                <a:ea typeface="ＭＳ Ｐゴシック" pitchFamily="34" charset="-128"/>
                <a:cs typeface="Calibri" panose="020F0502020204030204" pitchFamily="34" charset="0"/>
              </a:rPr>
              <a:t>representation of the query, </a:t>
            </a:r>
          </a:p>
          <a:p>
            <a:pPr lvl="1"/>
            <a:r>
              <a:rPr lang="en-US" altLang="en-US" sz="2100">
                <a:latin typeface="Calibri" panose="020F0502020204030204" pitchFamily="34" charset="0"/>
                <a:ea typeface="ＭＳ Ｐゴシック" pitchFamily="34" charset="-128"/>
                <a:cs typeface="Calibri" panose="020F0502020204030204" pitchFamily="34" charset="0"/>
              </a:rPr>
              <a:t>translate the query into </a:t>
            </a:r>
            <a:r>
              <a:rPr lang="en-US" altLang="en-US" sz="2100">
                <a:solidFill>
                  <a:schemeClr val="tx2"/>
                </a:solidFill>
                <a:latin typeface="Calibri" panose="020F0502020204030204" pitchFamily="34" charset="0"/>
                <a:ea typeface="ＭＳ Ｐゴシック" pitchFamily="34" charset="-128"/>
                <a:cs typeface="Calibri" panose="020F0502020204030204" pitchFamily="34" charset="0"/>
              </a:rPr>
              <a:t>its internal form</a:t>
            </a:r>
            <a:r>
              <a:rPr lang="en-US" altLang="en-US" sz="2100">
                <a:latin typeface="Calibri" panose="020F0502020204030204" pitchFamily="34" charset="0"/>
                <a:ea typeface="ＭＳ Ｐゴシック" pitchFamily="34" charset="-128"/>
                <a:cs typeface="Calibri" panose="020F0502020204030204" pitchFamily="34" charset="0"/>
              </a:rPr>
              <a:t>.  This is then </a:t>
            </a:r>
            <a:r>
              <a:rPr lang="en-US" altLang="en-US" sz="2100">
                <a:solidFill>
                  <a:schemeClr val="tx2"/>
                </a:solidFill>
                <a:latin typeface="Calibri" panose="020F0502020204030204" pitchFamily="34" charset="0"/>
                <a:ea typeface="ＭＳ Ｐゴシック" pitchFamily="34" charset="-128"/>
                <a:cs typeface="Calibri" panose="020F0502020204030204" pitchFamily="34" charset="0"/>
              </a:rPr>
              <a:t>translated into relational algebra.</a:t>
            </a:r>
          </a:p>
          <a:p>
            <a:pPr lvl="1">
              <a:spcBef>
                <a:spcPts val="0"/>
              </a:spcBef>
              <a:spcAft>
                <a:spcPts val="600"/>
              </a:spcAft>
            </a:pPr>
            <a:r>
              <a:rPr lang="en-US" sz="2100">
                <a:latin typeface="Calibri" panose="020F0502020204030204" pitchFamily="34" charset="0"/>
                <a:ea typeface="ＭＳ Ｐゴシック" pitchFamily="34" charset="-128"/>
                <a:cs typeface="Calibri" panose="020F0502020204030204" pitchFamily="34" charset="0"/>
              </a:rPr>
              <a:t>If the query was expressed in terms of </a:t>
            </a:r>
            <a:r>
              <a:rPr lang="en-US" sz="2100">
                <a:solidFill>
                  <a:schemeClr val="tx2"/>
                </a:solidFill>
                <a:latin typeface="Calibri" panose="020F0502020204030204" pitchFamily="34" charset="0"/>
                <a:ea typeface="ＭＳ Ｐゴシック" pitchFamily="34" charset="-128"/>
                <a:cs typeface="Calibri" panose="020F0502020204030204" pitchFamily="34" charset="0"/>
              </a:rPr>
              <a:t>a view</a:t>
            </a:r>
            <a:r>
              <a:rPr lang="en-US" sz="2100">
                <a:latin typeface="Calibri" panose="020F0502020204030204" pitchFamily="34" charset="0"/>
                <a:ea typeface="ＭＳ Ｐゴシック" pitchFamily="34" charset="-128"/>
                <a:cs typeface="Calibri" panose="020F0502020204030204" pitchFamily="34" charset="0"/>
              </a:rPr>
              <a:t>, the translation phase also </a:t>
            </a:r>
            <a:r>
              <a:rPr lang="en-US" sz="2100" b="1">
                <a:latin typeface="Calibri" panose="020F0502020204030204" pitchFamily="34" charset="0"/>
                <a:ea typeface="ＭＳ Ｐゴシック" pitchFamily="34" charset="-128"/>
                <a:cs typeface="Calibri" panose="020F0502020204030204" pitchFamily="34" charset="0"/>
              </a:rPr>
              <a:t>replaces all uses of the view </a:t>
            </a:r>
            <a:r>
              <a:rPr lang="en-US" sz="2100">
                <a:latin typeface="Calibri" panose="020F0502020204030204" pitchFamily="34" charset="0"/>
                <a:ea typeface="ＭＳ Ｐゴシック" pitchFamily="34" charset="-128"/>
                <a:cs typeface="Calibri" panose="020F0502020204030204" pitchFamily="34" charset="0"/>
              </a:rPr>
              <a:t>by the relational-algebra expression. </a:t>
            </a:r>
          </a:p>
          <a:p>
            <a:pPr>
              <a:spcBef>
                <a:spcPts val="600"/>
              </a:spcBef>
              <a:spcAft>
                <a:spcPts val="600"/>
              </a:spcAft>
            </a:pPr>
            <a:r>
              <a:rPr lang="en-US" altLang="en-US" sz="2100" b="1">
                <a:solidFill>
                  <a:schemeClr val="tx2"/>
                </a:solidFill>
                <a:latin typeface="Calibri" panose="020F0502020204030204" pitchFamily="34" charset="0"/>
                <a:ea typeface="ＭＳ Ｐゴシック" pitchFamily="34" charset="-128"/>
                <a:cs typeface="Calibri" panose="020F0502020204030204" pitchFamily="34" charset="0"/>
              </a:rPr>
              <a:t>Query Optimization</a:t>
            </a:r>
          </a:p>
          <a:p>
            <a:pPr lvl="1" algn="just">
              <a:spcBef>
                <a:spcPts val="0"/>
              </a:spcBef>
            </a:pPr>
            <a:r>
              <a:rPr lang="en-US" altLang="en-US" sz="2100">
                <a:latin typeface="Calibri" panose="020F0502020204030204" pitchFamily="34" charset="0"/>
                <a:ea typeface="ＭＳ Ｐゴシック" pitchFamily="34" charset="-128"/>
                <a:cs typeface="Calibri" panose="020F0502020204030204" pitchFamily="34" charset="0"/>
              </a:rPr>
              <a:t>The different evaluation plans for a given query can have different costs. It is the responsibility of the system to construct a query evaluation plan that </a:t>
            </a:r>
            <a:r>
              <a:rPr lang="en-US" altLang="en-US" sz="2100" b="1">
                <a:latin typeface="Calibri" panose="020F0502020204030204" pitchFamily="34" charset="0"/>
                <a:ea typeface="ＭＳ Ｐゴシック" pitchFamily="34" charset="-128"/>
                <a:cs typeface="Calibri" panose="020F0502020204030204" pitchFamily="34" charset="0"/>
              </a:rPr>
              <a:t>minimizes the cost of query evaluation</a:t>
            </a:r>
            <a:r>
              <a:rPr lang="en-US" altLang="en-US" sz="2100">
                <a:latin typeface="Calibri" panose="020F0502020204030204" pitchFamily="34" charset="0"/>
                <a:ea typeface="ＭＳ Ｐゴシック" pitchFamily="34" charset="-128"/>
                <a:cs typeface="Calibri" panose="020F0502020204030204" pitchFamily="34" charset="0"/>
              </a:rPr>
              <a:t>; this task is called </a:t>
            </a:r>
            <a:r>
              <a:rPr lang="en-US" altLang="en-US" sz="2100" b="1">
                <a:latin typeface="Calibri" panose="020F0502020204030204" pitchFamily="34" charset="0"/>
                <a:ea typeface="ＭＳ Ｐゴシック" pitchFamily="34" charset="-128"/>
                <a:cs typeface="Calibri" panose="020F0502020204030204" pitchFamily="34" charset="0"/>
              </a:rPr>
              <a:t>query optimization</a:t>
            </a:r>
            <a:r>
              <a:rPr lang="en-US" altLang="en-US" sz="2100">
                <a:latin typeface="Calibri" panose="020F0502020204030204" pitchFamily="34" charset="0"/>
                <a:ea typeface="ＭＳ Ｐゴシック" pitchFamily="34" charset="-128"/>
                <a:cs typeface="Calibri" panose="020F0502020204030204" pitchFamily="34" charset="0"/>
              </a:rPr>
              <a:t>.</a:t>
            </a:r>
          </a:p>
          <a:p>
            <a:r>
              <a:rPr lang="en-US" altLang="en-US" sz="2100" b="1">
                <a:solidFill>
                  <a:schemeClr val="tx2"/>
                </a:solidFill>
                <a:latin typeface="Calibri" panose="020F0502020204030204" pitchFamily="34" charset="0"/>
                <a:ea typeface="ＭＳ Ｐゴシック" pitchFamily="34" charset="-128"/>
                <a:cs typeface="Calibri" panose="020F0502020204030204" pitchFamily="34" charset="0"/>
              </a:rPr>
              <a:t>Evaluation</a:t>
            </a:r>
          </a:p>
          <a:p>
            <a:pPr lvl="1"/>
            <a:r>
              <a:rPr lang="en-US" altLang="en-US" sz="2100">
                <a:latin typeface="Calibri" panose="020F0502020204030204" pitchFamily="34" charset="0"/>
                <a:ea typeface="ＭＳ Ｐゴシック" pitchFamily="34" charset="-128"/>
                <a:cs typeface="Calibri" panose="020F0502020204030204" pitchFamily="34" charset="0"/>
              </a:rPr>
              <a:t>The query-execution engine takes a query-evaluation plan, </a:t>
            </a:r>
            <a:r>
              <a:rPr lang="en-US" altLang="en-US" sz="2100" b="1">
                <a:latin typeface="Calibri" panose="020F0502020204030204" pitchFamily="34" charset="0"/>
                <a:ea typeface="ＭＳ Ｐゴシック" pitchFamily="34" charset="-128"/>
                <a:cs typeface="Calibri" panose="020F0502020204030204" pitchFamily="34" charset="0"/>
              </a:rPr>
              <a:t>executes that plan</a:t>
            </a:r>
            <a:r>
              <a:rPr lang="en-US" altLang="en-US" sz="2100">
                <a:latin typeface="Calibri" panose="020F0502020204030204" pitchFamily="34" charset="0"/>
                <a:ea typeface="ＭＳ Ｐゴシック" pitchFamily="34" charset="-128"/>
                <a:cs typeface="Calibri" panose="020F0502020204030204" pitchFamily="34" charset="0"/>
              </a:rPr>
              <a:t>, and returns the answers to the query.</a:t>
            </a:r>
          </a:p>
        </p:txBody>
      </p:sp>
    </p:spTree>
  </p:cSld>
  <p:clrMapOvr>
    <a:masterClrMapping/>
  </p:clrMapOvr>
  <p:transition advTm="992"/>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8804" name="Rectangle 4">
            <a:extLst>
              <a:ext uri="{FF2B5EF4-FFF2-40B4-BE49-F238E27FC236}">
                <a16:creationId xmlns:a16="http://schemas.microsoft.com/office/drawing/2014/main" id="{F03EAC6B-C2B6-4FF1-95C0-21187F988DF8}"/>
              </a:ext>
            </a:extLst>
          </p:cNvPr>
          <p:cNvSpPr>
            <a:spLocks noGrp="1" noChangeArrowheads="1"/>
          </p:cNvSpPr>
          <p:nvPr>
            <p:ph type="ctrTitle"/>
          </p:nvPr>
        </p:nvSpPr>
        <p:spPr/>
        <p:txBody>
          <a:bodyPr/>
          <a:lstStyle/>
          <a:p>
            <a:pPr>
              <a:defRPr/>
            </a:pPr>
            <a:r>
              <a:rPr lang="en-US">
                <a:effectLst>
                  <a:outerShdw blurRad="38100" dist="38100" dir="2700000" algn="tl">
                    <a:srgbClr val="C0C0C0"/>
                  </a:outerShdw>
                </a:effectLst>
                <a:ea typeface="ＭＳ Ｐゴシック" pitchFamily="34" charset="-128"/>
              </a:rPr>
              <a:t>Additional Optimization Techniques</a:t>
            </a:r>
          </a:p>
        </p:txBody>
      </p:sp>
      <p:sp>
        <p:nvSpPr>
          <p:cNvPr id="77827" name="Rectangle 5">
            <a:extLst>
              <a:ext uri="{FF2B5EF4-FFF2-40B4-BE49-F238E27FC236}">
                <a16:creationId xmlns:a16="http://schemas.microsoft.com/office/drawing/2014/main" id="{8D19B2DF-3553-4E1E-927F-D9392E0206E0}"/>
              </a:ext>
            </a:extLst>
          </p:cNvPr>
          <p:cNvSpPr>
            <a:spLocks noGrp="1" noChangeArrowheads="1"/>
          </p:cNvSpPr>
          <p:nvPr>
            <p:ph type="subTitle" idx="1"/>
          </p:nvPr>
        </p:nvSpPr>
        <p:spPr/>
        <p:txBody>
          <a:bodyPr/>
          <a:lstStyle/>
          <a:p>
            <a:pPr>
              <a:buFont typeface="Monotype Sorts" charset="2"/>
              <a:buChar char="n"/>
            </a:pPr>
            <a:r>
              <a:rPr lang="en-US" altLang="en-US" sz="2400">
                <a:ea typeface="ＭＳ Ｐゴシック" panose="020B0600070205080204" pitchFamily="34" charset="-128"/>
              </a:rPr>
              <a:t>Materialized Views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1650" name="Rectangle 2">
            <a:extLst>
              <a:ext uri="{FF2B5EF4-FFF2-40B4-BE49-F238E27FC236}">
                <a16:creationId xmlns:a16="http://schemas.microsoft.com/office/drawing/2014/main" id="{E7C55F0D-0499-4B01-B953-87AA9EBD7E88}"/>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Materialized Views</a:t>
            </a:r>
          </a:p>
        </p:txBody>
      </p:sp>
      <p:sp>
        <p:nvSpPr>
          <p:cNvPr id="79875" name="Rectangle 3">
            <a:extLst>
              <a:ext uri="{FF2B5EF4-FFF2-40B4-BE49-F238E27FC236}">
                <a16:creationId xmlns:a16="http://schemas.microsoft.com/office/drawing/2014/main" id="{0CDC90DB-6EEF-423B-B5D1-CA5F4DDFBC8E}"/>
              </a:ext>
            </a:extLst>
          </p:cNvPr>
          <p:cNvSpPr>
            <a:spLocks noGrp="1" noChangeArrowheads="1"/>
          </p:cNvSpPr>
          <p:nvPr>
            <p:ph type="body" idx="1"/>
          </p:nvPr>
        </p:nvSpPr>
        <p:spPr>
          <a:xfrm>
            <a:off x="298450" y="727075"/>
            <a:ext cx="8702675" cy="6013450"/>
          </a:xfrm>
        </p:spPr>
        <p:txBody>
          <a:bodyPr/>
          <a:lstStyle/>
          <a:p>
            <a:pPr>
              <a:lnSpc>
                <a:spcPct val="120000"/>
              </a:lnSpc>
            </a:pPr>
            <a:r>
              <a:rPr lang="en-US" altLang="en-US" sz="2000">
                <a:ea typeface="ＭＳ Ｐゴシック" panose="020B0600070205080204" pitchFamily="34" charset="-128"/>
              </a:rPr>
              <a:t>A </a:t>
            </a:r>
            <a:r>
              <a:rPr lang="en-US" altLang="en-US" sz="2000" b="1">
                <a:solidFill>
                  <a:schemeClr val="tx2"/>
                </a:solidFill>
                <a:ea typeface="ＭＳ Ｐゴシック" panose="020B0600070205080204" pitchFamily="34" charset="-128"/>
              </a:rPr>
              <a:t>materialized view</a:t>
            </a:r>
            <a:r>
              <a:rPr lang="en-US" altLang="en-US" sz="2000" b="1">
                <a:ea typeface="ＭＳ Ｐゴシック" panose="020B0600070205080204" pitchFamily="34" charset="-128"/>
              </a:rPr>
              <a:t> </a:t>
            </a:r>
            <a:r>
              <a:rPr lang="en-US" altLang="en-US" sz="2000">
                <a:ea typeface="ＭＳ Ｐゴシック" panose="020B0600070205080204" pitchFamily="34" charset="-128"/>
              </a:rPr>
              <a:t>is a view whose contents are computed and stored.</a:t>
            </a:r>
          </a:p>
          <a:p>
            <a:pPr>
              <a:lnSpc>
                <a:spcPct val="120000"/>
              </a:lnSpc>
            </a:pPr>
            <a:r>
              <a:rPr lang="en-US" altLang="en-US" sz="2000">
                <a:ea typeface="ＭＳ Ｐゴシック" panose="020B0600070205080204" pitchFamily="34" charset="-128"/>
              </a:rPr>
              <a:t>Consider the view</a:t>
            </a:r>
            <a:br>
              <a:rPr lang="en-US" altLang="en-US" sz="2000">
                <a:ea typeface="ＭＳ Ｐゴシック" panose="020B0600070205080204" pitchFamily="34" charset="-128"/>
              </a:rPr>
            </a:br>
            <a:r>
              <a:rPr lang="en-US" altLang="en-US" sz="2000">
                <a:ea typeface="ＭＳ Ｐゴシック" panose="020B0600070205080204" pitchFamily="34" charset="-128"/>
              </a:rPr>
              <a:t>	</a:t>
            </a:r>
            <a:r>
              <a:rPr lang="en-US" altLang="en-US" sz="2300">
                <a:ea typeface="ＭＳ Ｐゴシック" panose="020B0600070205080204" pitchFamily="34" charset="-128"/>
              </a:rPr>
              <a:t>c</a:t>
            </a:r>
            <a:r>
              <a:rPr lang="en-US" altLang="en-US" sz="2300" b="1">
                <a:ea typeface="ＭＳ Ｐゴシック" panose="020B0600070205080204" pitchFamily="34" charset="-128"/>
              </a:rPr>
              <a:t>reate view </a:t>
            </a:r>
            <a:r>
              <a:rPr lang="en-US" altLang="en-US" sz="2300" i="1">
                <a:ea typeface="ＭＳ Ｐゴシック" panose="020B0600070205080204" pitchFamily="34" charset="-128"/>
              </a:rPr>
              <a:t>department_total_salary</a:t>
            </a:r>
            <a:r>
              <a:rPr lang="en-US" altLang="en-US" sz="2300">
                <a:ea typeface="ＭＳ Ｐゴシック" panose="020B0600070205080204" pitchFamily="34" charset="-128"/>
              </a:rPr>
              <a:t>(</a:t>
            </a:r>
            <a:r>
              <a:rPr lang="en-US" altLang="en-US" sz="2300" i="1">
                <a:ea typeface="ＭＳ Ｐゴシック" panose="020B0600070205080204" pitchFamily="34" charset="-128"/>
              </a:rPr>
              <a:t>dept_name,           	total_salary</a:t>
            </a:r>
            <a:r>
              <a:rPr lang="en-US" altLang="en-US" sz="2300">
                <a:ea typeface="ＭＳ Ｐゴシック" panose="020B0600070205080204" pitchFamily="34" charset="-128"/>
              </a:rPr>
              <a:t>)</a:t>
            </a:r>
            <a:r>
              <a:rPr lang="en-US" altLang="en-US" sz="2300" i="1">
                <a:ea typeface="ＭＳ Ｐゴシック" panose="020B0600070205080204" pitchFamily="34" charset="-128"/>
              </a:rPr>
              <a:t> 	</a:t>
            </a:r>
            <a:r>
              <a:rPr lang="en-US" altLang="en-US" sz="2300" b="1">
                <a:ea typeface="ＭＳ Ｐゴシック" panose="020B0600070205080204" pitchFamily="34" charset="-128"/>
              </a:rPr>
              <a:t>as</a:t>
            </a:r>
            <a:br>
              <a:rPr lang="en-US" altLang="en-US" sz="2300" b="1">
                <a:ea typeface="ＭＳ Ｐゴシック" panose="020B0600070205080204" pitchFamily="34" charset="-128"/>
              </a:rPr>
            </a:br>
            <a:r>
              <a:rPr lang="en-US" altLang="en-US" sz="2300" b="1">
                <a:ea typeface="ＭＳ Ｐゴシック" panose="020B0600070205080204" pitchFamily="34" charset="-128"/>
              </a:rPr>
              <a:t>	select </a:t>
            </a:r>
            <a:r>
              <a:rPr lang="en-US" altLang="en-US" sz="2300" i="1">
                <a:ea typeface="ＭＳ Ｐゴシック" panose="020B0600070205080204" pitchFamily="34" charset="-128"/>
              </a:rPr>
              <a:t>dept_name</a:t>
            </a:r>
            <a:r>
              <a:rPr lang="en-US" altLang="en-US" sz="2300">
                <a:ea typeface="ＭＳ Ｐゴシック" panose="020B0600070205080204" pitchFamily="34" charset="-128"/>
              </a:rPr>
              <a:t>, </a:t>
            </a:r>
            <a:r>
              <a:rPr lang="en-US" altLang="en-US" sz="2300" b="1">
                <a:ea typeface="ＭＳ Ｐゴシック" panose="020B0600070205080204" pitchFamily="34" charset="-128"/>
              </a:rPr>
              <a:t>sum</a:t>
            </a:r>
            <a:r>
              <a:rPr lang="en-US" altLang="en-US" sz="2300">
                <a:ea typeface="ＭＳ Ｐゴシック" panose="020B0600070205080204" pitchFamily="34" charset="-128"/>
              </a:rPr>
              <a:t>(</a:t>
            </a:r>
            <a:r>
              <a:rPr lang="en-US" altLang="en-US" sz="2300" i="1">
                <a:ea typeface="ＭＳ Ｐゴシック" panose="020B0600070205080204" pitchFamily="34" charset="-128"/>
              </a:rPr>
              <a:t>salary</a:t>
            </a:r>
            <a:r>
              <a:rPr lang="en-US" altLang="en-US" sz="2300">
                <a:ea typeface="ＭＳ Ｐゴシック" panose="020B0600070205080204" pitchFamily="34" charset="-128"/>
              </a:rPr>
              <a:t>)</a:t>
            </a:r>
            <a:br>
              <a:rPr lang="en-US" altLang="en-US" sz="2300">
                <a:ea typeface="ＭＳ Ｐゴシック" panose="020B0600070205080204" pitchFamily="34" charset="-128"/>
              </a:rPr>
            </a:br>
            <a:r>
              <a:rPr lang="en-US" altLang="en-US" sz="2300">
                <a:ea typeface="ＭＳ Ｐゴシック" panose="020B0600070205080204" pitchFamily="34" charset="-128"/>
              </a:rPr>
              <a:t>	</a:t>
            </a:r>
            <a:r>
              <a:rPr lang="en-US" altLang="en-US" sz="2300" b="1">
                <a:ea typeface="ＭＳ Ｐゴシック" panose="020B0600070205080204" pitchFamily="34" charset="-128"/>
              </a:rPr>
              <a:t>from </a:t>
            </a:r>
            <a:r>
              <a:rPr lang="en-US" altLang="en-US" sz="2300" i="1">
                <a:ea typeface="ＭＳ Ｐゴシック" panose="020B0600070205080204" pitchFamily="34" charset="-128"/>
              </a:rPr>
              <a:t>instructor</a:t>
            </a:r>
            <a:br>
              <a:rPr lang="en-US" altLang="en-US" sz="2300" i="1">
                <a:ea typeface="ＭＳ Ｐゴシック" panose="020B0600070205080204" pitchFamily="34" charset="-128"/>
              </a:rPr>
            </a:br>
            <a:r>
              <a:rPr lang="en-US" altLang="en-US" sz="2300" i="1">
                <a:ea typeface="ＭＳ Ｐゴシック" panose="020B0600070205080204" pitchFamily="34" charset="-128"/>
              </a:rPr>
              <a:t>	</a:t>
            </a:r>
            <a:r>
              <a:rPr lang="en-US" altLang="en-US" sz="2300" b="1">
                <a:ea typeface="ＭＳ Ｐゴシック" panose="020B0600070205080204" pitchFamily="34" charset="-128"/>
              </a:rPr>
              <a:t>group by </a:t>
            </a:r>
            <a:r>
              <a:rPr lang="en-US" altLang="en-US" sz="2300" i="1">
                <a:ea typeface="ＭＳ Ｐゴシック" panose="020B0600070205080204" pitchFamily="34" charset="-128"/>
              </a:rPr>
              <a:t>dept_name</a:t>
            </a:r>
          </a:p>
          <a:p>
            <a:pPr>
              <a:lnSpc>
                <a:spcPct val="120000"/>
              </a:lnSpc>
            </a:pPr>
            <a:r>
              <a:rPr lang="en-US" altLang="en-US" sz="2000">
                <a:solidFill>
                  <a:srgbClr val="FF0000"/>
                </a:solidFill>
                <a:ea typeface="ＭＳ Ｐゴシック" panose="020B0600070205080204" pitchFamily="34" charset="-128"/>
              </a:rPr>
              <a:t>Materializing</a:t>
            </a:r>
            <a:r>
              <a:rPr lang="en-US" altLang="en-US" sz="2000">
                <a:ea typeface="ＭＳ Ｐゴシック" panose="020B0600070205080204" pitchFamily="34" charset="-128"/>
              </a:rPr>
              <a:t> the above view would be </a:t>
            </a:r>
            <a:r>
              <a:rPr lang="en-US" altLang="en-US" sz="2000">
                <a:solidFill>
                  <a:srgbClr val="FF0000"/>
                </a:solidFill>
                <a:ea typeface="ＭＳ Ｐゴシック" panose="020B0600070205080204" pitchFamily="34" charset="-128"/>
              </a:rPr>
              <a:t>very usefu</a:t>
            </a:r>
            <a:r>
              <a:rPr lang="en-US" altLang="en-US" sz="2000">
                <a:ea typeface="ＭＳ Ｐゴシック" panose="020B0600070205080204" pitchFamily="34" charset="-128"/>
              </a:rPr>
              <a:t>l if the total salary by department is required frequently</a:t>
            </a:r>
          </a:p>
          <a:p>
            <a:pPr lvl="1">
              <a:lnSpc>
                <a:spcPct val="120000"/>
              </a:lnSpc>
            </a:pPr>
            <a:r>
              <a:rPr lang="en-US" altLang="en-US" sz="2000">
                <a:ea typeface="ＭＳ Ｐゴシック" panose="020B0600070205080204" pitchFamily="34" charset="-128"/>
              </a:rPr>
              <a:t>Saves the effort of finding multiple tuples and adding up their amounts.</a:t>
            </a:r>
          </a:p>
          <a:p>
            <a:r>
              <a:rPr lang="en-US" altLang="en-US" sz="2000">
                <a:ea typeface="ＭＳ Ｐゴシック" panose="020B0600070205080204" pitchFamily="34" charset="-128"/>
              </a:rPr>
              <a:t>An </a:t>
            </a:r>
            <a:r>
              <a:rPr lang="en-US" altLang="en-US" sz="2000" b="1">
                <a:ea typeface="ＭＳ Ｐゴシック" panose="020B0600070205080204" pitchFamily="34" charset="-128"/>
              </a:rPr>
              <a:t>option for maintaining materialized </a:t>
            </a:r>
            <a:r>
              <a:rPr lang="en-US" altLang="en-US" sz="2000">
                <a:ea typeface="ＭＳ Ｐゴシック" panose="020B0600070205080204" pitchFamily="34" charset="-128"/>
              </a:rPr>
              <a:t>views is to define </a:t>
            </a:r>
            <a:r>
              <a:rPr lang="en-US" altLang="en-US" sz="2000" b="1">
                <a:solidFill>
                  <a:schemeClr val="tx2"/>
                </a:solidFill>
                <a:ea typeface="ＭＳ Ｐゴシック" panose="020B0600070205080204" pitchFamily="34" charset="-128"/>
              </a:rPr>
              <a:t>triggers</a:t>
            </a:r>
            <a:r>
              <a:rPr lang="en-US" altLang="en-US" sz="2000">
                <a:ea typeface="ＭＳ Ｐゴシック" panose="020B0600070205080204" pitchFamily="34" charset="-128"/>
              </a:rPr>
              <a:t> on insert, delete, and update of each relation in the view definition. Simplest is completely recompute the materialized</a:t>
            </a:r>
            <a:r>
              <a:rPr lang="en-IN" altLang="en-US" sz="2000">
                <a:ea typeface="ＭＳ Ｐゴシック" panose="020B0600070205080204" pitchFamily="34" charset="-128"/>
              </a:rPr>
              <a:t>view on every update.</a:t>
            </a:r>
          </a:p>
          <a:p>
            <a:endParaRPr lang="en-US" altLang="en-US" sz="2000">
              <a:ea typeface="ＭＳ Ｐゴシック" panose="020B0600070205080204" pitchFamily="34" charset="-128"/>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2674" name="Rectangle 2">
            <a:extLst>
              <a:ext uri="{FF2B5EF4-FFF2-40B4-BE49-F238E27FC236}">
                <a16:creationId xmlns:a16="http://schemas.microsoft.com/office/drawing/2014/main" id="{240F6E04-FA6D-4178-AB5F-5EB961FC1209}"/>
              </a:ext>
            </a:extLst>
          </p:cNvPr>
          <p:cNvSpPr>
            <a:spLocks noGrp="1" noChangeArrowheads="1"/>
          </p:cNvSpPr>
          <p:nvPr>
            <p:ph type="title"/>
          </p:nvPr>
        </p:nvSpPr>
        <p:spPr>
          <a:xfrm>
            <a:off x="671513" y="0"/>
            <a:ext cx="8077200" cy="609600"/>
          </a:xfrm>
        </p:spPr>
        <p:txBody>
          <a:bodyPr/>
          <a:lstStyle/>
          <a:p>
            <a:pPr>
              <a:defRPr/>
            </a:pPr>
            <a:r>
              <a:rPr lang="en-US">
                <a:effectLst>
                  <a:outerShdw blurRad="38100" dist="38100" dir="2700000" algn="tl">
                    <a:srgbClr val="C0C0C0"/>
                  </a:outerShdw>
                </a:effectLst>
                <a:ea typeface="ＭＳ Ｐゴシック" pitchFamily="34" charset="-128"/>
              </a:rPr>
              <a:t>Materialized View Maintenance</a:t>
            </a:r>
          </a:p>
        </p:txBody>
      </p:sp>
      <p:sp>
        <p:nvSpPr>
          <p:cNvPr id="81923" name="Rectangle 3">
            <a:extLst>
              <a:ext uri="{FF2B5EF4-FFF2-40B4-BE49-F238E27FC236}">
                <a16:creationId xmlns:a16="http://schemas.microsoft.com/office/drawing/2014/main" id="{125AFC54-5917-4AF9-A786-B2294D3B40E1}"/>
              </a:ext>
            </a:extLst>
          </p:cNvPr>
          <p:cNvSpPr>
            <a:spLocks noGrp="1" noChangeArrowheads="1"/>
          </p:cNvSpPr>
          <p:nvPr>
            <p:ph type="body" idx="1"/>
          </p:nvPr>
        </p:nvSpPr>
        <p:spPr>
          <a:xfrm>
            <a:off x="327025" y="536575"/>
            <a:ext cx="8766175" cy="6192838"/>
          </a:xfrm>
        </p:spPr>
        <p:txBody>
          <a:bodyPr/>
          <a:lstStyle/>
          <a:p>
            <a:r>
              <a:rPr lang="en-US" altLang="en-US" sz="2000">
                <a:ea typeface="ＭＳ Ｐゴシック" panose="020B0600070205080204" pitchFamily="34" charset="-128"/>
              </a:rPr>
              <a:t>The task of keeping a </a:t>
            </a:r>
            <a:r>
              <a:rPr lang="en-US" altLang="en-US" sz="2000">
                <a:solidFill>
                  <a:schemeClr val="tx2"/>
                </a:solidFill>
                <a:ea typeface="ＭＳ Ｐゴシック" panose="020B0600070205080204" pitchFamily="34" charset="-128"/>
              </a:rPr>
              <a:t>materialized view</a:t>
            </a:r>
            <a:r>
              <a:rPr lang="en-US" altLang="en-US" sz="2000" b="1">
                <a:solidFill>
                  <a:schemeClr val="tx2"/>
                </a:solidFill>
                <a:ea typeface="ＭＳ Ｐゴシック" panose="020B0600070205080204" pitchFamily="34" charset="-128"/>
              </a:rPr>
              <a:t> </a:t>
            </a:r>
            <a:r>
              <a:rPr lang="en-US" altLang="en-US" sz="2000" b="1">
                <a:ea typeface="ＭＳ Ｐゴシック" panose="020B0600070205080204" pitchFamily="34" charset="-128"/>
              </a:rPr>
              <a:t>up-to-date </a:t>
            </a:r>
            <a:r>
              <a:rPr lang="en-US" altLang="en-US" sz="2000">
                <a:ea typeface="ＭＳ Ｐゴシック" panose="020B0600070205080204" pitchFamily="34" charset="-128"/>
              </a:rPr>
              <a:t>with the underlying data is known as </a:t>
            </a:r>
            <a:r>
              <a:rPr lang="en-US" altLang="en-US" sz="2000" b="1">
                <a:solidFill>
                  <a:srgbClr val="0000FF"/>
                </a:solidFill>
                <a:ea typeface="ＭＳ Ｐゴシック" panose="020B0600070205080204" pitchFamily="34" charset="-128"/>
              </a:rPr>
              <a:t>materialized view maintenance</a:t>
            </a:r>
          </a:p>
          <a:p>
            <a:r>
              <a:rPr lang="en-US" altLang="en-US" sz="2000">
                <a:ea typeface="ＭＳ Ｐゴシック" panose="020B0600070205080204" pitchFamily="34" charset="-128"/>
              </a:rPr>
              <a:t>Materialized views can </a:t>
            </a:r>
            <a:r>
              <a:rPr lang="en-US" altLang="en-US" sz="2000" b="1">
                <a:solidFill>
                  <a:srgbClr val="0000FF"/>
                </a:solidFill>
                <a:ea typeface="ＭＳ Ｐゴシック" panose="020B0600070205080204" pitchFamily="34" charset="-128"/>
              </a:rPr>
              <a:t>be maintained by re-computation on every update</a:t>
            </a:r>
          </a:p>
          <a:p>
            <a:r>
              <a:rPr lang="en-US" altLang="en-US" sz="2000">
                <a:ea typeface="ＭＳ Ｐゴシック" panose="020B0600070205080204" pitchFamily="34" charset="-128"/>
              </a:rPr>
              <a:t>A better option is to use </a:t>
            </a:r>
            <a:r>
              <a:rPr lang="en-US" altLang="en-US" sz="2000" b="1">
                <a:solidFill>
                  <a:srgbClr val="0000FF"/>
                </a:solidFill>
                <a:ea typeface="ＭＳ Ｐゴシック" panose="020B0600070205080204" pitchFamily="34" charset="-128"/>
              </a:rPr>
              <a:t>incremental view maintenance</a:t>
            </a:r>
          </a:p>
          <a:p>
            <a:pPr lvl="1"/>
            <a:r>
              <a:rPr lang="en-US" altLang="en-US" sz="2000">
                <a:ea typeface="ＭＳ Ｐゴシック" panose="020B0600070205080204" pitchFamily="34" charset="-128"/>
              </a:rPr>
              <a:t>modify only the affected parts of the materialized view.</a:t>
            </a:r>
          </a:p>
          <a:p>
            <a:pPr lvl="1"/>
            <a:r>
              <a:rPr lang="en-US" altLang="en-US" sz="2000">
                <a:ea typeface="ＭＳ Ｐゴシック" panose="020B0600070205080204" pitchFamily="34" charset="-128"/>
              </a:rPr>
              <a:t>which is known as </a:t>
            </a:r>
            <a:r>
              <a:rPr lang="en-US" altLang="en-US" sz="2000" b="1">
                <a:ea typeface="ＭＳ Ｐゴシック" panose="020B0600070205080204" pitchFamily="34" charset="-128"/>
              </a:rPr>
              <a:t>incremental view maintenance View</a:t>
            </a:r>
            <a:r>
              <a:rPr lang="en-US" altLang="en-US" sz="2000">
                <a:ea typeface="ＭＳ Ｐゴシック" panose="020B0600070205080204" pitchFamily="34" charset="-128"/>
              </a:rPr>
              <a:t> maintenance can be done by-</a:t>
            </a:r>
          </a:p>
          <a:p>
            <a:pPr lvl="1"/>
            <a:r>
              <a:rPr lang="en-US" altLang="en-US" sz="2000" b="1">
                <a:solidFill>
                  <a:srgbClr val="730D19"/>
                </a:solidFill>
                <a:ea typeface="ＭＳ Ｐゴシック" panose="020B0600070205080204" pitchFamily="34" charset="-128"/>
              </a:rPr>
              <a:t>Immediate</a:t>
            </a:r>
            <a:r>
              <a:rPr lang="en-US" altLang="en-US" sz="2000" b="1">
                <a:ea typeface="ＭＳ Ｐゴシック" panose="020B0600070205080204" pitchFamily="34" charset="-128"/>
              </a:rPr>
              <a:t> view maintenance</a:t>
            </a:r>
          </a:p>
          <a:p>
            <a:pPr lvl="2"/>
            <a:r>
              <a:rPr lang="en-US" altLang="en-US" sz="2000">
                <a:ea typeface="ＭＳ Ｐゴシック" panose="020B0600070205080204" pitchFamily="34" charset="-128"/>
              </a:rPr>
              <a:t>Manually </a:t>
            </a:r>
            <a:r>
              <a:rPr lang="en-US" altLang="en-US" sz="2000" b="1">
                <a:solidFill>
                  <a:schemeClr val="tx2"/>
                </a:solidFill>
                <a:ea typeface="ＭＳ Ｐゴシック" panose="020B0600070205080204" pitchFamily="34" charset="-128"/>
              </a:rPr>
              <a:t>defining triggers on insert, delete, and update </a:t>
            </a:r>
            <a:r>
              <a:rPr lang="en-US" altLang="en-US" sz="2000">
                <a:ea typeface="ＭＳ Ｐゴシック" panose="020B0600070205080204" pitchFamily="34" charset="-128"/>
              </a:rPr>
              <a:t>of each relation in the view definition</a:t>
            </a:r>
          </a:p>
          <a:p>
            <a:pPr lvl="2"/>
            <a:r>
              <a:rPr lang="en-US" altLang="en-US" sz="2000">
                <a:ea typeface="ＭＳ Ｐゴシック" panose="020B0600070205080204" pitchFamily="34" charset="-128"/>
              </a:rPr>
              <a:t>Manually written code to update the view whenever database relations are updated. Modern databases provide support to declare view as “Materialized”. No  need of trigger.</a:t>
            </a:r>
          </a:p>
          <a:p>
            <a:pPr lvl="1"/>
            <a:r>
              <a:rPr lang="en-US" altLang="en-US" sz="2000" b="1">
                <a:solidFill>
                  <a:srgbClr val="730D19"/>
                </a:solidFill>
                <a:ea typeface="ＭＳ Ｐゴシック" panose="020B0600070205080204" pitchFamily="34" charset="-128"/>
              </a:rPr>
              <a:t>Deferred</a:t>
            </a:r>
            <a:r>
              <a:rPr lang="en-US" altLang="en-US" sz="2000" b="1">
                <a:ea typeface="ＭＳ Ｐゴシック" panose="020B0600070205080204" pitchFamily="34" charset="-128"/>
              </a:rPr>
              <a:t> view maintenance</a:t>
            </a:r>
            <a:endParaRPr lang="en-US" altLang="en-US" sz="2000">
              <a:ea typeface="ＭＳ Ｐゴシック" panose="020B0600070205080204" pitchFamily="34" charset="-128"/>
            </a:endParaRPr>
          </a:p>
          <a:p>
            <a:pPr lvl="2">
              <a:lnSpc>
                <a:spcPct val="90000"/>
              </a:lnSpc>
            </a:pPr>
            <a:r>
              <a:rPr lang="en-US" altLang="en-US" sz="2000" b="1">
                <a:solidFill>
                  <a:schemeClr val="tx2"/>
                </a:solidFill>
                <a:ea typeface="ＭＳ Ｐゴシック" panose="020B0600070205080204" pitchFamily="34" charset="-128"/>
              </a:rPr>
              <a:t>Periodic re-computation </a:t>
            </a:r>
            <a:r>
              <a:rPr lang="en-US" altLang="en-US" sz="2000">
                <a:ea typeface="ＭＳ Ｐゴシック" panose="020B0600070205080204" pitchFamily="34" charset="-128"/>
              </a:rPr>
              <a:t>(</a:t>
            </a:r>
            <a:r>
              <a:rPr lang="en-US" altLang="en-US" sz="2000" b="1">
                <a:ea typeface="ＭＳ Ｐゴシック" panose="020B0600070205080204" pitchFamily="34" charset="-128"/>
              </a:rPr>
              <a:t>e.g. nightly</a:t>
            </a:r>
            <a:r>
              <a:rPr lang="en-US" altLang="en-US" sz="2000">
                <a:ea typeface="ＭＳ Ｐゴシック" panose="020B0600070205080204" pitchFamily="34" charset="-128"/>
              </a:rPr>
              <a:t>)</a:t>
            </a:r>
            <a:endParaRPr lang="en-US" altLang="en-US" sz="2000" b="1">
              <a:ea typeface="ＭＳ Ｐゴシック" panose="020B0600070205080204" pitchFamily="34" charset="-128"/>
            </a:endParaRPr>
          </a:p>
          <a:p>
            <a:pPr lvl="2"/>
            <a:r>
              <a:rPr lang="en-US" altLang="en-US" sz="2000">
                <a:ea typeface="ＭＳ Ｐゴシック" panose="020B0600070205080204" pitchFamily="34" charset="-128"/>
              </a:rPr>
              <a:t>view maintenance is deferred to a later time.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3698" name="Rectangle 2">
            <a:extLst>
              <a:ext uri="{FF2B5EF4-FFF2-40B4-BE49-F238E27FC236}">
                <a16:creationId xmlns:a16="http://schemas.microsoft.com/office/drawing/2014/main" id="{45881E64-F13D-4BA8-A06A-BB966FD329C5}"/>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Incremental View Maintenance</a:t>
            </a:r>
          </a:p>
        </p:txBody>
      </p:sp>
      <p:sp>
        <p:nvSpPr>
          <p:cNvPr id="83971" name="Rectangle 3">
            <a:extLst>
              <a:ext uri="{FF2B5EF4-FFF2-40B4-BE49-F238E27FC236}">
                <a16:creationId xmlns:a16="http://schemas.microsoft.com/office/drawing/2014/main" id="{D7B63DB6-D563-47F9-8826-336FD4D65263}"/>
              </a:ext>
            </a:extLst>
          </p:cNvPr>
          <p:cNvSpPr>
            <a:spLocks noGrp="1" noChangeArrowheads="1"/>
          </p:cNvSpPr>
          <p:nvPr>
            <p:ph type="body" idx="1"/>
          </p:nvPr>
        </p:nvSpPr>
        <p:spPr>
          <a:xfrm>
            <a:off x="814388" y="1093788"/>
            <a:ext cx="8031162" cy="5192712"/>
          </a:xfrm>
        </p:spPr>
        <p:txBody>
          <a:bodyPr/>
          <a:lstStyle/>
          <a:p>
            <a:r>
              <a:rPr lang="en-US" altLang="en-US" sz="2300">
                <a:ea typeface="ＭＳ Ｐゴシック" panose="020B0600070205080204" pitchFamily="34" charset="-128"/>
              </a:rPr>
              <a:t>The </a:t>
            </a:r>
            <a:r>
              <a:rPr lang="en-US" altLang="en-US" sz="2300" b="1">
                <a:ea typeface="ＭＳ Ｐゴシック" panose="020B0600070205080204" pitchFamily="34" charset="-128"/>
              </a:rPr>
              <a:t>changes (inserts and deletes</a:t>
            </a:r>
            <a:r>
              <a:rPr lang="en-US" altLang="en-US" sz="2300">
                <a:ea typeface="ＭＳ Ｐゴシック" panose="020B0600070205080204" pitchFamily="34" charset="-128"/>
              </a:rPr>
              <a:t>) to a relation or expressions are referred to as its </a:t>
            </a:r>
            <a:r>
              <a:rPr lang="en-US" altLang="en-US" sz="2300" b="1">
                <a:solidFill>
                  <a:srgbClr val="0000FF"/>
                </a:solidFill>
                <a:ea typeface="ＭＳ Ｐゴシック" panose="020B0600070205080204" pitchFamily="34" charset="-128"/>
              </a:rPr>
              <a:t>differential</a:t>
            </a:r>
            <a:endParaRPr lang="en-US" altLang="en-US" sz="2300">
              <a:solidFill>
                <a:srgbClr val="0000FF"/>
              </a:solidFill>
              <a:ea typeface="ＭＳ Ｐゴシック" panose="020B0600070205080204" pitchFamily="34" charset="-128"/>
            </a:endParaRPr>
          </a:p>
          <a:p>
            <a:pPr lvl="1"/>
            <a:r>
              <a:rPr lang="en-US" altLang="en-US" sz="2300">
                <a:ea typeface="ＭＳ Ｐゴシック" panose="020B0600070205080204" pitchFamily="34" charset="-128"/>
              </a:rPr>
              <a:t>Set </a:t>
            </a:r>
            <a:r>
              <a:rPr lang="en-US" altLang="en-US" sz="2300">
                <a:solidFill>
                  <a:schemeClr val="tx2"/>
                </a:solidFill>
                <a:ea typeface="ＭＳ Ｐゴシック" panose="020B0600070205080204" pitchFamily="34" charset="-128"/>
              </a:rPr>
              <a:t>of tuples inserted </a:t>
            </a:r>
            <a:r>
              <a:rPr lang="en-US" altLang="en-US" sz="2300">
                <a:ea typeface="ＭＳ Ｐゴシック" panose="020B0600070205080204" pitchFamily="34" charset="-128"/>
              </a:rPr>
              <a:t>to and </a:t>
            </a:r>
            <a:r>
              <a:rPr lang="en-US" altLang="en-US" sz="2300">
                <a:solidFill>
                  <a:schemeClr val="tx2"/>
                </a:solidFill>
                <a:ea typeface="ＭＳ Ｐゴシック" panose="020B0600070205080204" pitchFamily="34" charset="-128"/>
              </a:rPr>
              <a:t>deleted</a:t>
            </a:r>
            <a:r>
              <a:rPr lang="en-US" altLang="en-US" sz="2300">
                <a:ea typeface="ＭＳ Ｐゴシック" panose="020B0600070205080204" pitchFamily="34" charset="-128"/>
              </a:rPr>
              <a:t> from </a:t>
            </a:r>
            <a:r>
              <a:rPr lang="en-US" altLang="en-US" sz="2300" b="1">
                <a:solidFill>
                  <a:schemeClr val="tx2"/>
                </a:solidFill>
                <a:ea typeface="ＭＳ Ｐゴシック" panose="020B0600070205080204" pitchFamily="34" charset="-128"/>
              </a:rPr>
              <a:t>r</a:t>
            </a:r>
            <a:r>
              <a:rPr lang="en-US" altLang="en-US" sz="2300">
                <a:ea typeface="ＭＳ Ｐゴシック" panose="020B0600070205080204" pitchFamily="34" charset="-128"/>
              </a:rPr>
              <a:t> are denoted </a:t>
            </a:r>
            <a:r>
              <a:rPr lang="en-US" altLang="en-US" sz="2300" b="1">
                <a:solidFill>
                  <a:schemeClr val="tx2"/>
                </a:solidFill>
                <a:ea typeface="ＭＳ Ｐゴシック" panose="020B0600070205080204" pitchFamily="34" charset="-128"/>
              </a:rPr>
              <a:t>i</a:t>
            </a:r>
            <a:r>
              <a:rPr lang="en-US" altLang="en-US" sz="2300" b="1" baseline="-25000">
                <a:solidFill>
                  <a:schemeClr val="tx2"/>
                </a:solidFill>
                <a:ea typeface="ＭＳ Ｐゴシック" panose="020B0600070205080204" pitchFamily="34" charset="-128"/>
              </a:rPr>
              <a:t>r</a:t>
            </a:r>
            <a:r>
              <a:rPr lang="en-US" altLang="en-US" sz="2300">
                <a:ea typeface="ＭＳ Ｐゴシック" panose="020B0600070205080204" pitchFamily="34" charset="-128"/>
              </a:rPr>
              <a:t> and </a:t>
            </a:r>
            <a:r>
              <a:rPr lang="en-US" altLang="en-US" sz="2300" b="1">
                <a:solidFill>
                  <a:schemeClr val="tx2"/>
                </a:solidFill>
                <a:ea typeface="ＭＳ Ｐゴシック" panose="020B0600070205080204" pitchFamily="34" charset="-128"/>
              </a:rPr>
              <a:t>d</a:t>
            </a:r>
            <a:r>
              <a:rPr lang="en-US" altLang="en-US" sz="2300" b="1" baseline="-25000">
                <a:solidFill>
                  <a:schemeClr val="tx2"/>
                </a:solidFill>
                <a:ea typeface="ＭＳ Ｐゴシック" panose="020B0600070205080204" pitchFamily="34" charset="-128"/>
              </a:rPr>
              <a:t>r</a:t>
            </a:r>
          </a:p>
          <a:p>
            <a:r>
              <a:rPr lang="en-US" altLang="en-US" sz="2300">
                <a:ea typeface="ＭＳ Ｐゴシック" panose="020B0600070205080204" pitchFamily="34" charset="-128"/>
              </a:rPr>
              <a:t>To simplify our description, we only consider inserts and deletes</a:t>
            </a:r>
          </a:p>
          <a:p>
            <a:pPr lvl="1"/>
            <a:r>
              <a:rPr lang="en-US" altLang="en-US" sz="2300">
                <a:ea typeface="ＭＳ Ｐゴシック" panose="020B0600070205080204" pitchFamily="34" charset="-128"/>
              </a:rPr>
              <a:t>We replace updates to a tuple by deletion of the tuple followed by insertion of the update tuple </a:t>
            </a:r>
          </a:p>
          <a:p>
            <a:r>
              <a:rPr lang="en-US" altLang="en-US" sz="2300">
                <a:ea typeface="ＭＳ Ｐゴシック" panose="020B0600070205080204" pitchFamily="34" charset="-128"/>
              </a:rPr>
              <a:t>We describe how to compute the change to the result of each relational operation, given changes to its inputs</a:t>
            </a:r>
          </a:p>
          <a:p>
            <a:r>
              <a:rPr lang="en-US" altLang="en-US" sz="2300">
                <a:ea typeface="ＭＳ Ｐゴシック" panose="020B0600070205080204" pitchFamily="34" charset="-128"/>
              </a:rPr>
              <a:t>We then outline how to handle relational algebra expressions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6B8122E0-652F-4B63-88DE-357A0509A150}"/>
              </a:ext>
            </a:extLst>
          </p:cNvPr>
          <p:cNvSpPr>
            <a:spLocks noGrp="1" noChangeArrowheads="1"/>
          </p:cNvSpPr>
          <p:nvPr>
            <p:ph type="title"/>
          </p:nvPr>
        </p:nvSpPr>
        <p:spPr>
          <a:xfrm>
            <a:off x="803275" y="-63500"/>
            <a:ext cx="8077200" cy="609600"/>
          </a:xfrm>
        </p:spPr>
        <p:txBody>
          <a:bodyPr/>
          <a:lstStyle/>
          <a:p>
            <a:pPr>
              <a:defRPr/>
            </a:pPr>
            <a:r>
              <a:rPr lang="en-US">
                <a:effectLst>
                  <a:outerShdw blurRad="38100" dist="38100" dir="2700000" algn="tl">
                    <a:srgbClr val="C0C0C0"/>
                  </a:outerShdw>
                </a:effectLst>
                <a:ea typeface="ＭＳ Ｐゴシック" pitchFamily="34" charset="-128"/>
              </a:rPr>
              <a:t>Join Operation</a:t>
            </a:r>
          </a:p>
        </p:txBody>
      </p:sp>
      <p:sp>
        <p:nvSpPr>
          <p:cNvPr id="75779" name="Rectangle 3">
            <a:extLst>
              <a:ext uri="{FF2B5EF4-FFF2-40B4-BE49-F238E27FC236}">
                <a16:creationId xmlns:a16="http://schemas.microsoft.com/office/drawing/2014/main" id="{0CD9F968-D2DE-4606-B88A-E17670E6A165}"/>
              </a:ext>
            </a:extLst>
          </p:cNvPr>
          <p:cNvSpPr>
            <a:spLocks noGrp="1" noChangeArrowheads="1"/>
          </p:cNvSpPr>
          <p:nvPr>
            <p:ph type="body" idx="1"/>
          </p:nvPr>
        </p:nvSpPr>
        <p:spPr>
          <a:xfrm>
            <a:off x="430213" y="517525"/>
            <a:ext cx="8586787" cy="5908675"/>
          </a:xfrm>
        </p:spPr>
        <p:txBody>
          <a:bodyPr/>
          <a:lstStyle/>
          <a:p>
            <a:pPr>
              <a:defRPr/>
            </a:pPr>
            <a:r>
              <a:rPr lang="en-US" altLang="en-US" sz="2100">
                <a:ea typeface="ＭＳ Ｐゴシック" pitchFamily="34" charset="-128"/>
              </a:rPr>
              <a:t>How to do maintenance of  materialized view created by JOIN.</a:t>
            </a:r>
          </a:p>
          <a:p>
            <a:pPr>
              <a:defRPr/>
            </a:pPr>
            <a:r>
              <a:rPr lang="en-US" altLang="en-US" sz="2100">
                <a:ea typeface="ＭＳ Ｐゴシック" pitchFamily="34" charset="-128"/>
              </a:rPr>
              <a:t>Consider the </a:t>
            </a:r>
            <a:r>
              <a:rPr lang="en-US" altLang="en-US" sz="2100" b="1">
                <a:solidFill>
                  <a:schemeClr val="tx2"/>
                </a:solidFill>
                <a:ea typeface="ＭＳ Ｐゴシック" pitchFamily="34" charset="-128"/>
              </a:rPr>
              <a:t>materialized view </a:t>
            </a:r>
            <a:r>
              <a:rPr lang="en-US" altLang="en-US" sz="2100" b="1" i="1">
                <a:solidFill>
                  <a:schemeClr val="tx2"/>
                </a:solidFill>
                <a:ea typeface="ＭＳ Ｐゴシック" pitchFamily="34" charset="-128"/>
              </a:rPr>
              <a:t>v</a:t>
            </a:r>
            <a:r>
              <a:rPr lang="en-US" altLang="en-US" sz="2100" b="1">
                <a:solidFill>
                  <a:schemeClr val="tx2"/>
                </a:solidFill>
                <a:ea typeface="ＭＳ Ｐゴシック" pitchFamily="34" charset="-128"/>
              </a:rPr>
              <a:t> = </a:t>
            </a:r>
            <a:r>
              <a:rPr lang="en-US" altLang="en-US" sz="2100" b="1" i="1">
                <a:solidFill>
                  <a:schemeClr val="tx2"/>
                </a:solidFill>
                <a:ea typeface="ＭＳ Ｐゴシック" pitchFamily="34" charset="-128"/>
              </a:rPr>
              <a:t>r     s </a:t>
            </a:r>
            <a:r>
              <a:rPr lang="en-US" altLang="en-US" sz="2100" b="1">
                <a:solidFill>
                  <a:schemeClr val="tx2"/>
                </a:solidFill>
                <a:ea typeface="ＭＳ Ｐゴシック" pitchFamily="34" charset="-128"/>
              </a:rPr>
              <a:t> </a:t>
            </a:r>
            <a:r>
              <a:rPr lang="en-US" altLang="en-US" sz="2100">
                <a:ea typeface="ＭＳ Ｐゴシック" pitchFamily="34" charset="-128"/>
              </a:rPr>
              <a:t>and an update to </a:t>
            </a:r>
            <a:r>
              <a:rPr lang="en-US" altLang="en-US" sz="2100" i="1">
                <a:ea typeface="ＭＳ Ｐゴシック" pitchFamily="34" charset="-128"/>
              </a:rPr>
              <a:t>r</a:t>
            </a:r>
          </a:p>
          <a:p>
            <a:pPr>
              <a:defRPr/>
            </a:pPr>
            <a:r>
              <a:rPr lang="en-US" altLang="en-US" sz="2100">
                <a:ea typeface="ＭＳ Ｐゴシック" pitchFamily="34" charset="-128"/>
              </a:rPr>
              <a:t>Let </a:t>
            </a:r>
            <a:r>
              <a:rPr lang="en-US" altLang="en-US" sz="2100" b="1" i="1" err="1">
                <a:solidFill>
                  <a:schemeClr val="tx2"/>
                </a:solidFill>
                <a:ea typeface="ＭＳ Ｐゴシック" pitchFamily="34" charset="-128"/>
              </a:rPr>
              <a:t>r</a:t>
            </a:r>
            <a:r>
              <a:rPr lang="en-US" altLang="en-US" sz="2100" b="1" i="1" baseline="30000" err="1">
                <a:solidFill>
                  <a:schemeClr val="tx2"/>
                </a:solidFill>
                <a:ea typeface="ＭＳ Ｐゴシック" pitchFamily="34" charset="-128"/>
              </a:rPr>
              <a:t>old</a:t>
            </a:r>
            <a:r>
              <a:rPr lang="en-US" altLang="en-US" sz="2100" b="1">
                <a:solidFill>
                  <a:schemeClr val="tx2"/>
                </a:solidFill>
                <a:ea typeface="ＭＳ Ｐゴシック" pitchFamily="34" charset="-128"/>
              </a:rPr>
              <a:t> </a:t>
            </a:r>
            <a:r>
              <a:rPr lang="en-US" altLang="en-US" sz="2100">
                <a:ea typeface="ＭＳ Ｐゴシック" pitchFamily="34" charset="-128"/>
              </a:rPr>
              <a:t>and </a:t>
            </a:r>
            <a:r>
              <a:rPr lang="en-US" altLang="en-US" sz="2100" b="1" i="1" err="1">
                <a:solidFill>
                  <a:schemeClr val="tx2"/>
                </a:solidFill>
                <a:ea typeface="ＭＳ Ｐゴシック" pitchFamily="34" charset="-128"/>
              </a:rPr>
              <a:t>r</a:t>
            </a:r>
            <a:r>
              <a:rPr lang="en-US" altLang="en-US" sz="2100" b="1" i="1" baseline="30000" err="1">
                <a:solidFill>
                  <a:schemeClr val="tx2"/>
                </a:solidFill>
                <a:ea typeface="ＭＳ Ｐゴシック" pitchFamily="34" charset="-128"/>
              </a:rPr>
              <a:t>new</a:t>
            </a:r>
            <a:r>
              <a:rPr lang="en-US" altLang="en-US" sz="2100" b="1" i="1" baseline="30000">
                <a:solidFill>
                  <a:schemeClr val="tx2"/>
                </a:solidFill>
                <a:ea typeface="ＭＳ Ｐゴシック" pitchFamily="34" charset="-128"/>
              </a:rPr>
              <a:t> </a:t>
            </a:r>
            <a:r>
              <a:rPr lang="en-US" altLang="en-US" sz="2100">
                <a:ea typeface="ＭＳ Ｐゴシック" pitchFamily="34" charset="-128"/>
              </a:rPr>
              <a:t>denote the old and new states of relation </a:t>
            </a:r>
            <a:r>
              <a:rPr lang="en-US" altLang="en-US" sz="2100" i="1">
                <a:ea typeface="ＭＳ Ｐゴシック" pitchFamily="34" charset="-128"/>
              </a:rPr>
              <a:t>r</a:t>
            </a:r>
            <a:endParaRPr lang="en-US" altLang="en-US" sz="2100">
              <a:ea typeface="ＭＳ Ｐゴシック" pitchFamily="34" charset="-128"/>
            </a:endParaRPr>
          </a:p>
          <a:p>
            <a:pPr>
              <a:defRPr/>
            </a:pPr>
            <a:r>
              <a:rPr lang="en-US" altLang="en-US" sz="2100">
                <a:ea typeface="ＭＳ Ｐゴシック" pitchFamily="34" charset="-128"/>
              </a:rPr>
              <a:t>Consider the </a:t>
            </a:r>
            <a:r>
              <a:rPr lang="en-US" altLang="en-US" sz="2100">
                <a:solidFill>
                  <a:srgbClr val="FF0000"/>
                </a:solidFill>
                <a:ea typeface="ＭＳ Ｐゴシック" pitchFamily="34" charset="-128"/>
              </a:rPr>
              <a:t>case of an insert </a:t>
            </a:r>
            <a:r>
              <a:rPr lang="en-US" altLang="en-US" sz="2100" i="1" err="1">
                <a:ea typeface="ＭＳ Ｐゴシック" pitchFamily="34" charset="-128"/>
              </a:rPr>
              <a:t>i</a:t>
            </a:r>
            <a:r>
              <a:rPr lang="en-US" altLang="en-US" sz="2100" i="1" baseline="-25000" err="1">
                <a:ea typeface="ＭＳ Ｐゴシック" pitchFamily="34" charset="-128"/>
              </a:rPr>
              <a:t>r</a:t>
            </a:r>
            <a:r>
              <a:rPr lang="en-US" altLang="en-US" sz="2100" i="1" baseline="-25000">
                <a:ea typeface="ＭＳ Ｐゴシック" pitchFamily="34" charset="-128"/>
              </a:rPr>
              <a:t> </a:t>
            </a:r>
            <a:r>
              <a:rPr lang="en-US" altLang="en-US" sz="2100" i="1">
                <a:ea typeface="ＭＳ Ｐゴシック" pitchFamily="34" charset="-128"/>
              </a:rPr>
              <a:t>tuples</a:t>
            </a:r>
            <a:r>
              <a:rPr lang="en-US" altLang="en-US" sz="2100">
                <a:solidFill>
                  <a:srgbClr val="FF0000"/>
                </a:solidFill>
                <a:ea typeface="ＭＳ Ｐゴシック" pitchFamily="34" charset="-128"/>
              </a:rPr>
              <a:t> to r</a:t>
            </a:r>
            <a:r>
              <a:rPr lang="en-US" altLang="en-US" sz="2100">
                <a:ea typeface="ＭＳ Ｐゴシック" pitchFamily="34" charset="-128"/>
              </a:rPr>
              <a:t>:  </a:t>
            </a:r>
          </a:p>
          <a:p>
            <a:pPr lvl="1">
              <a:defRPr/>
            </a:pPr>
            <a:r>
              <a:rPr lang="en-US" altLang="en-US" sz="2100">
                <a:ea typeface="ＭＳ Ｐゴシック" pitchFamily="34" charset="-128"/>
              </a:rPr>
              <a:t>We can write </a:t>
            </a:r>
            <a:r>
              <a:rPr lang="en-US" altLang="en-US" sz="2400" b="1" i="1" err="1">
                <a:solidFill>
                  <a:srgbClr val="FF0000"/>
                </a:solidFill>
                <a:ea typeface="ＭＳ Ｐゴシック" pitchFamily="34" charset="-128"/>
              </a:rPr>
              <a:t>r</a:t>
            </a:r>
            <a:r>
              <a:rPr lang="en-US" altLang="en-US" sz="2400" b="1" i="1" baseline="30000" err="1">
                <a:solidFill>
                  <a:srgbClr val="FF0000"/>
                </a:solidFill>
                <a:ea typeface="ＭＳ Ｐゴシック" pitchFamily="34" charset="-128"/>
              </a:rPr>
              <a:t>new</a:t>
            </a:r>
            <a:r>
              <a:rPr lang="en-US" altLang="en-US" sz="2100" b="1" i="1" baseline="30000">
                <a:solidFill>
                  <a:srgbClr val="FF0000"/>
                </a:solidFill>
                <a:ea typeface="ＭＳ Ｐゴシック" pitchFamily="34" charset="-128"/>
              </a:rPr>
              <a:t>         </a:t>
            </a:r>
            <a:r>
              <a:rPr lang="en-US" altLang="en-US" sz="2400" b="1" i="1">
                <a:solidFill>
                  <a:srgbClr val="FF0000"/>
                </a:solidFill>
                <a:ea typeface="ＭＳ Ｐゴシック" pitchFamily="34" charset="-128"/>
              </a:rPr>
              <a:t>s</a:t>
            </a:r>
            <a:r>
              <a:rPr lang="en-US" altLang="en-US" sz="2100" i="1">
                <a:ea typeface="ＭＳ Ｐゴシック" pitchFamily="34" charset="-128"/>
              </a:rPr>
              <a:t> </a:t>
            </a:r>
            <a:r>
              <a:rPr lang="en-US" altLang="en-US" sz="2100">
                <a:ea typeface="ＭＳ Ｐゴシック" pitchFamily="34" charset="-128"/>
              </a:rPr>
              <a:t>as </a:t>
            </a:r>
            <a:r>
              <a:rPr lang="en-US" altLang="en-US" sz="2400" b="1">
                <a:solidFill>
                  <a:schemeClr val="bg1">
                    <a:lumMod val="25000"/>
                  </a:schemeClr>
                </a:solidFill>
                <a:ea typeface="ＭＳ Ｐゴシック" pitchFamily="34" charset="-128"/>
              </a:rPr>
              <a:t>(</a:t>
            </a:r>
            <a:r>
              <a:rPr lang="en-US" altLang="en-US" sz="2400" b="1" i="1" err="1">
                <a:solidFill>
                  <a:schemeClr val="bg1">
                    <a:lumMod val="25000"/>
                  </a:schemeClr>
                </a:solidFill>
                <a:ea typeface="ＭＳ Ｐゴシック" pitchFamily="34" charset="-128"/>
              </a:rPr>
              <a:t>r</a:t>
            </a:r>
            <a:r>
              <a:rPr lang="en-US" altLang="en-US" sz="2400" b="1" i="1" baseline="30000" err="1">
                <a:solidFill>
                  <a:schemeClr val="bg1">
                    <a:lumMod val="25000"/>
                  </a:schemeClr>
                </a:solidFill>
                <a:ea typeface="ＭＳ Ｐゴシック" pitchFamily="34" charset="-128"/>
              </a:rPr>
              <a:t>old</a:t>
            </a:r>
            <a:r>
              <a:rPr lang="en-US" altLang="en-US" sz="2400" b="1" i="1">
                <a:solidFill>
                  <a:schemeClr val="bg1">
                    <a:lumMod val="25000"/>
                  </a:schemeClr>
                </a:solidFill>
                <a:ea typeface="ＭＳ Ｐゴシック" pitchFamily="34" charset="-128"/>
              </a:rPr>
              <a:t> </a:t>
            </a:r>
            <a:r>
              <a:rPr lang="en-US" altLang="en-US" sz="2100" b="1">
                <a:solidFill>
                  <a:schemeClr val="bg1">
                    <a:lumMod val="25000"/>
                  </a:schemeClr>
                </a:solidFill>
                <a:ea typeface="ＭＳ Ｐゴシック" pitchFamily="34" charset="-128"/>
                <a:sym typeface="Symbol" pitchFamily="18" charset="2"/>
              </a:rPr>
              <a:t></a:t>
            </a:r>
            <a:r>
              <a:rPr lang="en-US" altLang="en-US" sz="2100" b="1">
                <a:solidFill>
                  <a:schemeClr val="bg1">
                    <a:lumMod val="25000"/>
                  </a:schemeClr>
                </a:solidFill>
                <a:ea typeface="ＭＳ Ｐゴシック" pitchFamily="34" charset="-128"/>
              </a:rPr>
              <a:t> </a:t>
            </a:r>
            <a:r>
              <a:rPr lang="en-US" altLang="en-US" sz="2400" b="1" i="1" err="1">
                <a:solidFill>
                  <a:schemeClr val="bg1">
                    <a:lumMod val="25000"/>
                  </a:schemeClr>
                </a:solidFill>
                <a:ea typeface="ＭＳ Ｐゴシック" pitchFamily="34" charset="-128"/>
              </a:rPr>
              <a:t>i</a:t>
            </a:r>
            <a:r>
              <a:rPr lang="en-US" altLang="en-US" sz="2400" b="1" i="1" baseline="-25000" err="1">
                <a:solidFill>
                  <a:schemeClr val="bg1">
                    <a:lumMod val="25000"/>
                  </a:schemeClr>
                </a:solidFill>
                <a:ea typeface="ＭＳ Ｐゴシック" pitchFamily="34" charset="-128"/>
              </a:rPr>
              <a:t>r</a:t>
            </a:r>
            <a:r>
              <a:rPr lang="en-US" altLang="en-US" sz="2100" b="1">
                <a:solidFill>
                  <a:schemeClr val="bg1">
                    <a:lumMod val="25000"/>
                  </a:schemeClr>
                </a:solidFill>
                <a:ea typeface="ＭＳ Ｐゴシック" pitchFamily="34" charset="-128"/>
              </a:rPr>
              <a:t>)     </a:t>
            </a:r>
            <a:r>
              <a:rPr lang="en-US" altLang="en-US" sz="2400" b="1" i="1">
                <a:solidFill>
                  <a:schemeClr val="bg1">
                    <a:lumMod val="25000"/>
                  </a:schemeClr>
                </a:solidFill>
                <a:ea typeface="ＭＳ Ｐゴシック" pitchFamily="34" charset="-128"/>
              </a:rPr>
              <a:t>s</a:t>
            </a:r>
          </a:p>
          <a:p>
            <a:pPr lvl="1">
              <a:defRPr/>
            </a:pPr>
            <a:r>
              <a:rPr lang="en-US" altLang="en-US" sz="2100">
                <a:ea typeface="ＭＳ Ｐゴシック" pitchFamily="34" charset="-128"/>
              </a:rPr>
              <a:t>And rewrite the above to  </a:t>
            </a:r>
            <a:r>
              <a:rPr lang="en-US" altLang="en-US" sz="2400" b="1">
                <a:solidFill>
                  <a:srgbClr val="C00000"/>
                </a:solidFill>
                <a:ea typeface="ＭＳ Ｐゴシック" pitchFamily="34" charset="-128"/>
              </a:rPr>
              <a:t>(</a:t>
            </a:r>
            <a:r>
              <a:rPr lang="en-US" altLang="en-US" sz="2400" b="1" i="1" err="1">
                <a:solidFill>
                  <a:srgbClr val="C00000"/>
                </a:solidFill>
                <a:ea typeface="ＭＳ Ｐゴシック" pitchFamily="34" charset="-128"/>
              </a:rPr>
              <a:t>r</a:t>
            </a:r>
            <a:r>
              <a:rPr lang="en-US" altLang="en-US" sz="2400" b="1" baseline="30000" err="1">
                <a:solidFill>
                  <a:srgbClr val="C00000"/>
                </a:solidFill>
                <a:ea typeface="ＭＳ Ｐゴシック" pitchFamily="34" charset="-128"/>
              </a:rPr>
              <a:t>old</a:t>
            </a:r>
            <a:r>
              <a:rPr lang="en-US" altLang="en-US" sz="2400" b="1" baseline="-25000">
                <a:solidFill>
                  <a:srgbClr val="C00000"/>
                </a:solidFill>
                <a:ea typeface="ＭＳ Ｐゴシック" pitchFamily="34" charset="-128"/>
              </a:rPr>
              <a:t>       </a:t>
            </a:r>
            <a:r>
              <a:rPr lang="en-US" altLang="en-US" sz="2400" b="1" i="1">
                <a:solidFill>
                  <a:srgbClr val="C00000"/>
                </a:solidFill>
                <a:ea typeface="ＭＳ Ｐゴシック" pitchFamily="34" charset="-128"/>
              </a:rPr>
              <a:t>s</a:t>
            </a:r>
            <a:r>
              <a:rPr lang="en-US" altLang="en-US" sz="2400" b="1">
                <a:solidFill>
                  <a:srgbClr val="C00000"/>
                </a:solidFill>
                <a:ea typeface="ＭＳ Ｐゴシック" pitchFamily="34" charset="-128"/>
              </a:rPr>
              <a:t>) </a:t>
            </a:r>
            <a:r>
              <a:rPr lang="en-US" altLang="en-US" sz="2400" b="1">
                <a:solidFill>
                  <a:srgbClr val="C00000"/>
                </a:solidFill>
                <a:ea typeface="ＭＳ Ｐゴシック" pitchFamily="34" charset="-128"/>
                <a:sym typeface="Symbol" pitchFamily="18" charset="2"/>
              </a:rPr>
              <a:t> (</a:t>
            </a:r>
            <a:r>
              <a:rPr lang="en-US" altLang="en-US" sz="2400" b="1" i="1" err="1">
                <a:solidFill>
                  <a:srgbClr val="C00000"/>
                </a:solidFill>
                <a:ea typeface="ＭＳ Ｐゴシック" pitchFamily="34" charset="-128"/>
              </a:rPr>
              <a:t>i</a:t>
            </a:r>
            <a:r>
              <a:rPr lang="en-US" altLang="en-US" sz="2400" b="1" i="1" baseline="-25000" err="1">
                <a:solidFill>
                  <a:srgbClr val="C00000"/>
                </a:solidFill>
                <a:ea typeface="ＭＳ Ｐゴシック" pitchFamily="34" charset="-128"/>
              </a:rPr>
              <a:t>r</a:t>
            </a:r>
            <a:r>
              <a:rPr lang="en-US" altLang="en-US" sz="2400" b="1" i="1" baseline="-25000">
                <a:solidFill>
                  <a:srgbClr val="C00000"/>
                </a:solidFill>
                <a:ea typeface="ＭＳ Ｐゴシック" pitchFamily="34" charset="-128"/>
              </a:rPr>
              <a:t>       </a:t>
            </a:r>
            <a:r>
              <a:rPr lang="en-US" altLang="en-US" sz="2400" b="1" i="1">
                <a:solidFill>
                  <a:srgbClr val="C00000"/>
                </a:solidFill>
                <a:ea typeface="ＭＳ Ｐゴシック" pitchFamily="34" charset="-128"/>
              </a:rPr>
              <a:t>s</a:t>
            </a:r>
            <a:r>
              <a:rPr lang="en-US" altLang="en-US" sz="2400" b="1">
                <a:solidFill>
                  <a:srgbClr val="C00000"/>
                </a:solidFill>
                <a:ea typeface="ＭＳ Ｐゴシック" pitchFamily="34" charset="-128"/>
              </a:rPr>
              <a:t>)</a:t>
            </a:r>
          </a:p>
          <a:p>
            <a:pPr lvl="1">
              <a:defRPr/>
            </a:pPr>
            <a:r>
              <a:rPr lang="en-US" altLang="en-US" sz="2100">
                <a:ea typeface="ＭＳ Ｐゴシック" pitchFamily="34" charset="-128"/>
              </a:rPr>
              <a:t>But (</a:t>
            </a:r>
            <a:r>
              <a:rPr lang="en-US" altLang="en-US" sz="2400" b="1" i="1" err="1">
                <a:ea typeface="ＭＳ Ｐゴシック" pitchFamily="34" charset="-128"/>
              </a:rPr>
              <a:t>r</a:t>
            </a:r>
            <a:r>
              <a:rPr lang="en-US" altLang="en-US" sz="2400" b="1" baseline="30000" err="1">
                <a:ea typeface="ＭＳ Ｐゴシック" pitchFamily="34" charset="-128"/>
              </a:rPr>
              <a:t>old</a:t>
            </a:r>
            <a:r>
              <a:rPr lang="en-US" altLang="en-US" sz="2100" baseline="-25000">
                <a:ea typeface="ＭＳ Ｐゴシック" pitchFamily="34" charset="-128"/>
              </a:rPr>
              <a:t>       </a:t>
            </a:r>
            <a:r>
              <a:rPr lang="en-US" altLang="en-US" sz="2400" b="1" i="1">
                <a:ea typeface="ＭＳ Ｐゴシック" pitchFamily="34" charset="-128"/>
              </a:rPr>
              <a:t>s</a:t>
            </a:r>
            <a:r>
              <a:rPr lang="en-US" altLang="en-US" sz="2100">
                <a:ea typeface="ＭＳ Ｐゴシック" pitchFamily="34" charset="-128"/>
              </a:rPr>
              <a:t>) is simply the old value of the materialized view, so the incremental change to the view is just      </a:t>
            </a:r>
            <a:r>
              <a:rPr lang="en-US" altLang="en-US" sz="2400" b="1" i="1" err="1">
                <a:ea typeface="ＭＳ Ｐゴシック" pitchFamily="34" charset="-128"/>
              </a:rPr>
              <a:t>i</a:t>
            </a:r>
            <a:r>
              <a:rPr lang="en-US" altLang="en-US" sz="2400" b="1" i="1" baseline="-25000" err="1">
                <a:ea typeface="ＭＳ Ｐゴシック" pitchFamily="34" charset="-128"/>
              </a:rPr>
              <a:t>r</a:t>
            </a:r>
            <a:r>
              <a:rPr lang="en-US" altLang="en-US" sz="2400" b="1" i="1" baseline="-25000">
                <a:ea typeface="ＭＳ Ｐゴシック" pitchFamily="34" charset="-128"/>
              </a:rPr>
              <a:t> </a:t>
            </a:r>
            <a:r>
              <a:rPr lang="en-US" altLang="en-US" sz="2100" i="1" baseline="-25000">
                <a:ea typeface="ＭＳ Ｐゴシック" pitchFamily="34" charset="-128"/>
              </a:rPr>
              <a:t>      </a:t>
            </a:r>
            <a:r>
              <a:rPr lang="en-US" altLang="en-US" sz="2400" b="1" i="1">
                <a:ea typeface="ＭＳ Ｐゴシック" pitchFamily="34" charset="-128"/>
              </a:rPr>
              <a:t>s</a:t>
            </a:r>
            <a:endParaRPr lang="en-US" altLang="en-US" sz="2400" b="1">
              <a:ea typeface="ＭＳ Ｐゴシック" pitchFamily="34" charset="-128"/>
            </a:endParaRPr>
          </a:p>
          <a:p>
            <a:pPr>
              <a:defRPr/>
            </a:pPr>
            <a:r>
              <a:rPr lang="en-US" altLang="en-US" sz="2100">
                <a:ea typeface="ＭＳ Ｐゴシック" pitchFamily="34" charset="-128"/>
              </a:rPr>
              <a:t>Thus, for </a:t>
            </a:r>
            <a:r>
              <a:rPr lang="en-US" altLang="en-US" sz="2100">
                <a:solidFill>
                  <a:schemeClr val="tx2"/>
                </a:solidFill>
                <a:ea typeface="ＭＳ Ｐゴシック" pitchFamily="34" charset="-128"/>
              </a:rPr>
              <a:t>inserts</a:t>
            </a:r>
            <a:r>
              <a:rPr lang="en-US" altLang="en-US" sz="2100">
                <a:ea typeface="ＭＳ Ｐゴシック" pitchFamily="34" charset="-128"/>
              </a:rPr>
              <a:t>     </a:t>
            </a:r>
            <a:r>
              <a:rPr lang="en-US" altLang="en-US" sz="2100" b="1" i="1" err="1">
                <a:ea typeface="ＭＳ Ｐゴシック" pitchFamily="34" charset="-128"/>
              </a:rPr>
              <a:t>v</a:t>
            </a:r>
            <a:r>
              <a:rPr lang="en-US" altLang="en-US" sz="2100" b="1" i="1" baseline="30000" err="1">
                <a:ea typeface="ＭＳ Ｐゴシック" pitchFamily="34" charset="-128"/>
              </a:rPr>
              <a:t>new</a:t>
            </a:r>
            <a:r>
              <a:rPr lang="en-US" altLang="en-US" sz="2100" b="1" i="1" baseline="30000">
                <a:ea typeface="ＭＳ Ｐゴシック" pitchFamily="34" charset="-128"/>
              </a:rPr>
              <a:t> </a:t>
            </a:r>
            <a:r>
              <a:rPr lang="en-US" altLang="en-US" sz="2100" b="1" i="1">
                <a:ea typeface="ＭＳ Ｐゴシック" pitchFamily="34" charset="-128"/>
              </a:rPr>
              <a:t>= </a:t>
            </a:r>
            <a:r>
              <a:rPr lang="en-US" altLang="en-US" sz="2100" b="1" i="1" err="1">
                <a:ea typeface="ＭＳ Ｐゴシック" pitchFamily="34" charset="-128"/>
              </a:rPr>
              <a:t>v</a:t>
            </a:r>
            <a:r>
              <a:rPr lang="en-US" altLang="en-US" sz="2100" b="1" i="1" baseline="30000" err="1">
                <a:ea typeface="ＭＳ Ｐゴシック" pitchFamily="34" charset="-128"/>
              </a:rPr>
              <a:t>old</a:t>
            </a:r>
            <a:r>
              <a:rPr lang="en-US" altLang="en-US" sz="2100" b="1" i="1" baseline="30000">
                <a:ea typeface="ＭＳ Ｐゴシック" pitchFamily="34" charset="-128"/>
              </a:rPr>
              <a:t> </a:t>
            </a:r>
            <a:r>
              <a:rPr lang="en-US" altLang="en-US" sz="2100" b="1">
                <a:ea typeface="ＭＳ Ｐゴシック" pitchFamily="34" charset="-128"/>
                <a:sym typeface="Symbol" pitchFamily="18" charset="2"/>
              </a:rPr>
              <a:t>(</a:t>
            </a:r>
            <a:r>
              <a:rPr lang="en-US" altLang="en-US" sz="2100" b="1" i="1" err="1">
                <a:ea typeface="ＭＳ Ｐゴシック" pitchFamily="34" charset="-128"/>
              </a:rPr>
              <a:t>i</a:t>
            </a:r>
            <a:r>
              <a:rPr lang="en-US" altLang="en-US" sz="2100" b="1" i="1" baseline="-25000" err="1">
                <a:ea typeface="ＭＳ Ｐゴシック" pitchFamily="34" charset="-128"/>
              </a:rPr>
              <a:t>r</a:t>
            </a:r>
            <a:r>
              <a:rPr lang="en-US" altLang="en-US" sz="2100" b="1" i="1" baseline="-25000">
                <a:ea typeface="ＭＳ Ｐゴシック" pitchFamily="34" charset="-128"/>
              </a:rPr>
              <a:t>       </a:t>
            </a:r>
            <a:r>
              <a:rPr lang="en-US" altLang="en-US" sz="2100" b="1" i="1">
                <a:ea typeface="ＭＳ Ｐゴシック" pitchFamily="34" charset="-128"/>
              </a:rPr>
              <a:t>s</a:t>
            </a:r>
            <a:r>
              <a:rPr lang="en-US" altLang="en-US" sz="2100" b="1">
                <a:ea typeface="ＭＳ Ｐゴシック" pitchFamily="34" charset="-128"/>
              </a:rPr>
              <a:t>)</a:t>
            </a:r>
            <a:r>
              <a:rPr lang="en-US" altLang="en-US" sz="2100" b="1" i="1" baseline="-25000">
                <a:ea typeface="ＭＳ Ｐゴシック" pitchFamily="34" charset="-128"/>
              </a:rPr>
              <a:t> </a:t>
            </a:r>
          </a:p>
          <a:p>
            <a:pPr>
              <a:defRPr/>
            </a:pPr>
            <a:r>
              <a:rPr lang="en-US" altLang="en-US" sz="2100">
                <a:ea typeface="ＭＳ Ｐゴシック" pitchFamily="34" charset="-128"/>
              </a:rPr>
              <a:t>Similarly for </a:t>
            </a:r>
            <a:r>
              <a:rPr lang="en-US" altLang="en-US" sz="2100">
                <a:solidFill>
                  <a:schemeClr val="tx2"/>
                </a:solidFill>
                <a:ea typeface="ＭＳ Ｐゴシック" pitchFamily="34" charset="-128"/>
              </a:rPr>
              <a:t>deletes</a:t>
            </a:r>
            <a:r>
              <a:rPr lang="en-US" altLang="en-US" sz="2100">
                <a:ea typeface="ＭＳ Ｐゴシック" pitchFamily="34" charset="-128"/>
              </a:rPr>
              <a:t>    </a:t>
            </a:r>
            <a:r>
              <a:rPr lang="en-US" altLang="en-US" sz="2100" b="1" i="1" err="1">
                <a:ea typeface="ＭＳ Ｐゴシック" pitchFamily="34" charset="-128"/>
              </a:rPr>
              <a:t>v</a:t>
            </a:r>
            <a:r>
              <a:rPr lang="en-US" altLang="en-US" sz="2100" b="1" i="1" baseline="30000" err="1">
                <a:ea typeface="ＭＳ Ｐゴシック" pitchFamily="34" charset="-128"/>
              </a:rPr>
              <a:t>new</a:t>
            </a:r>
            <a:r>
              <a:rPr lang="en-US" altLang="en-US" sz="2100" b="1" i="1" baseline="30000">
                <a:ea typeface="ＭＳ Ｐゴシック" pitchFamily="34" charset="-128"/>
              </a:rPr>
              <a:t> </a:t>
            </a:r>
            <a:r>
              <a:rPr lang="en-US" altLang="en-US" sz="2100" b="1" i="1">
                <a:ea typeface="ＭＳ Ｐゴシック" pitchFamily="34" charset="-128"/>
              </a:rPr>
              <a:t>= </a:t>
            </a:r>
            <a:r>
              <a:rPr lang="en-US" altLang="en-US" sz="2100" b="1" i="1" err="1">
                <a:ea typeface="ＭＳ Ｐゴシック" pitchFamily="34" charset="-128"/>
              </a:rPr>
              <a:t>v</a:t>
            </a:r>
            <a:r>
              <a:rPr lang="en-US" altLang="en-US" sz="2100" b="1" i="1" baseline="30000" err="1">
                <a:ea typeface="ＭＳ Ｐゴシック" pitchFamily="34" charset="-128"/>
              </a:rPr>
              <a:t>old</a:t>
            </a:r>
            <a:r>
              <a:rPr lang="en-US" altLang="en-US" sz="2100" b="1" i="1" baseline="30000">
                <a:ea typeface="ＭＳ Ｐゴシック" pitchFamily="34" charset="-128"/>
              </a:rPr>
              <a:t> </a:t>
            </a:r>
            <a:r>
              <a:rPr lang="en-US" altLang="en-US" sz="2100" b="1" i="1">
                <a:ea typeface="ＭＳ Ｐゴシック" pitchFamily="34" charset="-128"/>
              </a:rPr>
              <a:t>–</a:t>
            </a:r>
            <a:r>
              <a:rPr lang="en-US" altLang="en-US" sz="2100" b="1" i="1" baseline="30000">
                <a:ea typeface="ＭＳ Ｐゴシック" pitchFamily="34" charset="-128"/>
              </a:rPr>
              <a:t> </a:t>
            </a:r>
            <a:r>
              <a:rPr lang="en-US" altLang="en-US" sz="2100" b="1">
                <a:ea typeface="ＭＳ Ｐゴシック" pitchFamily="34" charset="-128"/>
              </a:rPr>
              <a:t>(</a:t>
            </a:r>
            <a:r>
              <a:rPr lang="en-US" altLang="en-US" sz="2100" b="1" i="1" err="1">
                <a:ea typeface="ＭＳ Ｐゴシック" pitchFamily="34" charset="-128"/>
              </a:rPr>
              <a:t>d</a:t>
            </a:r>
            <a:r>
              <a:rPr lang="en-US" altLang="en-US" sz="2100" b="1" i="1" baseline="-25000" err="1">
                <a:ea typeface="ＭＳ Ｐゴシック" pitchFamily="34" charset="-128"/>
              </a:rPr>
              <a:t>r</a:t>
            </a:r>
            <a:r>
              <a:rPr lang="en-US" altLang="en-US" sz="2100" b="1" i="1" baseline="-25000">
                <a:ea typeface="ＭＳ Ｐゴシック" pitchFamily="34" charset="-128"/>
              </a:rPr>
              <a:t>        </a:t>
            </a:r>
            <a:r>
              <a:rPr lang="en-US" altLang="en-US" sz="2100" b="1" i="1">
                <a:ea typeface="ＭＳ Ｐゴシック" pitchFamily="34" charset="-128"/>
              </a:rPr>
              <a:t>s</a:t>
            </a:r>
            <a:r>
              <a:rPr lang="en-US" altLang="en-US" sz="2100" b="1">
                <a:ea typeface="ＭＳ Ｐゴシック" pitchFamily="34" charset="-128"/>
              </a:rPr>
              <a:t>)</a:t>
            </a:r>
          </a:p>
        </p:txBody>
      </p:sp>
      <p:sp>
        <p:nvSpPr>
          <p:cNvPr id="86020" name="AutoShape 4">
            <a:extLst>
              <a:ext uri="{FF2B5EF4-FFF2-40B4-BE49-F238E27FC236}">
                <a16:creationId xmlns:a16="http://schemas.microsoft.com/office/drawing/2014/main" id="{54E34D92-02A9-4338-B36D-0F71CE7C3A9F}"/>
              </a:ext>
            </a:extLst>
          </p:cNvPr>
          <p:cNvSpPr>
            <a:spLocks noChangeArrowheads="1"/>
          </p:cNvSpPr>
          <p:nvPr/>
        </p:nvSpPr>
        <p:spPr bwMode="auto">
          <a:xfrm rot="5400000">
            <a:off x="5413375" y="1093788"/>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US" altLang="en-US"/>
          </a:p>
        </p:txBody>
      </p:sp>
      <p:sp>
        <p:nvSpPr>
          <p:cNvPr id="86021" name="AutoShape 5">
            <a:extLst>
              <a:ext uri="{FF2B5EF4-FFF2-40B4-BE49-F238E27FC236}">
                <a16:creationId xmlns:a16="http://schemas.microsoft.com/office/drawing/2014/main" id="{1FD6E386-AEE6-4AD3-8B4B-653AB372E87C}"/>
              </a:ext>
            </a:extLst>
          </p:cNvPr>
          <p:cNvSpPr>
            <a:spLocks noChangeArrowheads="1"/>
          </p:cNvSpPr>
          <p:nvPr/>
        </p:nvSpPr>
        <p:spPr bwMode="auto">
          <a:xfrm rot="5400000">
            <a:off x="4964112" y="2913063"/>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US" altLang="en-US"/>
          </a:p>
        </p:txBody>
      </p:sp>
      <p:sp>
        <p:nvSpPr>
          <p:cNvPr id="86022" name="AutoShape 6">
            <a:extLst>
              <a:ext uri="{FF2B5EF4-FFF2-40B4-BE49-F238E27FC236}">
                <a16:creationId xmlns:a16="http://schemas.microsoft.com/office/drawing/2014/main" id="{98808F1B-D733-44B4-97D6-F62B367FDD67}"/>
              </a:ext>
            </a:extLst>
          </p:cNvPr>
          <p:cNvSpPr>
            <a:spLocks noChangeArrowheads="1"/>
          </p:cNvSpPr>
          <p:nvPr/>
        </p:nvSpPr>
        <p:spPr bwMode="auto">
          <a:xfrm rot="5400000">
            <a:off x="6308726" y="2895600"/>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US" altLang="en-US"/>
          </a:p>
        </p:txBody>
      </p:sp>
      <p:sp>
        <p:nvSpPr>
          <p:cNvPr id="86023" name="AutoShape 7">
            <a:extLst>
              <a:ext uri="{FF2B5EF4-FFF2-40B4-BE49-F238E27FC236}">
                <a16:creationId xmlns:a16="http://schemas.microsoft.com/office/drawing/2014/main" id="{C791E5A3-6210-49F0-ACD2-487114AC7389}"/>
              </a:ext>
            </a:extLst>
          </p:cNvPr>
          <p:cNvSpPr>
            <a:spLocks noChangeArrowheads="1"/>
          </p:cNvSpPr>
          <p:nvPr/>
        </p:nvSpPr>
        <p:spPr bwMode="auto">
          <a:xfrm rot="5400000">
            <a:off x="5284787" y="4691063"/>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US" altLang="en-US"/>
          </a:p>
        </p:txBody>
      </p:sp>
      <p:sp>
        <p:nvSpPr>
          <p:cNvPr id="86024" name="AutoShape 8">
            <a:extLst>
              <a:ext uri="{FF2B5EF4-FFF2-40B4-BE49-F238E27FC236}">
                <a16:creationId xmlns:a16="http://schemas.microsoft.com/office/drawing/2014/main" id="{5CFBD063-A7CB-4A3C-98CA-EFD620EB6429}"/>
              </a:ext>
            </a:extLst>
          </p:cNvPr>
          <p:cNvSpPr>
            <a:spLocks noChangeArrowheads="1"/>
          </p:cNvSpPr>
          <p:nvPr/>
        </p:nvSpPr>
        <p:spPr bwMode="auto">
          <a:xfrm rot="5400000">
            <a:off x="2318543" y="3415507"/>
            <a:ext cx="188913" cy="171450"/>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US" altLang="en-US"/>
          </a:p>
        </p:txBody>
      </p:sp>
      <p:sp>
        <p:nvSpPr>
          <p:cNvPr id="86025" name="AutoShape 9">
            <a:extLst>
              <a:ext uri="{FF2B5EF4-FFF2-40B4-BE49-F238E27FC236}">
                <a16:creationId xmlns:a16="http://schemas.microsoft.com/office/drawing/2014/main" id="{717D6687-28AF-459A-B978-2E0E1B650AB6}"/>
              </a:ext>
            </a:extLst>
          </p:cNvPr>
          <p:cNvSpPr>
            <a:spLocks noChangeArrowheads="1"/>
          </p:cNvSpPr>
          <p:nvPr/>
        </p:nvSpPr>
        <p:spPr bwMode="auto">
          <a:xfrm rot="5400000">
            <a:off x="5700712" y="2490788"/>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US" altLang="en-US"/>
          </a:p>
        </p:txBody>
      </p:sp>
      <p:sp>
        <p:nvSpPr>
          <p:cNvPr id="86026" name="AutoShape 10">
            <a:extLst>
              <a:ext uri="{FF2B5EF4-FFF2-40B4-BE49-F238E27FC236}">
                <a16:creationId xmlns:a16="http://schemas.microsoft.com/office/drawing/2014/main" id="{856B3793-9062-402B-ACFB-393B3CE24963}"/>
              </a:ext>
            </a:extLst>
          </p:cNvPr>
          <p:cNvSpPr>
            <a:spLocks noChangeArrowheads="1"/>
          </p:cNvSpPr>
          <p:nvPr/>
        </p:nvSpPr>
        <p:spPr bwMode="auto">
          <a:xfrm rot="5400000">
            <a:off x="3470275" y="2430463"/>
            <a:ext cx="188913"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US" altLang="en-US"/>
          </a:p>
        </p:txBody>
      </p:sp>
      <p:sp>
        <p:nvSpPr>
          <p:cNvPr id="86027" name="AutoShape 11">
            <a:extLst>
              <a:ext uri="{FF2B5EF4-FFF2-40B4-BE49-F238E27FC236}">
                <a16:creationId xmlns:a16="http://schemas.microsoft.com/office/drawing/2014/main" id="{6DA91486-EE53-4F6E-B5B0-C1B5850B024E}"/>
              </a:ext>
            </a:extLst>
          </p:cNvPr>
          <p:cNvSpPr>
            <a:spLocks noChangeArrowheads="1"/>
          </p:cNvSpPr>
          <p:nvPr/>
        </p:nvSpPr>
        <p:spPr bwMode="auto">
          <a:xfrm rot="5400000">
            <a:off x="6799262" y="3805238"/>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US" altLang="en-US"/>
          </a:p>
        </p:txBody>
      </p:sp>
      <p:sp>
        <p:nvSpPr>
          <p:cNvPr id="86028" name="AutoShape 12">
            <a:extLst>
              <a:ext uri="{FF2B5EF4-FFF2-40B4-BE49-F238E27FC236}">
                <a16:creationId xmlns:a16="http://schemas.microsoft.com/office/drawing/2014/main" id="{E4270238-4E65-45F8-9962-846D822E297F}"/>
              </a:ext>
            </a:extLst>
          </p:cNvPr>
          <p:cNvSpPr>
            <a:spLocks noChangeArrowheads="1"/>
          </p:cNvSpPr>
          <p:nvPr/>
        </p:nvSpPr>
        <p:spPr bwMode="auto">
          <a:xfrm rot="5400000">
            <a:off x="4926013" y="4289425"/>
            <a:ext cx="188912"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US" altLang="en-US"/>
          </a:p>
        </p:txBody>
      </p:sp>
      <p:sp>
        <p:nvSpPr>
          <p:cNvPr id="86029" name="Text Box 13">
            <a:extLst>
              <a:ext uri="{FF2B5EF4-FFF2-40B4-BE49-F238E27FC236}">
                <a16:creationId xmlns:a16="http://schemas.microsoft.com/office/drawing/2014/main" id="{7FC4BA1F-2DB7-4DAB-BA51-D71FE8AB7A5E}"/>
              </a:ext>
            </a:extLst>
          </p:cNvPr>
          <p:cNvSpPr txBox="1">
            <a:spLocks noChangeArrowheads="1"/>
          </p:cNvSpPr>
          <p:nvPr/>
        </p:nvSpPr>
        <p:spPr bwMode="auto">
          <a:xfrm>
            <a:off x="1603375" y="5313363"/>
            <a:ext cx="5461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a:t>A, 1</a:t>
            </a:r>
          </a:p>
          <a:p>
            <a:pPr>
              <a:spcBef>
                <a:spcPct val="0"/>
              </a:spcBef>
              <a:buClrTx/>
              <a:buSzTx/>
              <a:buFontTx/>
              <a:buNone/>
            </a:pPr>
            <a:r>
              <a:rPr kumimoji="0" lang="en-US" altLang="en-US"/>
              <a:t>B, 2</a:t>
            </a:r>
          </a:p>
        </p:txBody>
      </p:sp>
      <p:sp>
        <p:nvSpPr>
          <p:cNvPr id="86030" name="Text Box 14">
            <a:extLst>
              <a:ext uri="{FF2B5EF4-FFF2-40B4-BE49-F238E27FC236}">
                <a16:creationId xmlns:a16="http://schemas.microsoft.com/office/drawing/2014/main" id="{1C808450-0F0B-465A-9775-A8833ED5CF88}"/>
              </a:ext>
            </a:extLst>
          </p:cNvPr>
          <p:cNvSpPr txBox="1">
            <a:spLocks noChangeArrowheads="1"/>
          </p:cNvSpPr>
          <p:nvPr/>
        </p:nvSpPr>
        <p:spPr bwMode="auto">
          <a:xfrm>
            <a:off x="3038475" y="5295900"/>
            <a:ext cx="5238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a:t>1, p</a:t>
            </a:r>
          </a:p>
          <a:p>
            <a:pPr>
              <a:spcBef>
                <a:spcPct val="0"/>
              </a:spcBef>
              <a:buClrTx/>
              <a:buSzTx/>
              <a:buFontTx/>
              <a:buNone/>
            </a:pPr>
            <a:r>
              <a:rPr kumimoji="0" lang="en-US" altLang="en-US"/>
              <a:t>2, r</a:t>
            </a:r>
          </a:p>
          <a:p>
            <a:pPr>
              <a:spcBef>
                <a:spcPct val="0"/>
              </a:spcBef>
              <a:buClrTx/>
              <a:buSzTx/>
              <a:buFontTx/>
              <a:buNone/>
            </a:pPr>
            <a:r>
              <a:rPr kumimoji="0" lang="en-US" altLang="en-US"/>
              <a:t>2, s</a:t>
            </a:r>
          </a:p>
        </p:txBody>
      </p:sp>
      <p:sp>
        <p:nvSpPr>
          <p:cNvPr id="86031" name="Text Box 17">
            <a:extLst>
              <a:ext uri="{FF2B5EF4-FFF2-40B4-BE49-F238E27FC236}">
                <a16:creationId xmlns:a16="http://schemas.microsoft.com/office/drawing/2014/main" id="{39C8BCB1-498F-46A0-A649-7CA749CC80CA}"/>
              </a:ext>
            </a:extLst>
          </p:cNvPr>
          <p:cNvSpPr txBox="1">
            <a:spLocks noChangeArrowheads="1"/>
          </p:cNvSpPr>
          <p:nvPr/>
        </p:nvSpPr>
        <p:spPr bwMode="auto">
          <a:xfrm>
            <a:off x="5340350" y="5138738"/>
            <a:ext cx="77311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a:t>A, 1, p</a:t>
            </a:r>
          </a:p>
          <a:p>
            <a:pPr>
              <a:spcBef>
                <a:spcPct val="0"/>
              </a:spcBef>
              <a:buClrTx/>
              <a:buSzTx/>
              <a:buFontTx/>
              <a:buNone/>
            </a:pPr>
            <a:r>
              <a:rPr kumimoji="0" lang="en-US" altLang="en-US"/>
              <a:t>B, 2, r</a:t>
            </a:r>
          </a:p>
          <a:p>
            <a:pPr>
              <a:spcBef>
                <a:spcPct val="0"/>
              </a:spcBef>
              <a:buClrTx/>
              <a:buSzTx/>
              <a:buFontTx/>
              <a:buNone/>
            </a:pPr>
            <a:r>
              <a:rPr kumimoji="0" lang="en-US" altLang="en-US"/>
              <a:t>B, 2, s</a:t>
            </a:r>
          </a:p>
        </p:txBody>
      </p:sp>
      <p:sp>
        <p:nvSpPr>
          <p:cNvPr id="86032" name="AutoShape 20">
            <a:extLst>
              <a:ext uri="{FF2B5EF4-FFF2-40B4-BE49-F238E27FC236}">
                <a16:creationId xmlns:a16="http://schemas.microsoft.com/office/drawing/2014/main" id="{414F5FE4-9825-414E-9D2A-0D934873524D}"/>
              </a:ext>
            </a:extLst>
          </p:cNvPr>
          <p:cNvSpPr>
            <a:spLocks noChangeArrowheads="1"/>
          </p:cNvSpPr>
          <p:nvPr/>
        </p:nvSpPr>
        <p:spPr bwMode="auto">
          <a:xfrm rot="-5400000">
            <a:off x="2352676" y="5330825"/>
            <a:ext cx="290512" cy="465137"/>
          </a:xfrm>
          <a:prstGeom prst="flowChartCollate">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US" altLang="en-US"/>
          </a:p>
        </p:txBody>
      </p:sp>
      <p:sp>
        <p:nvSpPr>
          <p:cNvPr id="86033" name="Rectangle 21">
            <a:extLst>
              <a:ext uri="{FF2B5EF4-FFF2-40B4-BE49-F238E27FC236}">
                <a16:creationId xmlns:a16="http://schemas.microsoft.com/office/drawing/2014/main" id="{EEC67B72-F5EB-4340-84BD-9BDDF3E0BACF}"/>
              </a:ext>
            </a:extLst>
          </p:cNvPr>
          <p:cNvSpPr>
            <a:spLocks noChangeArrowheads="1"/>
          </p:cNvSpPr>
          <p:nvPr/>
        </p:nvSpPr>
        <p:spPr bwMode="auto">
          <a:xfrm>
            <a:off x="1595438" y="5268913"/>
            <a:ext cx="549275" cy="549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US" altLang="en-US"/>
          </a:p>
        </p:txBody>
      </p:sp>
      <p:sp>
        <p:nvSpPr>
          <p:cNvPr id="86034" name="Rectangle 22">
            <a:extLst>
              <a:ext uri="{FF2B5EF4-FFF2-40B4-BE49-F238E27FC236}">
                <a16:creationId xmlns:a16="http://schemas.microsoft.com/office/drawing/2014/main" id="{3520C796-CAB1-4672-9487-406771020164}"/>
              </a:ext>
            </a:extLst>
          </p:cNvPr>
          <p:cNvSpPr>
            <a:spLocks noChangeArrowheads="1"/>
          </p:cNvSpPr>
          <p:nvPr/>
        </p:nvSpPr>
        <p:spPr bwMode="auto">
          <a:xfrm>
            <a:off x="2959100" y="5307013"/>
            <a:ext cx="531813" cy="830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US" altLang="en-US"/>
          </a:p>
        </p:txBody>
      </p:sp>
      <p:sp>
        <p:nvSpPr>
          <p:cNvPr id="86035" name="Rectangle 24">
            <a:extLst>
              <a:ext uri="{FF2B5EF4-FFF2-40B4-BE49-F238E27FC236}">
                <a16:creationId xmlns:a16="http://schemas.microsoft.com/office/drawing/2014/main" id="{EB3A4D28-D1F7-499A-92BF-246CBD37BFA9}"/>
              </a:ext>
            </a:extLst>
          </p:cNvPr>
          <p:cNvSpPr>
            <a:spLocks noChangeArrowheads="1"/>
          </p:cNvSpPr>
          <p:nvPr/>
        </p:nvSpPr>
        <p:spPr bwMode="auto">
          <a:xfrm>
            <a:off x="5321300" y="5097463"/>
            <a:ext cx="831850" cy="847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US" altLang="en-US"/>
          </a:p>
        </p:txBody>
      </p:sp>
      <p:grpSp>
        <p:nvGrpSpPr>
          <p:cNvPr id="2" name="Group 29">
            <a:extLst>
              <a:ext uri="{FF2B5EF4-FFF2-40B4-BE49-F238E27FC236}">
                <a16:creationId xmlns:a16="http://schemas.microsoft.com/office/drawing/2014/main" id="{982A39AA-23D5-4F0D-9F06-0AA4B5AC6E9D}"/>
              </a:ext>
            </a:extLst>
          </p:cNvPr>
          <p:cNvGrpSpPr>
            <a:grpSpLocks/>
          </p:cNvGrpSpPr>
          <p:nvPr/>
        </p:nvGrpSpPr>
        <p:grpSpPr bwMode="auto">
          <a:xfrm>
            <a:off x="1562100" y="5894388"/>
            <a:ext cx="582613" cy="336550"/>
            <a:chOff x="984" y="3397"/>
            <a:chExt cx="367" cy="212"/>
          </a:xfrm>
        </p:grpSpPr>
        <p:sp>
          <p:nvSpPr>
            <p:cNvPr id="86050" name="Text Box 16">
              <a:extLst>
                <a:ext uri="{FF2B5EF4-FFF2-40B4-BE49-F238E27FC236}">
                  <a16:creationId xmlns:a16="http://schemas.microsoft.com/office/drawing/2014/main" id="{9E589EB4-8FB9-4C57-969E-5C943B58CDE5}"/>
                </a:ext>
              </a:extLst>
            </p:cNvPr>
            <p:cNvSpPr txBox="1">
              <a:spLocks noChangeArrowheads="1"/>
            </p:cNvSpPr>
            <p:nvPr/>
          </p:nvSpPr>
          <p:spPr bwMode="auto">
            <a:xfrm>
              <a:off x="1021" y="3397"/>
              <a:ext cx="31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a:solidFill>
                    <a:srgbClr val="C00000"/>
                  </a:solidFill>
                </a:rPr>
                <a:t>C,2</a:t>
              </a:r>
            </a:p>
          </p:txBody>
        </p:sp>
        <p:sp>
          <p:nvSpPr>
            <p:cNvPr id="86051" name="Rectangle 25">
              <a:extLst>
                <a:ext uri="{FF2B5EF4-FFF2-40B4-BE49-F238E27FC236}">
                  <a16:creationId xmlns:a16="http://schemas.microsoft.com/office/drawing/2014/main" id="{71B9BD27-66DD-45EA-9090-0E78F4D8C18A}"/>
                </a:ext>
              </a:extLst>
            </p:cNvPr>
            <p:cNvSpPr>
              <a:spLocks noChangeArrowheads="1"/>
            </p:cNvSpPr>
            <p:nvPr/>
          </p:nvSpPr>
          <p:spPr bwMode="auto">
            <a:xfrm>
              <a:off x="984" y="3425"/>
              <a:ext cx="367" cy="17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US" altLang="en-US"/>
            </a:p>
          </p:txBody>
        </p:sp>
      </p:grpSp>
      <p:grpSp>
        <p:nvGrpSpPr>
          <p:cNvPr id="3" name="Group 30">
            <a:extLst>
              <a:ext uri="{FF2B5EF4-FFF2-40B4-BE49-F238E27FC236}">
                <a16:creationId xmlns:a16="http://schemas.microsoft.com/office/drawing/2014/main" id="{19ACE7A3-CFFA-4D10-8BC6-4C57394D4089}"/>
              </a:ext>
            </a:extLst>
          </p:cNvPr>
          <p:cNvGrpSpPr>
            <a:grpSpLocks/>
          </p:cNvGrpSpPr>
          <p:nvPr/>
        </p:nvGrpSpPr>
        <p:grpSpPr bwMode="auto">
          <a:xfrm>
            <a:off x="5300663" y="6099175"/>
            <a:ext cx="863600" cy="581025"/>
            <a:chOff x="3498" y="3544"/>
            <a:chExt cx="544" cy="366"/>
          </a:xfrm>
        </p:grpSpPr>
        <p:sp>
          <p:nvSpPr>
            <p:cNvPr id="86048" name="Text Box 18">
              <a:extLst>
                <a:ext uri="{FF2B5EF4-FFF2-40B4-BE49-F238E27FC236}">
                  <a16:creationId xmlns:a16="http://schemas.microsoft.com/office/drawing/2014/main" id="{20FC2D15-2C9A-46D1-B3DB-FE3032840B5F}"/>
                </a:ext>
              </a:extLst>
            </p:cNvPr>
            <p:cNvSpPr txBox="1">
              <a:spLocks noChangeArrowheads="1"/>
            </p:cNvSpPr>
            <p:nvPr/>
          </p:nvSpPr>
          <p:spPr bwMode="auto">
            <a:xfrm>
              <a:off x="3503" y="3544"/>
              <a:ext cx="48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a:solidFill>
                    <a:srgbClr val="C00000"/>
                  </a:solidFill>
                </a:rPr>
                <a:t>C, 2, r</a:t>
              </a:r>
            </a:p>
            <a:p>
              <a:pPr>
                <a:spcBef>
                  <a:spcPct val="0"/>
                </a:spcBef>
                <a:buClrTx/>
                <a:buSzTx/>
                <a:buFontTx/>
                <a:buNone/>
              </a:pPr>
              <a:r>
                <a:rPr kumimoji="0" lang="en-US" altLang="en-US">
                  <a:solidFill>
                    <a:srgbClr val="C00000"/>
                  </a:solidFill>
                </a:rPr>
                <a:t>C, 2, s</a:t>
              </a:r>
            </a:p>
          </p:txBody>
        </p:sp>
        <p:sp>
          <p:nvSpPr>
            <p:cNvPr id="86049" name="Rectangle 26">
              <a:extLst>
                <a:ext uri="{FF2B5EF4-FFF2-40B4-BE49-F238E27FC236}">
                  <a16:creationId xmlns:a16="http://schemas.microsoft.com/office/drawing/2014/main" id="{2B63D019-65BB-447A-8AD1-4320B2ED7E56}"/>
                </a:ext>
              </a:extLst>
            </p:cNvPr>
            <p:cNvSpPr>
              <a:spLocks noChangeArrowheads="1"/>
            </p:cNvSpPr>
            <p:nvPr/>
          </p:nvSpPr>
          <p:spPr bwMode="auto">
            <a:xfrm>
              <a:off x="3498" y="3562"/>
              <a:ext cx="544" cy="3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US" altLang="en-US"/>
            </a:p>
          </p:txBody>
        </p:sp>
      </p:grpSp>
      <p:sp>
        <p:nvSpPr>
          <p:cNvPr id="86038" name="TextBox 3">
            <a:extLst>
              <a:ext uri="{FF2B5EF4-FFF2-40B4-BE49-F238E27FC236}">
                <a16:creationId xmlns:a16="http://schemas.microsoft.com/office/drawing/2014/main" id="{50B81E32-72BC-4C6C-96B8-0896544402B0}"/>
              </a:ext>
            </a:extLst>
          </p:cNvPr>
          <p:cNvSpPr txBox="1">
            <a:spLocks noChangeArrowheads="1"/>
          </p:cNvSpPr>
          <p:nvPr/>
        </p:nvSpPr>
        <p:spPr bwMode="auto">
          <a:xfrm>
            <a:off x="1195388" y="5229225"/>
            <a:ext cx="4365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a:t>r</a:t>
            </a:r>
            <a:r>
              <a:rPr kumimoji="0" lang="en-US" altLang="en-US" baseline="-25000"/>
              <a:t>old</a:t>
            </a:r>
            <a:endParaRPr kumimoji="0" lang="en-US" altLang="en-US"/>
          </a:p>
        </p:txBody>
      </p:sp>
      <p:sp>
        <p:nvSpPr>
          <p:cNvPr id="86039" name="TextBox 26">
            <a:extLst>
              <a:ext uri="{FF2B5EF4-FFF2-40B4-BE49-F238E27FC236}">
                <a16:creationId xmlns:a16="http://schemas.microsoft.com/office/drawing/2014/main" id="{3240F1C6-95C0-4673-9308-628D662C8BE6}"/>
              </a:ext>
            </a:extLst>
          </p:cNvPr>
          <p:cNvSpPr txBox="1">
            <a:spLocks noChangeArrowheads="1"/>
          </p:cNvSpPr>
          <p:nvPr/>
        </p:nvSpPr>
        <p:spPr bwMode="auto">
          <a:xfrm>
            <a:off x="1279525" y="6016625"/>
            <a:ext cx="3238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a:solidFill>
                  <a:srgbClr val="C00000"/>
                </a:solidFill>
              </a:rPr>
              <a:t>i</a:t>
            </a:r>
            <a:r>
              <a:rPr kumimoji="0" lang="en-US" altLang="en-US" baseline="-25000">
                <a:solidFill>
                  <a:srgbClr val="C00000"/>
                </a:solidFill>
              </a:rPr>
              <a:t>r</a:t>
            </a:r>
            <a:endParaRPr kumimoji="0" lang="en-US" altLang="en-US">
              <a:solidFill>
                <a:srgbClr val="C00000"/>
              </a:solidFill>
            </a:endParaRPr>
          </a:p>
        </p:txBody>
      </p:sp>
      <p:sp>
        <p:nvSpPr>
          <p:cNvPr id="86040" name="TextBox 4">
            <a:extLst>
              <a:ext uri="{FF2B5EF4-FFF2-40B4-BE49-F238E27FC236}">
                <a16:creationId xmlns:a16="http://schemas.microsoft.com/office/drawing/2014/main" id="{2417188B-364B-4287-9881-A8808FAFF07A}"/>
              </a:ext>
            </a:extLst>
          </p:cNvPr>
          <p:cNvSpPr txBox="1">
            <a:spLocks noChangeArrowheads="1"/>
          </p:cNvSpPr>
          <p:nvPr/>
        </p:nvSpPr>
        <p:spPr bwMode="auto">
          <a:xfrm>
            <a:off x="3451225" y="4778375"/>
            <a:ext cx="5445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a:t>s</a:t>
            </a:r>
          </a:p>
        </p:txBody>
      </p:sp>
      <p:sp>
        <p:nvSpPr>
          <p:cNvPr id="86041" name="TextBox 28">
            <a:extLst>
              <a:ext uri="{FF2B5EF4-FFF2-40B4-BE49-F238E27FC236}">
                <a16:creationId xmlns:a16="http://schemas.microsoft.com/office/drawing/2014/main" id="{DC278037-AF2F-4C43-A2E9-15B831F080E8}"/>
              </a:ext>
            </a:extLst>
          </p:cNvPr>
          <p:cNvSpPr txBox="1">
            <a:spLocks noChangeArrowheads="1"/>
          </p:cNvSpPr>
          <p:nvPr/>
        </p:nvSpPr>
        <p:spPr bwMode="auto">
          <a:xfrm>
            <a:off x="6208713" y="5205413"/>
            <a:ext cx="1720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sz="1800" b="1"/>
              <a:t>r</a:t>
            </a:r>
            <a:r>
              <a:rPr kumimoji="0" lang="en-US" altLang="en-US" sz="1800" b="1" baseline="-25000"/>
              <a:t>old</a:t>
            </a:r>
            <a:r>
              <a:rPr kumimoji="0" lang="en-US" altLang="en-US" sz="1800" b="1"/>
              <a:t>   </a:t>
            </a:r>
            <a:r>
              <a:rPr kumimoji="0" lang="en-US" altLang="en-US" b="1"/>
              <a:t>  </a:t>
            </a:r>
            <a:r>
              <a:rPr kumimoji="0" lang="en-US" altLang="en-US" sz="1800" b="1"/>
              <a:t>s  = V</a:t>
            </a:r>
            <a:r>
              <a:rPr kumimoji="0" lang="en-US" altLang="en-US" sz="1800" b="1" baseline="-25000"/>
              <a:t>old</a:t>
            </a:r>
            <a:endParaRPr kumimoji="0" lang="en-US" altLang="en-US" sz="1800" b="1"/>
          </a:p>
        </p:txBody>
      </p:sp>
      <p:sp>
        <p:nvSpPr>
          <p:cNvPr id="86042" name="TextBox 5">
            <a:extLst>
              <a:ext uri="{FF2B5EF4-FFF2-40B4-BE49-F238E27FC236}">
                <a16:creationId xmlns:a16="http://schemas.microsoft.com/office/drawing/2014/main" id="{54D2C9CA-27F0-4C88-9242-F9EA2A339C15}"/>
              </a:ext>
            </a:extLst>
          </p:cNvPr>
          <p:cNvSpPr txBox="1">
            <a:spLocks noChangeArrowheads="1"/>
          </p:cNvSpPr>
          <p:nvPr/>
        </p:nvSpPr>
        <p:spPr bwMode="auto">
          <a:xfrm>
            <a:off x="6434138" y="605790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sz="1800" b="1">
                <a:solidFill>
                  <a:srgbClr val="C00000"/>
                </a:solidFill>
              </a:rPr>
              <a:t>I</a:t>
            </a:r>
            <a:r>
              <a:rPr kumimoji="0" lang="en-US" altLang="en-US" sz="1800" b="1" baseline="-25000">
                <a:solidFill>
                  <a:srgbClr val="C00000"/>
                </a:solidFill>
              </a:rPr>
              <a:t>r</a:t>
            </a:r>
            <a:r>
              <a:rPr kumimoji="0" lang="en-US" altLang="en-US" sz="1800" baseline="-25000">
                <a:solidFill>
                  <a:srgbClr val="C00000"/>
                </a:solidFill>
              </a:rPr>
              <a:t>   </a:t>
            </a:r>
            <a:r>
              <a:rPr kumimoji="0" lang="en-US" altLang="en-US" sz="1800">
                <a:solidFill>
                  <a:srgbClr val="C00000"/>
                </a:solidFill>
              </a:rPr>
              <a:t>   </a:t>
            </a:r>
            <a:r>
              <a:rPr kumimoji="0" lang="en-US" altLang="en-US" sz="1800" b="1">
                <a:solidFill>
                  <a:srgbClr val="C00000"/>
                </a:solidFill>
              </a:rPr>
              <a:t>s</a:t>
            </a:r>
          </a:p>
        </p:txBody>
      </p:sp>
      <p:sp>
        <p:nvSpPr>
          <p:cNvPr id="86043" name="AutoShape 7">
            <a:extLst>
              <a:ext uri="{FF2B5EF4-FFF2-40B4-BE49-F238E27FC236}">
                <a16:creationId xmlns:a16="http://schemas.microsoft.com/office/drawing/2014/main" id="{815E9D0C-0934-42B9-A8AD-6C7FEAF49EDF}"/>
              </a:ext>
            </a:extLst>
          </p:cNvPr>
          <p:cNvSpPr>
            <a:spLocks noChangeArrowheads="1"/>
          </p:cNvSpPr>
          <p:nvPr/>
        </p:nvSpPr>
        <p:spPr bwMode="auto">
          <a:xfrm rot="5400000">
            <a:off x="6687344" y="6169819"/>
            <a:ext cx="196850" cy="20478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US" altLang="en-US"/>
          </a:p>
        </p:txBody>
      </p:sp>
      <p:sp>
        <p:nvSpPr>
          <p:cNvPr id="86044" name="AutoShape 6">
            <a:extLst>
              <a:ext uri="{FF2B5EF4-FFF2-40B4-BE49-F238E27FC236}">
                <a16:creationId xmlns:a16="http://schemas.microsoft.com/office/drawing/2014/main" id="{46E166B9-78E4-4699-B873-6214F99613AE}"/>
              </a:ext>
            </a:extLst>
          </p:cNvPr>
          <p:cNvSpPr>
            <a:spLocks noChangeArrowheads="1"/>
          </p:cNvSpPr>
          <p:nvPr/>
        </p:nvSpPr>
        <p:spPr bwMode="auto">
          <a:xfrm rot="5400000">
            <a:off x="6675437" y="5332413"/>
            <a:ext cx="188913" cy="17303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US" altLang="en-US"/>
          </a:p>
        </p:txBody>
      </p:sp>
      <p:sp>
        <p:nvSpPr>
          <p:cNvPr id="86045" name="Right Brace 3">
            <a:extLst>
              <a:ext uri="{FF2B5EF4-FFF2-40B4-BE49-F238E27FC236}">
                <a16:creationId xmlns:a16="http://schemas.microsoft.com/office/drawing/2014/main" id="{D9EE4016-9E6E-4D73-99A5-A770176DB7C7}"/>
              </a:ext>
            </a:extLst>
          </p:cNvPr>
          <p:cNvSpPr>
            <a:spLocks/>
          </p:cNvSpPr>
          <p:nvPr/>
        </p:nvSpPr>
        <p:spPr bwMode="auto">
          <a:xfrm>
            <a:off x="7704138" y="5116513"/>
            <a:ext cx="422275" cy="1484312"/>
          </a:xfrm>
          <a:prstGeom prst="rightBrace">
            <a:avLst>
              <a:gd name="adj1" fmla="val 8332"/>
              <a:gd name="adj2" fmla="val 50000"/>
            </a:avLst>
          </a:prstGeom>
          <a:solidFill>
            <a:schemeClr val="accent1"/>
          </a:solidFill>
          <a:ln w="9525" algn="ctr">
            <a:solidFill>
              <a:schemeClr val="tx1"/>
            </a:solidFill>
            <a:round/>
            <a:headEnd/>
            <a:tailEnd/>
          </a:ln>
        </p:spPr>
        <p:txBody>
          <a:bodyPr wrap="none"/>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US" altLang="en-US"/>
          </a:p>
        </p:txBody>
      </p:sp>
      <p:sp>
        <p:nvSpPr>
          <p:cNvPr id="86046" name="TextBox 4">
            <a:extLst>
              <a:ext uri="{FF2B5EF4-FFF2-40B4-BE49-F238E27FC236}">
                <a16:creationId xmlns:a16="http://schemas.microsoft.com/office/drawing/2014/main" id="{5A6B16AE-D7F6-4AF7-A0DB-3CD3B727CCD5}"/>
              </a:ext>
            </a:extLst>
          </p:cNvPr>
          <p:cNvSpPr txBox="1">
            <a:spLocks noChangeArrowheads="1"/>
          </p:cNvSpPr>
          <p:nvPr/>
        </p:nvSpPr>
        <p:spPr bwMode="auto">
          <a:xfrm>
            <a:off x="7910513" y="5842000"/>
            <a:ext cx="13858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b="1"/>
              <a:t>V</a:t>
            </a:r>
            <a:r>
              <a:rPr kumimoji="0" lang="en-US" altLang="en-US" b="1" baseline="-25000"/>
              <a:t>new</a:t>
            </a:r>
          </a:p>
          <a:p>
            <a:pPr>
              <a:spcBef>
                <a:spcPct val="0"/>
              </a:spcBef>
              <a:buClrTx/>
              <a:buSzTx/>
              <a:buFontTx/>
              <a:buNone/>
            </a:pPr>
            <a:r>
              <a:rPr kumimoji="0" lang="en-US" altLang="en-US" sz="2400" baseline="-25000"/>
              <a:t>=</a:t>
            </a:r>
          </a:p>
          <a:p>
            <a:pPr>
              <a:spcBef>
                <a:spcPct val="0"/>
              </a:spcBef>
              <a:buClrTx/>
              <a:buSzTx/>
              <a:buFont typeface="Monotype Sorts" charset="2"/>
              <a:buNone/>
            </a:pPr>
            <a:r>
              <a:rPr lang="en-US" altLang="en-US" b="1" i="1"/>
              <a:t>v</a:t>
            </a:r>
            <a:r>
              <a:rPr lang="en-US" altLang="en-US" b="1" i="1" baseline="30000"/>
              <a:t>old </a:t>
            </a:r>
            <a:r>
              <a:rPr lang="en-US" altLang="en-US" b="1">
                <a:sym typeface="Symbol" panose="05050102010706020507" pitchFamily="18" charset="2"/>
              </a:rPr>
              <a:t>(</a:t>
            </a:r>
            <a:r>
              <a:rPr lang="en-US" altLang="en-US" b="1" i="1"/>
              <a:t>i</a:t>
            </a:r>
            <a:r>
              <a:rPr lang="en-US" altLang="en-US" b="1" i="1" baseline="-25000"/>
              <a:t>r       </a:t>
            </a:r>
            <a:r>
              <a:rPr lang="en-US" altLang="en-US" b="1" i="1"/>
              <a:t>s</a:t>
            </a:r>
            <a:r>
              <a:rPr lang="en-US" altLang="en-US" b="1"/>
              <a:t>)</a:t>
            </a:r>
            <a:r>
              <a:rPr lang="en-US" altLang="en-US" b="1" i="1" baseline="-25000"/>
              <a:t> </a:t>
            </a:r>
          </a:p>
        </p:txBody>
      </p:sp>
      <p:sp>
        <p:nvSpPr>
          <p:cNvPr id="86047" name="AutoShape 7">
            <a:extLst>
              <a:ext uri="{FF2B5EF4-FFF2-40B4-BE49-F238E27FC236}">
                <a16:creationId xmlns:a16="http://schemas.microsoft.com/office/drawing/2014/main" id="{F47E0377-6FB3-4E4E-A237-3389D5D25B72}"/>
              </a:ext>
            </a:extLst>
          </p:cNvPr>
          <p:cNvSpPr>
            <a:spLocks noChangeArrowheads="1"/>
          </p:cNvSpPr>
          <p:nvPr/>
        </p:nvSpPr>
        <p:spPr bwMode="auto">
          <a:xfrm rot="5400000" flipV="1">
            <a:off x="8728075" y="6408738"/>
            <a:ext cx="217487" cy="16668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60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39" grpId="0"/>
      <p:bldP spid="86042"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F6D80-FCD9-443A-81B8-700FEDBF0D22}"/>
              </a:ext>
            </a:extLst>
          </p:cNvPr>
          <p:cNvSpPr>
            <a:spLocks noGrp="1"/>
          </p:cNvSpPr>
          <p:nvPr>
            <p:ph type="title"/>
          </p:nvPr>
        </p:nvSpPr>
        <p:spPr>
          <a:xfrm>
            <a:off x="722051" y="2606032"/>
            <a:ext cx="8077200" cy="609600"/>
          </a:xfrm>
        </p:spPr>
        <p:txBody>
          <a:bodyPr/>
          <a:lstStyle/>
          <a:p>
            <a:r>
              <a:rPr lang="en-IN"/>
              <a:t>END</a:t>
            </a:r>
          </a:p>
        </p:txBody>
      </p:sp>
    </p:spTree>
    <p:extLst>
      <p:ext uri="{BB962C8B-B14F-4D97-AF65-F5344CB8AC3E}">
        <p14:creationId xmlns:p14="http://schemas.microsoft.com/office/powerpoint/2010/main" val="32315747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13700" name="Rectangle 4"/>
          <p:cNvSpPr>
            <a:spLocks noGrp="1" noChangeArrowheads="1"/>
          </p:cNvSpPr>
          <p:nvPr>
            <p:ph type="ctrTitle"/>
          </p:nvPr>
        </p:nvSpPr>
        <p:spPr/>
        <p:txBody>
          <a:bodyPr/>
          <a:lstStyle/>
          <a:p>
            <a:pPr>
              <a:defRPr/>
            </a:pPr>
            <a:r>
              <a:rPr lang="en-US">
                <a:effectLst>
                  <a:outerShdw blurRad="38100" dist="38100" dir="2700000" algn="tl">
                    <a:srgbClr val="C0C0C0"/>
                  </a:outerShdw>
                </a:effectLst>
                <a:ea typeface="ＭＳ Ｐゴシック" pitchFamily="34" charset="-128"/>
              </a:rPr>
              <a:t>End of Chapter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893067" y="-119388"/>
            <a:ext cx="8077200" cy="609600"/>
          </a:xfrm>
        </p:spPr>
        <p:txBody>
          <a:bodyPr/>
          <a:lstStyle/>
          <a:p>
            <a:pPr>
              <a:defRPr/>
            </a:pPr>
            <a:r>
              <a:rPr lang="en-US" sz="2500">
                <a:effectLst>
                  <a:outerShdw blurRad="38100" dist="38100" dir="2700000" algn="tl">
                    <a:srgbClr val="C0C0C0"/>
                  </a:outerShdw>
                </a:effectLst>
                <a:ea typeface="ＭＳ Ｐゴシック" pitchFamily="34" charset="-128"/>
              </a:rPr>
              <a:t>Basic Steps in Query Processing : Optimization</a:t>
            </a:r>
          </a:p>
        </p:txBody>
      </p:sp>
      <p:sp>
        <p:nvSpPr>
          <p:cNvPr id="17411" name="Rectangle 3"/>
          <p:cNvSpPr>
            <a:spLocks noGrp="1" noChangeArrowheads="1"/>
          </p:cNvSpPr>
          <p:nvPr>
            <p:ph type="body" idx="1"/>
          </p:nvPr>
        </p:nvSpPr>
        <p:spPr>
          <a:xfrm>
            <a:off x="442912" y="564735"/>
            <a:ext cx="8358187" cy="6140865"/>
          </a:xfrm>
        </p:spPr>
        <p:txBody>
          <a:bodyPr/>
          <a:lstStyle/>
          <a:p>
            <a:pPr>
              <a:spcBef>
                <a:spcPts val="700"/>
              </a:spcBef>
            </a:pPr>
            <a:r>
              <a:rPr lang="en-US" altLang="en-US" sz="2100">
                <a:latin typeface="Calibri" panose="020F0502020204030204" pitchFamily="34" charset="0"/>
                <a:ea typeface="ＭＳ Ｐゴシック" pitchFamily="34" charset="-128"/>
                <a:cs typeface="Calibri" panose="020F0502020204030204" pitchFamily="34" charset="0"/>
              </a:rPr>
              <a:t>A relational algebra expression may have many equivalent expressions</a:t>
            </a:r>
          </a:p>
          <a:p>
            <a:pPr lvl="1">
              <a:lnSpc>
                <a:spcPct val="140000"/>
              </a:lnSpc>
              <a:spcBef>
                <a:spcPts val="700"/>
              </a:spcBef>
            </a:pPr>
            <a:r>
              <a:rPr lang="en-US" altLang="en-US" sz="2100">
                <a:latin typeface="Calibri" panose="020F0502020204030204" pitchFamily="34" charset="0"/>
                <a:ea typeface="ＭＳ Ｐゴシック" pitchFamily="34" charset="-128"/>
                <a:cs typeface="Calibri" panose="020F0502020204030204" pitchFamily="34" charset="0"/>
              </a:rPr>
              <a:t>E.g., </a:t>
            </a:r>
            <a:r>
              <a:rPr lang="en-US" altLang="en-US" sz="2400">
                <a:solidFill>
                  <a:schemeClr val="tx2"/>
                </a:solidFill>
                <a:latin typeface="Calibri" panose="020F0502020204030204" pitchFamily="34" charset="0"/>
                <a:ea typeface="ＭＳ Ｐゴシック" pitchFamily="34" charset="-128"/>
                <a:cs typeface="Calibri" panose="020F0502020204030204" pitchFamily="34" charset="0"/>
                <a:sym typeface="Symbol" pitchFamily="18" charset="2"/>
              </a:rPr>
              <a:t></a:t>
            </a:r>
            <a:r>
              <a:rPr lang="en-US" altLang="en-US" sz="2400" i="1" baseline="-25000">
                <a:solidFill>
                  <a:schemeClr val="tx2"/>
                </a:solidFill>
                <a:latin typeface="Calibri" panose="020F0502020204030204" pitchFamily="34" charset="0"/>
                <a:ea typeface="ＭＳ Ｐゴシック" pitchFamily="34" charset="-128"/>
                <a:cs typeface="Calibri" panose="020F0502020204030204" pitchFamily="34" charset="0"/>
                <a:sym typeface="Symbol" pitchFamily="18" charset="2"/>
              </a:rPr>
              <a:t>salary</a:t>
            </a:r>
            <a:r>
              <a:rPr lang="en-US" altLang="en-US" sz="2400" baseline="-25000">
                <a:solidFill>
                  <a:schemeClr val="tx2"/>
                </a:solidFill>
                <a:latin typeface="Calibri" panose="020F0502020204030204" pitchFamily="34" charset="0"/>
                <a:ea typeface="ＭＳ Ｐゴシック" pitchFamily="34" charset="-128"/>
                <a:cs typeface="Calibri" panose="020F0502020204030204" pitchFamily="34" charset="0"/>
                <a:sym typeface="Symbol" pitchFamily="18" charset="2"/>
              </a:rPr>
              <a:t>75000</a:t>
            </a:r>
            <a:r>
              <a:rPr lang="en-US" altLang="en-US" sz="2400">
                <a:solidFill>
                  <a:schemeClr val="tx2"/>
                </a:solidFill>
                <a:latin typeface="Calibri" panose="020F0502020204030204" pitchFamily="34" charset="0"/>
                <a:ea typeface="ＭＳ Ｐゴシック" pitchFamily="34" charset="-128"/>
                <a:cs typeface="Calibri" panose="020F0502020204030204" pitchFamily="34" charset="0"/>
                <a:sym typeface="Symbol" pitchFamily="18" charset="2"/>
              </a:rPr>
              <a:t>(</a:t>
            </a:r>
            <a:r>
              <a:rPr lang="en-US" altLang="en-US" sz="2400" i="1" baseline="-25000">
                <a:solidFill>
                  <a:schemeClr val="tx2"/>
                </a:solidFill>
                <a:latin typeface="Calibri" panose="020F0502020204030204" pitchFamily="34" charset="0"/>
                <a:ea typeface="ＭＳ Ｐゴシック" pitchFamily="34" charset="-128"/>
                <a:cs typeface="Calibri" panose="020F0502020204030204" pitchFamily="34" charset="0"/>
                <a:sym typeface="Symbol" pitchFamily="18" charset="2"/>
              </a:rPr>
              <a:t>salary</a:t>
            </a:r>
            <a:r>
              <a:rPr lang="en-US" altLang="en-US" sz="2400">
                <a:solidFill>
                  <a:schemeClr val="tx2"/>
                </a:solidFill>
                <a:latin typeface="Calibri" panose="020F0502020204030204" pitchFamily="34" charset="0"/>
                <a:ea typeface="ＭＳ Ｐゴシック" pitchFamily="34" charset="-128"/>
                <a:cs typeface="Calibri" panose="020F0502020204030204" pitchFamily="34" charset="0"/>
                <a:sym typeface="Symbol" pitchFamily="18" charset="2"/>
              </a:rPr>
              <a:t>(</a:t>
            </a:r>
            <a:r>
              <a:rPr lang="en-US" altLang="en-US" sz="2400" i="1">
                <a:solidFill>
                  <a:schemeClr val="tx2"/>
                </a:solidFill>
                <a:latin typeface="Calibri" panose="020F0502020204030204" pitchFamily="34" charset="0"/>
                <a:ea typeface="ＭＳ Ｐゴシック" pitchFamily="34" charset="-128"/>
                <a:cs typeface="Calibri" panose="020F0502020204030204" pitchFamily="34" charset="0"/>
                <a:sym typeface="Symbol" pitchFamily="18" charset="2"/>
              </a:rPr>
              <a:t>instructor))</a:t>
            </a:r>
            <a:r>
              <a:rPr lang="en-US" altLang="en-US" sz="2400" i="1">
                <a:latin typeface="Calibri" panose="020F0502020204030204" pitchFamily="34" charset="0"/>
                <a:ea typeface="ＭＳ Ｐゴシック" pitchFamily="34" charset="-128"/>
                <a:cs typeface="Calibri" panose="020F0502020204030204" pitchFamily="34" charset="0"/>
                <a:sym typeface="Symbol" pitchFamily="18" charset="2"/>
              </a:rPr>
              <a:t> </a:t>
            </a:r>
            <a:r>
              <a:rPr lang="en-US" altLang="en-US" sz="2100">
                <a:latin typeface="Calibri" panose="020F0502020204030204" pitchFamily="34" charset="0"/>
                <a:ea typeface="ＭＳ Ｐゴシック" pitchFamily="34" charset="-128"/>
                <a:cs typeface="Calibri" panose="020F0502020204030204" pitchFamily="34" charset="0"/>
                <a:sym typeface="Symbol" pitchFamily="18" charset="2"/>
              </a:rPr>
              <a:t>is equivalent to </a:t>
            </a:r>
            <a:br>
              <a:rPr lang="en-US" altLang="en-US" sz="2100">
                <a:latin typeface="Calibri" panose="020F0502020204030204" pitchFamily="34" charset="0"/>
                <a:ea typeface="ＭＳ Ｐゴシック" pitchFamily="34" charset="-128"/>
                <a:cs typeface="Calibri" panose="020F0502020204030204" pitchFamily="34" charset="0"/>
                <a:sym typeface="Symbol" pitchFamily="18" charset="2"/>
              </a:rPr>
            </a:br>
            <a:r>
              <a:rPr lang="en-US" altLang="en-US" sz="2100">
                <a:solidFill>
                  <a:schemeClr val="bg1">
                    <a:lumMod val="25000"/>
                  </a:schemeClr>
                </a:solidFill>
                <a:latin typeface="Calibri" panose="020F0502020204030204" pitchFamily="34" charset="0"/>
                <a:ea typeface="ＭＳ Ｐゴシック" pitchFamily="34" charset="-128"/>
                <a:cs typeface="Calibri" panose="020F0502020204030204" pitchFamily="34" charset="0"/>
                <a:sym typeface="Symbol" pitchFamily="18" charset="2"/>
              </a:rPr>
              <a:t>         </a:t>
            </a:r>
            <a:r>
              <a:rPr lang="en-US" altLang="en-US" sz="2400">
                <a:solidFill>
                  <a:schemeClr val="bg1">
                    <a:lumMod val="25000"/>
                  </a:schemeClr>
                </a:solidFill>
                <a:latin typeface="Calibri" panose="020F0502020204030204" pitchFamily="34" charset="0"/>
                <a:ea typeface="ＭＳ Ｐゴシック" pitchFamily="34" charset="-128"/>
                <a:cs typeface="Calibri" panose="020F0502020204030204" pitchFamily="34" charset="0"/>
                <a:sym typeface="Symbol" pitchFamily="18" charset="2"/>
              </a:rPr>
              <a:t></a:t>
            </a:r>
            <a:r>
              <a:rPr lang="en-US" altLang="en-US" sz="2400" i="1" baseline="-25000">
                <a:solidFill>
                  <a:schemeClr val="bg1">
                    <a:lumMod val="25000"/>
                  </a:schemeClr>
                </a:solidFill>
                <a:latin typeface="Calibri" panose="020F0502020204030204" pitchFamily="34" charset="0"/>
                <a:ea typeface="ＭＳ Ｐゴシック" pitchFamily="34" charset="-128"/>
                <a:cs typeface="Calibri" panose="020F0502020204030204" pitchFamily="34" charset="0"/>
                <a:sym typeface="Symbol" pitchFamily="18" charset="2"/>
              </a:rPr>
              <a:t>salary</a:t>
            </a:r>
            <a:r>
              <a:rPr lang="en-US" altLang="en-US" sz="2400">
                <a:solidFill>
                  <a:schemeClr val="bg1">
                    <a:lumMod val="25000"/>
                  </a:schemeClr>
                </a:solidFill>
                <a:latin typeface="Calibri" panose="020F0502020204030204" pitchFamily="34" charset="0"/>
                <a:ea typeface="ＭＳ Ｐゴシック" pitchFamily="34" charset="-128"/>
                <a:cs typeface="Calibri" panose="020F0502020204030204" pitchFamily="34" charset="0"/>
                <a:sym typeface="Symbol" pitchFamily="18" charset="2"/>
              </a:rPr>
              <a:t>(</a:t>
            </a:r>
            <a:r>
              <a:rPr lang="en-US" altLang="en-US" sz="2400" i="1" baseline="-25000">
                <a:solidFill>
                  <a:schemeClr val="bg1">
                    <a:lumMod val="25000"/>
                  </a:schemeClr>
                </a:solidFill>
                <a:latin typeface="Calibri" panose="020F0502020204030204" pitchFamily="34" charset="0"/>
                <a:ea typeface="ＭＳ Ｐゴシック" pitchFamily="34" charset="-128"/>
                <a:cs typeface="Calibri" panose="020F0502020204030204" pitchFamily="34" charset="0"/>
                <a:sym typeface="Symbol" pitchFamily="18" charset="2"/>
              </a:rPr>
              <a:t>salary</a:t>
            </a:r>
            <a:r>
              <a:rPr lang="en-US" altLang="en-US" sz="2400" baseline="-25000">
                <a:solidFill>
                  <a:schemeClr val="bg1">
                    <a:lumMod val="25000"/>
                  </a:schemeClr>
                </a:solidFill>
                <a:latin typeface="Calibri" panose="020F0502020204030204" pitchFamily="34" charset="0"/>
                <a:ea typeface="ＭＳ Ｐゴシック" pitchFamily="34" charset="-128"/>
                <a:cs typeface="Calibri" panose="020F0502020204030204" pitchFamily="34" charset="0"/>
                <a:sym typeface="Symbol" pitchFamily="18" charset="2"/>
              </a:rPr>
              <a:t>75000</a:t>
            </a:r>
            <a:r>
              <a:rPr lang="en-US" altLang="en-US" sz="2400">
                <a:solidFill>
                  <a:schemeClr val="bg1">
                    <a:lumMod val="25000"/>
                  </a:schemeClr>
                </a:solidFill>
                <a:latin typeface="Calibri" panose="020F0502020204030204" pitchFamily="34" charset="0"/>
                <a:ea typeface="ＭＳ Ｐゴシック" pitchFamily="34" charset="-128"/>
                <a:cs typeface="Calibri" panose="020F0502020204030204" pitchFamily="34" charset="0"/>
                <a:sym typeface="Symbol" pitchFamily="18" charset="2"/>
              </a:rPr>
              <a:t>(</a:t>
            </a:r>
            <a:r>
              <a:rPr lang="en-US" altLang="en-US" sz="2400" i="1">
                <a:solidFill>
                  <a:schemeClr val="bg1">
                    <a:lumMod val="25000"/>
                  </a:schemeClr>
                </a:solidFill>
                <a:latin typeface="Calibri" panose="020F0502020204030204" pitchFamily="34" charset="0"/>
                <a:ea typeface="ＭＳ Ｐゴシック" pitchFamily="34" charset="-128"/>
                <a:cs typeface="Calibri" panose="020F0502020204030204" pitchFamily="34" charset="0"/>
                <a:sym typeface="Symbol" pitchFamily="18" charset="2"/>
              </a:rPr>
              <a:t>instructor))</a:t>
            </a:r>
          </a:p>
          <a:p>
            <a:r>
              <a:rPr lang="en-US" altLang="en-US" sz="2100">
                <a:latin typeface="Calibri" panose="020F0502020204030204" pitchFamily="34" charset="0"/>
                <a:ea typeface="ＭＳ Ｐゴシック" pitchFamily="34" charset="-128"/>
                <a:cs typeface="Calibri" panose="020F0502020204030204" pitchFamily="34" charset="0"/>
                <a:sym typeface="Symbol" pitchFamily="18" charset="2"/>
              </a:rPr>
              <a:t>Each relational algebra operation can be evaluated using </a:t>
            </a:r>
            <a:r>
              <a:rPr lang="en-US" altLang="en-US" sz="2100">
                <a:solidFill>
                  <a:srgbClr val="FF0000"/>
                </a:solidFill>
                <a:latin typeface="Calibri" panose="020F0502020204030204" pitchFamily="34" charset="0"/>
                <a:ea typeface="ＭＳ Ｐゴシック" pitchFamily="34" charset="-128"/>
                <a:cs typeface="Calibri" panose="020F0502020204030204" pitchFamily="34" charset="0"/>
                <a:sym typeface="Symbol" pitchFamily="18" charset="2"/>
              </a:rPr>
              <a:t>one of several different algorithms</a:t>
            </a:r>
          </a:p>
          <a:p>
            <a:pPr lvl="1"/>
            <a:r>
              <a:rPr lang="en-US" altLang="en-US" sz="2000">
                <a:latin typeface="Calibri" panose="020F0502020204030204" pitchFamily="34" charset="0"/>
                <a:ea typeface="ＭＳ Ｐゴシック" pitchFamily="34" charset="-128"/>
                <a:cs typeface="Calibri" panose="020F0502020204030204" pitchFamily="34" charset="0"/>
                <a:sym typeface="Symbol" pitchFamily="18" charset="2"/>
              </a:rPr>
              <a:t>Correspondingly, a relational-algebra expression can be </a:t>
            </a:r>
            <a:r>
              <a:rPr lang="en-US" altLang="en-US" sz="2000">
                <a:solidFill>
                  <a:srgbClr val="FF0000"/>
                </a:solidFill>
                <a:latin typeface="Calibri" panose="020F0502020204030204" pitchFamily="34" charset="0"/>
                <a:ea typeface="ＭＳ Ｐゴシック" pitchFamily="34" charset="-128"/>
                <a:cs typeface="Calibri" panose="020F0502020204030204" pitchFamily="34" charset="0"/>
                <a:sym typeface="Symbol" pitchFamily="18" charset="2"/>
              </a:rPr>
              <a:t>evaluated in many ways</a:t>
            </a:r>
            <a:r>
              <a:rPr lang="en-US" altLang="en-US" sz="2000">
                <a:latin typeface="Calibri" panose="020F0502020204030204" pitchFamily="34" charset="0"/>
                <a:ea typeface="ＭＳ Ｐゴシック" pitchFamily="34" charset="-128"/>
                <a:cs typeface="Calibri" panose="020F0502020204030204" pitchFamily="34" charset="0"/>
                <a:sym typeface="Symbol" pitchFamily="18" charset="2"/>
              </a:rPr>
              <a:t>. </a:t>
            </a:r>
          </a:p>
          <a:p>
            <a:r>
              <a:rPr lang="en-US" altLang="en-US" sz="2100">
                <a:solidFill>
                  <a:srgbClr val="FF0000"/>
                </a:solidFill>
                <a:latin typeface="Calibri" panose="020F0502020204030204" pitchFamily="34" charset="0"/>
                <a:ea typeface="ＭＳ Ｐゴシック" pitchFamily="34" charset="-128"/>
                <a:cs typeface="Calibri" panose="020F0502020204030204" pitchFamily="34" charset="0"/>
                <a:sym typeface="Symbol" pitchFamily="18" charset="2"/>
              </a:rPr>
              <a:t>Annotated expression </a:t>
            </a:r>
            <a:r>
              <a:rPr lang="en-US" altLang="en-US" sz="2100">
                <a:latin typeface="Calibri" panose="020F0502020204030204" pitchFamily="34" charset="0"/>
                <a:ea typeface="ＭＳ Ｐゴシック" pitchFamily="34" charset="-128"/>
                <a:cs typeface="Calibri" panose="020F0502020204030204" pitchFamily="34" charset="0"/>
                <a:sym typeface="Symbol" pitchFamily="18" charset="2"/>
              </a:rPr>
              <a:t>specifying detailed evaluation strategy is called an </a:t>
            </a:r>
            <a:r>
              <a:rPr lang="en-US" altLang="en-US" sz="2100" b="1">
                <a:solidFill>
                  <a:srgbClr val="3366CC"/>
                </a:solidFill>
                <a:latin typeface="Calibri" panose="020F0502020204030204" pitchFamily="34" charset="0"/>
                <a:ea typeface="ＭＳ Ｐゴシック" pitchFamily="34" charset="-128"/>
                <a:cs typeface="Calibri" panose="020F0502020204030204" pitchFamily="34" charset="0"/>
                <a:sym typeface="Symbol" pitchFamily="18" charset="2"/>
              </a:rPr>
              <a:t>evaluation-plan</a:t>
            </a:r>
            <a:r>
              <a:rPr lang="en-US" altLang="en-US" sz="2100">
                <a:latin typeface="Calibri" panose="020F0502020204030204" pitchFamily="34" charset="0"/>
                <a:ea typeface="ＭＳ Ｐゴシック" pitchFamily="34" charset="-128"/>
                <a:cs typeface="Calibri" panose="020F0502020204030204" pitchFamily="34" charset="0"/>
                <a:sym typeface="Symbol" pitchFamily="18" charset="2"/>
              </a:rPr>
              <a:t>.</a:t>
            </a:r>
          </a:p>
          <a:p>
            <a:pPr lvl="1"/>
            <a:r>
              <a:rPr lang="en-US" altLang="en-US" sz="2000">
                <a:latin typeface="Calibri" panose="020F0502020204030204" pitchFamily="34" charset="0"/>
                <a:ea typeface="ＭＳ Ｐゴシック" pitchFamily="34" charset="-128"/>
                <a:cs typeface="Calibri" panose="020F0502020204030204" pitchFamily="34" charset="0"/>
                <a:sym typeface="Symbol" pitchFamily="18" charset="2"/>
              </a:rPr>
              <a:t>Annotations may </a:t>
            </a:r>
            <a:r>
              <a:rPr lang="en-US" altLang="en-US" sz="2000">
                <a:solidFill>
                  <a:srgbClr val="FF0000"/>
                </a:solidFill>
                <a:latin typeface="Calibri" panose="020F0502020204030204" pitchFamily="34" charset="0"/>
                <a:ea typeface="ＭＳ Ｐゴシック" pitchFamily="34" charset="-128"/>
                <a:cs typeface="Calibri" panose="020F0502020204030204" pitchFamily="34" charset="0"/>
                <a:sym typeface="Symbol" pitchFamily="18" charset="2"/>
              </a:rPr>
              <a:t>state the algorithm to be used </a:t>
            </a:r>
            <a:r>
              <a:rPr lang="en-US" altLang="en-US" sz="2000">
                <a:latin typeface="Calibri" panose="020F0502020204030204" pitchFamily="34" charset="0"/>
                <a:ea typeface="ＭＳ Ｐゴシック" pitchFamily="34" charset="-128"/>
                <a:cs typeface="Calibri" panose="020F0502020204030204" pitchFamily="34" charset="0"/>
                <a:sym typeface="Symbol" pitchFamily="18" charset="2"/>
              </a:rPr>
              <a:t>for a specific operation, or the particular index or </a:t>
            </a:r>
            <a:r>
              <a:rPr lang="en-US" altLang="en-US" sz="2000">
                <a:solidFill>
                  <a:srgbClr val="FF0000"/>
                </a:solidFill>
                <a:latin typeface="Calibri" panose="020F0502020204030204" pitchFamily="34" charset="0"/>
                <a:ea typeface="ＭＳ Ｐゴシック" pitchFamily="34" charset="-128"/>
                <a:cs typeface="Calibri" panose="020F0502020204030204" pitchFamily="34" charset="0"/>
                <a:sym typeface="Symbol" pitchFamily="18" charset="2"/>
              </a:rPr>
              <a:t>indices to use</a:t>
            </a:r>
            <a:r>
              <a:rPr lang="en-US" altLang="en-US" sz="2000">
                <a:latin typeface="Calibri" panose="020F0502020204030204" pitchFamily="34" charset="0"/>
                <a:ea typeface="ＭＳ Ｐゴシック" pitchFamily="34" charset="-128"/>
                <a:cs typeface="Calibri" panose="020F0502020204030204" pitchFamily="34" charset="0"/>
                <a:sym typeface="Symbol" pitchFamily="18" charset="2"/>
              </a:rPr>
              <a:t>.</a:t>
            </a:r>
          </a:p>
          <a:p>
            <a:r>
              <a:rPr lang="en-US" altLang="en-US" sz="2100">
                <a:latin typeface="Calibri" panose="020F0502020204030204" pitchFamily="34" charset="0"/>
                <a:ea typeface="ＭＳ Ｐゴシック" pitchFamily="34" charset="-128"/>
                <a:cs typeface="Calibri" panose="020F0502020204030204" pitchFamily="34" charset="0"/>
                <a:sym typeface="Symbol" pitchFamily="18" charset="2"/>
              </a:rPr>
              <a:t>An annotated </a:t>
            </a:r>
            <a:r>
              <a:rPr lang="en-US" sz="2100">
                <a:latin typeface="Calibri" panose="020F0502020204030204" pitchFamily="34" charset="0"/>
                <a:cs typeface="Calibri" panose="020F0502020204030204" pitchFamily="34" charset="0"/>
              </a:rPr>
              <a:t>instructions in a relational algebra is called an </a:t>
            </a:r>
            <a:r>
              <a:rPr lang="en-US" sz="2100" b="1">
                <a:solidFill>
                  <a:schemeClr val="bg1">
                    <a:lumMod val="50000"/>
                  </a:schemeClr>
                </a:solidFill>
                <a:latin typeface="Calibri" panose="020F0502020204030204" pitchFamily="34" charset="0"/>
                <a:cs typeface="Calibri" panose="020F0502020204030204" pitchFamily="34" charset="0"/>
              </a:rPr>
              <a:t>evaluation primitive</a:t>
            </a:r>
            <a:r>
              <a:rPr lang="en-US" sz="2100">
                <a:solidFill>
                  <a:schemeClr val="bg1">
                    <a:lumMod val="50000"/>
                  </a:schemeClr>
                </a:solidFill>
                <a:latin typeface="Calibri" panose="020F0502020204030204" pitchFamily="34" charset="0"/>
                <a:cs typeface="Calibri" panose="020F0502020204030204" pitchFamily="34" charset="0"/>
              </a:rPr>
              <a:t>.</a:t>
            </a:r>
          </a:p>
          <a:p>
            <a:r>
              <a:rPr lang="en-US" altLang="en-US" sz="2100">
                <a:latin typeface="Calibri" panose="020F0502020204030204" pitchFamily="34" charset="0"/>
                <a:ea typeface="ＭＳ Ｐゴシック" pitchFamily="34" charset="-128"/>
                <a:cs typeface="Calibri" panose="020F0502020204030204" pitchFamily="34" charset="0"/>
                <a:sym typeface="Symbol" pitchFamily="18" charset="2"/>
              </a:rPr>
              <a:t>A </a:t>
            </a:r>
            <a:r>
              <a:rPr lang="en-US" altLang="en-US" sz="2100" b="1">
                <a:solidFill>
                  <a:schemeClr val="bg1">
                    <a:lumMod val="50000"/>
                  </a:schemeClr>
                </a:solidFill>
                <a:latin typeface="Calibri" panose="020F0502020204030204" pitchFamily="34" charset="0"/>
                <a:cs typeface="Calibri" panose="020F0502020204030204" pitchFamily="34" charset="0"/>
                <a:sym typeface="Symbol" pitchFamily="18" charset="2"/>
              </a:rPr>
              <a:t>sequence of primitive operations </a:t>
            </a:r>
            <a:r>
              <a:rPr lang="en-US" altLang="en-US" sz="2100">
                <a:latin typeface="Calibri" panose="020F0502020204030204" pitchFamily="34" charset="0"/>
                <a:ea typeface="ＭＳ Ｐゴシック" pitchFamily="34" charset="-128"/>
                <a:cs typeface="Calibri" panose="020F0502020204030204" pitchFamily="34" charset="0"/>
                <a:sym typeface="Symbol" pitchFamily="18" charset="2"/>
              </a:rPr>
              <a:t>that can be used to evaluate a query is a </a:t>
            </a:r>
            <a:r>
              <a:rPr lang="en-US" altLang="en-US" sz="2100" b="1">
                <a:solidFill>
                  <a:srgbClr val="FF0000"/>
                </a:solidFill>
                <a:latin typeface="Calibri" panose="020F0502020204030204" pitchFamily="34" charset="0"/>
                <a:ea typeface="ＭＳ Ｐゴシック" pitchFamily="34" charset="-128"/>
                <a:cs typeface="Calibri" panose="020F0502020204030204" pitchFamily="34" charset="0"/>
                <a:sym typeface="Symbol" pitchFamily="18" charset="2"/>
              </a:rPr>
              <a:t>query-execution plan</a:t>
            </a:r>
            <a:r>
              <a:rPr lang="en-US" altLang="en-US" sz="2100">
                <a:solidFill>
                  <a:srgbClr val="FF0000"/>
                </a:solidFill>
                <a:latin typeface="Calibri" panose="020F0502020204030204" pitchFamily="34" charset="0"/>
                <a:ea typeface="ＭＳ Ｐゴシック" pitchFamily="34" charset="-128"/>
                <a:cs typeface="Calibri" panose="020F0502020204030204" pitchFamily="34" charset="0"/>
                <a:sym typeface="Symbol" pitchFamily="18" charset="2"/>
              </a:rPr>
              <a:t> </a:t>
            </a:r>
            <a:r>
              <a:rPr lang="en-US" altLang="en-US" sz="2100">
                <a:latin typeface="Calibri" panose="020F0502020204030204" pitchFamily="34" charset="0"/>
                <a:ea typeface="ＭＳ Ｐゴシック" pitchFamily="34" charset="-128"/>
                <a:cs typeface="Calibri" panose="020F0502020204030204" pitchFamily="34" charset="0"/>
                <a:sym typeface="Symbol" pitchFamily="18" charset="2"/>
              </a:rPr>
              <a:t>or </a:t>
            </a:r>
            <a:r>
              <a:rPr lang="en-US" altLang="en-US" sz="2100" b="1">
                <a:solidFill>
                  <a:srgbClr val="FF0000"/>
                </a:solidFill>
                <a:latin typeface="Calibri" panose="020F0502020204030204" pitchFamily="34" charset="0"/>
                <a:ea typeface="ＭＳ Ｐゴシック" pitchFamily="34" charset="-128"/>
                <a:cs typeface="Calibri" panose="020F0502020204030204" pitchFamily="34" charset="0"/>
                <a:sym typeface="Symbol" pitchFamily="18" charset="2"/>
              </a:rPr>
              <a:t>query-evaluation plan</a:t>
            </a:r>
            <a:r>
              <a:rPr lang="en-US" altLang="en-US" sz="2100">
                <a:solidFill>
                  <a:schemeClr val="bg1">
                    <a:lumMod val="50000"/>
                  </a:schemeClr>
                </a:solidFill>
                <a:latin typeface="Calibri" panose="020F0502020204030204" pitchFamily="34" charset="0"/>
                <a:ea typeface="ＭＳ Ｐゴシック" pitchFamily="34" charset="-128"/>
                <a:cs typeface="Calibri" panose="020F0502020204030204" pitchFamily="34" charset="0"/>
                <a:sym typeface="Symbol" pitchFamily="18" charset="2"/>
              </a:rPr>
              <a: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Evaluation Plan</a:t>
            </a:r>
          </a:p>
        </p:txBody>
      </p:sp>
      <p:pic>
        <p:nvPicPr>
          <p:cNvPr id="1843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7168" y="2094431"/>
            <a:ext cx="3695178" cy="4284423"/>
          </a:xfrm>
          <a:noFill/>
          <a:ln w="9525" cap="flat" cmpd="sng">
            <a:solidFill>
              <a:schemeClr val="tx1"/>
            </a:solidFill>
            <a:prstDash val="solid"/>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94986" y="709436"/>
            <a:ext cx="7797452" cy="1384995"/>
          </a:xfrm>
          <a:prstGeom prst="rect">
            <a:avLst/>
          </a:prstGeom>
        </p:spPr>
        <p:txBody>
          <a:bodyPr wrap="square">
            <a:spAutoFit/>
          </a:bodyPr>
          <a:lstStyle/>
          <a:p>
            <a:r>
              <a:rPr lang="en-US" altLang="en-US" sz="2000">
                <a:sym typeface="Symbol" pitchFamily="18" charset="2"/>
              </a:rPr>
              <a:t>E.g., We can use an index on </a:t>
            </a:r>
            <a:r>
              <a:rPr lang="en-US" altLang="en-US" sz="2000" i="1">
                <a:sym typeface="Symbol" pitchFamily="18" charset="2"/>
              </a:rPr>
              <a:t>salary</a:t>
            </a:r>
            <a:r>
              <a:rPr lang="en-US" altLang="en-US" sz="2000">
                <a:sym typeface="Symbol" pitchFamily="18" charset="2"/>
              </a:rPr>
              <a:t> to find instructors with salary &lt; 	75000,</a:t>
            </a:r>
          </a:p>
          <a:p>
            <a:pPr lvl="1"/>
            <a:r>
              <a:rPr lang="en-US" altLang="en-US" sz="2400" b="1">
                <a:solidFill>
                  <a:srgbClr val="FF0000"/>
                </a:solidFill>
                <a:sym typeface="Symbol" pitchFamily="18" charset="2"/>
              </a:rPr>
              <a:t>or</a:t>
            </a:r>
            <a:r>
              <a:rPr lang="en-US" altLang="en-US" sz="2000">
                <a:sym typeface="Symbol" pitchFamily="18" charset="2"/>
              </a:rPr>
              <a:t> can perform complete relation scan and discard instructors    with salary  75000</a:t>
            </a:r>
          </a:p>
        </p:txBody>
      </p:sp>
      <p:pic>
        <p:nvPicPr>
          <p:cNvPr id="5" name="Picture 7" descr="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2622" y="1967583"/>
            <a:ext cx="4443173" cy="43648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3"/>
          <p:cNvSpPr/>
          <p:nvPr/>
        </p:nvSpPr>
        <p:spPr>
          <a:xfrm>
            <a:off x="125260" y="6442039"/>
            <a:ext cx="8843375" cy="338554"/>
          </a:xfrm>
          <a:prstGeom prst="rect">
            <a:avLst/>
          </a:prstGeom>
        </p:spPr>
        <p:txBody>
          <a:bodyPr wrap="square">
            <a:spAutoFit/>
          </a:bodyPr>
          <a:lstStyle/>
          <a:p>
            <a:r>
              <a:rPr lang="en-US" altLang="en-US" b="1">
                <a:solidFill>
                  <a:srgbClr val="FF0000"/>
                </a:solidFill>
                <a:sym typeface="Symbol" pitchFamily="18" charset="2"/>
              </a:rPr>
              <a:t>Annotated expression </a:t>
            </a:r>
            <a:r>
              <a:rPr lang="en-US" altLang="en-US" b="1">
                <a:sym typeface="Symbol" pitchFamily="18" charset="2"/>
              </a:rPr>
              <a:t>specifying detailed evaluation strategy is called an </a:t>
            </a:r>
            <a:r>
              <a:rPr lang="en-US" altLang="en-US" b="1">
                <a:solidFill>
                  <a:srgbClr val="3366CC"/>
                </a:solidFill>
                <a:sym typeface="Symbol" pitchFamily="18" charset="2"/>
              </a:rPr>
              <a:t>evaluation-plan</a:t>
            </a:r>
            <a:endParaRPr lang="en-US"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5266" name="Rectangle 1026"/>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Basic Steps: Optimization (Cont.)</a:t>
            </a:r>
          </a:p>
        </p:txBody>
      </p:sp>
      <p:sp>
        <p:nvSpPr>
          <p:cNvPr id="25602" name="Rectangle 1027"/>
          <p:cNvSpPr>
            <a:spLocks noGrp="1" noChangeArrowheads="1"/>
          </p:cNvSpPr>
          <p:nvPr>
            <p:ph type="body" idx="1"/>
          </p:nvPr>
        </p:nvSpPr>
        <p:spPr/>
        <p:txBody>
          <a:bodyPr/>
          <a:lstStyle/>
          <a:p>
            <a:pPr>
              <a:defRPr/>
            </a:pPr>
            <a:r>
              <a:rPr lang="en-US" sz="2100" b="1">
                <a:solidFill>
                  <a:srgbClr val="3366CC"/>
                </a:solidFill>
                <a:latin typeface="Calibri" panose="020F0502020204030204" pitchFamily="34" charset="0"/>
                <a:ea typeface="ＭＳ Ｐゴシック" pitchFamily="34" charset="-128"/>
                <a:cs typeface="Calibri" panose="020F0502020204030204" pitchFamily="34" charset="0"/>
                <a:sym typeface="Symbol" pitchFamily="18" charset="2"/>
              </a:rPr>
              <a:t>Query Optimization</a:t>
            </a:r>
            <a:r>
              <a:rPr lang="en-US" sz="2100">
                <a:solidFill>
                  <a:schemeClr val="tx2"/>
                </a:solidFill>
                <a:latin typeface="Calibri" panose="020F0502020204030204" pitchFamily="34" charset="0"/>
                <a:ea typeface="ＭＳ Ｐゴシック" pitchFamily="34" charset="-128"/>
                <a:cs typeface="Calibri" panose="020F0502020204030204" pitchFamily="34" charset="0"/>
                <a:sym typeface="Symbol" pitchFamily="18" charset="2"/>
              </a:rPr>
              <a:t>:</a:t>
            </a:r>
            <a:r>
              <a:rPr lang="en-US" sz="2100">
                <a:latin typeface="Calibri" panose="020F0502020204030204" pitchFamily="34" charset="0"/>
                <a:ea typeface="ＭＳ Ｐゴシック" pitchFamily="34" charset="-128"/>
                <a:cs typeface="Calibri" panose="020F0502020204030204" pitchFamily="34" charset="0"/>
                <a:sym typeface="Symbol" pitchFamily="18" charset="2"/>
              </a:rPr>
              <a:t> Amongst all equivalent evaluation plans </a:t>
            </a:r>
            <a:r>
              <a:rPr lang="en-US" sz="2100">
                <a:solidFill>
                  <a:srgbClr val="FF0000"/>
                </a:solidFill>
                <a:latin typeface="Calibri" panose="020F0502020204030204" pitchFamily="34" charset="0"/>
                <a:ea typeface="ＭＳ Ｐゴシック" pitchFamily="34" charset="-128"/>
                <a:cs typeface="Calibri" panose="020F0502020204030204" pitchFamily="34" charset="0"/>
                <a:sym typeface="Symbol" pitchFamily="18" charset="2"/>
              </a:rPr>
              <a:t>choose</a:t>
            </a:r>
            <a:r>
              <a:rPr lang="en-US" sz="2100">
                <a:latin typeface="Calibri" panose="020F0502020204030204" pitchFamily="34" charset="0"/>
                <a:ea typeface="ＭＳ Ｐゴシック" pitchFamily="34" charset="-128"/>
                <a:cs typeface="Calibri" panose="020F0502020204030204" pitchFamily="34" charset="0"/>
                <a:sym typeface="Symbol" pitchFamily="18" charset="2"/>
              </a:rPr>
              <a:t> the one with </a:t>
            </a:r>
            <a:r>
              <a:rPr lang="en-US" sz="2100">
                <a:solidFill>
                  <a:srgbClr val="FF0000"/>
                </a:solidFill>
                <a:latin typeface="Calibri" panose="020F0502020204030204" pitchFamily="34" charset="0"/>
                <a:ea typeface="ＭＳ Ｐゴシック" pitchFamily="34" charset="-128"/>
                <a:cs typeface="Calibri" panose="020F0502020204030204" pitchFamily="34" charset="0"/>
                <a:sym typeface="Symbol" pitchFamily="18" charset="2"/>
              </a:rPr>
              <a:t>lowest cost. </a:t>
            </a:r>
          </a:p>
          <a:p>
            <a:pPr lvl="1">
              <a:defRPr/>
            </a:pPr>
            <a:r>
              <a:rPr lang="en-US" sz="2100">
                <a:latin typeface="Calibri" panose="020F0502020204030204" pitchFamily="34" charset="0"/>
                <a:ea typeface="ＭＳ Ｐゴシック" pitchFamily="34" charset="-128"/>
                <a:cs typeface="Calibri" panose="020F0502020204030204" pitchFamily="34" charset="0"/>
                <a:sym typeface="Symbol" pitchFamily="18" charset="2"/>
              </a:rPr>
              <a:t> Cost is estimated </a:t>
            </a:r>
            <a:r>
              <a:rPr lang="en-US" sz="2100">
                <a:solidFill>
                  <a:srgbClr val="FF0000"/>
                </a:solidFill>
                <a:latin typeface="Calibri" panose="020F0502020204030204" pitchFamily="34" charset="0"/>
                <a:ea typeface="ＭＳ Ｐゴシック" pitchFamily="34" charset="-128"/>
                <a:cs typeface="Calibri" panose="020F0502020204030204" pitchFamily="34" charset="0"/>
                <a:sym typeface="Symbol" pitchFamily="18" charset="2"/>
              </a:rPr>
              <a:t>using statistical information </a:t>
            </a:r>
            <a:r>
              <a:rPr lang="en-US" sz="2100">
                <a:latin typeface="Calibri" panose="020F0502020204030204" pitchFamily="34" charset="0"/>
                <a:ea typeface="ＭＳ Ｐゴシック" pitchFamily="34" charset="-128"/>
                <a:cs typeface="Calibri" panose="020F0502020204030204" pitchFamily="34" charset="0"/>
                <a:sym typeface="Symbol" pitchFamily="18" charset="2"/>
              </a:rPr>
              <a:t>from the</a:t>
            </a:r>
            <a:br>
              <a:rPr lang="en-US" sz="2100">
                <a:latin typeface="Calibri" panose="020F0502020204030204" pitchFamily="34" charset="0"/>
                <a:ea typeface="ＭＳ Ｐゴシック" pitchFamily="34" charset="-128"/>
                <a:cs typeface="Calibri" panose="020F0502020204030204" pitchFamily="34" charset="0"/>
                <a:sym typeface="Symbol" pitchFamily="18" charset="2"/>
              </a:rPr>
            </a:br>
            <a:r>
              <a:rPr lang="en-US" sz="2100">
                <a:latin typeface="Calibri" panose="020F0502020204030204" pitchFamily="34" charset="0"/>
                <a:ea typeface="ＭＳ Ｐゴシック" pitchFamily="34" charset="-128"/>
                <a:cs typeface="Calibri" panose="020F0502020204030204" pitchFamily="34" charset="0"/>
                <a:sym typeface="Symbol" pitchFamily="18" charset="2"/>
              </a:rPr>
              <a:t> database catalog</a:t>
            </a:r>
          </a:p>
          <a:p>
            <a:pPr lvl="2">
              <a:defRPr/>
            </a:pPr>
            <a:r>
              <a:rPr lang="en-US" sz="2100">
                <a:solidFill>
                  <a:schemeClr val="bg1">
                    <a:lumMod val="50000"/>
                  </a:schemeClr>
                </a:solidFill>
                <a:latin typeface="Calibri" panose="020F0502020204030204" pitchFamily="34" charset="0"/>
                <a:ea typeface="ＭＳ Ｐゴシック" pitchFamily="34" charset="-128"/>
                <a:cs typeface="Calibri" panose="020F0502020204030204" pitchFamily="34" charset="0"/>
                <a:sym typeface="Symbol" pitchFamily="18" charset="2"/>
              </a:rPr>
              <a:t>e.g.</a:t>
            </a:r>
            <a:r>
              <a:rPr lang="en-US" sz="2100">
                <a:latin typeface="Calibri" panose="020F0502020204030204" pitchFamily="34" charset="0"/>
                <a:ea typeface="ＭＳ Ｐゴシック" pitchFamily="34" charset="-128"/>
                <a:cs typeface="Calibri" panose="020F0502020204030204" pitchFamily="34" charset="0"/>
                <a:sym typeface="Symbol" pitchFamily="18" charset="2"/>
              </a:rPr>
              <a:t> number of tuples in each relation, size of tuples, etc.</a:t>
            </a:r>
          </a:p>
          <a:p>
            <a:pPr>
              <a:defRPr/>
            </a:pPr>
            <a:r>
              <a:rPr lang="en-US" sz="2100">
                <a:solidFill>
                  <a:schemeClr val="tx2">
                    <a:lumMod val="50000"/>
                  </a:schemeClr>
                </a:solidFill>
                <a:latin typeface="Calibri" panose="020F0502020204030204" pitchFamily="34" charset="0"/>
                <a:ea typeface="ＭＳ Ｐゴシック" pitchFamily="34" charset="-128"/>
                <a:cs typeface="Calibri" panose="020F0502020204030204" pitchFamily="34" charset="0"/>
                <a:sym typeface="Symbol" pitchFamily="18" charset="2"/>
              </a:rPr>
              <a:t>In this chapter we study</a:t>
            </a:r>
          </a:p>
          <a:p>
            <a:pPr lvl="1">
              <a:defRPr/>
            </a:pPr>
            <a:r>
              <a:rPr lang="en-US" sz="2100">
                <a:latin typeface="Calibri" panose="020F0502020204030204" pitchFamily="34" charset="0"/>
                <a:ea typeface="ＭＳ Ｐゴシック" pitchFamily="34" charset="-128"/>
                <a:cs typeface="Calibri" panose="020F0502020204030204" pitchFamily="34" charset="0"/>
                <a:sym typeface="Symbol" pitchFamily="18" charset="2"/>
              </a:rPr>
              <a:t>How to measure query costs</a:t>
            </a:r>
          </a:p>
          <a:p>
            <a:pPr lvl="1">
              <a:defRPr/>
            </a:pPr>
            <a:r>
              <a:rPr lang="en-US" sz="2100">
                <a:latin typeface="Calibri" panose="020F0502020204030204" pitchFamily="34" charset="0"/>
                <a:ea typeface="ＭＳ Ｐゴシック" pitchFamily="34" charset="-128"/>
                <a:cs typeface="Calibri" panose="020F0502020204030204" pitchFamily="34" charset="0"/>
                <a:sym typeface="Symbol" pitchFamily="18" charset="2"/>
              </a:rPr>
              <a:t>Algorithms for evaluating relational algebra operations</a:t>
            </a:r>
          </a:p>
          <a:p>
            <a:pPr lvl="1">
              <a:defRPr/>
            </a:pPr>
            <a:r>
              <a:rPr lang="en-US" sz="2100">
                <a:latin typeface="Calibri" panose="020F0502020204030204" pitchFamily="34" charset="0"/>
                <a:ea typeface="ＭＳ Ｐゴシック" pitchFamily="34" charset="-128"/>
                <a:cs typeface="Calibri" panose="020F0502020204030204" pitchFamily="34" charset="0"/>
                <a:sym typeface="Symbol" pitchFamily="18" charset="2"/>
              </a:rPr>
              <a:t>How to combine algorithms for individual operations in order to evaluate a complete expression</a:t>
            </a:r>
          </a:p>
          <a:p>
            <a:pPr marL="0" indent="0">
              <a:buFont typeface="Monotype Sorts" charset="2"/>
              <a:buNone/>
              <a:defRPr/>
            </a:pPr>
            <a:endParaRPr lang="en-US" sz="2100">
              <a:latin typeface="Calibri" panose="020F0502020204030204" pitchFamily="34" charset="0"/>
              <a:ea typeface="ＭＳ Ｐゴシック" pitchFamily="34" charset="-128"/>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Measures of Query Cost</a:t>
            </a:r>
          </a:p>
        </p:txBody>
      </p:sp>
      <p:sp>
        <p:nvSpPr>
          <p:cNvPr id="20483" name="Rectangle 3"/>
          <p:cNvSpPr>
            <a:spLocks noGrp="1" noChangeArrowheads="1"/>
          </p:cNvSpPr>
          <p:nvPr>
            <p:ph type="body" idx="1"/>
          </p:nvPr>
        </p:nvSpPr>
        <p:spPr>
          <a:xfrm>
            <a:off x="516730" y="1008064"/>
            <a:ext cx="8285956" cy="4886325"/>
          </a:xfrm>
        </p:spPr>
        <p:txBody>
          <a:bodyPr/>
          <a:lstStyle/>
          <a:p>
            <a:r>
              <a:rPr lang="en-US" altLang="en-US" sz="2100">
                <a:solidFill>
                  <a:srgbClr val="FF0000"/>
                </a:solidFill>
                <a:latin typeface="Calibri" panose="020F0502020204030204" pitchFamily="34" charset="0"/>
                <a:ea typeface="ＭＳ Ｐゴシック" pitchFamily="34" charset="-128"/>
                <a:cs typeface="Calibri" panose="020F0502020204030204" pitchFamily="34" charset="0"/>
              </a:rPr>
              <a:t>Cost</a:t>
            </a:r>
            <a:r>
              <a:rPr lang="en-US" altLang="en-US" sz="2100">
                <a:latin typeface="Calibri" panose="020F0502020204030204" pitchFamily="34" charset="0"/>
                <a:ea typeface="ＭＳ Ｐゴシック" pitchFamily="34" charset="-128"/>
                <a:cs typeface="Calibri" panose="020F0502020204030204" pitchFamily="34" charset="0"/>
              </a:rPr>
              <a:t> is generally measured as </a:t>
            </a:r>
            <a:r>
              <a:rPr lang="en-US" altLang="en-US" sz="2100">
                <a:solidFill>
                  <a:srgbClr val="FF0000"/>
                </a:solidFill>
                <a:latin typeface="Calibri" panose="020F0502020204030204" pitchFamily="34" charset="0"/>
                <a:ea typeface="ＭＳ Ｐゴシック" pitchFamily="34" charset="-128"/>
                <a:cs typeface="Calibri" panose="020F0502020204030204" pitchFamily="34" charset="0"/>
              </a:rPr>
              <a:t>total elapsed time for answering query</a:t>
            </a:r>
          </a:p>
          <a:p>
            <a:pPr lvl="1"/>
            <a:r>
              <a:rPr lang="en-US" altLang="en-US" sz="2100">
                <a:latin typeface="Calibri" panose="020F0502020204030204" pitchFamily="34" charset="0"/>
                <a:ea typeface="ＭＳ Ｐゴシック" pitchFamily="34" charset="-128"/>
                <a:cs typeface="Calibri" panose="020F0502020204030204" pitchFamily="34" charset="0"/>
              </a:rPr>
              <a:t>Many factors contribute to time cost</a:t>
            </a:r>
          </a:p>
          <a:p>
            <a:pPr lvl="2"/>
            <a:r>
              <a:rPr lang="en-US" altLang="en-US" sz="2100" i="1">
                <a:latin typeface="Calibri" panose="020F0502020204030204" pitchFamily="34" charset="0"/>
                <a:ea typeface="ＭＳ Ｐゴシック" pitchFamily="34" charset="-128"/>
                <a:cs typeface="Calibri" panose="020F0502020204030204" pitchFamily="34" charset="0"/>
              </a:rPr>
              <a:t>disk accesses, CPU</a:t>
            </a:r>
            <a:r>
              <a:rPr lang="en-US" altLang="en-US" sz="2100">
                <a:latin typeface="Calibri" panose="020F0502020204030204" pitchFamily="34" charset="0"/>
                <a:ea typeface="ＭＳ Ｐゴシック" pitchFamily="34" charset="-128"/>
                <a:cs typeface="Calibri" panose="020F0502020204030204" pitchFamily="34" charset="0"/>
              </a:rPr>
              <a:t>, or even network </a:t>
            </a:r>
            <a:r>
              <a:rPr lang="en-US" altLang="en-US" sz="2100" i="1">
                <a:latin typeface="Calibri" panose="020F0502020204030204" pitchFamily="34" charset="0"/>
                <a:ea typeface="ＭＳ Ｐゴシック" pitchFamily="34" charset="-128"/>
                <a:cs typeface="Calibri" panose="020F0502020204030204" pitchFamily="34" charset="0"/>
              </a:rPr>
              <a:t>communication</a:t>
            </a:r>
          </a:p>
          <a:p>
            <a:r>
              <a:rPr lang="en-US" altLang="en-US" sz="2100">
                <a:latin typeface="Calibri" panose="020F0502020204030204" pitchFamily="34" charset="0"/>
                <a:ea typeface="ＭＳ Ｐゴシック" pitchFamily="34" charset="-128"/>
                <a:cs typeface="Calibri" panose="020F0502020204030204" pitchFamily="34" charset="0"/>
              </a:rPr>
              <a:t>Typically </a:t>
            </a:r>
            <a:r>
              <a:rPr lang="en-US" altLang="en-US" sz="2100">
                <a:solidFill>
                  <a:schemeClr val="tx2"/>
                </a:solidFill>
                <a:latin typeface="Calibri" panose="020F0502020204030204" pitchFamily="34" charset="0"/>
                <a:ea typeface="ＭＳ Ｐゴシック" pitchFamily="34" charset="-128"/>
                <a:cs typeface="Calibri" panose="020F0502020204030204" pitchFamily="34" charset="0"/>
              </a:rPr>
              <a:t>disk access is the predominant cost</a:t>
            </a:r>
            <a:r>
              <a:rPr lang="en-US" altLang="en-US" sz="2100">
                <a:latin typeface="Calibri" panose="020F0502020204030204" pitchFamily="34" charset="0"/>
                <a:ea typeface="ＭＳ Ｐゴシック" pitchFamily="34" charset="-128"/>
                <a:cs typeface="Calibri" panose="020F0502020204030204" pitchFamily="34" charset="0"/>
              </a:rPr>
              <a:t>, and is also relatively easy to estimate.   Measured by taking into account</a:t>
            </a:r>
          </a:p>
          <a:p>
            <a:pPr lvl="1"/>
            <a:r>
              <a:rPr lang="en-US" altLang="en-US" sz="2100">
                <a:solidFill>
                  <a:schemeClr val="tx2"/>
                </a:solidFill>
                <a:latin typeface="Calibri" panose="020F0502020204030204" pitchFamily="34" charset="0"/>
                <a:ea typeface="ＭＳ Ｐゴシック" pitchFamily="34" charset="-128"/>
                <a:cs typeface="Calibri" panose="020F0502020204030204" pitchFamily="34" charset="0"/>
              </a:rPr>
              <a:t>Number of seeks</a:t>
            </a:r>
            <a:r>
              <a:rPr lang="en-US" altLang="en-US" sz="2100">
                <a:latin typeface="Calibri" panose="020F0502020204030204" pitchFamily="34" charset="0"/>
                <a:ea typeface="ＭＳ Ｐゴシック" pitchFamily="34" charset="-128"/>
                <a:cs typeface="Calibri" panose="020F0502020204030204" pitchFamily="34" charset="0"/>
              </a:rPr>
              <a:t> </a:t>
            </a:r>
            <a:r>
              <a:rPr lang="en-US" altLang="en-US" sz="2400" b="1">
                <a:latin typeface="Calibri" panose="020F0502020204030204" pitchFamily="34" charset="0"/>
                <a:ea typeface="ＭＳ Ｐゴシック" pitchFamily="34" charset="-128"/>
                <a:cs typeface="Calibri" panose="020F0502020204030204" pitchFamily="34" charset="0"/>
              </a:rPr>
              <a:t>*</a:t>
            </a:r>
            <a:r>
              <a:rPr lang="en-US" altLang="en-US" sz="2100">
                <a:latin typeface="Calibri" panose="020F0502020204030204" pitchFamily="34" charset="0"/>
                <a:ea typeface="ＭＳ Ｐゴシック" pitchFamily="34" charset="-128"/>
                <a:cs typeface="Calibri" panose="020F0502020204030204" pitchFamily="34" charset="0"/>
              </a:rPr>
              <a:t> average-seek-cost</a:t>
            </a:r>
          </a:p>
          <a:p>
            <a:pPr lvl="1"/>
            <a:r>
              <a:rPr lang="en-US" altLang="en-US" sz="2100">
                <a:solidFill>
                  <a:schemeClr val="bg1">
                    <a:lumMod val="25000"/>
                  </a:schemeClr>
                </a:solidFill>
                <a:latin typeface="Calibri" panose="020F0502020204030204" pitchFamily="34" charset="0"/>
                <a:ea typeface="ＭＳ Ｐゴシック" pitchFamily="34" charset="-128"/>
                <a:cs typeface="Calibri" panose="020F0502020204030204" pitchFamily="34" charset="0"/>
              </a:rPr>
              <a:t>Number of blocks read</a:t>
            </a:r>
            <a:r>
              <a:rPr lang="en-US" altLang="en-US" sz="2100">
                <a:latin typeface="Calibri" panose="020F0502020204030204" pitchFamily="34" charset="0"/>
                <a:ea typeface="ＭＳ Ｐゴシック" pitchFamily="34" charset="-128"/>
                <a:cs typeface="Calibri" panose="020F0502020204030204" pitchFamily="34" charset="0"/>
              </a:rPr>
              <a:t> </a:t>
            </a:r>
            <a:r>
              <a:rPr lang="en-US" altLang="en-US" sz="2400">
                <a:latin typeface="Calibri" panose="020F0502020204030204" pitchFamily="34" charset="0"/>
                <a:ea typeface="ＭＳ Ｐゴシック" pitchFamily="34" charset="-128"/>
                <a:cs typeface="Calibri" panose="020F0502020204030204" pitchFamily="34" charset="0"/>
              </a:rPr>
              <a:t> </a:t>
            </a:r>
            <a:r>
              <a:rPr lang="en-US" altLang="en-US" sz="2400" b="1">
                <a:latin typeface="Calibri" panose="020F0502020204030204" pitchFamily="34" charset="0"/>
                <a:ea typeface="ＭＳ Ｐゴシック" pitchFamily="34" charset="-128"/>
                <a:cs typeface="Calibri" panose="020F0502020204030204" pitchFamily="34" charset="0"/>
              </a:rPr>
              <a:t>*</a:t>
            </a:r>
            <a:r>
              <a:rPr lang="en-US" altLang="en-US" sz="2400">
                <a:latin typeface="Calibri" panose="020F0502020204030204" pitchFamily="34" charset="0"/>
                <a:ea typeface="ＭＳ Ｐゴシック" pitchFamily="34" charset="-128"/>
                <a:cs typeface="Calibri" panose="020F0502020204030204" pitchFamily="34" charset="0"/>
              </a:rPr>
              <a:t> </a:t>
            </a:r>
            <a:r>
              <a:rPr lang="en-US" altLang="en-US" sz="2100">
                <a:latin typeface="Calibri" panose="020F0502020204030204" pitchFamily="34" charset="0"/>
                <a:ea typeface="ＭＳ Ｐゴシック" pitchFamily="34" charset="-128"/>
                <a:cs typeface="Calibri" panose="020F0502020204030204" pitchFamily="34" charset="0"/>
              </a:rPr>
              <a:t>average-block-read-cost</a:t>
            </a:r>
          </a:p>
          <a:p>
            <a:pPr lvl="1"/>
            <a:r>
              <a:rPr lang="en-US" altLang="en-US" sz="2100">
                <a:latin typeface="Calibri" panose="020F0502020204030204" pitchFamily="34" charset="0"/>
                <a:ea typeface="ＭＳ Ｐゴシック" pitchFamily="34" charset="-128"/>
                <a:cs typeface="Calibri" panose="020F0502020204030204" pitchFamily="34" charset="0"/>
              </a:rPr>
              <a:t>Number of blocks written </a:t>
            </a:r>
            <a:r>
              <a:rPr lang="en-US" altLang="en-US" sz="2400" b="1">
                <a:latin typeface="Calibri" panose="020F0502020204030204" pitchFamily="34" charset="0"/>
                <a:ea typeface="ＭＳ Ｐゴシック" pitchFamily="34" charset="-128"/>
                <a:cs typeface="Calibri" panose="020F0502020204030204" pitchFamily="34" charset="0"/>
              </a:rPr>
              <a:t>*</a:t>
            </a:r>
            <a:r>
              <a:rPr lang="en-US" altLang="en-US" sz="2100">
                <a:latin typeface="Calibri" panose="020F0502020204030204" pitchFamily="34" charset="0"/>
                <a:ea typeface="ＭＳ Ｐゴシック" pitchFamily="34" charset="-128"/>
                <a:cs typeface="Calibri" panose="020F0502020204030204" pitchFamily="34" charset="0"/>
              </a:rPr>
              <a:t> average-block-write-cost</a:t>
            </a:r>
          </a:p>
          <a:p>
            <a:pPr lvl="2"/>
            <a:r>
              <a:rPr lang="en-US" altLang="en-US" sz="2100">
                <a:latin typeface="Calibri" panose="020F0502020204030204" pitchFamily="34" charset="0"/>
                <a:ea typeface="ＭＳ Ｐゴシック" pitchFamily="34" charset="-128"/>
                <a:cs typeface="Calibri" panose="020F0502020204030204" pitchFamily="34" charset="0"/>
              </a:rPr>
              <a:t>Cost to </a:t>
            </a:r>
            <a:r>
              <a:rPr lang="en-US" altLang="en-US" sz="2100">
                <a:solidFill>
                  <a:srgbClr val="FF0000"/>
                </a:solidFill>
                <a:latin typeface="Calibri" panose="020F0502020204030204" pitchFamily="34" charset="0"/>
                <a:ea typeface="ＭＳ Ｐゴシック" pitchFamily="34" charset="-128"/>
                <a:cs typeface="Calibri" panose="020F0502020204030204" pitchFamily="34" charset="0"/>
              </a:rPr>
              <a:t>write a block is greater </a:t>
            </a:r>
            <a:r>
              <a:rPr lang="en-US" altLang="en-US" sz="2100">
                <a:latin typeface="Calibri" panose="020F0502020204030204" pitchFamily="34" charset="0"/>
                <a:ea typeface="ＭＳ Ｐゴシック" pitchFamily="34" charset="-128"/>
                <a:cs typeface="Calibri" panose="020F0502020204030204" pitchFamily="34" charset="0"/>
              </a:rPr>
              <a:t>than cost to read a block </a:t>
            </a:r>
          </a:p>
          <a:p>
            <a:pPr lvl="3"/>
            <a:r>
              <a:rPr lang="en-US" altLang="en-US" sz="2100" i="1">
                <a:solidFill>
                  <a:srgbClr val="FF0000"/>
                </a:solidFill>
                <a:latin typeface="Calibri" panose="020F0502020204030204" pitchFamily="34" charset="0"/>
                <a:ea typeface="ＭＳ Ｐゴシック" pitchFamily="34" charset="-128"/>
                <a:cs typeface="Calibri" panose="020F0502020204030204" pitchFamily="34" charset="0"/>
              </a:rPr>
              <a:t>data is read back after being written </a:t>
            </a:r>
            <a:r>
              <a:rPr lang="en-US" altLang="en-US" sz="2100">
                <a:latin typeface="Calibri" panose="020F0502020204030204" pitchFamily="34" charset="0"/>
                <a:ea typeface="ＭＳ Ｐゴシック" pitchFamily="34" charset="-128"/>
                <a:cs typeface="Calibri" panose="020F0502020204030204" pitchFamily="34" charset="0"/>
              </a:rPr>
              <a:t>to ensure that the write was successful</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3218" name="Rectangle 1026"/>
          <p:cNvSpPr>
            <a:spLocks noGrp="1" noChangeArrowheads="1"/>
          </p:cNvSpPr>
          <p:nvPr>
            <p:ph type="title"/>
          </p:nvPr>
        </p:nvSpPr>
        <p:spPr/>
        <p:txBody>
          <a:bodyPr/>
          <a:lstStyle/>
          <a:p>
            <a:pPr>
              <a:defRPr/>
            </a:pPr>
            <a:r>
              <a:rPr lang="en-US">
                <a:effectLst>
                  <a:outerShdw blurRad="38100" dist="38100" dir="2700000" algn="tl">
                    <a:srgbClr val="C0C0C0"/>
                  </a:outerShdw>
                </a:effectLst>
                <a:ea typeface="ＭＳ Ｐゴシック" pitchFamily="34" charset="-128"/>
              </a:rPr>
              <a:t>Measures of Query Cost (Cont.)</a:t>
            </a:r>
          </a:p>
        </p:txBody>
      </p:sp>
      <p:sp>
        <p:nvSpPr>
          <p:cNvPr id="21507" name="Rectangle 1027"/>
          <p:cNvSpPr>
            <a:spLocks noGrp="1" noChangeArrowheads="1"/>
          </p:cNvSpPr>
          <p:nvPr>
            <p:ph type="body" idx="1"/>
          </p:nvPr>
        </p:nvSpPr>
        <p:spPr>
          <a:xfrm>
            <a:off x="771525" y="1065212"/>
            <a:ext cx="8074025" cy="5257800"/>
          </a:xfrm>
        </p:spPr>
        <p:txBody>
          <a:bodyPr/>
          <a:lstStyle/>
          <a:p>
            <a:r>
              <a:rPr lang="en-US" altLang="en-US" sz="2100">
                <a:latin typeface="Calibri" panose="020F0502020204030204" pitchFamily="34" charset="0"/>
                <a:ea typeface="ＭＳ Ｐゴシック" pitchFamily="34" charset="-128"/>
                <a:cs typeface="Calibri" panose="020F0502020204030204" pitchFamily="34" charset="0"/>
              </a:rPr>
              <a:t>For simplicity we just use the </a:t>
            </a:r>
            <a:r>
              <a:rPr lang="en-US" altLang="en-US" sz="2100" b="1">
                <a:solidFill>
                  <a:srgbClr val="3366CC"/>
                </a:solidFill>
                <a:latin typeface="Calibri" panose="020F0502020204030204" pitchFamily="34" charset="0"/>
                <a:ea typeface="ＭＳ Ｐゴシック" pitchFamily="34" charset="-128"/>
                <a:cs typeface="Calibri" panose="020F0502020204030204" pitchFamily="34" charset="0"/>
              </a:rPr>
              <a:t>number of block transfers</a:t>
            </a:r>
            <a:r>
              <a:rPr lang="en-US" altLang="en-US" sz="2100" i="1">
                <a:latin typeface="Calibri" panose="020F0502020204030204" pitchFamily="34" charset="0"/>
                <a:ea typeface="ＭＳ Ｐゴシック" pitchFamily="34" charset="-128"/>
                <a:cs typeface="Calibri" panose="020F0502020204030204" pitchFamily="34" charset="0"/>
              </a:rPr>
              <a:t> from disk and the </a:t>
            </a:r>
            <a:r>
              <a:rPr lang="en-US" altLang="en-US" sz="2100" b="1">
                <a:solidFill>
                  <a:srgbClr val="3366CC"/>
                </a:solidFill>
                <a:latin typeface="Calibri" panose="020F0502020204030204" pitchFamily="34" charset="0"/>
                <a:ea typeface="ＭＳ Ｐゴシック" pitchFamily="34" charset="-128"/>
                <a:cs typeface="Calibri" panose="020F0502020204030204" pitchFamily="34" charset="0"/>
              </a:rPr>
              <a:t>number of seeks</a:t>
            </a:r>
            <a:r>
              <a:rPr lang="en-US" altLang="en-US" sz="2100">
                <a:latin typeface="Calibri" panose="020F0502020204030204" pitchFamily="34" charset="0"/>
                <a:ea typeface="ＭＳ Ｐゴシック" pitchFamily="34" charset="-128"/>
                <a:cs typeface="Calibri" panose="020F0502020204030204" pitchFamily="34" charset="0"/>
              </a:rPr>
              <a:t> as the cost measures</a:t>
            </a:r>
          </a:p>
          <a:p>
            <a:pPr lvl="1"/>
            <a:r>
              <a:rPr lang="en-US" altLang="en-US" sz="2100" i="1" err="1">
                <a:solidFill>
                  <a:srgbClr val="3366CC"/>
                </a:solidFill>
                <a:latin typeface="Calibri" panose="020F0502020204030204" pitchFamily="34" charset="0"/>
                <a:ea typeface="ＭＳ Ｐゴシック" pitchFamily="34" charset="-128"/>
                <a:cs typeface="Calibri" panose="020F0502020204030204" pitchFamily="34" charset="0"/>
              </a:rPr>
              <a:t>t</a:t>
            </a:r>
            <a:r>
              <a:rPr lang="en-US" altLang="en-US" sz="2100" i="1" baseline="-25000" err="1">
                <a:solidFill>
                  <a:srgbClr val="3366CC"/>
                </a:solidFill>
                <a:latin typeface="Calibri" panose="020F0502020204030204" pitchFamily="34" charset="0"/>
                <a:ea typeface="ＭＳ Ｐゴシック" pitchFamily="34" charset="-128"/>
                <a:cs typeface="Calibri" panose="020F0502020204030204" pitchFamily="34" charset="0"/>
              </a:rPr>
              <a:t>T</a:t>
            </a:r>
            <a:r>
              <a:rPr lang="en-US" altLang="en-US" sz="2100">
                <a:latin typeface="Calibri" panose="020F0502020204030204" pitchFamily="34" charset="0"/>
                <a:ea typeface="ＭＳ Ｐゴシック" pitchFamily="34" charset="-128"/>
                <a:cs typeface="Calibri" panose="020F0502020204030204" pitchFamily="34" charset="0"/>
              </a:rPr>
              <a:t> – time to transfer one block</a:t>
            </a:r>
          </a:p>
          <a:p>
            <a:pPr lvl="1"/>
            <a:r>
              <a:rPr lang="en-US" altLang="en-US" sz="2100" i="1" err="1">
                <a:solidFill>
                  <a:srgbClr val="3366CC"/>
                </a:solidFill>
                <a:latin typeface="Calibri" panose="020F0502020204030204" pitchFamily="34" charset="0"/>
                <a:ea typeface="ＭＳ Ｐゴシック" pitchFamily="34" charset="-128"/>
                <a:cs typeface="Calibri" panose="020F0502020204030204" pitchFamily="34" charset="0"/>
              </a:rPr>
              <a:t>t</a:t>
            </a:r>
            <a:r>
              <a:rPr lang="en-US" altLang="en-US" sz="2100" i="1" baseline="-25000" err="1">
                <a:solidFill>
                  <a:srgbClr val="3366CC"/>
                </a:solidFill>
                <a:latin typeface="Calibri" panose="020F0502020204030204" pitchFamily="34" charset="0"/>
                <a:ea typeface="ＭＳ Ｐゴシック" pitchFamily="34" charset="-128"/>
                <a:cs typeface="Calibri" panose="020F0502020204030204" pitchFamily="34" charset="0"/>
              </a:rPr>
              <a:t>S</a:t>
            </a:r>
            <a:r>
              <a:rPr lang="en-US" altLang="en-US" sz="2100">
                <a:latin typeface="Calibri" panose="020F0502020204030204" pitchFamily="34" charset="0"/>
                <a:ea typeface="ＭＳ Ｐゴシック" pitchFamily="34" charset="-128"/>
                <a:cs typeface="Calibri" panose="020F0502020204030204" pitchFamily="34" charset="0"/>
              </a:rPr>
              <a:t> – time for one seek</a:t>
            </a:r>
          </a:p>
          <a:p>
            <a:pPr lvl="1"/>
            <a:r>
              <a:rPr lang="en-US" altLang="en-US" sz="2100">
                <a:latin typeface="Calibri" panose="020F0502020204030204" pitchFamily="34" charset="0"/>
                <a:ea typeface="ＭＳ Ｐゴシック" pitchFamily="34" charset="-128"/>
                <a:cs typeface="Calibri" panose="020F0502020204030204" pitchFamily="34" charset="0"/>
              </a:rPr>
              <a:t>We want to transfer </a:t>
            </a:r>
            <a:r>
              <a:rPr lang="en-US" altLang="en-US" sz="2100" b="1">
                <a:latin typeface="Calibri" panose="020F0502020204030204" pitchFamily="34" charset="0"/>
                <a:ea typeface="ＭＳ Ｐゴシック" pitchFamily="34" charset="-128"/>
                <a:cs typeface="Calibri" panose="020F0502020204030204" pitchFamily="34" charset="0"/>
              </a:rPr>
              <a:t>b</a:t>
            </a:r>
            <a:r>
              <a:rPr lang="en-US" altLang="en-US" sz="2100">
                <a:latin typeface="Calibri" panose="020F0502020204030204" pitchFamily="34" charset="0"/>
                <a:ea typeface="ＭＳ Ｐゴシック" pitchFamily="34" charset="-128"/>
                <a:cs typeface="Calibri" panose="020F0502020204030204" pitchFamily="34" charset="0"/>
              </a:rPr>
              <a:t> blocks of data and assume we require </a:t>
            </a:r>
            <a:r>
              <a:rPr lang="en-US" altLang="en-US" sz="2100" b="1">
                <a:latin typeface="Calibri" panose="020F0502020204030204" pitchFamily="34" charset="0"/>
                <a:ea typeface="ＭＳ Ｐゴシック" pitchFamily="34" charset="-128"/>
                <a:cs typeface="Calibri" panose="020F0502020204030204" pitchFamily="34" charset="0"/>
              </a:rPr>
              <a:t>S</a:t>
            </a:r>
            <a:r>
              <a:rPr lang="en-US" altLang="en-US" sz="2100">
                <a:latin typeface="Calibri" panose="020F0502020204030204" pitchFamily="34" charset="0"/>
                <a:ea typeface="ＭＳ Ｐゴシック" pitchFamily="34" charset="-128"/>
                <a:cs typeface="Calibri" panose="020F0502020204030204" pitchFamily="34" charset="0"/>
              </a:rPr>
              <a:t> seeks to transfer </a:t>
            </a:r>
            <a:r>
              <a:rPr lang="en-US" altLang="en-US" sz="2100" b="1">
                <a:latin typeface="Calibri" panose="020F0502020204030204" pitchFamily="34" charset="0"/>
                <a:ea typeface="ＭＳ Ｐゴシック" pitchFamily="34" charset="-128"/>
                <a:cs typeface="Calibri" panose="020F0502020204030204" pitchFamily="34" charset="0"/>
              </a:rPr>
              <a:t>b</a:t>
            </a:r>
            <a:r>
              <a:rPr lang="en-US" altLang="en-US" sz="2100">
                <a:latin typeface="Calibri" panose="020F0502020204030204" pitchFamily="34" charset="0"/>
                <a:ea typeface="ＭＳ Ｐゴシック" pitchFamily="34" charset="-128"/>
                <a:cs typeface="Calibri" panose="020F0502020204030204" pitchFamily="34" charset="0"/>
              </a:rPr>
              <a:t> blocks of data..</a:t>
            </a:r>
          </a:p>
          <a:p>
            <a:pPr lvl="1"/>
            <a:r>
              <a:rPr lang="en-US" altLang="en-US" sz="2100">
                <a:latin typeface="Calibri" panose="020F0502020204030204" pitchFamily="34" charset="0"/>
                <a:ea typeface="ＭＳ Ｐゴシック" pitchFamily="34" charset="-128"/>
                <a:cs typeface="Calibri" panose="020F0502020204030204" pitchFamily="34" charset="0"/>
              </a:rPr>
              <a:t>Cost for </a:t>
            </a:r>
            <a:r>
              <a:rPr lang="en-US" altLang="en-US" sz="2100">
                <a:solidFill>
                  <a:srgbClr val="FF0000"/>
                </a:solidFill>
                <a:latin typeface="Calibri" panose="020F0502020204030204" pitchFamily="34" charset="0"/>
                <a:ea typeface="ＭＳ Ｐゴシック" pitchFamily="34" charset="-128"/>
                <a:cs typeface="Calibri" panose="020F0502020204030204" pitchFamily="34" charset="0"/>
              </a:rPr>
              <a:t>b</a:t>
            </a:r>
            <a:r>
              <a:rPr lang="en-US" altLang="en-US" sz="2100">
                <a:latin typeface="Calibri" panose="020F0502020204030204" pitchFamily="34" charset="0"/>
                <a:ea typeface="ＭＳ Ｐゴシック" pitchFamily="34" charset="-128"/>
                <a:cs typeface="Calibri" panose="020F0502020204030204" pitchFamily="34" charset="0"/>
              </a:rPr>
              <a:t> block transfers plus </a:t>
            </a:r>
            <a:r>
              <a:rPr lang="en-US" altLang="en-US" sz="2100">
                <a:solidFill>
                  <a:srgbClr val="FF0000"/>
                </a:solidFill>
                <a:latin typeface="Calibri" panose="020F0502020204030204" pitchFamily="34" charset="0"/>
                <a:ea typeface="ＭＳ Ｐゴシック" pitchFamily="34" charset="-128"/>
                <a:cs typeface="Calibri" panose="020F0502020204030204" pitchFamily="34" charset="0"/>
              </a:rPr>
              <a:t>S </a:t>
            </a:r>
            <a:r>
              <a:rPr lang="en-US" altLang="en-US" sz="2100">
                <a:latin typeface="Calibri" panose="020F0502020204030204" pitchFamily="34" charset="0"/>
                <a:ea typeface="ＭＳ Ｐゴシック" pitchFamily="34" charset="-128"/>
                <a:cs typeface="Calibri" panose="020F0502020204030204" pitchFamily="34" charset="0"/>
              </a:rPr>
              <a:t>seeks</a:t>
            </a:r>
          </a:p>
          <a:p>
            <a:pPr lvl="1"/>
            <a:endParaRPr lang="en-US" altLang="en-US" sz="2100">
              <a:latin typeface="Calibri" panose="020F0502020204030204" pitchFamily="34" charset="0"/>
              <a:ea typeface="ＭＳ Ｐゴシック" pitchFamily="34" charset="-128"/>
              <a:cs typeface="Calibri" panose="020F0502020204030204" pitchFamily="34" charset="0"/>
            </a:endParaRPr>
          </a:p>
          <a:p>
            <a:r>
              <a:rPr lang="en-US" altLang="en-US" sz="2100">
                <a:latin typeface="Calibri" panose="020F0502020204030204" pitchFamily="34" charset="0"/>
                <a:ea typeface="ＭＳ Ｐゴシック" pitchFamily="34" charset="-128"/>
                <a:cs typeface="Calibri" panose="020F0502020204030204" pitchFamily="34" charset="0"/>
              </a:rPr>
              <a:t>We ignore CPU costs for simplicity</a:t>
            </a:r>
          </a:p>
          <a:p>
            <a:pPr lvl="1"/>
            <a:r>
              <a:rPr lang="en-US" altLang="en-US" sz="2100">
                <a:latin typeface="Calibri" panose="020F0502020204030204" pitchFamily="34" charset="0"/>
                <a:ea typeface="ＭＳ Ｐゴシック" pitchFamily="34" charset="-128"/>
                <a:cs typeface="Calibri" panose="020F0502020204030204" pitchFamily="34" charset="0"/>
              </a:rPr>
              <a:t>Real systems do take CPU cost into account</a:t>
            </a:r>
          </a:p>
          <a:p>
            <a:r>
              <a:rPr lang="en-US" altLang="en-US" sz="2100">
                <a:latin typeface="Calibri" panose="020F0502020204030204" pitchFamily="34" charset="0"/>
                <a:ea typeface="ＭＳ Ｐゴシック" pitchFamily="34" charset="-128"/>
                <a:cs typeface="Calibri" panose="020F0502020204030204" pitchFamily="34" charset="0"/>
              </a:rPr>
              <a:t>We do not include cost to writing output to disk in our cost formulae</a:t>
            </a:r>
          </a:p>
        </p:txBody>
      </p:sp>
      <p:sp>
        <p:nvSpPr>
          <p:cNvPr id="3" name="TextBox 2"/>
          <p:cNvSpPr txBox="1"/>
          <p:nvPr/>
        </p:nvSpPr>
        <p:spPr>
          <a:xfrm>
            <a:off x="1803748" y="3831528"/>
            <a:ext cx="3256767"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lvl="1"/>
            <a:r>
              <a:rPr lang="en-US" altLang="en-US" sz="2800"/>
              <a:t>=</a:t>
            </a:r>
            <a:r>
              <a:rPr lang="en-US" altLang="en-US" sz="2800" i="1">
                <a:solidFill>
                  <a:schemeClr val="tx2"/>
                </a:solidFill>
              </a:rPr>
              <a:t>b * </a:t>
            </a:r>
            <a:r>
              <a:rPr lang="en-US" altLang="en-US" sz="2800" i="1" err="1">
                <a:solidFill>
                  <a:schemeClr val="tx2"/>
                </a:solidFill>
              </a:rPr>
              <a:t>t</a:t>
            </a:r>
            <a:r>
              <a:rPr lang="en-US" altLang="en-US" sz="2800" i="1" baseline="-25000" err="1">
                <a:solidFill>
                  <a:schemeClr val="tx2"/>
                </a:solidFill>
              </a:rPr>
              <a:t>T</a:t>
            </a:r>
            <a:r>
              <a:rPr lang="en-US" altLang="en-US" sz="2800" i="1">
                <a:solidFill>
                  <a:schemeClr val="tx2"/>
                </a:solidFill>
              </a:rPr>
              <a:t> + S * </a:t>
            </a:r>
            <a:r>
              <a:rPr lang="en-US" altLang="en-US" sz="2800" i="1" err="1">
                <a:solidFill>
                  <a:schemeClr val="tx2"/>
                </a:solidFill>
              </a:rPr>
              <a:t>t</a:t>
            </a:r>
            <a:r>
              <a:rPr lang="en-US" altLang="en-US" sz="2800" i="1" baseline="-25000" err="1">
                <a:solidFill>
                  <a:schemeClr val="tx2"/>
                </a:solidFill>
              </a:rPr>
              <a:t>S</a:t>
            </a:r>
            <a:r>
              <a:rPr lang="en-US" altLang="en-US" sz="2800">
                <a:solidFill>
                  <a:schemeClr val="tx2"/>
                </a:solidFill>
              </a:rPr>
              <a:t> </a:t>
            </a:r>
          </a:p>
        </p:txBody>
      </p:sp>
    </p:spTree>
  </p:cSld>
  <p:clrMapOvr>
    <a:masterClrMapping/>
  </p:clrMapOvr>
  <p:transition advTm="7472"/>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38412" y="212196"/>
                <a:ext cx="8262676" cy="4903787"/>
              </a:xfrm>
            </p:spPr>
            <p:txBody>
              <a:bodyPr/>
              <a:lstStyle/>
              <a:p>
                <a:pPr marL="0" indent="0">
                  <a:lnSpc>
                    <a:spcPct val="150000"/>
                  </a:lnSpc>
                  <a:buNone/>
                </a:pPr>
                <a:r>
                  <a:rPr lang="en-US" sz="2000">
                    <a:latin typeface="Calibri" panose="020F0502020204030204" pitchFamily="34" charset="0"/>
                    <a:cs typeface="Calibri" panose="020F0502020204030204" pitchFamily="34" charset="0"/>
                  </a:rPr>
                  <a:t>Assume that we have a disk subsystem having </a:t>
                </a:r>
                <a:r>
                  <a:rPr lang="en-US" sz="2000">
                    <a:solidFill>
                      <a:srgbClr val="FF0000"/>
                    </a:solidFill>
                    <a:latin typeface="Calibri" panose="020F0502020204030204" pitchFamily="34" charset="0"/>
                    <a:cs typeface="Calibri" panose="020F0502020204030204" pitchFamily="34" charset="0"/>
                  </a:rPr>
                  <a:t>40MB/se</a:t>
                </a:r>
                <a:r>
                  <a:rPr lang="en-US" sz="2000">
                    <a:latin typeface="Calibri" panose="020F0502020204030204" pitchFamily="34" charset="0"/>
                    <a:cs typeface="Calibri" panose="020F0502020204030204" pitchFamily="34" charset="0"/>
                  </a:rPr>
                  <a:t>c transfer rate and </a:t>
                </a:r>
                <a:r>
                  <a:rPr lang="en-US" sz="2000">
                    <a:solidFill>
                      <a:srgbClr val="FF0000"/>
                    </a:solidFill>
                    <a:latin typeface="Calibri" panose="020F0502020204030204" pitchFamily="34" charset="0"/>
                    <a:cs typeface="Calibri" panose="020F0502020204030204" pitchFamily="34" charset="0"/>
                  </a:rPr>
                  <a:t>4msec</a:t>
                </a:r>
                <a:r>
                  <a:rPr lang="en-US" sz="2000">
                    <a:latin typeface="Calibri" panose="020F0502020204030204" pitchFamily="34" charset="0"/>
                    <a:cs typeface="Calibri" panose="020F0502020204030204" pitchFamily="34" charset="0"/>
                  </a:rPr>
                  <a:t> </a:t>
                </a:r>
                <a:r>
                  <a:rPr lang="en-US" sz="2000">
                    <a:solidFill>
                      <a:srgbClr val="FF0000"/>
                    </a:solidFill>
                    <a:latin typeface="Calibri" panose="020F0502020204030204" pitchFamily="34" charset="0"/>
                    <a:cs typeface="Calibri" panose="020F0502020204030204" pitchFamily="34" charset="0"/>
                  </a:rPr>
                  <a:t>average seek time</a:t>
                </a:r>
                <a:r>
                  <a:rPr lang="en-US" sz="2000">
                    <a:latin typeface="Calibri" panose="020F0502020204030204" pitchFamily="34" charset="0"/>
                    <a:cs typeface="Calibri" panose="020F0502020204030204" pitchFamily="34" charset="0"/>
                  </a:rPr>
                  <a:t>. What is the time needed to access </a:t>
                </a:r>
                <a:r>
                  <a:rPr lang="en-US" sz="2000">
                    <a:solidFill>
                      <a:srgbClr val="FF0000"/>
                    </a:solidFill>
                    <a:latin typeface="Calibri" panose="020F0502020204030204" pitchFamily="34" charset="0"/>
                    <a:cs typeface="Calibri" panose="020F0502020204030204" pitchFamily="34" charset="0"/>
                  </a:rPr>
                  <a:t>10 blocks</a:t>
                </a:r>
                <a:r>
                  <a:rPr lang="en-US" sz="2000">
                    <a:latin typeface="Calibri" panose="020F0502020204030204" pitchFamily="34" charset="0"/>
                    <a:cs typeface="Calibri" panose="020F0502020204030204" pitchFamily="34" charset="0"/>
                  </a:rPr>
                  <a:t> of data from database ,where each </a:t>
                </a:r>
                <a:r>
                  <a:rPr lang="en-US" sz="2000">
                    <a:solidFill>
                      <a:srgbClr val="FF0000"/>
                    </a:solidFill>
                    <a:latin typeface="Calibri" panose="020F0502020204030204" pitchFamily="34" charset="0"/>
                    <a:cs typeface="Calibri" panose="020F0502020204030204" pitchFamily="34" charset="0"/>
                  </a:rPr>
                  <a:t>block is of size 4KB </a:t>
                </a:r>
                <a:r>
                  <a:rPr lang="en-US" sz="2000">
                    <a:latin typeface="Calibri" panose="020F0502020204030204" pitchFamily="34" charset="0"/>
                    <a:cs typeface="Calibri" panose="020F0502020204030204" pitchFamily="34" charset="0"/>
                  </a:rPr>
                  <a:t>and </a:t>
                </a:r>
                <a:r>
                  <a:rPr lang="en-US" sz="2000">
                    <a:solidFill>
                      <a:srgbClr val="FF0000"/>
                    </a:solidFill>
                    <a:latin typeface="Calibri" panose="020F0502020204030204" pitchFamily="34" charset="0"/>
                    <a:cs typeface="Calibri" panose="020F0502020204030204" pitchFamily="34" charset="0"/>
                  </a:rPr>
                  <a:t>number of seeks involved is 5</a:t>
                </a:r>
                <a:r>
                  <a:rPr lang="en-US" sz="2000">
                    <a:latin typeface="Calibri" panose="020F0502020204030204" pitchFamily="34" charset="0"/>
                    <a:cs typeface="Calibri" panose="020F0502020204030204" pitchFamily="34" charset="0"/>
                  </a:rPr>
                  <a:t>.</a:t>
                </a:r>
              </a:p>
              <a:p>
                <a:pPr marL="0" indent="0">
                  <a:lnSpc>
                    <a:spcPct val="150000"/>
                  </a:lnSpc>
                  <a:buNone/>
                </a:pPr>
                <a:endParaRPr lang="en-US" sz="100">
                  <a:latin typeface="Calibri" panose="020F0502020204030204" pitchFamily="34" charset="0"/>
                  <a:cs typeface="Calibri" panose="020F0502020204030204" pitchFamily="34" charset="0"/>
                </a:endParaRPr>
              </a:p>
              <a:p>
                <a:pPr marL="342900" lvl="2" indent="0">
                  <a:lnSpc>
                    <a:spcPct val="120000"/>
                  </a:lnSpc>
                  <a:buClr>
                    <a:schemeClr val="tx2"/>
                  </a:buClr>
                  <a:buSzPct val="90000"/>
                  <a:buNone/>
                </a:pPr>
                <a:r>
                  <a:rPr lang="en-US" sz="2400">
                    <a:latin typeface="Calibri" panose="020F0502020204030204" pitchFamily="34" charset="0"/>
                    <a:cs typeface="Calibri" panose="020F0502020204030204" pitchFamily="34" charset="0"/>
                  </a:rPr>
                  <a:t> </a:t>
                </a:r>
                <a:r>
                  <a:rPr lang="en-US" sz="2400">
                    <a:solidFill>
                      <a:srgbClr val="C00000"/>
                    </a:solidFill>
                    <a:latin typeface="Calibri" panose="020F0502020204030204" pitchFamily="34" charset="0"/>
                    <a:cs typeface="Calibri" panose="020F0502020204030204" pitchFamily="34" charset="0"/>
                  </a:rPr>
                  <a:t>Time Taken</a:t>
                </a:r>
                <a:r>
                  <a:rPr lang="en-US" altLang="en-US" sz="2400">
                    <a:solidFill>
                      <a:srgbClr val="C00000"/>
                    </a:solidFill>
                    <a:latin typeface="Calibri" panose="020F0502020204030204" pitchFamily="34" charset="0"/>
                    <a:cs typeface="Calibri" panose="020F0502020204030204" pitchFamily="34" charset="0"/>
                  </a:rPr>
                  <a:t>=b * </a:t>
                </a:r>
                <a:r>
                  <a:rPr lang="en-US" altLang="en-US" sz="2400" err="1">
                    <a:solidFill>
                      <a:srgbClr val="C00000"/>
                    </a:solidFill>
                    <a:latin typeface="Calibri" panose="020F0502020204030204" pitchFamily="34" charset="0"/>
                    <a:cs typeface="Calibri" panose="020F0502020204030204" pitchFamily="34" charset="0"/>
                  </a:rPr>
                  <a:t>t</a:t>
                </a:r>
                <a:r>
                  <a:rPr lang="en-US" altLang="en-US" sz="2400" baseline="-25000" err="1">
                    <a:solidFill>
                      <a:srgbClr val="C00000"/>
                    </a:solidFill>
                    <a:latin typeface="Calibri" panose="020F0502020204030204" pitchFamily="34" charset="0"/>
                    <a:cs typeface="Calibri" panose="020F0502020204030204" pitchFamily="34" charset="0"/>
                  </a:rPr>
                  <a:t>T</a:t>
                </a:r>
                <a:r>
                  <a:rPr lang="en-US" altLang="en-US" sz="2400">
                    <a:solidFill>
                      <a:srgbClr val="C00000"/>
                    </a:solidFill>
                    <a:latin typeface="Calibri" panose="020F0502020204030204" pitchFamily="34" charset="0"/>
                    <a:cs typeface="Calibri" panose="020F0502020204030204" pitchFamily="34" charset="0"/>
                  </a:rPr>
                  <a:t> + S * </a:t>
                </a:r>
                <a:r>
                  <a:rPr lang="en-US" altLang="en-US" sz="2400" err="1">
                    <a:solidFill>
                      <a:srgbClr val="C00000"/>
                    </a:solidFill>
                    <a:latin typeface="Calibri" panose="020F0502020204030204" pitchFamily="34" charset="0"/>
                    <a:cs typeface="Calibri" panose="020F0502020204030204" pitchFamily="34" charset="0"/>
                  </a:rPr>
                  <a:t>t</a:t>
                </a:r>
                <a:r>
                  <a:rPr lang="en-US" altLang="en-US" sz="2400" baseline="-25000" err="1">
                    <a:solidFill>
                      <a:srgbClr val="C00000"/>
                    </a:solidFill>
                    <a:latin typeface="Calibri" panose="020F0502020204030204" pitchFamily="34" charset="0"/>
                    <a:cs typeface="Calibri" panose="020F0502020204030204" pitchFamily="34" charset="0"/>
                  </a:rPr>
                  <a:t>S</a:t>
                </a:r>
                <a:r>
                  <a:rPr lang="en-US" altLang="en-US" sz="2400">
                    <a:solidFill>
                      <a:srgbClr val="C00000"/>
                    </a:solidFill>
                    <a:latin typeface="Calibri" panose="020F0502020204030204" pitchFamily="34" charset="0"/>
                    <a:cs typeface="Calibri" panose="020F0502020204030204" pitchFamily="34" charset="0"/>
                  </a:rPr>
                  <a:t> </a:t>
                </a:r>
              </a:p>
              <a:p>
                <a:pPr marL="742950" lvl="2" indent="0">
                  <a:lnSpc>
                    <a:spcPct val="120000"/>
                  </a:lnSpc>
                  <a:buNone/>
                </a:pPr>
                <a:r>
                  <a:rPr lang="en-US" sz="2000">
                    <a:latin typeface="Calibri" panose="020F0502020204030204" pitchFamily="34" charset="0"/>
                    <a:cs typeface="Calibri" panose="020F0502020204030204" pitchFamily="34" charset="0"/>
                  </a:rPr>
                  <a:t>1 block =4 KB</a:t>
                </a:r>
              </a:p>
              <a:p>
                <a:pPr marL="742950" lvl="2" indent="0">
                  <a:lnSpc>
                    <a:spcPct val="120000"/>
                  </a:lnSpc>
                  <a:buNone/>
                </a:pPr>
                <a:r>
                  <a:rPr lang="en-US" sz="2000">
                    <a:latin typeface="Calibri" panose="020F0502020204030204" pitchFamily="34" charset="0"/>
                    <a:cs typeface="Calibri" panose="020F0502020204030204" pitchFamily="34" charset="0"/>
                  </a:rPr>
                  <a:t> S =5 seeks</a:t>
                </a:r>
              </a:p>
              <a:p>
                <a:pPr marL="742950" lvl="2" indent="0">
                  <a:lnSpc>
                    <a:spcPct val="120000"/>
                  </a:lnSpc>
                  <a:buNone/>
                </a:pPr>
                <a:r>
                  <a:rPr lang="en-US" sz="2000" err="1">
                    <a:latin typeface="Calibri" panose="020F0502020204030204" pitchFamily="34" charset="0"/>
                    <a:cs typeface="Calibri" panose="020F0502020204030204" pitchFamily="34" charset="0"/>
                  </a:rPr>
                  <a:t>t</a:t>
                </a:r>
                <a:r>
                  <a:rPr lang="en-US" sz="2000" baseline="-25000" err="1">
                    <a:latin typeface="Calibri" panose="020F0502020204030204" pitchFamily="34" charset="0"/>
                    <a:cs typeface="Calibri" panose="020F0502020204030204" pitchFamily="34" charset="0"/>
                  </a:rPr>
                  <a:t>s</a:t>
                </a:r>
                <a:r>
                  <a:rPr lang="en-US" sz="2000">
                    <a:latin typeface="Calibri" panose="020F0502020204030204" pitchFamily="34" charset="0"/>
                    <a:cs typeface="Calibri" panose="020F0502020204030204" pitchFamily="34" charset="0"/>
                  </a:rPr>
                  <a:t> = 4 </a:t>
                </a:r>
                <a:r>
                  <a:rPr lang="en-US" sz="2000" err="1">
                    <a:latin typeface="Calibri" panose="020F0502020204030204" pitchFamily="34" charset="0"/>
                    <a:cs typeface="Calibri" panose="020F0502020204030204" pitchFamily="34" charset="0"/>
                  </a:rPr>
                  <a:t>m.sec</a:t>
                </a:r>
                <a:endParaRPr lang="en-US" sz="2000">
                  <a:latin typeface="Calibri" panose="020F0502020204030204" pitchFamily="34" charset="0"/>
                  <a:cs typeface="Calibri" panose="020F0502020204030204" pitchFamily="34" charset="0"/>
                </a:endParaRPr>
              </a:p>
              <a:p>
                <a:pPr marL="742950" lvl="2" indent="0">
                  <a:lnSpc>
                    <a:spcPct val="120000"/>
                  </a:lnSpc>
                  <a:buNone/>
                </a:pPr>
                <a:r>
                  <a:rPr lang="en-US" sz="2000" err="1">
                    <a:latin typeface="Calibri" panose="020F0502020204030204" pitchFamily="34" charset="0"/>
                    <a:cs typeface="Calibri" panose="020F0502020204030204" pitchFamily="34" charset="0"/>
                  </a:rPr>
                  <a:t>t</a:t>
                </a:r>
                <a:r>
                  <a:rPr lang="en-US" sz="2000" baseline="-25000" err="1">
                    <a:latin typeface="Calibri" panose="020F0502020204030204" pitchFamily="34" charset="0"/>
                    <a:cs typeface="Calibri" panose="020F0502020204030204" pitchFamily="34" charset="0"/>
                  </a:rPr>
                  <a:t>T</a:t>
                </a:r>
                <a:r>
                  <a:rPr lang="en-US" sz="2000">
                    <a:latin typeface="Calibri" panose="020F0502020204030204" pitchFamily="34" charset="0"/>
                    <a:cs typeface="Calibri" panose="020F0502020204030204" pitchFamily="34" charset="0"/>
                  </a:rPr>
                  <a:t> = ?</a:t>
                </a:r>
              </a:p>
              <a:p>
                <a:pPr marL="0" indent="0">
                  <a:lnSpc>
                    <a:spcPct val="150000"/>
                  </a:lnSpc>
                  <a:buNone/>
                </a:pPr>
                <a:r>
                  <a:rPr lang="en-US" sz="2000" err="1">
                    <a:latin typeface="Calibri" panose="020F0502020204030204" pitchFamily="34" charset="0"/>
                    <a:cs typeface="Calibri" panose="020F0502020204030204" pitchFamily="34" charset="0"/>
                  </a:rPr>
                  <a:t>t</a:t>
                </a:r>
                <a:r>
                  <a:rPr lang="en-US" sz="2000" baseline="-25000" err="1">
                    <a:latin typeface="Calibri" panose="020F0502020204030204" pitchFamily="34" charset="0"/>
                    <a:cs typeface="Calibri" panose="020F0502020204030204" pitchFamily="34" charset="0"/>
                  </a:rPr>
                  <a:t>T</a:t>
                </a:r>
                <a:r>
                  <a:rPr lang="en-US" sz="2000">
                    <a:latin typeface="Calibri" panose="020F0502020204030204" pitchFamily="34" charset="0"/>
                    <a:cs typeface="Calibri" panose="020F0502020204030204" pitchFamily="34" charset="0"/>
                  </a:rPr>
                  <a:t>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a:rPr>
                          <m:t>1</m:t>
                        </m:r>
                      </m:num>
                      <m:den>
                        <m:r>
                          <a:rPr lang="en-US" sz="2800" b="0" i="1" smtClean="0">
                            <a:latin typeface="Cambria Math"/>
                          </a:rPr>
                          <m:t>40∗</m:t>
                        </m:r>
                        <m:sSup>
                          <m:sSupPr>
                            <m:ctrlPr>
                              <a:rPr lang="en-US" sz="2800" b="0" i="1" smtClean="0">
                                <a:latin typeface="Cambria Math" panose="02040503050406030204" pitchFamily="18" charset="0"/>
                              </a:rPr>
                            </m:ctrlPr>
                          </m:sSupPr>
                          <m:e>
                            <m:r>
                              <a:rPr lang="en-US" sz="2800" b="0" i="1" smtClean="0">
                                <a:latin typeface="Cambria Math"/>
                              </a:rPr>
                              <m:t>10</m:t>
                            </m:r>
                          </m:e>
                          <m:sup>
                            <m:r>
                              <a:rPr lang="en-US" sz="2800" b="0" i="1" smtClean="0">
                                <a:latin typeface="Cambria Math"/>
                              </a:rPr>
                              <m:t>3</m:t>
                            </m:r>
                          </m:sup>
                        </m:sSup>
                      </m:den>
                    </m:f>
                    <m:r>
                      <a:rPr lang="en-US" sz="2800" b="0" i="1" smtClean="0">
                        <a:latin typeface="Cambria Math"/>
                      </a:rPr>
                      <m:t>∗4=0.1 ∗</m:t>
                    </m:r>
                    <m:sSup>
                      <m:sSupPr>
                        <m:ctrlPr>
                          <a:rPr lang="en-US" sz="2800" b="0" i="1" smtClean="0">
                            <a:latin typeface="Cambria Math" panose="02040503050406030204" pitchFamily="18" charset="0"/>
                          </a:rPr>
                        </m:ctrlPr>
                      </m:sSupPr>
                      <m:e>
                        <m:r>
                          <a:rPr lang="en-US" sz="2800" b="0" i="1" smtClean="0">
                            <a:latin typeface="Cambria Math"/>
                          </a:rPr>
                          <m:t>10</m:t>
                        </m:r>
                      </m:e>
                      <m:sup>
                        <m:r>
                          <a:rPr lang="en-US" sz="2800" b="0" i="1" smtClean="0">
                            <a:latin typeface="Cambria Math"/>
                          </a:rPr>
                          <m:t>−3</m:t>
                        </m:r>
                      </m:sup>
                    </m:sSup>
                  </m:oMath>
                </a14:m>
                <a:endParaRPr lang="en-US" sz="2000">
                  <a:latin typeface="Calibri" panose="020F0502020204030204" pitchFamily="34" charset="0"/>
                  <a:cs typeface="Calibri" panose="020F0502020204030204" pitchFamily="34" charset="0"/>
                </a:endParaRPr>
              </a:p>
              <a:p>
                <a:pPr marL="0" indent="0">
                  <a:lnSpc>
                    <a:spcPct val="150000"/>
                  </a:lnSpc>
                  <a:buNone/>
                </a:pPr>
                <a:r>
                  <a:rPr lang="en-US" sz="2000">
                    <a:latin typeface="Calibri" panose="020F0502020204030204" pitchFamily="34" charset="0"/>
                    <a:cs typeface="Calibri" panose="020F0502020204030204" pitchFamily="34" charset="0"/>
                  </a:rPr>
                  <a:t>  =0.1 </a:t>
                </a:r>
                <a:r>
                  <a:rPr lang="en-US" sz="2000" err="1">
                    <a:latin typeface="Calibri" panose="020F0502020204030204" pitchFamily="34" charset="0"/>
                    <a:cs typeface="Calibri" panose="020F0502020204030204" pitchFamily="34" charset="0"/>
                  </a:rPr>
                  <a:t>m.sec</a:t>
                </a:r>
                <a:endParaRPr lang="en-US" sz="2000">
                  <a:latin typeface="Calibri" panose="020F0502020204030204" pitchFamily="34" charset="0"/>
                  <a:cs typeface="Calibri" panose="020F0502020204030204" pitchFamily="34" charset="0"/>
                </a:endParaRPr>
              </a:p>
              <a:p>
                <a:pPr marL="0" indent="0">
                  <a:lnSpc>
                    <a:spcPct val="150000"/>
                  </a:lnSpc>
                  <a:buNone/>
                </a:pPr>
                <a:r>
                  <a:rPr lang="en-US" sz="2100" b="1">
                    <a:latin typeface="Calibri" panose="020F0502020204030204" pitchFamily="34" charset="0"/>
                    <a:cs typeface="Calibri" panose="020F0502020204030204" pitchFamily="34" charset="0"/>
                  </a:rPr>
                  <a:t>Time Taken</a:t>
                </a:r>
                <a:r>
                  <a:rPr lang="en-US" altLang="en-US" sz="2100" b="1">
                    <a:latin typeface="Calibri" panose="020F0502020204030204" pitchFamily="34" charset="0"/>
                    <a:cs typeface="Calibri" panose="020F0502020204030204" pitchFamily="34" charset="0"/>
                  </a:rPr>
                  <a:t>= </a:t>
                </a:r>
                <a:r>
                  <a:rPr lang="en-US" altLang="en-US" sz="2100">
                    <a:latin typeface="Calibri" panose="020F0502020204030204" pitchFamily="34" charset="0"/>
                    <a:cs typeface="Calibri" panose="020F0502020204030204" pitchFamily="34" charset="0"/>
                  </a:rPr>
                  <a:t>10*0.1 </a:t>
                </a:r>
                <a:r>
                  <a:rPr lang="en-US" altLang="en-US" sz="2100" err="1">
                    <a:latin typeface="Calibri" panose="020F0502020204030204" pitchFamily="34" charset="0"/>
                    <a:cs typeface="Calibri" panose="020F0502020204030204" pitchFamily="34" charset="0"/>
                  </a:rPr>
                  <a:t>m.sec</a:t>
                </a:r>
                <a:r>
                  <a:rPr lang="en-US" altLang="en-US" sz="2100">
                    <a:latin typeface="Calibri" panose="020F0502020204030204" pitchFamily="34" charset="0"/>
                    <a:cs typeface="Calibri" panose="020F0502020204030204" pitchFamily="34" charset="0"/>
                  </a:rPr>
                  <a:t> +5 *4 </a:t>
                </a:r>
                <a:r>
                  <a:rPr lang="en-US" altLang="en-US" sz="2100" err="1">
                    <a:latin typeface="Calibri" panose="020F0502020204030204" pitchFamily="34" charset="0"/>
                    <a:cs typeface="Calibri" panose="020F0502020204030204" pitchFamily="34" charset="0"/>
                  </a:rPr>
                  <a:t>m.sec</a:t>
                </a:r>
                <a:r>
                  <a:rPr lang="en-US" altLang="en-US" sz="2100">
                    <a:latin typeface="Calibri" panose="020F0502020204030204" pitchFamily="34" charset="0"/>
                    <a:cs typeface="Calibri" panose="020F0502020204030204" pitchFamily="34" charset="0"/>
                  </a:rPr>
                  <a:t>  </a:t>
                </a:r>
                <a:r>
                  <a:rPr lang="en-US" altLang="en-US" sz="2100" b="1">
                    <a:latin typeface="Calibri" panose="020F0502020204030204" pitchFamily="34" charset="0"/>
                    <a:cs typeface="Calibri" panose="020F0502020204030204" pitchFamily="34" charset="0"/>
                  </a:rPr>
                  <a:t>=21m.sec</a:t>
                </a:r>
                <a:endParaRPr lang="en-US" sz="2100" b="1">
                  <a:latin typeface="Calibri" panose="020F0502020204030204" pitchFamily="34" charset="0"/>
                  <a:cs typeface="Calibri" panose="020F050202020403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38412" y="212196"/>
                <a:ext cx="8262676" cy="4903787"/>
              </a:xfrm>
              <a:blipFill>
                <a:blip r:embed="rId2"/>
                <a:stretch>
                  <a:fillRect l="-886" b="-37687"/>
                </a:stretch>
              </a:blipFill>
            </p:spPr>
            <p:txBody>
              <a:bodyPr/>
              <a:lstStyle/>
              <a:p>
                <a:r>
                  <a:rPr lang="en-US">
                    <a:noFill/>
                  </a:rPr>
                  <a:t> </a:t>
                </a:r>
              </a:p>
            </p:txBody>
          </p:sp>
        </mc:Fallback>
      </mc:AlternateContent>
    </p:spTree>
    <p:extLst>
      <p:ext uri="{BB962C8B-B14F-4D97-AF65-F5344CB8AC3E}">
        <p14:creationId xmlns:p14="http://schemas.microsoft.com/office/powerpoint/2010/main" val="517559817"/>
      </p:ext>
    </p:extLst>
  </p:cSld>
  <p:clrMapOvr>
    <a:masterClrMapping/>
  </p:clrMapOvr>
</p:sld>
</file>

<file path=ppt/theme/theme1.xml><?xml version="1.0" encoding="utf-8"?>
<a:theme xmlns:a="http://schemas.openxmlformats.org/drawingml/2006/main" name="1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1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1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6555ff34-ecb9-4dd7-8026-f8d44bab36a6" xsi:nil="true"/>
    <lcf76f155ced4ddcb4097134ff3c332f xmlns="cec7fef7-e975-4ca8-918d-7eb5d545cf95">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7F7A14CA634AE469B96691D94FD32F7" ma:contentTypeVersion="13" ma:contentTypeDescription="Create a new document." ma:contentTypeScope="" ma:versionID="004e0c0ab143f8cf91b32d349cc1d6fe">
  <xsd:schema xmlns:xsd="http://www.w3.org/2001/XMLSchema" xmlns:xs="http://www.w3.org/2001/XMLSchema" xmlns:p="http://schemas.microsoft.com/office/2006/metadata/properties" xmlns:ns2="cec7fef7-e975-4ca8-918d-7eb5d545cf95" xmlns:ns3="6555ff34-ecb9-4dd7-8026-f8d44bab36a6" targetNamespace="http://schemas.microsoft.com/office/2006/metadata/properties" ma:root="true" ma:fieldsID="031f11a8c35f8f92336b2f5273747930" ns2:_="" ns3:_="">
    <xsd:import namespace="cec7fef7-e975-4ca8-918d-7eb5d545cf95"/>
    <xsd:import namespace="6555ff34-ecb9-4dd7-8026-f8d44bab36a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c7fef7-e975-4ca8-918d-7eb5d545cf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555ff34-ecb9-4dd7-8026-f8d44bab36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956fa0ee-5118-448d-ac54-87e27872924d}" ma:internalName="TaxCatchAll" ma:showField="CatchAllData" ma:web="6555ff34-ecb9-4dd7-8026-f8d44bab36a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62591C-104D-4BBC-A870-D54705A29D52}">
  <ds:schemaRefs>
    <ds:schemaRef ds:uri="http://schemas.microsoft.com/sharepoint/v3/contenttype/forms"/>
  </ds:schemaRefs>
</ds:datastoreItem>
</file>

<file path=customXml/itemProps2.xml><?xml version="1.0" encoding="utf-8"?>
<ds:datastoreItem xmlns:ds="http://schemas.openxmlformats.org/officeDocument/2006/customXml" ds:itemID="{B675DB90-B581-49B4-ADB0-60750FD0F853}">
  <ds:schemaRefs>
    <ds:schemaRef ds:uri="6555ff34-ecb9-4dd7-8026-f8d44bab36a6"/>
    <ds:schemaRef ds:uri="cec7fef7-e975-4ca8-918d-7eb5d545cf9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BBD150E-0CDC-4F32-9102-2503EA065FB2}">
  <ds:schemaRefs>
    <ds:schemaRef ds:uri="6555ff34-ecb9-4dd7-8026-f8d44bab36a6"/>
    <ds:schemaRef ds:uri="cec7fef7-e975-4ca8-918d-7eb5d545cf9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DB6</Template>
  <Application>Microsoft Office PowerPoint</Application>
  <PresentationFormat>On-screen Show (4:3)</PresentationFormat>
  <Slides>36</Slides>
  <Notes>32</Notes>
  <HiddenSlides>1</HiddenSlide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1_db-5-grey</vt:lpstr>
      <vt:lpstr>12: Query Processing</vt:lpstr>
      <vt:lpstr>Basic Steps in Query Processing</vt:lpstr>
      <vt:lpstr>Basic Steps in Query Processing (Cont.)</vt:lpstr>
      <vt:lpstr>Basic Steps in Query Processing : Optimization</vt:lpstr>
      <vt:lpstr>Evaluation Plan</vt:lpstr>
      <vt:lpstr>Basic Steps: Optimization (Cont.)</vt:lpstr>
      <vt:lpstr>Measures of Query Cost</vt:lpstr>
      <vt:lpstr>Measures of Query Cost (Cont.)</vt:lpstr>
      <vt:lpstr>PowerPoint Presentation</vt:lpstr>
      <vt:lpstr>Measures of Query Cost (Cont.)</vt:lpstr>
      <vt:lpstr>Selection Operation</vt:lpstr>
      <vt:lpstr>Selections Using Indices</vt:lpstr>
      <vt:lpstr>PowerPoint Presentation</vt:lpstr>
      <vt:lpstr>Blocks Required</vt:lpstr>
      <vt:lpstr>Join Operation</vt:lpstr>
      <vt:lpstr>PowerPoint Presentation</vt:lpstr>
      <vt:lpstr>Nested-Loop Join</vt:lpstr>
      <vt:lpstr>Nested-Loop Join (Cont.)</vt:lpstr>
      <vt:lpstr>Nested-Loop Join (Cont.)</vt:lpstr>
      <vt:lpstr>Nested-Loop Join (Cont.)</vt:lpstr>
      <vt:lpstr>Block Nested-Loop Join</vt:lpstr>
      <vt:lpstr>Block Nested-Loop Join (Cont.)</vt:lpstr>
      <vt:lpstr>Example of Block Nested-Loop Join Costs</vt:lpstr>
      <vt:lpstr>Evaluation of Expressions</vt:lpstr>
      <vt:lpstr>Materialization</vt:lpstr>
      <vt:lpstr>Materialization (Cont.)</vt:lpstr>
      <vt:lpstr>Pipelining</vt:lpstr>
      <vt:lpstr>Pipelining</vt:lpstr>
      <vt:lpstr>Pipelining (Cont.)</vt:lpstr>
      <vt:lpstr>Additional Optimization Techniques</vt:lpstr>
      <vt:lpstr>Materialized Views</vt:lpstr>
      <vt:lpstr>Materialized View Maintenance</vt:lpstr>
      <vt:lpstr>Incremental View Maintenance</vt:lpstr>
      <vt:lpstr>Join Operation</vt:lpstr>
      <vt:lpstr>END</vt:lpstr>
      <vt:lpstr>End of Chapter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 Query Processing</dc:title>
  <dc:creator>Silberschatz, Korth and Sudarshan</dc:creator>
  <cp:revision>4</cp:revision>
  <cp:lastPrinted>1999-06-28T19:27:31Z</cp:lastPrinted>
  <dcterms:created xsi:type="dcterms:W3CDTF">2000-02-23T18:58:38Z</dcterms:created>
  <dcterms:modified xsi:type="dcterms:W3CDTF">2023-05-31T03:26:41Z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0x01010027F7A14CA634AE469B96691D94FD32F7</vt:lpwstr>
  </property>
  <property fmtid="{D5CDD505-2E9C-101B-9397-08002B2CF9AE}" pid="3" name="Order">
    <vt:r8>2700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MediaServiceImageTags">
    <vt:lpwstr/>
  </property>
</Properties>
</file>