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5"/>
  </p:notesMasterIdLst>
  <p:sldIdLst>
    <p:sldId id="257" r:id="rId5"/>
    <p:sldId id="265" r:id="rId6"/>
    <p:sldId id="362" r:id="rId7"/>
    <p:sldId id="398" r:id="rId8"/>
    <p:sldId id="399" r:id="rId9"/>
    <p:sldId id="260" r:id="rId10"/>
    <p:sldId id="291" r:id="rId11"/>
    <p:sldId id="290" r:id="rId12"/>
    <p:sldId id="395" r:id="rId13"/>
    <p:sldId id="266" r:id="rId14"/>
    <p:sldId id="396" r:id="rId15"/>
    <p:sldId id="397" r:id="rId16"/>
    <p:sldId id="402" r:id="rId17"/>
    <p:sldId id="403" r:id="rId18"/>
    <p:sldId id="461" r:id="rId19"/>
    <p:sldId id="289" r:id="rId20"/>
    <p:sldId id="288" r:id="rId21"/>
    <p:sldId id="322" r:id="rId22"/>
    <p:sldId id="323" r:id="rId23"/>
    <p:sldId id="465" r:id="rId24"/>
    <p:sldId id="361" r:id="rId25"/>
    <p:sldId id="287" r:id="rId26"/>
    <p:sldId id="343" r:id="rId27"/>
    <p:sldId id="344" r:id="rId28"/>
    <p:sldId id="352" r:id="rId29"/>
    <p:sldId id="345" r:id="rId30"/>
    <p:sldId id="353" r:id="rId31"/>
    <p:sldId id="346" r:id="rId32"/>
    <p:sldId id="354" r:id="rId33"/>
    <p:sldId id="347" r:id="rId34"/>
    <p:sldId id="355" r:id="rId35"/>
    <p:sldId id="348" r:id="rId36"/>
    <p:sldId id="356" r:id="rId37"/>
    <p:sldId id="400" r:id="rId38"/>
    <p:sldId id="342" r:id="rId39"/>
    <p:sldId id="365" r:id="rId40"/>
    <p:sldId id="401" r:id="rId41"/>
    <p:sldId id="366" r:id="rId42"/>
    <p:sldId id="408" r:id="rId43"/>
    <p:sldId id="409" r:id="rId44"/>
    <p:sldId id="410" r:id="rId45"/>
    <p:sldId id="411" r:id="rId46"/>
    <p:sldId id="412" r:id="rId47"/>
    <p:sldId id="413" r:id="rId48"/>
    <p:sldId id="418" r:id="rId49"/>
    <p:sldId id="419" r:id="rId50"/>
    <p:sldId id="349" r:id="rId51"/>
    <p:sldId id="299" r:id="rId52"/>
    <p:sldId id="416" r:id="rId53"/>
    <p:sldId id="284" r:id="rId54"/>
    <p:sldId id="417" r:id="rId55"/>
    <p:sldId id="307" r:id="rId56"/>
    <p:sldId id="421" r:id="rId57"/>
    <p:sldId id="306" r:id="rId58"/>
    <p:sldId id="422" r:id="rId59"/>
    <p:sldId id="302" r:id="rId60"/>
    <p:sldId id="379" r:id="rId61"/>
    <p:sldId id="423" r:id="rId62"/>
    <p:sldId id="424" r:id="rId63"/>
    <p:sldId id="425" r:id="rId64"/>
    <p:sldId id="426" r:id="rId65"/>
    <p:sldId id="427" r:id="rId66"/>
    <p:sldId id="428" r:id="rId67"/>
    <p:sldId id="316" r:id="rId68"/>
    <p:sldId id="315" r:id="rId69"/>
    <p:sldId id="314" r:id="rId70"/>
    <p:sldId id="380" r:id="rId71"/>
    <p:sldId id="317" r:id="rId72"/>
    <p:sldId id="321" r:id="rId73"/>
    <p:sldId id="319" r:id="rId74"/>
    <p:sldId id="385" r:id="rId75"/>
    <p:sldId id="384" r:id="rId76"/>
    <p:sldId id="386" r:id="rId77"/>
    <p:sldId id="388" r:id="rId78"/>
    <p:sldId id="387" r:id="rId79"/>
    <p:sldId id="464" r:id="rId80"/>
    <p:sldId id="466" r:id="rId81"/>
    <p:sldId id="467" r:id="rId82"/>
    <p:sldId id="389" r:id="rId83"/>
    <p:sldId id="327" r:id="rId84"/>
    <p:sldId id="328" r:id="rId85"/>
    <p:sldId id="449" r:id="rId86"/>
    <p:sldId id="329" r:id="rId87"/>
    <p:sldId id="330" r:id="rId88"/>
    <p:sldId id="448" r:id="rId89"/>
    <p:sldId id="332" r:id="rId90"/>
    <p:sldId id="333" r:id="rId91"/>
    <p:sldId id="334" r:id="rId92"/>
    <p:sldId id="393" r:id="rId93"/>
    <p:sldId id="394" r:id="rId94"/>
    <p:sldId id="390" r:id="rId95"/>
    <p:sldId id="391" r:id="rId96"/>
    <p:sldId id="392" r:id="rId97"/>
    <p:sldId id="335" r:id="rId98"/>
    <p:sldId id="336" r:id="rId99"/>
    <p:sldId id="337" r:id="rId100"/>
    <p:sldId id="338" r:id="rId101"/>
    <p:sldId id="282" r:id="rId102"/>
    <p:sldId id="340" r:id="rId103"/>
    <p:sldId id="459"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C92940-CA45-4ED0-88A7-DE868F20153B}">
          <p14:sldIdLst>
            <p14:sldId id="257"/>
            <p14:sldId id="265"/>
            <p14:sldId id="362"/>
            <p14:sldId id="398"/>
            <p14:sldId id="399"/>
            <p14:sldId id="260"/>
            <p14:sldId id="291"/>
            <p14:sldId id="290"/>
            <p14:sldId id="395"/>
            <p14:sldId id="266"/>
            <p14:sldId id="396"/>
            <p14:sldId id="397"/>
            <p14:sldId id="402"/>
            <p14:sldId id="403"/>
            <p14:sldId id="461"/>
            <p14:sldId id="289"/>
            <p14:sldId id="288"/>
            <p14:sldId id="322"/>
            <p14:sldId id="323"/>
            <p14:sldId id="465"/>
            <p14:sldId id="361"/>
            <p14:sldId id="287"/>
            <p14:sldId id="343"/>
            <p14:sldId id="344"/>
            <p14:sldId id="352"/>
            <p14:sldId id="345"/>
            <p14:sldId id="353"/>
            <p14:sldId id="346"/>
            <p14:sldId id="354"/>
            <p14:sldId id="347"/>
            <p14:sldId id="355"/>
            <p14:sldId id="348"/>
            <p14:sldId id="356"/>
            <p14:sldId id="400"/>
            <p14:sldId id="342"/>
          </p14:sldIdLst>
        </p14:section>
        <p14:section name="Untitled Section" id="{61648356-985D-42B2-9C0C-C688E994F899}">
          <p14:sldIdLst>
            <p14:sldId id="365"/>
            <p14:sldId id="401"/>
            <p14:sldId id="366"/>
            <p14:sldId id="408"/>
            <p14:sldId id="409"/>
            <p14:sldId id="410"/>
            <p14:sldId id="411"/>
            <p14:sldId id="412"/>
            <p14:sldId id="413"/>
            <p14:sldId id="418"/>
            <p14:sldId id="419"/>
          </p14:sldIdLst>
        </p14:section>
        <p14:section name="Untitled Section" id="{CB1281F0-7F76-4859-AEE3-28F151A18FA9}">
          <p14:sldIdLst>
            <p14:sldId id="349"/>
            <p14:sldId id="299"/>
            <p14:sldId id="416"/>
            <p14:sldId id="284"/>
            <p14:sldId id="417"/>
            <p14:sldId id="307"/>
            <p14:sldId id="421"/>
            <p14:sldId id="306"/>
            <p14:sldId id="422"/>
            <p14:sldId id="302"/>
            <p14:sldId id="379"/>
            <p14:sldId id="423"/>
            <p14:sldId id="424"/>
            <p14:sldId id="425"/>
            <p14:sldId id="426"/>
            <p14:sldId id="427"/>
            <p14:sldId id="428"/>
            <p14:sldId id="316"/>
            <p14:sldId id="315"/>
            <p14:sldId id="314"/>
            <p14:sldId id="380"/>
            <p14:sldId id="317"/>
            <p14:sldId id="321"/>
            <p14:sldId id="319"/>
            <p14:sldId id="385"/>
            <p14:sldId id="384"/>
            <p14:sldId id="386"/>
            <p14:sldId id="388"/>
            <p14:sldId id="387"/>
            <p14:sldId id="464"/>
            <p14:sldId id="466"/>
            <p14:sldId id="467"/>
            <p14:sldId id="389"/>
            <p14:sldId id="327"/>
            <p14:sldId id="328"/>
            <p14:sldId id="449"/>
            <p14:sldId id="329"/>
            <p14:sldId id="330"/>
            <p14:sldId id="448"/>
            <p14:sldId id="332"/>
            <p14:sldId id="333"/>
            <p14:sldId id="334"/>
            <p14:sldId id="393"/>
            <p14:sldId id="394"/>
            <p14:sldId id="390"/>
            <p14:sldId id="391"/>
            <p14:sldId id="392"/>
            <p14:sldId id="335"/>
            <p14:sldId id="336"/>
            <p14:sldId id="337"/>
            <p14:sldId id="338"/>
            <p14:sldId id="282"/>
            <p14:sldId id="340"/>
            <p14:sldId id="4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ayak M Mantoor [MAHE-MIT]" initials="VMM[" lastIdx="1" clrIdx="0">
    <p:extLst>
      <p:ext uri="{19B8F6BF-5375-455C-9EA6-DF929625EA0E}">
        <p15:presenceInfo xmlns:p15="http://schemas.microsoft.com/office/powerpoint/2012/main" userId="S-1-5-21-1828205161-1407294604-1412786201-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CFF00-65DD-2BCE-4D4F-25E3813E8F46}" v="2" dt="2023-04-19T17:49:46.541"/>
    <p1510:client id="{24B52E1B-9D63-41BB-8DE9-D11ED78C1301}" v="10" dt="2023-04-14T10:13:18.634"/>
    <p1510:client id="{577DF8B1-A0FC-4E36-97CE-280CE40855DE}" v="1" dt="2023-05-30T18:32:22.278"/>
    <p1510:client id="{5AFED980-E5C5-41E8-9247-BF842B2ED607}" v="4" dt="2023-05-19T06:18:47.878"/>
    <p1510:client id="{6A5D7057-F163-7EBD-A6A0-40AAF504DA11}" v="28" dt="2023-04-19T18:28:22.113"/>
    <p1510:client id="{6EECFF1D-5BAF-98D8-51C4-DB0B674E3411}" v="2" dt="2023-04-12T10:13:52.054"/>
    <p1510:client id="{CAA96EFD-C1F1-431B-82D9-B75724143901}" v="2" dt="2023-04-19T18:47:05.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 orient="horz" pos="22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5/10/relationships/revisionInfo" Target="revisionInfo.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K BHATIA - 210968048" userId="S::devank.bhatia@learner.manipal.edu::45d719f0-9c30-4690-84ae-bff98023e523" providerId="AD" clId="Web-{6A5D7057-F163-7EBD-A6A0-40AAF504DA11}"/>
    <pc:docChg chg="modSld">
      <pc:chgData name="DEVANK BHATIA - 210968048" userId="S::devank.bhatia@learner.manipal.edu::45d719f0-9c30-4690-84ae-bff98023e523" providerId="AD" clId="Web-{6A5D7057-F163-7EBD-A6A0-40AAF504DA11}" dt="2023-04-19T18:28:07.956" v="16"/>
      <pc:docMkLst>
        <pc:docMk/>
      </pc:docMkLst>
      <pc:sldChg chg="modSp">
        <pc:chgData name="DEVANK BHATIA - 210968048" userId="S::devank.bhatia@learner.manipal.edu::45d719f0-9c30-4690-84ae-bff98023e523" providerId="AD" clId="Web-{6A5D7057-F163-7EBD-A6A0-40AAF504DA11}" dt="2023-04-19T18:22:27.713" v="0" actId="1076"/>
        <pc:sldMkLst>
          <pc:docMk/>
          <pc:sldMk cId="3511442693" sldId="418"/>
        </pc:sldMkLst>
        <pc:picChg chg="mod">
          <ac:chgData name="DEVANK BHATIA - 210968048" userId="S::devank.bhatia@learner.manipal.edu::45d719f0-9c30-4690-84ae-bff98023e523" providerId="AD" clId="Web-{6A5D7057-F163-7EBD-A6A0-40AAF504DA11}" dt="2023-04-19T18:22:27.713" v="0" actId="1076"/>
          <ac:picMkLst>
            <pc:docMk/>
            <pc:sldMk cId="3511442693" sldId="418"/>
            <ac:picMk id="2050" creationId="{00000000-0000-0000-0000-000000000000}"/>
          </ac:picMkLst>
        </pc:picChg>
      </pc:sldChg>
      <pc:sldChg chg="modSp">
        <pc:chgData name="DEVANK BHATIA - 210968048" userId="S::devank.bhatia@learner.manipal.edu::45d719f0-9c30-4690-84ae-bff98023e523" providerId="AD" clId="Web-{6A5D7057-F163-7EBD-A6A0-40AAF504DA11}" dt="2023-04-19T18:28:07.956" v="16"/>
        <pc:sldMkLst>
          <pc:docMk/>
          <pc:sldMk cId="1592686548" sldId="425"/>
        </pc:sldMkLst>
        <pc:graphicFrameChg chg="mod modGraphic">
          <ac:chgData name="DEVANK BHATIA - 210968048" userId="S::devank.bhatia@learner.manipal.edu::45d719f0-9c30-4690-84ae-bff98023e523" providerId="AD" clId="Web-{6A5D7057-F163-7EBD-A6A0-40AAF504DA11}" dt="2023-04-19T18:28:07.956" v="16"/>
          <ac:graphicFrameMkLst>
            <pc:docMk/>
            <pc:sldMk cId="1592686548" sldId="425"/>
            <ac:graphicFrameMk id="16" creationId="{00000000-0000-0000-0000-000000000000}"/>
          </ac:graphicFrameMkLst>
        </pc:graphicFrameChg>
      </pc:sldChg>
    </pc:docChg>
  </pc:docChgLst>
  <pc:docChgLst>
    <pc:chgData name="SHAILESH KUMAR GUPTA - 210968160" userId="S::shailesh.gupta@learner.manipal.edu::aa336540-155c-4261-838f-87b1bcbdc30f" providerId="AD" clId="Web-{04ECFF00-65DD-2BCE-4D4F-25E3813E8F46}"/>
    <pc:docChg chg="modSld">
      <pc:chgData name="SHAILESH KUMAR GUPTA - 210968160" userId="S::shailesh.gupta@learner.manipal.edu::aa336540-155c-4261-838f-87b1bcbdc30f" providerId="AD" clId="Web-{04ECFF00-65DD-2BCE-4D4F-25E3813E8F46}" dt="2023-04-19T17:49:46.541" v="1" actId="20577"/>
      <pc:docMkLst>
        <pc:docMk/>
      </pc:docMkLst>
      <pc:sldChg chg="modSp">
        <pc:chgData name="SHAILESH KUMAR GUPTA - 210968160" userId="S::shailesh.gupta@learner.manipal.edu::aa336540-155c-4261-838f-87b1bcbdc30f" providerId="AD" clId="Web-{04ECFF00-65DD-2BCE-4D4F-25E3813E8F46}" dt="2023-04-19T17:49:46.541" v="1" actId="20577"/>
        <pc:sldMkLst>
          <pc:docMk/>
          <pc:sldMk cId="1022621333" sldId="393"/>
        </pc:sldMkLst>
        <pc:spChg chg="mod">
          <ac:chgData name="SHAILESH KUMAR GUPTA - 210968160" userId="S::shailesh.gupta@learner.manipal.edu::aa336540-155c-4261-838f-87b1bcbdc30f" providerId="AD" clId="Web-{04ECFF00-65DD-2BCE-4D4F-25E3813E8F46}" dt="2023-04-19T17:49:46.541" v="1" actId="20577"/>
          <ac:spMkLst>
            <pc:docMk/>
            <pc:sldMk cId="1022621333" sldId="393"/>
            <ac:spMk id="3" creationId="{00000000-0000-0000-0000-000000000000}"/>
          </ac:spMkLst>
        </pc:spChg>
      </pc:sldChg>
    </pc:docChg>
  </pc:docChgLst>
  <pc:docChgLst>
    <pc:chgData name="SHAILESH KUMAR GUPTA - 210968160" userId="S::shailesh.gupta@learner.manipal.edu::aa336540-155c-4261-838f-87b1bcbdc30f" providerId="AD" clId="Web-{6EECFF1D-5BAF-98D8-51C4-DB0B674E3411}"/>
    <pc:docChg chg="modSld">
      <pc:chgData name="SHAILESH KUMAR GUPTA - 210968160" userId="S::shailesh.gupta@learner.manipal.edu::aa336540-155c-4261-838f-87b1bcbdc30f" providerId="AD" clId="Web-{6EECFF1D-5BAF-98D8-51C4-DB0B674E3411}" dt="2023-04-12T10:13:52.054" v="1" actId="1076"/>
      <pc:docMkLst>
        <pc:docMk/>
      </pc:docMkLst>
      <pc:sldChg chg="modSp">
        <pc:chgData name="SHAILESH KUMAR GUPTA - 210968160" userId="S::shailesh.gupta@learner.manipal.edu::aa336540-155c-4261-838f-87b1bcbdc30f" providerId="AD" clId="Web-{6EECFF1D-5BAF-98D8-51C4-DB0B674E3411}" dt="2023-04-12T10:13:52.054" v="1" actId="1076"/>
        <pc:sldMkLst>
          <pc:docMk/>
          <pc:sldMk cId="543933749" sldId="257"/>
        </pc:sldMkLst>
        <pc:spChg chg="mod">
          <ac:chgData name="SHAILESH KUMAR GUPTA - 210968160" userId="S::shailesh.gupta@learner.manipal.edu::aa336540-155c-4261-838f-87b1bcbdc30f" providerId="AD" clId="Web-{6EECFF1D-5BAF-98D8-51C4-DB0B674E3411}" dt="2023-04-12T10:13:52.054" v="1" actId="1076"/>
          <ac:spMkLst>
            <pc:docMk/>
            <pc:sldMk cId="543933749" sldId="257"/>
            <ac:spMk id="5" creationId="{00000000-0000-0000-0000-000000000000}"/>
          </ac:spMkLst>
        </pc:spChg>
      </pc:sldChg>
    </pc:docChg>
  </pc:docChgLst>
  <pc:docChgLst>
    <pc:chgData name="ADITI LADDHA - 210968072" userId="S::aditi.laddha@learner.manipal.edu::2a3c64a7-8a9b-43a0-af80-b0b058f24776" providerId="AD" clId="Web-{5AFED980-E5C5-41E8-9247-BF842B2ED607}"/>
    <pc:docChg chg="modSld">
      <pc:chgData name="ADITI LADDHA - 210968072" userId="S::aditi.laddha@learner.manipal.edu::2a3c64a7-8a9b-43a0-af80-b0b058f24776" providerId="AD" clId="Web-{5AFED980-E5C5-41E8-9247-BF842B2ED607}" dt="2023-05-19T06:18:47.878" v="3" actId="1076"/>
      <pc:docMkLst>
        <pc:docMk/>
      </pc:docMkLst>
      <pc:sldChg chg="modSp">
        <pc:chgData name="ADITI LADDHA - 210968072" userId="S::aditi.laddha@learner.manipal.edu::2a3c64a7-8a9b-43a0-af80-b0b058f24776" providerId="AD" clId="Web-{5AFED980-E5C5-41E8-9247-BF842B2ED607}" dt="2023-05-19T06:18:47.878" v="3" actId="1076"/>
        <pc:sldMkLst>
          <pc:docMk/>
          <pc:sldMk cId="1932446252" sldId="411"/>
        </pc:sldMkLst>
        <pc:picChg chg="mod">
          <ac:chgData name="ADITI LADDHA - 210968072" userId="S::aditi.laddha@learner.manipal.edu::2a3c64a7-8a9b-43a0-af80-b0b058f24776" providerId="AD" clId="Web-{5AFED980-E5C5-41E8-9247-BF842B2ED607}" dt="2023-05-19T06:18:47.878" v="3" actId="1076"/>
          <ac:picMkLst>
            <pc:docMk/>
            <pc:sldMk cId="1932446252" sldId="411"/>
            <ac:picMk id="8" creationId="{00000000-0000-0000-0000-000000000000}"/>
          </ac:picMkLst>
        </pc:picChg>
      </pc:sldChg>
      <pc:sldChg chg="modSp">
        <pc:chgData name="ADITI LADDHA - 210968072" userId="S::aditi.laddha@learner.manipal.edu::2a3c64a7-8a9b-43a0-af80-b0b058f24776" providerId="AD" clId="Web-{5AFED980-E5C5-41E8-9247-BF842B2ED607}" dt="2023-05-19T05:48:09.388" v="2" actId="1076"/>
        <pc:sldMkLst>
          <pc:docMk/>
          <pc:sldMk cId="503751525" sldId="465"/>
        </pc:sldMkLst>
        <pc:picChg chg="mod">
          <ac:chgData name="ADITI LADDHA - 210968072" userId="S::aditi.laddha@learner.manipal.edu::2a3c64a7-8a9b-43a0-af80-b0b058f24776" providerId="AD" clId="Web-{5AFED980-E5C5-41E8-9247-BF842B2ED607}" dt="2023-05-19T05:48:09.388" v="2" actId="1076"/>
          <ac:picMkLst>
            <pc:docMk/>
            <pc:sldMk cId="503751525" sldId="465"/>
            <ac:picMk id="1026" creationId="{78D82F79-D57C-4E2D-9DA7-47CB2D0A4087}"/>
          </ac:picMkLst>
        </pc:picChg>
      </pc:sldChg>
    </pc:docChg>
  </pc:docChgLst>
  <pc:docChgLst>
    <pc:chgData name="ADITI LADDHA - 210968072" userId="S::aditi.laddha@learner.manipal.edu::2a3c64a7-8a9b-43a0-af80-b0b058f24776" providerId="AD" clId="Web-{577DF8B1-A0FC-4E36-97CE-280CE40855DE}"/>
    <pc:docChg chg="modSld">
      <pc:chgData name="ADITI LADDHA - 210968072" userId="S::aditi.laddha@learner.manipal.edu::2a3c64a7-8a9b-43a0-af80-b0b058f24776" providerId="AD" clId="Web-{577DF8B1-A0FC-4E36-97CE-280CE40855DE}" dt="2023-05-30T18:32:22.278" v="0" actId="1076"/>
      <pc:docMkLst>
        <pc:docMk/>
      </pc:docMkLst>
      <pc:sldChg chg="modSp">
        <pc:chgData name="ADITI LADDHA - 210968072" userId="S::aditi.laddha@learner.manipal.edu::2a3c64a7-8a9b-43a0-af80-b0b058f24776" providerId="AD" clId="Web-{577DF8B1-A0FC-4E36-97CE-280CE40855DE}" dt="2023-05-30T18:32:22.278" v="0" actId="1076"/>
        <pc:sldMkLst>
          <pc:docMk/>
          <pc:sldMk cId="764546378" sldId="334"/>
        </pc:sldMkLst>
        <pc:spChg chg="mod">
          <ac:chgData name="ADITI LADDHA - 210968072" userId="S::aditi.laddha@learner.manipal.edu::2a3c64a7-8a9b-43a0-af80-b0b058f24776" providerId="AD" clId="Web-{577DF8B1-A0FC-4E36-97CE-280CE40855DE}" dt="2023-05-30T18:32:22.278" v="0" actId="1076"/>
          <ac:spMkLst>
            <pc:docMk/>
            <pc:sldMk cId="764546378" sldId="334"/>
            <ac:spMk id="672770" creationId="{00000000-0000-0000-0000-000000000000}"/>
          </ac:spMkLst>
        </pc:spChg>
      </pc:sldChg>
    </pc:docChg>
  </pc:docChgLst>
  <pc:docChgLst>
    <pc:chgData name="ADDALA VENKATA ALANKRITH - 210968064" userId="S::addala.alankrith@learner.manipal.edu::54e7e0b5-bc2b-4ced-a4d2-8b09c1e4bc75" providerId="AD" clId="Web-{CAA96EFD-C1F1-431B-82D9-B75724143901}"/>
    <pc:docChg chg="modSld">
      <pc:chgData name="ADDALA VENKATA ALANKRITH - 210968064" userId="S::addala.alankrith@learner.manipal.edu::54e7e0b5-bc2b-4ced-a4d2-8b09c1e4bc75" providerId="AD" clId="Web-{CAA96EFD-C1F1-431B-82D9-B75724143901}" dt="2023-04-19T18:47:05.213" v="1" actId="1076"/>
      <pc:docMkLst>
        <pc:docMk/>
      </pc:docMkLst>
      <pc:sldChg chg="modSp">
        <pc:chgData name="ADDALA VENKATA ALANKRITH - 210968064" userId="S::addala.alankrith@learner.manipal.edu::54e7e0b5-bc2b-4ced-a4d2-8b09c1e4bc75" providerId="AD" clId="Web-{CAA96EFD-C1F1-431B-82D9-B75724143901}" dt="2023-04-19T18:47:05.213" v="1" actId="1076"/>
        <pc:sldMkLst>
          <pc:docMk/>
          <pc:sldMk cId="2557905814" sldId="330"/>
        </pc:sldMkLst>
        <pc:picChg chg="mod">
          <ac:chgData name="ADDALA VENKATA ALANKRITH - 210968064" userId="S::addala.alankrith@learner.manipal.edu::54e7e0b5-bc2b-4ced-a4d2-8b09c1e4bc75" providerId="AD" clId="Web-{CAA96EFD-C1F1-431B-82D9-B75724143901}" dt="2023-04-19T18:47:05.213" v="1" actId="1076"/>
          <ac:picMkLst>
            <pc:docMk/>
            <pc:sldMk cId="2557905814" sldId="330"/>
            <ac:picMk id="47107" creationId="{00000000-0000-0000-0000-000000000000}"/>
          </ac:picMkLst>
        </pc:picChg>
      </pc:sldChg>
      <pc:sldChg chg="modSp">
        <pc:chgData name="ADDALA VENKATA ALANKRITH - 210968064" userId="S::addala.alankrith@learner.manipal.edu::54e7e0b5-bc2b-4ced-a4d2-8b09c1e4bc75" providerId="AD" clId="Web-{CAA96EFD-C1F1-431B-82D9-B75724143901}" dt="2023-04-19T17:47:45.810" v="0" actId="1076"/>
        <pc:sldMkLst>
          <pc:docMk/>
          <pc:sldMk cId="1932446252" sldId="411"/>
        </pc:sldMkLst>
        <pc:picChg chg="mod">
          <ac:chgData name="ADDALA VENKATA ALANKRITH - 210968064" userId="S::addala.alankrith@learner.manipal.edu::54e7e0b5-bc2b-4ced-a4d2-8b09c1e4bc75" providerId="AD" clId="Web-{CAA96EFD-C1F1-431B-82D9-B75724143901}" dt="2023-04-19T17:47:45.810" v="0" actId="1076"/>
          <ac:picMkLst>
            <pc:docMk/>
            <pc:sldMk cId="1932446252" sldId="411"/>
            <ac:picMk id="8" creationId="{00000000-0000-0000-0000-000000000000}"/>
          </ac:picMkLst>
        </pc:picChg>
      </pc:sldChg>
    </pc:docChg>
  </pc:docChgLst>
  <pc:docChgLst>
    <pc:chgData name="RAHUL KARNATI - 210968184" userId="S::rahul.karnati@learner.manipal.edu::2fbdf88a-0fec-4d10-a07e-fb08855765fd" providerId="AD" clId="Web-{24B52E1B-9D63-41BB-8DE9-D11ED78C1301}"/>
    <pc:docChg chg="modSld">
      <pc:chgData name="RAHUL KARNATI - 210968184" userId="S::rahul.karnati@learner.manipal.edu::2fbdf88a-0fec-4d10-a07e-fb08855765fd" providerId="AD" clId="Web-{24B52E1B-9D63-41BB-8DE9-D11ED78C1301}" dt="2023-04-14T10:13:18.634" v="9" actId="20577"/>
      <pc:docMkLst>
        <pc:docMk/>
      </pc:docMkLst>
      <pc:sldChg chg="modSp">
        <pc:chgData name="RAHUL KARNATI - 210968184" userId="S::rahul.karnati@learner.manipal.edu::2fbdf88a-0fec-4d10-a07e-fb08855765fd" providerId="AD" clId="Web-{24B52E1B-9D63-41BB-8DE9-D11ED78C1301}" dt="2023-04-14T10:03:49.847" v="1" actId="1076"/>
        <pc:sldMkLst>
          <pc:docMk/>
          <pc:sldMk cId="3683040881" sldId="260"/>
        </pc:sldMkLst>
        <pc:picChg chg="mod">
          <ac:chgData name="RAHUL KARNATI - 210968184" userId="S::rahul.karnati@learner.manipal.edu::2fbdf88a-0fec-4d10-a07e-fb08855765fd" providerId="AD" clId="Web-{24B52E1B-9D63-41BB-8DE9-D11ED78C1301}" dt="2023-04-14T10:03:49.847" v="1" actId="1076"/>
          <ac:picMkLst>
            <pc:docMk/>
            <pc:sldMk cId="3683040881" sldId="260"/>
            <ac:picMk id="5" creationId="{00000000-0000-0000-0000-000000000000}"/>
          </ac:picMkLst>
        </pc:picChg>
      </pc:sldChg>
      <pc:sldChg chg="modSp">
        <pc:chgData name="RAHUL KARNATI - 210968184" userId="S::rahul.karnati@learner.manipal.edu::2fbdf88a-0fec-4d10-a07e-fb08855765fd" providerId="AD" clId="Web-{24B52E1B-9D63-41BB-8DE9-D11ED78C1301}" dt="2023-04-14T10:13:18.634" v="9" actId="20577"/>
        <pc:sldMkLst>
          <pc:docMk/>
          <pc:sldMk cId="2000463623" sldId="266"/>
        </pc:sldMkLst>
        <pc:spChg chg="mod">
          <ac:chgData name="RAHUL KARNATI - 210968184" userId="S::rahul.karnati@learner.manipal.edu::2fbdf88a-0fec-4d10-a07e-fb08855765fd" providerId="AD" clId="Web-{24B52E1B-9D63-41BB-8DE9-D11ED78C1301}" dt="2023-04-14T10:13:18.634" v="9" actId="20577"/>
          <ac:spMkLst>
            <pc:docMk/>
            <pc:sldMk cId="2000463623" sldId="266"/>
            <ac:spMk id="4" creationId="{00000000-0000-0000-0000-000000000000}"/>
          </ac:spMkLst>
        </pc:spChg>
        <pc:picChg chg="mod">
          <ac:chgData name="RAHUL KARNATI - 210968184" userId="S::rahul.karnati@learner.manipal.edu::2fbdf88a-0fec-4d10-a07e-fb08855765fd" providerId="AD" clId="Web-{24B52E1B-9D63-41BB-8DE9-D11ED78C1301}" dt="2023-04-14T10:13:03.243" v="2" actId="1076"/>
          <ac:picMkLst>
            <pc:docMk/>
            <pc:sldMk cId="2000463623" sldId="266"/>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1B7D5A-475A-4805-93DA-F12C4BB55777}" type="datetimeFigureOut">
              <a:rPr lang="en-US" smtClean="0"/>
              <a:t>5/30/2023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D3268-2C9E-45FD-936D-211B5A0B5E4D}" type="slidenum">
              <a:rPr lang="en-US" smtClean="0"/>
              <a:t>‹#›</a:t>
            </a:fld>
            <a:endParaRPr lang="en-US"/>
          </a:p>
        </p:txBody>
      </p:sp>
    </p:spTree>
    <p:extLst>
      <p:ext uri="{BB962C8B-B14F-4D97-AF65-F5344CB8AC3E}">
        <p14:creationId xmlns:p14="http://schemas.microsoft.com/office/powerpoint/2010/main" val="200510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0"/>
              </a:spcAft>
            </a:pPr>
            <a:r>
              <a:rPr lang="en-IN">
                <a:latin typeface="CMR10"/>
                <a:ea typeface="Calibri" panose="020F0502020204030204" pitchFamily="34" charset="0"/>
                <a:cs typeface="CMR10"/>
              </a:rPr>
              <a:t>Sample CMR10 font- who supply every red part.</a:t>
            </a:r>
            <a:endParaRPr lang="en-IN" sz="1600">
              <a:latin typeface="Calibri" panose="020F0502020204030204" pitchFamily="34" charset="0"/>
              <a:ea typeface="Calibri" panose="020F0502020204030204" pitchFamily="34" charset="0"/>
              <a:cs typeface="Times New Roman" panose="02020603050405020304" pitchFamily="18" charset="0"/>
            </a:endParaRPr>
          </a:p>
          <a:p>
            <a:r>
              <a:rPr lang="en-IN">
                <a:latin typeface="CMR10"/>
                <a:cs typeface="CMR10"/>
              </a:rPr>
              <a:t>7. Find the </a:t>
            </a:r>
            <a:r>
              <a:rPr lang="en-IN" i="1" err="1">
                <a:latin typeface="CMMI10"/>
                <a:ea typeface="CMR10"/>
                <a:cs typeface="CMMI10"/>
              </a:rPr>
              <a:t>sid</a:t>
            </a:r>
            <a:r>
              <a:rPr lang="en-IN" err="1">
                <a:latin typeface="CMR10"/>
                <a:cs typeface="CMR10"/>
              </a:rPr>
              <a:t>s</a:t>
            </a:r>
            <a:r>
              <a:rPr lang="en-IN">
                <a:latin typeface="CMR10"/>
                <a:cs typeface="CMR10"/>
              </a:rPr>
              <a:t> of suppliers who </a:t>
            </a:r>
            <a:endParaRPr lang="en-IN"/>
          </a:p>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a:t>
            </a:fld>
            <a:endParaRPr lang="en-US"/>
          </a:p>
        </p:txBody>
      </p:sp>
    </p:spTree>
    <p:extLst>
      <p:ext uri="{BB962C8B-B14F-4D97-AF65-F5344CB8AC3E}">
        <p14:creationId xmlns:p14="http://schemas.microsoft.com/office/powerpoint/2010/main" val="4269206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DA38799-CC82-41D1-8189-5874F8AB9382}" type="slidenum">
              <a:rPr lang="en-US" altLang="en-US" sz="1200" smtClean="0"/>
              <a:pPr/>
              <a:t>11</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Assume that we</a:t>
            </a:r>
            <a:r>
              <a:rPr lang="en-US" altLang="en-US" baseline="0">
                <a:latin typeface="Times New Roman" panose="02020603050405020304" pitchFamily="18" charset="0"/>
              </a:rPr>
              <a:t> want to store information that –An Instructor I became an Advisor to Student S on the date D</a:t>
            </a:r>
          </a:p>
          <a:p>
            <a:endParaRPr lang="en-US" altLang="en-US" baseline="0">
              <a:latin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Ex: (76766,Crick) became Advisor to a Student (98988,Tanaka) on 3</a:t>
            </a:r>
            <a:r>
              <a:rPr lang="en-US" altLang="en-US" baseline="30000">
                <a:latin typeface="Times New Roman" panose="02020603050405020304" pitchFamily="18" charset="0"/>
              </a:rPr>
              <a:t>rd</a:t>
            </a:r>
            <a:r>
              <a:rPr lang="en-US" altLang="en-US">
                <a:latin typeface="Times New Roman" panose="02020603050405020304" pitchFamily="18" charset="0"/>
              </a:rPr>
              <a:t> May 2008.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a:latin typeface="Times New Roman" panose="02020603050405020304" pitchFamily="18" charset="0"/>
              </a:rPr>
              <a:t>3</a:t>
            </a:r>
            <a:r>
              <a:rPr lang="en-US" altLang="en-US" baseline="30000">
                <a:latin typeface="Times New Roman" panose="02020603050405020304" pitchFamily="18" charset="0"/>
              </a:rPr>
              <a:t>rd</a:t>
            </a:r>
            <a:r>
              <a:rPr lang="en-US" altLang="en-US">
                <a:latin typeface="Times New Roman" panose="02020603050405020304" pitchFamily="18" charset="0"/>
              </a:rPr>
              <a:t> May 2008 date is property</a:t>
            </a:r>
            <a:r>
              <a:rPr lang="en-US" altLang="en-US" baseline="0">
                <a:latin typeface="Times New Roman" panose="02020603050405020304" pitchFamily="18" charset="0"/>
              </a:rPr>
              <a:t> on neither Instructor nor Student, but it has meaning when referred w.r.t  Advisor relation ship between Instructor &amp; Student.</a:t>
            </a:r>
            <a:endParaRPr lang="en-US" altLang="en-US">
              <a:latin typeface="Times New Roman" panose="02020603050405020304" pitchFamily="18" charset="0"/>
            </a:endParaRPr>
          </a:p>
          <a:p>
            <a:endParaRPr lang="en-US" altLang="en-US">
              <a:latin typeface="Times New Roman" panose="02020603050405020304" pitchFamily="18" charset="0"/>
            </a:endParaRPr>
          </a:p>
        </p:txBody>
      </p:sp>
    </p:spTree>
    <p:extLst>
      <p:ext uri="{BB962C8B-B14F-4D97-AF65-F5344CB8AC3E}">
        <p14:creationId xmlns:p14="http://schemas.microsoft.com/office/powerpoint/2010/main" val="224594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If a relationship set has some attributes associated with it, then we enclose the</a:t>
            </a:r>
          </a:p>
          <a:p>
            <a:r>
              <a:rPr lang="en-US" sz="1200" b="0" i="0" u="none" strike="noStrike" kern="1200" baseline="0">
                <a:solidFill>
                  <a:schemeClr val="tx1"/>
                </a:solidFill>
                <a:latin typeface="+mn-lt"/>
                <a:ea typeface="+mn-ea"/>
                <a:cs typeface="+mn-cs"/>
              </a:rPr>
              <a:t>attributes in a rectangle and link the rectangle with a dashed line to the diamond</a:t>
            </a:r>
          </a:p>
          <a:p>
            <a:r>
              <a:rPr lang="en-US" sz="1200" b="0" i="0" u="none" strike="noStrike" kern="1200" baseline="0">
                <a:solidFill>
                  <a:schemeClr val="tx1"/>
                </a:solidFill>
                <a:latin typeface="+mn-lt"/>
                <a:ea typeface="+mn-ea"/>
                <a:cs typeface="+mn-cs"/>
              </a:rPr>
              <a:t>representing that relationship set.</a:t>
            </a:r>
          </a:p>
          <a:p>
            <a:r>
              <a:rPr lang="en-US" sz="1200" b="0" i="0" u="none" strike="noStrike" kern="1200" baseline="0">
                <a:solidFill>
                  <a:schemeClr val="tx1"/>
                </a:solidFill>
                <a:latin typeface="+mn-lt"/>
                <a:ea typeface="+mn-ea"/>
                <a:cs typeface="+mn-cs"/>
              </a:rPr>
              <a:t>we have the </a:t>
            </a:r>
            <a:r>
              <a:rPr lang="en-US" sz="1200" b="0" i="1" u="none" strike="noStrike" kern="1200" baseline="0">
                <a:solidFill>
                  <a:schemeClr val="tx1"/>
                </a:solidFill>
                <a:latin typeface="+mn-lt"/>
                <a:ea typeface="+mn-ea"/>
                <a:cs typeface="+mn-cs"/>
              </a:rPr>
              <a:t>date</a:t>
            </a:r>
          </a:p>
          <a:p>
            <a:r>
              <a:rPr lang="en-US" sz="1200" b="0" i="0" u="none" strike="noStrike" kern="1200" baseline="0">
                <a:solidFill>
                  <a:schemeClr val="tx1"/>
                </a:solidFill>
                <a:latin typeface="+mn-lt"/>
                <a:ea typeface="+mn-ea"/>
                <a:cs typeface="+mn-cs"/>
              </a:rPr>
              <a:t>descriptive attribute attached to the relationship set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to specify the date on</a:t>
            </a:r>
          </a:p>
          <a:p>
            <a:r>
              <a:rPr lang="en-US" sz="1200" b="0" i="0" u="none" strike="noStrike" kern="1200" baseline="0">
                <a:solidFill>
                  <a:schemeClr val="tx1"/>
                </a:solidFill>
                <a:latin typeface="+mn-lt"/>
                <a:ea typeface="+mn-ea"/>
                <a:cs typeface="+mn-cs"/>
              </a:rPr>
              <a:t>which an instructor became the advisor.</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In this example association between instructor and Student as meaning when referred with respect to on what date Instructor advising student.</a:t>
            </a:r>
          </a:p>
          <a:p>
            <a:r>
              <a:rPr lang="en-US" sz="1200" b="0" i="0" u="none" strike="noStrike" kern="1200" baseline="0">
                <a:solidFill>
                  <a:schemeClr val="tx1"/>
                </a:solidFill>
                <a:latin typeface="+mn-lt"/>
                <a:ea typeface="+mn-ea"/>
                <a:cs typeface="+mn-cs"/>
              </a:rPr>
              <a:t>Date when advising done is neither property(attribute) of instructor nor of student. It is the property of association between instructor and Student</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12</a:t>
            </a:fld>
            <a:endParaRPr lang="en-US"/>
          </a:p>
        </p:txBody>
      </p:sp>
    </p:spTree>
    <p:extLst>
      <p:ext uri="{BB962C8B-B14F-4D97-AF65-F5344CB8AC3E}">
        <p14:creationId xmlns:p14="http://schemas.microsoft.com/office/powerpoint/2010/main" val="52688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(100,..,Clerk,..) is an entity in EMP entity set and is having relationship (association)</a:t>
            </a:r>
            <a:r>
              <a:rPr lang="en-US" baseline="0"/>
              <a:t> with another entity (101,..,Manger,..) in the same Entity set( i.e. EMP)</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14</a:t>
            </a:fld>
            <a:endParaRPr lang="en-US"/>
          </a:p>
        </p:txBody>
      </p:sp>
    </p:spTree>
    <p:extLst>
      <p:ext uri="{BB962C8B-B14F-4D97-AF65-F5344CB8AC3E}">
        <p14:creationId xmlns:p14="http://schemas.microsoft.com/office/powerpoint/2010/main" val="379691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ManagerTo is foreign key which models relationship shown in ER diagram</a:t>
            </a:r>
          </a:p>
        </p:txBody>
      </p:sp>
      <p:sp>
        <p:nvSpPr>
          <p:cNvPr id="4" name="Slide Number Placeholder 3"/>
          <p:cNvSpPr>
            <a:spLocks noGrp="1"/>
          </p:cNvSpPr>
          <p:nvPr>
            <p:ph type="sldNum" sz="quarter" idx="5"/>
          </p:nvPr>
        </p:nvSpPr>
        <p:spPr/>
        <p:txBody>
          <a:bodyPr/>
          <a:lstStyle/>
          <a:p>
            <a:fld id="{969D3268-2C9E-45FD-936D-211B5A0B5E4D}" type="slidenum">
              <a:rPr lang="en-US" smtClean="0"/>
              <a:t>15</a:t>
            </a:fld>
            <a:endParaRPr lang="en-US"/>
          </a:p>
        </p:txBody>
      </p:sp>
    </p:spTree>
    <p:extLst>
      <p:ext uri="{BB962C8B-B14F-4D97-AF65-F5344CB8AC3E}">
        <p14:creationId xmlns:p14="http://schemas.microsoft.com/office/powerpoint/2010/main" val="3679509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Assume that we have</a:t>
            </a:r>
            <a:r>
              <a:rPr lang="en-US" baseline="0"/>
              <a:t> RollNo attribute and we</a:t>
            </a:r>
            <a:r>
              <a:rPr lang="en-US"/>
              <a:t> are inserting Roll</a:t>
            </a:r>
            <a:r>
              <a:rPr lang="en-US" baseline="0"/>
              <a:t> numbers to students and our rules for roll number is they have to be 3 digits starting from 100 to 999. A Rollo can take any value from 100 to 999 </a:t>
            </a:r>
          </a:p>
          <a:p>
            <a:r>
              <a:rPr lang="en-US" baseline="0" err="1"/>
              <a:t>i.e</a:t>
            </a:r>
            <a:r>
              <a:rPr lang="en-US" baseline="0"/>
              <a:t> the set  RollNo_Domain={100,101,102,……901,…998,999} is the domain of RollNo.</a:t>
            </a:r>
          </a:p>
          <a:p>
            <a:r>
              <a:rPr lang="en-US" baseline="0"/>
              <a:t>Any value out side this range such as 99,50, 1000, 1999 </a:t>
            </a:r>
            <a:r>
              <a:rPr lang="en-US" baseline="0" err="1"/>
              <a:t>etc</a:t>
            </a:r>
            <a:r>
              <a:rPr lang="en-US" baseline="0"/>
              <a:t> are invalid values for RollNo attribute.</a:t>
            </a:r>
          </a:p>
          <a:p>
            <a:endParaRPr lang="en-US"/>
          </a:p>
          <a:p>
            <a:r>
              <a:rPr lang="en-US"/>
              <a:t>Assume that we have</a:t>
            </a:r>
            <a:r>
              <a:rPr lang="en-US" baseline="0"/>
              <a:t> Marks attribute and we are inserting valid Marks value to Marks and our rules are- Marks must be positive in the range 0 to 100.</a:t>
            </a:r>
          </a:p>
          <a:p>
            <a:r>
              <a:rPr lang="en-US" baseline="0" err="1"/>
              <a:t>i.e</a:t>
            </a:r>
            <a:r>
              <a:rPr lang="en-US" baseline="0"/>
              <a:t> </a:t>
            </a:r>
            <a:r>
              <a:rPr lang="en-US" baseline="0" err="1"/>
              <a:t>Marks_domain</a:t>
            </a:r>
            <a:r>
              <a:rPr lang="en-US" baseline="0"/>
              <a:t>={0,1,2, ….99,100}  is the set of all valid values for Marks Attribute.</a:t>
            </a:r>
          </a:p>
          <a:p>
            <a:r>
              <a:rPr lang="en-US" baseline="0"/>
              <a:t>Any value outside this range such as  -5 or 101 </a:t>
            </a:r>
            <a:r>
              <a:rPr lang="en-US" baseline="0" err="1"/>
              <a:t>etc</a:t>
            </a:r>
            <a:r>
              <a:rPr lang="en-US" baseline="0"/>
              <a:t> are invalid values for Marks attribute.</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16</a:t>
            </a:fld>
            <a:endParaRPr lang="en-US"/>
          </a:p>
        </p:txBody>
      </p:sp>
    </p:spTree>
    <p:extLst>
      <p:ext uri="{BB962C8B-B14F-4D97-AF65-F5344CB8AC3E}">
        <p14:creationId xmlns:p14="http://schemas.microsoft.com/office/powerpoint/2010/main" val="1631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18</a:t>
            </a:fld>
            <a:endParaRPr lang="en-US"/>
          </a:p>
        </p:txBody>
      </p:sp>
    </p:spTree>
    <p:extLst>
      <p:ext uri="{BB962C8B-B14F-4D97-AF65-F5344CB8AC3E}">
        <p14:creationId xmlns:p14="http://schemas.microsoft.com/office/powerpoint/2010/main" val="3713862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19</a:t>
            </a:fld>
            <a:endParaRPr lang="en-US"/>
          </a:p>
        </p:txBody>
      </p:sp>
    </p:spTree>
    <p:extLst>
      <p:ext uri="{BB962C8B-B14F-4D97-AF65-F5344CB8AC3E}">
        <p14:creationId xmlns:p14="http://schemas.microsoft.com/office/powerpoint/2010/main" val="376116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21</a:t>
            </a:fld>
            <a:endParaRPr lang="en-US"/>
          </a:p>
        </p:txBody>
      </p:sp>
    </p:spTree>
    <p:extLst>
      <p:ext uri="{BB962C8B-B14F-4D97-AF65-F5344CB8AC3E}">
        <p14:creationId xmlns:p14="http://schemas.microsoft.com/office/powerpoint/2010/main" val="229644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22</a:t>
            </a:fld>
            <a:endParaRPr lang="en-US"/>
          </a:p>
        </p:txBody>
      </p:sp>
    </p:spTree>
    <p:extLst>
      <p:ext uri="{BB962C8B-B14F-4D97-AF65-F5344CB8AC3E}">
        <p14:creationId xmlns:p14="http://schemas.microsoft.com/office/powerpoint/2010/main" val="31565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charset="-128"/>
              </a:defRPr>
            </a:lvl1pPr>
            <a:lvl2pPr marL="730171" indent="-280835" defTabSz="914274">
              <a:defRPr sz="1600">
                <a:solidFill>
                  <a:schemeClr val="tx1"/>
                </a:solidFill>
                <a:latin typeface="Helvetica" charset="0"/>
                <a:ea typeface="ＭＳ Ｐゴシック" charset="-128"/>
              </a:defRPr>
            </a:lvl2pPr>
            <a:lvl3pPr marL="1123340" indent="-224668" defTabSz="914274">
              <a:defRPr sz="1600">
                <a:solidFill>
                  <a:schemeClr val="tx1"/>
                </a:solidFill>
                <a:latin typeface="Helvetica" charset="0"/>
                <a:ea typeface="ＭＳ Ｐゴシック" charset="-128"/>
              </a:defRPr>
            </a:lvl3pPr>
            <a:lvl4pPr marL="1572677" indent="-224668" defTabSz="914274">
              <a:defRPr sz="1600">
                <a:solidFill>
                  <a:schemeClr val="tx1"/>
                </a:solidFill>
                <a:latin typeface="Helvetica" charset="0"/>
                <a:ea typeface="ＭＳ Ｐゴシック" charset="-128"/>
              </a:defRPr>
            </a:lvl4pPr>
            <a:lvl5pPr marL="2022013" indent="-224668" defTabSz="914274">
              <a:defRPr sz="1600">
                <a:solidFill>
                  <a:schemeClr val="tx1"/>
                </a:solidFill>
                <a:latin typeface="Helvetica" charset="0"/>
                <a:ea typeface="ＭＳ Ｐゴシック" charset="-128"/>
              </a:defRPr>
            </a:lvl5pPr>
            <a:lvl6pPr marL="2471349" indent="-224668" defTabSz="914274" eaLnBrk="0" fontAlgn="base" hangingPunct="0">
              <a:spcBef>
                <a:spcPct val="0"/>
              </a:spcBef>
              <a:spcAft>
                <a:spcPct val="0"/>
              </a:spcAft>
              <a:defRPr sz="1600">
                <a:solidFill>
                  <a:schemeClr val="tx1"/>
                </a:solidFill>
                <a:latin typeface="Helvetica" charset="0"/>
                <a:ea typeface="ＭＳ Ｐゴシック" charset="-128"/>
              </a:defRPr>
            </a:lvl6pPr>
            <a:lvl7pPr marL="2920685" indent="-224668" defTabSz="914274" eaLnBrk="0" fontAlgn="base" hangingPunct="0">
              <a:spcBef>
                <a:spcPct val="0"/>
              </a:spcBef>
              <a:spcAft>
                <a:spcPct val="0"/>
              </a:spcAft>
              <a:defRPr sz="1600">
                <a:solidFill>
                  <a:schemeClr val="tx1"/>
                </a:solidFill>
                <a:latin typeface="Helvetica" charset="0"/>
                <a:ea typeface="ＭＳ Ｐゴシック" charset="-128"/>
              </a:defRPr>
            </a:lvl7pPr>
            <a:lvl8pPr marL="3370021" indent="-224668" defTabSz="914274" eaLnBrk="0" fontAlgn="base" hangingPunct="0">
              <a:spcBef>
                <a:spcPct val="0"/>
              </a:spcBef>
              <a:spcAft>
                <a:spcPct val="0"/>
              </a:spcAft>
              <a:defRPr sz="1600">
                <a:solidFill>
                  <a:schemeClr val="tx1"/>
                </a:solidFill>
                <a:latin typeface="Helvetica" charset="0"/>
                <a:ea typeface="ＭＳ Ｐゴシック" charset="-128"/>
              </a:defRPr>
            </a:lvl8pPr>
            <a:lvl9pPr marL="3819357" indent="-224668" defTabSz="914274" eaLnBrk="0" fontAlgn="base" hangingPunct="0">
              <a:spcBef>
                <a:spcPct val="0"/>
              </a:spcBef>
              <a:spcAft>
                <a:spcPct val="0"/>
              </a:spcAft>
              <a:defRPr sz="1600">
                <a:solidFill>
                  <a:schemeClr val="tx1"/>
                </a:solidFill>
                <a:latin typeface="Helvetica" charset="0"/>
                <a:ea typeface="ＭＳ Ｐゴシック" charset="-128"/>
              </a:defRPr>
            </a:lvl9pPr>
          </a:lstStyle>
          <a:p>
            <a:fld id="{0BD3F806-58D9-4933-A57D-FF62321E5158}" type="slidenum">
              <a:rPr lang="en-US" altLang="en-US" sz="1200"/>
              <a:pPr/>
              <a:t>23</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78211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Logical representation of database.</a:t>
            </a:r>
          </a:p>
          <a:p>
            <a:r>
              <a:rPr lang="en-US"/>
              <a:t>Used </a:t>
            </a:r>
          </a:p>
        </p:txBody>
      </p:sp>
      <p:sp>
        <p:nvSpPr>
          <p:cNvPr id="4" name="Slide Number Placeholder 3"/>
          <p:cNvSpPr>
            <a:spLocks noGrp="1"/>
          </p:cNvSpPr>
          <p:nvPr>
            <p:ph type="sldNum" sz="quarter" idx="10"/>
          </p:nvPr>
        </p:nvSpPr>
        <p:spPr/>
        <p:txBody>
          <a:bodyPr/>
          <a:lstStyle/>
          <a:p>
            <a:fld id="{969D3268-2C9E-45FD-936D-211B5A0B5E4D}" type="slidenum">
              <a:rPr lang="en-US" smtClean="0"/>
              <a:t>3</a:t>
            </a:fld>
            <a:endParaRPr lang="en-US"/>
          </a:p>
        </p:txBody>
      </p:sp>
    </p:spTree>
    <p:extLst>
      <p:ext uri="{BB962C8B-B14F-4D97-AF65-F5344CB8AC3E}">
        <p14:creationId xmlns:p14="http://schemas.microsoft.com/office/powerpoint/2010/main" val="732543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ＭＳ Ｐゴシック" charset="-128"/>
              </a:defRPr>
            </a:lvl1pPr>
            <a:lvl2pPr marL="730171" indent="-280835" defTabSz="914274">
              <a:defRPr sz="1600">
                <a:solidFill>
                  <a:schemeClr val="tx1"/>
                </a:solidFill>
                <a:latin typeface="Helvetica" charset="0"/>
                <a:ea typeface="ＭＳ Ｐゴシック" charset="-128"/>
              </a:defRPr>
            </a:lvl2pPr>
            <a:lvl3pPr marL="1123340" indent="-224668" defTabSz="914274">
              <a:defRPr sz="1600">
                <a:solidFill>
                  <a:schemeClr val="tx1"/>
                </a:solidFill>
                <a:latin typeface="Helvetica" charset="0"/>
                <a:ea typeface="ＭＳ Ｐゴシック" charset="-128"/>
              </a:defRPr>
            </a:lvl3pPr>
            <a:lvl4pPr marL="1572677" indent="-224668" defTabSz="914274">
              <a:defRPr sz="1600">
                <a:solidFill>
                  <a:schemeClr val="tx1"/>
                </a:solidFill>
                <a:latin typeface="Helvetica" charset="0"/>
                <a:ea typeface="ＭＳ Ｐゴシック" charset="-128"/>
              </a:defRPr>
            </a:lvl4pPr>
            <a:lvl5pPr marL="2022013" indent="-224668" defTabSz="914274">
              <a:defRPr sz="1600">
                <a:solidFill>
                  <a:schemeClr val="tx1"/>
                </a:solidFill>
                <a:latin typeface="Helvetica" charset="0"/>
                <a:ea typeface="ＭＳ Ｐゴシック" charset="-128"/>
              </a:defRPr>
            </a:lvl5pPr>
            <a:lvl6pPr marL="2471349" indent="-224668" defTabSz="914274" eaLnBrk="0" fontAlgn="base" hangingPunct="0">
              <a:spcBef>
                <a:spcPct val="0"/>
              </a:spcBef>
              <a:spcAft>
                <a:spcPct val="0"/>
              </a:spcAft>
              <a:defRPr sz="1600">
                <a:solidFill>
                  <a:schemeClr val="tx1"/>
                </a:solidFill>
                <a:latin typeface="Helvetica" charset="0"/>
                <a:ea typeface="ＭＳ Ｐゴシック" charset="-128"/>
              </a:defRPr>
            </a:lvl6pPr>
            <a:lvl7pPr marL="2920685" indent="-224668" defTabSz="914274" eaLnBrk="0" fontAlgn="base" hangingPunct="0">
              <a:spcBef>
                <a:spcPct val="0"/>
              </a:spcBef>
              <a:spcAft>
                <a:spcPct val="0"/>
              </a:spcAft>
              <a:defRPr sz="1600">
                <a:solidFill>
                  <a:schemeClr val="tx1"/>
                </a:solidFill>
                <a:latin typeface="Helvetica" charset="0"/>
                <a:ea typeface="ＭＳ Ｐゴシック" charset="-128"/>
              </a:defRPr>
            </a:lvl7pPr>
            <a:lvl8pPr marL="3370021" indent="-224668" defTabSz="914274" eaLnBrk="0" fontAlgn="base" hangingPunct="0">
              <a:spcBef>
                <a:spcPct val="0"/>
              </a:spcBef>
              <a:spcAft>
                <a:spcPct val="0"/>
              </a:spcAft>
              <a:defRPr sz="1600">
                <a:solidFill>
                  <a:schemeClr val="tx1"/>
                </a:solidFill>
                <a:latin typeface="Helvetica" charset="0"/>
                <a:ea typeface="ＭＳ Ｐゴシック" charset="-128"/>
              </a:defRPr>
            </a:lvl8pPr>
            <a:lvl9pPr marL="3819357" indent="-224668" defTabSz="914274" eaLnBrk="0" fontAlgn="base" hangingPunct="0">
              <a:spcBef>
                <a:spcPct val="0"/>
              </a:spcBef>
              <a:spcAft>
                <a:spcPct val="0"/>
              </a:spcAft>
              <a:defRPr sz="1600">
                <a:solidFill>
                  <a:schemeClr val="tx1"/>
                </a:solidFill>
                <a:latin typeface="Helvetica" charset="0"/>
                <a:ea typeface="ＭＳ Ｐゴシック" charset="-128"/>
              </a:defRPr>
            </a:lvl9pPr>
          </a:lstStyle>
          <a:p>
            <a:fld id="{F3E9A307-76E7-4F17-AAAB-A772C36D5809}" type="slidenum">
              <a:rPr lang="en-US" altLang="en-US" sz="1200"/>
              <a:pPr/>
              <a:t>24</a:t>
            </a:fld>
            <a:endParaRPr lang="en-US" alt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extLst>
      <p:ext uri="{BB962C8B-B14F-4D97-AF65-F5344CB8AC3E}">
        <p14:creationId xmlns:p14="http://schemas.microsoft.com/office/powerpoint/2010/main" val="48961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26</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28</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30</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in ER diagram , Foreign</a:t>
            </a:r>
            <a:r>
              <a:rPr lang="en-US" baseline="0"/>
              <a:t> keys are not shown with any entity, instead it is implicitly indicated by the relationship shown.</a:t>
            </a:r>
          </a:p>
          <a:p>
            <a:r>
              <a:rPr lang="en-US" baseline="0"/>
              <a:t>In the example above , </a:t>
            </a:r>
            <a:r>
              <a:rPr lang="en-US" baseline="0" err="1"/>
              <a:t>Deptno</a:t>
            </a:r>
            <a:r>
              <a:rPr lang="en-US" baseline="0"/>
              <a:t> of Department is not shown as an attribute in Employee entity to represent relationship. In fact </a:t>
            </a:r>
            <a:r>
              <a:rPr lang="en-US" baseline="0" err="1"/>
              <a:t>Works_for</a:t>
            </a:r>
            <a:r>
              <a:rPr lang="en-US" baseline="0"/>
              <a:t> does that one.</a:t>
            </a:r>
          </a:p>
          <a:p>
            <a:r>
              <a:rPr lang="en-US" baseline="0"/>
              <a:t>While converting in to tables , this relationship is represented by making </a:t>
            </a:r>
            <a:r>
              <a:rPr lang="en-US" baseline="0" err="1"/>
              <a:t>Deptno</a:t>
            </a:r>
            <a:r>
              <a:rPr lang="en-US" baseline="0"/>
              <a:t> of Department as Foreign key in Employee table.</a:t>
            </a:r>
          </a:p>
          <a:p>
            <a:r>
              <a:rPr lang="en-US" baseline="0"/>
              <a:t>One Department entity may be associated with one or more employee entities</a:t>
            </a:r>
          </a:p>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31</a:t>
            </a:fld>
            <a:endParaRPr lang="en-US"/>
          </a:p>
        </p:txBody>
      </p:sp>
    </p:spTree>
    <p:extLst>
      <p:ext uri="{BB962C8B-B14F-4D97-AF65-F5344CB8AC3E}">
        <p14:creationId xmlns:p14="http://schemas.microsoft.com/office/powerpoint/2010/main" val="64543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Assume that there are different advisors for Technical, Cultural ,Sports activities. </a:t>
            </a:r>
          </a:p>
          <a:p>
            <a:r>
              <a:rPr lang="en-US"/>
              <a:t>For example-A instructor may be Sports advisor for many Students. Similarly A students may be in two activities-Sports and Cultural, so student is associated with two advisors  Instructors corresponding to –Sports and Cultural activities </a:t>
            </a:r>
          </a:p>
        </p:txBody>
      </p:sp>
      <p:sp>
        <p:nvSpPr>
          <p:cNvPr id="4" name="Slide Number Placeholder 3"/>
          <p:cNvSpPr>
            <a:spLocks noGrp="1"/>
          </p:cNvSpPr>
          <p:nvPr>
            <p:ph type="sldNum" sz="quarter" idx="10"/>
          </p:nvPr>
        </p:nvSpPr>
        <p:spPr/>
        <p:txBody>
          <a:bodyPr/>
          <a:lstStyle/>
          <a:p>
            <a:fld id="{969D3268-2C9E-45FD-936D-211B5A0B5E4D}" type="slidenum">
              <a:rPr lang="en-US" smtClean="0"/>
              <a:t>32</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in ER diagram , Foreign</a:t>
            </a:r>
            <a:r>
              <a:rPr lang="en-US" baseline="0"/>
              <a:t> keys are not shown with any entity, instead it is implicitly indicated by the relationship shown.</a:t>
            </a:r>
          </a:p>
          <a:p>
            <a:r>
              <a:rPr lang="en-US" baseline="0"/>
              <a:t>In the example above , a relation is created for takes relationship as - </a:t>
            </a:r>
            <a:r>
              <a:rPr lang="en-US" b="1" baseline="0"/>
              <a:t>takes(</a:t>
            </a:r>
            <a:r>
              <a:rPr lang="en-US" b="1" baseline="0" err="1"/>
              <a:t>RegNo,SubjectId</a:t>
            </a:r>
            <a:r>
              <a:rPr lang="en-US" b="1" baseline="0"/>
              <a:t>) </a:t>
            </a:r>
            <a:endParaRPr lang="en-US" b="1"/>
          </a:p>
        </p:txBody>
      </p:sp>
      <p:sp>
        <p:nvSpPr>
          <p:cNvPr id="4" name="Slide Number Placeholder 3"/>
          <p:cNvSpPr>
            <a:spLocks noGrp="1"/>
          </p:cNvSpPr>
          <p:nvPr>
            <p:ph type="sldNum" sz="quarter" idx="10"/>
          </p:nvPr>
        </p:nvSpPr>
        <p:spPr/>
        <p:txBody>
          <a:bodyPr/>
          <a:lstStyle/>
          <a:p>
            <a:fld id="{969D3268-2C9E-45FD-936D-211B5A0B5E4D}" type="slidenum">
              <a:rPr lang="en-US" smtClean="0"/>
              <a:t>33</a:t>
            </a:fld>
            <a:endParaRPr lang="en-US"/>
          </a:p>
        </p:txBody>
      </p:sp>
    </p:spTree>
    <p:extLst>
      <p:ext uri="{BB962C8B-B14F-4D97-AF65-F5344CB8AC3E}">
        <p14:creationId xmlns:p14="http://schemas.microsoft.com/office/powerpoint/2010/main" val="4033402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35</a:t>
            </a:fld>
            <a:endParaRPr lang="en-US"/>
          </a:p>
        </p:txBody>
      </p:sp>
    </p:spTree>
    <p:extLst>
      <p:ext uri="{BB962C8B-B14F-4D97-AF65-F5344CB8AC3E}">
        <p14:creationId xmlns:p14="http://schemas.microsoft.com/office/powerpoint/2010/main" val="348656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Entity Sets ,Sample Entities  and relationship Course Entity Set</a:t>
            </a:r>
          </a:p>
          <a:p>
            <a:endParaRPr lang="en-US"/>
          </a:p>
          <a:p>
            <a:r>
              <a:rPr lang="en-US"/>
              <a:t>A sample association between Department entities and Course entities</a:t>
            </a:r>
          </a:p>
        </p:txBody>
      </p:sp>
      <p:sp>
        <p:nvSpPr>
          <p:cNvPr id="4" name="Slide Number Placeholder 3"/>
          <p:cNvSpPr>
            <a:spLocks noGrp="1"/>
          </p:cNvSpPr>
          <p:nvPr>
            <p:ph type="sldNum" sz="quarter" idx="10"/>
          </p:nvPr>
        </p:nvSpPr>
        <p:spPr/>
        <p:txBody>
          <a:bodyPr/>
          <a:lstStyle/>
          <a:p>
            <a:fld id="{969D3268-2C9E-45FD-936D-211B5A0B5E4D}" type="slidenum">
              <a:rPr lang="en-US" smtClean="0"/>
              <a:t>37</a:t>
            </a:fld>
            <a:endParaRPr lang="en-US"/>
          </a:p>
        </p:txBody>
      </p:sp>
    </p:spTree>
    <p:extLst>
      <p:ext uri="{BB962C8B-B14F-4D97-AF65-F5344CB8AC3E}">
        <p14:creationId xmlns:p14="http://schemas.microsoft.com/office/powerpoint/2010/main" val="2838983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ER Diagram showing requirements of  Slide 39</a:t>
            </a:r>
          </a:p>
        </p:txBody>
      </p:sp>
      <p:sp>
        <p:nvSpPr>
          <p:cNvPr id="4" name="Slide Number Placeholder 3"/>
          <p:cNvSpPr>
            <a:spLocks noGrp="1"/>
          </p:cNvSpPr>
          <p:nvPr>
            <p:ph type="sldNum" sz="quarter" idx="10"/>
          </p:nvPr>
        </p:nvSpPr>
        <p:spPr/>
        <p:txBody>
          <a:bodyPr/>
          <a:lstStyle/>
          <a:p>
            <a:fld id="{969D3268-2C9E-45FD-936D-211B5A0B5E4D}" type="slidenum">
              <a:rPr lang="en-US" smtClean="0"/>
              <a:t>38</a:t>
            </a:fld>
            <a:endParaRPr lang="en-US"/>
          </a:p>
        </p:txBody>
      </p:sp>
    </p:spTree>
    <p:extLst>
      <p:ext uri="{BB962C8B-B14F-4D97-AF65-F5344CB8AC3E}">
        <p14:creationId xmlns:p14="http://schemas.microsoft.com/office/powerpoint/2010/main" val="29206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674390-C836-4D38-892D-57838A4D5F44}" type="slidenum">
              <a:rPr lang="en-US" altLang="en-US" sz="1200" smtClean="0"/>
              <a:pPr/>
              <a:t>4</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40526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79AA0E-DCAB-4DA6-B436-1DBED082D213}" type="slidenum">
              <a:rPr lang="en-US" altLang="en-US" sz="1200" smtClean="0">
                <a:solidFill>
                  <a:prstClr val="black"/>
                </a:solidFill>
              </a:rPr>
              <a:pPr/>
              <a:t>39</a:t>
            </a:fld>
            <a:endParaRPr lang="en-US" altLang="en-US" sz="1200">
              <a:solidFill>
                <a:prstClr val="black"/>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aseline="0">
                <a:latin typeface="Times New Roman" panose="02020603050405020304" pitchFamily="18" charset="0"/>
              </a:rPr>
              <a:t>l</a:t>
            </a:r>
            <a:r>
              <a:rPr lang="en-US" altLang="en-US" baseline="-25000">
                <a:latin typeface="Times New Roman" panose="02020603050405020304" pitchFamily="18" charset="0"/>
              </a:rPr>
              <a:t>1 , </a:t>
            </a:r>
            <a:r>
              <a:rPr lang="en-US" altLang="en-US" baseline="0">
                <a:latin typeface="Times New Roman" panose="02020603050405020304" pitchFamily="18" charset="0"/>
              </a:rPr>
              <a:t>h</a:t>
            </a:r>
            <a:r>
              <a:rPr lang="en-US" altLang="en-US" baseline="-25000">
                <a:latin typeface="Times New Roman" panose="02020603050405020304" pitchFamily="18" charset="0"/>
              </a:rPr>
              <a:t>1</a:t>
            </a:r>
          </a:p>
          <a:p>
            <a:endParaRPr lang="en-US" altLang="en-US" baseline="-25000">
              <a:latin typeface="Times New Roman" panose="02020603050405020304" pitchFamily="18" charset="0"/>
            </a:endParaRPr>
          </a:p>
          <a:p>
            <a:r>
              <a:rPr lang="en-US" altLang="en-US" baseline="0">
                <a:latin typeface="Times New Roman" panose="02020603050405020304" pitchFamily="18" charset="0"/>
              </a:rPr>
              <a:t>A </a:t>
            </a:r>
            <a:r>
              <a:rPr lang="en-US" altLang="en-US" b="1" baseline="0">
                <a:latin typeface="Times New Roman" panose="02020603050405020304" pitchFamily="18" charset="0"/>
              </a:rPr>
              <a:t>XXX</a:t>
            </a:r>
            <a:r>
              <a:rPr lang="en-US" altLang="en-US" baseline="0">
                <a:latin typeface="Times New Roman" panose="02020603050405020304" pitchFamily="18" charset="0"/>
              </a:rPr>
              <a:t> entity may be associated with Minimum </a:t>
            </a:r>
            <a:r>
              <a:rPr lang="en-US" altLang="en-US" b="1" i="1" baseline="0">
                <a:latin typeface="Times New Roman" panose="02020603050405020304" pitchFamily="18" charset="0"/>
              </a:rPr>
              <a:t>l</a:t>
            </a:r>
            <a:r>
              <a:rPr lang="en-US" altLang="en-US" b="1" i="1" baseline="-25000">
                <a:latin typeface="Times New Roman" panose="02020603050405020304" pitchFamily="18" charset="0"/>
              </a:rPr>
              <a:t>1</a:t>
            </a:r>
            <a:r>
              <a:rPr lang="en-US" altLang="en-US" baseline="-25000">
                <a:latin typeface="Times New Roman" panose="02020603050405020304" pitchFamily="18" charset="0"/>
              </a:rPr>
              <a:t> </a:t>
            </a:r>
            <a:r>
              <a:rPr lang="en-US" altLang="en-US" baseline="0">
                <a:latin typeface="Times New Roman" panose="02020603050405020304" pitchFamily="18" charset="0"/>
              </a:rPr>
              <a:t>number of </a:t>
            </a:r>
            <a:r>
              <a:rPr lang="en-US" altLang="en-US" b="1" baseline="0">
                <a:latin typeface="Times New Roman" panose="02020603050405020304" pitchFamily="18" charset="0"/>
              </a:rPr>
              <a:t>YYY</a:t>
            </a:r>
            <a:r>
              <a:rPr lang="en-US" altLang="en-US" baseline="0">
                <a:latin typeface="Times New Roman" panose="02020603050405020304" pitchFamily="18" charset="0"/>
              </a:rPr>
              <a:t> entities or at the maximum </a:t>
            </a:r>
            <a:r>
              <a:rPr lang="en-US" altLang="en-US" b="1" i="1" baseline="0">
                <a:latin typeface="Times New Roman" panose="02020603050405020304" pitchFamily="18" charset="0"/>
              </a:rPr>
              <a:t>h</a:t>
            </a:r>
            <a:r>
              <a:rPr lang="en-US" altLang="en-US" b="1" i="1" baseline="-25000">
                <a:latin typeface="Times New Roman" panose="02020603050405020304" pitchFamily="18" charset="0"/>
              </a:rPr>
              <a:t>1 </a:t>
            </a:r>
            <a:r>
              <a:rPr lang="en-US" altLang="en-US" b="1" i="1" baseline="0">
                <a:latin typeface="Times New Roman" panose="02020603050405020304" pitchFamily="18" charset="0"/>
              </a:rPr>
              <a:t> </a:t>
            </a:r>
            <a:r>
              <a:rPr lang="en-US" altLang="en-US" b="0" i="0" baseline="0">
                <a:latin typeface="Times New Roman" panose="02020603050405020304" pitchFamily="18" charset="0"/>
              </a:rPr>
              <a:t>number of </a:t>
            </a:r>
            <a:r>
              <a:rPr lang="en-US" altLang="en-US" b="1" i="1" baseline="0">
                <a:latin typeface="Times New Roman" panose="02020603050405020304" pitchFamily="18" charset="0"/>
              </a:rPr>
              <a:t> </a:t>
            </a:r>
            <a:r>
              <a:rPr lang="en-US" altLang="en-US" b="1" i="0" baseline="0">
                <a:latin typeface="Times New Roman" panose="02020603050405020304" pitchFamily="18" charset="0"/>
              </a:rPr>
              <a:t>YYY entities.</a:t>
            </a:r>
          </a:p>
        </p:txBody>
      </p:sp>
    </p:spTree>
    <p:extLst>
      <p:ext uri="{BB962C8B-B14F-4D97-AF65-F5344CB8AC3E}">
        <p14:creationId xmlns:p14="http://schemas.microsoft.com/office/powerpoint/2010/main" val="3767392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line between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and </a:t>
            </a:r>
            <a:r>
              <a:rPr lang="en-US" sz="1200" b="0" i="1" u="none" strike="noStrike" kern="1200" baseline="0">
                <a:solidFill>
                  <a:schemeClr val="tx1"/>
                </a:solidFill>
                <a:latin typeface="+mn-lt"/>
                <a:ea typeface="+mn-ea"/>
                <a:cs typeface="+mn-cs"/>
              </a:rPr>
              <a:t>student </a:t>
            </a:r>
            <a:r>
              <a:rPr lang="en-US" sz="1200" b="0" i="0" u="none" strike="noStrike" kern="1200" baseline="0">
                <a:solidFill>
                  <a:schemeClr val="tx1"/>
                </a:solidFill>
                <a:latin typeface="+mn-lt"/>
                <a:ea typeface="+mn-ea"/>
                <a:cs typeface="+mn-cs"/>
              </a:rPr>
              <a:t>has a</a:t>
            </a:r>
          </a:p>
          <a:p>
            <a:r>
              <a:rPr lang="en-US" sz="1200" b="0" i="0" u="none" strike="noStrike" kern="1200" baseline="0">
                <a:solidFill>
                  <a:schemeClr val="tx1"/>
                </a:solidFill>
                <a:latin typeface="+mn-lt"/>
                <a:ea typeface="+mn-ea"/>
                <a:cs typeface="+mn-cs"/>
              </a:rPr>
              <a:t>cardinality constraint of 1</a:t>
            </a:r>
            <a:r>
              <a:rPr lang="en-US" sz="1200" b="0" i="1" u="none" strike="noStrike" kern="1200" baseline="0">
                <a:solidFill>
                  <a:schemeClr val="tx1"/>
                </a:solidFill>
                <a:latin typeface="+mn-lt"/>
                <a:ea typeface="+mn-ea"/>
                <a:cs typeface="+mn-cs"/>
              </a:rPr>
              <a:t>..</a:t>
            </a:r>
            <a:r>
              <a:rPr lang="en-US" sz="1200" b="0" i="0" u="none" strike="noStrike" kern="1200" baseline="0">
                <a:solidFill>
                  <a:schemeClr val="tx1"/>
                </a:solidFill>
                <a:latin typeface="+mn-lt"/>
                <a:ea typeface="+mn-ea"/>
                <a:cs typeface="+mn-cs"/>
              </a:rPr>
              <a:t>1, meaning the minimum and the maximum cardinality</a:t>
            </a:r>
          </a:p>
          <a:p>
            <a:r>
              <a:rPr lang="en-US" sz="1200" b="0" i="0" u="none" strike="noStrike" kern="1200" baseline="0">
                <a:solidFill>
                  <a:schemeClr val="tx1"/>
                </a:solidFill>
                <a:latin typeface="+mn-lt"/>
                <a:ea typeface="+mn-ea"/>
                <a:cs typeface="+mn-cs"/>
              </a:rPr>
              <a:t>are both 1. That is, each student must have exactly one advisor. The limit 0</a:t>
            </a:r>
            <a:r>
              <a:rPr lang="en-US" sz="1200" b="0" i="1" u="none" strike="noStrike" kern="1200" baseline="0">
                <a:solidFill>
                  <a:schemeClr val="tx1"/>
                </a:solidFill>
                <a:latin typeface="+mn-lt"/>
                <a:ea typeface="+mn-ea"/>
                <a:cs typeface="+mn-cs"/>
              </a:rPr>
              <a:t>..</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on the line between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and </a:t>
            </a:r>
            <a:r>
              <a:rPr lang="en-US" sz="1200" b="0" i="1" u="none" strike="noStrike" kern="1200" baseline="0">
                <a:solidFill>
                  <a:schemeClr val="tx1"/>
                </a:solidFill>
                <a:latin typeface="+mn-lt"/>
                <a:ea typeface="+mn-ea"/>
                <a:cs typeface="+mn-cs"/>
              </a:rPr>
              <a:t>instructor </a:t>
            </a:r>
            <a:r>
              <a:rPr lang="en-US" sz="1200" b="0" i="0" u="none" strike="noStrike" kern="1200" baseline="0">
                <a:solidFill>
                  <a:schemeClr val="tx1"/>
                </a:solidFill>
                <a:latin typeface="+mn-lt"/>
                <a:ea typeface="+mn-ea"/>
                <a:cs typeface="+mn-cs"/>
              </a:rPr>
              <a:t>indicates that an instructor can have</a:t>
            </a:r>
          </a:p>
          <a:p>
            <a:r>
              <a:rPr lang="en-US" sz="1200" b="0" i="0" u="none" strike="noStrike" kern="1200" baseline="0">
                <a:solidFill>
                  <a:schemeClr val="tx1"/>
                </a:solidFill>
                <a:latin typeface="+mn-lt"/>
                <a:ea typeface="+mn-ea"/>
                <a:cs typeface="+mn-cs"/>
              </a:rPr>
              <a:t>zero or more students. Thus, the relationship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is one-to-many from </a:t>
            </a:r>
            <a:r>
              <a:rPr lang="en-US" sz="1200" b="0" i="1" u="none" strike="noStrike" kern="1200" baseline="0">
                <a:solidFill>
                  <a:schemeClr val="tx1"/>
                </a:solidFill>
                <a:latin typeface="+mn-lt"/>
                <a:ea typeface="+mn-ea"/>
                <a:cs typeface="+mn-cs"/>
              </a:rPr>
              <a:t>instructor</a:t>
            </a:r>
          </a:p>
          <a:p>
            <a:r>
              <a:rPr lang="en-US" sz="1200" b="0" i="0" u="none" strike="noStrike" kern="1200" baseline="0">
                <a:solidFill>
                  <a:schemeClr val="tx1"/>
                </a:solidFill>
                <a:latin typeface="+mn-lt"/>
                <a:ea typeface="+mn-ea"/>
                <a:cs typeface="+mn-cs"/>
              </a:rPr>
              <a:t>to </a:t>
            </a:r>
            <a:r>
              <a:rPr lang="en-US" sz="1200" b="0" i="1" u="none" strike="noStrike" kern="1200" baseline="0">
                <a:solidFill>
                  <a:schemeClr val="tx1"/>
                </a:solidFill>
                <a:latin typeface="+mn-lt"/>
                <a:ea typeface="+mn-ea"/>
                <a:cs typeface="+mn-cs"/>
              </a:rPr>
              <a:t>student</a:t>
            </a:r>
            <a:r>
              <a:rPr lang="en-US" sz="1200" b="0" i="0" u="none" strike="noStrike" kern="1200" baseline="0">
                <a:solidFill>
                  <a:schemeClr val="tx1"/>
                </a:solidFill>
                <a:latin typeface="+mn-lt"/>
                <a:ea typeface="+mn-ea"/>
                <a:cs typeface="+mn-cs"/>
              </a:rPr>
              <a:t>, and further the participation of </a:t>
            </a:r>
            <a:r>
              <a:rPr lang="en-US" sz="1200" b="0" i="1" u="none" strike="noStrike" kern="1200" baseline="0">
                <a:solidFill>
                  <a:schemeClr val="tx1"/>
                </a:solidFill>
                <a:latin typeface="+mn-lt"/>
                <a:ea typeface="+mn-ea"/>
                <a:cs typeface="+mn-cs"/>
              </a:rPr>
              <a:t>student </a:t>
            </a:r>
            <a:r>
              <a:rPr lang="en-US" sz="1200" b="0" i="0" u="none" strike="noStrike" kern="1200" baseline="0">
                <a:solidFill>
                  <a:schemeClr val="tx1"/>
                </a:solidFill>
                <a:latin typeface="+mn-lt"/>
                <a:ea typeface="+mn-ea"/>
                <a:cs typeface="+mn-cs"/>
              </a:rPr>
              <a:t>in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is total, implying</a:t>
            </a:r>
          </a:p>
          <a:p>
            <a:r>
              <a:rPr lang="en-US" sz="1200" b="0" i="0" u="none" strike="noStrike" kern="1200" baseline="0">
                <a:solidFill>
                  <a:schemeClr val="tx1"/>
                </a:solidFill>
                <a:latin typeface="+mn-lt"/>
                <a:ea typeface="+mn-ea"/>
                <a:cs typeface="+mn-cs"/>
              </a:rPr>
              <a:t>that a student must have an advisor.</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relationship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is one-to-many from </a:t>
            </a:r>
            <a:r>
              <a:rPr lang="en-US" sz="1200" b="0" i="1" u="none" strike="noStrike" kern="1200" baseline="0">
                <a:solidFill>
                  <a:schemeClr val="tx1"/>
                </a:solidFill>
                <a:latin typeface="+mn-lt"/>
                <a:ea typeface="+mn-ea"/>
                <a:cs typeface="+mn-cs"/>
              </a:rPr>
              <a:t>instructor</a:t>
            </a:r>
          </a:p>
          <a:p>
            <a:r>
              <a:rPr lang="en-US" sz="1200" b="0" i="0" u="none" strike="noStrike" kern="1200" baseline="0">
                <a:solidFill>
                  <a:schemeClr val="tx1"/>
                </a:solidFill>
                <a:latin typeface="+mn-lt"/>
                <a:ea typeface="+mn-ea"/>
                <a:cs typeface="+mn-cs"/>
              </a:rPr>
              <a:t>to </a:t>
            </a:r>
            <a:r>
              <a:rPr lang="en-US" sz="1200" b="0" i="1" u="none" strike="noStrike" kern="1200" baseline="0">
                <a:solidFill>
                  <a:schemeClr val="tx1"/>
                </a:solidFill>
                <a:latin typeface="+mn-lt"/>
                <a:ea typeface="+mn-ea"/>
                <a:cs typeface="+mn-cs"/>
              </a:rPr>
              <a:t>student</a:t>
            </a:r>
            <a:r>
              <a:rPr lang="en-US" sz="1200" b="0" i="0" u="none" strike="noStrike" kern="1200" baseline="0">
                <a:solidFill>
                  <a:schemeClr val="tx1"/>
                </a:solidFill>
                <a:latin typeface="+mn-lt"/>
                <a:ea typeface="+mn-ea"/>
                <a:cs typeface="+mn-cs"/>
              </a:rPr>
              <a:t>, and further the participation of </a:t>
            </a:r>
            <a:r>
              <a:rPr lang="en-US" sz="1200" b="0" i="1" u="none" strike="noStrike" kern="1200" baseline="0">
                <a:solidFill>
                  <a:schemeClr val="tx1"/>
                </a:solidFill>
                <a:latin typeface="+mn-lt"/>
                <a:ea typeface="+mn-ea"/>
                <a:cs typeface="+mn-cs"/>
              </a:rPr>
              <a:t>student </a:t>
            </a:r>
            <a:r>
              <a:rPr lang="en-US" sz="1200" b="0" i="0" u="none" strike="noStrike" kern="1200" baseline="0">
                <a:solidFill>
                  <a:schemeClr val="tx1"/>
                </a:solidFill>
                <a:latin typeface="+mn-lt"/>
                <a:ea typeface="+mn-ea"/>
                <a:cs typeface="+mn-cs"/>
              </a:rPr>
              <a:t>in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is total, implying</a:t>
            </a:r>
          </a:p>
          <a:p>
            <a:r>
              <a:rPr lang="en-US" sz="1200" b="0" i="0" u="none" strike="noStrike" kern="1200" baseline="0">
                <a:solidFill>
                  <a:schemeClr val="tx1"/>
                </a:solidFill>
                <a:latin typeface="+mn-lt"/>
                <a:ea typeface="+mn-ea"/>
                <a:cs typeface="+mn-cs"/>
              </a:rPr>
              <a:t>that a student must have an advisor.</a:t>
            </a:r>
          </a:p>
          <a:p>
            <a:r>
              <a:rPr lang="en-US" sz="1200" b="0" i="0" u="none" strike="noStrike" kern="1200" baseline="0">
                <a:solidFill>
                  <a:schemeClr val="tx1"/>
                </a:solidFill>
                <a:latin typeface="+mn-lt"/>
                <a:ea typeface="+mn-ea"/>
                <a:cs typeface="+mn-cs"/>
              </a:rPr>
              <a:t>It </a:t>
            </a:r>
            <a:r>
              <a:rPr lang="en-US" sz="1200" b="1" i="0" u="none" strike="noStrike" kern="1200" baseline="0">
                <a:solidFill>
                  <a:schemeClr val="tx1"/>
                </a:solidFill>
                <a:latin typeface="+mn-lt"/>
                <a:ea typeface="+mn-ea"/>
                <a:cs typeface="+mn-cs"/>
              </a:rPr>
              <a:t>is easy to misinterpret </a:t>
            </a:r>
            <a:r>
              <a:rPr lang="en-US" sz="1200" b="0" i="0" u="none" strike="noStrike" kern="1200" baseline="0">
                <a:solidFill>
                  <a:schemeClr val="tx1"/>
                </a:solidFill>
                <a:latin typeface="+mn-lt"/>
                <a:ea typeface="+mn-ea"/>
                <a:cs typeface="+mn-cs"/>
              </a:rPr>
              <a:t>the 0</a:t>
            </a:r>
            <a:r>
              <a:rPr lang="en-US" sz="1200" b="0" i="1" u="none" strike="noStrike" kern="1200" baseline="0">
                <a:solidFill>
                  <a:schemeClr val="tx1"/>
                </a:solidFill>
                <a:latin typeface="+mn-lt"/>
                <a:ea typeface="+mn-ea"/>
                <a:cs typeface="+mn-cs"/>
              </a:rPr>
              <a:t>..</a:t>
            </a:r>
            <a:r>
              <a:rPr lang="en-US" sz="1200" b="0" i="0" u="none" strike="noStrike" kern="1200" baseline="0">
                <a:solidFill>
                  <a:schemeClr val="tx1"/>
                </a:solidFill>
                <a:latin typeface="+mn-lt"/>
                <a:ea typeface="+mn-ea"/>
                <a:cs typeface="+mn-cs"/>
              </a:rPr>
              <a:t>∗ on the left edge and think that the relationship</a:t>
            </a:r>
          </a:p>
          <a:p>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is many-to-one </a:t>
            </a:r>
            <a:r>
              <a:rPr lang="en-US" sz="1200" b="0" i="0" u="none" strike="noStrike" kern="1200" baseline="0" err="1">
                <a:solidFill>
                  <a:schemeClr val="tx1"/>
                </a:solidFill>
                <a:latin typeface="+mn-lt"/>
                <a:ea typeface="+mn-ea"/>
                <a:cs typeface="+mn-cs"/>
              </a:rPr>
              <a:t>from</a:t>
            </a:r>
            <a:r>
              <a:rPr lang="en-US" sz="1200" b="0" i="1" u="none" strike="noStrike" kern="1200" baseline="0" err="1">
                <a:solidFill>
                  <a:schemeClr val="tx1"/>
                </a:solidFill>
                <a:latin typeface="+mn-lt"/>
                <a:ea typeface="+mn-ea"/>
                <a:cs typeface="+mn-cs"/>
              </a:rPr>
              <a:t>instructor</a:t>
            </a:r>
            <a:r>
              <a:rPr lang="en-US" sz="1200" b="0" i="1" u="none" strike="noStrike" kern="1200" baseline="0">
                <a:solidFill>
                  <a:schemeClr val="tx1"/>
                </a:solidFill>
                <a:latin typeface="+mn-lt"/>
                <a:ea typeface="+mn-ea"/>
                <a:cs typeface="+mn-cs"/>
              </a:rPr>
              <a:t> </a:t>
            </a:r>
            <a:r>
              <a:rPr lang="en-US" sz="1200" b="0" i="0" u="none" strike="noStrike" kern="1200" baseline="0">
                <a:solidFill>
                  <a:schemeClr val="tx1"/>
                </a:solidFill>
                <a:latin typeface="+mn-lt"/>
                <a:ea typeface="+mn-ea"/>
                <a:cs typeface="+mn-cs"/>
              </a:rPr>
              <a:t>to </a:t>
            </a:r>
            <a:r>
              <a:rPr lang="en-US" sz="1200" b="0" i="1" u="none" strike="noStrike" kern="1200" baseline="0">
                <a:solidFill>
                  <a:schemeClr val="tx1"/>
                </a:solidFill>
                <a:latin typeface="+mn-lt"/>
                <a:ea typeface="+mn-ea"/>
                <a:cs typeface="+mn-cs"/>
              </a:rPr>
              <a:t>student</a:t>
            </a:r>
            <a:r>
              <a:rPr lang="en-US" sz="1200" b="0" i="0" u="none" strike="noStrike" kern="1200" baseline="0">
                <a:solidFill>
                  <a:schemeClr val="tx1"/>
                </a:solidFill>
                <a:latin typeface="+mn-lt"/>
                <a:ea typeface="+mn-ea"/>
                <a:cs typeface="+mn-cs"/>
              </a:rPr>
              <a:t>—this is exactly the reverse of the</a:t>
            </a:r>
          </a:p>
          <a:p>
            <a:r>
              <a:rPr lang="en-US" sz="1200" b="0" i="0" u="none" strike="noStrike" kern="1200" baseline="0">
                <a:solidFill>
                  <a:schemeClr val="tx1"/>
                </a:solidFill>
                <a:latin typeface="+mn-lt"/>
                <a:ea typeface="+mn-ea"/>
                <a:cs typeface="+mn-cs"/>
              </a:rPr>
              <a:t>correct interpretation.</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054415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a:t>
            </a:r>
          </a:p>
          <a:p>
            <a:r>
              <a:rPr lang="en-US"/>
              <a:t>Student</a:t>
            </a:r>
          </a:p>
          <a:p>
            <a:r>
              <a:rPr lang="en-US"/>
              <a:t>Every student is Associated</a:t>
            </a:r>
            <a:r>
              <a:rPr lang="en-US" baseline="0"/>
              <a:t> with</a:t>
            </a:r>
            <a:r>
              <a:rPr lang="en-US"/>
              <a:t> an Instructor</a:t>
            </a:r>
          </a:p>
          <a:p>
            <a:r>
              <a:rPr lang="en-US"/>
              <a:t>An Instructor may</a:t>
            </a:r>
            <a:r>
              <a:rPr lang="en-US" baseline="0"/>
              <a:t> or may not be an Advisor, hence Minimum number of Instructor entity that can participate in Advisor is 0</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1795923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01414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an Instructor being</a:t>
            </a:r>
            <a:r>
              <a:rPr lang="en-US" baseline="0"/>
              <a:t> an Advisor is optional (so an instructor may not be associated with any of the student) -therefore Instructor entity participation is </a:t>
            </a:r>
            <a:r>
              <a:rPr lang="en-US" b="1" baseline="0"/>
              <a:t>PARTIA</a:t>
            </a:r>
            <a:r>
              <a:rPr lang="en-US" sz="1400" b="1" baseline="0"/>
              <a:t>L</a:t>
            </a:r>
            <a:r>
              <a:rPr lang="en-US" baseline="0"/>
              <a:t>) , </a:t>
            </a:r>
          </a:p>
          <a:p>
            <a:r>
              <a:rPr lang="en-US" baseline="0"/>
              <a:t>but every student must have an advisor (so every student entity must be associated with one advisor </a:t>
            </a:r>
          </a:p>
          <a:p>
            <a:r>
              <a:rPr lang="en-US" baseline="0"/>
              <a:t>i.e. there can not be a student entity not associated with Instructor)- Therefore Student entity participation is </a:t>
            </a:r>
            <a:r>
              <a:rPr lang="en-US" b="1" baseline="0"/>
              <a:t>TOTAL.</a:t>
            </a:r>
            <a:endParaRPr lang="en-US" b="1"/>
          </a:p>
        </p:txBody>
      </p:sp>
      <p:sp>
        <p:nvSpPr>
          <p:cNvPr id="4" name="Slide Number Placeholder 3"/>
          <p:cNvSpPr>
            <a:spLocks noGrp="1"/>
          </p:cNvSpPr>
          <p:nvPr>
            <p:ph type="sldNum" sz="quarter" idx="10"/>
          </p:nvPr>
        </p:nvSpPr>
        <p:spPr/>
        <p:txBody>
          <a:bodyPr/>
          <a:lstStyle/>
          <a:p>
            <a:fld id="{969D3268-2C9E-45FD-936D-211B5A0B5E4D}"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5990571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45</a:t>
            </a:fld>
            <a:endParaRPr lang="en-US"/>
          </a:p>
        </p:txBody>
      </p:sp>
    </p:spTree>
    <p:extLst>
      <p:ext uri="{BB962C8B-B14F-4D97-AF65-F5344CB8AC3E}">
        <p14:creationId xmlns:p14="http://schemas.microsoft.com/office/powerpoint/2010/main" val="10220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Customers- Hayes &amp; Curry</a:t>
            </a:r>
            <a:r>
              <a:rPr lang="en-US" baseline="0"/>
              <a:t> haven’t taken any loan , therefore Customer participation is Partial in Borrower relationship.</a:t>
            </a:r>
          </a:p>
          <a:p>
            <a:r>
              <a:rPr lang="en-US" baseline="0"/>
              <a:t>But, A Loan has to be given to a customer only , so a Loan entity can not exist without being associated with Customer . So Loan participation is Total</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46</a:t>
            </a:fld>
            <a:endParaRPr lang="en-US"/>
          </a:p>
        </p:txBody>
      </p:sp>
    </p:spTree>
    <p:extLst>
      <p:ext uri="{BB962C8B-B14F-4D97-AF65-F5344CB8AC3E}">
        <p14:creationId xmlns:p14="http://schemas.microsoft.com/office/powerpoint/2010/main" val="276867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a:solidFill>
                  <a:schemeClr val="tx1"/>
                </a:solidFill>
                <a:latin typeface="+mn-lt"/>
                <a:ea typeface="+mn-ea"/>
                <a:cs typeface="+mn-cs"/>
              </a:rPr>
              <a:t>Why Foreign Key attribute should not be shown as an attribute of a Entity</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consider the entity sets </a:t>
            </a:r>
            <a:r>
              <a:rPr lang="en-US" sz="1200" b="0" i="1" u="none" strike="noStrike" kern="1200" baseline="0">
                <a:solidFill>
                  <a:schemeClr val="tx1"/>
                </a:solidFill>
                <a:latin typeface="+mn-lt"/>
                <a:ea typeface="+mn-ea"/>
                <a:cs typeface="+mn-cs"/>
              </a:rPr>
              <a:t>instructor </a:t>
            </a:r>
            <a:r>
              <a:rPr lang="en-US" sz="1200" b="0" i="0" u="none" strike="noStrike" kern="1200" baseline="0">
                <a:solidFill>
                  <a:schemeClr val="tx1"/>
                </a:solidFill>
                <a:latin typeface="+mn-lt"/>
                <a:ea typeface="+mn-ea"/>
                <a:cs typeface="+mn-cs"/>
              </a:rPr>
              <a:t>and </a:t>
            </a:r>
            <a:r>
              <a:rPr lang="en-US" sz="1200" b="0" i="1" u="none" strike="noStrike" kern="1200" baseline="0">
                <a:solidFill>
                  <a:schemeClr val="tx1"/>
                </a:solidFill>
                <a:latin typeface="+mn-lt"/>
                <a:ea typeface="+mn-ea"/>
                <a:cs typeface="+mn-cs"/>
              </a:rPr>
              <a:t>department</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 The entity set </a:t>
            </a:r>
            <a:r>
              <a:rPr lang="en-US" sz="1200" b="0" i="1" u="none" strike="noStrike" kern="1200" baseline="0">
                <a:solidFill>
                  <a:schemeClr val="tx1"/>
                </a:solidFill>
                <a:latin typeface="+mn-lt"/>
                <a:ea typeface="+mn-ea"/>
                <a:cs typeface="+mn-cs"/>
              </a:rPr>
              <a:t>instructor </a:t>
            </a:r>
            <a:r>
              <a:rPr lang="en-US" sz="1200" b="0" i="0" u="none" strike="noStrike" kern="1200" baseline="0">
                <a:solidFill>
                  <a:schemeClr val="tx1"/>
                </a:solidFill>
                <a:latin typeface="+mn-lt"/>
                <a:ea typeface="+mn-ea"/>
                <a:cs typeface="+mn-cs"/>
              </a:rPr>
              <a:t>includes the attributes </a:t>
            </a:r>
            <a:r>
              <a:rPr lang="en-US" sz="1200" b="0" i="1" u="none" strike="noStrike" kern="1200" baseline="0">
                <a:solidFill>
                  <a:schemeClr val="tx1"/>
                </a:solidFill>
                <a:latin typeface="+mn-lt"/>
                <a:ea typeface="+mn-ea"/>
                <a:cs typeface="+mn-cs"/>
              </a:rPr>
              <a:t>ID</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name</a:t>
            </a:r>
            <a:r>
              <a:rPr lang="en-US" sz="1200" b="0" i="0" u="none" strike="noStrike" kern="1200" baseline="0">
                <a:solidFill>
                  <a:schemeClr val="tx1"/>
                </a:solidFill>
                <a:latin typeface="+mn-lt"/>
                <a:ea typeface="+mn-ea"/>
                <a:cs typeface="+mn-cs"/>
              </a:rPr>
              <a:t>, </a:t>
            </a:r>
            <a:r>
              <a:rPr lang="en-US" sz="1200" b="0" i="1" u="none" strike="noStrike" kern="1200" baseline="0" err="1">
                <a:solidFill>
                  <a:schemeClr val="tx1"/>
                </a:solidFill>
                <a:latin typeface="+mn-lt"/>
                <a:ea typeface="+mn-ea"/>
                <a:cs typeface="+mn-cs"/>
              </a:rPr>
              <a:t>dept</a:t>
            </a:r>
            <a:r>
              <a:rPr lang="en-US" sz="1200" b="0" i="1" u="none" strike="noStrike" kern="1200" baseline="0">
                <a:solidFill>
                  <a:schemeClr val="tx1"/>
                </a:solidFill>
                <a:latin typeface="+mn-lt"/>
                <a:ea typeface="+mn-ea"/>
                <a:cs typeface="+mn-cs"/>
              </a:rPr>
              <a:t> name</a:t>
            </a:r>
            <a:r>
              <a:rPr lang="en-US" sz="1200" b="0" i="0" u="none" strike="noStrike" kern="1200" baseline="0">
                <a:solidFill>
                  <a:schemeClr val="tx1"/>
                </a:solidFill>
                <a:latin typeface="+mn-lt"/>
                <a:ea typeface="+mn-ea"/>
                <a:cs typeface="+mn-cs"/>
              </a:rPr>
              <a:t>, and </a:t>
            </a:r>
            <a:r>
              <a:rPr lang="en-US" sz="1200" b="0" i="1" u="none" strike="noStrike" kern="1200" baseline="0">
                <a:solidFill>
                  <a:schemeClr val="tx1"/>
                </a:solidFill>
                <a:latin typeface="+mn-lt"/>
                <a:ea typeface="+mn-ea"/>
                <a:cs typeface="+mn-cs"/>
              </a:rPr>
              <a:t>salary</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with </a:t>
            </a:r>
            <a:r>
              <a:rPr lang="en-US" sz="1200" b="0" i="1" u="none" strike="noStrike" kern="1200" baseline="0">
                <a:solidFill>
                  <a:schemeClr val="tx1"/>
                </a:solidFill>
                <a:latin typeface="+mn-lt"/>
                <a:ea typeface="+mn-ea"/>
                <a:cs typeface="+mn-cs"/>
              </a:rPr>
              <a:t>ID </a:t>
            </a:r>
            <a:r>
              <a:rPr lang="en-US" sz="1200" b="0" i="0" u="none" strike="noStrike" kern="1200" baseline="0">
                <a:solidFill>
                  <a:schemeClr val="tx1"/>
                </a:solidFill>
                <a:latin typeface="+mn-lt"/>
                <a:ea typeface="+mn-ea"/>
                <a:cs typeface="+mn-cs"/>
              </a:rPr>
              <a:t>forming the primary key.</a:t>
            </a:r>
          </a:p>
          <a:p>
            <a:r>
              <a:rPr lang="en-US" sz="1200" b="0" i="0" u="none" strike="noStrike" kern="1200" baseline="0">
                <a:solidFill>
                  <a:schemeClr val="tx1"/>
                </a:solidFill>
                <a:latin typeface="+mn-lt"/>
                <a:ea typeface="+mn-ea"/>
                <a:cs typeface="+mn-cs"/>
              </a:rPr>
              <a:t>• The entity set </a:t>
            </a:r>
            <a:r>
              <a:rPr lang="en-US" sz="1200" b="0" i="1" u="none" strike="noStrike" kern="1200" baseline="0">
                <a:solidFill>
                  <a:schemeClr val="tx1"/>
                </a:solidFill>
                <a:latin typeface="+mn-lt"/>
                <a:ea typeface="+mn-ea"/>
                <a:cs typeface="+mn-cs"/>
              </a:rPr>
              <a:t>department </a:t>
            </a:r>
            <a:r>
              <a:rPr lang="en-US" sz="1200" b="0" i="0" u="none" strike="noStrike" kern="1200" baseline="0">
                <a:solidFill>
                  <a:schemeClr val="tx1"/>
                </a:solidFill>
                <a:latin typeface="+mn-lt"/>
                <a:ea typeface="+mn-ea"/>
                <a:cs typeface="+mn-cs"/>
              </a:rPr>
              <a:t>includes the attributes </a:t>
            </a:r>
            <a:r>
              <a:rPr lang="en-US" sz="1200" b="0" i="1" u="none" strike="noStrike" kern="1200" baseline="0" err="1">
                <a:solidFill>
                  <a:schemeClr val="tx1"/>
                </a:solidFill>
                <a:latin typeface="+mn-lt"/>
                <a:ea typeface="+mn-ea"/>
                <a:cs typeface="+mn-cs"/>
              </a:rPr>
              <a:t>dept</a:t>
            </a:r>
            <a:r>
              <a:rPr lang="en-US" sz="1200" b="0" i="1" u="none" strike="noStrike" kern="1200" baseline="0">
                <a:solidFill>
                  <a:schemeClr val="tx1"/>
                </a:solidFill>
                <a:latin typeface="+mn-lt"/>
                <a:ea typeface="+mn-ea"/>
                <a:cs typeface="+mn-cs"/>
              </a:rPr>
              <a:t> name</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building</a:t>
            </a:r>
            <a:r>
              <a:rPr lang="en-US" sz="1200" b="0" i="0" u="none" strike="noStrike" kern="1200" baseline="0">
                <a:solidFill>
                  <a:schemeClr val="tx1"/>
                </a:solidFill>
                <a:latin typeface="+mn-lt"/>
                <a:ea typeface="+mn-ea"/>
                <a:cs typeface="+mn-cs"/>
              </a:rPr>
              <a:t>, and </a:t>
            </a:r>
            <a:r>
              <a:rPr lang="en-US" sz="1200" b="0" i="1" u="none" strike="noStrike" kern="1200" baseline="0">
                <a:solidFill>
                  <a:schemeClr val="tx1"/>
                </a:solidFill>
                <a:latin typeface="+mn-lt"/>
                <a:ea typeface="+mn-ea"/>
                <a:cs typeface="+mn-cs"/>
              </a:rPr>
              <a:t>budget</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with </a:t>
            </a:r>
            <a:r>
              <a:rPr lang="en-US" sz="1200" b="0" i="1" u="none" strike="noStrike" kern="1200" baseline="0" err="1">
                <a:solidFill>
                  <a:schemeClr val="tx1"/>
                </a:solidFill>
                <a:latin typeface="+mn-lt"/>
                <a:ea typeface="+mn-ea"/>
                <a:cs typeface="+mn-cs"/>
              </a:rPr>
              <a:t>dept</a:t>
            </a:r>
            <a:r>
              <a:rPr lang="en-US" sz="1200" b="0" i="1" u="none" strike="noStrike" kern="1200" baseline="0">
                <a:solidFill>
                  <a:schemeClr val="tx1"/>
                </a:solidFill>
                <a:latin typeface="+mn-lt"/>
                <a:ea typeface="+mn-ea"/>
                <a:cs typeface="+mn-cs"/>
              </a:rPr>
              <a:t> name </a:t>
            </a:r>
            <a:r>
              <a:rPr lang="en-US" sz="1200" b="0" i="0" u="none" strike="noStrike" kern="1200" baseline="0">
                <a:solidFill>
                  <a:schemeClr val="tx1"/>
                </a:solidFill>
                <a:latin typeface="+mn-lt"/>
                <a:ea typeface="+mn-ea"/>
                <a:cs typeface="+mn-cs"/>
              </a:rPr>
              <a:t>forming the primary key.</a:t>
            </a:r>
          </a:p>
          <a:p>
            <a:r>
              <a:rPr lang="en-US" sz="1200" b="0" i="0" u="none" strike="noStrike" kern="1200" baseline="0">
                <a:solidFill>
                  <a:schemeClr val="tx1"/>
                </a:solidFill>
                <a:latin typeface="+mn-lt"/>
                <a:ea typeface="+mn-ea"/>
                <a:cs typeface="+mn-cs"/>
              </a:rPr>
              <a:t>We model the fact that each instructor has an associated department using a</a:t>
            </a:r>
          </a:p>
          <a:p>
            <a:r>
              <a:rPr lang="en-US" sz="1200" b="0" i="0" u="none" strike="noStrike" kern="1200" baseline="0">
                <a:solidFill>
                  <a:schemeClr val="tx1"/>
                </a:solidFill>
                <a:latin typeface="+mn-lt"/>
                <a:ea typeface="+mn-ea"/>
                <a:cs typeface="+mn-cs"/>
              </a:rPr>
              <a:t>relationship set </a:t>
            </a:r>
            <a:r>
              <a:rPr lang="en-US" sz="1200" b="0" i="1" u="none" strike="noStrike" kern="1200" baseline="0" err="1">
                <a:solidFill>
                  <a:schemeClr val="tx1"/>
                </a:solidFill>
                <a:latin typeface="+mn-lt"/>
                <a:ea typeface="+mn-ea"/>
                <a:cs typeface="+mn-cs"/>
              </a:rPr>
              <a:t>inst</a:t>
            </a:r>
            <a:r>
              <a:rPr lang="en-US" sz="1200" b="0" i="1" u="none" strike="noStrike" kern="1200" baseline="0">
                <a:solidFill>
                  <a:schemeClr val="tx1"/>
                </a:solidFill>
                <a:latin typeface="+mn-lt"/>
                <a:ea typeface="+mn-ea"/>
                <a:cs typeface="+mn-cs"/>
              </a:rPr>
              <a:t> </a:t>
            </a:r>
            <a:r>
              <a:rPr lang="en-US" sz="1200" b="0" i="1" u="none" strike="noStrike" kern="1200" baseline="0" err="1">
                <a:solidFill>
                  <a:schemeClr val="tx1"/>
                </a:solidFill>
                <a:latin typeface="+mn-lt"/>
                <a:ea typeface="+mn-ea"/>
                <a:cs typeface="+mn-cs"/>
              </a:rPr>
              <a:t>dept</a:t>
            </a:r>
            <a:r>
              <a:rPr lang="en-US" sz="1200" b="0" i="1" u="none" strike="noStrike" kern="1200" baseline="0">
                <a:solidFill>
                  <a:schemeClr val="tx1"/>
                </a:solidFill>
                <a:latin typeface="+mn-lt"/>
                <a:ea typeface="+mn-ea"/>
                <a:cs typeface="+mn-cs"/>
              </a:rPr>
              <a:t> </a:t>
            </a:r>
            <a:r>
              <a:rPr lang="en-US" sz="1200" b="0" i="0" u="none" strike="noStrike" kern="1200" baseline="0">
                <a:solidFill>
                  <a:schemeClr val="tx1"/>
                </a:solidFill>
                <a:latin typeface="+mn-lt"/>
                <a:ea typeface="+mn-ea"/>
                <a:cs typeface="+mn-cs"/>
              </a:rPr>
              <a:t>relating </a:t>
            </a:r>
            <a:r>
              <a:rPr lang="en-US" sz="1200" b="0" i="1" u="none" strike="noStrike" kern="1200" baseline="0">
                <a:solidFill>
                  <a:schemeClr val="tx1"/>
                </a:solidFill>
                <a:latin typeface="+mn-lt"/>
                <a:ea typeface="+mn-ea"/>
                <a:cs typeface="+mn-cs"/>
              </a:rPr>
              <a:t>instructor </a:t>
            </a:r>
            <a:r>
              <a:rPr lang="en-US" sz="1200" b="0" i="0" u="none" strike="noStrike" kern="1200" baseline="0">
                <a:solidFill>
                  <a:schemeClr val="tx1"/>
                </a:solidFill>
                <a:latin typeface="+mn-lt"/>
                <a:ea typeface="+mn-ea"/>
                <a:cs typeface="+mn-cs"/>
              </a:rPr>
              <a:t>and </a:t>
            </a:r>
            <a:r>
              <a:rPr lang="en-US" sz="1200" b="0" i="1" u="none" strike="noStrike" kern="1200" baseline="0">
                <a:solidFill>
                  <a:schemeClr val="tx1"/>
                </a:solidFill>
                <a:latin typeface="+mn-lt"/>
                <a:ea typeface="+mn-ea"/>
                <a:cs typeface="+mn-cs"/>
              </a:rPr>
              <a:t>department</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The attribute </a:t>
            </a:r>
            <a:r>
              <a:rPr lang="en-US" sz="1200" b="0" i="1" u="none" strike="noStrike" kern="1200" baseline="0" err="1">
                <a:solidFill>
                  <a:schemeClr val="tx1"/>
                </a:solidFill>
                <a:latin typeface="+mn-lt"/>
                <a:ea typeface="+mn-ea"/>
                <a:cs typeface="+mn-cs"/>
              </a:rPr>
              <a:t>dept</a:t>
            </a:r>
            <a:r>
              <a:rPr lang="en-US" sz="1200" b="0" i="1" u="none" strike="noStrike" kern="1200" baseline="0">
                <a:solidFill>
                  <a:schemeClr val="tx1"/>
                </a:solidFill>
                <a:latin typeface="+mn-lt"/>
                <a:ea typeface="+mn-ea"/>
                <a:cs typeface="+mn-cs"/>
              </a:rPr>
              <a:t> name </a:t>
            </a:r>
            <a:r>
              <a:rPr lang="en-US" sz="1200" b="0" i="0" u="none" strike="noStrike" kern="1200" baseline="0">
                <a:solidFill>
                  <a:schemeClr val="tx1"/>
                </a:solidFill>
                <a:latin typeface="+mn-lt"/>
                <a:ea typeface="+mn-ea"/>
                <a:cs typeface="+mn-cs"/>
              </a:rPr>
              <a:t>appears in both entity sets. Since it is the primary key</a:t>
            </a:r>
          </a:p>
          <a:p>
            <a:r>
              <a:rPr lang="en-US" sz="1200" b="0" i="0" u="none" strike="noStrike" kern="1200" baseline="0">
                <a:solidFill>
                  <a:schemeClr val="tx1"/>
                </a:solidFill>
                <a:latin typeface="+mn-lt"/>
                <a:ea typeface="+mn-ea"/>
                <a:cs typeface="+mn-cs"/>
              </a:rPr>
              <a:t>for the entity set </a:t>
            </a:r>
            <a:r>
              <a:rPr lang="en-US" sz="1200" b="0" i="1" u="none" strike="noStrike" kern="1200" baseline="0">
                <a:solidFill>
                  <a:schemeClr val="tx1"/>
                </a:solidFill>
                <a:latin typeface="+mn-lt"/>
                <a:ea typeface="+mn-ea"/>
                <a:cs typeface="+mn-cs"/>
              </a:rPr>
              <a:t>department</a:t>
            </a:r>
            <a:r>
              <a:rPr lang="en-US" sz="1200" b="0" i="0" u="none" strike="noStrike" kern="1200" baseline="0">
                <a:solidFill>
                  <a:schemeClr val="tx1"/>
                </a:solidFill>
                <a:latin typeface="+mn-lt"/>
                <a:ea typeface="+mn-ea"/>
                <a:cs typeface="+mn-cs"/>
              </a:rPr>
              <a:t>, it is redundant in the entity set </a:t>
            </a:r>
            <a:r>
              <a:rPr lang="en-US" sz="1200" b="0" i="1" u="none" strike="noStrike" kern="1200" baseline="0">
                <a:solidFill>
                  <a:schemeClr val="tx1"/>
                </a:solidFill>
                <a:latin typeface="+mn-lt"/>
                <a:ea typeface="+mn-ea"/>
                <a:cs typeface="+mn-cs"/>
              </a:rPr>
              <a:t>instructor </a:t>
            </a:r>
            <a:r>
              <a:rPr lang="en-US" sz="1200" b="0" i="0" u="none" strike="noStrike" kern="1200" baseline="0">
                <a:solidFill>
                  <a:schemeClr val="tx1"/>
                </a:solidFill>
                <a:latin typeface="+mn-lt"/>
                <a:ea typeface="+mn-ea"/>
                <a:cs typeface="+mn-cs"/>
              </a:rPr>
              <a:t>and needs</a:t>
            </a:r>
          </a:p>
          <a:p>
            <a:r>
              <a:rPr lang="en-US" sz="1200" b="0" i="0" u="none" strike="noStrike" kern="1200" baseline="0">
                <a:solidFill>
                  <a:schemeClr val="tx1"/>
                </a:solidFill>
                <a:latin typeface="+mn-lt"/>
                <a:ea typeface="+mn-ea"/>
                <a:cs typeface="+mn-cs"/>
              </a:rPr>
              <a:t>to be removed.</a:t>
            </a:r>
          </a:p>
          <a:p>
            <a:r>
              <a:rPr lang="en-US" sz="1200" b="0" i="0" u="none" strike="noStrike" kern="1200" baseline="0">
                <a:solidFill>
                  <a:schemeClr val="tx1"/>
                </a:solidFill>
                <a:latin typeface="+mn-lt"/>
                <a:ea typeface="+mn-ea"/>
                <a:cs typeface="+mn-cs"/>
              </a:rPr>
              <a:t>As we shall see later, when we create a relational</a:t>
            </a:r>
          </a:p>
          <a:p>
            <a:r>
              <a:rPr lang="en-US" sz="1200" b="0" i="0" u="none" strike="noStrike" kern="1200" baseline="0">
                <a:solidFill>
                  <a:schemeClr val="tx1"/>
                </a:solidFill>
                <a:latin typeface="+mn-lt"/>
                <a:ea typeface="+mn-ea"/>
                <a:cs typeface="+mn-cs"/>
              </a:rPr>
              <a:t>schema from the E-R diagram, the attribute </a:t>
            </a:r>
            <a:r>
              <a:rPr lang="en-US" sz="1200" b="0" i="1" u="none" strike="noStrike" kern="1200" baseline="0" err="1">
                <a:solidFill>
                  <a:schemeClr val="tx1"/>
                </a:solidFill>
                <a:latin typeface="+mn-lt"/>
                <a:ea typeface="+mn-ea"/>
                <a:cs typeface="+mn-cs"/>
              </a:rPr>
              <a:t>dept</a:t>
            </a:r>
            <a:r>
              <a:rPr lang="en-US" sz="1200" b="0" i="1" u="none" strike="noStrike" kern="1200" baseline="0">
                <a:solidFill>
                  <a:schemeClr val="tx1"/>
                </a:solidFill>
                <a:latin typeface="+mn-lt"/>
                <a:ea typeface="+mn-ea"/>
                <a:cs typeface="+mn-cs"/>
              </a:rPr>
              <a:t> name </a:t>
            </a:r>
            <a:r>
              <a:rPr lang="en-US" sz="1200" b="0" i="0" u="none" strike="noStrike" kern="1200" baseline="0">
                <a:solidFill>
                  <a:schemeClr val="tx1"/>
                </a:solidFill>
                <a:latin typeface="+mn-lt"/>
                <a:ea typeface="+mn-ea"/>
                <a:cs typeface="+mn-cs"/>
              </a:rPr>
              <a:t>in fact gets added to the</a:t>
            </a:r>
          </a:p>
          <a:p>
            <a:r>
              <a:rPr lang="en-US" sz="1200" b="0" i="0" u="none" strike="noStrike" kern="1200" baseline="0">
                <a:solidFill>
                  <a:schemeClr val="tx1"/>
                </a:solidFill>
                <a:latin typeface="+mn-lt"/>
                <a:ea typeface="+mn-ea"/>
                <a:cs typeface="+mn-cs"/>
              </a:rPr>
              <a:t>relation </a:t>
            </a:r>
            <a:r>
              <a:rPr lang="en-US" sz="1200" b="0" i="1" u="none" strike="noStrike" kern="1200" baseline="0">
                <a:solidFill>
                  <a:schemeClr val="tx1"/>
                </a:solidFill>
                <a:latin typeface="+mn-lt"/>
                <a:ea typeface="+mn-ea"/>
                <a:cs typeface="+mn-cs"/>
              </a:rPr>
              <a:t>instructor</a:t>
            </a:r>
            <a:r>
              <a:rPr lang="en-US" sz="1200" b="0" i="0" u="none" strike="noStrike" kern="1200" baseline="0">
                <a:solidFill>
                  <a:schemeClr val="tx1"/>
                </a:solidFill>
                <a:latin typeface="+mn-lt"/>
                <a:ea typeface="+mn-ea"/>
                <a:cs typeface="+mn-cs"/>
              </a:rPr>
              <a:t>, but only if each instructor has at most one associated department.</a:t>
            </a:r>
          </a:p>
          <a:p>
            <a:r>
              <a:rPr lang="en-US" sz="1200" b="0" i="0" u="none" strike="noStrike" kern="1200" baseline="0">
                <a:solidFill>
                  <a:schemeClr val="tx1"/>
                </a:solidFill>
                <a:latin typeface="+mn-lt"/>
                <a:ea typeface="+mn-ea"/>
                <a:cs typeface="+mn-cs"/>
              </a:rPr>
              <a:t>If an instructor has more than one associated department, the relationship</a:t>
            </a:r>
          </a:p>
          <a:p>
            <a:r>
              <a:rPr lang="en-US" sz="1200" b="0" i="0" u="none" strike="noStrike" kern="1200" baseline="0">
                <a:solidFill>
                  <a:schemeClr val="tx1"/>
                </a:solidFill>
                <a:latin typeface="+mn-lt"/>
                <a:ea typeface="+mn-ea"/>
                <a:cs typeface="+mn-cs"/>
              </a:rPr>
              <a:t>between instructors and departments is recorded in a separate relation </a:t>
            </a:r>
            <a:r>
              <a:rPr lang="en-US" sz="1200" b="0" i="1" u="none" strike="noStrike" kern="1200" baseline="0" err="1">
                <a:solidFill>
                  <a:schemeClr val="tx1"/>
                </a:solidFill>
                <a:latin typeface="+mn-lt"/>
                <a:ea typeface="+mn-ea"/>
                <a:cs typeface="+mn-cs"/>
              </a:rPr>
              <a:t>inst</a:t>
            </a:r>
            <a:r>
              <a:rPr lang="en-US" sz="1200" b="0" i="1" u="none" strike="noStrike" kern="1200" baseline="0">
                <a:solidFill>
                  <a:schemeClr val="tx1"/>
                </a:solidFill>
                <a:latin typeface="+mn-lt"/>
                <a:ea typeface="+mn-ea"/>
                <a:cs typeface="+mn-cs"/>
              </a:rPr>
              <a:t> dept</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Treating the connection between instructors and departments uniformly as a</a:t>
            </a:r>
          </a:p>
          <a:p>
            <a:r>
              <a:rPr lang="en-US" sz="1200" b="0" i="0" u="none" strike="noStrike" kern="1200" baseline="0">
                <a:solidFill>
                  <a:schemeClr val="tx1"/>
                </a:solidFill>
                <a:latin typeface="+mn-lt"/>
                <a:ea typeface="+mn-ea"/>
                <a:cs typeface="+mn-cs"/>
              </a:rPr>
              <a:t>relationship, rather than as an attribute of </a:t>
            </a:r>
            <a:r>
              <a:rPr lang="en-US" sz="1200" b="0" i="1" u="none" strike="noStrike" kern="1200" baseline="0">
                <a:solidFill>
                  <a:schemeClr val="tx1"/>
                </a:solidFill>
                <a:latin typeface="+mn-lt"/>
                <a:ea typeface="+mn-ea"/>
                <a:cs typeface="+mn-cs"/>
              </a:rPr>
              <a:t>instructor</a:t>
            </a:r>
            <a:r>
              <a:rPr lang="en-US" sz="1200" b="0" i="0" u="none" strike="noStrike" kern="1200" baseline="0">
                <a:solidFill>
                  <a:schemeClr val="tx1"/>
                </a:solidFill>
                <a:latin typeface="+mn-lt"/>
                <a:ea typeface="+mn-ea"/>
                <a:cs typeface="+mn-cs"/>
              </a:rPr>
              <a:t>, makes the logical relationship</a:t>
            </a:r>
          </a:p>
          <a:p>
            <a:r>
              <a:rPr lang="en-US" sz="1200" b="0" i="0" u="none" strike="noStrike" kern="1200" baseline="0">
                <a:solidFill>
                  <a:schemeClr val="tx1"/>
                </a:solidFill>
                <a:latin typeface="+mn-lt"/>
                <a:ea typeface="+mn-ea"/>
                <a:cs typeface="+mn-cs"/>
              </a:rPr>
              <a:t>explicit, and helps avoid a premature assumption that each instructor is associated</a:t>
            </a:r>
          </a:p>
          <a:p>
            <a:r>
              <a:rPr lang="en-US" sz="1200" b="0" i="0" u="none" strike="noStrike" kern="1200" baseline="0">
                <a:solidFill>
                  <a:schemeClr val="tx1"/>
                </a:solidFill>
                <a:latin typeface="+mn-lt"/>
                <a:ea typeface="+mn-ea"/>
                <a:cs typeface="+mn-cs"/>
              </a:rPr>
              <a:t>with only one department.</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47</a:t>
            </a:fld>
            <a:endParaRPr lang="en-US"/>
          </a:p>
        </p:txBody>
      </p:sp>
    </p:spTree>
    <p:extLst>
      <p:ext uri="{BB962C8B-B14F-4D97-AF65-F5344CB8AC3E}">
        <p14:creationId xmlns:p14="http://schemas.microsoft.com/office/powerpoint/2010/main" val="4124285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a:t>
            </a:r>
            <a:r>
              <a:rPr lang="en-US" b="1"/>
              <a:t>Instructor(ID, Name, Dept_Name, Salary, email)</a:t>
            </a:r>
            <a:r>
              <a:rPr lang="en-US"/>
              <a:t>,</a:t>
            </a:r>
          </a:p>
          <a:p>
            <a:r>
              <a:rPr lang="en-US"/>
              <a:t>We know ID is unique for every entity (Instructor)</a:t>
            </a:r>
            <a:r>
              <a:rPr lang="en-US" baseline="0"/>
              <a:t> in the relation Instructor, therefore ID is Super Key</a:t>
            </a:r>
          </a:p>
          <a:p>
            <a:r>
              <a:rPr lang="en-US"/>
              <a:t>Name is not unique, because there may be multiple Instructor with same Name</a:t>
            </a:r>
            <a:r>
              <a:rPr lang="en-US" baseline="0"/>
              <a:t> , so Name is not Super key.</a:t>
            </a:r>
          </a:p>
          <a:p>
            <a:r>
              <a:rPr lang="en-US"/>
              <a:t>(ID, Name) is also unique for every</a:t>
            </a:r>
            <a:r>
              <a:rPr lang="en-US" baseline="0"/>
              <a:t> Instructor , so (ID, Name) is super key.</a:t>
            </a:r>
          </a:p>
          <a:p>
            <a:r>
              <a:rPr lang="en-US" b="1" baseline="0"/>
              <a:t>Is (ID, Name) is minimal Super Key ?</a:t>
            </a:r>
          </a:p>
          <a:p>
            <a:r>
              <a:rPr lang="en-US" b="0" baseline="0"/>
              <a:t> If We have to find at least one proper subset of </a:t>
            </a:r>
            <a:r>
              <a:rPr lang="en-US" b="1" baseline="0"/>
              <a:t>(</a:t>
            </a:r>
            <a:r>
              <a:rPr lang="en-US" b="1" baseline="0" err="1"/>
              <a:t>ID,Name</a:t>
            </a:r>
            <a:r>
              <a:rPr lang="en-US" b="1" baseline="0"/>
              <a:t>)</a:t>
            </a:r>
            <a:r>
              <a:rPr lang="en-US" b="0" baseline="0"/>
              <a:t> which is super key then it implies that </a:t>
            </a:r>
            <a:r>
              <a:rPr lang="en-US" b="1" baseline="0"/>
              <a:t>(</a:t>
            </a:r>
            <a:r>
              <a:rPr lang="en-US" b="1" baseline="0" err="1"/>
              <a:t>ID,Name</a:t>
            </a:r>
            <a:r>
              <a:rPr lang="en-US" b="1" baseline="0"/>
              <a:t>) </a:t>
            </a:r>
            <a:endParaRPr lang="en-US" b="0" baseline="0"/>
          </a:p>
          <a:p>
            <a:r>
              <a:rPr lang="en-US" b="0" baseline="0"/>
              <a:t>Is only </a:t>
            </a:r>
            <a:r>
              <a:rPr lang="en-US" b="0" baseline="0" err="1"/>
              <a:t>superkey</a:t>
            </a:r>
            <a:r>
              <a:rPr lang="en-US" b="0" baseline="0"/>
              <a:t> , but not minimal super key.</a:t>
            </a:r>
          </a:p>
          <a:p>
            <a:r>
              <a:rPr lang="en-US" b="0" baseline="0"/>
              <a:t>Proper subsets of </a:t>
            </a:r>
            <a:r>
              <a:rPr lang="en-US" b="1" baseline="0"/>
              <a:t>(</a:t>
            </a:r>
            <a:r>
              <a:rPr lang="en-US" b="1" baseline="0" err="1"/>
              <a:t>ID,Name</a:t>
            </a:r>
            <a:r>
              <a:rPr lang="en-US" b="1" baseline="0"/>
              <a:t>) </a:t>
            </a:r>
            <a:r>
              <a:rPr lang="en-US" b="0" baseline="0"/>
              <a:t>are  (ID) and (Name)</a:t>
            </a:r>
          </a:p>
          <a:p>
            <a:r>
              <a:rPr lang="en-US" b="0" baseline="0"/>
              <a:t>   We know (Name) is not super key.</a:t>
            </a:r>
          </a:p>
          <a:p>
            <a:r>
              <a:rPr lang="en-US" b="0" baseline="0"/>
              <a:t>   but, (ID) is super key , so we found a proper subset (ID) of </a:t>
            </a:r>
            <a:r>
              <a:rPr lang="en-US" b="1" baseline="0"/>
              <a:t>(ID, Name) </a:t>
            </a:r>
            <a:r>
              <a:rPr lang="en-US" b="0" baseline="0"/>
              <a:t> which is super key , hence </a:t>
            </a:r>
            <a:r>
              <a:rPr lang="en-US" b="1" baseline="0"/>
              <a:t>(</a:t>
            </a:r>
            <a:r>
              <a:rPr lang="en-US" b="1" baseline="0" err="1"/>
              <a:t>ID,Name</a:t>
            </a:r>
            <a:r>
              <a:rPr lang="en-US" b="1" baseline="0"/>
              <a:t>) </a:t>
            </a:r>
            <a:r>
              <a:rPr lang="en-US" b="0" baseline="0"/>
              <a:t> is only super key but not minimal super key.</a:t>
            </a:r>
          </a:p>
          <a:p>
            <a:r>
              <a:rPr lang="en-US" b="0" baseline="0"/>
              <a:t>(ID) is also minimal super key because , we can’t find any proper subset of (ID) being super key.</a:t>
            </a:r>
          </a:p>
          <a:p>
            <a:r>
              <a:rPr lang="en-US" b="1" baseline="0"/>
              <a:t>Therefore ID is minimal super key (means candidate key)</a:t>
            </a:r>
          </a:p>
          <a:p>
            <a:r>
              <a:rPr lang="en-US"/>
              <a:t>Similarly there is another </a:t>
            </a:r>
            <a:r>
              <a:rPr lang="en-US" b="1"/>
              <a:t>candidate</a:t>
            </a:r>
            <a:r>
              <a:rPr lang="en-US" b="1" baseline="0"/>
              <a:t> key </a:t>
            </a:r>
            <a:r>
              <a:rPr lang="en-US" b="0" baseline="0"/>
              <a:t> -</a:t>
            </a:r>
            <a:r>
              <a:rPr lang="en-US" b="1" baseline="0"/>
              <a:t>email.</a:t>
            </a:r>
          </a:p>
          <a:p>
            <a:r>
              <a:rPr lang="en-US" b="0" baseline="0"/>
              <a:t>Among</a:t>
            </a:r>
            <a:r>
              <a:rPr lang="en-US" b="1" baseline="0"/>
              <a:t> ID </a:t>
            </a:r>
            <a:r>
              <a:rPr lang="en-US" b="0" baseline="0"/>
              <a:t>and</a:t>
            </a:r>
            <a:r>
              <a:rPr lang="en-US" b="1" baseline="0"/>
              <a:t> email candidate keys, </a:t>
            </a:r>
            <a:r>
              <a:rPr lang="en-US" b="0" baseline="0"/>
              <a:t>Semantically </a:t>
            </a:r>
            <a:r>
              <a:rPr lang="en-US" b="1" baseline="0"/>
              <a:t>ID</a:t>
            </a:r>
            <a:r>
              <a:rPr lang="en-US" b="0" baseline="0"/>
              <a:t> is the one used to identify each Instructor ,hence semantically ID is to be taken as Primary Key</a:t>
            </a:r>
            <a:endParaRPr lang="en-US" b="0"/>
          </a:p>
        </p:txBody>
      </p:sp>
      <p:sp>
        <p:nvSpPr>
          <p:cNvPr id="4" name="Slide Number Placeholder 3"/>
          <p:cNvSpPr>
            <a:spLocks noGrp="1"/>
          </p:cNvSpPr>
          <p:nvPr>
            <p:ph type="sldNum" sz="quarter" idx="10"/>
          </p:nvPr>
        </p:nvSpPr>
        <p:spPr/>
        <p:txBody>
          <a:bodyPr/>
          <a:lstStyle/>
          <a:p>
            <a:fld id="{969D3268-2C9E-45FD-936D-211B5A0B5E4D}" type="slidenum">
              <a:rPr lang="en-US" smtClean="0"/>
              <a:t>48</a:t>
            </a:fld>
            <a:endParaRPr lang="en-US"/>
          </a:p>
        </p:txBody>
      </p:sp>
    </p:spTree>
    <p:extLst>
      <p:ext uri="{BB962C8B-B14F-4D97-AF65-F5344CB8AC3E}">
        <p14:creationId xmlns:p14="http://schemas.microsoft.com/office/powerpoint/2010/main" val="34375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Every element(relationship instance) is to be identified uniquely,</a:t>
            </a:r>
            <a:r>
              <a:rPr lang="en-US" baseline="0"/>
              <a:t> therefore we need a primary key for relationship set too.</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49</a:t>
            </a:fld>
            <a:endParaRPr lang="en-US"/>
          </a:p>
        </p:txBody>
      </p:sp>
    </p:spTree>
    <p:extLst>
      <p:ext uri="{BB962C8B-B14F-4D97-AF65-F5344CB8AC3E}">
        <p14:creationId xmlns:p14="http://schemas.microsoft.com/office/powerpoint/2010/main" val="308813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Meant for Human comprehension</a:t>
            </a:r>
          </a:p>
          <a:p>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5</a:t>
            </a:fld>
            <a:endParaRPr lang="en-US"/>
          </a:p>
        </p:txBody>
      </p:sp>
    </p:spTree>
    <p:extLst>
      <p:ext uri="{BB962C8B-B14F-4D97-AF65-F5344CB8AC3E}">
        <p14:creationId xmlns:p14="http://schemas.microsoft.com/office/powerpoint/2010/main" val="2825622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Pkey</a:t>
            </a:r>
            <a:r>
              <a:rPr lang="en-US"/>
              <a:t> of Advisor relationship set is – </a:t>
            </a:r>
            <a:r>
              <a:rPr lang="en-US" err="1"/>
              <a:t>Pkey</a:t>
            </a:r>
            <a:r>
              <a:rPr lang="en-US"/>
              <a:t>(Instructor) U </a:t>
            </a:r>
            <a:r>
              <a:rPr lang="en-US" err="1"/>
              <a:t>Pkey</a:t>
            </a:r>
            <a:r>
              <a:rPr lang="en-US"/>
              <a:t>(Student) U {Advisor_On_Date}</a:t>
            </a:r>
          </a:p>
          <a:p>
            <a:r>
              <a:rPr lang="en-US"/>
              <a:t>A relationship instance in a given relationship set must be uniquely identifiable</a:t>
            </a:r>
          </a:p>
          <a:p>
            <a:r>
              <a:rPr lang="en-US"/>
              <a:t>from its participating entities, </a:t>
            </a:r>
            <a:r>
              <a:rPr lang="en-US" b="1"/>
              <a:t>without using the descriptive attributes.</a:t>
            </a:r>
            <a:endParaRPr lang="en-US" b="1">
              <a:solidFill>
                <a:srgbClr val="C00000"/>
              </a:solidFill>
            </a:endParaRPr>
          </a:p>
          <a:p>
            <a:pPr>
              <a:lnSpc>
                <a:spcPct val="150000"/>
              </a:lnSpc>
            </a:pPr>
            <a:r>
              <a:rPr lang="en-US" err="1">
                <a:solidFill>
                  <a:srgbClr val="C00000"/>
                </a:solidFill>
              </a:rPr>
              <a:t>Pkey</a:t>
            </a:r>
            <a:r>
              <a:rPr lang="en-US">
                <a:solidFill>
                  <a:srgbClr val="C00000"/>
                </a:solidFill>
              </a:rPr>
              <a:t> of Advisor relationship set is </a:t>
            </a:r>
            <a:r>
              <a:rPr lang="en-US"/>
              <a:t>– </a:t>
            </a:r>
            <a:r>
              <a:rPr lang="en-US" b="1" err="1"/>
              <a:t>P.key</a:t>
            </a:r>
            <a:r>
              <a:rPr lang="en-US" b="1"/>
              <a:t> (Instructor)</a:t>
            </a:r>
            <a:r>
              <a:rPr lang="en-US" sz="1400"/>
              <a:t> </a:t>
            </a:r>
            <a:r>
              <a:rPr lang="en-US" sz="1400" b="1">
                <a:solidFill>
                  <a:srgbClr val="C00000"/>
                </a:solidFill>
              </a:rPr>
              <a:t>U </a:t>
            </a:r>
            <a:r>
              <a:rPr lang="en-US" b="1" err="1"/>
              <a:t>P.key</a:t>
            </a:r>
            <a:r>
              <a:rPr lang="en-US" b="1"/>
              <a:t> (Student)</a:t>
            </a:r>
            <a:r>
              <a:rPr lang="en-US" b="1">
                <a:solidFill>
                  <a:srgbClr val="C00000"/>
                </a:solidFill>
              </a:rPr>
              <a:t> </a:t>
            </a:r>
            <a:endParaRPr lang="en-US"/>
          </a:p>
          <a:p>
            <a:r>
              <a:rPr lang="en-US"/>
              <a:t>Example</a:t>
            </a:r>
          </a:p>
        </p:txBody>
      </p:sp>
      <p:sp>
        <p:nvSpPr>
          <p:cNvPr id="4" name="Slide Number Placeholder 3"/>
          <p:cNvSpPr>
            <a:spLocks noGrp="1"/>
          </p:cNvSpPr>
          <p:nvPr>
            <p:ph type="sldNum" sz="quarter" idx="10"/>
          </p:nvPr>
        </p:nvSpPr>
        <p:spPr/>
        <p:txBody>
          <a:bodyPr/>
          <a:lstStyle/>
          <a:p>
            <a:fld id="{969D3268-2C9E-45FD-936D-211B5A0B5E4D}" type="slidenum">
              <a:rPr lang="en-US" smtClean="0"/>
              <a:t>51</a:t>
            </a:fld>
            <a:endParaRPr lang="en-US"/>
          </a:p>
        </p:txBody>
      </p:sp>
    </p:spTree>
    <p:extLst>
      <p:ext uri="{BB962C8B-B14F-4D97-AF65-F5344CB8AC3E}">
        <p14:creationId xmlns:p14="http://schemas.microsoft.com/office/powerpoint/2010/main" val="937772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Reference-</a:t>
            </a:r>
            <a:r>
              <a:rPr lang="en-US" sz="1200" b="0" i="0" u="none" strike="noStrike" kern="1200" baseline="0" err="1">
                <a:solidFill>
                  <a:schemeClr val="tx1"/>
                </a:solidFill>
                <a:latin typeface="+mn-lt"/>
                <a:ea typeface="+mn-ea"/>
                <a:cs typeface="+mn-cs"/>
              </a:rPr>
              <a:t>Navathe</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However, not every existence dependency</a:t>
            </a:r>
          </a:p>
          <a:p>
            <a:r>
              <a:rPr lang="en-US" sz="1200" b="0" i="0" u="none" strike="noStrike" kern="1200" baseline="0">
                <a:solidFill>
                  <a:schemeClr val="tx1"/>
                </a:solidFill>
                <a:latin typeface="+mn-lt"/>
                <a:ea typeface="+mn-ea"/>
                <a:cs typeface="+mn-cs"/>
              </a:rPr>
              <a:t>results in a weak entity type. For example, a DRIVER_LICENSE entity cannot exist</a:t>
            </a:r>
          </a:p>
          <a:p>
            <a:r>
              <a:rPr lang="en-US" sz="1200" b="0" i="0" u="none" strike="noStrike" kern="1200" baseline="0">
                <a:solidFill>
                  <a:schemeClr val="tx1"/>
                </a:solidFill>
                <a:latin typeface="+mn-lt"/>
                <a:ea typeface="+mn-ea"/>
                <a:cs typeface="+mn-cs"/>
              </a:rPr>
              <a:t>unless it is related to a PERSON entity, even though it has its own key</a:t>
            </a:r>
          </a:p>
          <a:p>
            <a:r>
              <a:rPr lang="en-US" sz="1200" b="0" i="0" u="none" strike="noStrike" kern="1200" baseline="0">
                <a:solidFill>
                  <a:schemeClr val="tx1"/>
                </a:solidFill>
                <a:latin typeface="+mn-lt"/>
                <a:ea typeface="+mn-ea"/>
                <a:cs typeface="+mn-cs"/>
              </a:rPr>
              <a:t>(</a:t>
            </a:r>
            <a:r>
              <a:rPr lang="en-US" sz="1200" b="0" i="0" u="none" strike="noStrike" kern="1200" baseline="0" err="1">
                <a:solidFill>
                  <a:schemeClr val="tx1"/>
                </a:solidFill>
                <a:latin typeface="+mn-lt"/>
                <a:ea typeface="+mn-ea"/>
                <a:cs typeface="+mn-cs"/>
              </a:rPr>
              <a:t>License_number</a:t>
            </a:r>
            <a:r>
              <a:rPr lang="en-US" sz="1200" b="0" i="0" u="none" strike="noStrike" kern="1200" baseline="0">
                <a:solidFill>
                  <a:schemeClr val="tx1"/>
                </a:solidFill>
                <a:latin typeface="+mn-lt"/>
                <a:ea typeface="+mn-ea"/>
                <a:cs typeface="+mn-cs"/>
              </a:rPr>
              <a:t>) and hence is not a weak entity.</a:t>
            </a:r>
          </a:p>
          <a:p>
            <a:r>
              <a:rPr lang="en-US" sz="1200" b="0" i="0" u="none" strike="noStrike" kern="1200" baseline="0">
                <a:solidFill>
                  <a:schemeClr val="tx1"/>
                </a:solidFill>
                <a:latin typeface="+mn-lt"/>
                <a:ea typeface="+mn-ea"/>
                <a:cs typeface="+mn-cs"/>
              </a:rPr>
              <a:t>Consider the entity type DEPENDENT, related to EMPLOYEE, which is used to keep</a:t>
            </a:r>
          </a:p>
          <a:p>
            <a:r>
              <a:rPr lang="en-US" sz="1200" b="0" i="0" u="none" strike="noStrike" kern="1200" baseline="0">
                <a:solidFill>
                  <a:schemeClr val="tx1"/>
                </a:solidFill>
                <a:latin typeface="+mn-lt"/>
                <a:ea typeface="+mn-ea"/>
                <a:cs typeface="+mn-cs"/>
              </a:rPr>
              <a:t>track of the dependents of each employee via a 1:N relationship (Figure 7.2). In our</a:t>
            </a:r>
          </a:p>
          <a:p>
            <a:r>
              <a:rPr lang="en-US" sz="1200" b="0" i="0" u="none" strike="noStrike" kern="1200" baseline="0">
                <a:solidFill>
                  <a:schemeClr val="tx1"/>
                </a:solidFill>
                <a:latin typeface="+mn-lt"/>
                <a:ea typeface="+mn-ea"/>
                <a:cs typeface="+mn-cs"/>
              </a:rPr>
              <a:t>example, the attributes of DEPENDENT are Name (the first name of the dependent),</a:t>
            </a:r>
          </a:p>
          <a:p>
            <a:r>
              <a:rPr lang="en-US" sz="1200" b="0" i="0" u="none" strike="noStrike" kern="1200" baseline="0" err="1">
                <a:solidFill>
                  <a:schemeClr val="tx1"/>
                </a:solidFill>
                <a:latin typeface="+mn-lt"/>
                <a:ea typeface="+mn-ea"/>
                <a:cs typeface="+mn-cs"/>
              </a:rPr>
              <a:t>Birth_date</a:t>
            </a:r>
            <a:r>
              <a:rPr lang="en-US" sz="1200" b="0" i="0" u="none" strike="noStrike" kern="1200" baseline="0">
                <a:solidFill>
                  <a:schemeClr val="tx1"/>
                </a:solidFill>
                <a:latin typeface="+mn-lt"/>
                <a:ea typeface="+mn-ea"/>
                <a:cs typeface="+mn-cs"/>
              </a:rPr>
              <a:t>, Sex, and Relationship (to the employee). Two dependents of </a:t>
            </a:r>
            <a:r>
              <a:rPr lang="en-US" sz="1200" b="0" i="1" u="none" strike="noStrike" kern="1200" baseline="0">
                <a:solidFill>
                  <a:schemeClr val="tx1"/>
                </a:solidFill>
                <a:latin typeface="+mn-lt"/>
                <a:ea typeface="+mn-ea"/>
                <a:cs typeface="+mn-cs"/>
              </a:rPr>
              <a:t>two distinct</a:t>
            </a:r>
          </a:p>
          <a:p>
            <a:r>
              <a:rPr lang="en-US" sz="1200" b="0" i="1" u="none" strike="noStrike" kern="1200" baseline="0">
                <a:solidFill>
                  <a:schemeClr val="tx1"/>
                </a:solidFill>
                <a:latin typeface="+mn-lt"/>
                <a:ea typeface="+mn-ea"/>
                <a:cs typeface="+mn-cs"/>
              </a:rPr>
              <a:t>employees </a:t>
            </a:r>
            <a:r>
              <a:rPr lang="en-US" sz="1200" b="0" i="0" u="none" strike="noStrike" kern="1200" baseline="0">
                <a:solidFill>
                  <a:schemeClr val="tx1"/>
                </a:solidFill>
                <a:latin typeface="+mn-lt"/>
                <a:ea typeface="+mn-ea"/>
                <a:cs typeface="+mn-cs"/>
              </a:rPr>
              <a:t>may, by chance, have the same values for Name, </a:t>
            </a:r>
            <a:r>
              <a:rPr lang="en-US" sz="1200" b="0" i="0" u="none" strike="noStrike" kern="1200" baseline="0" err="1">
                <a:solidFill>
                  <a:schemeClr val="tx1"/>
                </a:solidFill>
                <a:latin typeface="+mn-lt"/>
                <a:ea typeface="+mn-ea"/>
                <a:cs typeface="+mn-cs"/>
              </a:rPr>
              <a:t>Birth_date</a:t>
            </a:r>
            <a:r>
              <a:rPr lang="en-US" sz="1200" b="0" i="0" u="none" strike="noStrike" kern="1200" baseline="0">
                <a:solidFill>
                  <a:schemeClr val="tx1"/>
                </a:solidFill>
                <a:latin typeface="+mn-lt"/>
                <a:ea typeface="+mn-ea"/>
                <a:cs typeface="+mn-cs"/>
              </a:rPr>
              <a:t>, Sex, and</a:t>
            </a:r>
          </a:p>
          <a:p>
            <a:r>
              <a:rPr lang="en-US" sz="1200" b="0" i="0" u="none" strike="noStrike" kern="1200" baseline="0">
                <a:solidFill>
                  <a:schemeClr val="tx1"/>
                </a:solidFill>
                <a:latin typeface="+mn-lt"/>
                <a:ea typeface="+mn-ea"/>
                <a:cs typeface="+mn-cs"/>
              </a:rPr>
              <a:t>Relationship, but they are still distinct entities. They are identified as distinct entities</a:t>
            </a:r>
          </a:p>
          <a:p>
            <a:r>
              <a:rPr lang="en-US" sz="1200" b="0" i="0" u="none" strike="noStrike" kern="1200" baseline="0">
                <a:solidFill>
                  <a:schemeClr val="tx1"/>
                </a:solidFill>
                <a:latin typeface="+mn-lt"/>
                <a:ea typeface="+mn-ea"/>
                <a:cs typeface="+mn-cs"/>
              </a:rPr>
              <a:t>only after determining the </a:t>
            </a:r>
            <a:r>
              <a:rPr lang="en-US" sz="1200" b="0" i="1" u="none" strike="noStrike" kern="1200" baseline="0">
                <a:solidFill>
                  <a:schemeClr val="tx1"/>
                </a:solidFill>
                <a:latin typeface="+mn-lt"/>
                <a:ea typeface="+mn-ea"/>
                <a:cs typeface="+mn-cs"/>
              </a:rPr>
              <a:t>particular employee entity </a:t>
            </a:r>
            <a:r>
              <a:rPr lang="en-US" sz="1200" b="0" i="0" u="none" strike="noStrike" kern="1200" baseline="0">
                <a:solidFill>
                  <a:schemeClr val="tx1"/>
                </a:solidFill>
                <a:latin typeface="+mn-lt"/>
                <a:ea typeface="+mn-ea"/>
                <a:cs typeface="+mn-cs"/>
              </a:rPr>
              <a:t>to which each dependent is</a:t>
            </a:r>
          </a:p>
          <a:p>
            <a:r>
              <a:rPr lang="en-US" sz="1200" b="0" i="0" u="none" strike="noStrike" kern="1200" baseline="0">
                <a:solidFill>
                  <a:schemeClr val="tx1"/>
                </a:solidFill>
                <a:latin typeface="+mn-lt"/>
                <a:ea typeface="+mn-ea"/>
                <a:cs typeface="+mn-cs"/>
              </a:rPr>
              <a:t>related. Each employee entity is said to </a:t>
            </a:r>
            <a:r>
              <a:rPr lang="en-US" sz="1200" b="0" i="1" u="none" strike="noStrike" kern="1200" baseline="0">
                <a:solidFill>
                  <a:schemeClr val="tx1"/>
                </a:solidFill>
                <a:latin typeface="+mn-lt"/>
                <a:ea typeface="+mn-ea"/>
                <a:cs typeface="+mn-cs"/>
              </a:rPr>
              <a:t>own </a:t>
            </a:r>
            <a:r>
              <a:rPr lang="en-US" sz="1200" b="0" i="0" u="none" strike="noStrike" kern="1200" baseline="0">
                <a:solidFill>
                  <a:schemeClr val="tx1"/>
                </a:solidFill>
                <a:latin typeface="+mn-lt"/>
                <a:ea typeface="+mn-ea"/>
                <a:cs typeface="+mn-cs"/>
              </a:rPr>
              <a:t>the dependent entities that are related</a:t>
            </a:r>
          </a:p>
          <a:p>
            <a:r>
              <a:rPr lang="en-US" sz="1200" b="0" i="0" u="none" strike="noStrike" kern="1200" baseline="0">
                <a:solidFill>
                  <a:schemeClr val="tx1"/>
                </a:solidFill>
                <a:latin typeface="+mn-lt"/>
                <a:ea typeface="+mn-ea"/>
                <a:cs typeface="+mn-cs"/>
              </a:rPr>
              <a:t>to it.</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52</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53</a:t>
            </a:fld>
            <a:endParaRPr lang="en-US"/>
          </a:p>
        </p:txBody>
      </p:sp>
    </p:spTree>
    <p:extLst>
      <p:ext uri="{BB962C8B-B14F-4D97-AF65-F5344CB8AC3E}">
        <p14:creationId xmlns:p14="http://schemas.microsoft.com/office/powerpoint/2010/main" val="1418412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Weak Entity Set: </a:t>
            </a:r>
          </a:p>
          <a:p>
            <a:r>
              <a:rPr lang="en-US"/>
              <a:t>An entity set whose members owe their existence to some entity in a strong entity set.</a:t>
            </a:r>
          </a:p>
          <a:p>
            <a:r>
              <a:rPr lang="en-US"/>
              <a:t>􀂃entities are not of independent existence.</a:t>
            </a:r>
          </a:p>
          <a:p>
            <a:r>
              <a:rPr lang="en-US"/>
              <a:t>􀂃each weak entity is associated with some entity of the owner entity set through a special relationship.</a:t>
            </a:r>
          </a:p>
          <a:p>
            <a:r>
              <a:rPr lang="en-US"/>
              <a:t>􀂃weak entity set do not have a key attribute , may have discriminator</a:t>
            </a:r>
          </a:p>
        </p:txBody>
      </p:sp>
      <p:sp>
        <p:nvSpPr>
          <p:cNvPr id="4" name="Slide Number Placeholder 3"/>
          <p:cNvSpPr>
            <a:spLocks noGrp="1"/>
          </p:cNvSpPr>
          <p:nvPr>
            <p:ph type="sldNum" sz="quarter" idx="10"/>
          </p:nvPr>
        </p:nvSpPr>
        <p:spPr/>
        <p:txBody>
          <a:bodyPr/>
          <a:lstStyle/>
          <a:p>
            <a:fld id="{969D3268-2C9E-45FD-936D-211B5A0B5E4D}" type="slidenum">
              <a:rPr lang="en-US" smtClean="0"/>
              <a:t>54</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Sec_Course</a:t>
            </a:r>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55</a:t>
            </a:fld>
            <a:endParaRPr lang="en-US"/>
          </a:p>
        </p:txBody>
      </p:sp>
    </p:spTree>
    <p:extLst>
      <p:ext uri="{BB962C8B-B14F-4D97-AF65-F5344CB8AC3E}">
        <p14:creationId xmlns:p14="http://schemas.microsoft.com/office/powerpoint/2010/main" val="12432715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56</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Loan-Payment</a:t>
            </a:r>
          </a:p>
        </p:txBody>
      </p:sp>
      <p:sp>
        <p:nvSpPr>
          <p:cNvPr id="4" name="Slide Number Placeholder 3"/>
          <p:cNvSpPr>
            <a:spLocks noGrp="1"/>
          </p:cNvSpPr>
          <p:nvPr>
            <p:ph type="sldNum" sz="quarter" idx="10"/>
          </p:nvPr>
        </p:nvSpPr>
        <p:spPr/>
        <p:txBody>
          <a:bodyPr/>
          <a:lstStyle/>
          <a:p>
            <a:fld id="{969D3268-2C9E-45FD-936D-211B5A0B5E4D}" type="slidenum">
              <a:rPr lang="en-US" smtClean="0"/>
              <a:t>57</a:t>
            </a:fld>
            <a:endParaRPr lang="en-US"/>
          </a:p>
        </p:txBody>
      </p:sp>
    </p:spTree>
    <p:extLst>
      <p:ext uri="{BB962C8B-B14F-4D97-AF65-F5344CB8AC3E}">
        <p14:creationId xmlns:p14="http://schemas.microsoft.com/office/powerpoint/2010/main" val="11971426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p>
          <a:p>
            <a:r>
              <a:rPr lang="en-US" err="1"/>
              <a:t>Deptno</a:t>
            </a:r>
            <a:r>
              <a:rPr lang="en-US"/>
              <a:t>, </a:t>
            </a:r>
            <a:r>
              <a:rPr lang="en-US" err="1"/>
              <a:t>Dname</a:t>
            </a:r>
            <a:r>
              <a:rPr lang="en-US"/>
              <a:t>, etc.</a:t>
            </a:r>
          </a:p>
        </p:txBody>
      </p:sp>
      <p:sp>
        <p:nvSpPr>
          <p:cNvPr id="4" name="Slide Number Placeholder 3"/>
          <p:cNvSpPr>
            <a:spLocks noGrp="1"/>
          </p:cNvSpPr>
          <p:nvPr>
            <p:ph type="sldNum" sz="quarter" idx="10"/>
          </p:nvPr>
        </p:nvSpPr>
        <p:spPr/>
        <p:txBody>
          <a:bodyPr/>
          <a:lstStyle/>
          <a:p>
            <a:fld id="{969D3268-2C9E-45FD-936D-211B5A0B5E4D}" type="slidenum">
              <a:rPr lang="en-US" smtClean="0"/>
              <a:t>59</a:t>
            </a:fld>
            <a:endParaRPr lang="en-US"/>
          </a:p>
        </p:txBody>
      </p:sp>
    </p:spTree>
    <p:extLst>
      <p:ext uri="{BB962C8B-B14F-4D97-AF65-F5344CB8AC3E}">
        <p14:creationId xmlns:p14="http://schemas.microsoft.com/office/powerpoint/2010/main" val="2376947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Department – D1,</a:t>
            </a:r>
            <a:r>
              <a:rPr lang="en-US" baseline="0"/>
              <a:t> CS ; D2, IT</a:t>
            </a:r>
          </a:p>
          <a:p>
            <a:r>
              <a:rPr lang="en-US" baseline="0"/>
              <a:t>Faculty- Empno, </a:t>
            </a:r>
            <a:r>
              <a:rPr lang="en-US" baseline="0" err="1"/>
              <a:t>Ename</a:t>
            </a:r>
            <a:r>
              <a:rPr lang="en-US" baseline="0"/>
              <a:t>, Qualification, Research-Domain</a:t>
            </a:r>
          </a:p>
          <a:p>
            <a:r>
              <a:rPr lang="en-US" baseline="0"/>
              <a:t>Projects- </a:t>
            </a:r>
            <a:r>
              <a:rPr lang="en-US" sz="1200"/>
              <a:t>Project-ID, Title, Fund-Received, Duration</a:t>
            </a:r>
          </a:p>
          <a:p>
            <a:r>
              <a:rPr lang="en-US" sz="1200"/>
              <a:t>Agency-Agency-Name, Contact-Person, </a:t>
            </a:r>
            <a:r>
              <a:rPr lang="en-US" sz="1200" err="1"/>
              <a:t>Email,Phone,Total_Grant,Year</a:t>
            </a:r>
            <a:r>
              <a:rPr lang="en-US" sz="1200"/>
              <a:t>-of-Grant</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60</a:t>
            </a:fld>
            <a:endParaRPr lang="en-US"/>
          </a:p>
        </p:txBody>
      </p:sp>
    </p:spTree>
    <p:extLst>
      <p:ext uri="{BB962C8B-B14F-4D97-AF65-F5344CB8AC3E}">
        <p14:creationId xmlns:p14="http://schemas.microsoft.com/office/powerpoint/2010/main" val="2027001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Entities</a:t>
            </a:r>
          </a:p>
        </p:txBody>
      </p:sp>
      <p:sp>
        <p:nvSpPr>
          <p:cNvPr id="4" name="Slide Number Placeholder 3"/>
          <p:cNvSpPr>
            <a:spLocks noGrp="1"/>
          </p:cNvSpPr>
          <p:nvPr>
            <p:ph type="sldNum" sz="quarter" idx="10"/>
          </p:nvPr>
        </p:nvSpPr>
        <p:spPr/>
        <p:txBody>
          <a:bodyPr/>
          <a:lstStyle/>
          <a:p>
            <a:fld id="{969D3268-2C9E-45FD-936D-211B5A0B5E4D}" type="slidenum">
              <a:rPr lang="en-US" smtClean="0"/>
              <a:t>61</a:t>
            </a:fld>
            <a:endParaRPr lang="en-US"/>
          </a:p>
        </p:txBody>
      </p:sp>
    </p:spTree>
    <p:extLst>
      <p:ext uri="{BB962C8B-B14F-4D97-AF65-F5344CB8AC3E}">
        <p14:creationId xmlns:p14="http://schemas.microsoft.com/office/powerpoint/2010/main" val="402809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6</a:t>
            </a:fld>
            <a:endParaRPr lang="en-US"/>
          </a:p>
        </p:txBody>
      </p:sp>
    </p:spTree>
    <p:extLst>
      <p:ext uri="{BB962C8B-B14F-4D97-AF65-F5344CB8AC3E}">
        <p14:creationId xmlns:p14="http://schemas.microsoft.com/office/powerpoint/2010/main" val="11512354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Entities and Relationship</a:t>
            </a:r>
          </a:p>
        </p:txBody>
      </p:sp>
      <p:sp>
        <p:nvSpPr>
          <p:cNvPr id="4" name="Slide Number Placeholder 3"/>
          <p:cNvSpPr>
            <a:spLocks noGrp="1"/>
          </p:cNvSpPr>
          <p:nvPr>
            <p:ph type="sldNum" sz="quarter" idx="10"/>
          </p:nvPr>
        </p:nvSpPr>
        <p:spPr/>
        <p:txBody>
          <a:bodyPr/>
          <a:lstStyle/>
          <a:p>
            <a:fld id="{969D3268-2C9E-45FD-936D-211B5A0B5E4D}" type="slidenum">
              <a:rPr lang="en-US" smtClean="0"/>
              <a:t>62</a:t>
            </a:fld>
            <a:endParaRPr lang="en-US"/>
          </a:p>
        </p:txBody>
      </p:sp>
    </p:spTree>
    <p:extLst>
      <p:ext uri="{BB962C8B-B14F-4D97-AF65-F5344CB8AC3E}">
        <p14:creationId xmlns:p14="http://schemas.microsoft.com/office/powerpoint/2010/main" val="2830658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Entities</a:t>
            </a:r>
          </a:p>
        </p:txBody>
      </p:sp>
      <p:sp>
        <p:nvSpPr>
          <p:cNvPr id="4" name="Slide Number Placeholder 3"/>
          <p:cNvSpPr>
            <a:spLocks noGrp="1"/>
          </p:cNvSpPr>
          <p:nvPr>
            <p:ph type="sldNum" sz="quarter" idx="10"/>
          </p:nvPr>
        </p:nvSpPr>
        <p:spPr/>
        <p:txBody>
          <a:bodyPr/>
          <a:lstStyle/>
          <a:p>
            <a:fld id="{969D3268-2C9E-45FD-936D-211B5A0B5E4D}" type="slidenum">
              <a:rPr lang="en-US" smtClean="0"/>
              <a:t>63</a:t>
            </a:fld>
            <a:endParaRPr lang="en-US"/>
          </a:p>
        </p:txBody>
      </p:sp>
    </p:spTree>
    <p:extLst>
      <p:ext uri="{BB962C8B-B14F-4D97-AF65-F5344CB8AC3E}">
        <p14:creationId xmlns:p14="http://schemas.microsoft.com/office/powerpoint/2010/main" val="42682653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64</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65</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A relationship set linking a weak entity set to the corresponding strong entity set is treated specially.</a:t>
            </a:r>
          </a:p>
          <a:p>
            <a:r>
              <a:rPr lang="en-US" b="0"/>
              <a:t>The primary key of a weak entity set includes the primary key of the strong entity set.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1">
                <a:solidFill>
                  <a:schemeClr val="tx2"/>
                </a:solidFill>
              </a:rPr>
              <a:t>Course(</a:t>
            </a:r>
            <a:r>
              <a:rPr lang="en-US" sz="1200" b="0" i="1" u="sng" err="1">
                <a:solidFill>
                  <a:schemeClr val="tx2"/>
                </a:solidFill>
              </a:rPr>
              <a:t>Course_ID</a:t>
            </a:r>
            <a:r>
              <a:rPr lang="en-US" sz="1200" b="0" i="1">
                <a:solidFill>
                  <a:schemeClr val="tx2"/>
                </a:solidFill>
              </a:rPr>
              <a:t>, title, tot_cred</a:t>
            </a:r>
            <a:r>
              <a:rPr lang="en-US" sz="1200" b="1" i="1">
                <a:solidFill>
                  <a:schemeClr val="tx2"/>
                </a:solidFill>
              </a:rPr>
              <a:t>)   &amp;    </a:t>
            </a:r>
            <a:r>
              <a:rPr lang="en-US" sz="2400" b="1" i="1">
                <a:solidFill>
                  <a:schemeClr val="tx2"/>
                </a:solidFill>
              </a:rPr>
              <a:t>section ( </a:t>
            </a:r>
            <a:r>
              <a:rPr lang="en-US" sz="2400" b="0" i="0" u="sng" err="1">
                <a:solidFill>
                  <a:schemeClr val="tx2"/>
                </a:solidFill>
              </a:rPr>
              <a:t>course_id</a:t>
            </a:r>
            <a:r>
              <a:rPr lang="en-US" sz="2400" b="0" i="0" u="sng">
                <a:solidFill>
                  <a:schemeClr val="tx2"/>
                </a:solidFill>
              </a:rPr>
              <a:t>, </a:t>
            </a:r>
            <a:r>
              <a:rPr lang="en-US" sz="2400" b="0" i="0" u="sng" err="1">
                <a:solidFill>
                  <a:schemeClr val="tx2"/>
                </a:solidFill>
              </a:rPr>
              <a:t>sec_id</a:t>
            </a:r>
            <a:r>
              <a:rPr lang="en-US" sz="2400" b="0" i="0" u="sng">
                <a:solidFill>
                  <a:schemeClr val="tx2"/>
                </a:solidFill>
              </a:rPr>
              <a:t>, </a:t>
            </a:r>
            <a:r>
              <a:rPr lang="en-US" sz="2400" b="0" i="0" u="sng" err="1">
                <a:solidFill>
                  <a:schemeClr val="tx2"/>
                </a:solidFill>
              </a:rPr>
              <a:t>sem</a:t>
            </a:r>
            <a:r>
              <a:rPr lang="en-US" sz="2400" b="0" i="0" u="sng">
                <a:solidFill>
                  <a:schemeClr val="tx2"/>
                </a:solidFill>
              </a:rPr>
              <a:t>, year</a:t>
            </a:r>
            <a:r>
              <a:rPr lang="en-US" sz="2400" b="1" i="1">
                <a:solidFill>
                  <a:schemeClr val="tx2"/>
                </a:solidFill>
              </a:rPr>
              <a:t>)</a:t>
            </a:r>
          </a:p>
          <a:p>
            <a:r>
              <a:rPr lang="en-US" sz="1200" b="0" i="0" u="none" strike="noStrike" kern="1200" baseline="0">
                <a:solidFill>
                  <a:schemeClr val="tx1"/>
                </a:solidFill>
                <a:latin typeface="+mn-lt"/>
                <a:ea typeface="+mn-ea"/>
                <a:cs typeface="+mn-cs"/>
              </a:rPr>
              <a:t>In the case of the</a:t>
            </a:r>
          </a:p>
          <a:p>
            <a:r>
              <a:rPr lang="en-US" sz="1200" b="0" i="0" u="none" strike="noStrike" kern="1200" baseline="0">
                <a:solidFill>
                  <a:schemeClr val="tx1"/>
                </a:solidFill>
                <a:latin typeface="+mn-lt"/>
                <a:ea typeface="+mn-ea"/>
                <a:cs typeface="+mn-cs"/>
              </a:rPr>
              <a:t>entity set </a:t>
            </a:r>
            <a:r>
              <a:rPr lang="en-US" sz="1200" b="0" i="1" u="none" strike="noStrike" kern="1200" baseline="0">
                <a:solidFill>
                  <a:schemeClr val="tx1"/>
                </a:solidFill>
                <a:latin typeface="+mn-lt"/>
                <a:ea typeface="+mn-ea"/>
                <a:cs typeface="+mn-cs"/>
              </a:rPr>
              <a:t>section</a:t>
            </a:r>
            <a:r>
              <a:rPr lang="en-US" sz="1200" b="0" i="0" u="none" strike="noStrike" kern="1200" baseline="0">
                <a:solidFill>
                  <a:schemeClr val="tx1"/>
                </a:solidFill>
                <a:latin typeface="+mn-lt"/>
                <a:ea typeface="+mn-ea"/>
                <a:cs typeface="+mn-cs"/>
              </a:rPr>
              <a:t>, its primary key is </a:t>
            </a:r>
            <a:r>
              <a:rPr lang="en-US" sz="1200" b="0" i="1" u="none" strike="noStrike" kern="1200" baseline="0">
                <a:solidFill>
                  <a:schemeClr val="tx1"/>
                </a:solidFill>
                <a:latin typeface="+mn-lt"/>
                <a:ea typeface="+mn-ea"/>
                <a:cs typeface="+mn-cs"/>
              </a:rPr>
              <a:t>{course id</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sec id</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year</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semester}</a:t>
            </a:r>
            <a:r>
              <a:rPr lang="en-US" sz="1200" b="0" i="0" u="none" strike="noStrike" kern="1200" baseline="0">
                <a:solidFill>
                  <a:schemeClr val="tx1"/>
                </a:solidFill>
                <a:latin typeface="+mn-lt"/>
                <a:ea typeface="+mn-ea"/>
                <a:cs typeface="+mn-cs"/>
              </a:rPr>
              <a:t>, where </a:t>
            </a:r>
            <a:r>
              <a:rPr lang="en-US" sz="1200" b="0" i="1" u="none" strike="noStrike" kern="1200" baseline="0">
                <a:solidFill>
                  <a:schemeClr val="tx1"/>
                </a:solidFill>
                <a:latin typeface="+mn-lt"/>
                <a:ea typeface="+mn-ea"/>
                <a:cs typeface="+mn-cs"/>
              </a:rPr>
              <a:t>course</a:t>
            </a:r>
          </a:p>
          <a:p>
            <a:r>
              <a:rPr lang="en-US" sz="1200" b="0" i="1" u="none" strike="noStrike" kern="1200" baseline="0">
                <a:solidFill>
                  <a:schemeClr val="tx1"/>
                </a:solidFill>
                <a:latin typeface="+mn-lt"/>
                <a:ea typeface="+mn-ea"/>
                <a:cs typeface="+mn-cs"/>
              </a:rPr>
              <a:t>id </a:t>
            </a:r>
            <a:r>
              <a:rPr lang="en-US" sz="1200" b="0" i="0" u="none" strike="noStrike" kern="1200" baseline="0">
                <a:solidFill>
                  <a:schemeClr val="tx1"/>
                </a:solidFill>
                <a:latin typeface="+mn-lt"/>
                <a:ea typeface="+mn-ea"/>
                <a:cs typeface="+mn-cs"/>
              </a:rPr>
              <a:t>is the primary key of the identifying entity set, namely </a:t>
            </a:r>
            <a:r>
              <a:rPr lang="en-US" sz="1200" b="0" i="1" u="none" strike="noStrike" kern="1200" baseline="0">
                <a:solidFill>
                  <a:schemeClr val="tx1"/>
                </a:solidFill>
                <a:latin typeface="+mn-lt"/>
                <a:ea typeface="+mn-ea"/>
                <a:cs typeface="+mn-cs"/>
              </a:rPr>
              <a:t>course</a:t>
            </a:r>
            <a:r>
              <a:rPr lang="en-US" sz="1200" b="0" i="0" u="none" strike="noStrike" kern="1200" baseline="0">
                <a:solidFill>
                  <a:schemeClr val="tx1"/>
                </a:solidFill>
                <a:latin typeface="+mn-lt"/>
                <a:ea typeface="+mn-ea"/>
                <a:cs typeface="+mn-cs"/>
              </a:rPr>
              <a:t>, and </a:t>
            </a:r>
            <a:r>
              <a:rPr lang="en-US" sz="1200" b="1" i="1" u="none" strike="noStrike" kern="1200" baseline="0">
                <a:solidFill>
                  <a:schemeClr val="tx1"/>
                </a:solidFill>
                <a:latin typeface="+mn-lt"/>
                <a:ea typeface="+mn-ea"/>
                <a:cs typeface="+mn-cs"/>
              </a:rPr>
              <a:t>{sec id</a:t>
            </a:r>
            <a:r>
              <a:rPr lang="en-US" sz="1200" b="1" i="0" u="none" strike="noStrike" kern="1200" baseline="0">
                <a:solidFill>
                  <a:schemeClr val="tx1"/>
                </a:solidFill>
                <a:latin typeface="+mn-lt"/>
                <a:ea typeface="+mn-ea"/>
                <a:cs typeface="+mn-cs"/>
              </a:rPr>
              <a:t>, </a:t>
            </a:r>
            <a:r>
              <a:rPr lang="en-US" sz="1200" b="1" i="1" u="none" strike="noStrike" kern="1200" baseline="0">
                <a:solidFill>
                  <a:schemeClr val="tx1"/>
                </a:solidFill>
                <a:latin typeface="+mn-lt"/>
                <a:ea typeface="+mn-ea"/>
                <a:cs typeface="+mn-cs"/>
              </a:rPr>
              <a:t>year</a:t>
            </a:r>
            <a:r>
              <a:rPr lang="en-US" sz="1200" b="1" i="0" u="none" strike="noStrike" kern="1200" baseline="0">
                <a:solidFill>
                  <a:schemeClr val="tx1"/>
                </a:solidFill>
                <a:latin typeface="+mn-lt"/>
                <a:ea typeface="+mn-ea"/>
                <a:cs typeface="+mn-cs"/>
              </a:rPr>
              <a:t>,</a:t>
            </a:r>
          </a:p>
          <a:p>
            <a:r>
              <a:rPr lang="en-US" sz="1200" b="1" i="1" u="none" strike="noStrike" kern="1200" baseline="0">
                <a:solidFill>
                  <a:schemeClr val="tx1"/>
                </a:solidFill>
                <a:latin typeface="+mn-lt"/>
                <a:ea typeface="+mn-ea"/>
                <a:cs typeface="+mn-cs"/>
              </a:rPr>
              <a:t>semester} Partial Key </a:t>
            </a:r>
            <a:r>
              <a:rPr lang="en-US" sz="1200" b="1" i="0" u="none" strike="noStrike" kern="1200" baseline="0">
                <a:solidFill>
                  <a:schemeClr val="tx1"/>
                </a:solidFill>
                <a:latin typeface="+mn-lt"/>
                <a:ea typeface="+mn-ea"/>
                <a:cs typeface="+mn-cs"/>
              </a:rPr>
              <a:t>distinguishes </a:t>
            </a:r>
            <a:r>
              <a:rPr lang="en-US" sz="1200" b="1" i="1" u="none" strike="noStrike" kern="1200" baseline="0">
                <a:solidFill>
                  <a:schemeClr val="tx1"/>
                </a:solidFill>
                <a:latin typeface="+mn-lt"/>
                <a:ea typeface="+mn-ea"/>
                <a:cs typeface="+mn-cs"/>
              </a:rPr>
              <a:t>section </a:t>
            </a:r>
            <a:r>
              <a:rPr lang="en-US" sz="1200" b="1" i="0" u="none" strike="noStrike" kern="1200" baseline="0">
                <a:solidFill>
                  <a:schemeClr val="tx1"/>
                </a:solidFill>
                <a:latin typeface="+mn-lt"/>
                <a:ea typeface="+mn-ea"/>
                <a:cs typeface="+mn-cs"/>
              </a:rPr>
              <a:t>entities for the same course</a:t>
            </a:r>
            <a:r>
              <a:rPr lang="en-US" sz="1200" b="0" i="0" u="none" strike="noStrike" kern="1200" baseline="0">
                <a:solidFill>
                  <a:schemeClr val="tx1"/>
                </a:solidFill>
                <a:latin typeface="+mn-lt"/>
                <a:ea typeface="+mn-ea"/>
                <a:cs typeface="+mn-cs"/>
              </a:rPr>
              <a:t>.</a:t>
            </a:r>
            <a:endParaRPr lang="en-US" b="0"/>
          </a:p>
          <a:p>
            <a:endParaRPr lang="en-US" b="0"/>
          </a:p>
          <a:p>
            <a:r>
              <a:rPr lang="en-US" b="0"/>
              <a:t>You may wonder why we have not seen the schemas </a:t>
            </a:r>
            <a:r>
              <a:rPr lang="en-US" b="1" baseline="0" err="1"/>
              <a:t>sec_course</a:t>
            </a:r>
            <a:r>
              <a:rPr lang="en-US" b="1" baseline="0"/>
              <a:t>(</a:t>
            </a:r>
            <a:r>
              <a:rPr lang="en-US" sz="1200" b="0" i="1" u="sng" err="1">
                <a:solidFill>
                  <a:schemeClr val="tx2"/>
                </a:solidFill>
              </a:rPr>
              <a:t>course_id</a:t>
            </a:r>
            <a:r>
              <a:rPr lang="en-US" sz="1200" b="0" i="1" u="sng">
                <a:solidFill>
                  <a:schemeClr val="tx2"/>
                </a:solidFill>
              </a:rPr>
              <a:t>, </a:t>
            </a:r>
            <a:r>
              <a:rPr lang="en-US" sz="1200" b="0" i="1" u="sng" err="1">
                <a:solidFill>
                  <a:schemeClr val="tx2"/>
                </a:solidFill>
              </a:rPr>
              <a:t>sec_id</a:t>
            </a:r>
            <a:r>
              <a:rPr lang="en-US" sz="1200" b="0" i="1" u="sng">
                <a:solidFill>
                  <a:schemeClr val="tx2"/>
                </a:solidFill>
              </a:rPr>
              <a:t>, </a:t>
            </a:r>
            <a:r>
              <a:rPr lang="en-US" sz="1200" b="0" i="1" u="sng" err="1">
                <a:solidFill>
                  <a:schemeClr val="tx2"/>
                </a:solidFill>
              </a:rPr>
              <a:t>sem</a:t>
            </a:r>
            <a:r>
              <a:rPr lang="en-US" sz="1200" b="0" i="1" u="sng">
                <a:solidFill>
                  <a:schemeClr val="tx2"/>
                </a:solidFill>
              </a:rPr>
              <a:t>, year </a:t>
            </a:r>
            <a:r>
              <a:rPr lang="en-US" sz="1200" b="1" i="1" u="sng">
                <a:solidFill>
                  <a:schemeClr val="tx2"/>
                </a:solidFill>
              </a:rPr>
              <a:t>)</a:t>
            </a:r>
            <a:r>
              <a:rPr lang="en-US" sz="1200" b="0" i="1" u="sng">
                <a:solidFill>
                  <a:schemeClr val="tx2"/>
                </a:solidFill>
              </a:rPr>
              <a:t> </a:t>
            </a:r>
            <a:r>
              <a:rPr lang="en-US" b="0"/>
              <a:t>.</a:t>
            </a:r>
          </a:p>
          <a:p>
            <a:r>
              <a:rPr lang="en-US" sz="1200" b="0" i="0" u="none" strike="noStrike" kern="1200" baseline="0">
                <a:solidFill>
                  <a:schemeClr val="tx1"/>
                </a:solidFill>
                <a:latin typeface="+mn-lt"/>
                <a:ea typeface="+mn-ea"/>
                <a:cs typeface="+mn-cs"/>
              </a:rPr>
              <a:t>Every (</a:t>
            </a:r>
            <a:r>
              <a:rPr lang="en-US" sz="1200" b="0" i="1" u="none" strike="noStrike" kern="1200" baseline="0">
                <a:solidFill>
                  <a:schemeClr val="tx1"/>
                </a:solidFill>
                <a:latin typeface="+mn-lt"/>
                <a:ea typeface="+mn-ea"/>
                <a:cs typeface="+mn-cs"/>
              </a:rPr>
              <a:t>course id</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sec id</a:t>
            </a:r>
            <a:r>
              <a:rPr lang="en-US" sz="1200" b="0" i="0" u="none" strike="noStrike" kern="1200" baseline="0">
                <a:solidFill>
                  <a:schemeClr val="tx1"/>
                </a:solidFill>
                <a:latin typeface="+mn-lt"/>
                <a:ea typeface="+mn-ea"/>
                <a:cs typeface="+mn-cs"/>
              </a:rPr>
              <a:t>, </a:t>
            </a:r>
            <a:r>
              <a:rPr lang="en-US" sz="1200" b="0" i="1" u="none" strike="noStrike" kern="1200" baseline="0" err="1">
                <a:solidFill>
                  <a:schemeClr val="tx1"/>
                </a:solidFill>
                <a:latin typeface="+mn-lt"/>
                <a:ea typeface="+mn-ea"/>
                <a:cs typeface="+mn-cs"/>
              </a:rPr>
              <a:t>semester</a:t>
            </a:r>
            <a:r>
              <a:rPr lang="en-US" sz="1200" b="0" i="0" u="none" strike="noStrike" kern="1200" baseline="0" err="1">
                <a:solidFill>
                  <a:schemeClr val="tx1"/>
                </a:solidFill>
                <a:latin typeface="+mn-lt"/>
                <a:ea typeface="+mn-ea"/>
                <a:cs typeface="+mn-cs"/>
              </a:rPr>
              <a:t>,</a:t>
            </a:r>
            <a:r>
              <a:rPr lang="en-US" sz="1200" b="0" i="1" u="none" strike="noStrike" kern="1200" baseline="0" err="1">
                <a:solidFill>
                  <a:schemeClr val="tx1"/>
                </a:solidFill>
                <a:latin typeface="+mn-lt"/>
                <a:ea typeface="+mn-ea"/>
                <a:cs typeface="+mn-cs"/>
              </a:rPr>
              <a:t>year</a:t>
            </a:r>
            <a:r>
              <a:rPr lang="en-US" sz="1200" b="0" i="0" u="none" strike="noStrike" kern="1200" baseline="0">
                <a:solidFill>
                  <a:schemeClr val="tx1"/>
                </a:solidFill>
                <a:latin typeface="+mn-lt"/>
                <a:ea typeface="+mn-ea"/>
                <a:cs typeface="+mn-cs"/>
              </a:rPr>
              <a:t>) combination in a </a:t>
            </a:r>
            <a:r>
              <a:rPr lang="en-US" sz="1200" b="0" i="1" u="none" strike="noStrike" kern="1200" baseline="0">
                <a:solidFill>
                  <a:schemeClr val="tx1"/>
                </a:solidFill>
                <a:latin typeface="+mn-lt"/>
                <a:ea typeface="+mn-ea"/>
                <a:cs typeface="+mn-cs"/>
              </a:rPr>
              <a:t>sec course </a:t>
            </a:r>
            <a:r>
              <a:rPr lang="en-US" sz="1200" b="0" i="0" u="none" strike="noStrike" kern="1200" baseline="0">
                <a:solidFill>
                  <a:schemeClr val="tx1"/>
                </a:solidFill>
                <a:latin typeface="+mn-lt"/>
                <a:ea typeface="+mn-ea"/>
                <a:cs typeface="+mn-cs"/>
              </a:rPr>
              <a:t>relation would also be present in the relation on</a:t>
            </a:r>
          </a:p>
          <a:p>
            <a:r>
              <a:rPr lang="en-US" sz="1200" b="0" i="0" u="none" strike="noStrike" kern="1200" baseline="0">
                <a:solidFill>
                  <a:schemeClr val="tx1"/>
                </a:solidFill>
                <a:latin typeface="+mn-lt"/>
                <a:ea typeface="+mn-ea"/>
                <a:cs typeface="+mn-cs"/>
              </a:rPr>
              <a:t>schema </a:t>
            </a:r>
            <a:r>
              <a:rPr lang="en-US" sz="1200" b="0" i="1" u="none" strike="noStrike" kern="1200" baseline="0">
                <a:solidFill>
                  <a:schemeClr val="tx1"/>
                </a:solidFill>
                <a:latin typeface="+mn-lt"/>
                <a:ea typeface="+mn-ea"/>
                <a:cs typeface="+mn-cs"/>
              </a:rPr>
              <a:t>section</a:t>
            </a:r>
            <a:r>
              <a:rPr lang="en-US" sz="1200" b="0" i="0" u="none" strike="noStrike" kern="1200" baseline="0">
                <a:solidFill>
                  <a:schemeClr val="tx1"/>
                </a:solidFill>
                <a:latin typeface="+mn-lt"/>
                <a:ea typeface="+mn-ea"/>
                <a:cs typeface="+mn-cs"/>
              </a:rPr>
              <a:t>, and vice versa. Thus, the </a:t>
            </a:r>
            <a:r>
              <a:rPr lang="en-US" sz="1200" b="1" i="1" u="none" strike="noStrike" kern="1200" baseline="0">
                <a:solidFill>
                  <a:schemeClr val="tx1"/>
                </a:solidFill>
                <a:latin typeface="+mn-lt"/>
                <a:ea typeface="+mn-ea"/>
                <a:cs typeface="+mn-cs"/>
              </a:rPr>
              <a:t>sec_course </a:t>
            </a:r>
            <a:r>
              <a:rPr lang="en-US" sz="1200" b="1" i="0" u="none" strike="noStrike" kern="1200" baseline="0">
                <a:solidFill>
                  <a:schemeClr val="tx1"/>
                </a:solidFill>
                <a:latin typeface="+mn-lt"/>
                <a:ea typeface="+mn-ea"/>
                <a:cs typeface="+mn-cs"/>
              </a:rPr>
              <a:t>schema is redundant</a:t>
            </a:r>
            <a:r>
              <a:rPr lang="en-US" sz="1200" b="0" i="0" u="none" strike="noStrike" kern="1200" baseline="0">
                <a:solidFill>
                  <a:schemeClr val="tx1"/>
                </a:solidFill>
                <a:latin typeface="+mn-lt"/>
                <a:ea typeface="+mn-ea"/>
                <a:cs typeface="+mn-cs"/>
              </a:rPr>
              <a:t>.</a:t>
            </a:r>
            <a:endParaRPr lang="en-US" b="0"/>
          </a:p>
          <a:p>
            <a:endParaRPr lang="en-US" b="0"/>
          </a:p>
          <a:p>
            <a:r>
              <a:rPr lang="en-US" b="1"/>
              <a:t>Note that</a:t>
            </a:r>
            <a:r>
              <a:rPr lang="en-US"/>
              <a:t>, a</a:t>
            </a:r>
            <a:r>
              <a:rPr lang="en-US" baseline="0"/>
              <a:t> schema is not represented for the relationship sec_course as </a:t>
            </a:r>
            <a:r>
              <a:rPr lang="en-US" b="1" baseline="0"/>
              <a:t>sec_course(</a:t>
            </a:r>
            <a:r>
              <a:rPr lang="en-US" sz="1200" b="0" i="1" u="sng" err="1">
                <a:solidFill>
                  <a:schemeClr val="tx2"/>
                </a:solidFill>
              </a:rPr>
              <a:t>course_id</a:t>
            </a:r>
            <a:r>
              <a:rPr lang="en-US" sz="1200" b="0" i="1" u="sng">
                <a:solidFill>
                  <a:schemeClr val="tx2"/>
                </a:solidFill>
              </a:rPr>
              <a:t>, </a:t>
            </a:r>
            <a:r>
              <a:rPr lang="en-US" sz="1200" b="0" i="1" u="sng" err="1">
                <a:solidFill>
                  <a:schemeClr val="tx2"/>
                </a:solidFill>
              </a:rPr>
              <a:t>sec_id</a:t>
            </a:r>
            <a:r>
              <a:rPr lang="en-US" sz="1200" b="0" i="1" u="sng">
                <a:solidFill>
                  <a:schemeClr val="tx2"/>
                </a:solidFill>
              </a:rPr>
              <a:t>, </a:t>
            </a:r>
            <a:r>
              <a:rPr lang="en-US" sz="1200" b="0" i="1" u="sng" err="1">
                <a:solidFill>
                  <a:schemeClr val="tx2"/>
                </a:solidFill>
              </a:rPr>
              <a:t>sem</a:t>
            </a:r>
            <a:r>
              <a:rPr lang="en-US" sz="1200" b="0" i="1" u="sng">
                <a:solidFill>
                  <a:schemeClr val="tx2"/>
                </a:solidFill>
              </a:rPr>
              <a:t>, year </a:t>
            </a:r>
            <a:r>
              <a:rPr lang="en-US" sz="1200" b="1" i="1" u="sng">
                <a:solidFill>
                  <a:schemeClr val="tx2"/>
                </a:solidFill>
              </a:rPr>
              <a:t>)</a:t>
            </a:r>
            <a:r>
              <a:rPr lang="en-US" sz="1200" b="0" i="1" u="sng">
                <a:solidFill>
                  <a:schemeClr val="tx2"/>
                </a:solidFill>
              </a:rPr>
              <a:t> </a:t>
            </a:r>
            <a:r>
              <a:rPr lang="en-US" sz="1200" b="0" i="1" u="none">
                <a:solidFill>
                  <a:schemeClr val="tx2"/>
                </a:solidFill>
              </a:rPr>
              <a:t>because it is redundant in </a:t>
            </a:r>
            <a:r>
              <a:rPr lang="en-US" sz="1200" b="1" i="1">
                <a:solidFill>
                  <a:schemeClr val="tx2"/>
                </a:solidFill>
              </a:rPr>
              <a:t>section ( </a:t>
            </a:r>
            <a:r>
              <a:rPr lang="en-US" sz="1200" b="0" i="1" u="sng" err="1">
                <a:solidFill>
                  <a:schemeClr val="tx2"/>
                </a:solidFill>
              </a:rPr>
              <a:t>course_id</a:t>
            </a:r>
            <a:r>
              <a:rPr lang="en-US" sz="1200" b="0" i="1" u="sng">
                <a:solidFill>
                  <a:schemeClr val="tx2"/>
                </a:solidFill>
              </a:rPr>
              <a:t>, </a:t>
            </a:r>
            <a:r>
              <a:rPr lang="en-US" sz="1200" b="0" i="1" u="sng" err="1">
                <a:solidFill>
                  <a:schemeClr val="tx2"/>
                </a:solidFill>
              </a:rPr>
              <a:t>sec_id</a:t>
            </a:r>
            <a:r>
              <a:rPr lang="en-US" sz="1200" b="0" i="1" u="sng">
                <a:solidFill>
                  <a:schemeClr val="tx2"/>
                </a:solidFill>
              </a:rPr>
              <a:t>, </a:t>
            </a:r>
            <a:r>
              <a:rPr lang="en-US" sz="1200" b="0" i="1" u="sng" err="1">
                <a:solidFill>
                  <a:schemeClr val="tx2"/>
                </a:solidFill>
              </a:rPr>
              <a:t>sem</a:t>
            </a:r>
            <a:r>
              <a:rPr lang="en-US" sz="1200" b="0" i="1" u="sng">
                <a:solidFill>
                  <a:schemeClr val="tx2"/>
                </a:solidFill>
              </a:rPr>
              <a:t>, year </a:t>
            </a:r>
            <a:r>
              <a:rPr lang="en-US" sz="1200" b="1" i="1">
                <a:solidFill>
                  <a:schemeClr val="tx2"/>
                </a:solidFill>
              </a:rPr>
              <a:t>)</a:t>
            </a:r>
            <a:endParaRPr lang="en-US" b="1" u="none"/>
          </a:p>
        </p:txBody>
      </p:sp>
      <p:sp>
        <p:nvSpPr>
          <p:cNvPr id="4" name="Slide Number Placeholder 3"/>
          <p:cNvSpPr>
            <a:spLocks noGrp="1"/>
          </p:cNvSpPr>
          <p:nvPr>
            <p:ph type="sldNum" sz="quarter" idx="10"/>
          </p:nvPr>
        </p:nvSpPr>
        <p:spPr/>
        <p:txBody>
          <a:bodyPr/>
          <a:lstStyle/>
          <a:p>
            <a:fld id="{969D3268-2C9E-45FD-936D-211B5A0B5E4D}" type="slidenum">
              <a:rPr lang="en-US" smtClean="0"/>
              <a:t>66</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Redundancy in Schema Representation </a:t>
            </a:r>
          </a:p>
        </p:txBody>
      </p:sp>
      <p:sp>
        <p:nvSpPr>
          <p:cNvPr id="4" name="Slide Number Placeholder 3"/>
          <p:cNvSpPr>
            <a:spLocks noGrp="1"/>
          </p:cNvSpPr>
          <p:nvPr>
            <p:ph type="sldNum" sz="quarter" idx="10"/>
          </p:nvPr>
        </p:nvSpPr>
        <p:spPr/>
        <p:txBody>
          <a:bodyPr/>
          <a:lstStyle/>
          <a:p>
            <a:fld id="{969D3268-2C9E-45FD-936D-211B5A0B5E4D}" type="slidenum">
              <a:rPr lang="en-US" smtClean="0"/>
              <a:t>67</a:t>
            </a:fld>
            <a:endParaRPr lang="en-US"/>
          </a:p>
        </p:txBody>
      </p:sp>
    </p:spTree>
    <p:extLst>
      <p:ext uri="{BB962C8B-B14F-4D97-AF65-F5344CB8AC3E}">
        <p14:creationId xmlns:p14="http://schemas.microsoft.com/office/powerpoint/2010/main" val="10735769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68</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 </a:t>
            </a:r>
            <a:r>
              <a:rPr lang="en-US" b="1" u="sng"/>
              <a:t>ID</a:t>
            </a:r>
            <a:r>
              <a:rPr lang="en-US" b="1"/>
              <a:t>, Name, Salary, Dept_Name)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2"/>
                </a:solidFill>
              </a:rPr>
              <a:t>Department(</a:t>
            </a:r>
            <a:r>
              <a:rPr lang="en-US" sz="1200" b="1" u="sng">
                <a:solidFill>
                  <a:srgbClr val="C00000"/>
                </a:solidFill>
              </a:rPr>
              <a:t>Dept_Name</a:t>
            </a:r>
            <a:r>
              <a:rPr lang="en-US" sz="1200" b="1">
                <a:solidFill>
                  <a:schemeClr val="tx2"/>
                </a:solidFill>
              </a:rPr>
              <a:t>, Building, Budget)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a:solidFill>
                  <a:schemeClr val="tx2"/>
                </a:solidFill>
              </a:rPr>
              <a:t>Dept_Name in Instructor is taken</a:t>
            </a:r>
            <a:r>
              <a:rPr lang="en-US" sz="1200" b="0" baseline="0">
                <a:solidFill>
                  <a:schemeClr val="tx2"/>
                </a:solidFill>
              </a:rPr>
              <a:t> as </a:t>
            </a:r>
            <a:r>
              <a:rPr lang="en-US" sz="1200" b="0" baseline="0" err="1">
                <a:solidFill>
                  <a:schemeClr val="tx2"/>
                </a:solidFill>
              </a:rPr>
              <a:t>Forign</a:t>
            </a:r>
            <a:r>
              <a:rPr lang="en-US" sz="1200" b="0" baseline="0">
                <a:solidFill>
                  <a:schemeClr val="tx2"/>
                </a:solidFill>
              </a:rPr>
              <a:t> key referencing Department.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a:solidFill>
                <a:schemeClr val="tx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a:t>If </a:t>
            </a:r>
            <a:r>
              <a:rPr lang="en-US" sz="1200">
                <a:solidFill>
                  <a:srgbClr val="FF0000"/>
                </a:solidFill>
              </a:rPr>
              <a:t>participation is </a:t>
            </a:r>
            <a:r>
              <a:rPr lang="en-US" sz="1200" i="1">
                <a:solidFill>
                  <a:srgbClr val="FF0000"/>
                </a:solidFill>
              </a:rPr>
              <a:t>partial</a:t>
            </a:r>
            <a:r>
              <a:rPr lang="en-US" sz="1200">
                <a:solidFill>
                  <a:srgbClr val="FF0000"/>
                </a:solidFill>
              </a:rPr>
              <a:t> </a:t>
            </a:r>
            <a:r>
              <a:rPr lang="en-US" sz="1200"/>
              <a:t>on the “many” side, replacing a schema by an extra attribute in the schema corresponding to the “many” side could result in null values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a:solidFill>
                <a:schemeClr val="tx2"/>
              </a:solidFill>
            </a:endParaRPr>
          </a:p>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69</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Institute_Head</a:t>
            </a:r>
            <a:r>
              <a:rPr lang="en-US"/>
              <a:t>(</a:t>
            </a:r>
            <a:r>
              <a:rPr lang="en-US" err="1"/>
              <a:t>HOI_Name</a:t>
            </a:r>
            <a:r>
              <a:rPr lang="en-US"/>
              <a:t>,</a:t>
            </a:r>
            <a:r>
              <a:rPr lang="en-US" baseline="0"/>
              <a:t> Qualification )</a:t>
            </a:r>
          </a:p>
          <a:p>
            <a:r>
              <a:rPr lang="en-US" baseline="0"/>
              <a:t>Institute(</a:t>
            </a:r>
            <a:r>
              <a:rPr lang="en-US" baseline="0" err="1"/>
              <a:t>Inst_Name,Budget</a:t>
            </a:r>
            <a:r>
              <a:rPr lang="en-US" baseline="0"/>
              <a:t>, </a:t>
            </a:r>
            <a:r>
              <a:rPr lang="en-US" baseline="0" err="1"/>
              <a:t>HOI_Name</a:t>
            </a:r>
            <a:r>
              <a:rPr lang="en-US" baseline="0"/>
              <a:t>)</a:t>
            </a:r>
          </a:p>
          <a:p>
            <a:r>
              <a:rPr lang="en-US" baseline="0" err="1"/>
              <a:t>HOI_Name</a:t>
            </a:r>
            <a:r>
              <a:rPr lang="en-US" baseline="0"/>
              <a:t> in Institute is taken as Foreign key referencing Institute.</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70</a:t>
            </a:fld>
            <a:endParaRPr lang="en-US"/>
          </a:p>
        </p:txBody>
      </p:sp>
    </p:spTree>
    <p:extLst>
      <p:ext uri="{BB962C8B-B14F-4D97-AF65-F5344CB8AC3E}">
        <p14:creationId xmlns:p14="http://schemas.microsoft.com/office/powerpoint/2010/main" val="2855344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71</a:t>
            </a:fld>
            <a:endParaRPr lang="en-US"/>
          </a:p>
        </p:txBody>
      </p:sp>
    </p:spTree>
    <p:extLst>
      <p:ext uri="{BB962C8B-B14F-4D97-AF65-F5344CB8AC3E}">
        <p14:creationId xmlns:p14="http://schemas.microsoft.com/office/powerpoint/2010/main" val="1553097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Assume that – we want to model the information such as – Crick is advisor for Tanaka ;Katz is advisor for Shankar, Zhang; Srinivasan is advisor for Brown; and so on.</a:t>
            </a:r>
          </a:p>
          <a:p>
            <a:r>
              <a:rPr lang="en-US" sz="1200" kern="1200">
                <a:solidFill>
                  <a:schemeClr val="tx1"/>
                </a:solidFill>
                <a:effectLst/>
                <a:latin typeface="+mn-lt"/>
                <a:ea typeface="+mn-ea"/>
                <a:cs typeface="+mn-cs"/>
              </a:rPr>
              <a:t>In other words,  we are interested in representing information that Some instructor will be  advisor for Some Student/Students(Association between Instructor &amp; Student).This  Association is represented as Relationship between entities and such a group of relationships is Relationship set.</a:t>
            </a:r>
          </a:p>
          <a:p>
            <a:r>
              <a:rPr lang="en-US" sz="1200" kern="1200">
                <a:solidFill>
                  <a:schemeClr val="tx1"/>
                </a:solidFill>
                <a:effectLst/>
                <a:latin typeface="+mn-lt"/>
                <a:ea typeface="+mn-ea"/>
                <a:cs typeface="+mn-cs"/>
              </a:rPr>
              <a:t>In the example -Crick is advisor for Tanaka is a relationship and a set (group) containing relationships -Crick is advisor for Tanaka ;Katz is advisor for Shankar, Zhang; Srinivasan is advisor for Brown; and so on is Relationship set.</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Relationship set </a:t>
            </a:r>
            <a:r>
              <a:rPr lang="en-US" sz="1200" b="1" kern="1200">
                <a:solidFill>
                  <a:schemeClr val="tx1"/>
                </a:solidFill>
                <a:effectLst/>
                <a:latin typeface="+mn-lt"/>
                <a:ea typeface="+mn-ea"/>
                <a:cs typeface="+mn-cs"/>
              </a:rPr>
              <a:t>={  (76766,Crick - 98988,Tanaka) ,(45565,Katz- 12345,Shankar), (45565,Katz-00128,Zhang)(10101,Srinivasan),…(22222, Einstein-44553,Peltier) }</a:t>
            </a:r>
            <a:endParaRPr lang="en-US" sz="1200" kern="1200">
              <a:solidFill>
                <a:schemeClr val="tx1"/>
              </a:solidFill>
              <a:effectLst/>
              <a:latin typeface="+mn-lt"/>
              <a:ea typeface="+mn-ea"/>
              <a:cs typeface="+mn-cs"/>
            </a:endParaRPr>
          </a:p>
          <a:p>
            <a:endParaRPr lang="en-US"/>
          </a:p>
          <a:p>
            <a:r>
              <a:rPr lang="en-US"/>
              <a:t>To Model this kind of association among entities ,we use </a:t>
            </a:r>
            <a:r>
              <a:rPr lang="en-US" err="1"/>
              <a:t>Realtionship</a:t>
            </a:r>
            <a:r>
              <a:rPr lang="en-US"/>
              <a:t> and </a:t>
            </a:r>
            <a:r>
              <a:rPr lang="en-US" err="1"/>
              <a:t>Realtionship</a:t>
            </a:r>
            <a:r>
              <a:rPr lang="en-US"/>
              <a:t> set concept in ER Model</a:t>
            </a:r>
          </a:p>
        </p:txBody>
      </p:sp>
      <p:sp>
        <p:nvSpPr>
          <p:cNvPr id="4" name="Slide Number Placeholder 3"/>
          <p:cNvSpPr>
            <a:spLocks noGrp="1"/>
          </p:cNvSpPr>
          <p:nvPr>
            <p:ph type="sldNum" sz="quarter" idx="10"/>
          </p:nvPr>
        </p:nvSpPr>
        <p:spPr/>
        <p:txBody>
          <a:bodyPr/>
          <a:lstStyle/>
          <a:p>
            <a:fld id="{969D3268-2C9E-45FD-936D-211B5A0B5E4D}" type="slidenum">
              <a:rPr lang="en-US" smtClean="0"/>
              <a:t>7</a:t>
            </a:fld>
            <a:endParaRPr lang="en-US"/>
          </a:p>
        </p:txBody>
      </p:sp>
    </p:spTree>
    <p:extLst>
      <p:ext uri="{BB962C8B-B14F-4D97-AF65-F5344CB8AC3E}">
        <p14:creationId xmlns:p14="http://schemas.microsoft.com/office/powerpoint/2010/main" val="11512354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Reduce</a:t>
            </a:r>
            <a:r>
              <a:rPr lang="en-US" baseline="0"/>
              <a:t> the Following ER Diagrams into Relational Schema.</a:t>
            </a:r>
          </a:p>
          <a:p>
            <a:r>
              <a:rPr lang="en-US" baseline="0"/>
              <a:t>Assume Attributes for the  </a:t>
            </a:r>
          </a:p>
          <a:p>
            <a:r>
              <a:rPr lang="en-US" baseline="0"/>
              <a:t>A department contains many Professor</a:t>
            </a:r>
          </a:p>
        </p:txBody>
      </p:sp>
      <p:sp>
        <p:nvSpPr>
          <p:cNvPr id="4" name="Slide Number Placeholder 3"/>
          <p:cNvSpPr>
            <a:spLocks noGrp="1"/>
          </p:cNvSpPr>
          <p:nvPr>
            <p:ph type="sldNum" sz="quarter" idx="10"/>
          </p:nvPr>
        </p:nvSpPr>
        <p:spPr/>
        <p:txBody>
          <a:bodyPr/>
          <a:lstStyle/>
          <a:p>
            <a:fld id="{969D3268-2C9E-45FD-936D-211B5A0B5E4D}" type="slidenum">
              <a:rPr lang="en-US" smtClean="0"/>
              <a:t>72</a:t>
            </a:fld>
            <a:endParaRPr lang="en-US"/>
          </a:p>
        </p:txBody>
      </p:sp>
    </p:spTree>
    <p:extLst>
      <p:ext uri="{BB962C8B-B14F-4D97-AF65-F5344CB8AC3E}">
        <p14:creationId xmlns:p14="http://schemas.microsoft.com/office/powerpoint/2010/main" val="28243549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Assume </a:t>
            </a:r>
            <a:r>
              <a:rPr lang="en-US" err="1"/>
              <a:t>Student.Name</a:t>
            </a:r>
            <a:r>
              <a:rPr lang="en-US"/>
              <a:t> and </a:t>
            </a:r>
            <a:r>
              <a:rPr lang="en-US" err="1"/>
              <a:t>Course.Name</a:t>
            </a:r>
            <a:r>
              <a:rPr lang="en-US"/>
              <a:t> is Primary Key  in Student and Course entity types respectively.</a:t>
            </a:r>
          </a:p>
          <a:p>
            <a:endParaRPr lang="en-US"/>
          </a:p>
          <a:p>
            <a:r>
              <a:rPr lang="en-US"/>
              <a:t>Student(Name, </a:t>
            </a:r>
            <a:r>
              <a:rPr lang="en-US" u="sng"/>
              <a:t>RollNo</a:t>
            </a:r>
            <a:r>
              <a:rPr lang="en-US"/>
              <a:t>, Address) </a:t>
            </a:r>
          </a:p>
          <a:p>
            <a:r>
              <a:rPr lang="en-US"/>
              <a:t>Course(</a:t>
            </a:r>
            <a:r>
              <a:rPr lang="en-US" err="1"/>
              <a:t>Name,CourseId</a:t>
            </a:r>
            <a:r>
              <a:rPr lang="en-US"/>
              <a:t>, Credits) </a:t>
            </a:r>
          </a:p>
          <a:p>
            <a:endParaRPr lang="en-US"/>
          </a:p>
          <a:p>
            <a:r>
              <a:rPr lang="en-US" err="1"/>
              <a:t>Requiremet</a:t>
            </a:r>
            <a:r>
              <a:rPr lang="en-US"/>
              <a:t> says- A course is enrolled by multiple students and a student may also enroll to multiple course</a:t>
            </a:r>
          </a:p>
        </p:txBody>
      </p:sp>
      <p:sp>
        <p:nvSpPr>
          <p:cNvPr id="4" name="Slide Number Placeholder 3"/>
          <p:cNvSpPr>
            <a:spLocks noGrp="1"/>
          </p:cNvSpPr>
          <p:nvPr>
            <p:ph type="sldNum" sz="quarter" idx="10"/>
          </p:nvPr>
        </p:nvSpPr>
        <p:spPr/>
        <p:txBody>
          <a:bodyPr/>
          <a:lstStyle/>
          <a:p>
            <a:fld id="{969D3268-2C9E-45FD-936D-211B5A0B5E4D}" type="slidenum">
              <a:rPr lang="en-US" smtClean="0"/>
              <a:t>73</a:t>
            </a:fld>
            <a:endParaRPr lang="en-US"/>
          </a:p>
        </p:txBody>
      </p:sp>
    </p:spTree>
    <p:extLst>
      <p:ext uri="{BB962C8B-B14F-4D97-AF65-F5344CB8AC3E}">
        <p14:creationId xmlns:p14="http://schemas.microsoft.com/office/powerpoint/2010/main" val="1633073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Couse has a Prerequisite Course</a:t>
            </a:r>
          </a:p>
        </p:txBody>
      </p:sp>
      <p:sp>
        <p:nvSpPr>
          <p:cNvPr id="4" name="Slide Number Placeholder 3"/>
          <p:cNvSpPr>
            <a:spLocks noGrp="1"/>
          </p:cNvSpPr>
          <p:nvPr>
            <p:ph type="sldNum" sz="quarter" idx="10"/>
          </p:nvPr>
        </p:nvSpPr>
        <p:spPr/>
        <p:txBody>
          <a:bodyPr/>
          <a:lstStyle/>
          <a:p>
            <a:fld id="{969D3268-2C9E-45FD-936D-211B5A0B5E4D}" type="slidenum">
              <a:rPr lang="en-US" smtClean="0"/>
              <a:t>74</a:t>
            </a:fld>
            <a:endParaRPr lang="en-US"/>
          </a:p>
        </p:txBody>
      </p:sp>
    </p:spTree>
    <p:extLst>
      <p:ext uri="{BB962C8B-B14F-4D97-AF65-F5344CB8AC3E}">
        <p14:creationId xmlns:p14="http://schemas.microsoft.com/office/powerpoint/2010/main" val="27212471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A relationship instance in a given relationship set must be uniquely identifiable from its participating entities, without using the descriptive attributes.</a:t>
            </a:r>
            <a:endParaRPr lang="en-US"/>
          </a:p>
          <a:p>
            <a:r>
              <a:rPr lang="en-US"/>
              <a:t>Assume Professor has attributes – Empno, Name ,Address</a:t>
            </a:r>
          </a:p>
          <a:p>
            <a:r>
              <a:rPr lang="en-US"/>
              <a:t>Assume SponseredProject</a:t>
            </a:r>
            <a:r>
              <a:rPr lang="en-US" baseline="0"/>
              <a:t> has attributes – Prj_Id, Pname) </a:t>
            </a:r>
          </a:p>
          <a:p>
            <a:r>
              <a:rPr lang="en-US" baseline="0"/>
              <a:t>Assume professors may work on multiple projects with varying amount of time(10% of time on project-1 and 30% on Proj-2 etc.)</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75</a:t>
            </a:fld>
            <a:endParaRPr lang="en-US"/>
          </a:p>
        </p:txBody>
      </p:sp>
    </p:spTree>
    <p:extLst>
      <p:ext uri="{BB962C8B-B14F-4D97-AF65-F5344CB8AC3E}">
        <p14:creationId xmlns:p14="http://schemas.microsoft.com/office/powerpoint/2010/main" val="12118455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Instructor(</a:t>
            </a:r>
            <a:r>
              <a:rPr lang="en-IN" err="1"/>
              <a:t>ID,name,Salary</a:t>
            </a:r>
            <a:r>
              <a:rPr lang="en-IN"/>
              <a:t>)</a:t>
            </a:r>
          </a:p>
          <a:p>
            <a:r>
              <a:rPr lang="en-IN"/>
              <a:t>Student(</a:t>
            </a:r>
            <a:r>
              <a:rPr lang="en-IN" err="1"/>
              <a:t>ID,name,tot_cred</a:t>
            </a:r>
            <a:r>
              <a:rPr lang="en-IN"/>
              <a:t>) </a:t>
            </a:r>
          </a:p>
          <a:p>
            <a:endParaRPr lang="en-IN"/>
          </a:p>
          <a:p>
            <a:r>
              <a:rPr lang="en-IN"/>
              <a:t>Assume the requirement is- Instructor can be advisor to multiple students at different 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 relationship instance in a given relationship set must be uniquely identifiable from its participating entities, without using the descriptive attributes.</a:t>
            </a:r>
            <a:endParaRPr lang="en-IN" sz="1200"/>
          </a:p>
          <a:p>
            <a:endParaRPr lang="en-US"/>
          </a:p>
          <a:p>
            <a:r>
              <a:rPr lang="en-US" sz="1200" b="0" i="0" u="none" strike="noStrike" kern="1200" baseline="0">
                <a:solidFill>
                  <a:schemeClr val="tx1"/>
                </a:solidFill>
                <a:latin typeface="+mn-lt"/>
                <a:ea typeface="+mn-ea"/>
                <a:cs typeface="+mn-cs"/>
              </a:rPr>
              <a:t>The </a:t>
            </a:r>
            <a:r>
              <a:rPr lang="en-US" sz="1200" b="1" i="0" u="none" strike="noStrike" kern="1200" baseline="0">
                <a:solidFill>
                  <a:schemeClr val="tx1"/>
                </a:solidFill>
                <a:latin typeface="+mn-lt"/>
                <a:ea typeface="+mn-ea"/>
                <a:cs typeface="+mn-cs"/>
              </a:rPr>
              <a:t>cardinality ratio of a relationship can affect the placement of relationship attributes</a:t>
            </a:r>
            <a:r>
              <a:rPr lang="en-US" sz="1200" b="0" i="0" u="none" strike="noStrike" kern="1200" baseline="0">
                <a:solidFill>
                  <a:schemeClr val="tx1"/>
                </a:solidFill>
                <a:latin typeface="+mn-lt"/>
                <a:ea typeface="+mn-ea"/>
                <a:cs typeface="+mn-cs"/>
              </a:rPr>
              <a:t>. Thus, attributes of </a:t>
            </a:r>
            <a:r>
              <a:rPr lang="en-US" sz="1200" b="1" i="0" u="none" strike="noStrike" kern="1200" baseline="0">
                <a:solidFill>
                  <a:schemeClr val="tx1"/>
                </a:solidFill>
                <a:latin typeface="+mn-lt"/>
                <a:ea typeface="+mn-ea"/>
                <a:cs typeface="+mn-cs"/>
              </a:rPr>
              <a:t>one-to-one</a:t>
            </a:r>
            <a:r>
              <a:rPr lang="en-US" sz="1200" b="0" i="0" u="none" strike="noStrike" kern="1200" baseline="0">
                <a:solidFill>
                  <a:schemeClr val="tx1"/>
                </a:solidFill>
                <a:latin typeface="+mn-lt"/>
                <a:ea typeface="+mn-ea"/>
                <a:cs typeface="+mn-cs"/>
              </a:rPr>
              <a:t> or </a:t>
            </a:r>
            <a:r>
              <a:rPr lang="en-US" sz="1200" b="1" i="0" u="none" strike="noStrike" kern="1200" baseline="0">
                <a:solidFill>
                  <a:schemeClr val="tx1"/>
                </a:solidFill>
                <a:latin typeface="+mn-lt"/>
                <a:ea typeface="+mn-ea"/>
                <a:cs typeface="+mn-cs"/>
              </a:rPr>
              <a:t>one-to-many</a:t>
            </a:r>
            <a:r>
              <a:rPr lang="en-US" sz="1200" b="0" i="0" u="none" strike="noStrike" kern="1200" baseline="0">
                <a:solidFill>
                  <a:schemeClr val="tx1"/>
                </a:solidFill>
                <a:latin typeface="+mn-lt"/>
                <a:ea typeface="+mn-ea"/>
                <a:cs typeface="+mn-cs"/>
              </a:rPr>
              <a:t> relationship sets can be</a:t>
            </a:r>
          </a:p>
          <a:p>
            <a:r>
              <a:rPr lang="en-US" sz="1200" b="0" i="0" u="sng" strike="noStrike" kern="1200" baseline="0">
                <a:solidFill>
                  <a:schemeClr val="tx1"/>
                </a:solidFill>
                <a:latin typeface="+mn-lt"/>
                <a:ea typeface="+mn-ea"/>
                <a:cs typeface="+mn-cs"/>
              </a:rPr>
              <a:t>associated with one of the participating entity sets</a:t>
            </a:r>
            <a:r>
              <a:rPr lang="en-US" sz="1200" b="0" i="0" u="none" strike="noStrike" kern="1200" baseline="0">
                <a:solidFill>
                  <a:schemeClr val="tx1"/>
                </a:solidFill>
                <a:latin typeface="+mn-lt"/>
                <a:ea typeface="+mn-ea"/>
                <a:cs typeface="+mn-cs"/>
              </a:rPr>
              <a:t>, </a:t>
            </a:r>
            <a:r>
              <a:rPr lang="en-US" sz="1200" b="0" i="0" u="sng" strike="noStrike" kern="1200" baseline="0">
                <a:solidFill>
                  <a:schemeClr val="tx1"/>
                </a:solidFill>
                <a:latin typeface="+mn-lt"/>
                <a:ea typeface="+mn-ea"/>
                <a:cs typeface="+mn-cs"/>
              </a:rPr>
              <a:t>rather than with the relationship set</a:t>
            </a:r>
            <a:r>
              <a:rPr lang="en-US" sz="1200" b="0" i="0" u="none" strike="noStrike" kern="1200" baseline="0">
                <a:solidFill>
                  <a:schemeClr val="tx1"/>
                </a:solidFill>
                <a:latin typeface="+mn-lt"/>
                <a:ea typeface="+mn-ea"/>
                <a:cs typeface="+mn-cs"/>
              </a:rPr>
              <a:t>. For instance, let us specify that </a:t>
            </a:r>
            <a:r>
              <a:rPr lang="en-US" sz="1200" b="0" i="1" u="none" strike="noStrike" kern="1200" baseline="0">
                <a:solidFill>
                  <a:schemeClr val="tx1"/>
                </a:solidFill>
                <a:latin typeface="+mn-lt"/>
                <a:ea typeface="+mn-ea"/>
                <a:cs typeface="+mn-cs"/>
              </a:rPr>
              <a:t>advisor </a:t>
            </a:r>
            <a:r>
              <a:rPr lang="en-US" sz="1200" b="0" i="0" u="none" strike="noStrike" kern="1200" baseline="0">
                <a:solidFill>
                  <a:schemeClr val="tx1"/>
                </a:solidFill>
                <a:latin typeface="+mn-lt"/>
                <a:ea typeface="+mn-ea"/>
                <a:cs typeface="+mn-cs"/>
              </a:rPr>
              <a:t>is a one-to-many relationship set</a:t>
            </a:r>
          </a:p>
          <a:p>
            <a:r>
              <a:rPr lang="en-US" sz="1200" b="0" i="0" u="none" strike="noStrike" kern="1200" baseline="0">
                <a:solidFill>
                  <a:schemeClr val="tx1"/>
                </a:solidFill>
                <a:latin typeface="+mn-lt"/>
                <a:ea typeface="+mn-ea"/>
                <a:cs typeface="+mn-cs"/>
              </a:rPr>
              <a:t>such that one instructor may advise several students, but each student can be advised by only a single instructor. In this case, the attribute </a:t>
            </a:r>
            <a:r>
              <a:rPr lang="en-US" sz="1200" b="0" i="1" u="none" strike="noStrike" kern="1200" baseline="0">
                <a:solidFill>
                  <a:schemeClr val="tx1"/>
                </a:solidFill>
                <a:latin typeface="+mn-lt"/>
                <a:ea typeface="+mn-ea"/>
                <a:cs typeface="+mn-cs"/>
              </a:rPr>
              <a:t>date</a:t>
            </a:r>
            <a:r>
              <a:rPr lang="en-US" sz="1200" b="0" i="0" u="none" strike="noStrike" kern="1200" baseline="0">
                <a:solidFill>
                  <a:schemeClr val="tx1"/>
                </a:solidFill>
                <a:latin typeface="+mn-lt"/>
                <a:ea typeface="+mn-ea"/>
                <a:cs typeface="+mn-cs"/>
              </a:rPr>
              <a:t>, which specifies</a:t>
            </a:r>
          </a:p>
          <a:p>
            <a:r>
              <a:rPr lang="en-US" sz="1200" b="0" i="0" u="none" strike="noStrike" kern="1200" baseline="0">
                <a:solidFill>
                  <a:schemeClr val="tx1"/>
                </a:solidFill>
                <a:latin typeface="+mn-lt"/>
                <a:ea typeface="+mn-ea"/>
                <a:cs typeface="+mn-cs"/>
              </a:rPr>
              <a:t>when the instructor became the advisor of a student, </a:t>
            </a:r>
            <a:r>
              <a:rPr lang="en-US" sz="1200" b="1" i="0" u="none" strike="noStrike" kern="1200" baseline="0">
                <a:solidFill>
                  <a:schemeClr val="tx1"/>
                </a:solidFill>
                <a:latin typeface="+mn-lt"/>
                <a:ea typeface="+mn-ea"/>
                <a:cs typeface="+mn-cs"/>
              </a:rPr>
              <a:t>could be associated with </a:t>
            </a:r>
            <a:r>
              <a:rPr lang="en-IN" sz="1200" b="1" i="0" u="none" strike="noStrike" kern="1200" baseline="0">
                <a:solidFill>
                  <a:schemeClr val="tx1"/>
                </a:solidFill>
                <a:latin typeface="+mn-lt"/>
                <a:ea typeface="+mn-ea"/>
                <a:cs typeface="+mn-cs"/>
              </a:rPr>
              <a:t>the </a:t>
            </a:r>
            <a:r>
              <a:rPr lang="en-IN" sz="1200" b="1" i="1" u="none" strike="noStrike" kern="1200" baseline="0">
                <a:solidFill>
                  <a:schemeClr val="tx1"/>
                </a:solidFill>
                <a:latin typeface="+mn-lt"/>
                <a:ea typeface="+mn-ea"/>
                <a:cs typeface="+mn-cs"/>
              </a:rPr>
              <a:t>student </a:t>
            </a:r>
            <a:r>
              <a:rPr lang="en-IN" sz="1200" b="1" i="0" u="none" strike="noStrike" kern="1200" baseline="0">
                <a:solidFill>
                  <a:schemeClr val="tx1"/>
                </a:solidFill>
                <a:latin typeface="+mn-lt"/>
                <a:ea typeface="+mn-ea"/>
                <a:cs typeface="+mn-cs"/>
              </a:rPr>
              <a:t>entity set</a:t>
            </a:r>
            <a:endParaRPr lang="en-IN" b="1"/>
          </a:p>
        </p:txBody>
      </p:sp>
      <p:sp>
        <p:nvSpPr>
          <p:cNvPr id="4" name="Slide Number Placeholder 3"/>
          <p:cNvSpPr>
            <a:spLocks noGrp="1"/>
          </p:cNvSpPr>
          <p:nvPr>
            <p:ph type="sldNum" sz="quarter" idx="5"/>
          </p:nvPr>
        </p:nvSpPr>
        <p:spPr/>
        <p:txBody>
          <a:bodyPr/>
          <a:lstStyle/>
          <a:p>
            <a:fld id="{969D3268-2C9E-45FD-936D-211B5A0B5E4D}" type="slidenum">
              <a:rPr lang="en-US" smtClean="0"/>
              <a:t>76</a:t>
            </a:fld>
            <a:endParaRPr lang="en-US"/>
          </a:p>
        </p:txBody>
      </p:sp>
    </p:spTree>
    <p:extLst>
      <p:ext uri="{BB962C8B-B14F-4D97-AF65-F5344CB8AC3E}">
        <p14:creationId xmlns:p14="http://schemas.microsoft.com/office/powerpoint/2010/main" val="9034335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a:solidFill>
                  <a:schemeClr val="tx1"/>
                </a:solidFill>
                <a:latin typeface="+mn-lt"/>
                <a:ea typeface="+mn-ea"/>
                <a:cs typeface="+mn-cs"/>
              </a:rPr>
              <a:t>Customer and Account are having many-to-many relationship(a customer can have multiple account and an account may be jointly  manged by multiple customers)</a:t>
            </a:r>
          </a:p>
          <a:p>
            <a:r>
              <a:rPr lang="en-IN" sz="1200" b="0" i="0" u="none" strike="noStrike" kern="1200" baseline="0">
                <a:solidFill>
                  <a:schemeClr val="tx1"/>
                </a:solidFill>
                <a:latin typeface="+mn-lt"/>
                <a:ea typeface="+mn-ea"/>
                <a:cs typeface="+mn-cs"/>
              </a:rPr>
              <a:t>and the </a:t>
            </a:r>
            <a:r>
              <a:rPr lang="en-IN" sz="1200" b="0" i="1" u="none" strike="noStrike" kern="1200" baseline="0">
                <a:solidFill>
                  <a:schemeClr val="tx1"/>
                </a:solidFill>
                <a:latin typeface="+mn-lt"/>
                <a:ea typeface="+mn-ea"/>
                <a:cs typeface="+mn-cs"/>
              </a:rPr>
              <a:t>access _date </a:t>
            </a:r>
            <a:r>
              <a:rPr lang="en-US" sz="1200" b="0" i="0" u="none" strike="noStrike" kern="1200" baseline="0">
                <a:solidFill>
                  <a:schemeClr val="tx1"/>
                </a:solidFill>
                <a:latin typeface="+mn-lt"/>
                <a:ea typeface="+mn-ea"/>
                <a:cs typeface="+mn-cs"/>
              </a:rPr>
              <a:t>descriptive attribute attached to the relationship set </a:t>
            </a:r>
            <a:r>
              <a:rPr lang="en-US" sz="1200" b="0" i="1" u="none" strike="noStrike" kern="1200" baseline="0">
                <a:solidFill>
                  <a:schemeClr val="tx1"/>
                </a:solidFill>
                <a:latin typeface="+mn-lt"/>
                <a:ea typeface="+mn-ea"/>
                <a:cs typeface="+mn-cs"/>
              </a:rPr>
              <a:t>depositor </a:t>
            </a:r>
            <a:r>
              <a:rPr lang="en-US" sz="1200" b="0" i="0" u="none" strike="noStrike" kern="1200" baseline="0">
                <a:solidFill>
                  <a:schemeClr val="tx1"/>
                </a:solidFill>
                <a:latin typeface="+mn-lt"/>
                <a:ea typeface="+mn-ea"/>
                <a:cs typeface="+mn-cs"/>
              </a:rPr>
              <a:t>to specify the most recent date on which a customer accessed that account.</a:t>
            </a:r>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77</a:t>
            </a:fld>
            <a:endParaRPr lang="en-US"/>
          </a:p>
        </p:txBody>
      </p:sp>
    </p:spTree>
    <p:extLst>
      <p:ext uri="{BB962C8B-B14F-4D97-AF65-F5344CB8AC3E}">
        <p14:creationId xmlns:p14="http://schemas.microsoft.com/office/powerpoint/2010/main" val="3327634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a:t>
            </a:r>
            <a:r>
              <a:rPr lang="en-US" u="sng" err="1"/>
              <a:t>CustomerID</a:t>
            </a:r>
            <a:r>
              <a:rPr lang="en-US"/>
              <a:t>,…);</a:t>
            </a:r>
          </a:p>
          <a:p>
            <a:r>
              <a:rPr lang="en-US"/>
              <a:t>Account(</a:t>
            </a:r>
            <a:r>
              <a:rPr lang="en-US" u="sng" err="1"/>
              <a:t>Account_Number</a:t>
            </a:r>
            <a:r>
              <a:rPr lang="en-US"/>
              <a:t>, Balance)</a:t>
            </a:r>
          </a:p>
          <a:p>
            <a:r>
              <a:rPr lang="en-US"/>
              <a:t>Depositor(</a:t>
            </a:r>
            <a:r>
              <a:rPr lang="en-US" u="sng" err="1"/>
              <a:t>Account_Number,CustomerID</a:t>
            </a:r>
            <a:r>
              <a:rPr lang="en-US" err="1"/>
              <a:t>,Access_Date</a:t>
            </a:r>
            <a:r>
              <a:rPr lang="en-US"/>
              <a:t>)</a:t>
            </a:r>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78</a:t>
            </a:fld>
            <a:endParaRPr lang="en-US"/>
          </a:p>
        </p:txBody>
      </p:sp>
    </p:spTree>
    <p:extLst>
      <p:ext uri="{BB962C8B-B14F-4D97-AF65-F5344CB8AC3E}">
        <p14:creationId xmlns:p14="http://schemas.microsoft.com/office/powerpoint/2010/main" val="31496109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Employee(</a:t>
            </a:r>
            <a:r>
              <a:rPr lang="en-US" err="1"/>
              <a:t>Empno,Ename</a:t>
            </a:r>
            <a:r>
              <a:rPr lang="en-US"/>
              <a:t>)</a:t>
            </a:r>
          </a:p>
          <a:p>
            <a:r>
              <a:rPr lang="en-US" err="1"/>
              <a:t>Medicare_Dependents</a:t>
            </a:r>
            <a:r>
              <a:rPr lang="en-US"/>
              <a:t>(</a:t>
            </a:r>
            <a:r>
              <a:rPr lang="en-US" baseline="0"/>
              <a:t> </a:t>
            </a:r>
            <a:r>
              <a:rPr lang="en-US" baseline="0" err="1"/>
              <a:t>Depnd_Name,RelatedAs</a:t>
            </a:r>
            <a:r>
              <a:rPr lang="en-US" baseline="0"/>
              <a:t>)</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79</a:t>
            </a:fld>
            <a:endParaRPr lang="en-US"/>
          </a:p>
        </p:txBody>
      </p:sp>
    </p:spTree>
    <p:extLst>
      <p:ext uri="{BB962C8B-B14F-4D97-AF65-F5344CB8AC3E}">
        <p14:creationId xmlns:p14="http://schemas.microsoft.com/office/powerpoint/2010/main" val="39739398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2BCE9AA0-047C-4611-8A7B-B34C1B1DC453}" type="slidenum">
              <a:rPr lang="en-US" sz="1200"/>
              <a:pPr algn="r"/>
              <a:t>80</a:t>
            </a:fld>
            <a:endParaRPr 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7729791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70DC125B-EAE3-42D6-834A-F0385FB4558E}" type="slidenum">
              <a:rPr lang="en-US" sz="1200"/>
              <a:pPr algn="r"/>
              <a:t>81</a:t>
            </a:fld>
            <a:endParaRPr 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402739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8</a:t>
            </a:fld>
            <a:endParaRPr lang="en-US"/>
          </a:p>
        </p:txBody>
      </p:sp>
    </p:spTree>
    <p:extLst>
      <p:ext uri="{BB962C8B-B14F-4D97-AF65-F5344CB8AC3E}">
        <p14:creationId xmlns:p14="http://schemas.microsoft.com/office/powerpoint/2010/main" val="11512354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16DB5E8E-5A37-4512-A10A-4B1E0FE093D3}" type="slidenum">
              <a:rPr lang="en-US" sz="1200"/>
              <a:pPr algn="r"/>
              <a:t>83</a:t>
            </a:fld>
            <a:endParaRPr 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If MU_EMPLOYEE</a:t>
            </a:r>
            <a:r>
              <a:rPr lang="en-US" baseline="0">
                <a:latin typeface="Times New Roman" pitchFamily="18" charset="0"/>
              </a:rPr>
              <a:t> is an Entity set , in this we can have two distinctive sub-group of entities TEACHING and NON-TEACHING.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latin typeface="Times New Roman" pitchFamily="18" charset="0"/>
              </a:rPr>
              <a:t>TEACHING and NON-TEACHING  have some attributes that do not apply to </a:t>
            </a:r>
            <a:r>
              <a:rPr lang="en-US">
                <a:latin typeface="Times New Roman" pitchFamily="18" charset="0"/>
              </a:rPr>
              <a:t>MU_EMPLOYEE</a:t>
            </a:r>
            <a:r>
              <a:rPr lang="en-US" baseline="0">
                <a:latin typeface="Times New Roman" pitchFamily="18" charset="0"/>
              </a:rPr>
              <a:t> and TEACHING , NON-TEACHING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latin typeface="Times New Roman" pitchFamily="18" charset="0"/>
              </a:rPr>
              <a:t>entities may be participating in different relationship than </a:t>
            </a:r>
            <a:r>
              <a:rPr lang="en-US">
                <a:latin typeface="Times New Roman" pitchFamily="18" charset="0"/>
              </a:rPr>
              <a:t>MU_EMPLOYEE participates.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latin typeface="Times New Roman" pitchFamily="18" charset="0"/>
              </a:rPr>
              <a:t>TEACHING and NON-TEACHING may be inheriting some attributes of </a:t>
            </a:r>
            <a:r>
              <a:rPr lang="en-US">
                <a:latin typeface="Times New Roman" pitchFamily="18" charset="0"/>
              </a:rPr>
              <a:t>MU_EMPLOYEE  </a:t>
            </a:r>
          </a:p>
          <a:p>
            <a:pPr algn="ctr"/>
            <a:endParaRPr lang="en-US" sz="1200"/>
          </a:p>
          <a:p>
            <a:pPr algn="ctr"/>
            <a:r>
              <a:rPr lang="en-US" sz="1200"/>
              <a:t>The refinement from an initial entity set into successive levels of entity subgroupings represents a </a:t>
            </a:r>
            <a:r>
              <a:rPr lang="en-US" sz="1200" b="1"/>
              <a:t>top-down design process </a:t>
            </a:r>
            <a:r>
              <a:rPr lang="en-US" sz="1200"/>
              <a:t>in which distinctions are made explicit.</a:t>
            </a:r>
          </a:p>
          <a:p>
            <a:pPr algn="ctr"/>
            <a:r>
              <a:rPr lang="en-US" sz="1200"/>
              <a:t>The design process may also proceed in a </a:t>
            </a:r>
            <a:r>
              <a:rPr lang="en-US" sz="1200" b="1"/>
              <a:t>bottom-up manner</a:t>
            </a:r>
            <a:r>
              <a:rPr lang="en-US" sz="1200"/>
              <a:t>, in which multiple</a:t>
            </a:r>
          </a:p>
          <a:p>
            <a:pPr algn="ctr"/>
            <a:r>
              <a:rPr lang="en-US" sz="1200"/>
              <a:t>entity sets are synthesized into a higher-level entity set on the basis of common</a:t>
            </a:r>
          </a:p>
          <a:p>
            <a:pPr algn="ctr"/>
            <a:r>
              <a:rPr lang="en-US" sz="1200"/>
              <a:t>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itchFamily="18" charset="0"/>
            </a:endParaRPr>
          </a:p>
        </p:txBody>
      </p:sp>
    </p:spTree>
    <p:extLst>
      <p:ext uri="{BB962C8B-B14F-4D97-AF65-F5344CB8AC3E}">
        <p14:creationId xmlns:p14="http://schemas.microsoft.com/office/powerpoint/2010/main" val="9763829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6021CECF-0DDC-443A-A2CD-1E2E303957D6}" type="slidenum">
              <a:rPr lang="en-US" sz="1200"/>
              <a:pPr algn="r"/>
              <a:t>84</a:t>
            </a:fld>
            <a:endParaRPr 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New(6</a:t>
            </a:r>
            <a:r>
              <a:rPr lang="en-US" baseline="30000">
                <a:latin typeface="Times New Roman" pitchFamily="18" charset="0"/>
              </a:rPr>
              <a:t>th</a:t>
            </a:r>
            <a:r>
              <a:rPr lang="en-US" baseline="0">
                <a:latin typeface="Times New Roman" pitchFamily="18" charset="0"/>
              </a:rPr>
              <a:t> Edition)</a:t>
            </a:r>
            <a:r>
              <a:rPr lang="en-US">
                <a:latin typeface="Times New Roman" pitchFamily="18" charset="0"/>
              </a:rPr>
              <a:t> and old (4</a:t>
            </a:r>
            <a:r>
              <a:rPr lang="en-US" baseline="30000">
                <a:latin typeface="Times New Roman" pitchFamily="18" charset="0"/>
              </a:rPr>
              <a:t>th</a:t>
            </a:r>
            <a:r>
              <a:rPr lang="en-US">
                <a:latin typeface="Times New Roman" pitchFamily="18" charset="0"/>
              </a:rPr>
              <a:t>,5</a:t>
            </a:r>
            <a:r>
              <a:rPr lang="en-US" baseline="30000">
                <a:latin typeface="Times New Roman" pitchFamily="18" charset="0"/>
              </a:rPr>
              <a:t>th</a:t>
            </a:r>
            <a:r>
              <a:rPr lang="en-US">
                <a:latin typeface="Times New Roman" pitchFamily="18" charset="0"/>
              </a:rPr>
              <a:t> Editions) conventions</a:t>
            </a:r>
            <a:r>
              <a:rPr lang="en-US" baseline="0">
                <a:latin typeface="Times New Roman" pitchFamily="18" charset="0"/>
              </a:rPr>
              <a:t> to represent Specialization.    </a:t>
            </a:r>
          </a:p>
          <a:p>
            <a:r>
              <a:rPr lang="en-US" sz="1200" b="0" i="0" u="none" strike="noStrike" kern="1200" baseline="0">
                <a:solidFill>
                  <a:schemeClr val="tx1"/>
                </a:solidFill>
                <a:latin typeface="+mn-lt"/>
                <a:ea typeface="+mn-ea"/>
                <a:cs typeface="+mn-cs"/>
              </a:rPr>
              <a:t>Whether a given portion of an E-R model was arrived at by specialization or generalization,</a:t>
            </a:r>
          </a:p>
          <a:p>
            <a:r>
              <a:rPr lang="en-US" sz="1200" b="0" i="0" u="none" strike="noStrike" kern="1200" baseline="0">
                <a:solidFill>
                  <a:schemeClr val="tx1"/>
                </a:solidFill>
                <a:latin typeface="+mn-lt"/>
                <a:ea typeface="+mn-ea"/>
                <a:cs typeface="+mn-cs"/>
              </a:rPr>
              <a:t>the outcome is basically the same:</a:t>
            </a:r>
          </a:p>
          <a:p>
            <a:endParaRPr lang="en-US" sz="1200" b="0" i="1" u="none" strike="noStrike" kern="1200" baseline="0">
              <a:solidFill>
                <a:schemeClr val="tx1"/>
              </a:solidFill>
              <a:latin typeface="+mn-lt"/>
              <a:ea typeface="+mn-ea"/>
              <a:cs typeface="+mn-cs"/>
            </a:endParaRPr>
          </a:p>
          <a:p>
            <a:r>
              <a:rPr lang="en-US" sz="1200" b="0" i="1" u="none" strike="noStrike" kern="1200" baseline="0">
                <a:solidFill>
                  <a:schemeClr val="tx1"/>
                </a:solidFill>
                <a:latin typeface="+mn-lt"/>
                <a:ea typeface="+mn-ea"/>
                <a:cs typeface="+mn-cs"/>
              </a:rPr>
              <a:t>• </a:t>
            </a:r>
            <a:r>
              <a:rPr lang="en-US" sz="1200" b="0" i="0" u="none" strike="noStrike" kern="1200" baseline="0">
                <a:solidFill>
                  <a:schemeClr val="tx1"/>
                </a:solidFill>
                <a:latin typeface="+mn-lt"/>
                <a:ea typeface="+mn-ea"/>
                <a:cs typeface="+mn-cs"/>
              </a:rPr>
              <a:t>A higher-level entity set with attributes and relationships that apply to all of its lower-level entity sets</a:t>
            </a:r>
            <a:r>
              <a:rPr lang="en-IN"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Specialization stems from a single entity set; it </a:t>
            </a:r>
            <a:r>
              <a:rPr lang="en-US" sz="1200" b="1" i="0" u="none" strike="noStrike" kern="1200" baseline="0">
                <a:solidFill>
                  <a:schemeClr val="tx1"/>
                </a:solidFill>
                <a:latin typeface="+mn-lt"/>
                <a:ea typeface="+mn-ea"/>
                <a:cs typeface="+mn-cs"/>
              </a:rPr>
              <a:t>emphasizes differences among entities </a:t>
            </a:r>
            <a:r>
              <a:rPr lang="en-US" sz="1200" b="0" i="0" u="none" strike="noStrike" kern="1200" baseline="0">
                <a:solidFill>
                  <a:schemeClr val="tx1"/>
                </a:solidFill>
                <a:latin typeface="+mn-lt"/>
                <a:ea typeface="+mn-ea"/>
                <a:cs typeface="+mn-cs"/>
              </a:rPr>
              <a:t>within the set by creating distinct lower-level entity sets.</a:t>
            </a:r>
          </a:p>
          <a:p>
            <a:endParaRPr lang="en-US" sz="1200" b="0" i="1" u="none" strike="noStrike" kern="1200" baseline="0">
              <a:solidFill>
                <a:schemeClr val="tx1"/>
              </a:solidFill>
              <a:latin typeface="+mn-lt"/>
              <a:ea typeface="+mn-ea"/>
              <a:cs typeface="+mn-cs"/>
            </a:endParaRPr>
          </a:p>
          <a:p>
            <a:r>
              <a:rPr lang="en-US" sz="1200" b="0" i="1" u="none" strike="noStrike" kern="1200" baseline="0">
                <a:solidFill>
                  <a:schemeClr val="tx1"/>
                </a:solidFill>
                <a:latin typeface="+mn-lt"/>
                <a:ea typeface="+mn-ea"/>
                <a:cs typeface="+mn-cs"/>
              </a:rPr>
              <a:t>• </a:t>
            </a:r>
            <a:r>
              <a:rPr lang="en-US" sz="1200" b="0" i="0" u="none" strike="noStrike" kern="1200" baseline="0">
                <a:solidFill>
                  <a:schemeClr val="tx1"/>
                </a:solidFill>
                <a:latin typeface="+mn-lt"/>
                <a:ea typeface="+mn-ea"/>
                <a:cs typeface="+mn-cs"/>
              </a:rPr>
              <a:t>Lower-level entity sets with distinctive features that apply only within a particular lower-level entity set.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Generalization proceeds from the recognition that a number of entity sets share </a:t>
            </a:r>
            <a:r>
              <a:rPr lang="en-IN" sz="1200" b="0" i="0" u="none" strike="noStrike" kern="1200" baseline="0">
                <a:solidFill>
                  <a:schemeClr val="tx1"/>
                </a:solidFill>
                <a:latin typeface="+mn-lt"/>
                <a:ea typeface="+mn-ea"/>
                <a:cs typeface="+mn-cs"/>
              </a:rPr>
              <a:t>some common features . </a:t>
            </a:r>
            <a:r>
              <a:rPr lang="en-US" sz="1200" b="0" i="0" u="none" strike="noStrike" kern="1200" baseline="0">
                <a:solidFill>
                  <a:schemeClr val="tx1"/>
                </a:solidFill>
                <a:latin typeface="+mn-lt"/>
                <a:ea typeface="+mn-ea"/>
                <a:cs typeface="+mn-cs"/>
              </a:rPr>
              <a:t>. On the basis of their commonalities, generalization synthesizes higher level entity set. Generalization is used to emphasize the similarities among lower-level entity sets and to hide the differences;</a:t>
            </a:r>
            <a:endParaRPr lang="en-US">
              <a:latin typeface="Times New Roman" pitchFamily="18" charset="0"/>
            </a:endParaRPr>
          </a:p>
        </p:txBody>
      </p:sp>
    </p:spTree>
    <p:extLst>
      <p:ext uri="{BB962C8B-B14F-4D97-AF65-F5344CB8AC3E}">
        <p14:creationId xmlns:p14="http://schemas.microsoft.com/office/powerpoint/2010/main" val="34761542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902CF426-FB9B-4F12-BB18-4E0BA7F11FD5}" type="slidenum">
              <a:rPr lang="en-US" sz="1200"/>
              <a:pPr algn="r"/>
              <a:t>85</a:t>
            </a:fld>
            <a:endParaRPr 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a:solidFill>
                  <a:schemeClr val="tx1"/>
                </a:solidFill>
                <a:latin typeface="+mn-lt"/>
                <a:ea typeface="+mn-ea"/>
                <a:cs typeface="+mn-cs"/>
              </a:rPr>
              <a:t>Condition-defined</a:t>
            </a:r>
            <a:r>
              <a:rPr lang="en-US" sz="1200" b="0" i="0" u="none" strike="noStrike" kern="1200" baseline="0">
                <a:solidFill>
                  <a:schemeClr val="tx1"/>
                </a:solidFill>
                <a:latin typeface="+mn-lt"/>
                <a:ea typeface="+mn-ea"/>
                <a:cs typeface="+mn-cs"/>
              </a:rPr>
              <a:t>. lower-level entity sets, membership is evaluated on the basis of whether or not an entity satisfies an explicit condition</a:t>
            </a:r>
          </a:p>
          <a:p>
            <a:r>
              <a:rPr lang="en-US" sz="1200" b="0" i="0" u="none" strike="noStrike" kern="1200" baseline="0">
                <a:solidFill>
                  <a:schemeClr val="tx1"/>
                </a:solidFill>
                <a:latin typeface="+mn-lt"/>
                <a:ea typeface="+mn-ea"/>
                <a:cs typeface="+mn-cs"/>
              </a:rPr>
              <a:t>or predicate.</a:t>
            </a:r>
            <a:endParaRPr lang="en-US" sz="1200" b="1"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User-defined</a:t>
            </a:r>
            <a:r>
              <a:rPr lang="en-US" sz="1200" b="0" i="0" u="none" strike="noStrike" kern="1200" baseline="0">
                <a:solidFill>
                  <a:schemeClr val="tx1"/>
                </a:solidFill>
                <a:latin typeface="+mn-lt"/>
                <a:ea typeface="+mn-ea"/>
                <a:cs typeface="+mn-cs"/>
              </a:rPr>
              <a:t>. User-defined lower-level entity sets are not constrained by a</a:t>
            </a:r>
          </a:p>
          <a:p>
            <a:r>
              <a:rPr lang="en-US" sz="1200" b="0" i="0" u="none" strike="noStrike" kern="1200" baseline="0">
                <a:solidFill>
                  <a:schemeClr val="tx1"/>
                </a:solidFill>
                <a:latin typeface="+mn-lt"/>
                <a:ea typeface="+mn-ea"/>
                <a:cs typeface="+mn-cs"/>
              </a:rPr>
              <a:t>membership condition; rather, the database user assigns entities to a given entity</a:t>
            </a:r>
          </a:p>
          <a:p>
            <a:r>
              <a:rPr lang="en-US" sz="1200" b="0" i="0" u="none" strike="noStrike" kern="1200" baseline="0">
                <a:solidFill>
                  <a:schemeClr val="tx1"/>
                </a:solidFill>
                <a:latin typeface="+mn-lt"/>
                <a:ea typeface="+mn-ea"/>
                <a:cs typeface="+mn-cs"/>
              </a:rPr>
              <a:t>set. </a:t>
            </a:r>
          </a:p>
          <a:p>
            <a:r>
              <a:rPr lang="en-US" sz="1200" b="0" i="0" u="none" strike="noStrike" kern="1200" baseline="0">
                <a:solidFill>
                  <a:schemeClr val="tx1"/>
                </a:solidFill>
                <a:latin typeface="+mn-lt"/>
                <a:ea typeface="+mn-ea"/>
                <a:cs typeface="+mn-cs"/>
              </a:rPr>
              <a:t>A given employee is not assigned to a specific team entity automatically on the</a:t>
            </a:r>
          </a:p>
          <a:p>
            <a:r>
              <a:rPr lang="en-US" sz="1200" b="0" i="0" u="none" strike="noStrike" kern="1200" baseline="0">
                <a:solidFill>
                  <a:schemeClr val="tx1"/>
                </a:solidFill>
                <a:latin typeface="+mn-lt"/>
                <a:ea typeface="+mn-ea"/>
                <a:cs typeface="+mn-cs"/>
              </a:rPr>
              <a:t>basis of an explicit defining condition. Instead, the user in charge of this decision</a:t>
            </a:r>
          </a:p>
          <a:p>
            <a:r>
              <a:rPr lang="en-US" sz="1200" b="0" i="0" u="none" strike="noStrike" kern="1200" baseline="0">
                <a:solidFill>
                  <a:schemeClr val="tx1"/>
                </a:solidFill>
                <a:latin typeface="+mn-lt"/>
                <a:ea typeface="+mn-ea"/>
                <a:cs typeface="+mn-cs"/>
              </a:rPr>
              <a:t>makes the team assignment on an individual basis. The assignment is</a:t>
            </a:r>
          </a:p>
          <a:p>
            <a:r>
              <a:rPr lang="en-US" sz="1200" b="0" i="0" u="none" strike="noStrike" kern="1200" baseline="0">
                <a:solidFill>
                  <a:schemeClr val="tx1"/>
                </a:solidFill>
                <a:latin typeface="+mn-lt"/>
                <a:ea typeface="+mn-ea"/>
                <a:cs typeface="+mn-cs"/>
              </a:rPr>
              <a:t>implemented by an operation that adds an entity to an entity set.</a:t>
            </a:r>
          </a:p>
        </p:txBody>
      </p:sp>
    </p:spTree>
    <p:extLst>
      <p:ext uri="{BB962C8B-B14F-4D97-AF65-F5344CB8AC3E}">
        <p14:creationId xmlns:p14="http://schemas.microsoft.com/office/powerpoint/2010/main" val="30497834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7FCDA40D-AF6A-4ABC-A52E-2C2B6205B3F0}" type="slidenum">
              <a:rPr lang="en-US" sz="1200"/>
              <a:pPr algn="r"/>
              <a:t>86</a:t>
            </a:fld>
            <a:endParaRPr 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0881362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4BAF3F3C-DF18-4F8C-BE64-AEB5552F8171}" type="slidenum">
              <a:rPr lang="en-US" sz="1200"/>
              <a:pPr algn="r"/>
              <a:t>87</a:t>
            </a:fld>
            <a:endParaRPr 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6185729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52F49718-1FC7-44B2-BEA5-5A763676DA8A}" type="slidenum">
              <a:rPr lang="en-US" sz="1200"/>
              <a:pPr algn="r"/>
              <a:t>88</a:t>
            </a:fld>
            <a:endParaRPr 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300">
                <a:ea typeface="ＭＳ Ｐゴシック" pitchFamily="34" charset="-128"/>
              </a:rPr>
              <a:t>But explicit schema may still be needed for foreign key constraints</a:t>
            </a:r>
          </a:p>
          <a:p>
            <a:endParaRPr lang="en-US">
              <a:latin typeface="Times New Roman" pitchFamily="18" charset="0"/>
            </a:endParaRPr>
          </a:p>
        </p:txBody>
      </p:sp>
    </p:spTree>
    <p:extLst>
      <p:ext uri="{BB962C8B-B14F-4D97-AF65-F5344CB8AC3E}">
        <p14:creationId xmlns:p14="http://schemas.microsoft.com/office/powerpoint/2010/main" val="15949546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89</a:t>
            </a:fld>
            <a:endParaRPr lang="en-US"/>
          </a:p>
        </p:txBody>
      </p:sp>
    </p:spTree>
    <p:extLst>
      <p:ext uri="{BB962C8B-B14F-4D97-AF65-F5344CB8AC3E}">
        <p14:creationId xmlns:p14="http://schemas.microsoft.com/office/powerpoint/2010/main" val="31795156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A database schema, along with primary key and foreign key dependencies, can be depicted by </a:t>
            </a:r>
            <a:r>
              <a:rPr lang="en-US" sz="1200" b="1" i="0" u="none" strike="noStrike" kern="1200" baseline="0">
                <a:solidFill>
                  <a:schemeClr val="tx1"/>
                </a:solidFill>
                <a:latin typeface="+mn-lt"/>
                <a:ea typeface="+mn-ea"/>
                <a:cs typeface="+mn-cs"/>
              </a:rPr>
              <a:t>schema diagrams</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Consider a Banking system, which  stores information about it’s different branches at different locations. Each branch has a unique branch name, location and  some amount as assets. Each branch maintains many Savings accounts of different customers. System is interested to record SB account number and balance amount of each savings account. Each customer may have many accounts and an account may be owned jointly by multiple Customers. Customer information such as-unique Customer_Name, city and street need to be stored in the system.  Each branch also gives loans to customers. About Loans we are interested to store information such as unique </a:t>
            </a:r>
            <a:r>
              <a:rPr lang="en-US" sz="1200" b="0" i="0" u="none" strike="noStrike" kern="1200" baseline="0" err="1">
                <a:solidFill>
                  <a:schemeClr val="tx1"/>
                </a:solidFill>
                <a:latin typeface="+mn-lt"/>
                <a:ea typeface="+mn-ea"/>
                <a:cs typeface="+mn-cs"/>
              </a:rPr>
              <a:t>loan_number</a:t>
            </a:r>
            <a:r>
              <a:rPr lang="en-US" sz="1200" b="0" i="0" u="none" strike="noStrike" kern="1200" baseline="0">
                <a:solidFill>
                  <a:schemeClr val="tx1"/>
                </a:solidFill>
                <a:latin typeface="+mn-lt"/>
                <a:ea typeface="+mn-ea"/>
                <a:cs typeface="+mn-cs"/>
              </a:rPr>
              <a:t>, </a:t>
            </a:r>
            <a:r>
              <a:rPr lang="en-US" sz="1200" b="0" i="0" u="none" strike="noStrike" kern="1200" baseline="0" err="1">
                <a:solidFill>
                  <a:schemeClr val="tx1"/>
                </a:solidFill>
                <a:latin typeface="+mn-lt"/>
                <a:ea typeface="+mn-ea"/>
                <a:cs typeface="+mn-cs"/>
              </a:rPr>
              <a:t>Loan_amount</a:t>
            </a:r>
            <a:r>
              <a:rPr lang="en-US" sz="1200" b="0" i="0" u="none" strike="noStrike" kern="1200" baseline="0">
                <a:solidFill>
                  <a:schemeClr val="tx1"/>
                </a:solidFill>
                <a:latin typeface="+mn-lt"/>
                <a:ea typeface="+mn-ea"/>
                <a:cs typeface="+mn-cs"/>
              </a:rPr>
              <a:t>. Each branch maintains many loan accounts. Each customer is allowed to take many loans and at the same time  a loan may be jointly taken by many Customer.</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91</a:t>
            </a:fld>
            <a:endParaRPr lang="en-US"/>
          </a:p>
        </p:txBody>
      </p:sp>
    </p:spTree>
    <p:extLst>
      <p:ext uri="{BB962C8B-B14F-4D97-AF65-F5344CB8AC3E}">
        <p14:creationId xmlns:p14="http://schemas.microsoft.com/office/powerpoint/2010/main" val="42385441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Relational Schema &amp; Schema Diagram</a:t>
            </a:r>
          </a:p>
        </p:txBody>
      </p:sp>
      <p:sp>
        <p:nvSpPr>
          <p:cNvPr id="4" name="Slide Number Placeholder 3"/>
          <p:cNvSpPr>
            <a:spLocks noGrp="1"/>
          </p:cNvSpPr>
          <p:nvPr>
            <p:ph type="sldNum" sz="quarter" idx="10"/>
          </p:nvPr>
        </p:nvSpPr>
        <p:spPr/>
        <p:txBody>
          <a:bodyPr/>
          <a:lstStyle/>
          <a:p>
            <a:fld id="{969D3268-2C9E-45FD-936D-211B5A0B5E4D}" type="slidenum">
              <a:rPr lang="en-US" smtClean="0"/>
              <a:t>92</a:t>
            </a:fld>
            <a:endParaRPr lang="en-US"/>
          </a:p>
        </p:txBody>
      </p:sp>
    </p:spTree>
    <p:extLst>
      <p:ext uri="{BB962C8B-B14F-4D97-AF65-F5344CB8AC3E}">
        <p14:creationId xmlns:p14="http://schemas.microsoft.com/office/powerpoint/2010/main" val="24195023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SQL</a:t>
            </a:r>
            <a:r>
              <a:rPr lang="en-US" baseline="0"/>
              <a:t> Commands Corresponding to Relational schema given in Previous Slide-For Lab implementation</a:t>
            </a:r>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93</a:t>
            </a:fld>
            <a:endParaRPr lang="en-US"/>
          </a:p>
        </p:txBody>
      </p:sp>
    </p:spTree>
    <p:extLst>
      <p:ext uri="{BB962C8B-B14F-4D97-AF65-F5344CB8AC3E}">
        <p14:creationId xmlns:p14="http://schemas.microsoft.com/office/powerpoint/2010/main" val="390998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7C002A-327E-4482-B9DE-D7B5E6A7FDC6}" type="slidenum">
              <a:rPr lang="en-US" altLang="en-US" sz="1200" smtClean="0"/>
              <a:pPr/>
              <a:t>9</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To identify every relationship instance in the relationship set distinctly Primary Key of relationship set is used.</a:t>
            </a:r>
          </a:p>
        </p:txBody>
      </p:sp>
    </p:spTree>
    <p:extLst>
      <p:ext uri="{BB962C8B-B14F-4D97-AF65-F5344CB8AC3E}">
        <p14:creationId xmlns:p14="http://schemas.microsoft.com/office/powerpoint/2010/main" val="8206392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D9C5764D-78E7-47A0-A2F2-4EF0DB1ADF5E}" type="slidenum">
              <a:rPr lang="en-US" sz="1200"/>
              <a:pPr algn="r"/>
              <a:t>94</a:t>
            </a:fld>
            <a:endParaRPr 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1473365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6425F7E9-AFC4-485D-9D10-81D47C5EDBB3}" type="slidenum">
              <a:rPr lang="en-US" sz="1200"/>
              <a:pPr algn="r"/>
              <a:t>95</a:t>
            </a:fld>
            <a:endParaRPr 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6885155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DEB5C939-24D5-42AB-85DD-7A5A784499D6}" type="slidenum">
              <a:rPr lang="en-US" sz="1200"/>
              <a:pPr algn="r"/>
              <a:t>96</a:t>
            </a:fld>
            <a:endParaRPr 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0803007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8F5D5484-C70E-48F2-BC02-E82D64B408E5}" type="slidenum">
              <a:rPr lang="en-US" sz="1200"/>
              <a:pPr algn="r"/>
              <a:t>97</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9685075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Ternary relationship</a:t>
            </a:r>
            <a:r>
              <a:rPr lang="en-US"/>
              <a:t> and representing equivalently using Binary relations by introducing an entity</a:t>
            </a:r>
          </a:p>
          <a:p>
            <a:endParaRPr lang="en-IN"/>
          </a:p>
        </p:txBody>
      </p:sp>
      <p:sp>
        <p:nvSpPr>
          <p:cNvPr id="4" name="Slide Number Placeholder 3"/>
          <p:cNvSpPr>
            <a:spLocks noGrp="1"/>
          </p:cNvSpPr>
          <p:nvPr>
            <p:ph type="sldNum" sz="quarter" idx="5"/>
          </p:nvPr>
        </p:nvSpPr>
        <p:spPr/>
        <p:txBody>
          <a:bodyPr/>
          <a:lstStyle/>
          <a:p>
            <a:fld id="{969D3268-2C9E-45FD-936D-211B5A0B5E4D}" type="slidenum">
              <a:rPr lang="en-US" smtClean="0"/>
              <a:t>98</a:t>
            </a:fld>
            <a:endParaRPr lang="en-US"/>
          </a:p>
        </p:txBody>
      </p:sp>
    </p:spTree>
    <p:extLst>
      <p:ext uri="{BB962C8B-B14F-4D97-AF65-F5344CB8AC3E}">
        <p14:creationId xmlns:p14="http://schemas.microsoft.com/office/powerpoint/2010/main" val="20564213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Some Questions</a:t>
            </a:r>
          </a:p>
        </p:txBody>
      </p:sp>
      <p:sp>
        <p:nvSpPr>
          <p:cNvPr id="4" name="Slide Number Placeholder 3"/>
          <p:cNvSpPr>
            <a:spLocks noGrp="1"/>
          </p:cNvSpPr>
          <p:nvPr>
            <p:ph type="sldNum" sz="quarter" idx="5"/>
          </p:nvPr>
        </p:nvSpPr>
        <p:spPr/>
        <p:txBody>
          <a:bodyPr/>
          <a:lstStyle/>
          <a:p>
            <a:fld id="{969D3268-2C9E-45FD-936D-211B5A0B5E4D}" type="slidenum">
              <a:rPr lang="en-US" smtClean="0"/>
              <a:t>99</a:t>
            </a:fld>
            <a:endParaRPr lang="en-US"/>
          </a:p>
        </p:txBody>
      </p:sp>
    </p:spTree>
    <p:extLst>
      <p:ext uri="{BB962C8B-B14F-4D97-AF65-F5344CB8AC3E}">
        <p14:creationId xmlns:p14="http://schemas.microsoft.com/office/powerpoint/2010/main" val="219888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2"/>
                </a:solidFill>
              </a:rPr>
              <a:t>Note</a:t>
            </a:r>
            <a:r>
              <a:rPr lang="en-US" sz="1200">
                <a:solidFill>
                  <a:schemeClr val="tx2"/>
                </a:solidFill>
              </a:rPr>
              <a:t>: ER diagram notation in 6</a:t>
            </a:r>
            <a:r>
              <a:rPr lang="en-US" sz="1200" baseline="30000">
                <a:solidFill>
                  <a:schemeClr val="tx2"/>
                </a:solidFill>
              </a:rPr>
              <a:t>th</a:t>
            </a:r>
            <a:r>
              <a:rPr lang="en-US" sz="1200">
                <a:solidFill>
                  <a:schemeClr val="tx2"/>
                </a:solidFill>
              </a:rPr>
              <a:t> edition of Database System Concepts changed from earlier editions; now based on UML class diagram notation with some modifications.</a:t>
            </a:r>
          </a:p>
          <a:p>
            <a:endParaRPr lang="en-US"/>
          </a:p>
        </p:txBody>
      </p:sp>
      <p:sp>
        <p:nvSpPr>
          <p:cNvPr id="4" name="Slide Number Placeholder 3"/>
          <p:cNvSpPr>
            <a:spLocks noGrp="1"/>
          </p:cNvSpPr>
          <p:nvPr>
            <p:ph type="sldNum" sz="quarter" idx="10"/>
          </p:nvPr>
        </p:nvSpPr>
        <p:spPr/>
        <p:txBody>
          <a:bodyPr/>
          <a:lstStyle/>
          <a:p>
            <a:fld id="{969D3268-2C9E-45FD-936D-211B5A0B5E4D}" type="slidenum">
              <a:rPr lang="en-US" smtClean="0"/>
              <a:t>10</a:t>
            </a:fld>
            <a:endParaRPr lang="en-US"/>
          </a:p>
        </p:txBody>
      </p:sp>
    </p:spTree>
    <p:extLst>
      <p:ext uri="{BB962C8B-B14F-4D97-AF65-F5344CB8AC3E}">
        <p14:creationId xmlns:p14="http://schemas.microsoft.com/office/powerpoint/2010/main" val="307818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1994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41620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45348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35567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5BA5D-672B-4AC0-A96B-1295CC17C9E2}"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365868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D5BA5D-672B-4AC0-A96B-1295CC17C9E2}"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304993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D5BA5D-672B-4AC0-A96B-1295CC17C9E2}"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9779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D5BA5D-672B-4AC0-A96B-1295CC17C9E2}"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63200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5BA5D-672B-4AC0-A96B-1295CC17C9E2}"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1352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5BA5D-672B-4AC0-A96B-1295CC17C9E2}"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60140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5BA5D-672B-4AC0-A96B-1295CC17C9E2}"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B4EB4-C92E-45CC-B57A-7739E6E0FE52}" type="slidenum">
              <a:rPr lang="en-US" smtClean="0"/>
              <a:t>‹#›</a:t>
            </a:fld>
            <a:endParaRPr lang="en-US"/>
          </a:p>
        </p:txBody>
      </p:sp>
    </p:spTree>
    <p:extLst>
      <p:ext uri="{BB962C8B-B14F-4D97-AF65-F5344CB8AC3E}">
        <p14:creationId xmlns:p14="http://schemas.microsoft.com/office/powerpoint/2010/main" val="255707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5BA5D-672B-4AC0-A96B-1295CC17C9E2}" type="datetimeFigureOut">
              <a:rPr lang="en-US" smtClean="0"/>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B4EB4-C92E-45CC-B57A-7739E6E0FE52}" type="slidenum">
              <a:rPr lang="en-US" smtClean="0"/>
              <a:t>‹#›</a:t>
            </a:fld>
            <a:endParaRPr lang="en-US"/>
          </a:p>
        </p:txBody>
      </p:sp>
    </p:spTree>
    <p:extLst>
      <p:ext uri="{BB962C8B-B14F-4D97-AF65-F5344CB8AC3E}">
        <p14:creationId xmlns:p14="http://schemas.microsoft.com/office/powerpoint/2010/main" val="1513012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image" Target="../media/image38.png"/><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slide" Target="slide84.xml"/><Relationship Id="rId4" Type="http://schemas.openxmlformats.org/officeDocument/2006/relationships/image" Target="../media/image40.png"/></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slide" Target="slide84.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slide" Target="slide8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2286000"/>
            <a:ext cx="8001000" cy="206210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i="0" u="none" strike="noStrike" kern="0" cap="none" spc="0" normalizeH="0" baseline="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DATABASE MANAGEMENT SYSTEM  DSE</a:t>
            </a:r>
            <a:r>
              <a:rPr kumimoji="1" lang="en-US" sz="3200" b="1" i="0" u="none" strike="noStrike" kern="0" cap="none" spc="0" normalizeH="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kern="0" baseline="0">
                <a:solidFill>
                  <a:srgbClr val="CC3300"/>
                </a:solidFill>
                <a:effectLst>
                  <a:outerShdw blurRad="38100" dist="38100" dir="2700000" algn="tl">
                    <a:srgbClr val="C0C0C0"/>
                  </a:outerShdw>
                </a:effectLst>
                <a:latin typeface="Helvetica"/>
                <a:ea typeface="MS PGothic" pitchFamily="34" charset="-128"/>
                <a:cs typeface="+mj-cs"/>
              </a:rPr>
              <a:t>IV Semester</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sz="3200" b="1" i="0" u="none" strike="noStrike" kern="0" cap="none" spc="0" normalizeH="0" noProof="0">
                <a:ln>
                  <a:noFill/>
                </a:ln>
                <a:solidFill>
                  <a:srgbClr val="CC3300"/>
                </a:solidFill>
                <a:effectLst>
                  <a:outerShdw blurRad="38100" dist="38100" dir="2700000" algn="tl">
                    <a:srgbClr val="C0C0C0"/>
                  </a:outerShdw>
                </a:effectLst>
                <a:uLnTx/>
                <a:uFillTx/>
                <a:latin typeface="Helvetica"/>
                <a:ea typeface="MS PGothic" pitchFamily="34" charset="-128"/>
                <a:cs typeface="+mj-cs"/>
              </a:rPr>
              <a:t>JAN 2023</a:t>
            </a:r>
            <a:endParaRPr kumimoji="0" lang="en-US" sz="1800" b="0" i="0" u="none" strike="noStrike" kern="0" cap="none" spc="0" normalizeH="0" baseline="0" noProof="0">
              <a:ln>
                <a:noFill/>
              </a:ln>
              <a:solidFill>
                <a:sysClr val="windowText" lastClr="000000"/>
              </a:solidFill>
              <a:effectLst/>
              <a:uLnTx/>
              <a:uFillTx/>
            </a:endParaRPr>
          </a:p>
        </p:txBody>
      </p:sp>
      <p:sp>
        <p:nvSpPr>
          <p:cNvPr id="3" name="Subtitle 2">
            <a:extLst>
              <a:ext uri="{FF2B5EF4-FFF2-40B4-BE49-F238E27FC236}">
                <a16:creationId xmlns:a16="http://schemas.microsoft.com/office/drawing/2014/main" id="{4704B454-3010-4F2A-9C98-49671BF3B59B}"/>
              </a:ext>
            </a:extLst>
          </p:cNvPr>
          <p:cNvSpPr txBox="1">
            <a:spLocks/>
          </p:cNvSpPr>
          <p:nvPr/>
        </p:nvSpPr>
        <p:spPr>
          <a:xfrm>
            <a:off x="2583" y="4953000"/>
            <a:ext cx="91440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en-US" sz="2000" b="1">
                <a:latin typeface="CMR10"/>
              </a:rPr>
              <a:t>Database System Concepts</a:t>
            </a:r>
          </a:p>
          <a:p>
            <a:pPr marL="0" indent="0" algn="ctr">
              <a:buNone/>
            </a:pPr>
            <a:r>
              <a:rPr lang="en-US" sz="1800">
                <a:latin typeface="CMR10"/>
              </a:rPr>
              <a:t>Abraham </a:t>
            </a:r>
            <a:r>
              <a:rPr lang="en-US" sz="1800" err="1">
                <a:latin typeface="CMR10"/>
              </a:rPr>
              <a:t>Silberschatz</a:t>
            </a:r>
            <a:r>
              <a:rPr lang="en-US" sz="1800">
                <a:latin typeface="CMR10"/>
              </a:rPr>
              <a:t>, Henry F. </a:t>
            </a:r>
            <a:r>
              <a:rPr lang="en-US" sz="1800" err="1">
                <a:latin typeface="CMR10"/>
              </a:rPr>
              <a:t>Korth</a:t>
            </a:r>
            <a:r>
              <a:rPr lang="en-US" sz="1800">
                <a:latin typeface="CMR10"/>
              </a:rPr>
              <a:t>, S. Sudarshan</a:t>
            </a:r>
          </a:p>
          <a:p>
            <a:pPr marL="0" indent="0" algn="ctr">
              <a:buNone/>
            </a:pPr>
            <a:endParaRPr lang="en-US"/>
          </a:p>
        </p:txBody>
      </p:sp>
    </p:spTree>
    <p:extLst>
      <p:ext uri="{BB962C8B-B14F-4D97-AF65-F5344CB8AC3E}">
        <p14:creationId xmlns:p14="http://schemas.microsoft.com/office/powerpoint/2010/main" val="54393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idx="4294967295"/>
          </p:nvPr>
        </p:nvSpPr>
        <p:spPr>
          <a:xfrm>
            <a:off x="469900" y="12412"/>
            <a:ext cx="82677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E-R Diagrams</a:t>
            </a:r>
          </a:p>
        </p:txBody>
      </p:sp>
      <p:sp>
        <p:nvSpPr>
          <p:cNvPr id="4" name="Rectangle 3"/>
          <p:cNvSpPr>
            <a:spLocks noChangeArrowheads="1"/>
          </p:cNvSpPr>
          <p:nvPr/>
        </p:nvSpPr>
        <p:spPr bwMode="auto">
          <a:xfrm>
            <a:off x="543791" y="4090555"/>
            <a:ext cx="8505825" cy="2119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p>
            <a:pPr>
              <a:spcBef>
                <a:spcPct val="35000"/>
              </a:spcBef>
              <a:buClr>
                <a:schemeClr val="tx2"/>
              </a:buClr>
              <a:buSzPct val="90000"/>
            </a:pPr>
            <a:r>
              <a:rPr kumimoji="1" lang="en-US" sz="2400"/>
              <a:t>     Rectangles represent </a:t>
            </a:r>
            <a:r>
              <a:rPr kumimoji="1" lang="en-US" sz="2400">
                <a:solidFill>
                  <a:srgbClr val="FF0000"/>
                </a:solidFill>
              </a:rPr>
              <a:t>entity sets</a:t>
            </a:r>
            <a:r>
              <a:rPr kumimoji="1" lang="en-US" sz="2400"/>
              <a:t>.</a:t>
            </a:r>
            <a:endParaRPr lang="en-US"/>
          </a:p>
          <a:p>
            <a:pPr>
              <a:spcBef>
                <a:spcPct val="35000"/>
              </a:spcBef>
              <a:buClr>
                <a:schemeClr val="tx2"/>
              </a:buClr>
              <a:buSzPct val="90000"/>
            </a:pPr>
            <a:r>
              <a:rPr kumimoji="1" lang="en-US" sz="2400"/>
              <a:t>     Diamonds represent </a:t>
            </a:r>
            <a:r>
              <a:rPr kumimoji="1" lang="en-US" sz="2400">
                <a:solidFill>
                  <a:srgbClr val="FF0000"/>
                </a:solidFill>
              </a:rPr>
              <a:t>relationship set</a:t>
            </a:r>
            <a:r>
              <a:rPr kumimoji="1" lang="en-US" sz="2400"/>
              <a:t>.</a:t>
            </a:r>
            <a:endParaRPr lang="en-US" sz="2400">
              <a:cs typeface="Calibri"/>
            </a:endParaRPr>
          </a:p>
          <a:p>
            <a:pPr marL="342900" indent="-342900">
              <a:spcBef>
                <a:spcPct val="35000"/>
              </a:spcBef>
              <a:buClr>
                <a:schemeClr val="tx2"/>
              </a:buClr>
              <a:buSzPct val="90000"/>
              <a:buFont typeface="Monotype Sorts" charset="2"/>
              <a:buChar char="n"/>
            </a:pPr>
            <a:r>
              <a:rPr kumimoji="1" lang="en-US" sz="2400">
                <a:solidFill>
                  <a:srgbClr val="FF0000"/>
                </a:solidFill>
              </a:rPr>
              <a:t>Attributes</a:t>
            </a:r>
            <a:r>
              <a:rPr kumimoji="1" lang="en-US" sz="2400"/>
              <a:t> listed inside entity rectangle.</a:t>
            </a:r>
          </a:p>
          <a:p>
            <a:pPr marL="342900" indent="-342900">
              <a:spcBef>
                <a:spcPct val="35000"/>
              </a:spcBef>
              <a:buClr>
                <a:schemeClr val="tx2"/>
              </a:buClr>
              <a:buSzPct val="90000"/>
              <a:buFont typeface="Monotype Sorts" charset="2"/>
              <a:buChar char="n"/>
            </a:pPr>
            <a:r>
              <a:rPr kumimoji="1" lang="en-US" sz="2400"/>
              <a:t>Underline indicates </a:t>
            </a:r>
            <a:r>
              <a:rPr kumimoji="1" lang="en-US" sz="2400">
                <a:solidFill>
                  <a:srgbClr val="FF0000"/>
                </a:solidFill>
              </a:rPr>
              <a:t>primary key </a:t>
            </a:r>
            <a:r>
              <a:rPr kumimoji="1" lang="en-US" sz="2400"/>
              <a:t>attributes.</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91" y="1683039"/>
            <a:ext cx="82645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6508" y="734254"/>
            <a:ext cx="8077200" cy="646331"/>
          </a:xfrm>
          <a:prstGeom prst="rect">
            <a:avLst/>
          </a:prstGeom>
          <a:noFill/>
        </p:spPr>
        <p:txBody>
          <a:bodyPr wrap="square" rtlCol="0">
            <a:spAutoFit/>
          </a:bodyPr>
          <a:lstStyle/>
          <a:p>
            <a:r>
              <a:rPr lang="en-US"/>
              <a:t>Following is the diagrammatic representation of Relationship( discussed in slide 11) in ER Model</a:t>
            </a:r>
          </a:p>
        </p:txBody>
      </p:sp>
    </p:spTree>
    <p:extLst>
      <p:ext uri="{BB962C8B-B14F-4D97-AF65-F5344CB8AC3E}">
        <p14:creationId xmlns:p14="http://schemas.microsoft.com/office/powerpoint/2010/main" val="20004636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a:t>ER MODEL</a:t>
            </a:r>
          </a:p>
          <a:p>
            <a:pPr marL="0" indent="0" algn="ctr">
              <a:buNone/>
            </a:pPr>
            <a:endParaRPr lang="en-US"/>
          </a:p>
          <a:p>
            <a:pPr marL="0" indent="0" algn="ctr">
              <a:buNone/>
            </a:pPr>
            <a:r>
              <a:rPr lang="en-US"/>
              <a:t>END OF CHAPTER</a:t>
            </a:r>
          </a:p>
        </p:txBody>
      </p:sp>
    </p:spTree>
    <p:extLst>
      <p:ext uri="{BB962C8B-B14F-4D97-AF65-F5344CB8AC3E}">
        <p14:creationId xmlns:p14="http://schemas.microsoft.com/office/powerpoint/2010/main" val="172010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457200" y="-295276"/>
            <a:ext cx="8229600" cy="1171575"/>
          </a:xfrm>
        </p:spPr>
        <p:txBody>
          <a:bodyPr>
            <a:normAutofit/>
          </a:bodyPr>
          <a:lstStyle/>
          <a:p>
            <a:pPr eaLnBrk="1" fontAlgn="auto" hangingPunct="1">
              <a:spcAft>
                <a:spcPts val="0"/>
              </a:spcAft>
              <a:defRPr/>
            </a:pPr>
            <a:r>
              <a:rPr kumimoji="1" lang="en-US" sz="3200" b="1" kern="0">
                <a:solidFill>
                  <a:srgbClr val="CC3300"/>
                </a:solidFill>
                <a:effectLst>
                  <a:outerShdw blurRad="38100" dist="38100" dir="2700000" algn="tl">
                    <a:srgbClr val="C0C0C0"/>
                  </a:outerShdw>
                </a:effectLst>
                <a:latin typeface="Helvetica"/>
                <a:ea typeface="MS PGothic" pitchFamily="34" charset="-128"/>
              </a:rPr>
              <a:t>Relationship Sets (Cont.)</a:t>
            </a:r>
          </a:p>
        </p:txBody>
      </p:sp>
      <p:sp>
        <p:nvSpPr>
          <p:cNvPr id="34819" name="Rectangle 3"/>
          <p:cNvSpPr>
            <a:spLocks noGrp="1" noChangeArrowheads="1"/>
          </p:cNvSpPr>
          <p:nvPr>
            <p:ph idx="1"/>
          </p:nvPr>
        </p:nvSpPr>
        <p:spPr>
          <a:xfrm>
            <a:off x="441702" y="678429"/>
            <a:ext cx="8618781" cy="1171575"/>
          </a:xfrm>
        </p:spPr>
        <p:txBody>
          <a:bodyPr/>
          <a:lstStyle/>
          <a:p>
            <a:pPr eaLnBrk="1" hangingPunct="1">
              <a:lnSpc>
                <a:spcPct val="112000"/>
              </a:lnSpc>
            </a:pPr>
            <a:r>
              <a:rPr lang="en-US" altLang="en-US" sz="2800">
                <a:ea typeface="MS PGothic" panose="020B0600070205080204" pitchFamily="34" charset="-128"/>
              </a:rPr>
              <a:t>A relationship may also have attributes called </a:t>
            </a:r>
            <a:r>
              <a:rPr lang="en-US" altLang="en-US" sz="2800" b="1">
                <a:ea typeface="MS PGothic" panose="020B0600070205080204" pitchFamily="34" charset="-128"/>
              </a:rPr>
              <a:t>descriptive attributes</a:t>
            </a:r>
            <a:r>
              <a:rPr lang="en-US" altLang="en-US" sz="2800">
                <a:ea typeface="MS PGothic" panose="020B0600070205080204" pitchFamily="34" charset="-128"/>
              </a:rPr>
              <a:t>.</a:t>
            </a:r>
          </a:p>
          <a:p>
            <a:pPr eaLnBrk="1" hangingPunct="1">
              <a:lnSpc>
                <a:spcPct val="112000"/>
              </a:lnSpc>
            </a:pPr>
            <a:endParaRPr lang="en-US" altLang="en-US" sz="2800">
              <a:ea typeface="MS PGothic" panose="020B0600070205080204" pitchFamily="34" charset="-128"/>
            </a:endParaRPr>
          </a:p>
        </p:txBody>
      </p:sp>
      <p:pic>
        <p:nvPicPr>
          <p:cNvPr id="348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2971800"/>
            <a:ext cx="6282531" cy="291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17139" y="1726049"/>
            <a:ext cx="8248650" cy="1169551"/>
          </a:xfrm>
          <a:prstGeom prst="rect">
            <a:avLst/>
          </a:prstGeom>
        </p:spPr>
        <p:txBody>
          <a:bodyPr wrap="square">
            <a:spAutoFit/>
          </a:bodyPr>
          <a:lstStyle/>
          <a:p>
            <a:r>
              <a:rPr lang="en-US" altLang="en-US">
                <a:latin typeface="Times New Roman" panose="02020603050405020304" pitchFamily="18" charset="0"/>
              </a:rPr>
              <a:t>Assume that we want to store information that –An Instructor </a:t>
            </a:r>
            <a:r>
              <a:rPr lang="en-US" altLang="en-US" b="1">
                <a:solidFill>
                  <a:srgbClr val="C00000"/>
                </a:solidFill>
                <a:latin typeface="Times New Roman" panose="02020603050405020304" pitchFamily="18" charset="0"/>
              </a:rPr>
              <a:t>I</a:t>
            </a:r>
            <a:r>
              <a:rPr lang="en-US" altLang="en-US">
                <a:latin typeface="Times New Roman" panose="02020603050405020304" pitchFamily="18" charset="0"/>
              </a:rPr>
              <a:t> became an Advisor to Student </a:t>
            </a:r>
            <a:r>
              <a:rPr lang="en-US" altLang="en-US" b="1">
                <a:solidFill>
                  <a:srgbClr val="FF0000"/>
                </a:solidFill>
                <a:latin typeface="Times New Roman" panose="02020603050405020304" pitchFamily="18" charset="0"/>
              </a:rPr>
              <a:t>S</a:t>
            </a:r>
            <a:r>
              <a:rPr lang="en-US" altLang="en-US">
                <a:solidFill>
                  <a:srgbClr val="FF0000"/>
                </a:solidFill>
                <a:latin typeface="Times New Roman" panose="02020603050405020304" pitchFamily="18" charset="0"/>
              </a:rPr>
              <a:t> </a:t>
            </a:r>
            <a:r>
              <a:rPr lang="en-US" altLang="en-US">
                <a:latin typeface="Times New Roman" panose="02020603050405020304" pitchFamily="18" charset="0"/>
              </a:rPr>
              <a:t>on the date </a:t>
            </a:r>
            <a:r>
              <a:rPr lang="en-US" altLang="en-US" b="1">
                <a:solidFill>
                  <a:srgbClr val="0070C0"/>
                </a:solidFill>
                <a:latin typeface="Times New Roman" panose="02020603050405020304" pitchFamily="18" charset="0"/>
              </a:rPr>
              <a:t>D</a:t>
            </a:r>
            <a:r>
              <a:rPr lang="en-US" altLang="en-US">
                <a:latin typeface="Times New Roman" panose="02020603050405020304" pitchFamily="18" charset="0"/>
              </a:rPr>
              <a:t>.</a:t>
            </a:r>
          </a:p>
          <a:p>
            <a:endParaRPr lang="en-US" altLang="en-US" sz="1400">
              <a:latin typeface="Times New Roman" panose="02020603050405020304" pitchFamily="18" charset="0"/>
            </a:endParaRPr>
          </a:p>
          <a:p>
            <a:r>
              <a:rPr lang="en-US" altLang="en-US" b="1">
                <a:solidFill>
                  <a:srgbClr val="C00000"/>
                </a:solidFill>
                <a:latin typeface="Times New Roman" panose="02020603050405020304" pitchFamily="18" charset="0"/>
              </a:rPr>
              <a:t>Ex: </a:t>
            </a:r>
            <a:r>
              <a:rPr lang="en-US" altLang="en-US" sz="2000">
                <a:latin typeface="Times New Roman" panose="02020603050405020304" pitchFamily="18" charset="0"/>
              </a:rPr>
              <a:t>(</a:t>
            </a:r>
            <a:r>
              <a:rPr lang="en-US" altLang="en-US" b="1">
                <a:latin typeface="Times New Roman" panose="02020603050405020304" pitchFamily="18" charset="0"/>
              </a:rPr>
              <a:t>76766,Crick</a:t>
            </a:r>
            <a:r>
              <a:rPr lang="en-US" altLang="en-US" sz="2000">
                <a:latin typeface="Times New Roman" panose="02020603050405020304" pitchFamily="18" charset="0"/>
              </a:rPr>
              <a:t>) </a:t>
            </a:r>
            <a:r>
              <a:rPr lang="en-US" altLang="en-US">
                <a:latin typeface="Times New Roman" panose="02020603050405020304" pitchFamily="18" charset="0"/>
              </a:rPr>
              <a:t>became Advisor to a Student </a:t>
            </a:r>
            <a:r>
              <a:rPr lang="en-US" altLang="en-US" sz="2000">
                <a:latin typeface="Times New Roman" panose="02020603050405020304" pitchFamily="18" charset="0"/>
              </a:rPr>
              <a:t>(</a:t>
            </a:r>
            <a:r>
              <a:rPr lang="en-US" altLang="en-US" b="1">
                <a:latin typeface="Times New Roman" panose="02020603050405020304" pitchFamily="18" charset="0"/>
              </a:rPr>
              <a:t>98988,Tanaka</a:t>
            </a:r>
            <a:r>
              <a:rPr lang="en-US" altLang="en-US" sz="2000">
                <a:latin typeface="Times New Roman" panose="02020603050405020304" pitchFamily="18" charset="0"/>
              </a:rPr>
              <a:t>) </a:t>
            </a:r>
            <a:r>
              <a:rPr lang="en-US" altLang="en-US">
                <a:latin typeface="Times New Roman" panose="02020603050405020304" pitchFamily="18" charset="0"/>
              </a:rPr>
              <a:t>on </a:t>
            </a:r>
            <a:r>
              <a:rPr lang="en-US" altLang="en-US" b="1">
                <a:latin typeface="Times New Roman" panose="02020603050405020304" pitchFamily="18" charset="0"/>
              </a:rPr>
              <a:t>3</a:t>
            </a:r>
            <a:r>
              <a:rPr lang="en-US" altLang="en-US" b="1" baseline="30000">
                <a:latin typeface="Times New Roman" panose="02020603050405020304" pitchFamily="18" charset="0"/>
              </a:rPr>
              <a:t>rd</a:t>
            </a:r>
            <a:r>
              <a:rPr lang="en-US" altLang="en-US" b="1">
                <a:latin typeface="Times New Roman" panose="02020603050405020304" pitchFamily="18" charset="0"/>
              </a:rPr>
              <a:t> May 2008</a:t>
            </a:r>
            <a:r>
              <a:rPr lang="en-US" altLang="en-US">
                <a:latin typeface="Times New Roman" panose="02020603050405020304" pitchFamily="18" charset="0"/>
              </a:rPr>
              <a:t>.</a:t>
            </a:r>
          </a:p>
        </p:txBody>
      </p:sp>
      <p:sp>
        <p:nvSpPr>
          <p:cNvPr id="3" name="Rectangle 2"/>
          <p:cNvSpPr/>
          <p:nvPr/>
        </p:nvSpPr>
        <p:spPr>
          <a:xfrm>
            <a:off x="284956" y="5958878"/>
            <a:ext cx="8574087" cy="646331"/>
          </a:xfrm>
          <a:prstGeom prst="rect">
            <a:avLst/>
          </a:prstGeom>
        </p:spPr>
        <p:txBody>
          <a:bodyPr wrap="square">
            <a:spAutoFit/>
          </a:bodyPr>
          <a:lstStyle/>
          <a:p>
            <a:pPr algn="ctr">
              <a:defRPr/>
            </a:pPr>
            <a:r>
              <a:rPr lang="en-US" altLang="en-US">
                <a:solidFill>
                  <a:srgbClr val="C00000"/>
                </a:solidFill>
                <a:latin typeface="Times New Roman" panose="02020603050405020304" pitchFamily="18" charset="0"/>
              </a:rPr>
              <a:t>3</a:t>
            </a:r>
            <a:r>
              <a:rPr lang="en-US" altLang="en-US" baseline="30000">
                <a:solidFill>
                  <a:srgbClr val="C00000"/>
                </a:solidFill>
                <a:latin typeface="Times New Roman" panose="02020603050405020304" pitchFamily="18" charset="0"/>
              </a:rPr>
              <a:t>rd</a:t>
            </a:r>
            <a:r>
              <a:rPr lang="en-US" altLang="en-US">
                <a:solidFill>
                  <a:srgbClr val="C00000"/>
                </a:solidFill>
                <a:latin typeface="Times New Roman" panose="02020603050405020304" pitchFamily="18" charset="0"/>
              </a:rPr>
              <a:t> May 2008 </a:t>
            </a:r>
            <a:r>
              <a:rPr lang="en-US" altLang="en-US">
                <a:latin typeface="Times New Roman" panose="02020603050405020304" pitchFamily="18" charset="0"/>
              </a:rPr>
              <a:t>date is property of </a:t>
            </a:r>
            <a:r>
              <a:rPr lang="en-US" altLang="en-US">
                <a:solidFill>
                  <a:srgbClr val="C00000"/>
                </a:solidFill>
                <a:latin typeface="Times New Roman" panose="02020603050405020304" pitchFamily="18" charset="0"/>
              </a:rPr>
              <a:t>neither Instructor nor Student</a:t>
            </a:r>
            <a:r>
              <a:rPr lang="en-US" altLang="en-US">
                <a:latin typeface="Times New Roman" panose="02020603050405020304" pitchFamily="18" charset="0"/>
              </a:rPr>
              <a:t>, but it </a:t>
            </a:r>
            <a:r>
              <a:rPr lang="en-US" altLang="en-US">
                <a:solidFill>
                  <a:srgbClr val="C00000"/>
                </a:solidFill>
                <a:latin typeface="Times New Roman" panose="02020603050405020304" pitchFamily="18" charset="0"/>
              </a:rPr>
              <a:t>has meaning </a:t>
            </a:r>
            <a:r>
              <a:rPr lang="en-US" altLang="en-US">
                <a:latin typeface="Times New Roman" panose="02020603050405020304" pitchFamily="18" charset="0"/>
              </a:rPr>
              <a:t>when </a:t>
            </a:r>
            <a:r>
              <a:rPr lang="en-US" altLang="en-US">
                <a:solidFill>
                  <a:srgbClr val="C00000"/>
                </a:solidFill>
                <a:latin typeface="Times New Roman" panose="02020603050405020304" pitchFamily="18" charset="0"/>
              </a:rPr>
              <a:t>referred w.r.t  Advisor relation ship </a:t>
            </a:r>
            <a:r>
              <a:rPr lang="en-US" altLang="en-US">
                <a:latin typeface="Times New Roman" panose="02020603050405020304" pitchFamily="18" charset="0"/>
              </a:rPr>
              <a:t>between Instructor &amp; Student.</a:t>
            </a:r>
          </a:p>
        </p:txBody>
      </p:sp>
      <p:cxnSp>
        <p:nvCxnSpPr>
          <p:cNvPr id="5" name="Straight Connector 4">
            <a:extLst>
              <a:ext uri="{FF2B5EF4-FFF2-40B4-BE49-F238E27FC236}">
                <a16:creationId xmlns:a16="http://schemas.microsoft.com/office/drawing/2014/main" id="{724ABAD5-0FDF-4C5A-AFE9-50229BD56E6B}"/>
              </a:ext>
            </a:extLst>
          </p:cNvPr>
          <p:cNvCxnSpPr>
            <a:cxnSpLocks/>
          </p:cNvCxnSpPr>
          <p:nvPr/>
        </p:nvCxnSpPr>
        <p:spPr>
          <a:xfrm flipH="1" flipV="1">
            <a:off x="5105400" y="4114800"/>
            <a:ext cx="914400" cy="76201"/>
          </a:xfrm>
          <a:prstGeom prst="line">
            <a:avLst/>
          </a:prstGeom>
          <a:ln w="19050">
            <a:solidFill>
              <a:schemeClr val="accent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66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17475"/>
            <a:ext cx="8077200"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Relationship Sets with Attributes</a:t>
            </a:r>
          </a:p>
        </p:txBody>
      </p:sp>
      <p:sp>
        <p:nvSpPr>
          <p:cNvPr id="2" name="Rectangle 1"/>
          <p:cNvSpPr/>
          <p:nvPr/>
        </p:nvSpPr>
        <p:spPr>
          <a:xfrm>
            <a:off x="1295399" y="4724400"/>
            <a:ext cx="7040563" cy="923330"/>
          </a:xfrm>
          <a:prstGeom prst="rect">
            <a:avLst/>
          </a:prstGeom>
        </p:spPr>
        <p:txBody>
          <a:bodyPr wrap="square">
            <a:spAutoFit/>
          </a:bodyPr>
          <a:lstStyle/>
          <a:p>
            <a:r>
              <a:rPr lang="en-US" b="1"/>
              <a:t>The design decision of where to place descriptive attributes in such cases—as a relationship or entity attribute—should reflect the characteristics of the enterprise being modeled.</a:t>
            </a:r>
          </a:p>
        </p:txBody>
      </p:sp>
      <p:grpSp>
        <p:nvGrpSpPr>
          <p:cNvPr id="13" name="Group 12"/>
          <p:cNvGrpSpPr/>
          <p:nvPr/>
        </p:nvGrpSpPr>
        <p:grpSpPr>
          <a:xfrm>
            <a:off x="709613" y="849868"/>
            <a:ext cx="7626350" cy="3036332"/>
            <a:chOff x="709613" y="849868"/>
            <a:chExt cx="7626350" cy="3036332"/>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63700"/>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4648200" y="1219200"/>
              <a:ext cx="533400" cy="44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914900" y="849868"/>
              <a:ext cx="1730154" cy="369332"/>
            </a:xfrm>
            <a:prstGeom prst="rect">
              <a:avLst/>
            </a:prstGeom>
          </p:spPr>
          <p:txBody>
            <a:bodyPr wrap="none">
              <a:spAutoFit/>
            </a:bodyPr>
            <a:lstStyle/>
            <a:p>
              <a:r>
                <a:rPr lang="en-US">
                  <a:solidFill>
                    <a:srgbClr val="FF0000"/>
                  </a:solidFill>
                </a:rPr>
                <a:t>Date_of_advisor</a:t>
              </a:r>
            </a:p>
          </p:txBody>
        </p:sp>
      </p:grpSp>
    </p:spTree>
    <p:extLst>
      <p:ext uri="{BB962C8B-B14F-4D97-AF65-F5344CB8AC3E}">
        <p14:creationId xmlns:p14="http://schemas.microsoft.com/office/powerpoint/2010/main" val="15469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750"/>
            <a:ext cx="82296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Recursive Relationship set</a:t>
            </a:r>
          </a:p>
        </p:txBody>
      </p:sp>
      <p:pic>
        <p:nvPicPr>
          <p:cNvPr id="44035" name="Picture 2" descr="http://i.stack.imgur.com/8J5C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01775" y="3086100"/>
            <a:ext cx="6186488" cy="3246438"/>
          </a:xfrm>
          <a:noFill/>
        </p:spPr>
      </p:pic>
      <p:sp>
        <p:nvSpPr>
          <p:cNvPr id="44036" name="Rectangle 3"/>
          <p:cNvSpPr>
            <a:spLocks noChangeArrowheads="1"/>
          </p:cNvSpPr>
          <p:nvPr/>
        </p:nvSpPr>
        <p:spPr bwMode="auto">
          <a:xfrm>
            <a:off x="228600" y="1524000"/>
            <a:ext cx="8686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just">
              <a:buFont typeface="Wingdings" panose="05000000000000000000" pitchFamily="2" charset="2"/>
              <a:buChar char="Ø"/>
            </a:pPr>
            <a:r>
              <a:rPr lang="en-US" altLang="en-US" sz="2800">
                <a:latin typeface="Calibri" panose="020F0502020204030204" pitchFamily="34" charset="0"/>
              </a:rPr>
              <a:t>If the same entity sets participates in a relationship set more than once in different roles- </a:t>
            </a:r>
            <a:r>
              <a:rPr lang="en-US" altLang="en-US" sz="2800">
                <a:solidFill>
                  <a:srgbClr val="C00000"/>
                </a:solidFill>
                <a:latin typeface="Calibri" panose="020F0502020204030204" pitchFamily="34" charset="0"/>
              </a:rPr>
              <a:t>Recursive relationship</a:t>
            </a:r>
          </a:p>
        </p:txBody>
      </p:sp>
    </p:spTree>
    <p:extLst>
      <p:ext uri="{BB962C8B-B14F-4D97-AF65-F5344CB8AC3E}">
        <p14:creationId xmlns:p14="http://schemas.microsoft.com/office/powerpoint/2010/main" val="233500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042"/>
            <a:ext cx="8229600" cy="1143000"/>
          </a:xfrm>
        </p:spPr>
        <p:txBody>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Recursive Relationship</a:t>
            </a:r>
            <a:r>
              <a:rPr lang="en-US"/>
              <a:t>..</a:t>
            </a:r>
          </a:p>
        </p:txBody>
      </p:sp>
      <p:sp>
        <p:nvSpPr>
          <p:cNvPr id="3" name="Content Placeholder 2"/>
          <p:cNvSpPr>
            <a:spLocks noGrp="1"/>
          </p:cNvSpPr>
          <p:nvPr>
            <p:ph idx="1"/>
          </p:nvPr>
        </p:nvSpPr>
        <p:spPr>
          <a:xfrm>
            <a:off x="420329" y="1153884"/>
            <a:ext cx="8229600" cy="609600"/>
          </a:xfrm>
        </p:spPr>
        <p:txBody>
          <a:bodyPr>
            <a:normAutofit fontScale="92500"/>
          </a:bodyPr>
          <a:lstStyle/>
          <a:p>
            <a:r>
              <a:rPr lang="en-US"/>
              <a:t>Example: </a:t>
            </a:r>
            <a:r>
              <a:rPr lang="en-US" sz="2800"/>
              <a:t>Sample relationship between EMP entities.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26347693"/>
              </p:ext>
            </p:extLst>
          </p:nvPr>
        </p:nvGraphicFramePr>
        <p:xfrm>
          <a:off x="3302000" y="1828800"/>
          <a:ext cx="3556001" cy="3733795"/>
        </p:xfrm>
        <a:graphic>
          <a:graphicData uri="http://schemas.openxmlformats.org/drawingml/2006/table">
            <a:tbl>
              <a:tblPr/>
              <a:tblGrid>
                <a:gridCol w="852375">
                  <a:extLst>
                    <a:ext uri="{9D8B030D-6E8A-4147-A177-3AD203B41FA5}">
                      <a16:colId xmlns:a16="http://schemas.microsoft.com/office/drawing/2014/main" val="20000"/>
                    </a:ext>
                  </a:extLst>
                </a:gridCol>
                <a:gridCol w="852375">
                  <a:extLst>
                    <a:ext uri="{9D8B030D-6E8A-4147-A177-3AD203B41FA5}">
                      <a16:colId xmlns:a16="http://schemas.microsoft.com/office/drawing/2014/main" val="20001"/>
                    </a:ext>
                  </a:extLst>
                </a:gridCol>
                <a:gridCol w="1089250">
                  <a:extLst>
                    <a:ext uri="{9D8B030D-6E8A-4147-A177-3AD203B41FA5}">
                      <a16:colId xmlns:a16="http://schemas.microsoft.com/office/drawing/2014/main" val="20002"/>
                    </a:ext>
                  </a:extLst>
                </a:gridCol>
                <a:gridCol w="762001">
                  <a:extLst>
                    <a:ext uri="{9D8B030D-6E8A-4147-A177-3AD203B41FA5}">
                      <a16:colId xmlns:a16="http://schemas.microsoft.com/office/drawing/2014/main" val="20003"/>
                    </a:ext>
                  </a:extLst>
                </a:gridCol>
              </a:tblGrid>
              <a:tr h="433203">
                <a:tc>
                  <a:txBody>
                    <a:bodyPr/>
                    <a:lstStyle/>
                    <a:p>
                      <a:pPr lvl="0" algn="l" fontAlgn="b"/>
                      <a:r>
                        <a:rPr lang="en-US" sz="1800" b="1" i="0" u="none" strike="noStrike" err="1">
                          <a:solidFill>
                            <a:srgbClr val="000000"/>
                          </a:solidFill>
                          <a:effectLst/>
                          <a:latin typeface="Calibri" panose="020F0502020204030204" pitchFamily="34" charset="0"/>
                        </a:rPr>
                        <a:t>Emp_ID</a:t>
                      </a:r>
                      <a:endParaRPr lang="en-US" sz="1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l" fontAlgn="b"/>
                      <a:r>
                        <a:rPr lang="en-US" sz="1800" b="1" i="0" u="none" strike="noStrike" err="1">
                          <a:solidFill>
                            <a:srgbClr val="000000"/>
                          </a:solidFill>
                          <a:effectLst/>
                          <a:latin typeface="Calibri" panose="020F0502020204030204" pitchFamily="34" charset="0"/>
                        </a:rPr>
                        <a:t>Ename</a:t>
                      </a:r>
                      <a:endParaRPr lang="en-US" sz="1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l" fontAlgn="b"/>
                      <a:r>
                        <a:rPr lang="en-US" sz="1800" b="1" i="0" u="none" strike="noStrike">
                          <a:solidFill>
                            <a:srgbClr val="000000"/>
                          </a:solidFill>
                          <a:effectLst/>
                          <a:latin typeface="Calibri" panose="020F0502020204030204" pitchFamily="34" charset="0"/>
                        </a:rPr>
                        <a:t>Job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l" fontAlgn="b"/>
                      <a:r>
                        <a:rPr lang="en-US" sz="1800" b="1" i="0" u="none" strike="noStrike">
                          <a:solidFill>
                            <a:srgbClr val="000000"/>
                          </a:solidFill>
                          <a:effectLst/>
                          <a:latin typeface="Calibri" panose="020F0502020204030204" pitchFamily="34" charset="0"/>
                        </a:rPr>
                        <a:t>Salry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12574">
                <a:tc>
                  <a:txBody>
                    <a:bodyPr/>
                    <a:lstStyle/>
                    <a:p>
                      <a:pPr lvl="0" algn="l" fontAlgn="b"/>
                      <a:r>
                        <a:rPr lang="en-US" sz="1600" b="1"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Clerk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2574">
                <a:tc>
                  <a:txBody>
                    <a:bodyPr/>
                    <a:lstStyle/>
                    <a:p>
                      <a:pPr lvl="0" algn="l" fontAlgn="b"/>
                      <a:r>
                        <a:rPr lang="en-US" sz="1600" b="1"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2574">
                <a:tc>
                  <a:txBody>
                    <a:bodyPr/>
                    <a:lstStyle/>
                    <a:p>
                      <a:pPr lvl="0" algn="l" fontAlgn="b"/>
                      <a:r>
                        <a:rPr lang="en-US" sz="1600" b="1"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err="1">
                          <a:solidFill>
                            <a:srgbClr val="000000"/>
                          </a:solidFill>
                          <a:effectLst/>
                          <a:latin typeface="Calibri" panose="020F0502020204030204" pitchFamily="34" charset="0"/>
                        </a:rPr>
                        <a:t>S.Clerk</a:t>
                      </a:r>
                      <a:endParaRPr lang="en-US" sz="16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2574">
                <a:tc>
                  <a:txBody>
                    <a:bodyPr/>
                    <a:lstStyle/>
                    <a:p>
                      <a:pPr lvl="0" algn="l" fontAlgn="b"/>
                      <a:r>
                        <a:rPr lang="en-US" sz="1600" b="1"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2574">
                <a:tc>
                  <a:txBody>
                    <a:bodyPr/>
                    <a:lstStyle/>
                    <a:p>
                      <a:pPr lvl="0" algn="l" fontAlgn="b"/>
                      <a:r>
                        <a:rPr lang="en-US" sz="1600" b="1"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err="1">
                          <a:solidFill>
                            <a:srgbClr val="000000"/>
                          </a:solidFill>
                          <a:effectLst/>
                          <a:latin typeface="Calibri" panose="020F0502020204030204" pitchFamily="34" charset="0"/>
                        </a:rPr>
                        <a:t>O.Assitant</a:t>
                      </a:r>
                      <a:endParaRPr lang="en-US" sz="16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2574">
                <a:tc>
                  <a:txBody>
                    <a:bodyPr/>
                    <a:lstStyle/>
                    <a:p>
                      <a:pPr lvl="0" algn="l" fontAlgn="b"/>
                      <a:r>
                        <a:rPr lang="en-US" sz="1600" b="1"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err="1">
                          <a:solidFill>
                            <a:srgbClr val="000000"/>
                          </a:solidFill>
                          <a:effectLst/>
                          <a:latin typeface="Calibri" panose="020F0502020204030204" pitchFamily="34" charset="0"/>
                        </a:rPr>
                        <a:t>S.Manager</a:t>
                      </a:r>
                      <a:endParaRPr lang="en-US" sz="16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2574">
                <a:tc>
                  <a:txBody>
                    <a:bodyPr/>
                    <a:lstStyle/>
                    <a:p>
                      <a:pPr lvl="0" algn="l" fontAlgn="b"/>
                      <a:r>
                        <a:rPr lang="en-US" sz="1600" b="1" i="0" u="none" strike="noStrike">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err="1">
                          <a:solidFill>
                            <a:srgbClr val="000000"/>
                          </a:solidFill>
                          <a:effectLst/>
                          <a:latin typeface="Calibri" panose="020F0502020204030204" pitchFamily="34" charset="0"/>
                        </a:rPr>
                        <a:t>R.Manger</a:t>
                      </a:r>
                      <a:endParaRPr lang="en-US" sz="16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US" sz="16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2574">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Freeform 5"/>
          <p:cNvSpPr/>
          <p:nvPr/>
        </p:nvSpPr>
        <p:spPr>
          <a:xfrm>
            <a:off x="2057400" y="2369455"/>
            <a:ext cx="1280885" cy="983343"/>
          </a:xfrm>
          <a:custGeom>
            <a:avLst/>
            <a:gdLst>
              <a:gd name="connsiteX0" fmla="*/ 1219200 w 1219200"/>
              <a:gd name="connsiteY0" fmla="*/ 0 h 954190"/>
              <a:gd name="connsiteX1" fmla="*/ 0 w 1219200"/>
              <a:gd name="connsiteY1" fmla="*/ 943429 h 954190"/>
              <a:gd name="connsiteX2" fmla="*/ 1219200 w 1219200"/>
              <a:gd name="connsiteY2" fmla="*/ 508000 h 954190"/>
            </a:gdLst>
            <a:ahLst/>
            <a:cxnLst>
              <a:cxn ang="0">
                <a:pos x="connsiteX0" y="connsiteY0"/>
              </a:cxn>
              <a:cxn ang="0">
                <a:pos x="connsiteX1" y="connsiteY1"/>
              </a:cxn>
              <a:cxn ang="0">
                <a:pos x="connsiteX2" y="connsiteY2"/>
              </a:cxn>
            </a:cxnLst>
            <a:rect l="l" t="t" r="r" b="b"/>
            <a:pathLst>
              <a:path w="1219200" h="954190">
                <a:moveTo>
                  <a:pt x="1219200" y="0"/>
                </a:moveTo>
                <a:cubicBezTo>
                  <a:pt x="609600" y="429381"/>
                  <a:pt x="0" y="858762"/>
                  <a:pt x="0" y="943429"/>
                </a:cubicBezTo>
                <a:cubicBezTo>
                  <a:pt x="0" y="1028096"/>
                  <a:pt x="1008743" y="587828"/>
                  <a:pt x="1219200" y="50800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583532" y="2971798"/>
            <a:ext cx="740239" cy="584527"/>
          </a:xfrm>
          <a:custGeom>
            <a:avLst/>
            <a:gdLst>
              <a:gd name="connsiteX0" fmla="*/ 725725 w 740239"/>
              <a:gd name="connsiteY0" fmla="*/ 391886 h 584527"/>
              <a:gd name="connsiteX1" fmla="*/ 11 w 740239"/>
              <a:gd name="connsiteY1" fmla="*/ 566057 h 584527"/>
              <a:gd name="connsiteX2" fmla="*/ 740239 w 740239"/>
              <a:gd name="connsiteY2" fmla="*/ 0 h 584527"/>
            </a:gdLst>
            <a:ahLst/>
            <a:cxnLst>
              <a:cxn ang="0">
                <a:pos x="connsiteX0" y="connsiteY0"/>
              </a:cxn>
              <a:cxn ang="0">
                <a:pos x="connsiteX1" y="connsiteY1"/>
              </a:cxn>
              <a:cxn ang="0">
                <a:pos x="connsiteX2" y="connsiteY2"/>
              </a:cxn>
            </a:cxnLst>
            <a:rect l="l" t="t" r="r" b="b"/>
            <a:pathLst>
              <a:path w="740239" h="584527">
                <a:moveTo>
                  <a:pt x="725725" y="391886"/>
                </a:moveTo>
                <a:cubicBezTo>
                  <a:pt x="361658" y="511628"/>
                  <a:pt x="-2408" y="631371"/>
                  <a:pt x="11" y="566057"/>
                </a:cubicBezTo>
                <a:cubicBezTo>
                  <a:pt x="2430" y="500743"/>
                  <a:pt x="371334" y="250371"/>
                  <a:pt x="740239"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763657" y="2826655"/>
            <a:ext cx="943521" cy="1727200"/>
          </a:xfrm>
          <a:custGeom>
            <a:avLst/>
            <a:gdLst>
              <a:gd name="connsiteX0" fmla="*/ 0 w 943521"/>
              <a:gd name="connsiteY0" fmla="*/ 0 h 1727200"/>
              <a:gd name="connsiteX1" fmla="*/ 943429 w 943521"/>
              <a:gd name="connsiteY1" fmla="*/ 725714 h 1727200"/>
              <a:gd name="connsiteX2" fmla="*/ 58057 w 943521"/>
              <a:gd name="connsiteY2" fmla="*/ 1727200 h 1727200"/>
            </a:gdLst>
            <a:ahLst/>
            <a:cxnLst>
              <a:cxn ang="0">
                <a:pos x="connsiteX0" y="connsiteY0"/>
              </a:cxn>
              <a:cxn ang="0">
                <a:pos x="connsiteX1" y="connsiteY1"/>
              </a:cxn>
              <a:cxn ang="0">
                <a:pos x="connsiteX2" y="connsiteY2"/>
              </a:cxn>
            </a:cxnLst>
            <a:rect l="l" t="t" r="r" b="b"/>
            <a:pathLst>
              <a:path w="943521" h="1727200">
                <a:moveTo>
                  <a:pt x="0" y="0"/>
                </a:moveTo>
                <a:cubicBezTo>
                  <a:pt x="466876" y="218923"/>
                  <a:pt x="933753" y="437847"/>
                  <a:pt x="943429" y="725714"/>
                </a:cubicBezTo>
                <a:cubicBezTo>
                  <a:pt x="953105" y="1013581"/>
                  <a:pt x="203200" y="1565124"/>
                  <a:pt x="58057" y="172720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844782" y="4495798"/>
            <a:ext cx="493504" cy="420914"/>
          </a:xfrm>
          <a:custGeom>
            <a:avLst/>
            <a:gdLst>
              <a:gd name="connsiteX0" fmla="*/ 478989 w 493504"/>
              <a:gd name="connsiteY0" fmla="*/ 0 h 420914"/>
              <a:gd name="connsiteX1" fmla="*/ 18 w 493504"/>
              <a:gd name="connsiteY1" fmla="*/ 319314 h 420914"/>
              <a:gd name="connsiteX2" fmla="*/ 493504 w 493504"/>
              <a:gd name="connsiteY2" fmla="*/ 420914 h 420914"/>
            </a:gdLst>
            <a:ahLst/>
            <a:cxnLst>
              <a:cxn ang="0">
                <a:pos x="connsiteX0" y="connsiteY0"/>
              </a:cxn>
              <a:cxn ang="0">
                <a:pos x="connsiteX1" y="connsiteY1"/>
              </a:cxn>
              <a:cxn ang="0">
                <a:pos x="connsiteX2" y="connsiteY2"/>
              </a:cxn>
            </a:cxnLst>
            <a:rect l="l" t="t" r="r" b="b"/>
            <a:pathLst>
              <a:path w="493504" h="420914">
                <a:moveTo>
                  <a:pt x="478989" y="0"/>
                </a:moveTo>
                <a:cubicBezTo>
                  <a:pt x="238294" y="124581"/>
                  <a:pt x="-2401" y="249162"/>
                  <a:pt x="18" y="319314"/>
                </a:cubicBezTo>
                <a:cubicBezTo>
                  <a:pt x="2437" y="389466"/>
                  <a:pt x="247970" y="405190"/>
                  <a:pt x="493504" y="420914"/>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770905" y="3624941"/>
            <a:ext cx="610924" cy="798286"/>
          </a:xfrm>
          <a:custGeom>
            <a:avLst/>
            <a:gdLst>
              <a:gd name="connsiteX0" fmla="*/ 480295 w 610924"/>
              <a:gd name="connsiteY0" fmla="*/ 0 h 798286"/>
              <a:gd name="connsiteX1" fmla="*/ 1324 w 610924"/>
              <a:gd name="connsiteY1" fmla="*/ 522514 h 798286"/>
              <a:gd name="connsiteX2" fmla="*/ 610924 w 610924"/>
              <a:gd name="connsiteY2" fmla="*/ 798286 h 798286"/>
            </a:gdLst>
            <a:ahLst/>
            <a:cxnLst>
              <a:cxn ang="0">
                <a:pos x="connsiteX0" y="connsiteY0"/>
              </a:cxn>
              <a:cxn ang="0">
                <a:pos x="connsiteX1" y="connsiteY1"/>
              </a:cxn>
              <a:cxn ang="0">
                <a:pos x="connsiteX2" y="connsiteY2"/>
              </a:cxn>
            </a:cxnLst>
            <a:rect l="l" t="t" r="r" b="b"/>
            <a:pathLst>
              <a:path w="610924" h="798286">
                <a:moveTo>
                  <a:pt x="480295" y="0"/>
                </a:moveTo>
                <a:cubicBezTo>
                  <a:pt x="229924" y="194733"/>
                  <a:pt x="-20447" y="389466"/>
                  <a:pt x="1324" y="522514"/>
                </a:cubicBezTo>
                <a:cubicBezTo>
                  <a:pt x="23095" y="655562"/>
                  <a:pt x="502067" y="752324"/>
                  <a:pt x="610924" y="798286"/>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778171" y="2942769"/>
            <a:ext cx="551543" cy="1401975"/>
          </a:xfrm>
          <a:custGeom>
            <a:avLst/>
            <a:gdLst>
              <a:gd name="connsiteX0" fmla="*/ 0 w 551543"/>
              <a:gd name="connsiteY0" fmla="*/ 1146629 h 1401975"/>
              <a:gd name="connsiteX1" fmla="*/ 551543 w 551543"/>
              <a:gd name="connsiteY1" fmla="*/ 1320800 h 1401975"/>
              <a:gd name="connsiteX2" fmla="*/ 0 w 551543"/>
              <a:gd name="connsiteY2" fmla="*/ 0 h 1401975"/>
            </a:gdLst>
            <a:ahLst/>
            <a:cxnLst>
              <a:cxn ang="0">
                <a:pos x="connsiteX0" y="connsiteY0"/>
              </a:cxn>
              <a:cxn ang="0">
                <a:pos x="connsiteX1" y="connsiteY1"/>
              </a:cxn>
              <a:cxn ang="0">
                <a:pos x="connsiteX2" y="connsiteY2"/>
              </a:cxn>
            </a:cxnLst>
            <a:rect l="l" t="t" r="r" b="b"/>
            <a:pathLst>
              <a:path w="551543" h="1401975">
                <a:moveTo>
                  <a:pt x="0" y="1146629"/>
                </a:moveTo>
                <a:cubicBezTo>
                  <a:pt x="275771" y="1329267"/>
                  <a:pt x="551543" y="1511905"/>
                  <a:pt x="551543" y="1320800"/>
                </a:cubicBezTo>
                <a:cubicBezTo>
                  <a:pt x="551543" y="1129695"/>
                  <a:pt x="275771" y="564847"/>
                  <a:pt x="0"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 y="5835649"/>
            <a:ext cx="8001000" cy="646331"/>
          </a:xfrm>
          <a:prstGeom prst="rect">
            <a:avLst/>
          </a:prstGeom>
        </p:spPr>
        <p:txBody>
          <a:bodyPr wrap="square">
            <a:spAutoFit/>
          </a:bodyPr>
          <a:lstStyle/>
          <a:p>
            <a:r>
              <a:rPr lang="en-US"/>
              <a:t>(100,..,Clerk,..) is an entity in EMP entity set and is having relationship (association) with another entity (101,..,Manger,..) in the same Entity set( i.e. EMP)</a:t>
            </a:r>
          </a:p>
        </p:txBody>
      </p:sp>
    </p:spTree>
    <p:extLst>
      <p:ext uri="{BB962C8B-B14F-4D97-AF65-F5344CB8AC3E}">
        <p14:creationId xmlns:p14="http://schemas.microsoft.com/office/powerpoint/2010/main" val="24304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3B31-EB86-4E86-AC7A-EB386CDBB8C3}"/>
              </a:ext>
            </a:extLst>
          </p:cNvPr>
          <p:cNvSpPr>
            <a:spLocks noGrp="1"/>
          </p:cNvSpPr>
          <p:nvPr>
            <p:ph type="title"/>
          </p:nvPr>
        </p:nvSpPr>
        <p:spPr>
          <a:xfrm>
            <a:off x="457200" y="152400"/>
            <a:ext cx="8229600" cy="1096962"/>
          </a:xfrm>
        </p:spPr>
        <p:txBody>
          <a:bodyPr>
            <a:noAutofit/>
          </a:bodyPr>
          <a:lstStyle/>
          <a:p>
            <a:pPr algn="l"/>
            <a:r>
              <a:rPr lang="en-IN" sz="2800">
                <a:solidFill>
                  <a:srgbClr val="FF0000"/>
                </a:solidFill>
              </a:rPr>
              <a:t>Recursive Relationship </a:t>
            </a:r>
            <a:r>
              <a:rPr lang="en-IN" sz="2800"/>
              <a:t>when converted into schema, it looks as below-</a:t>
            </a:r>
            <a:br>
              <a:rPr lang="en-IN" sz="2800"/>
            </a:br>
            <a:endParaRPr lang="en-IN" sz="2800"/>
          </a:p>
        </p:txBody>
      </p:sp>
      <p:graphicFrame>
        <p:nvGraphicFramePr>
          <p:cNvPr id="4" name="Table 3">
            <a:extLst>
              <a:ext uri="{FF2B5EF4-FFF2-40B4-BE49-F238E27FC236}">
                <a16:creationId xmlns:a16="http://schemas.microsoft.com/office/drawing/2014/main" id="{9248832E-962B-4E85-BEAE-22386B482004}"/>
              </a:ext>
            </a:extLst>
          </p:cNvPr>
          <p:cNvGraphicFramePr>
            <a:graphicFrameLocks noGrp="1"/>
          </p:cNvGraphicFramePr>
          <p:nvPr>
            <p:extLst>
              <p:ext uri="{D42A27DB-BD31-4B8C-83A1-F6EECF244321}">
                <p14:modId xmlns:p14="http://schemas.microsoft.com/office/powerpoint/2010/main" val="3732755488"/>
              </p:ext>
            </p:extLst>
          </p:nvPr>
        </p:nvGraphicFramePr>
        <p:xfrm>
          <a:off x="2057400" y="3124200"/>
          <a:ext cx="5562601" cy="2950026"/>
        </p:xfrm>
        <a:graphic>
          <a:graphicData uri="http://schemas.openxmlformats.org/drawingml/2006/table">
            <a:tbl>
              <a:tblPr/>
              <a:tblGrid>
                <a:gridCol w="1098786">
                  <a:extLst>
                    <a:ext uri="{9D8B030D-6E8A-4147-A177-3AD203B41FA5}">
                      <a16:colId xmlns:a16="http://schemas.microsoft.com/office/drawing/2014/main" val="1214289576"/>
                    </a:ext>
                  </a:extLst>
                </a:gridCol>
                <a:gridCol w="892762">
                  <a:extLst>
                    <a:ext uri="{9D8B030D-6E8A-4147-A177-3AD203B41FA5}">
                      <a16:colId xmlns:a16="http://schemas.microsoft.com/office/drawing/2014/main" val="3801265526"/>
                    </a:ext>
                  </a:extLst>
                </a:gridCol>
                <a:gridCol w="1498711">
                  <a:extLst>
                    <a:ext uri="{9D8B030D-6E8A-4147-A177-3AD203B41FA5}">
                      <a16:colId xmlns:a16="http://schemas.microsoft.com/office/drawing/2014/main" val="3956018046"/>
                    </a:ext>
                  </a:extLst>
                </a:gridCol>
                <a:gridCol w="767536">
                  <a:extLst>
                    <a:ext uri="{9D8B030D-6E8A-4147-A177-3AD203B41FA5}">
                      <a16:colId xmlns:a16="http://schemas.microsoft.com/office/drawing/2014/main" val="851153104"/>
                    </a:ext>
                  </a:extLst>
                </a:gridCol>
                <a:gridCol w="1304806">
                  <a:extLst>
                    <a:ext uri="{9D8B030D-6E8A-4147-A177-3AD203B41FA5}">
                      <a16:colId xmlns:a16="http://schemas.microsoft.com/office/drawing/2014/main" val="116376976"/>
                    </a:ext>
                  </a:extLst>
                </a:gridCol>
              </a:tblGrid>
              <a:tr h="482240">
                <a:tc>
                  <a:txBody>
                    <a:bodyPr/>
                    <a:lstStyle/>
                    <a:p>
                      <a:pPr algn="l" fontAlgn="b"/>
                      <a:r>
                        <a:rPr lang="en-IN" sz="2000" b="1" i="0" u="none" strike="noStrike" err="1">
                          <a:solidFill>
                            <a:srgbClr val="000000"/>
                          </a:solidFill>
                          <a:effectLst/>
                          <a:latin typeface="Calibri" panose="020F0502020204030204" pitchFamily="34" charset="0"/>
                        </a:rPr>
                        <a:t>Emp_ID</a:t>
                      </a:r>
                      <a:endParaRPr lang="en-IN" sz="2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err="1">
                          <a:solidFill>
                            <a:srgbClr val="000000"/>
                          </a:solidFill>
                          <a:effectLst/>
                          <a:latin typeface="Calibri" panose="020F0502020204030204" pitchFamily="34" charset="0"/>
                        </a:rPr>
                        <a:t>Ename</a:t>
                      </a:r>
                      <a:endParaRPr lang="en-IN" sz="2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a:solidFill>
                            <a:srgbClr val="000000"/>
                          </a:solidFill>
                          <a:effectLst/>
                          <a:latin typeface="Calibri" panose="020F0502020204030204" pitchFamily="34" charset="0"/>
                        </a:rPr>
                        <a:t>Job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err="1">
                          <a:solidFill>
                            <a:srgbClr val="000000"/>
                          </a:solidFill>
                          <a:effectLst/>
                          <a:latin typeface="Calibri" panose="020F0502020204030204" pitchFamily="34" charset="0"/>
                        </a:rPr>
                        <a:t>Salry</a:t>
                      </a:r>
                      <a:endParaRPr lang="en-IN" sz="2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2000" b="1" i="0" u="none" strike="noStrike" err="1">
                          <a:solidFill>
                            <a:srgbClr val="000000"/>
                          </a:solidFill>
                          <a:effectLst/>
                          <a:latin typeface="Calibri" panose="020F0502020204030204" pitchFamily="34" charset="0"/>
                        </a:rPr>
                        <a:t>ManagerNo</a:t>
                      </a:r>
                      <a:endParaRPr lang="en-IN" sz="20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06957365"/>
                  </a:ext>
                </a:extLst>
              </a:tr>
              <a:tr h="267511">
                <a:tc>
                  <a:txBody>
                    <a:bodyPr/>
                    <a:lstStyle/>
                    <a:p>
                      <a:pPr algn="r" fontAlgn="b"/>
                      <a:r>
                        <a:rPr lang="en-IN" sz="2000" b="1"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Calibri" panose="020F0502020204030204" pitchFamily="34" charset="0"/>
                        </a:rPr>
                        <a:t>Clerk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886438"/>
                  </a:ext>
                </a:extLst>
              </a:tr>
              <a:tr h="267511">
                <a:tc>
                  <a:txBody>
                    <a:bodyPr/>
                    <a:lstStyle/>
                    <a:p>
                      <a:pPr algn="r" fontAlgn="b"/>
                      <a:r>
                        <a:rPr lang="en-IN" sz="2000" b="1"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Calibri" panose="020F0502020204030204" pitchFamily="34" charset="0"/>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430849"/>
                  </a:ext>
                </a:extLst>
              </a:tr>
              <a:tr h="267511">
                <a:tc>
                  <a:txBody>
                    <a:bodyPr/>
                    <a:lstStyle/>
                    <a:p>
                      <a:pPr algn="r" fontAlgn="b"/>
                      <a:r>
                        <a:rPr lang="en-IN" sz="2000" b="1"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err="1">
                          <a:solidFill>
                            <a:srgbClr val="000000"/>
                          </a:solidFill>
                          <a:effectLst/>
                          <a:latin typeface="Calibri" panose="020F0502020204030204" pitchFamily="34" charset="0"/>
                        </a:rPr>
                        <a:t>S.Clerk</a:t>
                      </a:r>
                      <a:endParaRPr lang="en-IN" sz="1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833929"/>
                  </a:ext>
                </a:extLst>
              </a:tr>
              <a:tr h="267511">
                <a:tc>
                  <a:txBody>
                    <a:bodyPr/>
                    <a:lstStyle/>
                    <a:p>
                      <a:pPr algn="r" fontAlgn="b"/>
                      <a:r>
                        <a:rPr lang="en-IN" sz="2000" b="1"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611316"/>
                  </a:ext>
                </a:extLst>
              </a:tr>
              <a:tr h="267511">
                <a:tc>
                  <a:txBody>
                    <a:bodyPr/>
                    <a:lstStyle/>
                    <a:p>
                      <a:pPr algn="r" fontAlgn="b"/>
                      <a:r>
                        <a:rPr lang="en-IN" sz="2000" b="1"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err="1">
                          <a:solidFill>
                            <a:srgbClr val="000000"/>
                          </a:solidFill>
                          <a:effectLst/>
                          <a:latin typeface="Calibri" panose="020F0502020204030204" pitchFamily="34" charset="0"/>
                        </a:rPr>
                        <a:t>O.Assitant</a:t>
                      </a:r>
                      <a:endParaRPr lang="en-IN" sz="1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649282"/>
                  </a:ext>
                </a:extLst>
              </a:tr>
              <a:tr h="267511">
                <a:tc>
                  <a:txBody>
                    <a:bodyPr/>
                    <a:lstStyle/>
                    <a:p>
                      <a:pPr algn="r" fontAlgn="b"/>
                      <a:r>
                        <a:rPr lang="en-IN" sz="2000" b="1"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err="1">
                          <a:solidFill>
                            <a:srgbClr val="000000"/>
                          </a:solidFill>
                          <a:effectLst/>
                          <a:latin typeface="Calibri" panose="020F0502020204030204" pitchFamily="34" charset="0"/>
                        </a:rPr>
                        <a:t>S.Manager</a:t>
                      </a:r>
                      <a:endParaRPr lang="en-IN" sz="1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894588"/>
                  </a:ext>
                </a:extLst>
              </a:tr>
              <a:tr h="267511">
                <a:tc>
                  <a:txBody>
                    <a:bodyPr/>
                    <a:lstStyle/>
                    <a:p>
                      <a:pPr algn="r" fontAlgn="b"/>
                      <a:r>
                        <a:rPr lang="en-IN" sz="2000" b="1" i="0" u="none" strike="noStrike">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1" i="0" u="none" strike="noStrike" err="1">
                          <a:solidFill>
                            <a:srgbClr val="000000"/>
                          </a:solidFill>
                          <a:effectLst/>
                          <a:latin typeface="Calibri" panose="020F0502020204030204" pitchFamily="34" charset="0"/>
                        </a:rPr>
                        <a:t>R.Manger</a:t>
                      </a:r>
                      <a:endParaRPr lang="en-IN" sz="1800" b="1"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2000" b="1" i="0" u="none" strike="noStrike">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405467"/>
                  </a:ext>
                </a:extLst>
              </a:tr>
              <a:tr h="267511">
                <a:tc>
                  <a:txBody>
                    <a:bodyPr/>
                    <a:lstStyle/>
                    <a:p>
                      <a:pPr algn="l" fontAlgn="b"/>
                      <a:r>
                        <a:rPr lang="en-IN"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792859"/>
                  </a:ext>
                </a:extLst>
              </a:tr>
            </a:tbl>
          </a:graphicData>
        </a:graphic>
      </p:graphicFrame>
      <p:sp>
        <p:nvSpPr>
          <p:cNvPr id="5" name="Rectangle 4">
            <a:extLst>
              <a:ext uri="{FF2B5EF4-FFF2-40B4-BE49-F238E27FC236}">
                <a16:creationId xmlns:a16="http://schemas.microsoft.com/office/drawing/2014/main" id="{3E99C767-3A34-488E-ADF2-165DEDD2C168}"/>
              </a:ext>
            </a:extLst>
          </p:cNvPr>
          <p:cNvSpPr/>
          <p:nvPr/>
        </p:nvSpPr>
        <p:spPr>
          <a:xfrm>
            <a:off x="457200" y="1236509"/>
            <a:ext cx="7924800" cy="1631216"/>
          </a:xfrm>
          <a:prstGeom prst="rect">
            <a:avLst/>
          </a:prstGeom>
        </p:spPr>
        <p:txBody>
          <a:bodyPr wrap="square">
            <a:spAutoFit/>
          </a:bodyPr>
          <a:lstStyle/>
          <a:p>
            <a:r>
              <a:rPr lang="en-IN" sz="2000" b="1" err="1">
                <a:solidFill>
                  <a:srgbClr val="C00000"/>
                </a:solidFill>
              </a:rPr>
              <a:t>ManagerNo</a:t>
            </a:r>
            <a:r>
              <a:rPr lang="en-IN" sz="2000"/>
              <a:t> is </a:t>
            </a:r>
            <a:r>
              <a:rPr lang="en-IN" sz="2000">
                <a:solidFill>
                  <a:srgbClr val="C00000"/>
                </a:solidFill>
              </a:rPr>
              <a:t>foreign key Referencing EMP </a:t>
            </a:r>
            <a:r>
              <a:rPr lang="en-IN" sz="2000"/>
              <a:t>which models the recursive relationship shown in ER diagram.</a:t>
            </a:r>
          </a:p>
          <a:p>
            <a:endParaRPr lang="en-IN" sz="2000"/>
          </a:p>
          <a:p>
            <a:r>
              <a:rPr lang="en-IN" sz="2000"/>
              <a:t>We will study, how ER diagram is converted into schema(set of Tables) later in this chapter.</a:t>
            </a:r>
          </a:p>
        </p:txBody>
      </p:sp>
    </p:spTree>
    <p:extLst>
      <p:ext uri="{BB962C8B-B14F-4D97-AF65-F5344CB8AC3E}">
        <p14:creationId xmlns:p14="http://schemas.microsoft.com/office/powerpoint/2010/main" val="309033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29887"/>
            <a:ext cx="80772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Attributes</a:t>
            </a:r>
          </a:p>
        </p:txBody>
      </p:sp>
      <p:sp>
        <p:nvSpPr>
          <p:cNvPr id="4" name="Rectangle 3"/>
          <p:cNvSpPr txBox="1">
            <a:spLocks noChangeArrowheads="1"/>
          </p:cNvSpPr>
          <p:nvPr/>
        </p:nvSpPr>
        <p:spPr>
          <a:xfrm>
            <a:off x="660779" y="762000"/>
            <a:ext cx="8135937" cy="5695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a:t>An entity is represented by a set of attributes, that is descriptive </a:t>
            </a:r>
            <a:r>
              <a:rPr lang="en-US" sz="2300">
                <a:solidFill>
                  <a:srgbClr val="C00000"/>
                </a:solidFill>
              </a:rPr>
              <a:t>properties possessed by all members </a:t>
            </a:r>
            <a:r>
              <a:rPr lang="en-US" sz="2300"/>
              <a:t>of an entity set.</a:t>
            </a:r>
          </a:p>
          <a:p>
            <a:pPr lvl="1"/>
            <a:r>
              <a:rPr lang="en-US" sz="2300">
                <a:ea typeface="ＭＳ Ｐゴシック" pitchFamily="34" charset="-128"/>
              </a:rPr>
              <a:t>Example: </a:t>
            </a:r>
          </a:p>
          <a:p>
            <a:pPr lvl="1">
              <a:buFont typeface="Monotype Sorts" charset="2"/>
              <a:buNone/>
            </a:pPr>
            <a:r>
              <a:rPr lang="en-US" sz="2300">
                <a:ea typeface="ＭＳ Ｐゴシック" pitchFamily="34" charset="-128"/>
              </a:rPr>
              <a:t>     </a:t>
            </a:r>
            <a:r>
              <a:rPr lang="en-US" sz="2200">
                <a:solidFill>
                  <a:srgbClr val="C00000"/>
                </a:solidFill>
                <a:ea typeface="ＭＳ Ｐゴシック" pitchFamily="34" charset="-128"/>
              </a:rPr>
              <a:t>	instructor = (ID, name, street, city, salary )</a:t>
            </a:r>
            <a:br>
              <a:rPr lang="en-US" sz="2200">
                <a:solidFill>
                  <a:srgbClr val="C00000"/>
                </a:solidFill>
                <a:ea typeface="ＭＳ Ｐゴシック" pitchFamily="34" charset="-128"/>
              </a:rPr>
            </a:br>
            <a:r>
              <a:rPr lang="en-US" sz="2200">
                <a:solidFill>
                  <a:srgbClr val="C00000"/>
                </a:solidFill>
                <a:ea typeface="ＭＳ Ｐゴシック" pitchFamily="34" charset="-128"/>
              </a:rPr>
              <a:t>	course= (course_id, title, credits)</a:t>
            </a:r>
          </a:p>
          <a:p>
            <a:r>
              <a:rPr lang="en-US" sz="2300" b="1">
                <a:solidFill>
                  <a:srgbClr val="000099"/>
                </a:solidFill>
              </a:rPr>
              <a:t>Domain</a:t>
            </a:r>
            <a:r>
              <a:rPr lang="en-US" sz="2300"/>
              <a:t> – the set of permitted values for each attribute </a:t>
            </a:r>
          </a:p>
          <a:p>
            <a:r>
              <a:rPr lang="en-US" sz="2300" b="1">
                <a:solidFill>
                  <a:srgbClr val="C00000"/>
                </a:solidFill>
              </a:rPr>
              <a:t>Attribute types:</a:t>
            </a:r>
          </a:p>
          <a:p>
            <a:pPr lvl="1"/>
            <a:r>
              <a:rPr lang="en-US" sz="2300" b="1">
                <a:solidFill>
                  <a:srgbClr val="000099"/>
                </a:solidFill>
                <a:ea typeface="ＭＳ Ｐゴシック" pitchFamily="34" charset="-128"/>
              </a:rPr>
              <a:t>Simple</a:t>
            </a:r>
            <a:r>
              <a:rPr lang="en-US" sz="2300">
                <a:ea typeface="ＭＳ Ｐゴシック" pitchFamily="34" charset="-128"/>
              </a:rPr>
              <a:t> and </a:t>
            </a:r>
            <a:r>
              <a:rPr lang="en-US" sz="2300" b="1">
                <a:solidFill>
                  <a:srgbClr val="000099"/>
                </a:solidFill>
                <a:ea typeface="ＭＳ Ｐゴシック" pitchFamily="34" charset="-128"/>
              </a:rPr>
              <a:t>composite</a:t>
            </a:r>
            <a:r>
              <a:rPr lang="en-US" sz="2300">
                <a:ea typeface="ＭＳ Ｐゴシック" pitchFamily="34" charset="-128"/>
              </a:rPr>
              <a:t> attributes.</a:t>
            </a:r>
          </a:p>
          <a:p>
            <a:pPr lvl="2">
              <a:lnSpc>
                <a:spcPct val="120000"/>
              </a:lnSpc>
            </a:pPr>
            <a:r>
              <a:rPr lang="en-US" sz="2000" b="1">
                <a:ea typeface="ＭＳ Ｐゴシック" pitchFamily="34" charset="-128"/>
              </a:rPr>
              <a:t>Simple-</a:t>
            </a:r>
            <a:r>
              <a:rPr lang="en-US" sz="2000">
                <a:ea typeface="ＭＳ Ｐゴシック" pitchFamily="34" charset="-128"/>
              </a:rPr>
              <a:t> having </a:t>
            </a:r>
            <a:r>
              <a:rPr lang="en-US" sz="2000">
                <a:solidFill>
                  <a:srgbClr val="0070C0"/>
                </a:solidFill>
                <a:ea typeface="ＭＳ Ｐゴシック" pitchFamily="34" charset="-128"/>
              </a:rPr>
              <a:t>atomic or indivisible </a:t>
            </a:r>
            <a:r>
              <a:rPr lang="en-US" sz="2000">
                <a:ea typeface="ＭＳ Ｐゴシック" pitchFamily="34" charset="-128"/>
              </a:rPr>
              <a:t>values.</a:t>
            </a:r>
          </a:p>
          <a:p>
            <a:pPr lvl="3">
              <a:lnSpc>
                <a:spcPct val="120000"/>
              </a:lnSpc>
            </a:pPr>
            <a:r>
              <a:rPr lang="en-US" sz="1800">
                <a:ea typeface="ＭＳ Ｐゴシック" pitchFamily="34" charset="-128"/>
              </a:rPr>
              <a:t>Example: </a:t>
            </a:r>
            <a:r>
              <a:rPr lang="en-US" sz="1800">
                <a:solidFill>
                  <a:srgbClr val="C00000"/>
                </a:solidFill>
                <a:ea typeface="ＭＳ Ｐゴシック" pitchFamily="34" charset="-128"/>
              </a:rPr>
              <a:t>Department_Name , State, city</a:t>
            </a:r>
          </a:p>
          <a:p>
            <a:pPr lvl="2">
              <a:lnSpc>
                <a:spcPct val="120000"/>
              </a:lnSpc>
            </a:pPr>
            <a:r>
              <a:rPr lang="en-US" sz="2000" b="1">
                <a:ea typeface="ＭＳ Ｐゴシック" pitchFamily="34" charset="-128"/>
              </a:rPr>
              <a:t>Composite-</a:t>
            </a:r>
            <a:r>
              <a:rPr lang="en-US" sz="2000">
                <a:ea typeface="ＭＳ Ｐゴシック" pitchFamily="34" charset="-128"/>
              </a:rPr>
              <a:t> having </a:t>
            </a:r>
            <a:r>
              <a:rPr lang="en-US" sz="2000">
                <a:solidFill>
                  <a:srgbClr val="0070C0"/>
                </a:solidFill>
                <a:ea typeface="ＭＳ Ｐゴシック" pitchFamily="34" charset="-128"/>
              </a:rPr>
              <a:t>several components </a:t>
            </a:r>
            <a:r>
              <a:rPr lang="en-US" sz="2000">
                <a:ea typeface="ＭＳ Ｐゴシック" pitchFamily="34" charset="-128"/>
              </a:rPr>
              <a:t>in the value.</a:t>
            </a:r>
          </a:p>
          <a:p>
            <a:pPr lvl="3">
              <a:lnSpc>
                <a:spcPct val="120000"/>
              </a:lnSpc>
            </a:pPr>
            <a:r>
              <a:rPr lang="en-US" sz="1800">
                <a:ea typeface="ＭＳ Ｐゴシック" pitchFamily="34" charset="-128"/>
              </a:rPr>
              <a:t>Example: </a:t>
            </a:r>
            <a:r>
              <a:rPr lang="en-US" sz="1800" err="1">
                <a:ea typeface="ＭＳ Ｐゴシック" pitchFamily="34" charset="-128"/>
              </a:rPr>
              <a:t>Contact_number</a:t>
            </a:r>
            <a:r>
              <a:rPr lang="en-US" sz="1800">
                <a:ea typeface="ＭＳ Ｐゴシック" pitchFamily="34" charset="-128"/>
              </a:rPr>
              <a:t> attribute further having components- </a:t>
            </a:r>
            <a:r>
              <a:rPr lang="en-US" sz="1800">
                <a:solidFill>
                  <a:srgbClr val="C00000"/>
                </a:solidFill>
                <a:ea typeface="ＭＳ Ｐゴシック" pitchFamily="34" charset="-128"/>
              </a:rPr>
              <a:t>STDCode and Phone Number</a:t>
            </a:r>
          </a:p>
        </p:txBody>
      </p:sp>
    </p:spTree>
    <p:extLst>
      <p:ext uri="{BB962C8B-B14F-4D97-AF65-F5344CB8AC3E}">
        <p14:creationId xmlns:p14="http://schemas.microsoft.com/office/powerpoint/2010/main" val="17518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3884" y="-10236"/>
            <a:ext cx="91440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Composite Attributes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82" y="457200"/>
            <a:ext cx="8093075" cy="281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6502" y="3532474"/>
            <a:ext cx="8298763" cy="3325526"/>
          </a:xfrm>
          <a:prstGeom prst="rect">
            <a:avLst/>
          </a:prstGeom>
        </p:spPr>
        <p:txBody>
          <a:bodyPr wrap="square">
            <a:spAutoFit/>
          </a:bodyPr>
          <a:lstStyle/>
          <a:p>
            <a:pPr lvl="1">
              <a:lnSpc>
                <a:spcPct val="110000"/>
              </a:lnSpc>
            </a:pPr>
            <a:r>
              <a:rPr lang="en-US" sz="2300" b="1">
                <a:solidFill>
                  <a:srgbClr val="000099"/>
                </a:solidFill>
                <a:ea typeface="ＭＳ Ｐゴシック" pitchFamily="34" charset="-128"/>
              </a:rPr>
              <a:t>Single-valued</a:t>
            </a:r>
            <a:r>
              <a:rPr lang="en-US" sz="2300">
                <a:ea typeface="ＭＳ Ｐゴシック" pitchFamily="34" charset="-128"/>
              </a:rPr>
              <a:t> and </a:t>
            </a:r>
            <a:r>
              <a:rPr lang="en-US" sz="2300" b="1">
                <a:solidFill>
                  <a:srgbClr val="000099"/>
                </a:solidFill>
                <a:ea typeface="ＭＳ Ｐゴシック" pitchFamily="34" charset="-128"/>
              </a:rPr>
              <a:t>multivalued</a:t>
            </a:r>
            <a:r>
              <a:rPr lang="en-US" sz="2300">
                <a:ea typeface="ＭＳ Ｐゴシック" pitchFamily="34" charset="-128"/>
              </a:rPr>
              <a:t> attributes</a:t>
            </a:r>
          </a:p>
          <a:p>
            <a:pPr lvl="1">
              <a:lnSpc>
                <a:spcPct val="110000"/>
              </a:lnSpc>
            </a:pPr>
            <a:r>
              <a:rPr lang="en-US" sz="2300">
                <a:ea typeface="ＭＳ Ｐゴシック" pitchFamily="34" charset="-128"/>
              </a:rPr>
              <a:t>	</a:t>
            </a:r>
            <a:r>
              <a:rPr lang="en-US" sz="2000" b="1">
                <a:solidFill>
                  <a:srgbClr val="0070C0"/>
                </a:solidFill>
                <a:ea typeface="ＭＳ Ｐゴシック" pitchFamily="34" charset="-128"/>
              </a:rPr>
              <a:t>Single</a:t>
            </a:r>
            <a:r>
              <a:rPr lang="en-US" sz="2000" b="1">
                <a:ea typeface="ＭＳ Ｐゴシック" pitchFamily="34" charset="-128"/>
              </a:rPr>
              <a:t>-</a:t>
            </a:r>
            <a:r>
              <a:rPr lang="en-US" sz="2000">
                <a:ea typeface="ＭＳ Ｐゴシック" pitchFamily="34" charset="-128"/>
              </a:rPr>
              <a:t> having only one value rather than a set of values.</a:t>
            </a:r>
          </a:p>
          <a:p>
            <a:pPr lvl="1">
              <a:lnSpc>
                <a:spcPct val="110000"/>
              </a:lnSpc>
            </a:pPr>
            <a:r>
              <a:rPr lang="en-US" sz="2300">
                <a:ea typeface="ＭＳ Ｐゴシック" pitchFamily="34" charset="-128"/>
              </a:rPr>
              <a:t>		</a:t>
            </a:r>
            <a:r>
              <a:rPr lang="en-US" sz="2000">
                <a:ea typeface="ＭＳ Ｐゴシック" pitchFamily="34" charset="-128"/>
              </a:rPr>
              <a:t>Example: </a:t>
            </a:r>
            <a:r>
              <a:rPr lang="en-US" sz="2000">
                <a:solidFill>
                  <a:srgbClr val="C00000"/>
                </a:solidFill>
                <a:ea typeface="ＭＳ Ｐゴシック" pitchFamily="34" charset="-128"/>
              </a:rPr>
              <a:t>Birth_Place</a:t>
            </a:r>
          </a:p>
          <a:p>
            <a:pPr lvl="1">
              <a:lnSpc>
                <a:spcPct val="110000"/>
              </a:lnSpc>
            </a:pPr>
            <a:r>
              <a:rPr lang="en-US" sz="2000">
                <a:ea typeface="ＭＳ Ｐゴシック" pitchFamily="34" charset="-128"/>
              </a:rPr>
              <a:t>	</a:t>
            </a:r>
            <a:r>
              <a:rPr lang="en-US" sz="2000" b="1">
                <a:solidFill>
                  <a:srgbClr val="0070C0"/>
                </a:solidFill>
                <a:ea typeface="ＭＳ Ｐゴシック" pitchFamily="34" charset="-128"/>
              </a:rPr>
              <a:t>Multivalued</a:t>
            </a:r>
            <a:r>
              <a:rPr lang="en-US" sz="2000">
                <a:ea typeface="ＭＳ Ｐゴシック" pitchFamily="34" charset="-128"/>
              </a:rPr>
              <a:t> - having a set of values rather than a single value</a:t>
            </a:r>
          </a:p>
          <a:p>
            <a:pPr lvl="4">
              <a:lnSpc>
                <a:spcPct val="110000"/>
              </a:lnSpc>
            </a:pPr>
            <a:r>
              <a:rPr lang="en-US" sz="2000">
                <a:ea typeface="ＭＳ Ｐゴシック" pitchFamily="34" charset="-128"/>
              </a:rPr>
              <a:t>Example: </a:t>
            </a:r>
            <a:r>
              <a:rPr lang="en-US" sz="2000" i="1">
                <a:solidFill>
                  <a:srgbClr val="C00000"/>
                </a:solidFill>
                <a:ea typeface="ＭＳ Ｐゴシック" pitchFamily="34" charset="-128"/>
              </a:rPr>
              <a:t>phone_numbers ,Emails of a person , Degrees </a:t>
            </a:r>
            <a:r>
              <a:rPr lang="en-US" sz="2000" i="1">
                <a:ea typeface="ＭＳ Ｐゴシック" pitchFamily="34" charset="-128"/>
              </a:rPr>
              <a:t>acquired by a faculty</a:t>
            </a:r>
          </a:p>
          <a:p>
            <a:pPr lvl="1">
              <a:lnSpc>
                <a:spcPct val="110000"/>
              </a:lnSpc>
            </a:pPr>
            <a:r>
              <a:rPr lang="en-US" sz="2300" b="1">
                <a:solidFill>
                  <a:srgbClr val="000099"/>
                </a:solidFill>
                <a:ea typeface="ＭＳ Ｐゴシック" pitchFamily="34" charset="-128"/>
              </a:rPr>
              <a:t>Derived</a:t>
            </a:r>
            <a:r>
              <a:rPr lang="en-US" sz="2300">
                <a:ea typeface="ＭＳ Ｐゴシック" pitchFamily="34" charset="-128"/>
              </a:rPr>
              <a:t> attributes</a:t>
            </a:r>
          </a:p>
          <a:p>
            <a:pPr lvl="2">
              <a:lnSpc>
                <a:spcPct val="110000"/>
              </a:lnSpc>
            </a:pPr>
            <a:r>
              <a:rPr lang="en-US" sz="2000">
                <a:ea typeface="ＭＳ Ｐゴシック" pitchFamily="34" charset="-128"/>
              </a:rPr>
              <a:t>Can be computed from other attributes</a:t>
            </a:r>
          </a:p>
          <a:p>
            <a:pPr lvl="2">
              <a:lnSpc>
                <a:spcPct val="110000"/>
              </a:lnSpc>
            </a:pPr>
            <a:r>
              <a:rPr lang="en-US" sz="2000">
                <a:ea typeface="ＭＳ Ｐゴシック" pitchFamily="34" charset="-128"/>
              </a:rPr>
              <a:t>	Example:  </a:t>
            </a:r>
            <a:r>
              <a:rPr lang="en-US" sz="2000" i="1">
                <a:solidFill>
                  <a:srgbClr val="C00000"/>
                </a:solidFill>
                <a:ea typeface="ＭＳ Ｐゴシック" pitchFamily="34" charset="-128"/>
              </a:rPr>
              <a:t>Age</a:t>
            </a:r>
            <a:r>
              <a:rPr lang="en-US" sz="2000" i="1">
                <a:ea typeface="ＭＳ Ｐゴシック" pitchFamily="34" charset="-128"/>
              </a:rPr>
              <a:t>, given date_of_birth</a:t>
            </a:r>
          </a:p>
        </p:txBody>
      </p:sp>
    </p:spTree>
    <p:extLst>
      <p:ext uri="{BB962C8B-B14F-4D97-AF65-F5344CB8AC3E}">
        <p14:creationId xmlns:p14="http://schemas.microsoft.com/office/powerpoint/2010/main" val="85933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656431" y="244465"/>
            <a:ext cx="7831138" cy="954107"/>
          </a:xfrm>
          <a:prstGeom prst="rect">
            <a:avLst/>
          </a:prstGeom>
        </p:spPr>
        <p:txBody>
          <a:bodyPr vert="horz" wrap="square" lIns="91440" tIns="45720" rIns="91440" bIns="45720" rtlCol="0" anchor="ctr">
            <a:spAutoFit/>
          </a:bodyPr>
          <a:lstStyle/>
          <a:p>
            <a:pPr algn="ctr">
              <a:spcBef>
                <a:spcPct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cs typeface="+mj-cs"/>
              </a:rPr>
              <a:t>Entity With Composite, Multivalued, and Derived Attributes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081" y="1219200"/>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06356" y="2051050"/>
            <a:ext cx="1341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r>
              <a:rPr lang="en-US" sz="2000"/>
              <a:t>composite</a:t>
            </a:r>
          </a:p>
        </p:txBody>
      </p:sp>
      <p:sp>
        <p:nvSpPr>
          <p:cNvPr id="7" name="Text Box 5"/>
          <p:cNvSpPr txBox="1">
            <a:spLocks noChangeArrowheads="1"/>
          </p:cNvSpPr>
          <p:nvPr/>
        </p:nvSpPr>
        <p:spPr bwMode="auto">
          <a:xfrm>
            <a:off x="6414294" y="5513387"/>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r>
              <a:rPr lang="en-US" sz="2000"/>
              <a:t>multivalued</a:t>
            </a:r>
          </a:p>
        </p:txBody>
      </p:sp>
      <p:sp>
        <p:nvSpPr>
          <p:cNvPr id="8" name="Text Box 6"/>
          <p:cNvSpPr txBox="1">
            <a:spLocks noChangeArrowheads="1"/>
          </p:cNvSpPr>
          <p:nvPr/>
        </p:nvSpPr>
        <p:spPr bwMode="auto">
          <a:xfrm>
            <a:off x="6438106" y="6100762"/>
            <a:ext cx="1017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r>
              <a:rPr lang="en-US" sz="2000"/>
              <a:t>derived</a:t>
            </a:r>
          </a:p>
        </p:txBody>
      </p:sp>
      <p:sp>
        <p:nvSpPr>
          <p:cNvPr id="9" name="Line 7"/>
          <p:cNvSpPr>
            <a:spLocks noChangeShapeType="1"/>
          </p:cNvSpPr>
          <p:nvPr/>
        </p:nvSpPr>
        <p:spPr bwMode="auto">
          <a:xfrm flipH="1">
            <a:off x="4277519" y="2255837"/>
            <a:ext cx="2119312" cy="30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endParaRPr lang="en-US"/>
          </a:p>
        </p:txBody>
      </p:sp>
      <p:sp>
        <p:nvSpPr>
          <p:cNvPr id="10" name="Line 8"/>
          <p:cNvSpPr>
            <a:spLocks noChangeShapeType="1"/>
          </p:cNvSpPr>
          <p:nvPr/>
        </p:nvSpPr>
        <p:spPr bwMode="auto">
          <a:xfrm flipH="1">
            <a:off x="5409406" y="5740400"/>
            <a:ext cx="973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endParaRPr lang="en-US"/>
          </a:p>
        </p:txBody>
      </p:sp>
      <p:sp>
        <p:nvSpPr>
          <p:cNvPr id="11" name="Line 9"/>
          <p:cNvSpPr>
            <a:spLocks noChangeShapeType="1"/>
          </p:cNvSpPr>
          <p:nvPr/>
        </p:nvSpPr>
        <p:spPr bwMode="auto">
          <a:xfrm flipH="1">
            <a:off x="4248944" y="6348412"/>
            <a:ext cx="2162175"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a:lstStyle>
          <a:p>
            <a:endParaRPr lang="en-US"/>
          </a:p>
        </p:txBody>
      </p:sp>
    </p:spTree>
    <p:extLst>
      <p:ext uri="{BB962C8B-B14F-4D97-AF65-F5344CB8AC3E}">
        <p14:creationId xmlns:p14="http://schemas.microsoft.com/office/powerpoint/2010/main" val="49034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600" t="15976" r="998" b="15976"/>
          <a:stretch>
            <a:fillRect/>
          </a:stretch>
        </p:blipFill>
        <p:spPr bwMode="auto">
          <a:xfrm>
            <a:off x="450850" y="1524000"/>
            <a:ext cx="8242300" cy="427513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Grp="1" noChangeArrowheads="1"/>
          </p:cNvSpPr>
          <p:nvPr/>
        </p:nvSpPr>
        <p:spPr bwMode="auto">
          <a:xfrm>
            <a:off x="656431" y="244465"/>
            <a:ext cx="7831138" cy="954107"/>
          </a:xfrm>
          <a:prstGeom prst="rect">
            <a:avLst/>
          </a:prstGeom>
        </p:spPr>
        <p:txBody>
          <a:bodyPr vert="horz" wrap="square" lIns="91440" tIns="45720" rIns="91440" bIns="45720" rtlCol="0" anchor="ctr">
            <a:spAutoFit/>
          </a:bodyPr>
          <a:lstStyle/>
          <a:p>
            <a:pPr algn="ctr">
              <a:spcBef>
                <a:spcPct val="0"/>
              </a:spcBef>
            </a:pPr>
            <a:r>
              <a:rPr kumimoji="1" lang="en-US" sz="2800" b="1" kern="0">
                <a:solidFill>
                  <a:srgbClr val="CC3300"/>
                </a:solidFill>
                <a:effectLst>
                  <a:outerShdw blurRad="38100" dist="38100" dir="2700000" algn="tl">
                    <a:srgbClr val="C0C0C0"/>
                  </a:outerShdw>
                </a:effectLst>
                <a:latin typeface="Helvetica"/>
                <a:ea typeface="MS PGothic" pitchFamily="34" charset="-128"/>
                <a:cs typeface="+mj-cs"/>
              </a:rPr>
              <a:t>Entity With Composite, Multivalued, and Derived Attributes</a:t>
            </a:r>
          </a:p>
        </p:txBody>
      </p:sp>
      <p:sp>
        <p:nvSpPr>
          <p:cNvPr id="2" name="Rectangle 1"/>
          <p:cNvSpPr/>
          <p:nvPr/>
        </p:nvSpPr>
        <p:spPr>
          <a:xfrm>
            <a:off x="3949777" y="6077803"/>
            <a:ext cx="1768754" cy="461665"/>
          </a:xfrm>
          <a:prstGeom prst="rect">
            <a:avLst/>
          </a:prstGeom>
        </p:spPr>
        <p:txBody>
          <a:bodyPr wrap="none">
            <a:spAutoFit/>
          </a:bodyPr>
          <a:lstStyle/>
          <a:p>
            <a:r>
              <a:rPr lang="en-US" sz="2400">
                <a:solidFill>
                  <a:srgbClr val="C00000"/>
                </a:solidFill>
              </a:rPr>
              <a:t>In 4</a:t>
            </a:r>
            <a:r>
              <a:rPr lang="en-US" sz="2400" baseline="30000">
                <a:solidFill>
                  <a:srgbClr val="C00000"/>
                </a:solidFill>
              </a:rPr>
              <a:t>th</a:t>
            </a:r>
            <a:r>
              <a:rPr lang="en-US" sz="2400">
                <a:solidFill>
                  <a:srgbClr val="C00000"/>
                </a:solidFill>
              </a:rPr>
              <a:t> Edition</a:t>
            </a:r>
          </a:p>
        </p:txBody>
      </p:sp>
    </p:spTree>
    <p:extLst>
      <p:ext uri="{BB962C8B-B14F-4D97-AF65-F5344CB8AC3E}">
        <p14:creationId xmlns:p14="http://schemas.microsoft.com/office/powerpoint/2010/main" val="263792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666999"/>
            <a:ext cx="6705600" cy="584775"/>
          </a:xfrm>
          <a:prstGeom prst="rect">
            <a:avLst/>
          </a:prstGeom>
        </p:spPr>
        <p:txBody>
          <a:bodyPr wrap="square">
            <a:spAutoFit/>
          </a:bodyPr>
          <a:lstStyle/>
          <a:p>
            <a:pPr lvl="0" algn="ctr">
              <a:defRPr/>
            </a:pPr>
            <a:r>
              <a:rPr kumimoji="1" lang="en-US" sz="3200" b="1" kern="0">
                <a:solidFill>
                  <a:srgbClr val="CC3300"/>
                </a:solidFill>
                <a:effectLst>
                  <a:outerShdw blurRad="38100" dist="38100" dir="2700000" algn="tl">
                    <a:srgbClr val="C0C0C0"/>
                  </a:outerShdw>
                </a:effectLst>
                <a:latin typeface="Helvetica"/>
                <a:ea typeface="MS PGothic" pitchFamily="34" charset="-128"/>
                <a:cs typeface="+mj-cs"/>
              </a:rPr>
              <a:t>Entity-Relationship Model </a:t>
            </a:r>
          </a:p>
        </p:txBody>
      </p:sp>
    </p:spTree>
    <p:extLst>
      <p:ext uri="{BB962C8B-B14F-4D97-AF65-F5344CB8AC3E}">
        <p14:creationId xmlns:p14="http://schemas.microsoft.com/office/powerpoint/2010/main" val="51984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4654-C5D8-4BB7-93FF-C193A304794C}"/>
              </a:ext>
            </a:extLst>
          </p:cNvPr>
          <p:cNvSpPr>
            <a:spLocks noGrp="1"/>
          </p:cNvSpPr>
          <p:nvPr>
            <p:ph type="title"/>
          </p:nvPr>
        </p:nvSpPr>
        <p:spPr>
          <a:xfrm>
            <a:off x="457200" y="-76200"/>
            <a:ext cx="8229600" cy="838200"/>
          </a:xfrm>
        </p:spPr>
        <p:txBody>
          <a:bodyPr/>
          <a:lstStyle/>
          <a:p>
            <a:r>
              <a:rPr kumimoji="1" lang="en-IN" sz="2800" b="1" kern="0">
                <a:solidFill>
                  <a:srgbClr val="CC3300"/>
                </a:solidFill>
                <a:effectLst>
                  <a:outerShdw blurRad="38100" dist="38100" dir="2700000" algn="tl">
                    <a:srgbClr val="C0C0C0"/>
                  </a:outerShdw>
                </a:effectLst>
                <a:latin typeface="Helvetica"/>
                <a:ea typeface="MS PGothic" pitchFamily="34" charset="-128"/>
              </a:rPr>
              <a:t>Similar to UML- Class Diagram</a:t>
            </a:r>
          </a:p>
        </p:txBody>
      </p:sp>
      <p:pic>
        <p:nvPicPr>
          <p:cNvPr id="1026" name="Picture 1">
            <a:extLst>
              <a:ext uri="{FF2B5EF4-FFF2-40B4-BE49-F238E27FC236}">
                <a16:creationId xmlns:a16="http://schemas.microsoft.com/office/drawing/2014/main" id="{78D82F79-D57C-4E2D-9DA7-47CB2D0A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25975"/>
            <a:ext cx="7010400" cy="5839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75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395" y="990600"/>
            <a:ext cx="8458200" cy="3416320"/>
          </a:xfrm>
          <a:prstGeom prst="rect">
            <a:avLst/>
          </a:prstGeom>
        </p:spPr>
        <p:txBody>
          <a:bodyPr wrap="square">
            <a:spAutoFit/>
          </a:bodyPr>
          <a:lstStyle/>
          <a:p>
            <a:pPr>
              <a:lnSpc>
                <a:spcPct val="150000"/>
              </a:lnSpc>
            </a:pPr>
            <a:r>
              <a:rPr lang="en-US" sz="2400"/>
              <a:t>•</a:t>
            </a:r>
            <a:r>
              <a:rPr lang="en-US" sz="2400" b="1" i="1">
                <a:solidFill>
                  <a:srgbClr val="C00000"/>
                </a:solidFill>
              </a:rPr>
              <a:t>Degree</a:t>
            </a:r>
            <a:r>
              <a:rPr lang="en-US" sz="2400" b="1">
                <a:solidFill>
                  <a:srgbClr val="C00000"/>
                </a:solidFill>
              </a:rPr>
              <a:t>: </a:t>
            </a:r>
            <a:r>
              <a:rPr lang="en-US" sz="2400"/>
              <a:t>the </a:t>
            </a:r>
            <a:r>
              <a:rPr lang="en-US" sz="2400">
                <a:solidFill>
                  <a:schemeClr val="tx2"/>
                </a:solidFill>
              </a:rPr>
              <a:t>number of participating entity sets </a:t>
            </a:r>
            <a:r>
              <a:rPr lang="en-US" sz="2400"/>
              <a:t>in a relationship.</a:t>
            </a:r>
          </a:p>
          <a:p>
            <a:pPr lvl="1">
              <a:lnSpc>
                <a:spcPct val="150000"/>
              </a:lnSpc>
            </a:pPr>
            <a:r>
              <a:rPr lang="en-US" sz="2400"/>
              <a:t>•Degree 2: </a:t>
            </a:r>
            <a:r>
              <a:rPr lang="en-US" sz="2400" i="1"/>
              <a:t>binary</a:t>
            </a:r>
          </a:p>
          <a:p>
            <a:pPr lvl="1">
              <a:lnSpc>
                <a:spcPct val="150000"/>
              </a:lnSpc>
            </a:pPr>
            <a:r>
              <a:rPr lang="en-US" sz="2400" i="1"/>
              <a:t>	</a:t>
            </a:r>
            <a:r>
              <a:rPr lang="en-US" altLang="en-US" sz="2400">
                <a:solidFill>
                  <a:schemeClr val="tx1">
                    <a:lumMod val="75000"/>
                    <a:lumOff val="25000"/>
                  </a:schemeClr>
                </a:solidFill>
                <a:ea typeface="ＭＳ Ｐゴシック" panose="020B0600070205080204" pitchFamily="34" charset="-128"/>
              </a:rPr>
              <a:t> involve two entity sets </a:t>
            </a:r>
            <a:endParaRPr lang="en-US" sz="2400" i="1"/>
          </a:p>
          <a:p>
            <a:pPr lvl="1">
              <a:lnSpc>
                <a:spcPct val="150000"/>
              </a:lnSpc>
            </a:pPr>
            <a:r>
              <a:rPr lang="en-US" sz="2400"/>
              <a:t>•Degree 3: </a:t>
            </a:r>
            <a:r>
              <a:rPr lang="en-US" sz="2400" i="1"/>
              <a:t>ternary</a:t>
            </a:r>
          </a:p>
          <a:p>
            <a:pPr lvl="1">
              <a:lnSpc>
                <a:spcPct val="150000"/>
              </a:lnSpc>
            </a:pPr>
            <a:r>
              <a:rPr lang="en-US" sz="2400"/>
              <a:t>•Degree n: </a:t>
            </a:r>
            <a:r>
              <a:rPr lang="en-US" sz="2400" i="1"/>
              <a:t>n-</a:t>
            </a:r>
            <a:r>
              <a:rPr lang="en-US" sz="2400" i="1" err="1"/>
              <a:t>ary</a:t>
            </a:r>
            <a:endParaRPr lang="en-US" sz="2400" i="1"/>
          </a:p>
          <a:p>
            <a:pPr>
              <a:lnSpc>
                <a:spcPct val="150000"/>
              </a:lnSpc>
            </a:pPr>
            <a:r>
              <a:rPr lang="en-US" sz="2400"/>
              <a:t>•Binary relationships are very common and widely used.</a:t>
            </a:r>
          </a:p>
        </p:txBody>
      </p:sp>
      <p:sp>
        <p:nvSpPr>
          <p:cNvPr id="5" name="Rectangle 4"/>
          <p:cNvSpPr/>
          <p:nvPr/>
        </p:nvSpPr>
        <p:spPr>
          <a:xfrm>
            <a:off x="2831910" y="-50070"/>
            <a:ext cx="3759171" cy="523220"/>
          </a:xfrm>
          <a:prstGeom prst="rect">
            <a:avLst/>
          </a:prstGeom>
        </p:spPr>
        <p:txBody>
          <a:bodyPr wrap="none">
            <a:spAutoFit/>
          </a:bodyPr>
          <a:lstStyle/>
          <a:p>
            <a:r>
              <a:rPr lang="en-US" sz="2800" b="1">
                <a:solidFill>
                  <a:srgbClr val="C00000"/>
                </a:solidFill>
                <a:effectLst>
                  <a:outerShdw blurRad="38100" dist="38100" dir="2700000" algn="tl">
                    <a:srgbClr val="000000">
                      <a:alpha val="43137"/>
                    </a:srgbClr>
                  </a:outerShdw>
                </a:effectLst>
              </a:rPr>
              <a:t>Degree of a relationship</a:t>
            </a:r>
          </a:p>
        </p:txBody>
      </p:sp>
    </p:spTree>
    <p:extLst>
      <p:ext uri="{BB962C8B-B14F-4D97-AF65-F5344CB8AC3E}">
        <p14:creationId xmlns:p14="http://schemas.microsoft.com/office/powerpoint/2010/main" val="318574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68350" y="129887"/>
            <a:ext cx="80772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Mapping Cardinality Constraints</a:t>
            </a:r>
          </a:p>
        </p:txBody>
      </p:sp>
      <p:sp>
        <p:nvSpPr>
          <p:cNvPr id="7" name="Rectangle 3"/>
          <p:cNvSpPr txBox="1">
            <a:spLocks noChangeArrowheads="1"/>
          </p:cNvSpPr>
          <p:nvPr/>
        </p:nvSpPr>
        <p:spPr>
          <a:xfrm>
            <a:off x="814388" y="990600"/>
            <a:ext cx="8024812" cy="41148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3000"/>
              <a:t>Express the </a:t>
            </a:r>
            <a:r>
              <a:rPr lang="en-US" sz="3000">
                <a:solidFill>
                  <a:srgbClr val="FF0000"/>
                </a:solidFill>
              </a:rPr>
              <a:t>number of entities to which another entity can be associated</a:t>
            </a:r>
            <a:r>
              <a:rPr lang="en-US" sz="3000"/>
              <a:t> </a:t>
            </a:r>
            <a:r>
              <a:rPr lang="en-US" sz="3000">
                <a:solidFill>
                  <a:srgbClr val="C00000"/>
                </a:solidFill>
              </a:rPr>
              <a:t>via</a:t>
            </a:r>
            <a:r>
              <a:rPr lang="en-US" sz="3000"/>
              <a:t> a </a:t>
            </a:r>
            <a:r>
              <a:rPr lang="en-US" sz="3000" u="sng"/>
              <a:t>relationship set.</a:t>
            </a:r>
          </a:p>
          <a:p>
            <a:r>
              <a:rPr lang="en-US" sz="3000"/>
              <a:t>Most useful in describing binary relationship sets.</a:t>
            </a:r>
          </a:p>
          <a:p>
            <a:r>
              <a:rPr lang="en-US" sz="3000"/>
              <a:t>For a binary relationship set the mapping cardinality must be one of the following types:</a:t>
            </a:r>
            <a:endParaRPr lang="en-US"/>
          </a:p>
          <a:p>
            <a:pPr lvl="2"/>
            <a:r>
              <a:rPr lang="en-US"/>
              <a:t>One to one</a:t>
            </a:r>
          </a:p>
          <a:p>
            <a:pPr lvl="2"/>
            <a:r>
              <a:rPr lang="en-US"/>
              <a:t>One to many</a:t>
            </a:r>
          </a:p>
          <a:p>
            <a:pPr lvl="2"/>
            <a:r>
              <a:rPr lang="en-US"/>
              <a:t>Many to one</a:t>
            </a:r>
          </a:p>
          <a:p>
            <a:pPr lvl="2"/>
            <a:r>
              <a:rPr lang="en-US"/>
              <a:t>Many to many </a:t>
            </a:r>
          </a:p>
        </p:txBody>
      </p:sp>
    </p:spTree>
    <p:extLst>
      <p:ext uri="{BB962C8B-B14F-4D97-AF65-F5344CB8AC3E}">
        <p14:creationId xmlns:p14="http://schemas.microsoft.com/office/powerpoint/2010/main" val="84584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495300" y="68747"/>
            <a:ext cx="8229600" cy="701675"/>
          </a:xfrm>
        </p:spPr>
        <p:txBody>
          <a:bodyPr>
            <a:normAutofit/>
          </a:bodyPr>
          <a:lstStyle/>
          <a:p>
            <a:pPr>
              <a:defRPr/>
            </a:pPr>
            <a:r>
              <a:rPr kumimoji="1" lang="en-US" sz="3200" b="1" kern="0">
                <a:solidFill>
                  <a:srgbClr val="CC3300"/>
                </a:solidFill>
                <a:effectLst>
                  <a:outerShdw blurRad="38100" dist="38100" dir="2700000" algn="tl">
                    <a:srgbClr val="C0C0C0"/>
                  </a:outerShdw>
                </a:effectLst>
                <a:latin typeface="Helvetica"/>
                <a:ea typeface="MS PGothic" pitchFamily="34" charset="-128"/>
              </a:rPr>
              <a:t>Mapping Cardinalities</a:t>
            </a:r>
          </a:p>
        </p:txBody>
      </p:sp>
      <p:sp>
        <p:nvSpPr>
          <p:cNvPr id="27651" name="Text Box 3"/>
          <p:cNvSpPr txBox="1">
            <a:spLocks noChangeArrowheads="1"/>
          </p:cNvSpPr>
          <p:nvPr/>
        </p:nvSpPr>
        <p:spPr bwMode="auto">
          <a:xfrm>
            <a:off x="1895475" y="488315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One to one</a:t>
            </a:r>
          </a:p>
        </p:txBody>
      </p:sp>
      <p:sp>
        <p:nvSpPr>
          <p:cNvPr id="27652" name="Text Box 4"/>
          <p:cNvSpPr txBox="1">
            <a:spLocks noChangeArrowheads="1"/>
          </p:cNvSpPr>
          <p:nvPr/>
        </p:nvSpPr>
        <p:spPr bwMode="auto">
          <a:xfrm>
            <a:off x="5935663" y="4868863"/>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One to many</a:t>
            </a:r>
          </a:p>
        </p:txBody>
      </p:sp>
      <p:sp>
        <p:nvSpPr>
          <p:cNvPr id="27653" name="Text Box 5"/>
          <p:cNvSpPr txBox="1">
            <a:spLocks noChangeArrowheads="1"/>
          </p:cNvSpPr>
          <p:nvPr/>
        </p:nvSpPr>
        <p:spPr bwMode="auto">
          <a:xfrm>
            <a:off x="1025525" y="5426075"/>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spcBef>
                <a:spcPct val="0"/>
              </a:spcBef>
              <a:buClrTx/>
              <a:buSzTx/>
              <a:buFontTx/>
              <a:buNone/>
            </a:pPr>
            <a:r>
              <a:rPr lang="en-US" altLang="en-US" sz="2000"/>
              <a:t>Note: Some elements in </a:t>
            </a:r>
            <a:r>
              <a:rPr lang="en-US" altLang="en-US" sz="2000" i="1"/>
              <a:t>A</a:t>
            </a:r>
            <a:r>
              <a:rPr lang="en-US" altLang="en-US" sz="2000"/>
              <a:t> and </a:t>
            </a:r>
            <a:r>
              <a:rPr lang="en-US" altLang="en-US" sz="2000" i="1"/>
              <a:t>B</a:t>
            </a:r>
            <a:r>
              <a:rPr lang="en-US" altLang="en-US" sz="2000"/>
              <a:t> may not be mapped to any </a:t>
            </a:r>
          </a:p>
          <a:p>
            <a:pPr>
              <a:spcBef>
                <a:spcPct val="0"/>
              </a:spcBef>
              <a:buClrTx/>
              <a:buSzTx/>
              <a:buFontTx/>
              <a:buNone/>
            </a:pPr>
            <a:r>
              <a:rPr lang="en-US" altLang="en-US" sz="2000"/>
              <a:t>elements in the other set</a:t>
            </a:r>
          </a:p>
        </p:txBody>
      </p:sp>
      <p:pic>
        <p:nvPicPr>
          <p:cNvPr id="27654"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1220788"/>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26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457200" y="274638"/>
            <a:ext cx="8229600" cy="963612"/>
          </a:xfrm>
        </p:spPr>
        <p:txBody>
          <a:bodyPr>
            <a:normAutofit/>
          </a:bodyPr>
          <a:lstStyle/>
          <a:p>
            <a:pPr>
              <a:defRPr/>
            </a:pPr>
            <a:r>
              <a:rPr kumimoji="1" lang="en-US" sz="3200" b="1" kern="0">
                <a:solidFill>
                  <a:srgbClr val="CC3300"/>
                </a:solidFill>
                <a:effectLst>
                  <a:outerShdw blurRad="38100" dist="38100" dir="2700000" algn="tl">
                    <a:srgbClr val="C0C0C0"/>
                  </a:outerShdw>
                </a:effectLst>
                <a:latin typeface="Helvetica"/>
                <a:ea typeface="MS PGothic" pitchFamily="34" charset="-128"/>
              </a:rPr>
              <a:t>Mapping Cardinalities </a:t>
            </a:r>
          </a:p>
        </p:txBody>
      </p:sp>
      <p:sp>
        <p:nvSpPr>
          <p:cNvPr id="28675" name="Text Box 3"/>
          <p:cNvSpPr txBox="1">
            <a:spLocks noChangeArrowheads="1"/>
          </p:cNvSpPr>
          <p:nvPr/>
        </p:nvSpPr>
        <p:spPr bwMode="auto">
          <a:xfrm>
            <a:off x="1992313" y="4849813"/>
            <a:ext cx="1817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Many to one</a:t>
            </a:r>
          </a:p>
        </p:txBody>
      </p:sp>
      <p:sp>
        <p:nvSpPr>
          <p:cNvPr id="28676" name="Text Box 4"/>
          <p:cNvSpPr txBox="1">
            <a:spLocks noChangeArrowheads="1"/>
          </p:cNvSpPr>
          <p:nvPr/>
        </p:nvSpPr>
        <p:spPr bwMode="auto">
          <a:xfrm>
            <a:off x="5913438" y="4864100"/>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lgn="ctr">
              <a:spcBef>
                <a:spcPct val="50000"/>
              </a:spcBef>
              <a:buClrTx/>
              <a:buSzTx/>
              <a:buFontTx/>
              <a:buNone/>
            </a:pPr>
            <a:r>
              <a:rPr kumimoji="0" lang="en-US" altLang="en-US" sz="1800"/>
              <a:t>Many to many</a:t>
            </a:r>
          </a:p>
        </p:txBody>
      </p:sp>
      <p:sp>
        <p:nvSpPr>
          <p:cNvPr id="28677" name="Text Box 5"/>
          <p:cNvSpPr txBox="1">
            <a:spLocks noChangeArrowheads="1"/>
          </p:cNvSpPr>
          <p:nvPr/>
        </p:nvSpPr>
        <p:spPr bwMode="auto">
          <a:xfrm>
            <a:off x="1177925" y="5430838"/>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spcBef>
                <a:spcPct val="0"/>
              </a:spcBef>
              <a:buClrTx/>
              <a:buSzTx/>
              <a:buFontTx/>
              <a:buNone/>
            </a:pPr>
            <a:r>
              <a:rPr lang="en-US" altLang="en-US" sz="2000"/>
              <a:t>Note: Some elements in A and B may not be mapped to any </a:t>
            </a:r>
          </a:p>
          <a:p>
            <a:pPr>
              <a:spcBef>
                <a:spcPct val="0"/>
              </a:spcBef>
              <a:buClrTx/>
              <a:buSzTx/>
              <a:buFontTx/>
              <a:buNone/>
            </a:pPr>
            <a:r>
              <a:rPr lang="en-US" altLang="en-US" sz="2000"/>
              <a:t>elements in the other set</a:t>
            </a:r>
          </a:p>
        </p:txBody>
      </p:sp>
      <p:pic>
        <p:nvPicPr>
          <p:cNvPr id="28678" name="Picture 7"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475" y="1452563"/>
            <a:ext cx="63246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25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17475"/>
            <a:ext cx="8077200" cy="609600"/>
          </a:xfrm>
          <a:noFill/>
        </p:spPr>
        <p:txBody>
          <a:bodyPr vert="horz" lIns="91440" tIns="45720" rIns="91440" bIns="45720" rtlCol="0" anchor="ctr">
            <a:normAutofit/>
          </a:bodyPr>
          <a:lstStyle/>
          <a:p>
            <a:pPr>
              <a:defRPr/>
            </a:pPr>
            <a:r>
              <a:rPr kumimoji="1" lang="en-US" sz="3200" b="1" kern="0">
                <a:solidFill>
                  <a:srgbClr val="CC3300"/>
                </a:solidFill>
                <a:effectLst>
                  <a:outerShdw blurRad="38100" dist="38100" dir="2700000" algn="tl">
                    <a:srgbClr val="C0C0C0"/>
                  </a:outerShdw>
                </a:effectLst>
                <a:latin typeface="Helvetica"/>
                <a:ea typeface="MS PGothic" pitchFamily="34" charset="-128"/>
              </a:rPr>
              <a:t>Cardinality Constraints</a:t>
            </a:r>
          </a:p>
        </p:txBody>
      </p:sp>
      <p:sp>
        <p:nvSpPr>
          <p:cNvPr id="4" name="Rectangle 3"/>
          <p:cNvSpPr txBox="1">
            <a:spLocks noChangeArrowheads="1"/>
          </p:cNvSpPr>
          <p:nvPr/>
        </p:nvSpPr>
        <p:spPr>
          <a:xfrm>
            <a:off x="685800" y="1222375"/>
            <a:ext cx="8059737" cy="4492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Aft>
                <a:spcPts val="600"/>
              </a:spcAft>
            </a:pPr>
            <a:r>
              <a:rPr lang="en-US" sz="2400"/>
              <a:t>We express </a:t>
            </a:r>
            <a:r>
              <a:rPr lang="en-US" sz="2400">
                <a:solidFill>
                  <a:srgbClr val="0070C0"/>
                </a:solidFill>
              </a:rPr>
              <a:t>cardinality constraints </a:t>
            </a:r>
            <a:r>
              <a:rPr lang="en-US" sz="2400"/>
              <a:t>by drawing either a directed line </a:t>
            </a:r>
            <a:r>
              <a:rPr lang="en-US" sz="2400" b="1">
                <a:solidFill>
                  <a:schemeClr val="tx2"/>
                </a:solidFill>
              </a:rPr>
              <a:t>(</a:t>
            </a:r>
            <a:r>
              <a:rPr lang="en-US" sz="2400" b="1">
                <a:solidFill>
                  <a:srgbClr val="FF0000"/>
                </a:solidFill>
                <a:sym typeface="Symbol" pitchFamily="18" charset="2"/>
              </a:rPr>
              <a:t></a:t>
            </a:r>
            <a:r>
              <a:rPr lang="en-US" sz="2400" b="1">
                <a:solidFill>
                  <a:schemeClr val="tx2"/>
                </a:solidFill>
                <a:sym typeface="Symbol" pitchFamily="18" charset="2"/>
              </a:rPr>
              <a:t>)</a:t>
            </a:r>
            <a:r>
              <a:rPr lang="en-US" sz="2400">
                <a:sym typeface="Symbol" pitchFamily="18" charset="2"/>
              </a:rPr>
              <a:t>, signifying “</a:t>
            </a:r>
            <a:r>
              <a:rPr lang="en-US" sz="2400" b="1">
                <a:sym typeface="Symbol" pitchFamily="18" charset="2"/>
              </a:rPr>
              <a:t>one</a:t>
            </a:r>
            <a:r>
              <a:rPr lang="en-US" sz="2400">
                <a:sym typeface="Symbol" pitchFamily="18" charset="2"/>
              </a:rPr>
              <a:t>,” or an undirected line </a:t>
            </a:r>
            <a:r>
              <a:rPr lang="en-US" sz="2400" b="1">
                <a:solidFill>
                  <a:schemeClr val="tx2"/>
                </a:solidFill>
                <a:sym typeface="Symbol" pitchFamily="18" charset="2"/>
              </a:rPr>
              <a:t>(</a:t>
            </a:r>
            <a:r>
              <a:rPr lang="en-US" sz="2400" b="1">
                <a:solidFill>
                  <a:srgbClr val="FF0000"/>
                </a:solidFill>
                <a:sym typeface="Symbol" pitchFamily="18" charset="2"/>
              </a:rPr>
              <a:t>—</a:t>
            </a:r>
            <a:r>
              <a:rPr lang="en-US" sz="2400" b="1">
                <a:solidFill>
                  <a:schemeClr val="tx2"/>
                </a:solidFill>
                <a:sym typeface="Symbol" pitchFamily="18" charset="2"/>
              </a:rPr>
              <a:t>)</a:t>
            </a:r>
            <a:r>
              <a:rPr lang="en-US" sz="2400">
                <a:sym typeface="Symbol" pitchFamily="18" charset="2"/>
              </a:rPr>
              <a:t>, signifying “</a:t>
            </a:r>
            <a:r>
              <a:rPr lang="en-US" sz="2400" b="1">
                <a:sym typeface="Symbol" pitchFamily="18" charset="2"/>
              </a:rPr>
              <a:t>many</a:t>
            </a:r>
            <a:r>
              <a:rPr lang="en-US" sz="2400">
                <a:sym typeface="Symbol" pitchFamily="18" charset="2"/>
              </a:rPr>
              <a:t>,” between the relationship set and the entity set.</a:t>
            </a:r>
          </a:p>
        </p:txBody>
      </p:sp>
    </p:spTree>
    <p:extLst>
      <p:ext uri="{BB962C8B-B14F-4D97-AF65-F5344CB8AC3E}">
        <p14:creationId xmlns:p14="http://schemas.microsoft.com/office/powerpoint/2010/main" val="1377504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19150" y="104775"/>
            <a:ext cx="8077200"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One-to-One Relationship</a:t>
            </a:r>
          </a:p>
        </p:txBody>
      </p:sp>
      <p:sp>
        <p:nvSpPr>
          <p:cNvPr id="4" name="Rectangle 3"/>
          <p:cNvSpPr txBox="1">
            <a:spLocks noChangeArrowheads="1"/>
          </p:cNvSpPr>
          <p:nvPr/>
        </p:nvSpPr>
        <p:spPr>
          <a:xfrm>
            <a:off x="883444" y="1108129"/>
            <a:ext cx="7377112" cy="24352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one-to-one relationship between an </a:t>
            </a:r>
            <a:r>
              <a:rPr lang="en-US" sz="2400" i="1"/>
              <a:t>instructor</a:t>
            </a:r>
            <a:r>
              <a:rPr lang="en-US" sz="2400"/>
              <a:t> and a </a:t>
            </a:r>
            <a:r>
              <a:rPr lang="en-US" sz="2400" i="1"/>
              <a:t>student</a:t>
            </a:r>
          </a:p>
          <a:p>
            <a:pPr lvl="1"/>
            <a:r>
              <a:rPr lang="en-US" sz="2400"/>
              <a:t>“an instructor is associated with at most one student via </a:t>
            </a:r>
            <a:r>
              <a:rPr lang="en-US" sz="2400" i="1"/>
              <a:t>advisor</a:t>
            </a:r>
            <a:r>
              <a:rPr lang="en-US" sz="2400"/>
              <a:t> “</a:t>
            </a:r>
          </a:p>
          <a:p>
            <a:pPr lvl="1"/>
            <a:r>
              <a:rPr lang="en-US" sz="2400"/>
              <a:t>and “a student is associated with at most one instructor via </a:t>
            </a:r>
            <a:r>
              <a:rPr lang="en-US" sz="2400" i="1"/>
              <a:t>advisor”</a:t>
            </a:r>
            <a:endParaRPr lang="en-US" sz="240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370013" y="3984625"/>
            <a:ext cx="6586537"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953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845"/>
            <a:ext cx="8229600" cy="563562"/>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Example one-one</a:t>
            </a:r>
          </a:p>
        </p:txBody>
      </p:sp>
      <p:graphicFrame>
        <p:nvGraphicFramePr>
          <p:cNvPr id="10" name="Table 9"/>
          <p:cNvGraphicFramePr>
            <a:graphicFrameLocks noGrp="1"/>
          </p:cNvGraphicFramePr>
          <p:nvPr>
            <p:extLst>
              <p:ext uri="{D42A27DB-BD31-4B8C-83A1-F6EECF244321}">
                <p14:modId xmlns:p14="http://schemas.microsoft.com/office/powerpoint/2010/main" val="2668826718"/>
              </p:ext>
            </p:extLst>
          </p:nvPr>
        </p:nvGraphicFramePr>
        <p:xfrm>
          <a:off x="457200" y="1066800"/>
          <a:ext cx="3124200" cy="2590800"/>
        </p:xfrm>
        <a:graphic>
          <a:graphicData uri="http://schemas.openxmlformats.org/drawingml/2006/table">
            <a:tbl>
              <a:tblPr>
                <a:tableStyleId>{5C22544A-7EE6-4342-B048-85BDC9FD1C3A}</a:tableStyleId>
              </a:tblPr>
              <a:tblGrid>
                <a:gridCol w="1915568">
                  <a:extLst>
                    <a:ext uri="{9D8B030D-6E8A-4147-A177-3AD203B41FA5}">
                      <a16:colId xmlns:a16="http://schemas.microsoft.com/office/drawing/2014/main" val="20000"/>
                    </a:ext>
                  </a:extLst>
                </a:gridCol>
                <a:gridCol w="1208632">
                  <a:extLst>
                    <a:ext uri="{9D8B030D-6E8A-4147-A177-3AD203B41FA5}">
                      <a16:colId xmlns:a16="http://schemas.microsoft.com/office/drawing/2014/main" val="20001"/>
                    </a:ext>
                  </a:extLst>
                </a:gridCol>
              </a:tblGrid>
              <a:tr h="431800">
                <a:tc gridSpan="2">
                  <a:txBody>
                    <a:bodyPr/>
                    <a:lstStyle/>
                    <a:p>
                      <a:pPr algn="ctr" fontAlgn="b"/>
                      <a:r>
                        <a:rPr lang="en-US" sz="1800" b="1" u="none" strike="noStrike">
                          <a:effectLst/>
                        </a:rPr>
                        <a:t>Institute</a:t>
                      </a:r>
                      <a:endParaRPr lang="en-US" sz="1800" b="1" i="0" u="none" strike="noStrike">
                        <a:solidFill>
                          <a:srgbClr val="000000"/>
                        </a:solidFill>
                        <a:effectLst/>
                        <a:latin typeface="Calibri"/>
                      </a:endParaRPr>
                    </a:p>
                  </a:txBody>
                  <a:tcPr marL="9525" marR="9525" marT="9525" marB="0" anchor="b"/>
                </a:tc>
                <a:tc hMerge="1">
                  <a:txBody>
                    <a:bodyPr/>
                    <a:lstStyle/>
                    <a:p>
                      <a:pPr algn="l" fontAlgn="b"/>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31800">
                <a:tc>
                  <a:txBody>
                    <a:bodyPr/>
                    <a:lstStyle/>
                    <a:p>
                      <a:pPr algn="l" fontAlgn="b"/>
                      <a:r>
                        <a:rPr lang="en-US" sz="1800" b="1" u="none" strike="noStrike">
                          <a:solidFill>
                            <a:schemeClr val="accent2"/>
                          </a:solidFill>
                          <a:effectLst/>
                        </a:rPr>
                        <a:t>Institute Name</a:t>
                      </a:r>
                      <a:endParaRPr lang="en-US" sz="1800" b="1" i="0" u="none" strike="noStrike">
                        <a:solidFill>
                          <a:schemeClr val="accent2"/>
                        </a:solidFill>
                        <a:effectLst/>
                        <a:latin typeface="Calibri"/>
                      </a:endParaRPr>
                    </a:p>
                  </a:txBody>
                  <a:tcPr marL="9525" marR="9525" marT="9525" marB="0" anchor="b"/>
                </a:tc>
                <a:tc>
                  <a:txBody>
                    <a:bodyPr/>
                    <a:lstStyle/>
                    <a:p>
                      <a:pPr algn="l" fontAlgn="b"/>
                      <a:r>
                        <a:rPr lang="en-US" sz="1800" b="1" u="none" strike="noStrike">
                          <a:solidFill>
                            <a:schemeClr val="accent2"/>
                          </a:solidFill>
                          <a:effectLst/>
                        </a:rPr>
                        <a:t>Location</a:t>
                      </a:r>
                      <a:endParaRPr lang="en-US" sz="1800" b="1" i="0" u="none" strike="noStrike">
                        <a:solidFill>
                          <a:schemeClr val="accent2"/>
                        </a:solidFill>
                        <a:effectLst/>
                        <a:latin typeface="Calibri"/>
                      </a:endParaRPr>
                    </a:p>
                  </a:txBody>
                  <a:tcPr marL="9525" marR="9525" marT="9525" marB="0" anchor="b"/>
                </a:tc>
                <a:extLst>
                  <a:ext uri="{0D108BD9-81ED-4DB2-BD59-A6C34878D82A}">
                    <a16:rowId xmlns:a16="http://schemas.microsoft.com/office/drawing/2014/main" val="10001"/>
                  </a:ext>
                </a:extLst>
              </a:tr>
              <a:tr h="431800">
                <a:tc>
                  <a:txBody>
                    <a:bodyPr/>
                    <a:lstStyle/>
                    <a:p>
                      <a:pPr algn="ctr" fontAlgn="b"/>
                      <a:r>
                        <a:rPr lang="en-US" sz="1400" b="1" u="none" strike="noStrike">
                          <a:effectLst/>
                        </a:rPr>
                        <a:t>ABC Tech</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Mangalore</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31800">
                <a:tc>
                  <a:txBody>
                    <a:bodyPr/>
                    <a:lstStyle/>
                    <a:p>
                      <a:pPr algn="ctr" fontAlgn="b"/>
                      <a:r>
                        <a:rPr lang="en-US" sz="1400" b="1" u="none" strike="noStrike">
                          <a:effectLst/>
                        </a:rPr>
                        <a:t>AAA </a:t>
                      </a:r>
                      <a:r>
                        <a:rPr lang="en-US" sz="1400" b="1" u="none" strike="noStrike" err="1">
                          <a:effectLst/>
                        </a:rPr>
                        <a:t>Engg</a:t>
                      </a:r>
                      <a:r>
                        <a:rPr lang="en-US" sz="1400" b="1" u="none" strike="noStrike">
                          <a:effectLst/>
                        </a:rPr>
                        <a:t> College</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Bangalore</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31800">
                <a:tc>
                  <a:txBody>
                    <a:bodyPr/>
                    <a:lstStyle/>
                    <a:p>
                      <a:pPr algn="ctr" fontAlgn="b"/>
                      <a:r>
                        <a:rPr lang="en-US" sz="1400" b="1" u="none" strike="noStrike">
                          <a:effectLst/>
                        </a:rPr>
                        <a:t>BBB Technology</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Hyderabad</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31800">
                <a:tc>
                  <a:txBody>
                    <a:bodyPr/>
                    <a:lstStyle/>
                    <a:p>
                      <a:pPr algn="ctr" fontAlgn="b"/>
                      <a:r>
                        <a:rPr lang="en-US" sz="1400" b="1" u="none" strike="noStrike">
                          <a:effectLst/>
                        </a:rPr>
                        <a:t>VTU</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Belgaum</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11185592"/>
              </p:ext>
            </p:extLst>
          </p:nvPr>
        </p:nvGraphicFramePr>
        <p:xfrm>
          <a:off x="5105400" y="914400"/>
          <a:ext cx="3886200" cy="2743200"/>
        </p:xfrm>
        <a:graphic>
          <a:graphicData uri="http://schemas.openxmlformats.org/drawingml/2006/table">
            <a:tbl>
              <a:tblPr>
                <a:tableStyleId>{5C22544A-7EE6-4342-B048-85BDC9FD1C3A}</a:tableStyleId>
              </a:tblPr>
              <a:tblGrid>
                <a:gridCol w="1358590">
                  <a:extLst>
                    <a:ext uri="{9D8B030D-6E8A-4147-A177-3AD203B41FA5}">
                      <a16:colId xmlns:a16="http://schemas.microsoft.com/office/drawing/2014/main" val="20000"/>
                    </a:ext>
                  </a:extLst>
                </a:gridCol>
                <a:gridCol w="1216412">
                  <a:extLst>
                    <a:ext uri="{9D8B030D-6E8A-4147-A177-3AD203B41FA5}">
                      <a16:colId xmlns:a16="http://schemas.microsoft.com/office/drawing/2014/main" val="20001"/>
                    </a:ext>
                  </a:extLst>
                </a:gridCol>
                <a:gridCol w="1311198">
                  <a:extLst>
                    <a:ext uri="{9D8B030D-6E8A-4147-A177-3AD203B41FA5}">
                      <a16:colId xmlns:a16="http://schemas.microsoft.com/office/drawing/2014/main" val="20002"/>
                    </a:ext>
                  </a:extLst>
                </a:gridCol>
              </a:tblGrid>
              <a:tr h="457200">
                <a:tc gridSpan="2">
                  <a:txBody>
                    <a:bodyPr/>
                    <a:lstStyle/>
                    <a:p>
                      <a:pPr algn="ctr" fontAlgn="b"/>
                      <a:r>
                        <a:rPr lang="en-US" sz="1600" b="1" u="none" strike="noStrike">
                          <a:effectLst/>
                        </a:rPr>
                        <a:t>Head_Of_Institute</a:t>
                      </a:r>
                      <a:endParaRPr lang="en-US" sz="1600" b="1"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57200">
                <a:tc>
                  <a:txBody>
                    <a:bodyPr/>
                    <a:lstStyle/>
                    <a:p>
                      <a:pPr algn="l" fontAlgn="b"/>
                      <a:r>
                        <a:rPr lang="en-US" sz="1800" b="1" u="none" strike="noStrike" err="1">
                          <a:solidFill>
                            <a:schemeClr val="accent2"/>
                          </a:solidFill>
                          <a:effectLst/>
                        </a:rPr>
                        <a:t>Head_Name</a:t>
                      </a:r>
                      <a:endParaRPr lang="en-US" sz="1800" b="1" i="0" u="none" strike="noStrike">
                        <a:solidFill>
                          <a:schemeClr val="accent2"/>
                        </a:solidFill>
                        <a:effectLst/>
                        <a:latin typeface="Calibri"/>
                      </a:endParaRPr>
                    </a:p>
                  </a:txBody>
                  <a:tcPr marL="9525" marR="9525" marT="9525" marB="0" anchor="b"/>
                </a:tc>
                <a:tc>
                  <a:txBody>
                    <a:bodyPr/>
                    <a:lstStyle/>
                    <a:p>
                      <a:pPr algn="l" fontAlgn="b"/>
                      <a:r>
                        <a:rPr lang="en-US" sz="1800" b="1" u="none" strike="noStrike">
                          <a:solidFill>
                            <a:schemeClr val="accent2"/>
                          </a:solidFill>
                          <a:effectLst/>
                        </a:rPr>
                        <a:t>Experience</a:t>
                      </a:r>
                      <a:endParaRPr lang="en-US" sz="1800" b="1" i="0" u="none" strike="noStrike">
                        <a:solidFill>
                          <a:schemeClr val="accent2"/>
                        </a:solidFill>
                        <a:effectLst/>
                        <a:latin typeface="Calibri"/>
                      </a:endParaRPr>
                    </a:p>
                  </a:txBody>
                  <a:tcPr marL="9525" marR="9525" marT="9525" marB="0" anchor="b"/>
                </a:tc>
                <a:tc>
                  <a:txBody>
                    <a:bodyPr/>
                    <a:lstStyle/>
                    <a:p>
                      <a:pPr algn="l" fontAlgn="b"/>
                      <a:r>
                        <a:rPr lang="en-US" sz="1800" b="1" u="none" strike="noStrike">
                          <a:solidFill>
                            <a:schemeClr val="accent2"/>
                          </a:solidFill>
                          <a:effectLst/>
                        </a:rPr>
                        <a:t>Qualification</a:t>
                      </a:r>
                      <a:endParaRPr lang="en-US" sz="1800" b="1" i="0" u="none" strike="noStrike">
                        <a:solidFill>
                          <a:schemeClr val="accent2"/>
                        </a:solidFill>
                        <a:effectLst/>
                        <a:latin typeface="Calibri"/>
                      </a:endParaRPr>
                    </a:p>
                  </a:txBody>
                  <a:tcPr marL="9525" marR="9525" marT="9525" marB="0" anchor="b"/>
                </a:tc>
                <a:extLst>
                  <a:ext uri="{0D108BD9-81ED-4DB2-BD59-A6C34878D82A}">
                    <a16:rowId xmlns:a16="http://schemas.microsoft.com/office/drawing/2014/main" val="10001"/>
                  </a:ext>
                </a:extLst>
              </a:tr>
              <a:tr h="457200">
                <a:tc>
                  <a:txBody>
                    <a:bodyPr/>
                    <a:lstStyle/>
                    <a:p>
                      <a:pPr algn="ctr" fontAlgn="b"/>
                      <a:r>
                        <a:rPr lang="en-US" sz="1400" b="1" u="none" strike="noStrike">
                          <a:effectLst/>
                        </a:rPr>
                        <a:t>Rajesh</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28</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 </a:t>
                      </a:r>
                      <a:r>
                        <a:rPr lang="en-US" sz="1400" b="1" u="none" strike="noStrike" err="1">
                          <a:effectLst/>
                        </a:rPr>
                        <a:t>Mtech</a:t>
                      </a:r>
                      <a:r>
                        <a:rPr lang="en-US" sz="1400" b="1" u="none" strike="noStrike">
                          <a:effectLst/>
                        </a:rPr>
                        <a:t> PhD</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57200">
                <a:tc>
                  <a:txBody>
                    <a:bodyPr/>
                    <a:lstStyle/>
                    <a:p>
                      <a:pPr algn="ctr" fontAlgn="b"/>
                      <a:r>
                        <a:rPr lang="en-US" sz="1400" b="1" u="none" strike="noStrike">
                          <a:effectLst/>
                        </a:rPr>
                        <a:t>Ravi</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30</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 MSc PhD</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57200">
                <a:tc>
                  <a:txBody>
                    <a:bodyPr/>
                    <a:lstStyle/>
                    <a:p>
                      <a:pPr algn="ctr" fontAlgn="b"/>
                      <a:r>
                        <a:rPr lang="en-US" sz="1400" b="1" u="none" strike="noStrike">
                          <a:effectLst/>
                        </a:rPr>
                        <a:t>Blake</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19</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 MS PhD</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57200">
                <a:tc>
                  <a:txBody>
                    <a:bodyPr/>
                    <a:lstStyle/>
                    <a:p>
                      <a:pPr algn="ctr" fontAlgn="b"/>
                      <a:r>
                        <a:rPr lang="en-US" sz="1400" b="1" u="none" strike="noStrike">
                          <a:effectLst/>
                        </a:rPr>
                        <a:t>Mukhesk</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25</a:t>
                      </a:r>
                      <a:endParaRPr lang="en-US" sz="1400" b="1" i="0" u="none" strike="noStrike">
                        <a:solidFill>
                          <a:srgbClr val="000000"/>
                        </a:solidFill>
                        <a:effectLst/>
                        <a:latin typeface="Calibri"/>
                      </a:endParaRPr>
                    </a:p>
                  </a:txBody>
                  <a:tcPr marL="9525" marR="9525" marT="9525" marB="0" anchor="b"/>
                </a:tc>
                <a:tc>
                  <a:txBody>
                    <a:bodyPr/>
                    <a:lstStyle/>
                    <a:p>
                      <a:pPr algn="ctr" fontAlgn="b"/>
                      <a:r>
                        <a:rPr lang="en-US" sz="1400" b="1" u="none" strike="noStrike">
                          <a:effectLst/>
                        </a:rPr>
                        <a:t> </a:t>
                      </a:r>
                      <a:r>
                        <a:rPr lang="en-US" sz="1400" b="1" u="none" strike="noStrike" err="1">
                          <a:effectLst/>
                        </a:rPr>
                        <a:t>Mtech</a:t>
                      </a:r>
                      <a:r>
                        <a:rPr lang="en-US" sz="1400" b="1" u="none" strike="noStrike" baseline="0">
                          <a:effectLst/>
                        </a:rPr>
                        <a:t> PhD</a:t>
                      </a:r>
                      <a:endParaRPr lang="en-US" sz="14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cxnSp>
        <p:nvCxnSpPr>
          <p:cNvPr id="15" name="Straight Connector 14"/>
          <p:cNvCxnSpPr/>
          <p:nvPr/>
        </p:nvCxnSpPr>
        <p:spPr>
          <a:xfrm>
            <a:off x="3276600" y="2276901"/>
            <a:ext cx="1981200" cy="390099"/>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00400" y="2667000"/>
            <a:ext cx="2057400" cy="914400"/>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00400" y="2286000"/>
            <a:ext cx="2057400" cy="762000"/>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76600" y="3048000"/>
            <a:ext cx="1981200" cy="533400"/>
          </a:xfrm>
          <a:prstGeom prst="line">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14400" y="4275962"/>
            <a:ext cx="7696200" cy="1631216"/>
          </a:xfrm>
          <a:prstGeom prst="rect">
            <a:avLst/>
          </a:prstGeom>
        </p:spPr>
        <p:txBody>
          <a:bodyPr wrap="square">
            <a:spAutoFit/>
          </a:bodyPr>
          <a:lstStyle/>
          <a:p>
            <a:r>
              <a:rPr lang="en-US" sz="2000"/>
              <a:t>A sample </a:t>
            </a:r>
            <a:r>
              <a:rPr lang="en-US" sz="2000" b="1">
                <a:solidFill>
                  <a:srgbClr val="FF0000"/>
                </a:solidFill>
              </a:rPr>
              <a:t>one-to-on</a:t>
            </a:r>
            <a:r>
              <a:rPr lang="en-US" sz="2000"/>
              <a:t>e relationship between an </a:t>
            </a:r>
            <a:r>
              <a:rPr lang="en-US" sz="2000" b="1" i="1">
                <a:solidFill>
                  <a:schemeClr val="accent2"/>
                </a:solidFill>
              </a:rPr>
              <a:t>Institute</a:t>
            </a:r>
            <a:r>
              <a:rPr lang="en-US" sz="2000" b="1" i="1">
                <a:solidFill>
                  <a:srgbClr val="FF0000"/>
                </a:solidFill>
              </a:rPr>
              <a:t> </a:t>
            </a:r>
            <a:r>
              <a:rPr lang="en-US" sz="2000"/>
              <a:t>and a </a:t>
            </a:r>
            <a:r>
              <a:rPr lang="en-US" sz="2000" b="1" i="1">
                <a:solidFill>
                  <a:schemeClr val="accent2"/>
                </a:solidFill>
              </a:rPr>
              <a:t>Head_Of_Institute</a:t>
            </a:r>
          </a:p>
          <a:p>
            <a:endParaRPr lang="en-US" sz="2000" b="1" i="1">
              <a:solidFill>
                <a:srgbClr val="FF0000"/>
              </a:solidFill>
            </a:endParaRPr>
          </a:p>
          <a:p>
            <a:r>
              <a:rPr lang="en-US" sz="2000" b="1" i="1">
                <a:solidFill>
                  <a:schemeClr val="tx2"/>
                </a:solidFill>
              </a:rPr>
              <a:t>1</a:t>
            </a:r>
            <a:r>
              <a:rPr lang="en-US" sz="2000" b="1" i="1">
                <a:solidFill>
                  <a:srgbClr val="FF0000"/>
                </a:solidFill>
              </a:rPr>
              <a:t> Institute </a:t>
            </a:r>
            <a:r>
              <a:rPr lang="en-US" sz="2000" b="1" i="1"/>
              <a:t>will  have only </a:t>
            </a:r>
            <a:r>
              <a:rPr lang="en-US" sz="2000" b="1" i="1">
                <a:solidFill>
                  <a:schemeClr val="tx2"/>
                </a:solidFill>
              </a:rPr>
              <a:t>1</a:t>
            </a:r>
            <a:r>
              <a:rPr lang="en-US" sz="2000" b="1" i="1">
                <a:solidFill>
                  <a:srgbClr val="FF0000"/>
                </a:solidFill>
              </a:rPr>
              <a:t> Head of  Institute –</a:t>
            </a:r>
            <a:r>
              <a:rPr lang="en-US" sz="2000" i="1"/>
              <a:t>Therefore exactly one Head_Of_Institute entity is associated with exactly one Institute Entity</a:t>
            </a:r>
            <a:endParaRPr lang="en-US" sz="2000"/>
          </a:p>
        </p:txBody>
      </p:sp>
    </p:spTree>
    <p:extLst>
      <p:ext uri="{BB962C8B-B14F-4D97-AF65-F5344CB8AC3E}">
        <p14:creationId xmlns:p14="http://schemas.microsoft.com/office/powerpoint/2010/main" val="302401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819150" y="95250"/>
            <a:ext cx="8077200"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One-to-Many Relationship</a:t>
            </a:r>
          </a:p>
        </p:txBody>
      </p:sp>
      <p:sp>
        <p:nvSpPr>
          <p:cNvPr id="7" name="Rectangle 3"/>
          <p:cNvSpPr txBox="1">
            <a:spLocks noChangeArrowheads="1"/>
          </p:cNvSpPr>
          <p:nvPr/>
        </p:nvSpPr>
        <p:spPr>
          <a:xfrm>
            <a:off x="623094" y="1185068"/>
            <a:ext cx="8153400" cy="24622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solidFill>
                  <a:srgbClr val="C00000"/>
                </a:solidFill>
              </a:rPr>
              <a:t>one-to-many</a:t>
            </a:r>
            <a:r>
              <a:rPr lang="en-US" sz="2400"/>
              <a:t> relationship between an </a:t>
            </a:r>
            <a:r>
              <a:rPr lang="en-US" sz="2400" i="1"/>
              <a:t>instructor</a:t>
            </a:r>
            <a:r>
              <a:rPr lang="en-US" sz="2400"/>
              <a:t> and a </a:t>
            </a:r>
            <a:r>
              <a:rPr lang="en-US" sz="2400" i="1"/>
              <a:t>student</a:t>
            </a:r>
          </a:p>
          <a:p>
            <a:pPr lvl="1"/>
            <a:r>
              <a:rPr lang="en-US" sz="2400"/>
              <a:t> </a:t>
            </a:r>
            <a:r>
              <a:rPr lang="en-US" sz="2400" b="1">
                <a:solidFill>
                  <a:schemeClr val="tx2"/>
                </a:solidFill>
              </a:rPr>
              <a:t>an instructor is associated with </a:t>
            </a:r>
            <a:r>
              <a:rPr lang="en-US" sz="2400" b="1">
                <a:solidFill>
                  <a:srgbClr val="FF0000"/>
                </a:solidFill>
              </a:rPr>
              <a:t>several</a:t>
            </a:r>
            <a:r>
              <a:rPr lang="en-US" sz="2400" b="1">
                <a:solidFill>
                  <a:schemeClr val="tx2"/>
                </a:solidFill>
              </a:rPr>
              <a:t> (including </a:t>
            </a:r>
            <a:r>
              <a:rPr lang="en-US" sz="2400" b="1">
                <a:solidFill>
                  <a:srgbClr val="C00000"/>
                </a:solidFill>
              </a:rPr>
              <a:t>0</a:t>
            </a:r>
            <a:r>
              <a:rPr lang="en-US" sz="2400" b="1">
                <a:solidFill>
                  <a:schemeClr val="tx2"/>
                </a:solidFill>
              </a:rPr>
              <a:t>) students  via </a:t>
            </a:r>
            <a:r>
              <a:rPr lang="en-US" sz="2400" b="1" i="1"/>
              <a:t>advisor </a:t>
            </a:r>
            <a:r>
              <a:rPr lang="en-US" sz="2400" b="1"/>
              <a:t>relationship</a:t>
            </a:r>
            <a:r>
              <a:rPr lang="en-US" sz="2400" b="1">
                <a:solidFill>
                  <a:schemeClr val="tx2"/>
                </a:solidFill>
              </a:rPr>
              <a:t>.</a:t>
            </a:r>
          </a:p>
          <a:p>
            <a:pPr lvl="1"/>
            <a:r>
              <a:rPr lang="en-US" sz="2400">
                <a:solidFill>
                  <a:schemeClr val="tx2"/>
                </a:solidFill>
              </a:rPr>
              <a:t>a student is associated with </a:t>
            </a:r>
            <a:r>
              <a:rPr lang="en-US" sz="2400" b="1">
                <a:solidFill>
                  <a:srgbClr val="FF0000"/>
                </a:solidFill>
              </a:rPr>
              <a:t>at most one</a:t>
            </a:r>
            <a:r>
              <a:rPr lang="en-US" sz="2400">
                <a:solidFill>
                  <a:schemeClr val="tx2"/>
                </a:solidFill>
              </a:rPr>
              <a:t> instructor </a:t>
            </a:r>
            <a:r>
              <a:rPr lang="en-US" sz="2400"/>
              <a:t>via advisor, </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489075" y="4079875"/>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040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99317050"/>
              </p:ext>
            </p:extLst>
          </p:nvPr>
        </p:nvGraphicFramePr>
        <p:xfrm>
          <a:off x="4419600" y="1251466"/>
          <a:ext cx="4572000" cy="3048001"/>
        </p:xfrm>
        <a:graphic>
          <a:graphicData uri="http://schemas.openxmlformats.org/drawingml/2006/table">
            <a:tbl>
              <a:tblPr/>
              <a:tblGrid>
                <a:gridCol w="958646">
                  <a:extLst>
                    <a:ext uri="{9D8B030D-6E8A-4147-A177-3AD203B41FA5}">
                      <a16:colId xmlns:a16="http://schemas.microsoft.com/office/drawing/2014/main" val="20000"/>
                    </a:ext>
                  </a:extLst>
                </a:gridCol>
                <a:gridCol w="1549974">
                  <a:extLst>
                    <a:ext uri="{9D8B030D-6E8A-4147-A177-3AD203B41FA5}">
                      <a16:colId xmlns:a16="http://schemas.microsoft.com/office/drawing/2014/main" val="20001"/>
                    </a:ext>
                  </a:extLst>
                </a:gridCol>
                <a:gridCol w="801421">
                  <a:extLst>
                    <a:ext uri="{9D8B030D-6E8A-4147-A177-3AD203B41FA5}">
                      <a16:colId xmlns:a16="http://schemas.microsoft.com/office/drawing/2014/main" val="20002"/>
                    </a:ext>
                  </a:extLst>
                </a:gridCol>
                <a:gridCol w="1261959">
                  <a:extLst>
                    <a:ext uri="{9D8B030D-6E8A-4147-A177-3AD203B41FA5}">
                      <a16:colId xmlns:a16="http://schemas.microsoft.com/office/drawing/2014/main" val="20003"/>
                    </a:ext>
                  </a:extLst>
                </a:gridCol>
              </a:tblGrid>
              <a:tr h="467683">
                <a:tc>
                  <a:txBody>
                    <a:bodyPr/>
                    <a:lstStyle/>
                    <a:p>
                      <a:pPr algn="l" fontAlgn="b"/>
                      <a:r>
                        <a:rPr lang="en-US" sz="1400" b="1" i="0" u="none" strike="noStrike" err="1">
                          <a:solidFill>
                            <a:schemeClr val="accent2"/>
                          </a:solidFill>
                          <a:effectLst/>
                          <a:latin typeface="Calibri"/>
                        </a:rPr>
                        <a:t>Policy_No</a:t>
                      </a:r>
                      <a:endParaRPr lang="en-US" sz="1400" b="1" i="0" u="none" strike="noStrike">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err="1">
                          <a:solidFill>
                            <a:schemeClr val="accent2"/>
                          </a:solidFill>
                          <a:effectLst/>
                          <a:latin typeface="Calibri"/>
                        </a:rPr>
                        <a:t>Date_of_Purchase</a:t>
                      </a:r>
                      <a:endParaRPr lang="en-US" sz="1400" b="1" i="0" u="none" strike="noStrike">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a:solidFill>
                            <a:schemeClr val="accent2"/>
                          </a:solidFill>
                          <a:effectLst/>
                          <a:latin typeface="Calibri"/>
                        </a:rPr>
                        <a:t>Premium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1" i="0" u="none" strike="noStrike" err="1">
                          <a:solidFill>
                            <a:schemeClr val="accent2"/>
                          </a:solidFill>
                          <a:effectLst/>
                          <a:latin typeface="Calibri"/>
                        </a:rPr>
                        <a:t>No_of_Premium</a:t>
                      </a:r>
                      <a:endParaRPr lang="en-US" sz="1400" b="1" i="0" u="none" strike="noStrike">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86702">
                <a:tc>
                  <a:txBody>
                    <a:bodyPr/>
                    <a:lstStyle/>
                    <a:p>
                      <a:pPr algn="ctr" fontAlgn="b"/>
                      <a:r>
                        <a:rPr lang="en-US" sz="1400" b="1" i="0" u="none" strike="noStrike">
                          <a:solidFill>
                            <a:srgbClr val="000000"/>
                          </a:solidFill>
                          <a:effectLst/>
                          <a:latin typeface="Calibri"/>
                        </a:rPr>
                        <a:t>LIC101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10-10-2001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702">
                <a:tc>
                  <a:txBody>
                    <a:bodyPr/>
                    <a:lstStyle/>
                    <a:p>
                      <a:pPr algn="ctr" fontAlgn="b"/>
                      <a:r>
                        <a:rPr lang="en-US" sz="1400" b="1" i="0" u="none" strike="noStrike">
                          <a:solidFill>
                            <a:srgbClr val="000000"/>
                          </a:solidFill>
                          <a:effectLst/>
                          <a:latin typeface="Calibri"/>
                        </a:rPr>
                        <a:t>LIC102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1-1-1990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702">
                <a:tc>
                  <a:txBody>
                    <a:bodyPr/>
                    <a:lstStyle/>
                    <a:p>
                      <a:pPr algn="ctr" fontAlgn="b"/>
                      <a:r>
                        <a:rPr lang="en-US" sz="1400" b="1" i="0" u="none" strike="noStrike">
                          <a:solidFill>
                            <a:srgbClr val="000000"/>
                          </a:solidFill>
                          <a:effectLst/>
                          <a:latin typeface="Calibri"/>
                        </a:rPr>
                        <a:t>LIC107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702">
                <a:tc>
                  <a:txBody>
                    <a:bodyPr/>
                    <a:lstStyle/>
                    <a:p>
                      <a:pPr algn="ctr" fontAlgn="b"/>
                      <a:r>
                        <a:rPr lang="en-US" sz="1400" b="1" i="0" u="none" strike="noStrike">
                          <a:solidFill>
                            <a:srgbClr val="000000"/>
                          </a:solidFill>
                          <a:effectLst/>
                          <a:latin typeface="Calibri"/>
                        </a:rPr>
                        <a:t>LIC102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2-9-2012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702">
                <a:tc>
                  <a:txBody>
                    <a:bodyPr/>
                    <a:lstStyle/>
                    <a:p>
                      <a:pPr algn="ctr" fontAlgn="b"/>
                      <a:r>
                        <a:rPr lang="en-US" sz="1400" b="1" i="0" u="none" strike="noStrike">
                          <a:solidFill>
                            <a:srgbClr val="000000"/>
                          </a:solidFill>
                          <a:effectLst/>
                          <a:latin typeface="Calibri"/>
                        </a:rPr>
                        <a:t>LIC105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10-4-2001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702">
                <a:tc>
                  <a:txBody>
                    <a:bodyPr/>
                    <a:lstStyle/>
                    <a:p>
                      <a:pPr algn="ctr" fontAlgn="b"/>
                      <a:r>
                        <a:rPr lang="en-US" sz="1400" b="1" i="0" u="none" strike="noStrike">
                          <a:solidFill>
                            <a:srgbClr val="000000"/>
                          </a:solidFill>
                          <a:effectLst/>
                          <a:latin typeface="Calibri"/>
                        </a:rPr>
                        <a:t>LIC202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2-3-2003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702">
                <a:tc>
                  <a:txBody>
                    <a:bodyPr/>
                    <a:lstStyle/>
                    <a:p>
                      <a:pPr algn="ctr" fontAlgn="b"/>
                      <a:r>
                        <a:rPr lang="en-US" sz="1400" b="1" i="0" u="none" strike="noStrike">
                          <a:solidFill>
                            <a:srgbClr val="000000"/>
                          </a:solidFill>
                          <a:effectLst/>
                          <a:latin typeface="Calibri"/>
                        </a:rPr>
                        <a:t>LIC321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702">
                <a:tc>
                  <a:txBody>
                    <a:bodyPr/>
                    <a:lstStyle/>
                    <a:p>
                      <a:pPr algn="ctr" fontAlgn="b"/>
                      <a:r>
                        <a:rPr lang="en-US" sz="1400" b="1" i="0" u="none" strike="noStrike">
                          <a:solidFill>
                            <a:srgbClr val="000000"/>
                          </a:solidFill>
                          <a:effectLst/>
                          <a:latin typeface="Calibri"/>
                        </a:rPr>
                        <a:t>LIC312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4-4-2001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6702">
                <a:tc>
                  <a:txBody>
                    <a:bodyPr/>
                    <a:lstStyle/>
                    <a:p>
                      <a:pPr algn="ctr" fontAlgn="b"/>
                      <a:r>
                        <a:rPr lang="en-US" sz="1400" b="1" i="0" u="none" strike="noStrike">
                          <a:solidFill>
                            <a:srgbClr val="000000"/>
                          </a:solidFill>
                          <a:effectLst/>
                          <a:latin typeface="Calibri"/>
                        </a:rPr>
                        <a:t>LIC383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9-1-2004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95891125"/>
              </p:ext>
            </p:extLst>
          </p:nvPr>
        </p:nvGraphicFramePr>
        <p:xfrm>
          <a:off x="117143" y="1524000"/>
          <a:ext cx="3388058" cy="2133600"/>
        </p:xfrm>
        <a:graphic>
          <a:graphicData uri="http://schemas.openxmlformats.org/drawingml/2006/table">
            <a:tbl>
              <a:tblPr/>
              <a:tblGrid>
                <a:gridCol w="79725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03808">
                  <a:extLst>
                    <a:ext uri="{9D8B030D-6E8A-4147-A177-3AD203B41FA5}">
                      <a16:colId xmlns:a16="http://schemas.microsoft.com/office/drawing/2014/main" val="20002"/>
                    </a:ext>
                  </a:extLst>
                </a:gridCol>
                <a:gridCol w="924993">
                  <a:extLst>
                    <a:ext uri="{9D8B030D-6E8A-4147-A177-3AD203B41FA5}">
                      <a16:colId xmlns:a16="http://schemas.microsoft.com/office/drawing/2014/main" val="20003"/>
                    </a:ext>
                  </a:extLst>
                </a:gridCol>
              </a:tblGrid>
              <a:tr h="355600">
                <a:tc>
                  <a:txBody>
                    <a:bodyPr/>
                    <a:lstStyle/>
                    <a:p>
                      <a:pPr algn="l" fontAlgn="b"/>
                      <a:r>
                        <a:rPr lang="en-US" sz="1800" b="1" i="0" u="none" strike="noStrike" err="1">
                          <a:solidFill>
                            <a:schemeClr val="accent2"/>
                          </a:solidFill>
                          <a:effectLst/>
                          <a:latin typeface="Calibri"/>
                        </a:rPr>
                        <a:t>CustID</a:t>
                      </a:r>
                      <a:endParaRPr lang="en-US" sz="1800" b="1" i="0" u="none" strike="noStrike">
                        <a:solidFill>
                          <a:schemeClr val="accent2"/>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chemeClr val="accent2"/>
                          </a:solidFill>
                          <a:effectLst/>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chemeClr val="accent2"/>
                          </a:solidFill>
                          <a:effectLst/>
                          <a:latin typeface="Calibri"/>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1" i="0" u="none" strike="noStrike">
                          <a:solidFill>
                            <a:schemeClr val="accent2"/>
                          </a:solidFill>
                          <a:effectLst/>
                          <a:latin typeface="Calibri"/>
                        </a:rPr>
                        <a:t>PAN_NO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55600">
                <a:tc>
                  <a:txBody>
                    <a:bodyPr/>
                    <a:lstStyle/>
                    <a:p>
                      <a:pPr algn="l" fontAlgn="b"/>
                      <a:r>
                        <a:rPr lang="en-US" sz="1400" b="1" i="0" u="none" strike="noStrike">
                          <a:solidFill>
                            <a:srgbClr val="000000"/>
                          </a:solidFill>
                          <a:effectLst/>
                          <a:latin typeface="Calibri"/>
                        </a:rPr>
                        <a:t>C101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Rajesh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Manipal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ABC1028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5600">
                <a:tc>
                  <a:txBody>
                    <a:bodyPr/>
                    <a:lstStyle/>
                    <a:p>
                      <a:pPr algn="l" fontAlgn="b"/>
                      <a:r>
                        <a:rPr lang="en-US" sz="1400" b="1" i="0" u="none" strike="noStrike">
                          <a:solidFill>
                            <a:srgbClr val="000000"/>
                          </a:solidFill>
                          <a:effectLst/>
                          <a:latin typeface="Calibri"/>
                        </a:rPr>
                        <a:t>C102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Mangalore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AFC1097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5600">
                <a:tc>
                  <a:txBody>
                    <a:bodyPr/>
                    <a:lstStyle/>
                    <a:p>
                      <a:pPr algn="l" fontAlgn="b"/>
                      <a:r>
                        <a:rPr lang="en-US" sz="1400" b="1" i="0" u="none" strike="noStrike">
                          <a:solidFill>
                            <a:srgbClr val="000000"/>
                          </a:solidFill>
                          <a:effectLst/>
                          <a:latin typeface="Calibri"/>
                        </a:rPr>
                        <a:t>C103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Blake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BSD2013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5600">
                <a:tc>
                  <a:txBody>
                    <a:bodyPr/>
                    <a:lstStyle/>
                    <a:p>
                      <a:pPr algn="l" fontAlgn="b"/>
                      <a:r>
                        <a:rPr lang="en-US" sz="1400" b="1" i="0" u="none" strike="noStrike">
                          <a:solidFill>
                            <a:srgbClr val="000000"/>
                          </a:solidFill>
                          <a:effectLst/>
                          <a:latin typeface="Calibri"/>
                        </a:rPr>
                        <a:t>C104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Mukhesk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err="1">
                          <a:solidFill>
                            <a:srgbClr val="000000"/>
                          </a:solidFill>
                          <a:effectLst/>
                          <a:latin typeface="Calibri"/>
                        </a:rPr>
                        <a:t>Udupi</a:t>
                      </a:r>
                      <a:endParaRPr lang="en-US" sz="14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RES2001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5600">
                <a:tc>
                  <a:txBody>
                    <a:bodyPr/>
                    <a:lstStyle/>
                    <a:p>
                      <a:pPr algn="l" fontAlgn="b"/>
                      <a:r>
                        <a:rPr lang="en-US" sz="1400" b="1" i="0" u="none" strike="noStrike">
                          <a:solidFill>
                            <a:srgbClr val="000000"/>
                          </a:solidFill>
                          <a:effectLst/>
                          <a:latin typeface="Calibri"/>
                        </a:rPr>
                        <a:t>C105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Ram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Udupi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a:rPr>
                        <a:t>FGU7629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9" name="Straight Connector 8"/>
          <p:cNvCxnSpPr/>
          <p:nvPr/>
        </p:nvCxnSpPr>
        <p:spPr>
          <a:xfrm>
            <a:off x="3429000" y="2057400"/>
            <a:ext cx="1126509" cy="4572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29000" y="2057400"/>
            <a:ext cx="1126509" cy="1219200"/>
          </a:xfrm>
          <a:prstGeom prst="line">
            <a:avLst/>
          </a:prstGeom>
          <a:ln w="28575">
            <a:solidFill>
              <a:schemeClr val="accent2"/>
            </a:solidFill>
            <a:head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429000" y="1905000"/>
            <a:ext cx="1126509" cy="457200"/>
          </a:xfrm>
          <a:prstGeom prst="line">
            <a:avLst/>
          </a:prstGeom>
          <a:ln w="28575">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429000" y="2781300"/>
            <a:ext cx="1126509" cy="114300"/>
          </a:xfrm>
          <a:prstGeom prst="line">
            <a:avLst/>
          </a:prstGeom>
          <a:ln w="28575">
            <a:solidFill>
              <a:schemeClr val="tx2">
                <a:lumMod val="60000"/>
                <a:lumOff val="4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429000" y="2209800"/>
            <a:ext cx="1126509" cy="152400"/>
          </a:xfrm>
          <a:prstGeom prst="line">
            <a:avLst/>
          </a:prstGeom>
          <a:ln w="28575">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429000" y="3009900"/>
            <a:ext cx="1126509" cy="114300"/>
          </a:xfrm>
          <a:prstGeom prst="line">
            <a:avLst/>
          </a:prstGeom>
          <a:ln w="28575">
            <a:solidFill>
              <a:srgbClr val="92D050"/>
            </a:solidFill>
            <a:head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9000" y="3200400"/>
            <a:ext cx="1126509" cy="990600"/>
          </a:xfrm>
          <a:prstGeom prst="line">
            <a:avLst/>
          </a:prstGeom>
          <a:ln w="28575">
            <a:solidFill>
              <a:srgbClr val="92D050"/>
            </a:solidFill>
            <a:head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429000" y="3505200"/>
            <a:ext cx="1126509" cy="47625"/>
          </a:xfrm>
          <a:prstGeom prst="line">
            <a:avLst/>
          </a:prstGeom>
          <a:ln w="28575">
            <a:solidFill>
              <a:srgbClr val="FF0000"/>
            </a:solidFill>
            <a:head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9000" y="3505200"/>
            <a:ext cx="1126509" cy="381000"/>
          </a:xfrm>
          <a:prstGeom prst="line">
            <a:avLst/>
          </a:prstGeom>
          <a:ln w="28575">
            <a:solidFill>
              <a:srgbClr val="FF0000"/>
            </a:solidFill>
            <a:head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4800" y="1066800"/>
            <a:ext cx="1193340" cy="369332"/>
          </a:xfrm>
          <a:prstGeom prst="rect">
            <a:avLst/>
          </a:prstGeom>
        </p:spPr>
        <p:txBody>
          <a:bodyPr wrap="none">
            <a:spAutoFit/>
          </a:bodyPr>
          <a:lstStyle/>
          <a:p>
            <a:r>
              <a:rPr lang="en-US" b="1">
                <a:solidFill>
                  <a:schemeClr val="accent2"/>
                </a:solidFill>
              </a:rPr>
              <a:t>Customers</a:t>
            </a:r>
          </a:p>
        </p:txBody>
      </p:sp>
      <p:sp>
        <p:nvSpPr>
          <p:cNvPr id="30" name="Rectangle 29"/>
          <p:cNvSpPr/>
          <p:nvPr/>
        </p:nvSpPr>
        <p:spPr>
          <a:xfrm>
            <a:off x="4724400" y="882134"/>
            <a:ext cx="745204" cy="369332"/>
          </a:xfrm>
          <a:prstGeom prst="rect">
            <a:avLst/>
          </a:prstGeom>
        </p:spPr>
        <p:txBody>
          <a:bodyPr wrap="none">
            <a:spAutoFit/>
          </a:bodyPr>
          <a:lstStyle/>
          <a:p>
            <a:r>
              <a:rPr lang="en-US" b="1">
                <a:solidFill>
                  <a:schemeClr val="accent2"/>
                </a:solidFill>
              </a:rPr>
              <a:t>Policy</a:t>
            </a:r>
          </a:p>
        </p:txBody>
      </p:sp>
      <p:sp>
        <p:nvSpPr>
          <p:cNvPr id="31" name="Title 1"/>
          <p:cNvSpPr>
            <a:spLocks noGrp="1"/>
          </p:cNvSpPr>
          <p:nvPr>
            <p:ph type="title"/>
          </p:nvPr>
        </p:nvSpPr>
        <p:spPr>
          <a:xfrm>
            <a:off x="533400" y="31845"/>
            <a:ext cx="8229600" cy="563562"/>
          </a:xfrm>
        </p:spPr>
        <p:txBody>
          <a:bodyPr>
            <a:normAutofit/>
          </a:bodyPr>
          <a:lstStyle/>
          <a:p>
            <a:r>
              <a:rPr kumimoji="1" lang="en-US" sz="2700" b="1" kern="0">
                <a:solidFill>
                  <a:srgbClr val="CC3300"/>
                </a:solidFill>
                <a:effectLst>
                  <a:outerShdw blurRad="38100" dist="38100" dir="2700000" algn="tl">
                    <a:srgbClr val="C0C0C0"/>
                  </a:outerShdw>
                </a:effectLst>
                <a:latin typeface="Helvetica"/>
                <a:ea typeface="MS PGothic" pitchFamily="34" charset="-128"/>
              </a:rPr>
              <a:t>Example one- Many</a:t>
            </a:r>
          </a:p>
        </p:txBody>
      </p:sp>
      <p:sp>
        <p:nvSpPr>
          <p:cNvPr id="32" name="Rectangle 31"/>
          <p:cNvSpPr/>
          <p:nvPr/>
        </p:nvSpPr>
        <p:spPr>
          <a:xfrm>
            <a:off x="117143" y="3962400"/>
            <a:ext cx="4572000" cy="1089529"/>
          </a:xfrm>
          <a:prstGeom prst="rect">
            <a:avLst/>
          </a:prstGeom>
        </p:spPr>
        <p:txBody>
          <a:bodyPr>
            <a:spAutoFit/>
          </a:bodyPr>
          <a:lstStyle/>
          <a:p>
            <a:pPr>
              <a:lnSpc>
                <a:spcPct val="120000"/>
              </a:lnSpc>
            </a:pPr>
            <a:r>
              <a:rPr lang="en-US"/>
              <a:t>a sample </a:t>
            </a:r>
            <a:r>
              <a:rPr lang="en-US">
                <a:solidFill>
                  <a:srgbClr val="FF0000"/>
                </a:solidFill>
              </a:rPr>
              <a:t>one-to-many</a:t>
            </a:r>
            <a:r>
              <a:rPr lang="en-US"/>
              <a:t> relationship between an </a:t>
            </a:r>
            <a:r>
              <a:rPr lang="en-US" b="1" i="1">
                <a:solidFill>
                  <a:srgbClr val="FF0000"/>
                </a:solidFill>
              </a:rPr>
              <a:t>Customers </a:t>
            </a:r>
            <a:r>
              <a:rPr lang="en-US"/>
              <a:t>and a </a:t>
            </a:r>
            <a:r>
              <a:rPr lang="en-US" b="1" i="1">
                <a:solidFill>
                  <a:srgbClr val="FF0000"/>
                </a:solidFill>
              </a:rPr>
              <a:t>Policy</a:t>
            </a:r>
          </a:p>
          <a:p>
            <a:pPr>
              <a:lnSpc>
                <a:spcPct val="120000"/>
              </a:lnSpc>
            </a:pPr>
            <a:r>
              <a:rPr lang="en-US" b="1" i="1">
                <a:solidFill>
                  <a:schemeClr val="tx2"/>
                </a:solidFill>
              </a:rPr>
              <a:t>1</a:t>
            </a:r>
            <a:r>
              <a:rPr lang="en-US" b="1" i="1">
                <a:solidFill>
                  <a:srgbClr val="FF0000"/>
                </a:solidFill>
              </a:rPr>
              <a:t> Customer </a:t>
            </a:r>
            <a:r>
              <a:rPr lang="en-US" b="1" i="1"/>
              <a:t>may take </a:t>
            </a:r>
            <a:r>
              <a:rPr lang="en-US" b="1" i="1">
                <a:solidFill>
                  <a:schemeClr val="tx2"/>
                </a:solidFill>
              </a:rPr>
              <a:t>1 or More </a:t>
            </a:r>
            <a:r>
              <a:rPr lang="en-US" b="1" i="1">
                <a:solidFill>
                  <a:srgbClr val="FF0000"/>
                </a:solidFill>
              </a:rPr>
              <a:t>LIC policies</a:t>
            </a: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128049641"/>
              </p:ext>
            </p:extLst>
          </p:nvPr>
        </p:nvGraphicFramePr>
        <p:xfrm>
          <a:off x="457200" y="5031390"/>
          <a:ext cx="2209800" cy="1554480"/>
        </p:xfrm>
        <a:graphic>
          <a:graphicData uri="http://schemas.openxmlformats.org/drawingml/2006/table">
            <a:tbl>
              <a:tblPr firstRow="1"/>
              <a:tblGrid>
                <a:gridCol w="2209800">
                  <a:extLst>
                    <a:ext uri="{9D8B030D-6E8A-4147-A177-3AD203B41FA5}">
                      <a16:colId xmlns:a16="http://schemas.microsoft.com/office/drawing/2014/main" val="20000"/>
                    </a:ext>
                  </a:extLst>
                </a:gridCol>
              </a:tblGrid>
              <a:tr h="349191">
                <a:tc>
                  <a:txBody>
                    <a:bodyPr/>
                    <a:lstStyle/>
                    <a:p>
                      <a:r>
                        <a:rPr lang="en-US" b="1" i="1"/>
                        <a:t>Customers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0"/>
                  </a:ext>
                </a:extLst>
              </a:tr>
              <a:tr h="1072451">
                <a:tc>
                  <a:txBody>
                    <a:bodyPr/>
                    <a:lstStyle/>
                    <a:p>
                      <a:pPr lvl="1"/>
                      <a:r>
                        <a:rPr lang="en-US" b="1" u="sng" err="1">
                          <a:solidFill>
                            <a:schemeClr val="accent6">
                              <a:lumMod val="75000"/>
                            </a:schemeClr>
                          </a:solidFill>
                        </a:rPr>
                        <a:t>Custid</a:t>
                      </a:r>
                      <a:endParaRPr lang="en-US" b="1" u="sng">
                        <a:solidFill>
                          <a:schemeClr val="accent6">
                            <a:lumMod val="75000"/>
                          </a:schemeClr>
                        </a:solidFill>
                      </a:endParaRPr>
                    </a:p>
                    <a:p>
                      <a:pPr lvl="1"/>
                      <a:r>
                        <a:rPr lang="en-US" b="1" u="none"/>
                        <a:t>Name</a:t>
                      </a:r>
                    </a:p>
                    <a:p>
                      <a:pPr lvl="1"/>
                      <a:r>
                        <a:rPr lang="en-US" b="1" u="none"/>
                        <a:t>City</a:t>
                      </a:r>
                    </a:p>
                    <a:p>
                      <a:pPr lvl="1"/>
                      <a:r>
                        <a:rPr lang="en-US" b="1" u="none"/>
                        <a:t>PAN_NO</a:t>
                      </a:r>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48812781"/>
              </p:ext>
            </p:extLst>
          </p:nvPr>
        </p:nvGraphicFramePr>
        <p:xfrm>
          <a:off x="6248400" y="5041626"/>
          <a:ext cx="2541896" cy="1635979"/>
        </p:xfrm>
        <a:graphic>
          <a:graphicData uri="http://schemas.openxmlformats.org/drawingml/2006/table">
            <a:tbl>
              <a:tblPr firstRow="1"/>
              <a:tblGrid>
                <a:gridCol w="2541896">
                  <a:extLst>
                    <a:ext uri="{9D8B030D-6E8A-4147-A177-3AD203B41FA5}">
                      <a16:colId xmlns:a16="http://schemas.microsoft.com/office/drawing/2014/main" val="20000"/>
                    </a:ext>
                  </a:extLst>
                </a:gridCol>
              </a:tblGrid>
              <a:tr h="317555">
                <a:tc>
                  <a:txBody>
                    <a:bodyPr/>
                    <a:lstStyle/>
                    <a:p>
                      <a:r>
                        <a:rPr lang="en-US" b="1" i="1"/>
                        <a:t>Policy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40000"/>
                        <a:lumOff val="60000"/>
                      </a:schemeClr>
                    </a:solidFill>
                  </a:tcPr>
                </a:tc>
                <a:extLst>
                  <a:ext uri="{0D108BD9-81ED-4DB2-BD59-A6C34878D82A}">
                    <a16:rowId xmlns:a16="http://schemas.microsoft.com/office/drawing/2014/main" val="10000"/>
                  </a:ext>
                </a:extLst>
              </a:tr>
              <a:tr h="1270219">
                <a:tc>
                  <a:txBody>
                    <a:bodyPr/>
                    <a:lstStyle/>
                    <a:p>
                      <a:pPr lvl="1"/>
                      <a:r>
                        <a:rPr lang="en-US" b="1" u="sng" err="1">
                          <a:solidFill>
                            <a:schemeClr val="accent6">
                              <a:lumMod val="75000"/>
                            </a:schemeClr>
                          </a:solidFill>
                        </a:rPr>
                        <a:t>Policy_No</a:t>
                      </a:r>
                      <a:endParaRPr lang="en-US" b="1" u="sng">
                        <a:solidFill>
                          <a:schemeClr val="accent6">
                            <a:lumMod val="75000"/>
                          </a:schemeClr>
                        </a:solidFill>
                      </a:endParaRPr>
                    </a:p>
                    <a:p>
                      <a:pPr lvl="1"/>
                      <a:r>
                        <a:rPr lang="en-US" b="1" err="1"/>
                        <a:t>Date_of_Purchase</a:t>
                      </a:r>
                      <a:endParaRPr lang="en-US" b="1"/>
                    </a:p>
                    <a:p>
                      <a:pPr lvl="1"/>
                      <a:r>
                        <a:rPr lang="en-US" b="1"/>
                        <a:t>Premium</a:t>
                      </a:r>
                    </a:p>
                    <a:p>
                      <a:pPr lvl="1"/>
                      <a:r>
                        <a:rPr lang="en-US" b="1"/>
                        <a:t>No-</a:t>
                      </a:r>
                      <a:r>
                        <a:rPr lang="en-US" b="1" err="1"/>
                        <a:t>Of_Premium</a:t>
                      </a:r>
                      <a:endParaRPr lang="en-US" b="1"/>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extLst>
                  <a:ext uri="{0D108BD9-81ED-4DB2-BD59-A6C34878D82A}">
                    <a16:rowId xmlns:a16="http://schemas.microsoft.com/office/drawing/2014/main" val="10001"/>
                  </a:ext>
                </a:extLst>
              </a:tr>
            </a:tbl>
          </a:graphicData>
        </a:graphic>
      </p:graphicFrame>
      <p:sp>
        <p:nvSpPr>
          <p:cNvPr id="4" name="Diamond 3"/>
          <p:cNvSpPr/>
          <p:nvPr/>
        </p:nvSpPr>
        <p:spPr>
          <a:xfrm>
            <a:off x="3831609" y="5214582"/>
            <a:ext cx="1447800" cy="1219200"/>
          </a:xfrm>
          <a:prstGeom prst="diamond">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Holds</a:t>
            </a:r>
          </a:p>
        </p:txBody>
      </p:sp>
      <p:cxnSp>
        <p:nvCxnSpPr>
          <p:cNvPr id="8" name="Straight Arrow Connector 7"/>
          <p:cNvCxnSpPr>
            <a:stCxn id="4" idx="1"/>
          </p:cNvCxnSpPr>
          <p:nvPr/>
        </p:nvCxnSpPr>
        <p:spPr>
          <a:xfrm flipH="1">
            <a:off x="2634018" y="5824182"/>
            <a:ext cx="1197591" cy="170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Connector 32"/>
          <p:cNvCxnSpPr>
            <a:stCxn id="4" idx="3"/>
          </p:cNvCxnSpPr>
          <p:nvPr/>
        </p:nvCxnSpPr>
        <p:spPr>
          <a:xfrm>
            <a:off x="5279409" y="5824182"/>
            <a:ext cx="971266" cy="341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2710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noChangeArrowheads="1"/>
          </p:cNvSpPr>
          <p:nvPr>
            <p:ph type="title"/>
          </p:nvPr>
        </p:nvSpPr>
        <p:spPr>
          <a:xfrm>
            <a:off x="533400" y="0"/>
            <a:ext cx="8077200" cy="584775"/>
          </a:xfrm>
          <a:prstGeom prst="rect">
            <a:avLst/>
          </a:prstGeom>
        </p:spPr>
        <p:txBody>
          <a:bodyPr wrap="square">
            <a:spAutoFit/>
          </a:bodyPr>
          <a:lstStyle/>
          <a:p>
            <a:r>
              <a:rPr kumimoji="1" lang="en-US" sz="3200" b="1" kern="0">
                <a:solidFill>
                  <a:srgbClr val="CC3300"/>
                </a:solidFill>
                <a:effectLst>
                  <a:outerShdw blurRad="38100" dist="38100" dir="2700000" algn="tl">
                    <a:srgbClr val="000000">
                      <a:alpha val="43137"/>
                    </a:srgbClr>
                  </a:outerShdw>
                </a:effectLst>
                <a:latin typeface="Helvetica"/>
                <a:ea typeface="MS PGothic" pitchFamily="34" charset="-128"/>
              </a:rPr>
              <a:t>ER-Model</a:t>
            </a:r>
          </a:p>
        </p:txBody>
      </p:sp>
      <p:sp>
        <p:nvSpPr>
          <p:cNvPr id="5" name="Title 1"/>
          <p:cNvSpPr txBox="1">
            <a:spLocks noChangeArrowheads="1"/>
          </p:cNvSpPr>
          <p:nvPr/>
        </p:nvSpPr>
        <p:spPr>
          <a:xfrm>
            <a:off x="609600" y="1000847"/>
            <a:ext cx="8077200" cy="4711418"/>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just">
              <a:lnSpc>
                <a:spcPct val="120000"/>
              </a:lnSpc>
              <a:buFont typeface="Arial" pitchFamily="34" charset="0"/>
              <a:buChar char="•"/>
            </a:pPr>
            <a:r>
              <a:rPr lang="en-US" sz="2800" b="1">
                <a:latin typeface="CMR10"/>
              </a:rPr>
              <a:t>Used for Conceptual Modeling of the Database schema.</a:t>
            </a:r>
          </a:p>
          <a:p>
            <a:pPr marL="457200" indent="-457200" algn="just">
              <a:lnSpc>
                <a:spcPct val="120000"/>
              </a:lnSpc>
              <a:buFont typeface="Arial" pitchFamily="34" charset="0"/>
              <a:buChar char="•"/>
            </a:pPr>
            <a:r>
              <a:rPr lang="en-US" sz="2800" b="1">
                <a:latin typeface="CMR10"/>
              </a:rPr>
              <a:t>Meant for Human comprehension</a:t>
            </a:r>
          </a:p>
          <a:p>
            <a:pPr marL="457200" indent="-457200" algn="just">
              <a:lnSpc>
                <a:spcPct val="120000"/>
              </a:lnSpc>
              <a:buFont typeface="Arial" pitchFamily="34" charset="0"/>
              <a:buChar char="•"/>
            </a:pPr>
            <a:r>
              <a:rPr lang="en-US" sz="2800" b="1">
                <a:latin typeface="CMR10"/>
              </a:rPr>
              <a:t>To tell End User, what is understood about their Domain.</a:t>
            </a:r>
          </a:p>
          <a:p>
            <a:pPr marL="457200" indent="-457200" algn="just">
              <a:lnSpc>
                <a:spcPct val="120000"/>
              </a:lnSpc>
              <a:buFont typeface="Arial" pitchFamily="34" charset="0"/>
              <a:buChar char="•"/>
            </a:pPr>
            <a:r>
              <a:rPr lang="en-US" sz="2800" b="1">
                <a:latin typeface="CMR10"/>
              </a:rPr>
              <a:t>High-level database design without  implementation details.</a:t>
            </a:r>
          </a:p>
          <a:p>
            <a:pPr marL="457200" indent="-457200" algn="just">
              <a:lnSpc>
                <a:spcPct val="120000"/>
              </a:lnSpc>
              <a:buFont typeface="Arial" pitchFamily="34" charset="0"/>
              <a:buChar char="•"/>
            </a:pPr>
            <a:r>
              <a:rPr lang="en-US" sz="2800" b="1">
                <a:latin typeface="CMR10"/>
              </a:rPr>
              <a:t>DBMS independent.</a:t>
            </a:r>
          </a:p>
          <a:p>
            <a:pPr marL="457200" indent="-457200" algn="just">
              <a:lnSpc>
                <a:spcPct val="120000"/>
              </a:lnSpc>
              <a:buFont typeface="Arial" pitchFamily="34" charset="0"/>
              <a:buChar char="•"/>
            </a:pPr>
            <a:r>
              <a:rPr lang="en-US" sz="2800" b="1">
                <a:latin typeface="CMR10"/>
              </a:rPr>
              <a:t>Building Blocks: </a:t>
            </a:r>
            <a:r>
              <a:rPr lang="en-US" sz="2800" b="1">
                <a:solidFill>
                  <a:srgbClr val="C00000"/>
                </a:solidFill>
                <a:latin typeface="CMR10"/>
              </a:rPr>
              <a:t>Entity</a:t>
            </a:r>
            <a:r>
              <a:rPr lang="en-US" sz="2800" b="1">
                <a:latin typeface="CMR10"/>
              </a:rPr>
              <a:t>, </a:t>
            </a:r>
            <a:r>
              <a:rPr lang="en-US" sz="2800" b="1">
                <a:solidFill>
                  <a:srgbClr val="C00000"/>
                </a:solidFill>
                <a:latin typeface="CMR10"/>
              </a:rPr>
              <a:t>Attribute</a:t>
            </a:r>
            <a:r>
              <a:rPr lang="en-US" sz="2800" b="1">
                <a:latin typeface="CMR10"/>
              </a:rPr>
              <a:t> and </a:t>
            </a:r>
            <a:r>
              <a:rPr lang="en-US" sz="2800" b="1">
                <a:solidFill>
                  <a:srgbClr val="C00000"/>
                </a:solidFill>
                <a:latin typeface="CMR10"/>
              </a:rPr>
              <a:t>Relationship</a:t>
            </a:r>
          </a:p>
        </p:txBody>
      </p:sp>
    </p:spTree>
    <p:extLst>
      <p:ext uri="{BB962C8B-B14F-4D97-AF65-F5344CB8AC3E}">
        <p14:creationId xmlns:p14="http://schemas.microsoft.com/office/powerpoint/2010/main" val="2267865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12763" y="238125"/>
            <a:ext cx="8113712" cy="457200"/>
          </a:xfrm>
          <a:prstGeom prst="rect">
            <a:avLst/>
          </a:prstGeom>
          <a:noFill/>
        </p:spPr>
        <p:txBody>
          <a:bodyPr vert="horz" lIns="91440" tIns="45720" rIns="91440" bIns="45720" rtlCol="0" anchor="ctr">
            <a:noAutofit/>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Many-to-One Relationships</a:t>
            </a:r>
          </a:p>
        </p:txBody>
      </p:sp>
      <p:sp>
        <p:nvSpPr>
          <p:cNvPr id="5" name="Rectangle 3"/>
          <p:cNvSpPr txBox="1">
            <a:spLocks noChangeArrowheads="1"/>
          </p:cNvSpPr>
          <p:nvPr/>
        </p:nvSpPr>
        <p:spPr>
          <a:xfrm>
            <a:off x="855663" y="1222375"/>
            <a:ext cx="7526337" cy="2435225"/>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In a </a:t>
            </a:r>
            <a:r>
              <a:rPr lang="en-US" sz="2400">
                <a:solidFill>
                  <a:srgbClr val="FF0000"/>
                </a:solidFill>
              </a:rPr>
              <a:t>many-to-on</a:t>
            </a:r>
            <a:r>
              <a:rPr lang="en-US" sz="2400"/>
              <a:t>e relationship between an </a:t>
            </a:r>
            <a:r>
              <a:rPr lang="en-US" sz="2400" b="1" i="1">
                <a:solidFill>
                  <a:srgbClr val="FF0000"/>
                </a:solidFill>
              </a:rPr>
              <a:t>instructor</a:t>
            </a:r>
            <a:r>
              <a:rPr lang="en-US" sz="2400" b="1">
                <a:solidFill>
                  <a:srgbClr val="FF0000"/>
                </a:solidFill>
              </a:rPr>
              <a:t> and a </a:t>
            </a:r>
            <a:r>
              <a:rPr lang="en-US" sz="2400" b="1" i="1">
                <a:solidFill>
                  <a:srgbClr val="FF0000"/>
                </a:solidFill>
              </a:rPr>
              <a:t>student, </a:t>
            </a:r>
          </a:p>
          <a:p>
            <a:pPr lvl="1"/>
            <a:r>
              <a:rPr lang="en-US" sz="2400">
                <a:solidFill>
                  <a:schemeClr val="tx2"/>
                </a:solidFill>
              </a:rPr>
              <a:t>an instructor</a:t>
            </a:r>
            <a:r>
              <a:rPr lang="en-US" sz="2400" i="1">
                <a:solidFill>
                  <a:schemeClr val="tx2"/>
                </a:solidFill>
              </a:rPr>
              <a:t> </a:t>
            </a:r>
            <a:r>
              <a:rPr lang="en-US" sz="2400">
                <a:solidFill>
                  <a:schemeClr val="tx2"/>
                </a:solidFill>
              </a:rPr>
              <a:t> </a:t>
            </a:r>
            <a:r>
              <a:rPr lang="en-US" sz="2400"/>
              <a:t>is associated with </a:t>
            </a:r>
            <a:r>
              <a:rPr lang="en-US" sz="2400">
                <a:solidFill>
                  <a:srgbClr val="FF0000"/>
                </a:solidFill>
              </a:rPr>
              <a:t>at most one </a:t>
            </a:r>
            <a:r>
              <a:rPr lang="en-US" sz="2400">
                <a:solidFill>
                  <a:schemeClr val="tx2"/>
                </a:solidFill>
              </a:rPr>
              <a:t>student</a:t>
            </a:r>
            <a:r>
              <a:rPr lang="en-US" sz="2400"/>
              <a:t> via </a:t>
            </a:r>
            <a:r>
              <a:rPr lang="en-US" sz="2400" i="1"/>
              <a:t>advisor</a:t>
            </a:r>
            <a:r>
              <a:rPr lang="en-US" sz="2400"/>
              <a:t>, </a:t>
            </a:r>
          </a:p>
          <a:p>
            <a:pPr lvl="1"/>
            <a:r>
              <a:rPr lang="en-US" sz="2400"/>
              <a:t>and a </a:t>
            </a:r>
            <a:r>
              <a:rPr lang="en-US" sz="2400">
                <a:solidFill>
                  <a:srgbClr val="FF0000"/>
                </a:solidFill>
              </a:rPr>
              <a:t>student is associated with several (including 0) instructors</a:t>
            </a:r>
            <a:r>
              <a:rPr lang="en-US" sz="2400"/>
              <a:t> via </a:t>
            </a:r>
            <a:r>
              <a:rPr lang="en-US" sz="2400" i="1"/>
              <a:t>advisor</a:t>
            </a:r>
          </a:p>
        </p:txBody>
      </p:sp>
      <p:grpSp>
        <p:nvGrpSpPr>
          <p:cNvPr id="2" name="Group 1"/>
          <p:cNvGrpSpPr/>
          <p:nvPr/>
        </p:nvGrpSpPr>
        <p:grpSpPr>
          <a:xfrm>
            <a:off x="1371600" y="3903662"/>
            <a:ext cx="6583363" cy="2039938"/>
            <a:chOff x="1476375" y="3886200"/>
            <a:chExt cx="6583363" cy="2039938"/>
          </a:xfrm>
        </p:grpSpPr>
        <p:pic>
          <p:nvPicPr>
            <p:cNvPr id="8"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476375" y="3886200"/>
              <a:ext cx="6583363"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6"/>
            <p:cNvSpPr>
              <a:spLocks noChangeShapeType="1"/>
            </p:cNvSpPr>
            <p:nvPr/>
          </p:nvSpPr>
          <p:spPr bwMode="auto">
            <a:xfrm>
              <a:off x="6362700" y="4937125"/>
              <a:ext cx="228600" cy="1588"/>
            </a:xfrm>
            <a:prstGeom prst="line">
              <a:avLst/>
            </a:prstGeom>
            <a:noFill/>
            <a:ln w="12700">
              <a:solidFill>
                <a:srgbClr val="000000"/>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a typeface="ＭＳ Ｐゴシック" charset="-128"/>
              </a:endParaRPr>
            </a:p>
          </p:txBody>
        </p:sp>
      </p:grpSp>
    </p:spTree>
    <p:extLst>
      <p:ext uri="{BB962C8B-B14F-4D97-AF65-F5344CB8AC3E}">
        <p14:creationId xmlns:p14="http://schemas.microsoft.com/office/powerpoint/2010/main" val="2498452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50332"/>
            <a:ext cx="6400800" cy="298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647700" y="0"/>
            <a:ext cx="8229600" cy="563562"/>
          </a:xfrm>
        </p:spPr>
        <p:txBody>
          <a:bodyPr>
            <a:normAutofit fontScale="90000"/>
          </a:bodyPr>
          <a:lstStyle/>
          <a:p>
            <a:r>
              <a:rPr lang="en-US">
                <a:solidFill>
                  <a:srgbClr val="C00000"/>
                </a:solidFill>
                <a:effectLst>
                  <a:outerShdw blurRad="38100" dist="38100" dir="2700000" algn="tl">
                    <a:srgbClr val="000000">
                      <a:alpha val="43137"/>
                    </a:srgbClr>
                  </a:outerShdw>
                </a:effectLst>
              </a:rPr>
              <a:t>Example Many-one</a:t>
            </a:r>
          </a:p>
        </p:txBody>
      </p:sp>
      <p:sp>
        <p:nvSpPr>
          <p:cNvPr id="4" name="Rectangle 3"/>
          <p:cNvSpPr/>
          <p:nvPr/>
        </p:nvSpPr>
        <p:spPr>
          <a:xfrm>
            <a:off x="1447800" y="3737701"/>
            <a:ext cx="6629400" cy="1015663"/>
          </a:xfrm>
          <a:prstGeom prst="rect">
            <a:avLst/>
          </a:prstGeom>
        </p:spPr>
        <p:txBody>
          <a:bodyPr wrap="square">
            <a:spAutoFit/>
          </a:bodyPr>
          <a:lstStyle/>
          <a:p>
            <a:r>
              <a:rPr lang="en-US" sz="2000"/>
              <a:t>A sample </a:t>
            </a:r>
            <a:r>
              <a:rPr lang="en-US" sz="2000">
                <a:solidFill>
                  <a:srgbClr val="FF0000"/>
                </a:solidFill>
              </a:rPr>
              <a:t>many-to-on</a:t>
            </a:r>
            <a:r>
              <a:rPr lang="en-US" sz="2000"/>
              <a:t>e relationship between an </a:t>
            </a:r>
            <a:r>
              <a:rPr lang="en-US" sz="2000" b="1" i="1">
                <a:solidFill>
                  <a:srgbClr val="FF0000"/>
                </a:solidFill>
              </a:rPr>
              <a:t>Employee </a:t>
            </a:r>
            <a:r>
              <a:rPr lang="en-US" sz="2000"/>
              <a:t>and a </a:t>
            </a:r>
            <a:r>
              <a:rPr lang="en-US" sz="2000" b="1" i="1">
                <a:solidFill>
                  <a:srgbClr val="FF0000"/>
                </a:solidFill>
              </a:rPr>
              <a:t>Department</a:t>
            </a:r>
          </a:p>
          <a:p>
            <a:r>
              <a:rPr lang="en-US" sz="2000" b="1" i="1">
                <a:solidFill>
                  <a:srgbClr val="FF0000"/>
                </a:solidFill>
              </a:rPr>
              <a:t>More than 1 employees work in 1 Department</a:t>
            </a:r>
            <a:endParaRPr lang="en-US" sz="2000"/>
          </a:p>
        </p:txBody>
      </p:sp>
      <p:sp>
        <p:nvSpPr>
          <p:cNvPr id="6" name="Rectangle 5"/>
          <p:cNvSpPr/>
          <p:nvPr/>
        </p:nvSpPr>
        <p:spPr>
          <a:xfrm>
            <a:off x="1219200" y="381000"/>
            <a:ext cx="1218410" cy="400110"/>
          </a:xfrm>
          <a:prstGeom prst="rect">
            <a:avLst/>
          </a:prstGeom>
        </p:spPr>
        <p:txBody>
          <a:bodyPr wrap="none">
            <a:spAutoFit/>
          </a:bodyPr>
          <a:lstStyle/>
          <a:p>
            <a:r>
              <a:rPr lang="en-US" sz="2000" b="1" i="1">
                <a:solidFill>
                  <a:srgbClr val="FF0000"/>
                </a:solidFill>
              </a:rPr>
              <a:t>Employee</a:t>
            </a:r>
            <a:endParaRPr lang="en-US" sz="2000"/>
          </a:p>
        </p:txBody>
      </p:sp>
      <p:sp>
        <p:nvSpPr>
          <p:cNvPr id="7" name="Rectangle 6"/>
          <p:cNvSpPr/>
          <p:nvPr/>
        </p:nvSpPr>
        <p:spPr>
          <a:xfrm>
            <a:off x="5885269" y="782893"/>
            <a:ext cx="1474314" cy="400110"/>
          </a:xfrm>
          <a:prstGeom prst="rect">
            <a:avLst/>
          </a:prstGeom>
        </p:spPr>
        <p:txBody>
          <a:bodyPr wrap="none">
            <a:spAutoFit/>
          </a:bodyPr>
          <a:lstStyle/>
          <a:p>
            <a:r>
              <a:rPr lang="en-US" sz="2000" b="1" i="1">
                <a:solidFill>
                  <a:srgbClr val="FF0000"/>
                </a:solidFill>
              </a:rPr>
              <a:t>Department</a:t>
            </a: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79030619"/>
              </p:ext>
            </p:extLst>
          </p:nvPr>
        </p:nvGraphicFramePr>
        <p:xfrm>
          <a:off x="609600" y="4876800"/>
          <a:ext cx="2015319" cy="1337481"/>
        </p:xfrm>
        <a:graphic>
          <a:graphicData uri="http://schemas.openxmlformats.org/drawingml/2006/table">
            <a:tbl>
              <a:tblPr/>
              <a:tblGrid>
                <a:gridCol w="2015319">
                  <a:extLst>
                    <a:ext uri="{9D8B030D-6E8A-4147-A177-3AD203B41FA5}">
                      <a16:colId xmlns:a16="http://schemas.microsoft.com/office/drawing/2014/main" val="20000"/>
                    </a:ext>
                  </a:extLst>
                </a:gridCol>
              </a:tblGrid>
              <a:tr h="423081">
                <a:tc>
                  <a:txBody>
                    <a:bodyPr/>
                    <a:lstStyle/>
                    <a:p>
                      <a:r>
                        <a:rPr lang="en-US" b="1"/>
                        <a:t>Employee</a:t>
                      </a:r>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58633">
                <a:tc>
                  <a:txBody>
                    <a:bodyPr/>
                    <a:lstStyle/>
                    <a:p>
                      <a:pPr lvl="0"/>
                      <a:r>
                        <a:rPr lang="en-US" sz="1800" b="1" u="sng"/>
                        <a:t>Empno</a:t>
                      </a:r>
                    </a:p>
                    <a:p>
                      <a:pPr lvl="0"/>
                      <a:r>
                        <a:rPr lang="en-US" sz="1800" b="1" err="1"/>
                        <a:t>Ename</a:t>
                      </a:r>
                      <a:endParaRPr lang="en-US" sz="1800" b="1"/>
                    </a:p>
                    <a:p>
                      <a:pPr lvl="0"/>
                      <a:r>
                        <a:rPr lang="en-US" sz="1800" b="1"/>
                        <a:t>Sal</a:t>
                      </a:r>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17863332"/>
              </p:ext>
            </p:extLst>
          </p:nvPr>
        </p:nvGraphicFramePr>
        <p:xfrm>
          <a:off x="6227146" y="4876800"/>
          <a:ext cx="1850054" cy="1281714"/>
        </p:xfrm>
        <a:graphic>
          <a:graphicData uri="http://schemas.openxmlformats.org/drawingml/2006/table">
            <a:tbl>
              <a:tblPr/>
              <a:tblGrid>
                <a:gridCol w="1850054">
                  <a:extLst>
                    <a:ext uri="{9D8B030D-6E8A-4147-A177-3AD203B41FA5}">
                      <a16:colId xmlns:a16="http://schemas.microsoft.com/office/drawing/2014/main" val="20000"/>
                    </a:ext>
                  </a:extLst>
                </a:gridCol>
              </a:tblGrid>
              <a:tr h="423081">
                <a:tc>
                  <a:txBody>
                    <a:bodyPr/>
                    <a:lstStyle/>
                    <a:p>
                      <a:r>
                        <a:rPr lang="en-US" b="1"/>
                        <a:t>Department</a:t>
                      </a:r>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58633">
                <a:tc>
                  <a:txBody>
                    <a:bodyPr/>
                    <a:lstStyle/>
                    <a:p>
                      <a:pPr lvl="0"/>
                      <a:r>
                        <a:rPr lang="en-US" b="1" u="sng" err="1"/>
                        <a:t>Deptno</a:t>
                      </a:r>
                      <a:endParaRPr lang="en-US" b="1" u="sng"/>
                    </a:p>
                    <a:p>
                      <a:pPr lvl="0"/>
                      <a:r>
                        <a:rPr lang="en-US" b="1" err="1"/>
                        <a:t>Dname</a:t>
                      </a:r>
                      <a:endParaRPr lang="en-US" b="1"/>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0001"/>
                  </a:ext>
                </a:extLst>
              </a:tr>
            </a:tbl>
          </a:graphicData>
        </a:graphic>
      </p:graphicFrame>
      <p:sp>
        <p:nvSpPr>
          <p:cNvPr id="8" name="Diamond 7"/>
          <p:cNvSpPr/>
          <p:nvPr/>
        </p:nvSpPr>
        <p:spPr>
          <a:xfrm>
            <a:off x="3581400" y="4876800"/>
            <a:ext cx="1676400" cy="1371600"/>
          </a:xfrm>
          <a:prstGeom prst="diamond">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err="1">
                <a:solidFill>
                  <a:schemeClr val="tx1"/>
                </a:solidFill>
              </a:rPr>
              <a:t>Works_for</a:t>
            </a:r>
            <a:endParaRPr lang="en-US" b="1">
              <a:solidFill>
                <a:schemeClr val="tx1"/>
              </a:solidFill>
            </a:endParaRPr>
          </a:p>
        </p:txBody>
      </p:sp>
      <p:cxnSp>
        <p:nvCxnSpPr>
          <p:cNvPr id="11" name="Straight Connector 10"/>
          <p:cNvCxnSpPr>
            <a:stCxn id="8" idx="1"/>
            <a:endCxn id="3" idx="3"/>
          </p:cNvCxnSpPr>
          <p:nvPr/>
        </p:nvCxnSpPr>
        <p:spPr>
          <a:xfrm flipH="1" flipV="1">
            <a:off x="2624919" y="5545540"/>
            <a:ext cx="956481" cy="1706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3"/>
          </p:cNvCxnSpPr>
          <p:nvPr/>
        </p:nvCxnSpPr>
        <p:spPr>
          <a:xfrm flipV="1">
            <a:off x="5257800" y="5545540"/>
            <a:ext cx="990600" cy="17060"/>
          </a:xfrm>
          <a:prstGeom prst="straightConnector1">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14400" y="6454456"/>
            <a:ext cx="7696200" cy="369332"/>
          </a:xfrm>
          <a:prstGeom prst="rect">
            <a:avLst/>
          </a:prstGeom>
        </p:spPr>
        <p:txBody>
          <a:bodyPr wrap="square">
            <a:spAutoFit/>
          </a:bodyPr>
          <a:lstStyle/>
          <a:p>
            <a:r>
              <a:rPr lang="en-US"/>
              <a:t>One Department entity may be associated with one or more Employee entities</a:t>
            </a:r>
          </a:p>
        </p:txBody>
      </p:sp>
    </p:spTree>
    <p:extLst>
      <p:ext uri="{BB962C8B-B14F-4D97-AF65-F5344CB8AC3E}">
        <p14:creationId xmlns:p14="http://schemas.microsoft.com/office/powerpoint/2010/main" val="4063841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8350" y="117475"/>
            <a:ext cx="8077200"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Many-to-Many Relationship</a:t>
            </a:r>
          </a:p>
        </p:txBody>
      </p:sp>
      <p:sp>
        <p:nvSpPr>
          <p:cNvPr id="5" name="Rectangle 3"/>
          <p:cNvSpPr txBox="1">
            <a:spLocks noChangeArrowheads="1"/>
          </p:cNvSpPr>
          <p:nvPr/>
        </p:nvSpPr>
        <p:spPr>
          <a:xfrm>
            <a:off x="814388" y="1093788"/>
            <a:ext cx="7872412" cy="19542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An </a:t>
            </a:r>
            <a:r>
              <a:rPr lang="en-US" sz="2800">
                <a:solidFill>
                  <a:schemeClr val="tx2"/>
                </a:solidFill>
              </a:rPr>
              <a:t>instructor </a:t>
            </a:r>
            <a:r>
              <a:rPr lang="en-US" sz="2800"/>
              <a:t>is associated with </a:t>
            </a:r>
            <a:r>
              <a:rPr lang="en-US" sz="2800">
                <a:solidFill>
                  <a:srgbClr val="FF0000"/>
                </a:solidFill>
              </a:rPr>
              <a:t>several (</a:t>
            </a:r>
            <a:r>
              <a:rPr lang="en-US" sz="2800">
                <a:solidFill>
                  <a:schemeClr val="tx2"/>
                </a:solidFill>
              </a:rPr>
              <a:t>possibly </a:t>
            </a:r>
            <a:r>
              <a:rPr lang="en-US" sz="2800">
                <a:solidFill>
                  <a:srgbClr val="C00000"/>
                </a:solidFill>
              </a:rPr>
              <a:t>0</a:t>
            </a:r>
            <a:r>
              <a:rPr lang="en-US" sz="2800">
                <a:solidFill>
                  <a:srgbClr val="FF0000"/>
                </a:solidFill>
              </a:rPr>
              <a:t>)</a:t>
            </a:r>
            <a:r>
              <a:rPr lang="en-US" sz="2800"/>
              <a:t> </a:t>
            </a:r>
            <a:r>
              <a:rPr lang="en-US" sz="2800">
                <a:solidFill>
                  <a:schemeClr val="tx2"/>
                </a:solidFill>
              </a:rPr>
              <a:t>students</a:t>
            </a:r>
            <a:r>
              <a:rPr lang="en-US" sz="2800"/>
              <a:t> via </a:t>
            </a:r>
            <a:r>
              <a:rPr lang="en-US" sz="2800" i="1"/>
              <a:t>advisor</a:t>
            </a:r>
          </a:p>
          <a:p>
            <a:r>
              <a:rPr lang="en-US" sz="2800"/>
              <a:t>A </a:t>
            </a:r>
            <a:r>
              <a:rPr lang="en-US" sz="2800">
                <a:solidFill>
                  <a:schemeClr val="tx2"/>
                </a:solidFill>
              </a:rPr>
              <a:t>student</a:t>
            </a:r>
            <a:r>
              <a:rPr lang="en-US" sz="2800"/>
              <a:t> is associated with </a:t>
            </a:r>
            <a:r>
              <a:rPr lang="en-US" sz="2800">
                <a:solidFill>
                  <a:srgbClr val="FF0000"/>
                </a:solidFill>
              </a:rPr>
              <a:t>several (</a:t>
            </a:r>
            <a:r>
              <a:rPr lang="en-US" sz="2800">
                <a:solidFill>
                  <a:schemeClr val="tx2"/>
                </a:solidFill>
              </a:rPr>
              <a:t>possibly </a:t>
            </a:r>
            <a:r>
              <a:rPr lang="en-US" sz="2800">
                <a:solidFill>
                  <a:srgbClr val="C00000"/>
                </a:solidFill>
              </a:rPr>
              <a:t>0</a:t>
            </a:r>
            <a:r>
              <a:rPr lang="en-US" sz="2800">
                <a:solidFill>
                  <a:srgbClr val="FF0000"/>
                </a:solidFill>
              </a:rPr>
              <a:t>) </a:t>
            </a:r>
            <a:r>
              <a:rPr lang="en-US" sz="2800">
                <a:solidFill>
                  <a:schemeClr val="tx2"/>
                </a:solidFill>
              </a:rPr>
              <a:t>instructors</a:t>
            </a:r>
            <a:r>
              <a:rPr lang="en-US" sz="2800"/>
              <a:t> via </a:t>
            </a:r>
            <a:r>
              <a:rPr lang="en-US" sz="2800" i="1"/>
              <a:t>advisor</a:t>
            </a:r>
            <a:r>
              <a:rPr lang="en-US" sz="2800"/>
              <a:t> </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2" y="3505200"/>
            <a:ext cx="67659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433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31845"/>
            <a:ext cx="8229600" cy="563562"/>
          </a:xfrm>
        </p:spPr>
        <p:txBody>
          <a:bodyPr>
            <a:normAutofit/>
          </a:bodyPr>
          <a:lstStyle/>
          <a:p>
            <a:r>
              <a:rPr kumimoji="1" lang="en-US" sz="2700" b="1" kern="0">
                <a:solidFill>
                  <a:srgbClr val="CC3300"/>
                </a:solidFill>
                <a:effectLst>
                  <a:outerShdw blurRad="38100" dist="38100" dir="2700000" algn="tl">
                    <a:srgbClr val="C0C0C0"/>
                  </a:outerShdw>
                </a:effectLst>
                <a:latin typeface="Helvetica"/>
                <a:ea typeface="MS PGothic" pitchFamily="34" charset="-128"/>
              </a:rPr>
              <a:t>Example Many - Many</a:t>
            </a:r>
          </a:p>
        </p:txBody>
      </p:sp>
      <p:graphicFrame>
        <p:nvGraphicFramePr>
          <p:cNvPr id="6" name="Table 5"/>
          <p:cNvGraphicFramePr>
            <a:graphicFrameLocks noGrp="1" noChangeAspect="1"/>
          </p:cNvGraphicFramePr>
          <p:nvPr>
            <p:extLst>
              <p:ext uri="{D42A27DB-BD31-4B8C-83A1-F6EECF244321}">
                <p14:modId xmlns:p14="http://schemas.microsoft.com/office/powerpoint/2010/main" val="2735971078"/>
              </p:ext>
            </p:extLst>
          </p:nvPr>
        </p:nvGraphicFramePr>
        <p:xfrm>
          <a:off x="228600" y="685800"/>
          <a:ext cx="3733801" cy="2667002"/>
        </p:xfrm>
        <a:graphic>
          <a:graphicData uri="http://schemas.openxmlformats.org/drawingml/2006/table">
            <a:tbl>
              <a:tblPr/>
              <a:tblGrid>
                <a:gridCol w="1292470">
                  <a:extLst>
                    <a:ext uri="{9D8B030D-6E8A-4147-A177-3AD203B41FA5}">
                      <a16:colId xmlns:a16="http://schemas.microsoft.com/office/drawing/2014/main" val="20000"/>
                    </a:ext>
                  </a:extLst>
                </a:gridCol>
                <a:gridCol w="1217794">
                  <a:extLst>
                    <a:ext uri="{9D8B030D-6E8A-4147-A177-3AD203B41FA5}">
                      <a16:colId xmlns:a16="http://schemas.microsoft.com/office/drawing/2014/main" val="20001"/>
                    </a:ext>
                  </a:extLst>
                </a:gridCol>
                <a:gridCol w="1223537">
                  <a:extLst>
                    <a:ext uri="{9D8B030D-6E8A-4147-A177-3AD203B41FA5}">
                      <a16:colId xmlns:a16="http://schemas.microsoft.com/office/drawing/2014/main" val="20002"/>
                    </a:ext>
                  </a:extLst>
                </a:gridCol>
              </a:tblGrid>
              <a:tr h="335582">
                <a:tc>
                  <a:txBody>
                    <a:bodyPr/>
                    <a:lstStyle/>
                    <a:p>
                      <a:pPr algn="ctr" fontAlgn="ctr"/>
                      <a:r>
                        <a:rPr lang="en-US" sz="1600" b="1" i="0" u="none" strike="noStrike">
                          <a:solidFill>
                            <a:srgbClr val="FF0000"/>
                          </a:solidFill>
                          <a:effectLst/>
                          <a:latin typeface="Calibri"/>
                        </a:rPr>
                        <a:t>STUDENTS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1"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1"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060">
                <a:tc>
                  <a:txBody>
                    <a:bodyPr/>
                    <a:lstStyle/>
                    <a:p>
                      <a:pPr algn="ctr" fontAlgn="ctr"/>
                      <a:r>
                        <a:rPr lang="en-US" sz="1400" b="1" i="0" u="none" strike="noStrike">
                          <a:solidFill>
                            <a:srgbClr val="000000"/>
                          </a:solidFill>
                          <a:effectLst/>
                          <a:latin typeface="Calibri"/>
                        </a:rPr>
                        <a:t>RegNo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a:solidFill>
                            <a:srgbClr val="000000"/>
                          </a:solidFill>
                          <a:effectLst/>
                          <a:latin typeface="Calibri"/>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a:solidFill>
                            <a:srgbClr val="000000"/>
                          </a:solidFill>
                          <a:effectLst/>
                          <a:latin typeface="Calibri"/>
                        </a:rPr>
                        <a:t>Phone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33060">
                <a:tc>
                  <a:txBody>
                    <a:bodyPr/>
                    <a:lstStyle/>
                    <a:p>
                      <a:pPr algn="ctr" fontAlgn="ctr"/>
                      <a:r>
                        <a:rPr lang="en-US" sz="1400" b="1" i="0" u="none" strike="noStrike">
                          <a:solidFill>
                            <a:srgbClr val="000000"/>
                          </a:solidFill>
                          <a:effectLst/>
                          <a:latin typeface="Calibri"/>
                        </a:rPr>
                        <a:t>MCA101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Rajesh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124478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3060">
                <a:tc>
                  <a:txBody>
                    <a:bodyPr/>
                    <a:lstStyle/>
                    <a:p>
                      <a:pPr algn="ctr" fontAlgn="ctr"/>
                      <a:r>
                        <a:rPr lang="en-US" sz="1400" b="1" i="0" u="none" strike="noStrike">
                          <a:solidFill>
                            <a:srgbClr val="000000"/>
                          </a:solidFill>
                          <a:effectLst/>
                          <a:latin typeface="Calibri"/>
                        </a:rPr>
                        <a:t>MCA102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Ravi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344535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060">
                <a:tc>
                  <a:txBody>
                    <a:bodyPr/>
                    <a:lstStyle/>
                    <a:p>
                      <a:pPr algn="ctr" fontAlgn="ctr"/>
                      <a:r>
                        <a:rPr lang="en-US" sz="1400" b="1" i="0" u="none" strike="noStrike">
                          <a:solidFill>
                            <a:srgbClr val="000000"/>
                          </a:solidFill>
                          <a:effectLst/>
                          <a:latin typeface="Calibri"/>
                        </a:rPr>
                        <a:t>MCA103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Blake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473456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060">
                <a:tc>
                  <a:txBody>
                    <a:bodyPr/>
                    <a:lstStyle/>
                    <a:p>
                      <a:pPr algn="ctr" fontAlgn="ctr"/>
                      <a:r>
                        <a:rPr lang="en-US" sz="1400" b="1" i="0" u="none" strike="noStrike">
                          <a:solidFill>
                            <a:srgbClr val="000000"/>
                          </a:solidFill>
                          <a:effectLst/>
                          <a:latin typeface="Calibri"/>
                        </a:rPr>
                        <a:t>MCA104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Mukhesh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445987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060">
                <a:tc>
                  <a:txBody>
                    <a:bodyPr/>
                    <a:lstStyle/>
                    <a:p>
                      <a:pPr algn="ctr" fontAlgn="ctr"/>
                      <a:r>
                        <a:rPr lang="en-US" sz="1400" b="1" i="0" u="none" strike="noStrike">
                          <a:solidFill>
                            <a:srgbClr val="000000"/>
                          </a:solidFill>
                          <a:effectLst/>
                          <a:latin typeface="Calibri"/>
                        </a:rPr>
                        <a:t>MCA105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896949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060">
                <a:tc>
                  <a:txBody>
                    <a:bodyPr/>
                    <a:lstStyle/>
                    <a:p>
                      <a:pPr algn="ctr" fontAlgn="ctr"/>
                      <a:r>
                        <a:rPr lang="en-US" sz="1400" b="1" i="0" u="none" strike="noStrike">
                          <a:solidFill>
                            <a:srgbClr val="000000"/>
                          </a:solidFill>
                          <a:effectLst/>
                          <a:latin typeface="Calibri"/>
                        </a:rPr>
                        <a:t>MCA106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Vijay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800543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noChangeAspect="1"/>
          </p:cNvGraphicFramePr>
          <p:nvPr>
            <p:extLst>
              <p:ext uri="{D42A27DB-BD31-4B8C-83A1-F6EECF244321}">
                <p14:modId xmlns:p14="http://schemas.microsoft.com/office/powerpoint/2010/main" val="1202264979"/>
              </p:ext>
            </p:extLst>
          </p:nvPr>
        </p:nvGraphicFramePr>
        <p:xfrm>
          <a:off x="5562600" y="1007063"/>
          <a:ext cx="3352801" cy="2269539"/>
        </p:xfrm>
        <a:graphic>
          <a:graphicData uri="http://schemas.openxmlformats.org/drawingml/2006/table">
            <a:tbl>
              <a:tblPr/>
              <a:tblGrid>
                <a:gridCol w="1117600">
                  <a:extLst>
                    <a:ext uri="{9D8B030D-6E8A-4147-A177-3AD203B41FA5}">
                      <a16:colId xmlns:a16="http://schemas.microsoft.com/office/drawing/2014/main" val="20000"/>
                    </a:ext>
                  </a:extLst>
                </a:gridCol>
                <a:gridCol w="1291022">
                  <a:extLst>
                    <a:ext uri="{9D8B030D-6E8A-4147-A177-3AD203B41FA5}">
                      <a16:colId xmlns:a16="http://schemas.microsoft.com/office/drawing/2014/main" val="20001"/>
                    </a:ext>
                  </a:extLst>
                </a:gridCol>
                <a:gridCol w="944179">
                  <a:extLst>
                    <a:ext uri="{9D8B030D-6E8A-4147-A177-3AD203B41FA5}">
                      <a16:colId xmlns:a16="http://schemas.microsoft.com/office/drawing/2014/main" val="20002"/>
                    </a:ext>
                  </a:extLst>
                </a:gridCol>
              </a:tblGrid>
              <a:tr h="299452">
                <a:tc>
                  <a:txBody>
                    <a:bodyPr/>
                    <a:lstStyle/>
                    <a:p>
                      <a:pPr algn="ctr" fontAlgn="ctr"/>
                      <a:r>
                        <a:rPr lang="en-US" sz="1600" b="1" i="0" u="none" strike="noStrike">
                          <a:solidFill>
                            <a:srgbClr val="FF0000"/>
                          </a:solidFill>
                          <a:effectLst/>
                          <a:latin typeface="Calibri"/>
                        </a:rPr>
                        <a:t>SUBJECTS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1441">
                <a:tc>
                  <a:txBody>
                    <a:bodyPr/>
                    <a:lstStyle/>
                    <a:p>
                      <a:pPr algn="ctr" fontAlgn="ctr"/>
                      <a:r>
                        <a:rPr lang="en-US" sz="1400" b="1" i="0" u="none" strike="noStrike">
                          <a:solidFill>
                            <a:srgbClr val="000000"/>
                          </a:solidFill>
                          <a:effectLst/>
                          <a:latin typeface="Calibri"/>
                        </a:rPr>
                        <a:t>SubjectID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a:solidFill>
                            <a:srgbClr val="000000"/>
                          </a:solidFill>
                          <a:effectLst/>
                          <a:latin typeface="Calibri"/>
                        </a:rPr>
                        <a:t>SubjectName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1400" b="1" i="0" u="none" strike="noStrike">
                          <a:solidFill>
                            <a:srgbClr val="000000"/>
                          </a:solidFill>
                          <a:effectLst/>
                          <a:latin typeface="Calibri"/>
                        </a:rPr>
                        <a:t>Credits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281441">
                <a:tc>
                  <a:txBody>
                    <a:bodyPr/>
                    <a:lstStyle/>
                    <a:p>
                      <a:pPr algn="ctr" fontAlgn="ctr"/>
                      <a:r>
                        <a:rPr lang="en-US" sz="1400" b="1" i="0" u="none" strike="noStrike">
                          <a:solidFill>
                            <a:srgbClr val="000000"/>
                          </a:solidFill>
                          <a:effectLst/>
                          <a:latin typeface="Calibri"/>
                        </a:rPr>
                        <a:t>S101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OS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1441">
                <a:tc>
                  <a:txBody>
                    <a:bodyPr/>
                    <a:lstStyle/>
                    <a:p>
                      <a:pPr algn="ctr" fontAlgn="ctr"/>
                      <a:r>
                        <a:rPr lang="en-US" sz="1400" b="1" i="0" u="none" strike="noStrike">
                          <a:solidFill>
                            <a:srgbClr val="000000"/>
                          </a:solidFill>
                          <a:effectLst/>
                          <a:latin typeface="Calibri"/>
                        </a:rPr>
                        <a:t>S102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1441">
                <a:tc>
                  <a:txBody>
                    <a:bodyPr/>
                    <a:lstStyle/>
                    <a:p>
                      <a:pPr algn="ctr" fontAlgn="ctr"/>
                      <a:r>
                        <a:rPr lang="en-US" sz="1400" b="1" i="0" u="none" strike="noStrike">
                          <a:solidFill>
                            <a:srgbClr val="000000"/>
                          </a:solidFill>
                          <a:effectLst/>
                          <a:latin typeface="Calibri"/>
                        </a:rPr>
                        <a:t>S103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INS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1441">
                <a:tc>
                  <a:txBody>
                    <a:bodyPr/>
                    <a:lstStyle/>
                    <a:p>
                      <a:pPr algn="ctr" fontAlgn="ctr"/>
                      <a:r>
                        <a:rPr lang="en-US" sz="1400" b="1" i="0" u="none" strike="noStrike">
                          <a:solidFill>
                            <a:srgbClr val="000000"/>
                          </a:solidFill>
                          <a:effectLst/>
                          <a:latin typeface="Calibri"/>
                        </a:rPr>
                        <a:t>S104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ADBMS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1441">
                <a:tc>
                  <a:txBody>
                    <a:bodyPr/>
                    <a:lstStyle/>
                    <a:p>
                      <a:pPr algn="ctr" fontAlgn="ctr"/>
                      <a:r>
                        <a:rPr lang="en-US" sz="1400" b="1" i="0" u="none" strike="noStrike">
                          <a:solidFill>
                            <a:srgbClr val="000000"/>
                          </a:solidFill>
                          <a:effectLst/>
                          <a:latin typeface="Calibri"/>
                        </a:rPr>
                        <a:t>S105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OOPD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1441">
                <a:tc>
                  <a:txBody>
                    <a:bodyPr/>
                    <a:lstStyle/>
                    <a:p>
                      <a:pPr algn="ctr" fontAlgn="ctr"/>
                      <a:r>
                        <a:rPr lang="en-US" sz="1400" b="1" i="0" u="none" strike="noStrike">
                          <a:solidFill>
                            <a:srgbClr val="000000"/>
                          </a:solidFill>
                          <a:effectLst/>
                          <a:latin typeface="Calibri"/>
                        </a:rPr>
                        <a:t>S106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11" name="Straight Connector 10"/>
          <p:cNvCxnSpPr>
            <a:cxnSpLocks noChangeAspect="1"/>
          </p:cNvCxnSpPr>
          <p:nvPr/>
        </p:nvCxnSpPr>
        <p:spPr>
          <a:xfrm>
            <a:off x="3733800" y="1511672"/>
            <a:ext cx="1945531" cy="21627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cxnSpLocks noChangeAspect="1"/>
          </p:cNvCxnSpPr>
          <p:nvPr/>
        </p:nvCxnSpPr>
        <p:spPr>
          <a:xfrm>
            <a:off x="3766782" y="1511672"/>
            <a:ext cx="2024418" cy="1079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cxnSpLocks noChangeAspect="1"/>
          </p:cNvCxnSpPr>
          <p:nvPr/>
        </p:nvCxnSpPr>
        <p:spPr>
          <a:xfrm>
            <a:off x="3766782" y="1511672"/>
            <a:ext cx="1912549" cy="16004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ChangeAspect="1"/>
          </p:cNvCxnSpPr>
          <p:nvPr/>
        </p:nvCxnSpPr>
        <p:spPr>
          <a:xfrm>
            <a:off x="3733800" y="1828800"/>
            <a:ext cx="1945531" cy="180299"/>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9" name="Straight Connector 28"/>
          <p:cNvCxnSpPr>
            <a:cxnSpLocks noChangeAspect="1"/>
          </p:cNvCxnSpPr>
          <p:nvPr/>
        </p:nvCxnSpPr>
        <p:spPr>
          <a:xfrm>
            <a:off x="3733800" y="1888977"/>
            <a:ext cx="2057400" cy="1283289"/>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1" name="Straight Connector 30"/>
          <p:cNvCxnSpPr>
            <a:cxnSpLocks noChangeAspect="1"/>
          </p:cNvCxnSpPr>
          <p:nvPr/>
        </p:nvCxnSpPr>
        <p:spPr>
          <a:xfrm>
            <a:off x="3766782" y="2260840"/>
            <a:ext cx="2024418" cy="32996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3" name="Straight Connector 32"/>
          <p:cNvCxnSpPr>
            <a:cxnSpLocks noChangeAspect="1"/>
          </p:cNvCxnSpPr>
          <p:nvPr/>
        </p:nvCxnSpPr>
        <p:spPr>
          <a:xfrm>
            <a:off x="3766782" y="2209800"/>
            <a:ext cx="2024418" cy="5104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5" name="Straight Connector 34"/>
          <p:cNvCxnSpPr>
            <a:cxnSpLocks noChangeAspect="1"/>
          </p:cNvCxnSpPr>
          <p:nvPr/>
        </p:nvCxnSpPr>
        <p:spPr>
          <a:xfrm>
            <a:off x="3733800" y="2777586"/>
            <a:ext cx="2057400" cy="77471"/>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p:cNvCxnSpPr>
            <a:cxnSpLocks noChangeAspect="1"/>
          </p:cNvCxnSpPr>
          <p:nvPr/>
        </p:nvCxnSpPr>
        <p:spPr>
          <a:xfrm>
            <a:off x="3766782" y="2777586"/>
            <a:ext cx="2176818" cy="422814"/>
          </a:xfrm>
          <a:prstGeom prst="line">
            <a:avLst/>
          </a:prstGeom>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723900" y="3467914"/>
            <a:ext cx="7848600" cy="1477328"/>
          </a:xfrm>
          <a:prstGeom prst="rect">
            <a:avLst/>
          </a:prstGeom>
        </p:spPr>
        <p:txBody>
          <a:bodyPr wrap="square">
            <a:spAutoFit/>
          </a:bodyPr>
          <a:lstStyle/>
          <a:p>
            <a:r>
              <a:rPr lang="en-US"/>
              <a:t>a </a:t>
            </a:r>
            <a:r>
              <a:rPr lang="en-US">
                <a:solidFill>
                  <a:srgbClr val="FF0000"/>
                </a:solidFill>
              </a:rPr>
              <a:t>many-to-many</a:t>
            </a:r>
            <a:r>
              <a:rPr lang="en-US"/>
              <a:t> relationship between an </a:t>
            </a:r>
            <a:r>
              <a:rPr lang="en-US" b="1" i="1">
                <a:solidFill>
                  <a:srgbClr val="FF0000"/>
                </a:solidFill>
              </a:rPr>
              <a:t>STUDENTS </a:t>
            </a:r>
            <a:r>
              <a:rPr lang="en-US"/>
              <a:t>and a </a:t>
            </a:r>
            <a:r>
              <a:rPr lang="en-US" b="1" i="1">
                <a:solidFill>
                  <a:srgbClr val="FF0000"/>
                </a:solidFill>
              </a:rPr>
              <a:t>SUBJECTS</a:t>
            </a:r>
          </a:p>
          <a:p>
            <a:r>
              <a:rPr lang="en-US" b="1" i="1">
                <a:solidFill>
                  <a:srgbClr val="FF0000"/>
                </a:solidFill>
              </a:rPr>
              <a:t>More than 1 Student  can take 1 subject – therefore </a:t>
            </a:r>
            <a:r>
              <a:rPr lang="en-US" b="1" i="1">
                <a:solidFill>
                  <a:schemeClr val="accent6">
                    <a:lumMod val="75000"/>
                  </a:schemeClr>
                </a:solidFill>
              </a:rPr>
              <a:t>Many-1</a:t>
            </a:r>
          </a:p>
          <a:p>
            <a:r>
              <a:rPr lang="en-US" b="1" i="1">
                <a:solidFill>
                  <a:srgbClr val="FF0000"/>
                </a:solidFill>
              </a:rPr>
              <a:t>More than 1 Subject  cab be take  by 1 students – therefore </a:t>
            </a:r>
            <a:r>
              <a:rPr lang="en-US" b="1" i="1">
                <a:solidFill>
                  <a:schemeClr val="accent3"/>
                </a:solidFill>
              </a:rPr>
              <a:t>1-Many</a:t>
            </a:r>
          </a:p>
          <a:p>
            <a:r>
              <a:rPr lang="en-US" b="1" i="1">
                <a:solidFill>
                  <a:schemeClr val="tx2"/>
                </a:solidFill>
              </a:rPr>
              <a:t>Equivalently </a:t>
            </a:r>
          </a:p>
          <a:p>
            <a:r>
              <a:rPr lang="en-US">
                <a:solidFill>
                  <a:schemeClr val="tx2"/>
                </a:solidFill>
              </a:rPr>
              <a:t>	Multiple students can take Multiple Subjects.  Therefore   </a:t>
            </a:r>
            <a:r>
              <a:rPr lang="en-US" b="1">
                <a:solidFill>
                  <a:schemeClr val="tx2"/>
                </a:solidFill>
              </a:rPr>
              <a:t>Many-Many</a:t>
            </a:r>
          </a:p>
        </p:txBody>
      </p:sp>
      <p:cxnSp>
        <p:nvCxnSpPr>
          <p:cNvPr id="59" name="Straight Connector 58"/>
          <p:cNvCxnSpPr>
            <a:cxnSpLocks noChangeAspect="1"/>
          </p:cNvCxnSpPr>
          <p:nvPr/>
        </p:nvCxnSpPr>
        <p:spPr>
          <a:xfrm>
            <a:off x="3766782" y="2530622"/>
            <a:ext cx="1912549" cy="60178"/>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351701753"/>
              </p:ext>
            </p:extLst>
          </p:nvPr>
        </p:nvGraphicFramePr>
        <p:xfrm>
          <a:off x="1295400" y="5105400"/>
          <a:ext cx="1600200" cy="1257300"/>
        </p:xfrm>
        <a:graphic>
          <a:graphicData uri="http://schemas.openxmlformats.org/drawingml/2006/table">
            <a:tbl>
              <a:tblPr/>
              <a:tblGrid>
                <a:gridCol w="1600200">
                  <a:extLst>
                    <a:ext uri="{9D8B030D-6E8A-4147-A177-3AD203B41FA5}">
                      <a16:colId xmlns:a16="http://schemas.microsoft.com/office/drawing/2014/main" val="20000"/>
                    </a:ext>
                  </a:extLst>
                </a:gridCol>
              </a:tblGrid>
              <a:tr h="190500">
                <a:tc>
                  <a:txBody>
                    <a:bodyPr/>
                    <a:lstStyle/>
                    <a:p>
                      <a:pPr algn="l" fontAlgn="b"/>
                      <a:r>
                        <a:rPr lang="en-US" sz="2000" b="0" i="0" u="none" strike="noStrike">
                          <a:solidFill>
                            <a:srgbClr val="000000"/>
                          </a:solidFill>
                          <a:effectLst/>
                          <a:latin typeface="Calibri"/>
                        </a:rPr>
                        <a:t>STUDENTS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algn="l" fontAlgn="b"/>
                      <a:r>
                        <a:rPr lang="en-US" sz="2000" b="1" i="0" u="sng" strike="noStrike">
                          <a:solidFill>
                            <a:schemeClr val="accent6">
                              <a:lumMod val="75000"/>
                            </a:schemeClr>
                          </a:solidFill>
                          <a:effectLst/>
                          <a:latin typeface="Calibri"/>
                        </a:rPr>
                        <a:t>RegNo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algn="l" fontAlgn="b"/>
                      <a:r>
                        <a:rPr lang="en-US" sz="2000" b="0" i="0" u="none" strike="noStrike">
                          <a:solidFill>
                            <a:srgbClr val="000000"/>
                          </a:solidFill>
                          <a:effectLst/>
                          <a:latin typeface="Calibri"/>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algn="l" fontAlgn="b"/>
                      <a:r>
                        <a:rPr lang="en-US" sz="2000" b="0" i="0" u="none" strike="noStrike">
                          <a:solidFill>
                            <a:srgbClr val="000000"/>
                          </a:solidFill>
                          <a:effectLst/>
                          <a:latin typeface="Calibri"/>
                        </a:rPr>
                        <a:t>Phone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002118102"/>
              </p:ext>
            </p:extLst>
          </p:nvPr>
        </p:nvGraphicFramePr>
        <p:xfrm>
          <a:off x="6477000" y="5181600"/>
          <a:ext cx="1752600" cy="1193165"/>
        </p:xfrm>
        <a:graphic>
          <a:graphicData uri="http://schemas.openxmlformats.org/drawingml/2006/table">
            <a:tbl>
              <a:tblPr/>
              <a:tblGrid>
                <a:gridCol w="1752600">
                  <a:extLst>
                    <a:ext uri="{9D8B030D-6E8A-4147-A177-3AD203B41FA5}">
                      <a16:colId xmlns:a16="http://schemas.microsoft.com/office/drawing/2014/main" val="20000"/>
                    </a:ext>
                  </a:extLst>
                </a:gridCol>
              </a:tblGrid>
              <a:tr h="317500">
                <a:tc>
                  <a:txBody>
                    <a:bodyPr/>
                    <a:lstStyle/>
                    <a:p>
                      <a:pPr lvl="0" algn="l" fontAlgn="b"/>
                      <a:r>
                        <a:rPr lang="en-US" sz="1800" b="0" i="0" u="none" strike="noStrike">
                          <a:solidFill>
                            <a:srgbClr val="000000"/>
                          </a:solidFill>
                          <a:effectLst/>
                          <a:latin typeface="Calibri"/>
                        </a:rPr>
                        <a:t>SUBJECTS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317500">
                <a:tc>
                  <a:txBody>
                    <a:bodyPr/>
                    <a:lstStyle/>
                    <a:p>
                      <a:pPr lvl="0" algn="l" fontAlgn="b"/>
                      <a:r>
                        <a:rPr lang="en-US" sz="1800" b="1" i="0" u="sng" strike="noStrike">
                          <a:solidFill>
                            <a:schemeClr val="accent6">
                              <a:lumMod val="75000"/>
                            </a:schemeClr>
                          </a:solidFill>
                          <a:effectLst/>
                          <a:latin typeface="Calibri"/>
                        </a:rPr>
                        <a:t>SubjectID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7500">
                <a:tc>
                  <a:txBody>
                    <a:bodyPr/>
                    <a:lstStyle/>
                    <a:p>
                      <a:pPr lvl="0" algn="l" fontAlgn="b"/>
                      <a:r>
                        <a:rPr lang="en-US" sz="1800" b="0" i="0" u="none" strike="noStrike">
                          <a:solidFill>
                            <a:srgbClr val="000000"/>
                          </a:solidFill>
                          <a:effectLst/>
                          <a:latin typeface="Calibri"/>
                        </a:rPr>
                        <a:t>SubjectName</a:t>
                      </a:r>
                    </a:p>
                    <a:p>
                      <a:pPr lvl="0" algn="l" fontAlgn="b"/>
                      <a:r>
                        <a:rPr lang="en-US" sz="1800" b="0" i="0" u="none" strike="noStrike">
                          <a:solidFill>
                            <a:srgbClr val="000000"/>
                          </a:solidFill>
                          <a:effectLst/>
                          <a:latin typeface="Calibri"/>
                        </a:rPr>
                        <a:t>Credits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3" name="Diamond 62"/>
          <p:cNvSpPr/>
          <p:nvPr/>
        </p:nvSpPr>
        <p:spPr>
          <a:xfrm>
            <a:off x="3886200" y="51054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takes</a:t>
            </a:r>
            <a:endParaRPr lang="en-US" sz="1400" b="1">
              <a:solidFill>
                <a:schemeClr val="tx1"/>
              </a:solidFill>
            </a:endParaRPr>
          </a:p>
        </p:txBody>
      </p:sp>
      <p:cxnSp>
        <p:nvCxnSpPr>
          <p:cNvPr id="64" name="Straight Connector 63"/>
          <p:cNvCxnSpPr>
            <a:stCxn id="63" idx="1"/>
          </p:cNvCxnSpPr>
          <p:nvPr/>
        </p:nvCxnSpPr>
        <p:spPr>
          <a:xfrm flipH="1">
            <a:off x="2895600" y="5791200"/>
            <a:ext cx="9906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679331" y="5791200"/>
            <a:ext cx="797669"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52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4"/>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13"/>
            <a:ext cx="8193314" cy="792162"/>
          </a:xfrm>
        </p:spPr>
        <p:txBody>
          <a:bodyPr>
            <a:normAutofit/>
          </a:bodyPr>
          <a:lstStyle/>
          <a:p>
            <a:r>
              <a:rPr kumimoji="1" lang="en-US" sz="2700" b="1" kern="0">
                <a:solidFill>
                  <a:srgbClr val="CC3300"/>
                </a:solidFill>
                <a:effectLst>
                  <a:outerShdw blurRad="38100" dist="38100" dir="2700000" algn="tl">
                    <a:srgbClr val="C0C0C0"/>
                  </a:outerShdw>
                </a:effectLst>
                <a:latin typeface="Helvetica"/>
                <a:ea typeface="MS PGothic" pitchFamily="34" charset="-128"/>
              </a:rPr>
              <a:t>Example- Design ER Model</a:t>
            </a:r>
          </a:p>
        </p:txBody>
      </p:sp>
      <p:sp>
        <p:nvSpPr>
          <p:cNvPr id="3" name="Content Placeholder 2"/>
          <p:cNvSpPr>
            <a:spLocks noGrp="1"/>
          </p:cNvSpPr>
          <p:nvPr>
            <p:ph idx="1"/>
          </p:nvPr>
        </p:nvSpPr>
        <p:spPr>
          <a:xfrm>
            <a:off x="462116" y="1166018"/>
            <a:ext cx="8382000" cy="4525963"/>
          </a:xfrm>
        </p:spPr>
        <p:txBody>
          <a:bodyPr>
            <a:normAutofit fontScale="77500" lnSpcReduction="20000"/>
          </a:bodyPr>
          <a:lstStyle/>
          <a:p>
            <a:pPr>
              <a:lnSpc>
                <a:spcPct val="120000"/>
              </a:lnSpc>
            </a:pPr>
            <a:r>
              <a:rPr lang="en-US" sz="4000"/>
              <a:t>Consider the following data  requirement of an Institute. Assume that we want model the data requirements using ER modeling.</a:t>
            </a:r>
          </a:p>
          <a:p>
            <a:pPr algn="just">
              <a:lnSpc>
                <a:spcPct val="120000"/>
              </a:lnSpc>
            </a:pPr>
            <a:r>
              <a:rPr lang="en-US"/>
              <a:t>The Institute is comprised of  several departments such as –DSCA, CS, IT etc..  and each department has a Department Number such as D1,D2,.. used to identify each department. Each department has unique name. In every department many employees work. Each employee is identified by a unique Employee Number. Other information about each employee we need is employee name  and salary.</a:t>
            </a:r>
          </a:p>
          <a:p>
            <a:endParaRPr lang="en-US"/>
          </a:p>
        </p:txBody>
      </p:sp>
    </p:spTree>
    <p:extLst>
      <p:ext uri="{BB962C8B-B14F-4D97-AF65-F5344CB8AC3E}">
        <p14:creationId xmlns:p14="http://schemas.microsoft.com/office/powerpoint/2010/main" val="2730996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42061874"/>
              </p:ext>
            </p:extLst>
          </p:nvPr>
        </p:nvGraphicFramePr>
        <p:xfrm>
          <a:off x="457200" y="228600"/>
          <a:ext cx="3124200" cy="2590794"/>
        </p:xfrm>
        <a:graphic>
          <a:graphicData uri="http://schemas.openxmlformats.org/drawingml/2006/table">
            <a:tbl>
              <a:tblPr/>
              <a:tblGrid>
                <a:gridCol w="1041400">
                  <a:extLst>
                    <a:ext uri="{9D8B030D-6E8A-4147-A177-3AD203B41FA5}">
                      <a16:colId xmlns:a16="http://schemas.microsoft.com/office/drawing/2014/main" val="20000"/>
                    </a:ext>
                  </a:extLst>
                </a:gridCol>
                <a:gridCol w="1240548">
                  <a:extLst>
                    <a:ext uri="{9D8B030D-6E8A-4147-A177-3AD203B41FA5}">
                      <a16:colId xmlns:a16="http://schemas.microsoft.com/office/drawing/2014/main" val="20001"/>
                    </a:ext>
                  </a:extLst>
                </a:gridCol>
                <a:gridCol w="842252">
                  <a:extLst>
                    <a:ext uri="{9D8B030D-6E8A-4147-A177-3AD203B41FA5}">
                      <a16:colId xmlns:a16="http://schemas.microsoft.com/office/drawing/2014/main" val="20002"/>
                    </a:ext>
                  </a:extLst>
                </a:gridCol>
              </a:tblGrid>
              <a:tr h="287866">
                <a:tc>
                  <a:txBody>
                    <a:bodyPr/>
                    <a:lstStyle/>
                    <a:p>
                      <a:pPr algn="ctr" fontAlgn="b"/>
                      <a:r>
                        <a:rPr lang="en-US" sz="1600" b="1" i="0" u="none" strike="noStrike">
                          <a:solidFill>
                            <a:srgbClr val="000000"/>
                          </a:solidFill>
                          <a:effectLst/>
                          <a:latin typeface="Calibri"/>
                        </a:rPr>
                        <a:t>Empno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7866">
                <a:tc>
                  <a:txBody>
                    <a:bodyPr/>
                    <a:lstStyle/>
                    <a:p>
                      <a:pPr algn="ctr" fontAlgn="b"/>
                      <a:r>
                        <a:rPr lang="en-US" sz="1600" b="1"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Ravi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866">
                <a:tc>
                  <a:txBody>
                    <a:bodyPr/>
                    <a:lstStyle/>
                    <a:p>
                      <a:pPr algn="ctr" fontAlgn="b"/>
                      <a:r>
                        <a:rPr lang="en-US" sz="1600" b="1" i="0" u="none" strike="noStrike">
                          <a:solidFill>
                            <a:srgbClr val="000000"/>
                          </a:solidFill>
                          <a:effectLst/>
                          <a:latin typeface="Calibri"/>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7866">
                <a:tc>
                  <a:txBody>
                    <a:bodyPr/>
                    <a:lstStyle/>
                    <a:p>
                      <a:pPr algn="ctr" fontAlgn="b"/>
                      <a:r>
                        <a:rPr lang="en-US" sz="1600" b="1" i="0" u="none" strike="noStrike">
                          <a:solidFill>
                            <a:srgbClr val="000000"/>
                          </a:solidFill>
                          <a:effectLst/>
                          <a:latin typeface="Calibri"/>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Vikram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7866">
                <a:tc>
                  <a:txBody>
                    <a:bodyPr/>
                    <a:lstStyle/>
                    <a:p>
                      <a:pPr algn="ctr" fontAlgn="b"/>
                      <a:r>
                        <a:rPr lang="en-US" sz="1600" b="1" i="0" u="none" strike="noStrike">
                          <a:solidFill>
                            <a:srgbClr val="000000"/>
                          </a:solidFill>
                          <a:effectLst/>
                          <a:latin typeface="Calibri"/>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Santhosh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7866">
                <a:tc>
                  <a:txBody>
                    <a:bodyPr/>
                    <a:lstStyle/>
                    <a:p>
                      <a:pPr algn="ctr" fontAlgn="b"/>
                      <a:r>
                        <a:rPr lang="en-US" sz="1600" b="1" i="0" u="none" strike="noStrike">
                          <a:solidFill>
                            <a:srgbClr val="000000"/>
                          </a:solidFill>
                          <a:effectLst/>
                          <a:latin typeface="Calibri"/>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Ajay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7866">
                <a:tc>
                  <a:txBody>
                    <a:bodyPr/>
                    <a:lstStyle/>
                    <a:p>
                      <a:pPr algn="ctr" fontAlgn="b"/>
                      <a:r>
                        <a:rPr lang="en-US" sz="1600" b="1" i="0" u="none" strike="noStrike">
                          <a:solidFill>
                            <a:srgbClr val="000000"/>
                          </a:solidFill>
                          <a:effectLst/>
                          <a:latin typeface="Calibri"/>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Anoop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7866">
                <a:tc>
                  <a:txBody>
                    <a:bodyPr/>
                    <a:lstStyle/>
                    <a:p>
                      <a:pPr algn="ctr" fontAlgn="b"/>
                      <a:r>
                        <a:rPr lang="en-US" sz="1600" b="1" i="0" u="none" strike="noStrike">
                          <a:solidFill>
                            <a:srgbClr val="000000"/>
                          </a:solidFill>
                          <a:effectLst/>
                          <a:latin typeface="Calibri"/>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Sanoop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7866">
                <a:tc>
                  <a:txBody>
                    <a:bodyPr/>
                    <a:lstStyle/>
                    <a:p>
                      <a:pPr algn="ctr" fontAlgn="b"/>
                      <a:r>
                        <a:rPr lang="en-US" sz="1600" b="1" i="0" u="none" strike="noStrike">
                          <a:solidFill>
                            <a:srgbClr val="000000"/>
                          </a:solidFill>
                          <a:effectLst/>
                          <a:latin typeface="Calibri"/>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Rakesh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47628522"/>
              </p:ext>
            </p:extLst>
          </p:nvPr>
        </p:nvGraphicFramePr>
        <p:xfrm>
          <a:off x="5410200" y="704848"/>
          <a:ext cx="2209800" cy="1581152"/>
        </p:xfrm>
        <a:graphic>
          <a:graphicData uri="http://schemas.openxmlformats.org/drawingml/2006/table">
            <a:tbl>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395288">
                <a:tc>
                  <a:txBody>
                    <a:bodyPr/>
                    <a:lstStyle/>
                    <a:p>
                      <a:pPr algn="ctr" fontAlgn="b"/>
                      <a:r>
                        <a:rPr lang="en-US" sz="1600" b="1" i="0" u="none" strike="noStrike" err="1">
                          <a:solidFill>
                            <a:srgbClr val="000000"/>
                          </a:solidFill>
                          <a:effectLst/>
                          <a:latin typeface="Calibri"/>
                        </a:rPr>
                        <a:t>Deptno</a:t>
                      </a:r>
                      <a:endParaRPr lang="en-US" sz="16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err="1">
                          <a:solidFill>
                            <a:srgbClr val="000000"/>
                          </a:solidFill>
                          <a:effectLst/>
                          <a:latin typeface="Calibri"/>
                        </a:rPr>
                        <a:t>Dname</a:t>
                      </a:r>
                      <a:endParaRPr lang="en-US" sz="16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5288">
                <a:tc>
                  <a:txBody>
                    <a:bodyPr/>
                    <a:lstStyle/>
                    <a:p>
                      <a:pPr algn="ctr" fontAlgn="b"/>
                      <a:r>
                        <a:rPr lang="en-US" sz="1600" b="1" i="0" u="none" strike="noStrike">
                          <a:solidFill>
                            <a:srgbClr val="000000"/>
                          </a:solidFill>
                          <a:effectLst/>
                          <a:latin typeface="Calibri"/>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MCA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5288">
                <a:tc>
                  <a:txBody>
                    <a:bodyPr/>
                    <a:lstStyle/>
                    <a:p>
                      <a:pPr algn="ctr" fontAlgn="b"/>
                      <a:r>
                        <a:rPr lang="en-US" sz="1600" b="1" i="0" u="none" strike="noStrike">
                          <a:solidFill>
                            <a:srgbClr val="000000"/>
                          </a:solidFill>
                          <a:effectLst/>
                          <a:latin typeface="Calibri"/>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5288">
                <a:tc>
                  <a:txBody>
                    <a:bodyPr/>
                    <a:lstStyle/>
                    <a:p>
                      <a:pPr algn="ctr" fontAlgn="b"/>
                      <a:r>
                        <a:rPr lang="en-US" sz="1600" b="1" i="0" u="none" strike="noStrike">
                          <a:solidFill>
                            <a:srgbClr val="000000"/>
                          </a:solidFill>
                          <a:effectLst/>
                          <a:latin typeface="Calibri"/>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7819335"/>
              </p:ext>
            </p:extLst>
          </p:nvPr>
        </p:nvGraphicFramePr>
        <p:xfrm>
          <a:off x="990600" y="3962400"/>
          <a:ext cx="1905000" cy="1257300"/>
        </p:xfrm>
        <a:graphic>
          <a:graphicData uri="http://schemas.openxmlformats.org/drawingml/2006/table">
            <a:tbl>
              <a:tblPr/>
              <a:tblGrid>
                <a:gridCol w="1905000">
                  <a:extLst>
                    <a:ext uri="{9D8B030D-6E8A-4147-A177-3AD203B41FA5}">
                      <a16:colId xmlns:a16="http://schemas.microsoft.com/office/drawing/2014/main" val="20000"/>
                    </a:ext>
                  </a:extLst>
                </a:gridCol>
              </a:tblGrid>
              <a:tr h="190500">
                <a:tc>
                  <a:txBody>
                    <a:bodyPr/>
                    <a:lstStyle/>
                    <a:p>
                      <a:pPr algn="l" fontAlgn="b"/>
                      <a:r>
                        <a:rPr lang="en-US" sz="2000" b="0" i="0" u="none" strike="noStrike">
                          <a:solidFill>
                            <a:srgbClr val="000000"/>
                          </a:solidFill>
                          <a:effectLst/>
                          <a:latin typeface="Calibri"/>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lvl="1" algn="l" fontAlgn="b"/>
                      <a:r>
                        <a:rPr lang="en-US" sz="2000" b="1" i="0" u="sng" strike="noStrike">
                          <a:solidFill>
                            <a:schemeClr val="accent6">
                              <a:lumMod val="75000"/>
                            </a:schemeClr>
                          </a:solidFill>
                          <a:effectLst/>
                          <a:latin typeface="Calibri"/>
                        </a:rPr>
                        <a:t>Empno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lvl="1" algn="l" fontAlgn="b"/>
                      <a:r>
                        <a:rPr lang="en-US" sz="2000" b="0" i="0" u="none" strike="noStrike" err="1">
                          <a:solidFill>
                            <a:srgbClr val="000000"/>
                          </a:solidFill>
                          <a:effectLst/>
                          <a:latin typeface="Calibri"/>
                        </a:rPr>
                        <a:t>Ename</a:t>
                      </a:r>
                      <a:endParaRPr lang="en-US" sz="20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lvl="1" algn="l" fontAlgn="b"/>
                      <a:r>
                        <a:rPr lang="en-US" sz="2000" b="0" i="0" u="none" strike="noStrike">
                          <a:solidFill>
                            <a:srgbClr val="000000"/>
                          </a:solidFill>
                          <a:effectLst/>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49662224"/>
              </p:ext>
            </p:extLst>
          </p:nvPr>
        </p:nvGraphicFramePr>
        <p:xfrm>
          <a:off x="6477000" y="4038600"/>
          <a:ext cx="1524000" cy="1181100"/>
        </p:xfrm>
        <a:graphic>
          <a:graphicData uri="http://schemas.openxmlformats.org/drawingml/2006/table">
            <a:tbl>
              <a:tblPr/>
              <a:tblGrid>
                <a:gridCol w="1524000">
                  <a:extLst>
                    <a:ext uri="{9D8B030D-6E8A-4147-A177-3AD203B41FA5}">
                      <a16:colId xmlns:a16="http://schemas.microsoft.com/office/drawing/2014/main" val="20000"/>
                    </a:ext>
                  </a:extLst>
                </a:gridCol>
              </a:tblGrid>
              <a:tr h="393700">
                <a:tc>
                  <a:txBody>
                    <a:bodyPr/>
                    <a:lstStyle/>
                    <a:p>
                      <a:pPr algn="l" fontAlgn="b"/>
                      <a:r>
                        <a:rPr lang="en-US" sz="1800" b="0" i="0" u="none" strike="noStrike">
                          <a:solidFill>
                            <a:srgbClr val="000000"/>
                          </a:solidFill>
                          <a:effectLst/>
                          <a:latin typeface="Calibri"/>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393700">
                <a:tc>
                  <a:txBody>
                    <a:bodyPr/>
                    <a:lstStyle/>
                    <a:p>
                      <a:pPr lvl="1" algn="l" fontAlgn="b"/>
                      <a:r>
                        <a:rPr lang="en-US" sz="1800" b="1" i="0" u="sng" strike="noStrike" err="1">
                          <a:solidFill>
                            <a:schemeClr val="accent6">
                              <a:lumMod val="75000"/>
                            </a:schemeClr>
                          </a:solidFill>
                          <a:effectLst/>
                          <a:latin typeface="Calibri"/>
                        </a:rPr>
                        <a:t>Deptno</a:t>
                      </a:r>
                      <a:endParaRPr lang="en-US" sz="1800" b="1" i="0" u="sng" strike="noStrike">
                        <a:solidFill>
                          <a:schemeClr val="accent6">
                            <a:lumMod val="75000"/>
                          </a:schemeClr>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93700">
                <a:tc>
                  <a:txBody>
                    <a:bodyPr/>
                    <a:lstStyle/>
                    <a:p>
                      <a:pPr lvl="1" algn="l" fontAlgn="b"/>
                      <a:r>
                        <a:rPr lang="en-US" sz="1800" b="0" i="0" u="none" strike="noStrike" err="1">
                          <a:solidFill>
                            <a:srgbClr val="000000"/>
                          </a:solidFill>
                          <a:effectLst/>
                          <a:latin typeface="Calibri"/>
                        </a:rPr>
                        <a:t>Dname</a:t>
                      </a:r>
                      <a:endParaRPr lang="en-US" sz="18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3124200" y="609600"/>
            <a:ext cx="2362200" cy="609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914400"/>
            <a:ext cx="2362200" cy="1143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24200" y="1219200"/>
            <a:ext cx="23622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485900"/>
            <a:ext cx="2362200" cy="190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1676400"/>
            <a:ext cx="2362200" cy="381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276600" y="1219200"/>
            <a:ext cx="2209800" cy="7239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76600" y="1676400"/>
            <a:ext cx="22098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276600" y="2057400"/>
            <a:ext cx="2209800" cy="457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Diamond 32"/>
          <p:cNvSpPr/>
          <p:nvPr/>
        </p:nvSpPr>
        <p:spPr>
          <a:xfrm>
            <a:off x="3886200" y="39624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rPr>
              <a:t>Works_In</a:t>
            </a:r>
          </a:p>
        </p:txBody>
      </p:sp>
      <p:cxnSp>
        <p:nvCxnSpPr>
          <p:cNvPr id="35" name="Straight Connector 34"/>
          <p:cNvCxnSpPr>
            <a:stCxn id="33" idx="1"/>
          </p:cNvCxnSpPr>
          <p:nvPr/>
        </p:nvCxnSpPr>
        <p:spPr>
          <a:xfrm flipH="1">
            <a:off x="2895600" y="4648200"/>
            <a:ext cx="9906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3"/>
          </p:cNvCxnSpPr>
          <p:nvPr/>
        </p:nvCxnSpPr>
        <p:spPr>
          <a:xfrm>
            <a:off x="5715000" y="4648200"/>
            <a:ext cx="76200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rot="5400000">
            <a:off x="4314825" y="1800225"/>
            <a:ext cx="438150" cy="1752600"/>
          </a:xfrm>
          <a:prstGeom prst="rightBrace">
            <a:avLst>
              <a:gd name="adj1" fmla="val 8333"/>
              <a:gd name="adj2" fmla="val 44549"/>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39" name="TextBox 38"/>
          <p:cNvSpPr txBox="1"/>
          <p:nvPr/>
        </p:nvSpPr>
        <p:spPr>
          <a:xfrm>
            <a:off x="2895600" y="2819400"/>
            <a:ext cx="4114800" cy="1200329"/>
          </a:xfrm>
          <a:prstGeom prst="rect">
            <a:avLst/>
          </a:prstGeom>
          <a:noFill/>
        </p:spPr>
        <p:txBody>
          <a:bodyPr wrap="square" rtlCol="0">
            <a:spAutoFit/>
          </a:bodyPr>
          <a:lstStyle/>
          <a:p>
            <a:r>
              <a:rPr lang="en-US"/>
              <a:t>A sample Employee and Department entities association is the Relationship set.</a:t>
            </a:r>
          </a:p>
          <a:p>
            <a:r>
              <a:rPr lang="en-US"/>
              <a:t> and it is modelled as </a:t>
            </a:r>
            <a:r>
              <a:rPr lang="en-US" b="1">
                <a:solidFill>
                  <a:schemeClr val="accent2"/>
                </a:solidFill>
              </a:rPr>
              <a:t>Works _In </a:t>
            </a:r>
            <a:r>
              <a:rPr lang="en-US"/>
              <a:t>Relationship below</a:t>
            </a:r>
          </a:p>
        </p:txBody>
      </p:sp>
      <p:cxnSp>
        <p:nvCxnSpPr>
          <p:cNvPr id="41" name="Straight Arrow Connector 40"/>
          <p:cNvCxnSpPr/>
          <p:nvPr/>
        </p:nvCxnSpPr>
        <p:spPr>
          <a:xfrm flipH="1">
            <a:off x="5334000" y="3657600"/>
            <a:ext cx="381000" cy="838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152400" y="5334000"/>
            <a:ext cx="8991600" cy="1477328"/>
          </a:xfrm>
          <a:prstGeom prst="rect">
            <a:avLst/>
          </a:prstGeom>
          <a:noFill/>
        </p:spPr>
        <p:txBody>
          <a:bodyPr wrap="square" rtlCol="0">
            <a:spAutoFit/>
          </a:bodyPr>
          <a:lstStyle/>
          <a:p>
            <a:r>
              <a:rPr lang="en-US"/>
              <a:t>The relationship is having Many-1 Cardinality . An employee can work at most in only  1 department.</a:t>
            </a:r>
          </a:p>
          <a:p>
            <a:r>
              <a:rPr lang="en-US" b="1">
                <a:solidFill>
                  <a:srgbClr val="FF0000"/>
                </a:solidFill>
              </a:rPr>
              <a:t>Note</a:t>
            </a:r>
            <a:r>
              <a:rPr lang="en-US"/>
              <a:t> that If you are adding </a:t>
            </a:r>
            <a:r>
              <a:rPr lang="en-US" b="1" err="1">
                <a:solidFill>
                  <a:schemeClr val="accent2"/>
                </a:solidFill>
              </a:rPr>
              <a:t>Deptno</a:t>
            </a:r>
            <a:r>
              <a:rPr lang="en-US"/>
              <a:t> as another column in EMP to represent Employee working in a department  association, it becomes </a:t>
            </a:r>
            <a:r>
              <a:rPr lang="en-US">
                <a:solidFill>
                  <a:srgbClr val="FF0000"/>
                </a:solidFill>
              </a:rPr>
              <a:t>redundant information </a:t>
            </a:r>
            <a:r>
              <a:rPr lang="en-US"/>
              <a:t>as </a:t>
            </a:r>
            <a:r>
              <a:rPr lang="en-US" b="1">
                <a:solidFill>
                  <a:schemeClr val="accent2"/>
                </a:solidFill>
              </a:rPr>
              <a:t>Works_In</a:t>
            </a:r>
            <a:r>
              <a:rPr lang="en-US">
                <a:solidFill>
                  <a:schemeClr val="accent2"/>
                </a:solidFill>
              </a:rPr>
              <a:t> </a:t>
            </a:r>
            <a:r>
              <a:rPr lang="en-US"/>
              <a:t>implicitly represents it. (Same is discussed under heading –</a:t>
            </a:r>
            <a:r>
              <a:rPr lang="en-US">
                <a:hlinkClick r:id="rId3" action="ppaction://hlinksldjump"/>
              </a:rPr>
              <a:t>Redundant Attributes</a:t>
            </a:r>
            <a:r>
              <a:rPr lang="en-US"/>
              <a:t>)</a:t>
            </a:r>
          </a:p>
        </p:txBody>
      </p:sp>
      <p:sp>
        <p:nvSpPr>
          <p:cNvPr id="22" name="Rectangle 21"/>
          <p:cNvSpPr/>
          <p:nvPr/>
        </p:nvSpPr>
        <p:spPr>
          <a:xfrm>
            <a:off x="4233886" y="125968"/>
            <a:ext cx="4486228" cy="369332"/>
          </a:xfrm>
          <a:prstGeom prst="rect">
            <a:avLst/>
          </a:prstGeom>
        </p:spPr>
        <p:txBody>
          <a:bodyPr wrap="none">
            <a:spAutoFit/>
          </a:bodyPr>
          <a:lstStyle/>
          <a:p>
            <a:r>
              <a:rPr lang="en-US" b="1"/>
              <a:t>Entity Sets ,Sample Entities  and relationship </a:t>
            </a:r>
          </a:p>
        </p:txBody>
      </p:sp>
    </p:spTree>
    <p:extLst>
      <p:ext uri="{BB962C8B-B14F-4D97-AF65-F5344CB8AC3E}">
        <p14:creationId xmlns:p14="http://schemas.microsoft.com/office/powerpoint/2010/main" val="194403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9"/>
                                          </p:stCondLst>
                                        </p:cTn>
                                        <p:tgtEl>
                                          <p:spTgt spid="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9"/>
                                          </p:stCondLst>
                                        </p:cTn>
                                        <p:tgtEl>
                                          <p:spTgt spid="3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9"/>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9"/>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00" y="794802"/>
            <a:ext cx="8153400" cy="6063198"/>
          </a:xfrm>
          <a:prstGeom prst="rect">
            <a:avLst/>
          </a:prstGeom>
          <a:noFill/>
        </p:spPr>
        <p:txBody>
          <a:bodyPr wrap="square" rtlCol="0">
            <a:spAutoFit/>
          </a:bodyPr>
          <a:lstStyle/>
          <a:p>
            <a:r>
              <a:rPr lang="en-US" sz="2400"/>
              <a:t>Assume that we want model following data requirements of Institute using ER modeling.</a:t>
            </a:r>
          </a:p>
          <a:p>
            <a:endParaRPr lang="en-US" sz="2400"/>
          </a:p>
          <a:p>
            <a:pPr algn="just"/>
            <a:r>
              <a:rPr lang="en-US"/>
              <a:t>The college is comprised of  several departments such as –DSCA,CS,IT etc..  and each department has a Department Number such as D1,D2,.. used to identify each department. In every department many employees work. Each employee is identified by a unique Employee Number. Information about each employee we need is employee name  and salary.</a:t>
            </a:r>
          </a:p>
          <a:p>
            <a:endParaRPr lang="en-US" sz="2400"/>
          </a:p>
          <a:p>
            <a:r>
              <a:rPr lang="en-US" sz="2400"/>
              <a:t>Extend previous ER diagram with following Data Requirements.</a:t>
            </a:r>
          </a:p>
          <a:p>
            <a:pPr>
              <a:spcAft>
                <a:spcPts val="600"/>
              </a:spcAft>
            </a:pPr>
            <a:r>
              <a:rPr lang="en-US" sz="2400"/>
              <a:t>Assume appropriate attributes.</a:t>
            </a:r>
          </a:p>
          <a:p>
            <a:pPr>
              <a:spcAft>
                <a:spcPts val="600"/>
              </a:spcAft>
            </a:pPr>
            <a:r>
              <a:rPr lang="en-US" sz="2400"/>
              <a:t>	We also want to record information related to the courses offered by each department such as  courses names, Number of semesters, Total Credits etc. </a:t>
            </a:r>
          </a:p>
          <a:p>
            <a:r>
              <a:rPr lang="en-US" sz="2400"/>
              <a:t>For example– IT department offers – Inform. &amp; Tech., Computer &amp; Comm. ,  DSCA offers DSE , MCA and Computer Science  offers Inform. Security , MSc in CS.</a:t>
            </a:r>
          </a:p>
        </p:txBody>
      </p:sp>
      <p:sp>
        <p:nvSpPr>
          <p:cNvPr id="2" name="Rectangle 1">
            <a:extLst>
              <a:ext uri="{FF2B5EF4-FFF2-40B4-BE49-F238E27FC236}">
                <a16:creationId xmlns:a16="http://schemas.microsoft.com/office/drawing/2014/main" id="{2E9336AB-FB45-4532-B367-006017728535}"/>
              </a:ext>
            </a:extLst>
          </p:cNvPr>
          <p:cNvSpPr/>
          <p:nvPr/>
        </p:nvSpPr>
        <p:spPr>
          <a:xfrm>
            <a:off x="2286000" y="152400"/>
            <a:ext cx="4458272" cy="461665"/>
          </a:xfrm>
          <a:prstGeom prst="rect">
            <a:avLst/>
          </a:prstGeom>
        </p:spPr>
        <p:txBody>
          <a:bodyPr wrap="none">
            <a:sp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rPr>
              <a:t>Example- Design ER Model…</a:t>
            </a:r>
            <a:endParaRPr lang="en-IN" sz="2400"/>
          </a:p>
        </p:txBody>
      </p:sp>
    </p:spTree>
    <p:extLst>
      <p:ext uri="{BB962C8B-B14F-4D97-AF65-F5344CB8AC3E}">
        <p14:creationId xmlns:p14="http://schemas.microsoft.com/office/powerpoint/2010/main" val="1937417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3109584"/>
              </p:ext>
            </p:extLst>
          </p:nvPr>
        </p:nvGraphicFramePr>
        <p:xfrm>
          <a:off x="4800600" y="2057400"/>
          <a:ext cx="4114799" cy="2285361"/>
        </p:xfrm>
        <a:graphic>
          <a:graphicData uri="http://schemas.openxmlformats.org/drawingml/2006/table">
            <a:tbl>
              <a:tblPr/>
              <a:tblGrid>
                <a:gridCol w="1007705">
                  <a:extLst>
                    <a:ext uri="{9D8B030D-6E8A-4147-A177-3AD203B41FA5}">
                      <a16:colId xmlns:a16="http://schemas.microsoft.com/office/drawing/2014/main" val="20000"/>
                    </a:ext>
                  </a:extLst>
                </a:gridCol>
                <a:gridCol w="135449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199">
                  <a:extLst>
                    <a:ext uri="{9D8B030D-6E8A-4147-A177-3AD203B41FA5}">
                      <a16:colId xmlns:a16="http://schemas.microsoft.com/office/drawing/2014/main" val="20003"/>
                    </a:ext>
                  </a:extLst>
                </a:gridCol>
              </a:tblGrid>
              <a:tr h="287866">
                <a:tc>
                  <a:txBody>
                    <a:bodyPr/>
                    <a:lstStyle/>
                    <a:p>
                      <a:pPr algn="ctr" fontAlgn="b"/>
                      <a:r>
                        <a:rPr lang="en-US" sz="1800" b="1" i="0" u="none" strike="noStrike" err="1">
                          <a:solidFill>
                            <a:srgbClr val="000000"/>
                          </a:solidFill>
                          <a:effectLst/>
                          <a:latin typeface="Calibri"/>
                        </a:rPr>
                        <a:t>Course_ID</a:t>
                      </a:r>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err="1">
                          <a:solidFill>
                            <a:srgbClr val="000000"/>
                          </a:solidFill>
                          <a:effectLst/>
                          <a:latin typeface="Calibri"/>
                        </a:rPr>
                        <a:t>Course_name</a:t>
                      </a:r>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effectLst/>
                          <a:latin typeface="Calibri"/>
                        </a:rPr>
                        <a:t>No-Of</a:t>
                      </a:r>
                      <a:r>
                        <a:rPr lang="en-US" sz="1800" b="1" i="0" u="none" strike="noStrike" baseline="0">
                          <a:solidFill>
                            <a:srgbClr val="000000"/>
                          </a:solidFill>
                          <a:effectLst/>
                          <a:latin typeface="Calibri"/>
                        </a:rPr>
                        <a:t> </a:t>
                      </a:r>
                      <a:r>
                        <a:rPr lang="en-US" sz="1800" b="1" i="0" u="none" strike="noStrike" baseline="0" err="1">
                          <a:solidFill>
                            <a:srgbClr val="000000"/>
                          </a:solidFill>
                          <a:effectLst/>
                          <a:latin typeface="Calibri"/>
                        </a:rPr>
                        <a:t>Sem</a:t>
                      </a:r>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effectLst/>
                          <a:latin typeface="Calibri"/>
                        </a:rPr>
                        <a:t>Credits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87866">
                <a:tc>
                  <a:txBody>
                    <a:bodyPr/>
                    <a:lstStyle/>
                    <a:p>
                      <a:pPr algn="ctr" fontAlgn="b">
                        <a:lnSpc>
                          <a:spcPct val="114000"/>
                        </a:lnSpc>
                      </a:pPr>
                      <a:r>
                        <a:rPr lang="en-US" sz="1800" b="1" i="0" u="none" strike="noStrike">
                          <a:solidFill>
                            <a:srgbClr val="000000"/>
                          </a:solidFill>
                          <a:effectLst/>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a:solidFill>
                            <a:srgbClr val="000000"/>
                          </a:solidFill>
                          <a:effectLst/>
                          <a:latin typeface="Calibri"/>
                        </a:rPr>
                        <a:t>Info &amp; Tech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866">
                <a:tc>
                  <a:txBody>
                    <a:bodyPr/>
                    <a:lstStyle/>
                    <a:p>
                      <a:pPr algn="ctr" fontAlgn="b">
                        <a:lnSpc>
                          <a:spcPct val="114000"/>
                        </a:lnSpc>
                      </a:pPr>
                      <a:r>
                        <a:rPr lang="en-US" sz="1800" b="1" i="0" u="none" strike="noStrike">
                          <a:solidFill>
                            <a:srgbClr val="000000"/>
                          </a:solidFill>
                          <a:effectLst/>
                          <a:latin typeface="Calibri"/>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err="1">
                          <a:solidFill>
                            <a:srgbClr val="000000"/>
                          </a:solidFill>
                          <a:effectLst/>
                          <a:latin typeface="Calibri"/>
                        </a:rPr>
                        <a:t>Comp&amp;Com</a:t>
                      </a:r>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7866">
                <a:tc>
                  <a:txBody>
                    <a:bodyPr/>
                    <a:lstStyle/>
                    <a:p>
                      <a:pPr algn="ctr" fontAlgn="b">
                        <a:lnSpc>
                          <a:spcPct val="114000"/>
                        </a:lnSpc>
                      </a:pPr>
                      <a:r>
                        <a:rPr lang="en-US" sz="1800" b="1" i="0" u="none" strike="noStrike">
                          <a:solidFill>
                            <a:srgbClr val="000000"/>
                          </a:solidFill>
                          <a:effectLst/>
                          <a:latin typeface="Calibri"/>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err="1">
                          <a:solidFill>
                            <a:srgbClr val="000000"/>
                          </a:solidFill>
                          <a:effectLst/>
                          <a:latin typeface="Calibri"/>
                        </a:rPr>
                        <a:t>Info.Security</a:t>
                      </a:r>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7866">
                <a:tc>
                  <a:txBody>
                    <a:bodyPr/>
                    <a:lstStyle/>
                    <a:p>
                      <a:pPr algn="ctr" fontAlgn="b">
                        <a:lnSpc>
                          <a:spcPct val="114000"/>
                        </a:lnSpc>
                      </a:pPr>
                      <a:r>
                        <a:rPr lang="en-US" sz="1800" b="1" i="0" u="none" strike="noStrike">
                          <a:solidFill>
                            <a:srgbClr val="000000"/>
                          </a:solidFill>
                          <a:effectLst/>
                          <a:latin typeface="Calibri"/>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a:solidFill>
                            <a:srgbClr val="000000"/>
                          </a:solidFill>
                          <a:effectLst/>
                          <a:latin typeface="Calibri"/>
                        </a:rPr>
                        <a:t>Comp Science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7866">
                <a:tc>
                  <a:txBody>
                    <a:bodyPr/>
                    <a:lstStyle/>
                    <a:p>
                      <a:pPr algn="ctr" fontAlgn="b">
                        <a:lnSpc>
                          <a:spcPct val="114000"/>
                        </a:lnSpc>
                      </a:pPr>
                      <a:r>
                        <a:rPr lang="en-US" sz="1800" b="1" i="0" u="none" strike="noStrike">
                          <a:solidFill>
                            <a:srgbClr val="000000"/>
                          </a:solidFill>
                          <a:effectLst/>
                          <a:latin typeface="Calibri"/>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a:solidFill>
                            <a:srgbClr val="000000"/>
                          </a:solidFill>
                          <a:effectLst/>
                          <a:latin typeface="Calibri"/>
                        </a:rPr>
                        <a:t>DSE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7866">
                <a:tc>
                  <a:txBody>
                    <a:bodyPr/>
                    <a:lstStyle/>
                    <a:p>
                      <a:pPr algn="ctr" fontAlgn="b">
                        <a:lnSpc>
                          <a:spcPct val="114000"/>
                        </a:lnSpc>
                      </a:pPr>
                      <a:r>
                        <a:rPr lang="en-US" sz="1800" b="1" i="0" u="none" strike="noStrike">
                          <a:solidFill>
                            <a:srgbClr val="000000"/>
                          </a:solidFill>
                          <a:effectLst/>
                          <a:latin typeface="Calibri"/>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14000"/>
                        </a:lnSpc>
                      </a:pPr>
                      <a:r>
                        <a:rPr lang="en-US" sz="1800" b="1" i="0" u="none" strike="noStrike">
                          <a:solidFill>
                            <a:srgbClr val="000000"/>
                          </a:solidFill>
                          <a:effectLst/>
                          <a:latin typeface="Calibri"/>
                        </a:rPr>
                        <a:t>MCA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8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Rectangle 5"/>
          <p:cNvSpPr/>
          <p:nvPr/>
        </p:nvSpPr>
        <p:spPr>
          <a:xfrm>
            <a:off x="432658" y="1590953"/>
            <a:ext cx="2317237" cy="369332"/>
          </a:xfrm>
          <a:prstGeom prst="rect">
            <a:avLst/>
          </a:prstGeom>
        </p:spPr>
        <p:txBody>
          <a:bodyPr wrap="none">
            <a:spAutoFit/>
          </a:bodyPr>
          <a:lstStyle/>
          <a:p>
            <a:r>
              <a:rPr lang="en-US" b="1"/>
              <a:t>Department Entity Set</a:t>
            </a:r>
          </a:p>
        </p:txBody>
      </p:sp>
      <p:sp>
        <p:nvSpPr>
          <p:cNvPr id="7" name="Rectangle 6"/>
          <p:cNvSpPr/>
          <p:nvPr/>
        </p:nvSpPr>
        <p:spPr>
          <a:xfrm>
            <a:off x="5943600" y="1590953"/>
            <a:ext cx="1806777" cy="369332"/>
          </a:xfrm>
          <a:prstGeom prst="rect">
            <a:avLst/>
          </a:prstGeom>
        </p:spPr>
        <p:txBody>
          <a:bodyPr wrap="none">
            <a:spAutoFit/>
          </a:bodyPr>
          <a:lstStyle/>
          <a:p>
            <a:r>
              <a:rPr lang="en-US" b="1"/>
              <a:t>Course Entity Set</a:t>
            </a:r>
          </a:p>
        </p:txBody>
      </p:sp>
      <p:cxnSp>
        <p:nvCxnSpPr>
          <p:cNvPr id="9" name="Straight Arrow Connector 8"/>
          <p:cNvCxnSpPr>
            <a:cxnSpLocks/>
          </p:cNvCxnSpPr>
          <p:nvPr/>
        </p:nvCxnSpPr>
        <p:spPr>
          <a:xfrm flipH="1">
            <a:off x="2635046" y="2667000"/>
            <a:ext cx="2241755" cy="79486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cxnSpLocks/>
          </p:cNvCxnSpPr>
          <p:nvPr/>
        </p:nvCxnSpPr>
        <p:spPr>
          <a:xfrm flipH="1">
            <a:off x="2700864" y="3002355"/>
            <a:ext cx="2175937" cy="679619"/>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flipV="1">
            <a:off x="2590800" y="3124200"/>
            <a:ext cx="2286001" cy="304800"/>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2590801" y="3276601"/>
            <a:ext cx="2327277" cy="457199"/>
          </a:xfrm>
          <a:prstGeom prst="straightConnector1">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799514425"/>
              </p:ext>
            </p:extLst>
          </p:nvPr>
        </p:nvGraphicFramePr>
        <p:xfrm>
          <a:off x="256329" y="2202255"/>
          <a:ext cx="2514600" cy="1600200"/>
        </p:xfrm>
        <a:graphic>
          <a:graphicData uri="http://schemas.openxmlformats.org/drawingml/2006/table">
            <a:tbl>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400050">
                <a:tc>
                  <a:txBody>
                    <a:bodyPr/>
                    <a:lstStyle/>
                    <a:p>
                      <a:pPr algn="ctr" fontAlgn="b"/>
                      <a:r>
                        <a:rPr lang="en-US" sz="2000" b="1" i="0" u="none" strike="noStrike" err="1">
                          <a:solidFill>
                            <a:srgbClr val="000000"/>
                          </a:solidFill>
                          <a:effectLst/>
                          <a:latin typeface="Calibri"/>
                        </a:rPr>
                        <a:t>Deptno</a:t>
                      </a:r>
                      <a:endParaRPr lang="en-US" sz="20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000" b="1" i="0" u="none" strike="noStrike" err="1">
                          <a:solidFill>
                            <a:srgbClr val="000000"/>
                          </a:solidFill>
                          <a:effectLst/>
                          <a:latin typeface="Calibri"/>
                        </a:rPr>
                        <a:t>Dname</a:t>
                      </a:r>
                      <a:endParaRPr lang="en-US" sz="2000" b="1"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00050">
                <a:tc>
                  <a:txBody>
                    <a:bodyPr/>
                    <a:lstStyle/>
                    <a:p>
                      <a:pPr algn="ctr" fontAlgn="b"/>
                      <a:r>
                        <a:rPr lang="en-US" sz="2000" b="1" i="0" u="none" strike="noStrike">
                          <a:solidFill>
                            <a:srgbClr val="000000"/>
                          </a:solidFill>
                          <a:effectLst/>
                          <a:latin typeface="Calibri"/>
                        </a:rPr>
                        <a:t>D1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DSCA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050">
                <a:tc>
                  <a:txBody>
                    <a:bodyPr/>
                    <a:lstStyle/>
                    <a:p>
                      <a:pPr algn="ctr" fontAlgn="b"/>
                      <a:r>
                        <a:rPr lang="en-US" sz="2000" b="1" i="0" u="none" strike="noStrike">
                          <a:solidFill>
                            <a:srgbClr val="000000"/>
                          </a:solidFill>
                          <a:effectLst/>
                          <a:latin typeface="Calibri"/>
                        </a:rPr>
                        <a:t>D2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050">
                <a:tc>
                  <a:txBody>
                    <a:bodyPr/>
                    <a:lstStyle/>
                    <a:p>
                      <a:pPr algn="ctr" fontAlgn="b"/>
                      <a:r>
                        <a:rPr lang="en-US" sz="2000" b="1" i="0" u="none" strike="noStrike">
                          <a:solidFill>
                            <a:srgbClr val="000000"/>
                          </a:solidFill>
                          <a:effectLst/>
                          <a:latin typeface="Calibri"/>
                        </a:rPr>
                        <a:t>D3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 name="Straight Arrow Connector 18"/>
          <p:cNvCxnSpPr>
            <a:cxnSpLocks/>
          </p:cNvCxnSpPr>
          <p:nvPr/>
        </p:nvCxnSpPr>
        <p:spPr>
          <a:xfrm flipH="1" flipV="1">
            <a:off x="2590800" y="2895600"/>
            <a:ext cx="2290916" cy="953729"/>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p:cNvCxnSpPr>
          <p:nvPr/>
        </p:nvCxnSpPr>
        <p:spPr>
          <a:xfrm flipH="1" flipV="1">
            <a:off x="2639961" y="2728452"/>
            <a:ext cx="2359743" cy="1474838"/>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 name="Rectangle 2"/>
          <p:cNvSpPr/>
          <p:nvPr/>
        </p:nvSpPr>
        <p:spPr>
          <a:xfrm>
            <a:off x="1959946" y="545098"/>
            <a:ext cx="5784276" cy="461665"/>
          </a:xfrm>
          <a:prstGeom prst="rect">
            <a:avLst/>
          </a:prstGeom>
        </p:spPr>
        <p:txBody>
          <a:bodyPr wrap="none">
            <a:spAutoFit/>
          </a:bodyPr>
          <a:lstStyle/>
          <a:p>
            <a:r>
              <a:rPr kumimoji="1" lang="en-US" sz="2000" b="1" kern="0">
                <a:solidFill>
                  <a:srgbClr val="CC3300"/>
                </a:solidFill>
                <a:effectLst>
                  <a:outerShdw blurRad="38100" dist="38100" dir="2700000" algn="tl">
                    <a:srgbClr val="C0C0C0"/>
                  </a:outerShdw>
                </a:effectLst>
                <a:latin typeface="Helvetica"/>
                <a:ea typeface="MS PGothic" pitchFamily="34" charset="-128"/>
                <a:cs typeface="+mj-cs"/>
              </a:rPr>
              <a:t>Entity</a:t>
            </a:r>
            <a:r>
              <a:rPr lang="en-US" sz="2400" b="1"/>
              <a:t> </a:t>
            </a:r>
            <a:r>
              <a:rPr kumimoji="1" lang="en-US" sz="2000" b="1" kern="0">
                <a:solidFill>
                  <a:srgbClr val="CC3300"/>
                </a:solidFill>
                <a:effectLst>
                  <a:outerShdw blurRad="38100" dist="38100" dir="2700000" algn="tl">
                    <a:srgbClr val="C0C0C0"/>
                  </a:outerShdw>
                </a:effectLst>
                <a:latin typeface="Helvetica"/>
                <a:ea typeface="MS PGothic" pitchFamily="34" charset="-128"/>
                <a:cs typeface="+mj-cs"/>
              </a:rPr>
              <a:t>Sets ,Sample Entities  and relationship </a:t>
            </a:r>
            <a:endParaRPr kumimoji="1" lang="en-US" sz="2700" b="1" kern="0">
              <a:solidFill>
                <a:srgbClr val="CC3300"/>
              </a:solidFill>
              <a:effectLst>
                <a:outerShdw blurRad="38100" dist="38100" dir="2700000" algn="tl">
                  <a:srgbClr val="C0C0C0"/>
                </a:outerShdw>
              </a:effectLst>
              <a:latin typeface="Helvetica"/>
              <a:ea typeface="MS PGothic" pitchFamily="34" charset="-128"/>
              <a:cs typeface="+mj-cs"/>
            </a:endParaRPr>
          </a:p>
        </p:txBody>
      </p:sp>
      <p:sp>
        <p:nvSpPr>
          <p:cNvPr id="2" name="Rectangle 1"/>
          <p:cNvSpPr/>
          <p:nvPr/>
        </p:nvSpPr>
        <p:spPr>
          <a:xfrm>
            <a:off x="2461576" y="3971835"/>
            <a:ext cx="2456502" cy="1200329"/>
          </a:xfrm>
          <a:prstGeom prst="rect">
            <a:avLst/>
          </a:prstGeom>
        </p:spPr>
        <p:txBody>
          <a:bodyPr wrap="square">
            <a:spAutoFit/>
          </a:bodyPr>
          <a:lstStyle/>
          <a:p>
            <a:r>
              <a:rPr lang="en-US">
                <a:solidFill>
                  <a:srgbClr val="C00000"/>
                </a:solidFill>
              </a:rPr>
              <a:t>A sample association between Department entities and Course entities</a:t>
            </a:r>
          </a:p>
        </p:txBody>
      </p:sp>
    </p:spTree>
    <p:extLst>
      <p:ext uri="{BB962C8B-B14F-4D97-AF65-F5344CB8AC3E}">
        <p14:creationId xmlns:p14="http://schemas.microsoft.com/office/powerpoint/2010/main" val="95184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9762674"/>
              </p:ext>
            </p:extLst>
          </p:nvPr>
        </p:nvGraphicFramePr>
        <p:xfrm>
          <a:off x="990600" y="1447800"/>
          <a:ext cx="1905000" cy="1257300"/>
        </p:xfrm>
        <a:graphic>
          <a:graphicData uri="http://schemas.openxmlformats.org/drawingml/2006/table">
            <a:tbl>
              <a:tblPr/>
              <a:tblGrid>
                <a:gridCol w="1905000">
                  <a:extLst>
                    <a:ext uri="{9D8B030D-6E8A-4147-A177-3AD203B41FA5}">
                      <a16:colId xmlns:a16="http://schemas.microsoft.com/office/drawing/2014/main" val="20000"/>
                    </a:ext>
                  </a:extLst>
                </a:gridCol>
              </a:tblGrid>
              <a:tr h="190500">
                <a:tc>
                  <a:txBody>
                    <a:bodyPr/>
                    <a:lstStyle/>
                    <a:p>
                      <a:pPr algn="l" fontAlgn="b"/>
                      <a:r>
                        <a:rPr lang="en-US" sz="2000" b="0" i="0" u="none" strike="noStrike">
                          <a:solidFill>
                            <a:srgbClr val="000000"/>
                          </a:solidFill>
                          <a:effectLst/>
                          <a:latin typeface="Calibri"/>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lvl="1" algn="l" fontAlgn="b"/>
                      <a:r>
                        <a:rPr lang="en-US" sz="2000" b="1" i="0" u="sng" strike="noStrike">
                          <a:solidFill>
                            <a:schemeClr val="accent6">
                              <a:lumMod val="75000"/>
                            </a:schemeClr>
                          </a:solidFill>
                          <a:effectLst/>
                          <a:latin typeface="Calibri"/>
                        </a:rPr>
                        <a:t>Empno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lvl="1" algn="l" fontAlgn="b"/>
                      <a:r>
                        <a:rPr lang="en-US" sz="2000" b="0" i="0" u="none" strike="noStrike" err="1">
                          <a:solidFill>
                            <a:srgbClr val="000000"/>
                          </a:solidFill>
                          <a:effectLst/>
                          <a:latin typeface="Calibri"/>
                        </a:rPr>
                        <a:t>Ename</a:t>
                      </a:r>
                      <a:endParaRPr lang="en-US" sz="20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lvl="1" algn="l" fontAlgn="b"/>
                      <a:r>
                        <a:rPr lang="en-US" sz="2000" b="0" i="0" u="none" strike="noStrike">
                          <a:solidFill>
                            <a:srgbClr val="000000"/>
                          </a:solidFill>
                          <a:effectLst/>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6090955"/>
              </p:ext>
            </p:extLst>
          </p:nvPr>
        </p:nvGraphicFramePr>
        <p:xfrm>
          <a:off x="6477000" y="1524000"/>
          <a:ext cx="1524000" cy="952500"/>
        </p:xfrm>
        <a:graphic>
          <a:graphicData uri="http://schemas.openxmlformats.org/drawingml/2006/table">
            <a:tbl>
              <a:tblPr/>
              <a:tblGrid>
                <a:gridCol w="1524000">
                  <a:extLst>
                    <a:ext uri="{9D8B030D-6E8A-4147-A177-3AD203B41FA5}">
                      <a16:colId xmlns:a16="http://schemas.microsoft.com/office/drawing/2014/main" val="20000"/>
                    </a:ext>
                  </a:extLst>
                </a:gridCol>
              </a:tblGrid>
              <a:tr h="317500">
                <a:tc>
                  <a:txBody>
                    <a:bodyPr/>
                    <a:lstStyle/>
                    <a:p>
                      <a:pPr algn="l" fontAlgn="b"/>
                      <a:r>
                        <a:rPr lang="en-US" sz="1800" b="0" i="0" u="none" strike="noStrike">
                          <a:solidFill>
                            <a:srgbClr val="000000"/>
                          </a:solidFill>
                          <a:effectLst/>
                          <a:latin typeface="Calibri"/>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317500">
                <a:tc>
                  <a:txBody>
                    <a:bodyPr/>
                    <a:lstStyle/>
                    <a:p>
                      <a:pPr lvl="1" algn="l" fontAlgn="b"/>
                      <a:r>
                        <a:rPr lang="en-US" sz="1800" b="1" i="0" u="sng" strike="noStrike" err="1">
                          <a:solidFill>
                            <a:schemeClr val="accent6">
                              <a:lumMod val="75000"/>
                            </a:schemeClr>
                          </a:solidFill>
                          <a:effectLst/>
                          <a:latin typeface="Calibri"/>
                        </a:rPr>
                        <a:t>Deptno</a:t>
                      </a:r>
                      <a:endParaRPr lang="en-US" sz="1800" b="1" i="0" u="sng" strike="noStrike">
                        <a:solidFill>
                          <a:schemeClr val="accent6">
                            <a:lumMod val="75000"/>
                          </a:schemeClr>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7500">
                <a:tc>
                  <a:txBody>
                    <a:bodyPr/>
                    <a:lstStyle/>
                    <a:p>
                      <a:pPr lvl="1" algn="l" fontAlgn="b"/>
                      <a:r>
                        <a:rPr lang="en-US" sz="1800" b="0" i="0" u="none" strike="noStrike" err="1">
                          <a:solidFill>
                            <a:srgbClr val="000000"/>
                          </a:solidFill>
                          <a:effectLst/>
                          <a:latin typeface="Calibri"/>
                        </a:rPr>
                        <a:t>Dname</a:t>
                      </a:r>
                      <a:endParaRPr lang="en-US" sz="18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Diamond 5"/>
          <p:cNvSpPr/>
          <p:nvPr/>
        </p:nvSpPr>
        <p:spPr>
          <a:xfrm>
            <a:off x="3886200" y="14478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rPr>
              <a:t>Works_In</a:t>
            </a:r>
          </a:p>
        </p:txBody>
      </p:sp>
      <p:cxnSp>
        <p:nvCxnSpPr>
          <p:cNvPr id="7" name="Straight Connector 6"/>
          <p:cNvCxnSpPr>
            <a:stCxn id="6" idx="1"/>
          </p:cNvCxnSpPr>
          <p:nvPr/>
        </p:nvCxnSpPr>
        <p:spPr>
          <a:xfrm flipH="1">
            <a:off x="2895600" y="2133600"/>
            <a:ext cx="990600" cy="0"/>
          </a:xfrm>
          <a:prstGeom prst="line">
            <a:avLst/>
          </a:prstGeom>
          <a:ln>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6" idx="3"/>
          </p:cNvCxnSpPr>
          <p:nvPr/>
        </p:nvCxnSpPr>
        <p:spPr>
          <a:xfrm>
            <a:off x="5715000" y="2133600"/>
            <a:ext cx="762000" cy="0"/>
          </a:xfrm>
          <a:prstGeom prst="line">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366992141"/>
              </p:ext>
            </p:extLst>
          </p:nvPr>
        </p:nvGraphicFramePr>
        <p:xfrm>
          <a:off x="5727510" y="5029200"/>
          <a:ext cx="2044890" cy="1562100"/>
        </p:xfrm>
        <a:graphic>
          <a:graphicData uri="http://schemas.openxmlformats.org/drawingml/2006/table">
            <a:tbl>
              <a:tblPr/>
              <a:tblGrid>
                <a:gridCol w="2044890">
                  <a:extLst>
                    <a:ext uri="{9D8B030D-6E8A-4147-A177-3AD203B41FA5}">
                      <a16:colId xmlns:a16="http://schemas.microsoft.com/office/drawing/2014/main" val="20000"/>
                    </a:ext>
                  </a:extLst>
                </a:gridCol>
              </a:tblGrid>
              <a:tr h="190500">
                <a:tc>
                  <a:txBody>
                    <a:bodyPr/>
                    <a:lstStyle/>
                    <a:p>
                      <a:pPr algn="l" fontAlgn="b"/>
                      <a:r>
                        <a:rPr lang="en-US" sz="2000" b="0" i="0" u="none" strike="noStrike">
                          <a:solidFill>
                            <a:srgbClr val="000000"/>
                          </a:solidFill>
                          <a:effectLst/>
                          <a:latin typeface="Calibri"/>
                        </a:rPr>
                        <a:t>Courses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0000"/>
                  </a:ext>
                </a:extLst>
              </a:tr>
              <a:tr h="190500">
                <a:tc>
                  <a:txBody>
                    <a:bodyPr/>
                    <a:lstStyle/>
                    <a:p>
                      <a:pPr lvl="1" algn="l" fontAlgn="b"/>
                      <a:r>
                        <a:rPr lang="en-US" sz="2000" b="1" i="0" u="sng" strike="noStrike" err="1">
                          <a:solidFill>
                            <a:schemeClr val="accent6">
                              <a:lumMod val="75000"/>
                            </a:schemeClr>
                          </a:solidFill>
                          <a:effectLst/>
                          <a:latin typeface="Calibri"/>
                        </a:rPr>
                        <a:t>Course_ID</a:t>
                      </a:r>
                      <a:endParaRPr lang="en-US" sz="2000" b="1" i="0" u="sng" strike="noStrike">
                        <a:solidFill>
                          <a:schemeClr val="accent6">
                            <a:lumMod val="75000"/>
                          </a:schemeClr>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lvl="1" algn="l" fontAlgn="b"/>
                      <a:r>
                        <a:rPr lang="en-US" sz="2000" b="0" i="0" u="none" strike="noStrike" err="1">
                          <a:solidFill>
                            <a:srgbClr val="000000"/>
                          </a:solidFill>
                          <a:effectLst/>
                          <a:latin typeface="Calibri"/>
                        </a:rPr>
                        <a:t>Course_Name</a:t>
                      </a:r>
                      <a:endParaRPr lang="en-US" sz="20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90500">
                <a:tc>
                  <a:txBody>
                    <a:bodyPr/>
                    <a:lstStyle/>
                    <a:p>
                      <a:pPr lvl="1" algn="l" fontAlgn="b"/>
                      <a:r>
                        <a:rPr lang="en-US" sz="2000" b="0" i="0" u="none" strike="noStrike" err="1">
                          <a:solidFill>
                            <a:srgbClr val="000000"/>
                          </a:solidFill>
                          <a:effectLst/>
                          <a:latin typeface="Calibri"/>
                        </a:rPr>
                        <a:t>No_of_Sem</a:t>
                      </a:r>
                      <a:r>
                        <a:rPr lang="en-US" sz="2000" b="0" i="0" u="none" strike="noStrike">
                          <a:solidFill>
                            <a:srgbClr val="000000"/>
                          </a:solidFill>
                          <a:effectLst/>
                          <a:latin typeface="Calibri"/>
                        </a:rPr>
                        <a:t>.</a:t>
                      </a:r>
                    </a:p>
                    <a:p>
                      <a:pPr lvl="1" algn="l" fontAlgn="b"/>
                      <a:r>
                        <a:rPr lang="en-US" sz="2000" b="0" i="0" u="none" strike="noStrike" err="1">
                          <a:solidFill>
                            <a:srgbClr val="000000"/>
                          </a:solidFill>
                          <a:effectLst/>
                          <a:latin typeface="Calibri"/>
                        </a:rPr>
                        <a:t>Tot_Credits</a:t>
                      </a:r>
                      <a:endParaRPr lang="en-US" sz="20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Diamond 9"/>
          <p:cNvSpPr/>
          <p:nvPr/>
        </p:nvSpPr>
        <p:spPr>
          <a:xfrm>
            <a:off x="6318913" y="3124200"/>
            <a:ext cx="1828800"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rPr>
              <a:t>Offers</a:t>
            </a:r>
          </a:p>
        </p:txBody>
      </p:sp>
      <p:cxnSp>
        <p:nvCxnSpPr>
          <p:cNvPr id="15" name="Straight Arrow Connector 14"/>
          <p:cNvCxnSpPr>
            <a:stCxn id="10" idx="0"/>
            <a:endCxn id="5" idx="2"/>
          </p:cNvCxnSpPr>
          <p:nvPr/>
        </p:nvCxnSpPr>
        <p:spPr>
          <a:xfrm flipV="1">
            <a:off x="7233313" y="2476500"/>
            <a:ext cx="5687" cy="647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233313" y="4495800"/>
            <a:ext cx="0" cy="533400"/>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6C59C924-D43B-4BF0-B2E6-D0C5D3B17E50}"/>
              </a:ext>
            </a:extLst>
          </p:cNvPr>
          <p:cNvSpPr/>
          <p:nvPr/>
        </p:nvSpPr>
        <p:spPr>
          <a:xfrm>
            <a:off x="1656771" y="345966"/>
            <a:ext cx="5896166" cy="461665"/>
          </a:xfrm>
          <a:prstGeom prst="rect">
            <a:avLst/>
          </a:prstGeom>
        </p:spPr>
        <p:txBody>
          <a:bodyPr wrap="none">
            <a:spAutoFit/>
          </a:bodyPr>
          <a:lstStyle/>
          <a:p>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ER Diagram for the requirements given</a:t>
            </a:r>
            <a:endParaRPr kumimoji="1" lang="en-IN" sz="2400" b="1" kern="0">
              <a:solidFill>
                <a:srgbClr val="CC3300"/>
              </a:solidFill>
              <a:effectLst>
                <a:outerShdw blurRad="38100" dist="38100" dir="2700000" algn="tl">
                  <a:srgbClr val="C0C0C0"/>
                </a:outerShdw>
              </a:effectLst>
              <a:latin typeface="Helvetica"/>
              <a:ea typeface="MS PGothic" pitchFamily="34" charset="-128"/>
              <a:cs typeface="+mj-cs"/>
            </a:endParaRPr>
          </a:p>
        </p:txBody>
      </p:sp>
    </p:spTree>
    <p:extLst>
      <p:ext uri="{BB962C8B-B14F-4D97-AF65-F5344CB8AC3E}">
        <p14:creationId xmlns:p14="http://schemas.microsoft.com/office/powerpoint/2010/main" val="66519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a:xfrm>
            <a:off x="348712" y="0"/>
            <a:ext cx="8420100" cy="682625"/>
          </a:xfrm>
        </p:spPr>
        <p:txBody>
          <a:bodyPr>
            <a:normAutofit/>
          </a:bodyPr>
          <a:lstStyle/>
          <a:p>
            <a:pPr>
              <a:defRPr/>
            </a:pPr>
            <a:r>
              <a:rPr kumimoji="1" lang="en-US" sz="2400" b="1" kern="0">
                <a:solidFill>
                  <a:srgbClr val="CC3300"/>
                </a:solidFill>
                <a:effectLst>
                  <a:outerShdw blurRad="38100" dist="38100" dir="2700000" algn="tl">
                    <a:srgbClr val="C0C0C0"/>
                  </a:outerShdw>
                </a:effectLst>
                <a:latin typeface="Helvetica"/>
                <a:ea typeface="MS PGothic" pitchFamily="34" charset="-128"/>
              </a:rPr>
              <a:t>Notation for Expressing More Complex Constraints</a:t>
            </a:r>
          </a:p>
        </p:txBody>
      </p:sp>
      <p:sp>
        <p:nvSpPr>
          <p:cNvPr id="36867" name="Rectangle 3"/>
          <p:cNvSpPr>
            <a:spLocks noChangeArrowheads="1"/>
          </p:cNvSpPr>
          <p:nvPr/>
        </p:nvSpPr>
        <p:spPr bwMode="auto">
          <a:xfrm>
            <a:off x="381000" y="750423"/>
            <a:ext cx="8686800" cy="39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800100" indent="-34290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marL="457200" indent="-457200">
              <a:spcBef>
                <a:spcPct val="35000"/>
              </a:spcBef>
              <a:buClr>
                <a:srgbClr val="1F497D"/>
              </a:buClr>
              <a:buSzPct val="90000"/>
              <a:buFont typeface="Arial" panose="020B0604020202020204" pitchFamily="34" charset="0"/>
              <a:buChar char="•"/>
              <a:defRPr/>
            </a:pPr>
            <a:r>
              <a:rPr kumimoji="1" lang="en-US" sz="2400">
                <a:solidFill>
                  <a:prstClr val="black"/>
                </a:solidFill>
                <a:latin typeface="Calibri" panose="020F0502020204030204" pitchFamily="34" charset="0"/>
                <a:cs typeface="Calibri" panose="020F0502020204030204" pitchFamily="34" charset="0"/>
              </a:rPr>
              <a:t>Along with Cardinality constraints such as </a:t>
            </a:r>
            <a:r>
              <a:rPr kumimoji="1" lang="en-US" sz="2400" b="1">
                <a:solidFill>
                  <a:srgbClr val="C00000"/>
                </a:solidFill>
                <a:latin typeface="Calibri" panose="020F0502020204030204" pitchFamily="34" charset="0"/>
                <a:cs typeface="Calibri" panose="020F0502020204030204" pitchFamily="34" charset="0"/>
              </a:rPr>
              <a:t>1-1</a:t>
            </a:r>
            <a:r>
              <a:rPr kumimoji="1" lang="en-US" sz="2400">
                <a:solidFill>
                  <a:prstClr val="black"/>
                </a:solidFill>
                <a:latin typeface="Calibri" panose="020F0502020204030204" pitchFamily="34" charset="0"/>
                <a:cs typeface="Calibri" panose="020F0502020204030204" pitchFamily="34" charset="0"/>
              </a:rPr>
              <a:t>, </a:t>
            </a:r>
            <a:r>
              <a:rPr kumimoji="1" lang="en-US" sz="2400" b="1">
                <a:solidFill>
                  <a:srgbClr val="C00000"/>
                </a:solidFill>
                <a:latin typeface="Calibri" panose="020F0502020204030204" pitchFamily="34" charset="0"/>
                <a:cs typeface="Calibri" panose="020F0502020204030204" pitchFamily="34" charset="0"/>
              </a:rPr>
              <a:t>1-M</a:t>
            </a:r>
            <a:r>
              <a:rPr kumimoji="1" lang="en-US" sz="2400">
                <a:solidFill>
                  <a:prstClr val="black"/>
                </a:solidFill>
                <a:latin typeface="Calibri" panose="020F0502020204030204" pitchFamily="34" charset="0"/>
                <a:cs typeface="Calibri" panose="020F0502020204030204" pitchFamily="34" charset="0"/>
              </a:rPr>
              <a:t> &amp; </a:t>
            </a:r>
            <a:r>
              <a:rPr kumimoji="1" lang="en-US" sz="2400" b="1">
                <a:solidFill>
                  <a:srgbClr val="C00000"/>
                </a:solidFill>
                <a:latin typeface="Calibri" panose="020F0502020204030204" pitchFamily="34" charset="0"/>
                <a:cs typeface="Calibri" panose="020F0502020204030204" pitchFamily="34" charset="0"/>
              </a:rPr>
              <a:t>M-M</a:t>
            </a:r>
            <a:r>
              <a:rPr kumimoji="1" lang="en-US" sz="2400">
                <a:solidFill>
                  <a:prstClr val="black"/>
                </a:solidFill>
                <a:latin typeface="Calibri" panose="020F0502020204030204" pitchFamily="34" charset="0"/>
                <a:cs typeface="Calibri" panose="020F0502020204030204" pitchFamily="34" charset="0"/>
              </a:rPr>
              <a:t>, </a:t>
            </a:r>
            <a:r>
              <a:rPr kumimoji="1" lang="en-US" sz="2400">
                <a:solidFill>
                  <a:srgbClr val="C00000"/>
                </a:solidFill>
                <a:latin typeface="Calibri" panose="020F0502020204030204" pitchFamily="34" charset="0"/>
                <a:cs typeface="Calibri" panose="020F0502020204030204" pitchFamily="34" charset="0"/>
              </a:rPr>
              <a:t>Cardinality limits </a:t>
            </a:r>
            <a:r>
              <a:rPr kumimoji="1" lang="en-US" sz="2400">
                <a:solidFill>
                  <a:prstClr val="black"/>
                </a:solidFill>
                <a:latin typeface="Calibri" panose="020F0502020204030204" pitchFamily="34" charset="0"/>
                <a:cs typeface="Calibri" panose="020F0502020204030204" pitchFamily="34" charset="0"/>
              </a:rPr>
              <a:t>can also be used express participation constraints.</a:t>
            </a:r>
            <a:endParaRPr kumimoji="1" lang="en-US" altLang="en-US" sz="2400">
              <a:solidFill>
                <a:prstClr val="black"/>
              </a:solidFill>
              <a:latin typeface="Calibri" panose="020F0502020204030204" pitchFamily="34" charset="0"/>
              <a:cs typeface="Calibri" panose="020F0502020204030204" pitchFamily="34" charset="0"/>
            </a:endParaRPr>
          </a:p>
          <a:p>
            <a:pPr marL="457200" indent="-457200">
              <a:spcBef>
                <a:spcPct val="35000"/>
              </a:spcBef>
              <a:buClr>
                <a:srgbClr val="1F497D"/>
              </a:buClr>
              <a:buSzPct val="90000"/>
              <a:buFont typeface="Arial" panose="020B0604020202020204" pitchFamily="34" charset="0"/>
              <a:buChar char="•"/>
              <a:defRPr/>
            </a:pPr>
            <a:r>
              <a:rPr kumimoji="1" lang="en-US" sz="2400">
                <a:solidFill>
                  <a:prstClr val="black"/>
                </a:solidFill>
                <a:latin typeface="Calibri" panose="020F0502020204030204" pitchFamily="34" charset="0"/>
                <a:cs typeface="Calibri" panose="020F0502020204030204" pitchFamily="34" charset="0"/>
              </a:rPr>
              <a:t>Cardinality limits tells about- </a:t>
            </a:r>
          </a:p>
          <a:p>
            <a:pPr marL="914400" lvl="1" indent="-457200">
              <a:spcBef>
                <a:spcPct val="35000"/>
              </a:spcBef>
              <a:buClr>
                <a:srgbClr val="1F497D"/>
              </a:buClr>
              <a:buSzPct val="90000"/>
              <a:buFont typeface="Arial" panose="020B0604020202020204" pitchFamily="34" charset="0"/>
              <a:buChar char="•"/>
              <a:defRPr/>
            </a:pPr>
            <a:r>
              <a:rPr kumimoji="1" lang="en-US" sz="2400">
                <a:solidFill>
                  <a:prstClr val="black"/>
                </a:solidFill>
                <a:latin typeface="Calibri" panose="020F0502020204030204" pitchFamily="34" charset="0"/>
                <a:cs typeface="Calibri" panose="020F0502020204030204" pitchFamily="34" charset="0"/>
              </a:rPr>
              <a:t>The number of times </a:t>
            </a:r>
            <a:r>
              <a:rPr kumimoji="1" lang="en-US" sz="1800">
                <a:solidFill>
                  <a:prstClr val="black"/>
                </a:solidFill>
                <a:latin typeface="Calibri" panose="020F0502020204030204" pitchFamily="34" charset="0"/>
                <a:cs typeface="Calibri" panose="020F0502020204030204" pitchFamily="34" charset="0"/>
              </a:rPr>
              <a:t>(Minimum &amp; Maximum)</a:t>
            </a:r>
            <a:r>
              <a:rPr kumimoji="1" lang="en-US" sz="2400">
                <a:solidFill>
                  <a:prstClr val="black"/>
                </a:solidFill>
                <a:latin typeface="Calibri" panose="020F0502020204030204" pitchFamily="34" charset="0"/>
                <a:cs typeface="Calibri" panose="020F0502020204030204" pitchFamily="34" charset="0"/>
              </a:rPr>
              <a:t> each entity participates in relationships in a relationship set.</a:t>
            </a:r>
            <a:endParaRPr kumimoji="1" lang="en-US" altLang="en-US" sz="2400">
              <a:solidFill>
                <a:prstClr val="black"/>
              </a:solidFill>
              <a:latin typeface="Calibri" panose="020F0502020204030204" pitchFamily="34" charset="0"/>
              <a:cs typeface="Calibri" panose="020F0502020204030204" pitchFamily="34" charset="0"/>
            </a:endParaRPr>
          </a:p>
          <a:p>
            <a:pPr marL="914400" lvl="1" indent="-457200">
              <a:spcBef>
                <a:spcPct val="35000"/>
              </a:spcBef>
              <a:buClr>
                <a:srgbClr val="1F497D"/>
              </a:buClr>
              <a:buSzPct val="90000"/>
              <a:buFont typeface="Arial" panose="020B0604020202020204" pitchFamily="34" charset="0"/>
              <a:buChar char="•"/>
              <a:defRPr/>
            </a:pPr>
            <a:r>
              <a:rPr kumimoji="1" lang="en-US" altLang="en-US" sz="2400">
                <a:solidFill>
                  <a:prstClr val="black"/>
                </a:solidFill>
                <a:latin typeface="Calibri" panose="020F0502020204030204" pitchFamily="34" charset="0"/>
                <a:cs typeface="Calibri" panose="020F0502020204030204" pitchFamily="34" charset="0"/>
              </a:rPr>
              <a:t>A line may have an associated </a:t>
            </a:r>
            <a:r>
              <a:rPr kumimoji="1" lang="en-US" altLang="en-US" sz="2400">
                <a:solidFill>
                  <a:srgbClr val="C00000"/>
                </a:solidFill>
                <a:latin typeface="Calibri" panose="020F0502020204030204" pitchFamily="34" charset="0"/>
                <a:cs typeface="Calibri" panose="020F0502020204030204" pitchFamily="34" charset="0"/>
              </a:rPr>
              <a:t>minimum</a:t>
            </a:r>
            <a:r>
              <a:rPr kumimoji="1" lang="en-US" altLang="en-US" sz="2400">
                <a:solidFill>
                  <a:prstClr val="black"/>
                </a:solidFill>
                <a:latin typeface="Calibri" panose="020F0502020204030204" pitchFamily="34" charset="0"/>
                <a:cs typeface="Calibri" panose="020F0502020204030204" pitchFamily="34" charset="0"/>
              </a:rPr>
              <a:t> and </a:t>
            </a:r>
            <a:r>
              <a:rPr kumimoji="1" lang="en-US" altLang="en-US" sz="2400">
                <a:solidFill>
                  <a:srgbClr val="C00000"/>
                </a:solidFill>
                <a:latin typeface="Calibri" panose="020F0502020204030204" pitchFamily="34" charset="0"/>
                <a:cs typeface="Calibri" panose="020F0502020204030204" pitchFamily="34" charset="0"/>
              </a:rPr>
              <a:t>maximum</a:t>
            </a:r>
            <a:r>
              <a:rPr kumimoji="1" lang="en-US" altLang="en-US" sz="2400">
                <a:solidFill>
                  <a:prstClr val="black"/>
                </a:solidFill>
                <a:latin typeface="Calibri" panose="020F0502020204030204" pitchFamily="34" charset="0"/>
                <a:cs typeface="Calibri" panose="020F0502020204030204" pitchFamily="34" charset="0"/>
              </a:rPr>
              <a:t> cardinality, shown in the form </a:t>
            </a:r>
            <a:r>
              <a:rPr kumimoji="1" lang="en-US" altLang="en-US" sz="2400" b="1" i="1" err="1">
                <a:solidFill>
                  <a:srgbClr val="C00000"/>
                </a:solidFill>
                <a:latin typeface="Calibri" panose="020F0502020204030204" pitchFamily="34" charset="0"/>
                <a:cs typeface="Calibri" panose="020F0502020204030204" pitchFamily="34" charset="0"/>
              </a:rPr>
              <a:t>l..h</a:t>
            </a:r>
            <a:r>
              <a:rPr kumimoji="1" lang="en-US" altLang="en-US" sz="2400" b="1">
                <a:solidFill>
                  <a:prstClr val="black"/>
                </a:solidFill>
                <a:latin typeface="Calibri" panose="020F0502020204030204" pitchFamily="34" charset="0"/>
                <a:cs typeface="Calibri" panose="020F0502020204030204" pitchFamily="34" charset="0"/>
              </a:rPr>
              <a:t> </a:t>
            </a:r>
          </a:p>
          <a:p>
            <a:pPr lvl="1" algn="r">
              <a:spcBef>
                <a:spcPct val="35000"/>
              </a:spcBef>
              <a:buClr>
                <a:srgbClr val="1F497D"/>
              </a:buClr>
              <a:buSzPct val="90000"/>
              <a:buFont typeface="Arial" panose="020B0604020202020204" pitchFamily="34" charset="0"/>
              <a:buChar char="•"/>
              <a:defRPr/>
            </a:pPr>
            <a:r>
              <a:rPr kumimoji="1" lang="en-US" altLang="en-US" sz="2300">
                <a:solidFill>
                  <a:prstClr val="black"/>
                </a:solidFill>
                <a:latin typeface="Calibri" panose="020F0502020204030204" pitchFamily="34" charset="0"/>
                <a:cs typeface="Calibri" panose="020F0502020204030204" pitchFamily="34" charset="0"/>
              </a:rPr>
              <a:t>where </a:t>
            </a:r>
            <a:r>
              <a:rPr kumimoji="1" lang="en-US" altLang="en-US" sz="2300" b="1" i="1">
                <a:solidFill>
                  <a:srgbClr val="C00000"/>
                </a:solidFill>
                <a:latin typeface="Calibri" panose="020F0502020204030204" pitchFamily="34" charset="0"/>
                <a:cs typeface="Calibri" panose="020F0502020204030204" pitchFamily="34" charset="0"/>
              </a:rPr>
              <a:t>l</a:t>
            </a:r>
            <a:r>
              <a:rPr kumimoji="1" lang="en-US" altLang="en-US" sz="2300">
                <a:solidFill>
                  <a:prstClr val="black"/>
                </a:solidFill>
                <a:latin typeface="Calibri" panose="020F0502020204030204" pitchFamily="34" charset="0"/>
                <a:cs typeface="Calibri" panose="020F0502020204030204" pitchFamily="34" charset="0"/>
              </a:rPr>
              <a:t> is the </a:t>
            </a:r>
            <a:r>
              <a:rPr kumimoji="1" lang="en-US" altLang="en-US" sz="2300">
                <a:solidFill>
                  <a:srgbClr val="C00000"/>
                </a:solidFill>
                <a:latin typeface="Calibri" panose="020F0502020204030204" pitchFamily="34" charset="0"/>
                <a:cs typeface="Calibri" panose="020F0502020204030204" pitchFamily="34" charset="0"/>
              </a:rPr>
              <a:t>minimum</a:t>
            </a:r>
            <a:r>
              <a:rPr kumimoji="1" lang="en-US" altLang="en-US" sz="2300">
                <a:solidFill>
                  <a:prstClr val="black"/>
                </a:solidFill>
                <a:latin typeface="Calibri" panose="020F0502020204030204" pitchFamily="34" charset="0"/>
                <a:cs typeface="Calibri" panose="020F0502020204030204" pitchFamily="34" charset="0"/>
              </a:rPr>
              <a:t> and </a:t>
            </a:r>
            <a:r>
              <a:rPr kumimoji="1" lang="en-US" altLang="en-US" sz="2300" b="1" i="1">
                <a:solidFill>
                  <a:srgbClr val="C00000"/>
                </a:solidFill>
                <a:latin typeface="Calibri" panose="020F0502020204030204" pitchFamily="34" charset="0"/>
                <a:cs typeface="Calibri" panose="020F0502020204030204" pitchFamily="34" charset="0"/>
              </a:rPr>
              <a:t>h</a:t>
            </a:r>
            <a:r>
              <a:rPr kumimoji="1" lang="en-US" altLang="en-US" sz="2300">
                <a:solidFill>
                  <a:prstClr val="black"/>
                </a:solidFill>
                <a:latin typeface="Calibri" panose="020F0502020204030204" pitchFamily="34" charset="0"/>
                <a:cs typeface="Calibri" panose="020F0502020204030204" pitchFamily="34" charset="0"/>
              </a:rPr>
              <a:t> the </a:t>
            </a:r>
            <a:r>
              <a:rPr kumimoji="1" lang="en-US" altLang="en-US" sz="2300">
                <a:solidFill>
                  <a:srgbClr val="C00000"/>
                </a:solidFill>
                <a:latin typeface="Calibri" panose="020F0502020204030204" pitchFamily="34" charset="0"/>
                <a:cs typeface="Calibri" panose="020F0502020204030204" pitchFamily="34" charset="0"/>
              </a:rPr>
              <a:t>maximum</a:t>
            </a:r>
            <a:r>
              <a:rPr kumimoji="1" lang="en-US" altLang="en-US" sz="2300">
                <a:solidFill>
                  <a:prstClr val="black"/>
                </a:solidFill>
                <a:latin typeface="Calibri" panose="020F0502020204030204" pitchFamily="34" charset="0"/>
                <a:cs typeface="Calibri" panose="020F0502020204030204" pitchFamily="34" charset="0"/>
              </a:rPr>
              <a:t> cardinality</a:t>
            </a:r>
          </a:p>
          <a:p>
            <a:pPr marL="914400" lvl="1" indent="-457200">
              <a:spcBef>
                <a:spcPct val="35000"/>
              </a:spcBef>
              <a:buClr>
                <a:srgbClr val="1F497D"/>
              </a:buClr>
              <a:buSzPct val="90000"/>
              <a:buFont typeface="Arial" panose="020B0604020202020204" pitchFamily="34" charset="0"/>
              <a:buChar char="•"/>
              <a:defRPr/>
            </a:pPr>
            <a:endParaRPr kumimoji="1" lang="en-US" altLang="en-US" sz="2800">
              <a:solidFill>
                <a:prstClr val="black"/>
              </a:solidFill>
              <a:latin typeface="Calibri" panose="020F0502020204030204" pitchFamily="34" charset="0"/>
              <a:cs typeface="Calibri" panose="020F0502020204030204" pitchFamily="34" charset="0"/>
            </a:endParaRPr>
          </a:p>
          <a:p>
            <a:pPr>
              <a:spcBef>
                <a:spcPct val="35000"/>
              </a:spcBef>
              <a:buClr>
                <a:srgbClr val="1F497D"/>
              </a:buClr>
              <a:buSzPct val="90000"/>
              <a:defRPr/>
            </a:pPr>
            <a:endParaRPr kumimoji="1" lang="en-US" altLang="en-US" sz="2800">
              <a:solidFill>
                <a:prstClr val="black"/>
              </a:solidFill>
              <a:latin typeface="Calibri" panose="020F0502020204030204" pitchFamily="34" charset="0"/>
              <a:cs typeface="Calibri" panose="020F0502020204030204" pitchFamily="34" charset="0"/>
            </a:endParaRPr>
          </a:p>
          <a:p>
            <a:pPr>
              <a:spcBef>
                <a:spcPct val="35000"/>
              </a:spcBef>
              <a:buClr>
                <a:srgbClr val="1F497D"/>
              </a:buClr>
              <a:buSzPct val="90000"/>
              <a:buFont typeface="Monotype Sorts" charset="2"/>
              <a:buChar char="n"/>
              <a:defRPr/>
            </a:pPr>
            <a:endParaRPr kumimoji="1" lang="en-US" altLang="en-US" sz="2800">
              <a:solidFill>
                <a:prstClr val="black"/>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nvGraphicFramePr>
        <p:xfrm>
          <a:off x="914400" y="5486400"/>
          <a:ext cx="1371600" cy="10287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57200">
                <a:tc>
                  <a:txBody>
                    <a:bodyPr/>
                    <a:lstStyle/>
                    <a:p>
                      <a:pPr algn="ctr"/>
                      <a:r>
                        <a:rPr lang="en-US"/>
                        <a:t>XXX</a:t>
                      </a:r>
                    </a:p>
                  </a:txBody>
                  <a:tcPr>
                    <a:solidFill>
                      <a:schemeClr val="accent1"/>
                    </a:solidFill>
                  </a:tcPr>
                </a:tc>
                <a:extLst>
                  <a:ext uri="{0D108BD9-81ED-4DB2-BD59-A6C34878D82A}">
                    <a16:rowId xmlns:a16="http://schemas.microsoft.com/office/drawing/2014/main" val="10000"/>
                  </a:ext>
                </a:extLst>
              </a:tr>
              <a:tr h="571500">
                <a:tc>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7162800" y="5524500"/>
          <a:ext cx="1414975" cy="1028700"/>
        </p:xfrm>
        <a:graphic>
          <a:graphicData uri="http://schemas.openxmlformats.org/drawingml/2006/table">
            <a:tbl>
              <a:tblPr firstRow="1" bandRow="1">
                <a:tableStyleId>{5940675A-B579-460E-94D1-54222C63F5DA}</a:tableStyleId>
              </a:tblPr>
              <a:tblGrid>
                <a:gridCol w="1414975">
                  <a:extLst>
                    <a:ext uri="{9D8B030D-6E8A-4147-A177-3AD203B41FA5}">
                      <a16:colId xmlns:a16="http://schemas.microsoft.com/office/drawing/2014/main" val="20000"/>
                    </a:ext>
                  </a:extLst>
                </a:gridCol>
              </a:tblGrid>
              <a:tr h="457200">
                <a:tc>
                  <a:txBody>
                    <a:bodyPr/>
                    <a:lstStyle/>
                    <a:p>
                      <a:pPr algn="ctr"/>
                      <a:r>
                        <a:rPr lang="en-US"/>
                        <a:t>YYY</a:t>
                      </a:r>
                    </a:p>
                  </a:txBody>
                  <a:tcPr>
                    <a:solidFill>
                      <a:schemeClr val="accent1"/>
                    </a:solidFill>
                  </a:tcPr>
                </a:tc>
                <a:extLst>
                  <a:ext uri="{0D108BD9-81ED-4DB2-BD59-A6C34878D82A}">
                    <a16:rowId xmlns:a16="http://schemas.microsoft.com/office/drawing/2014/main" val="10000"/>
                  </a:ext>
                </a:extLst>
              </a:tr>
              <a:tr h="571500">
                <a:tc>
                  <a:txBody>
                    <a:bodyPr/>
                    <a:lstStyle/>
                    <a:p>
                      <a:endParaRPr lang="en-US"/>
                    </a:p>
                  </a:txBody>
                  <a:tcPr/>
                </a:tc>
                <a:extLst>
                  <a:ext uri="{0D108BD9-81ED-4DB2-BD59-A6C34878D82A}">
                    <a16:rowId xmlns:a16="http://schemas.microsoft.com/office/drawing/2014/main" val="10001"/>
                  </a:ext>
                </a:extLst>
              </a:tr>
            </a:tbl>
          </a:graphicData>
        </a:graphic>
      </p:graphicFrame>
      <p:sp>
        <p:nvSpPr>
          <p:cNvPr id="3" name="Flowchart: Decision 2"/>
          <p:cNvSpPr/>
          <p:nvPr/>
        </p:nvSpPr>
        <p:spPr>
          <a:xfrm>
            <a:off x="3657600" y="5561076"/>
            <a:ext cx="2971800" cy="91897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C00000"/>
                </a:solidFill>
              </a:rPr>
              <a:t>RelationshipXY</a:t>
            </a:r>
          </a:p>
        </p:txBody>
      </p:sp>
      <p:cxnSp>
        <p:nvCxnSpPr>
          <p:cNvPr id="5" name="Straight Connector 4"/>
          <p:cNvCxnSpPr>
            <a:endCxn id="3" idx="1"/>
          </p:cNvCxnSpPr>
          <p:nvPr/>
        </p:nvCxnSpPr>
        <p:spPr>
          <a:xfrm>
            <a:off x="2286000" y="6019800"/>
            <a:ext cx="1371600" cy="76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 idx="3"/>
          </p:cNvCxnSpPr>
          <p:nvPr/>
        </p:nvCxnSpPr>
        <p:spPr>
          <a:xfrm>
            <a:off x="6629400" y="6020562"/>
            <a:ext cx="545123" cy="1096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55046" y="5561076"/>
            <a:ext cx="1002554" cy="369332"/>
          </a:xfrm>
          <a:prstGeom prst="rect">
            <a:avLst/>
          </a:prstGeom>
        </p:spPr>
        <p:txBody>
          <a:bodyPr wrap="square">
            <a:spAutoFit/>
          </a:bodyPr>
          <a:lstStyle/>
          <a:p>
            <a:pPr algn="ctr"/>
            <a:r>
              <a:rPr lang="en-US" altLang="en-US" b="1" i="1">
                <a:solidFill>
                  <a:prstClr val="black"/>
                </a:solidFill>
                <a:latin typeface="Times New Roman" panose="02020603050405020304" pitchFamily="18" charset="0"/>
              </a:rPr>
              <a:t>l</a:t>
            </a:r>
            <a:r>
              <a:rPr lang="en-US" altLang="en-US" b="1" i="1" baseline="-25000">
                <a:solidFill>
                  <a:prstClr val="black"/>
                </a:solidFill>
                <a:latin typeface="Times New Roman" panose="02020603050405020304" pitchFamily="18" charset="0"/>
              </a:rPr>
              <a:t>1 </a:t>
            </a:r>
            <a:r>
              <a:rPr lang="en-US" altLang="en-US" b="1" i="1">
                <a:solidFill>
                  <a:prstClr val="black"/>
                </a:solidFill>
                <a:latin typeface="Times New Roman" panose="02020603050405020304" pitchFamily="18" charset="0"/>
              </a:rPr>
              <a:t>. .h</a:t>
            </a:r>
            <a:r>
              <a:rPr lang="en-US" altLang="en-US" b="1" i="1" baseline="-25000">
                <a:solidFill>
                  <a:prstClr val="black"/>
                </a:solidFill>
                <a:latin typeface="Times New Roman" panose="02020603050405020304" pitchFamily="18" charset="0"/>
              </a:rPr>
              <a:t>1</a:t>
            </a:r>
            <a:endParaRPr lang="en-US" altLang="en-US" b="1" i="1">
              <a:solidFill>
                <a:prstClr val="black"/>
              </a:solidFill>
              <a:latin typeface="Times New Roman" panose="02020603050405020304" pitchFamily="18" charset="0"/>
            </a:endParaRPr>
          </a:p>
        </p:txBody>
      </p:sp>
      <p:sp>
        <p:nvSpPr>
          <p:cNvPr id="13" name="Rectangle 12"/>
          <p:cNvSpPr/>
          <p:nvPr/>
        </p:nvSpPr>
        <p:spPr>
          <a:xfrm>
            <a:off x="647700" y="4685002"/>
            <a:ext cx="8153400" cy="646331"/>
          </a:xfrm>
          <a:prstGeom prst="rect">
            <a:avLst/>
          </a:prstGeom>
        </p:spPr>
        <p:txBody>
          <a:bodyPr wrap="square">
            <a:spAutoFit/>
          </a:bodyPr>
          <a:lstStyle/>
          <a:p>
            <a:r>
              <a:rPr lang="en-US" altLang="en-US">
                <a:solidFill>
                  <a:prstClr val="black"/>
                </a:solidFill>
                <a:latin typeface="Times New Roman" panose="02020603050405020304" pitchFamily="18" charset="0"/>
              </a:rPr>
              <a:t>A </a:t>
            </a:r>
            <a:r>
              <a:rPr lang="en-US" altLang="en-US" b="1">
                <a:solidFill>
                  <a:prstClr val="black"/>
                </a:solidFill>
                <a:latin typeface="Times New Roman" panose="02020603050405020304" pitchFamily="18" charset="0"/>
              </a:rPr>
              <a:t>XXX</a:t>
            </a:r>
            <a:r>
              <a:rPr lang="en-US" altLang="en-US">
                <a:solidFill>
                  <a:prstClr val="black"/>
                </a:solidFill>
                <a:latin typeface="Times New Roman" panose="02020603050405020304" pitchFamily="18" charset="0"/>
              </a:rPr>
              <a:t> entity may be associated with a minimum of </a:t>
            </a:r>
            <a:r>
              <a:rPr lang="en-US" altLang="en-US" b="1" i="1">
                <a:solidFill>
                  <a:prstClr val="black"/>
                </a:solidFill>
                <a:latin typeface="Times New Roman" panose="02020603050405020304" pitchFamily="18" charset="0"/>
              </a:rPr>
              <a:t>l</a:t>
            </a:r>
            <a:r>
              <a:rPr lang="en-US" altLang="en-US" b="1" i="1" baseline="-25000">
                <a:solidFill>
                  <a:prstClr val="black"/>
                </a:solidFill>
                <a:latin typeface="Times New Roman" panose="02020603050405020304" pitchFamily="18" charset="0"/>
              </a:rPr>
              <a:t>1</a:t>
            </a:r>
            <a:r>
              <a:rPr lang="en-US" altLang="en-US" i="1">
                <a:solidFill>
                  <a:prstClr val="black"/>
                </a:solidFill>
                <a:latin typeface="Times New Roman" panose="02020603050405020304" pitchFamily="18" charset="0"/>
              </a:rPr>
              <a:t> number of YYY entities </a:t>
            </a:r>
            <a:r>
              <a:rPr lang="en-US" altLang="en-US">
                <a:solidFill>
                  <a:prstClr val="black"/>
                </a:solidFill>
                <a:latin typeface="Times New Roman" panose="02020603050405020304" pitchFamily="18" charset="0"/>
              </a:rPr>
              <a:t> or at the maximum </a:t>
            </a:r>
            <a:r>
              <a:rPr lang="en-US" altLang="en-US" b="1" i="1">
                <a:solidFill>
                  <a:prstClr val="black"/>
                </a:solidFill>
                <a:latin typeface="Times New Roman" panose="02020603050405020304" pitchFamily="18" charset="0"/>
              </a:rPr>
              <a:t>h</a:t>
            </a:r>
            <a:r>
              <a:rPr lang="en-US" altLang="en-US" b="1" i="1" baseline="-25000">
                <a:solidFill>
                  <a:prstClr val="black"/>
                </a:solidFill>
                <a:latin typeface="Times New Roman" panose="02020603050405020304" pitchFamily="18" charset="0"/>
              </a:rPr>
              <a:t>1 </a:t>
            </a:r>
            <a:r>
              <a:rPr lang="en-US" altLang="en-US" b="1" i="1">
                <a:solidFill>
                  <a:prstClr val="black"/>
                </a:solidFill>
                <a:latin typeface="Times New Roman" panose="02020603050405020304" pitchFamily="18" charset="0"/>
              </a:rPr>
              <a:t> </a:t>
            </a:r>
            <a:r>
              <a:rPr lang="en-US" altLang="en-US">
                <a:solidFill>
                  <a:prstClr val="black"/>
                </a:solidFill>
                <a:latin typeface="Times New Roman" panose="02020603050405020304" pitchFamily="18" charset="0"/>
              </a:rPr>
              <a:t>number of </a:t>
            </a:r>
            <a:r>
              <a:rPr lang="en-US" altLang="en-US" b="1" i="1">
                <a:solidFill>
                  <a:prstClr val="black"/>
                </a:solidFill>
                <a:latin typeface="Times New Roman" panose="02020603050405020304" pitchFamily="18" charset="0"/>
              </a:rPr>
              <a:t> </a:t>
            </a:r>
            <a:r>
              <a:rPr lang="en-US" altLang="en-US" b="1">
                <a:solidFill>
                  <a:prstClr val="black"/>
                </a:solidFill>
                <a:latin typeface="Times New Roman" panose="02020603050405020304" pitchFamily="18" charset="0"/>
              </a:rPr>
              <a:t>YYY entities through </a:t>
            </a:r>
            <a:r>
              <a:rPr lang="en-US" altLang="en-US" b="1">
                <a:solidFill>
                  <a:srgbClr val="C00000"/>
                </a:solidFill>
                <a:latin typeface="Times New Roman" panose="02020603050405020304" pitchFamily="18" charset="0"/>
              </a:rPr>
              <a:t>RelationshipXY</a:t>
            </a:r>
            <a:r>
              <a:rPr lang="en-US" altLang="en-US" b="1">
                <a:solidFill>
                  <a:prstClr val="black"/>
                </a:solidFill>
                <a:latin typeface="Times New Roman" panose="02020603050405020304" pitchFamily="18" charset="0"/>
              </a:rPr>
              <a:t>  relationship.</a:t>
            </a:r>
          </a:p>
        </p:txBody>
      </p:sp>
    </p:spTree>
    <p:extLst>
      <p:ext uri="{BB962C8B-B14F-4D97-AF65-F5344CB8AC3E}">
        <p14:creationId xmlns:p14="http://schemas.microsoft.com/office/powerpoint/2010/main" val="307311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855663" y="-155575"/>
            <a:ext cx="7543800" cy="1449388"/>
          </a:xfrm>
        </p:spPr>
        <p:txBody>
          <a:bodyPr/>
          <a:lstStyle/>
          <a:p>
            <a:pPr eaLnBrk="1" fontAlgn="auto" hangingPunct="1">
              <a:spcAft>
                <a:spcPts val="0"/>
              </a:spcAft>
              <a:defRPr/>
            </a:pPr>
            <a:r>
              <a:rPr lang="en-US">
                <a:solidFill>
                  <a:schemeClr val="tx1">
                    <a:lumMod val="75000"/>
                    <a:lumOff val="25000"/>
                  </a:schemeClr>
                </a:solidFill>
              </a:rPr>
              <a:t>Entity </a:t>
            </a:r>
          </a:p>
        </p:txBody>
      </p:sp>
      <p:sp>
        <p:nvSpPr>
          <p:cNvPr id="20483" name="Rectangle 3"/>
          <p:cNvSpPr>
            <a:spLocks noGrp="1" noChangeArrowheads="1"/>
          </p:cNvSpPr>
          <p:nvPr>
            <p:ph idx="1"/>
          </p:nvPr>
        </p:nvSpPr>
        <p:spPr>
          <a:xfrm>
            <a:off x="272955" y="1293813"/>
            <a:ext cx="8598089" cy="4646933"/>
          </a:xfrm>
        </p:spPr>
        <p:txBody>
          <a:bodyPr>
            <a:normAutofit/>
          </a:bodyPr>
          <a:lstStyle/>
          <a:p>
            <a:pPr algn="just" eaLnBrk="1" hangingPunct="1">
              <a:lnSpc>
                <a:spcPct val="150000"/>
              </a:lnSpc>
              <a:buFont typeface="Wingdings" panose="05000000000000000000" pitchFamily="2" charset="2"/>
              <a:buChar char="Ø"/>
              <a:defRPr/>
            </a:pPr>
            <a:r>
              <a:rPr lang="en-US" altLang="en-US" sz="2800">
                <a:ea typeface="MS PGothic" panose="020B0600070205080204" pitchFamily="34" charset="-128"/>
              </a:rPr>
              <a:t>An </a:t>
            </a:r>
            <a:r>
              <a:rPr lang="en-US" altLang="en-US" sz="2800" b="1">
                <a:solidFill>
                  <a:srgbClr val="000099"/>
                </a:solidFill>
                <a:ea typeface="MS PGothic" panose="020B0600070205080204" pitchFamily="34" charset="-128"/>
              </a:rPr>
              <a:t>entity</a:t>
            </a:r>
            <a:r>
              <a:rPr lang="en-US" altLang="en-US" sz="2800" b="1">
                <a:ea typeface="MS PGothic" panose="020B0600070205080204" pitchFamily="34" charset="-128"/>
              </a:rPr>
              <a:t> </a:t>
            </a:r>
            <a:r>
              <a:rPr lang="en-US" altLang="en-US" sz="2800">
                <a:ea typeface="MS PGothic" panose="020B0600070205080204" pitchFamily="34" charset="-128"/>
              </a:rPr>
              <a:t>is an object that exists in the real world and is </a:t>
            </a:r>
            <a:r>
              <a:rPr lang="en-US" altLang="en-US" sz="2800">
                <a:solidFill>
                  <a:srgbClr val="C00000"/>
                </a:solidFill>
                <a:ea typeface="MS PGothic" panose="020B0600070205080204" pitchFamily="34" charset="-128"/>
              </a:rPr>
              <a:t>distinguishable</a:t>
            </a:r>
            <a:r>
              <a:rPr lang="en-US" altLang="en-US" sz="2800">
                <a:ea typeface="MS PGothic" panose="020B0600070205080204" pitchFamily="34" charset="-128"/>
              </a:rPr>
              <a:t> from other objects.</a:t>
            </a:r>
          </a:p>
          <a:p>
            <a:pPr algn="just" eaLnBrk="1" hangingPunct="1">
              <a:lnSpc>
                <a:spcPct val="150000"/>
              </a:lnSpc>
              <a:buFont typeface="Wingdings" panose="05000000000000000000" pitchFamily="2" charset="2"/>
              <a:buChar char="Ø"/>
              <a:defRPr/>
            </a:pPr>
            <a:r>
              <a:rPr lang="en-US" altLang="en-US" sz="2800">
                <a:ea typeface="MS PGothic" panose="020B0600070205080204" pitchFamily="34" charset="-128"/>
              </a:rPr>
              <a:t>In real world, an entity has a set of properties and the </a:t>
            </a:r>
            <a:r>
              <a:rPr lang="en-US" altLang="en-US" sz="2800">
                <a:solidFill>
                  <a:srgbClr val="C00000"/>
                </a:solidFill>
                <a:ea typeface="MS PGothic" panose="020B0600070205080204" pitchFamily="34" charset="-128"/>
              </a:rPr>
              <a:t>values for those properties identify</a:t>
            </a:r>
            <a:r>
              <a:rPr lang="en-US" altLang="en-US" sz="2800">
                <a:ea typeface="MS PGothic" panose="020B0600070205080204" pitchFamily="34" charset="-128"/>
              </a:rPr>
              <a:t>  it.</a:t>
            </a:r>
          </a:p>
          <a:p>
            <a:pPr lvl="3" algn="just" eaLnBrk="1" hangingPunct="1">
              <a:lnSpc>
                <a:spcPct val="150000"/>
              </a:lnSpc>
              <a:buFont typeface="Wingdings" panose="05000000000000000000" pitchFamily="2" charset="2"/>
              <a:buChar char="Ø"/>
              <a:defRPr/>
            </a:pPr>
            <a:r>
              <a:rPr kumimoji="1" lang="en-US" sz="1700" kern="0">
                <a:solidFill>
                  <a:srgbClr val="FF0000"/>
                </a:solidFill>
                <a:ea typeface="ＭＳ Ｐゴシック" charset="-128"/>
              </a:rPr>
              <a:t>Example: </a:t>
            </a:r>
            <a:r>
              <a:rPr kumimoji="1" lang="en-US" sz="1700" kern="0">
                <a:solidFill>
                  <a:srgbClr val="000000"/>
                </a:solidFill>
                <a:ea typeface="ＭＳ Ｐゴシック" charset="-128"/>
              </a:rPr>
              <a:t>Faculty, Student, company, event, plant ,Course, Account</a:t>
            </a:r>
          </a:p>
          <a:p>
            <a:pPr marL="639763" lvl="4" indent="-90488" algn="just" eaLnBrk="1" hangingPunct="1">
              <a:lnSpc>
                <a:spcPct val="150000"/>
              </a:lnSpc>
              <a:spcBef>
                <a:spcPts val="600"/>
              </a:spcBef>
              <a:spcAft>
                <a:spcPts val="200"/>
              </a:spcAft>
              <a:buSzPct val="100000"/>
              <a:buFont typeface="Wingdings" panose="05000000000000000000" pitchFamily="2" charset="2"/>
              <a:buChar char="Ø"/>
              <a:defRPr/>
            </a:pPr>
            <a:r>
              <a:rPr kumimoji="1" lang="en-US" sz="1700" kern="0">
                <a:solidFill>
                  <a:srgbClr val="000000"/>
                </a:solidFill>
                <a:ea typeface="ＭＳ Ｐゴシック" charset="-128"/>
              </a:rPr>
              <a:t> </a:t>
            </a:r>
            <a:r>
              <a:rPr kumimoji="1" lang="en-US" sz="1700" kern="0">
                <a:solidFill>
                  <a:srgbClr val="C00000"/>
                </a:solidFill>
                <a:ea typeface="ＭＳ Ｐゴシック" charset="-128"/>
              </a:rPr>
              <a:t>Properties</a:t>
            </a:r>
            <a:r>
              <a:rPr kumimoji="1" lang="en-US" sz="1700" kern="0">
                <a:solidFill>
                  <a:srgbClr val="000000"/>
                </a:solidFill>
                <a:ea typeface="ＭＳ Ｐゴシック" charset="-128"/>
              </a:rPr>
              <a:t> of Student –RegNo, Name, Course, Phone.</a:t>
            </a:r>
          </a:p>
          <a:p>
            <a:pPr marL="639763" lvl="4" indent="-90488" algn="just" eaLnBrk="1" hangingPunct="1">
              <a:lnSpc>
                <a:spcPct val="150000"/>
              </a:lnSpc>
              <a:spcBef>
                <a:spcPts val="600"/>
              </a:spcBef>
              <a:spcAft>
                <a:spcPts val="200"/>
              </a:spcAft>
              <a:buSzPct val="100000"/>
              <a:buFont typeface="Wingdings" panose="05000000000000000000" pitchFamily="2" charset="2"/>
              <a:buChar char="Ø"/>
              <a:defRPr/>
            </a:pPr>
            <a:r>
              <a:rPr kumimoji="1" lang="en-US" sz="1700" kern="0">
                <a:solidFill>
                  <a:srgbClr val="000000"/>
                </a:solidFill>
                <a:ea typeface="ＭＳ Ｐゴシック" charset="-128"/>
              </a:rPr>
              <a:t> </a:t>
            </a:r>
            <a:r>
              <a:rPr kumimoji="1" lang="en-US" sz="1700" kern="0">
                <a:solidFill>
                  <a:srgbClr val="C00000"/>
                </a:solidFill>
                <a:ea typeface="ＭＳ Ｐゴシック" charset="-128"/>
              </a:rPr>
              <a:t>Values</a:t>
            </a:r>
            <a:r>
              <a:rPr kumimoji="1" lang="en-US" sz="1700" kern="0">
                <a:solidFill>
                  <a:srgbClr val="000000"/>
                </a:solidFill>
                <a:ea typeface="ＭＳ Ｐゴシック" charset="-128"/>
              </a:rPr>
              <a:t> of these property-</a:t>
            </a:r>
            <a:r>
              <a:rPr kumimoji="1" lang="en-US" sz="1700" kern="0">
                <a:solidFill>
                  <a:srgbClr val="C00000"/>
                </a:solidFill>
                <a:ea typeface="ＭＳ Ｐゴシック" charset="-128"/>
              </a:rPr>
              <a:t>(180370123,’Rajesh’,’MCA’,9876999756)</a:t>
            </a:r>
            <a:r>
              <a:rPr kumimoji="1" lang="en-US" sz="1700" kern="0">
                <a:solidFill>
                  <a:srgbClr val="000000"/>
                </a:solidFill>
                <a:ea typeface="ＭＳ Ｐゴシック" charset="-128"/>
              </a:rPr>
              <a:t> is an </a:t>
            </a:r>
            <a:r>
              <a:rPr kumimoji="1" lang="en-US" sz="1700" b="1" kern="0">
                <a:solidFill>
                  <a:srgbClr val="C00000"/>
                </a:solidFill>
                <a:ea typeface="ＭＳ Ｐゴシック" charset="-128"/>
              </a:rPr>
              <a:t>entity</a:t>
            </a:r>
          </a:p>
        </p:txBody>
      </p:sp>
    </p:spTree>
    <p:extLst>
      <p:ext uri="{BB962C8B-B14F-4D97-AF65-F5344CB8AC3E}">
        <p14:creationId xmlns:p14="http://schemas.microsoft.com/office/powerpoint/2010/main" val="2572224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855662" y="533400"/>
            <a:ext cx="79835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35000"/>
              </a:spcBef>
              <a:buClr>
                <a:srgbClr val="1F497D"/>
              </a:buClr>
              <a:buSzPct val="90000"/>
            </a:pPr>
            <a:r>
              <a:rPr kumimoji="1" lang="en-US" sz="2400">
                <a:solidFill>
                  <a:srgbClr val="C00000"/>
                </a:solidFill>
              </a:rPr>
              <a:t>Example</a:t>
            </a:r>
            <a:r>
              <a:rPr kumimoji="1" lang="en-US" sz="2400">
                <a:solidFill>
                  <a:prstClr val="black"/>
                </a:solidFill>
              </a:rPr>
              <a:t>:</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48" y="4343400"/>
            <a:ext cx="6629400" cy="193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52145" y="997168"/>
            <a:ext cx="8212138" cy="738664"/>
          </a:xfrm>
          <a:prstGeom prst="rect">
            <a:avLst/>
          </a:prstGeom>
        </p:spPr>
        <p:txBody>
          <a:bodyPr wrap="square">
            <a:spAutoFit/>
          </a:bodyPr>
          <a:lstStyle/>
          <a:p>
            <a:pPr marL="342900" indent="-342900">
              <a:spcBef>
                <a:spcPct val="35000"/>
              </a:spcBef>
              <a:buClr>
                <a:srgbClr val="1F497D"/>
              </a:buClr>
              <a:buSzPct val="90000"/>
              <a:buFont typeface="Monotype Sorts" charset="2"/>
              <a:buChar char="n"/>
            </a:pPr>
            <a:r>
              <a:rPr kumimoji="1" lang="en-US" sz="2100">
                <a:solidFill>
                  <a:prstClr val="black"/>
                </a:solidFill>
              </a:rPr>
              <a:t>The line between advisor and student has a cardinality constraint of </a:t>
            </a:r>
            <a:r>
              <a:rPr kumimoji="1" lang="en-US" sz="2100" b="1">
                <a:solidFill>
                  <a:srgbClr val="FF0000"/>
                </a:solidFill>
              </a:rPr>
              <a:t>1..1</a:t>
            </a:r>
            <a:r>
              <a:rPr kumimoji="1" lang="en-US" sz="2100">
                <a:solidFill>
                  <a:prstClr val="black"/>
                </a:solidFill>
              </a:rPr>
              <a:t>, meaning the </a:t>
            </a:r>
            <a:r>
              <a:rPr kumimoji="1" lang="en-US" sz="2100" b="1">
                <a:solidFill>
                  <a:srgbClr val="1F497D"/>
                </a:solidFill>
              </a:rPr>
              <a:t>minimum</a:t>
            </a:r>
            <a:r>
              <a:rPr kumimoji="1" lang="en-US" sz="2100">
                <a:solidFill>
                  <a:prstClr val="black"/>
                </a:solidFill>
              </a:rPr>
              <a:t> and the </a:t>
            </a:r>
            <a:r>
              <a:rPr kumimoji="1" lang="en-US" sz="2100" b="1">
                <a:solidFill>
                  <a:srgbClr val="1F497D"/>
                </a:solidFill>
              </a:rPr>
              <a:t>maximum</a:t>
            </a:r>
            <a:r>
              <a:rPr kumimoji="1" lang="en-US" sz="2100">
                <a:solidFill>
                  <a:prstClr val="black"/>
                </a:solidFill>
              </a:rPr>
              <a:t> cardinality are both </a:t>
            </a:r>
            <a:r>
              <a:rPr kumimoji="1" lang="en-US" sz="2100" b="1">
                <a:solidFill>
                  <a:prstClr val="black"/>
                </a:solidFill>
              </a:rPr>
              <a:t>1</a:t>
            </a:r>
            <a:r>
              <a:rPr kumimoji="1" lang="en-US" sz="2100">
                <a:solidFill>
                  <a:prstClr val="black"/>
                </a:solidFill>
              </a:rPr>
              <a:t>.</a:t>
            </a:r>
          </a:p>
        </p:txBody>
      </p:sp>
      <p:sp>
        <p:nvSpPr>
          <p:cNvPr id="3" name="Rectangle 2"/>
          <p:cNvSpPr/>
          <p:nvPr/>
        </p:nvSpPr>
        <p:spPr>
          <a:xfrm>
            <a:off x="1485998" y="1825476"/>
            <a:ext cx="6739922" cy="646331"/>
          </a:xfrm>
          <a:prstGeom prst="rect">
            <a:avLst/>
          </a:prstGeom>
        </p:spPr>
        <p:txBody>
          <a:bodyPr wrap="none">
            <a:spAutoFit/>
          </a:bodyPr>
          <a:lstStyle/>
          <a:p>
            <a:r>
              <a:rPr lang="en-US">
                <a:solidFill>
                  <a:prstClr val="black"/>
                </a:solidFill>
              </a:rPr>
              <a:t>A student entity is associated with max &amp; min 1 instructor entity only.</a:t>
            </a:r>
          </a:p>
          <a:p>
            <a:r>
              <a:rPr lang="en-US">
                <a:solidFill>
                  <a:prstClr val="black"/>
                </a:solidFill>
              </a:rPr>
              <a:t>Means each student must have exactly one advisor.   </a:t>
            </a:r>
            <a:endParaRPr lang="en-US" sz="1400" b="1">
              <a:solidFill>
                <a:prstClr val="black"/>
              </a:solidFill>
            </a:endParaRPr>
          </a:p>
        </p:txBody>
      </p:sp>
      <p:sp>
        <p:nvSpPr>
          <p:cNvPr id="7" name="Rectangle 6"/>
          <p:cNvSpPr/>
          <p:nvPr/>
        </p:nvSpPr>
        <p:spPr>
          <a:xfrm>
            <a:off x="1665918" y="3610137"/>
            <a:ext cx="5761193" cy="369332"/>
          </a:xfrm>
          <a:prstGeom prst="rect">
            <a:avLst/>
          </a:prstGeom>
        </p:spPr>
        <p:txBody>
          <a:bodyPr wrap="none">
            <a:spAutoFit/>
          </a:bodyPr>
          <a:lstStyle/>
          <a:p>
            <a:r>
              <a:rPr lang="en-US">
                <a:solidFill>
                  <a:prstClr val="black"/>
                </a:solidFill>
              </a:rPr>
              <a:t>Means instructor can be advisor for </a:t>
            </a:r>
            <a:r>
              <a:rPr lang="en-US" b="1">
                <a:solidFill>
                  <a:prstClr val="black"/>
                </a:solidFill>
              </a:rPr>
              <a:t>zero or more</a:t>
            </a:r>
            <a:r>
              <a:rPr lang="en-US">
                <a:solidFill>
                  <a:prstClr val="black"/>
                </a:solidFill>
              </a:rPr>
              <a:t> students. </a:t>
            </a:r>
            <a:endParaRPr lang="en-US" sz="1400" b="1">
              <a:solidFill>
                <a:prstClr val="black"/>
              </a:solidFill>
            </a:endParaRPr>
          </a:p>
        </p:txBody>
      </p:sp>
      <p:sp>
        <p:nvSpPr>
          <p:cNvPr id="8" name="Rectangle 7"/>
          <p:cNvSpPr/>
          <p:nvPr/>
        </p:nvSpPr>
        <p:spPr>
          <a:xfrm>
            <a:off x="872721" y="2813397"/>
            <a:ext cx="7966477" cy="738664"/>
          </a:xfrm>
          <a:prstGeom prst="rect">
            <a:avLst/>
          </a:prstGeom>
        </p:spPr>
        <p:txBody>
          <a:bodyPr wrap="square">
            <a:spAutoFit/>
          </a:bodyPr>
          <a:lstStyle/>
          <a:p>
            <a:pPr marL="342900" indent="-342900">
              <a:spcBef>
                <a:spcPct val="35000"/>
              </a:spcBef>
              <a:buClr>
                <a:srgbClr val="1F497D"/>
              </a:buClr>
              <a:buSzPct val="90000"/>
              <a:buFont typeface="Monotype Sorts" charset="2"/>
              <a:buChar char="n"/>
            </a:pPr>
            <a:r>
              <a:rPr kumimoji="1" lang="en-US" sz="2100">
                <a:solidFill>
                  <a:prstClr val="black"/>
                </a:solidFill>
              </a:rPr>
              <a:t>The limit </a:t>
            </a:r>
            <a:r>
              <a:rPr kumimoji="1" lang="en-US" sz="2100" b="1">
                <a:solidFill>
                  <a:srgbClr val="FF0000"/>
                </a:solidFill>
              </a:rPr>
              <a:t>0..∗ </a:t>
            </a:r>
            <a:r>
              <a:rPr kumimoji="1" lang="en-US" sz="2100">
                <a:solidFill>
                  <a:prstClr val="black"/>
                </a:solidFill>
              </a:rPr>
              <a:t>on the line between </a:t>
            </a:r>
            <a:r>
              <a:rPr kumimoji="1" lang="en-US" sz="2100" i="1">
                <a:solidFill>
                  <a:prstClr val="black"/>
                </a:solidFill>
              </a:rPr>
              <a:t>Instructor</a:t>
            </a:r>
            <a:r>
              <a:rPr kumimoji="1" lang="en-US" sz="2100">
                <a:solidFill>
                  <a:prstClr val="black"/>
                </a:solidFill>
              </a:rPr>
              <a:t> and </a:t>
            </a:r>
            <a:r>
              <a:rPr kumimoji="1" lang="en-US" sz="2100" i="1">
                <a:solidFill>
                  <a:prstClr val="black"/>
                </a:solidFill>
              </a:rPr>
              <a:t>Advisor</a:t>
            </a:r>
            <a:r>
              <a:rPr kumimoji="1" lang="en-US" sz="2100">
                <a:solidFill>
                  <a:prstClr val="black"/>
                </a:solidFill>
              </a:rPr>
              <a:t> indicates that an instructor may be associated with </a:t>
            </a:r>
            <a:r>
              <a:rPr kumimoji="1" lang="en-US" sz="2100" b="1">
                <a:solidFill>
                  <a:srgbClr val="1F497D"/>
                </a:solidFill>
              </a:rPr>
              <a:t>zero or more students</a:t>
            </a:r>
            <a:r>
              <a:rPr kumimoji="1" lang="en-US" sz="2100">
                <a:solidFill>
                  <a:prstClr val="black"/>
                </a:solidFill>
              </a:rPr>
              <a:t>.</a:t>
            </a:r>
          </a:p>
        </p:txBody>
      </p:sp>
      <p:sp>
        <p:nvSpPr>
          <p:cNvPr id="11" name="Rectangle 2"/>
          <p:cNvSpPr>
            <a:spLocks noGrp="1" noChangeArrowheads="1"/>
          </p:cNvSpPr>
          <p:nvPr>
            <p:ph type="title"/>
          </p:nvPr>
        </p:nvSpPr>
        <p:spPr>
          <a:xfrm>
            <a:off x="419098" y="-98267"/>
            <a:ext cx="8420100" cy="682625"/>
          </a:xfrm>
        </p:spPr>
        <p:txBody>
          <a:bodyPr>
            <a:normAutofit/>
          </a:bodyPr>
          <a:lstStyle/>
          <a:p>
            <a:pPr>
              <a:defRPr/>
            </a:pPr>
            <a:r>
              <a:rPr kumimoji="1" lang="en-US" sz="2400" b="1" kern="0">
                <a:solidFill>
                  <a:srgbClr val="CC3300"/>
                </a:solidFill>
                <a:effectLst>
                  <a:outerShdw blurRad="38100" dist="38100" dir="2700000" algn="tl">
                    <a:srgbClr val="C0C0C0"/>
                  </a:outerShdw>
                </a:effectLst>
                <a:latin typeface="Helvetica"/>
                <a:ea typeface="MS PGothic" pitchFamily="34" charset="-128"/>
              </a:rPr>
              <a:t>Notation for Expressing More Complex Constraints</a:t>
            </a:r>
          </a:p>
        </p:txBody>
      </p:sp>
    </p:spTree>
    <p:extLst>
      <p:ext uri="{BB962C8B-B14F-4D97-AF65-F5344CB8AC3E}">
        <p14:creationId xmlns:p14="http://schemas.microsoft.com/office/powerpoint/2010/main" val="169558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762000"/>
          <a:ext cx="2971800" cy="18288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60680">
                <a:tc>
                  <a:txBody>
                    <a:bodyPr/>
                    <a:lstStyle/>
                    <a:p>
                      <a:r>
                        <a:rPr lang="en-US"/>
                        <a:t>ID</a:t>
                      </a:r>
                    </a:p>
                  </a:txBody>
                  <a:tcPr/>
                </a:tc>
                <a:tc>
                  <a:txBody>
                    <a:bodyPr/>
                    <a:lstStyle/>
                    <a:p>
                      <a:r>
                        <a:rPr lang="en-US"/>
                        <a:t>Name</a:t>
                      </a:r>
                    </a:p>
                  </a:txBody>
                  <a:tcPr/>
                </a:tc>
                <a:tc>
                  <a:txBody>
                    <a:bodyPr/>
                    <a:lstStyle/>
                    <a:p>
                      <a:r>
                        <a:rPr lang="en-US"/>
                        <a:t>Salary</a:t>
                      </a:r>
                    </a:p>
                  </a:txBody>
                  <a:tcPr/>
                </a:tc>
                <a:extLst>
                  <a:ext uri="{0D108BD9-81ED-4DB2-BD59-A6C34878D82A}">
                    <a16:rowId xmlns:a16="http://schemas.microsoft.com/office/drawing/2014/main" val="10000"/>
                  </a:ext>
                </a:extLst>
              </a:tr>
              <a:tr h="360680">
                <a:tc>
                  <a:txBody>
                    <a:bodyPr/>
                    <a:lstStyle/>
                    <a:p>
                      <a:r>
                        <a:rPr lang="en-US"/>
                        <a:t>I1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60680">
                <a:tc>
                  <a:txBody>
                    <a:bodyPr/>
                    <a:lstStyle/>
                    <a:p>
                      <a:r>
                        <a:rPr lang="en-US"/>
                        <a:t>I2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0680">
                <a:tc>
                  <a:txBody>
                    <a:bodyPr/>
                    <a:lstStyle/>
                    <a:p>
                      <a:r>
                        <a:rPr lang="en-US"/>
                        <a:t>I3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0680">
                <a:tc>
                  <a:txBody>
                    <a:bodyPr/>
                    <a:lstStyle/>
                    <a:p>
                      <a:r>
                        <a:rPr lang="en-US"/>
                        <a:t>I4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5943600" y="685800"/>
          <a:ext cx="2971800" cy="219456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0680">
                <a:tc>
                  <a:txBody>
                    <a:bodyPr/>
                    <a:lstStyle/>
                    <a:p>
                      <a:r>
                        <a:rPr lang="en-US"/>
                        <a:t>ID</a:t>
                      </a:r>
                    </a:p>
                  </a:txBody>
                  <a:tcPr/>
                </a:tc>
                <a:tc>
                  <a:txBody>
                    <a:bodyPr/>
                    <a:lstStyle/>
                    <a:p>
                      <a:r>
                        <a:rPr lang="en-US"/>
                        <a:t>Name</a:t>
                      </a:r>
                    </a:p>
                  </a:txBody>
                  <a:tcPr/>
                </a:tc>
                <a:tc>
                  <a:txBody>
                    <a:bodyPr/>
                    <a:lstStyle/>
                    <a:p>
                      <a:r>
                        <a:rPr lang="en-US"/>
                        <a:t>Total_Credit</a:t>
                      </a:r>
                    </a:p>
                  </a:txBody>
                  <a:tcPr/>
                </a:tc>
                <a:extLst>
                  <a:ext uri="{0D108BD9-81ED-4DB2-BD59-A6C34878D82A}">
                    <a16:rowId xmlns:a16="http://schemas.microsoft.com/office/drawing/2014/main" val="10000"/>
                  </a:ext>
                </a:extLst>
              </a:tr>
              <a:tr h="360680">
                <a:tc>
                  <a:txBody>
                    <a:bodyPr/>
                    <a:lstStyle/>
                    <a:p>
                      <a:r>
                        <a:rPr lang="en-US"/>
                        <a:t>S1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60680">
                <a:tc>
                  <a:txBody>
                    <a:bodyPr/>
                    <a:lstStyle/>
                    <a:p>
                      <a:r>
                        <a:rPr lang="en-US"/>
                        <a:t>S2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60680">
                <a:tc>
                  <a:txBody>
                    <a:bodyPr/>
                    <a:lstStyle/>
                    <a:p>
                      <a:r>
                        <a:rPr lang="en-US"/>
                        <a:t>S3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60680">
                <a:tc>
                  <a:txBody>
                    <a:bodyPr/>
                    <a:lstStyle/>
                    <a:p>
                      <a:r>
                        <a:rPr lang="en-US"/>
                        <a:t>S4</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60680">
                <a:tc>
                  <a:txBody>
                    <a:bodyPr/>
                    <a:lstStyle/>
                    <a:p>
                      <a:r>
                        <a:rPr lang="en-US"/>
                        <a:t>S5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1143000" y="381000"/>
            <a:ext cx="1122423" cy="369332"/>
          </a:xfrm>
          <a:prstGeom prst="rect">
            <a:avLst/>
          </a:prstGeom>
        </p:spPr>
        <p:txBody>
          <a:bodyPr wrap="none">
            <a:spAutoFit/>
          </a:bodyPr>
          <a:lstStyle/>
          <a:p>
            <a:r>
              <a:rPr lang="en-US" b="1">
                <a:solidFill>
                  <a:prstClr val="black"/>
                </a:solidFill>
              </a:rPr>
              <a:t>Instructor</a:t>
            </a:r>
          </a:p>
        </p:txBody>
      </p:sp>
      <p:sp>
        <p:nvSpPr>
          <p:cNvPr id="7" name="Rectangle 6"/>
          <p:cNvSpPr/>
          <p:nvPr/>
        </p:nvSpPr>
        <p:spPr>
          <a:xfrm>
            <a:off x="6172200" y="305386"/>
            <a:ext cx="937564" cy="369332"/>
          </a:xfrm>
          <a:prstGeom prst="rect">
            <a:avLst/>
          </a:prstGeom>
        </p:spPr>
        <p:txBody>
          <a:bodyPr wrap="none">
            <a:spAutoFit/>
          </a:bodyPr>
          <a:lstStyle/>
          <a:p>
            <a:r>
              <a:rPr lang="en-US" b="1">
                <a:solidFill>
                  <a:prstClr val="black"/>
                </a:solidFill>
              </a:rPr>
              <a:t>Student</a:t>
            </a:r>
          </a:p>
        </p:txBody>
      </p:sp>
      <p:cxnSp>
        <p:nvCxnSpPr>
          <p:cNvPr id="9" name="Straight Arrow Connector 8"/>
          <p:cNvCxnSpPr/>
          <p:nvPr/>
        </p:nvCxnSpPr>
        <p:spPr>
          <a:xfrm>
            <a:off x="3200400" y="1295400"/>
            <a:ext cx="28194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3124200" y="1295400"/>
            <a:ext cx="28956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200400" y="1295400"/>
            <a:ext cx="2819400"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1676400"/>
            <a:ext cx="2819400"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00400" y="1676400"/>
            <a:ext cx="2819400"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038600" y="1611868"/>
            <a:ext cx="888385" cy="369332"/>
          </a:xfrm>
          <a:prstGeom prst="rect">
            <a:avLst/>
          </a:prstGeom>
        </p:spPr>
        <p:txBody>
          <a:bodyPr wrap="none">
            <a:spAutoFit/>
          </a:bodyPr>
          <a:lstStyle/>
          <a:p>
            <a:r>
              <a:rPr lang="en-US">
                <a:solidFill>
                  <a:srgbClr val="FF0000"/>
                </a:solidFill>
              </a:rPr>
              <a:t>Advisor</a:t>
            </a:r>
          </a:p>
        </p:txBody>
      </p:sp>
      <p:sp>
        <p:nvSpPr>
          <p:cNvPr id="3" name="Rectangle 2"/>
          <p:cNvSpPr/>
          <p:nvPr/>
        </p:nvSpPr>
        <p:spPr>
          <a:xfrm>
            <a:off x="5299135" y="3049172"/>
            <a:ext cx="3621258" cy="3170099"/>
          </a:xfrm>
          <a:prstGeom prst="rect">
            <a:avLst/>
          </a:prstGeom>
        </p:spPr>
        <p:txBody>
          <a:bodyPr wrap="square">
            <a:spAutoFit/>
          </a:bodyPr>
          <a:lstStyle/>
          <a:p>
            <a:r>
              <a:rPr lang="en-US">
                <a:solidFill>
                  <a:prstClr val="black"/>
                </a:solidFill>
              </a:rPr>
              <a:t>Each student must have </a:t>
            </a:r>
            <a:r>
              <a:rPr lang="en-US">
                <a:solidFill>
                  <a:srgbClr val="C00000"/>
                </a:solidFill>
              </a:rPr>
              <a:t>exactly one advisor.</a:t>
            </a:r>
          </a:p>
          <a:p>
            <a:r>
              <a:rPr lang="en-US">
                <a:solidFill>
                  <a:prstClr val="black"/>
                </a:solidFill>
              </a:rPr>
              <a:t>Every student entity is Associated with an Instructor via Advisor Relationship.</a:t>
            </a:r>
          </a:p>
          <a:p>
            <a:r>
              <a:rPr lang="en-US">
                <a:solidFill>
                  <a:prstClr val="black"/>
                </a:solidFill>
              </a:rPr>
              <a:t>Maximum=1 &amp; Minimum=1 Student entity that can participate in Advisor is  </a:t>
            </a:r>
            <a:r>
              <a:rPr lang="en-US" b="1">
                <a:solidFill>
                  <a:prstClr val="black"/>
                </a:solidFill>
              </a:rPr>
              <a:t>1..1</a:t>
            </a:r>
          </a:p>
          <a:p>
            <a:r>
              <a:rPr lang="en-US" b="1">
                <a:solidFill>
                  <a:prstClr val="black"/>
                </a:solidFill>
              </a:rPr>
              <a:t>Minimum-1</a:t>
            </a:r>
            <a:r>
              <a:rPr lang="en-US">
                <a:solidFill>
                  <a:prstClr val="black"/>
                </a:solidFill>
              </a:rPr>
              <a:t> means every Student must participate in Advisor.</a:t>
            </a:r>
          </a:p>
          <a:p>
            <a:r>
              <a:rPr lang="en-US" sz="2000" b="1">
                <a:solidFill>
                  <a:srgbClr val="C00000"/>
                </a:solidFill>
              </a:rPr>
              <a:t>Total participation</a:t>
            </a:r>
          </a:p>
        </p:txBody>
      </p:sp>
      <p:sp>
        <p:nvSpPr>
          <p:cNvPr id="8" name="Rectangle 7"/>
          <p:cNvSpPr/>
          <p:nvPr/>
        </p:nvSpPr>
        <p:spPr>
          <a:xfrm>
            <a:off x="246122" y="2705993"/>
            <a:ext cx="4402077" cy="3847207"/>
          </a:xfrm>
          <a:prstGeom prst="rect">
            <a:avLst/>
          </a:prstGeom>
        </p:spPr>
        <p:txBody>
          <a:bodyPr wrap="square">
            <a:spAutoFit/>
          </a:bodyPr>
          <a:lstStyle/>
          <a:p>
            <a:pPr>
              <a:spcAft>
                <a:spcPts val="600"/>
              </a:spcAft>
            </a:pPr>
            <a:r>
              <a:rPr lang="en-US">
                <a:solidFill>
                  <a:prstClr val="black"/>
                </a:solidFill>
              </a:rPr>
              <a:t>An Instructor </a:t>
            </a:r>
            <a:r>
              <a:rPr lang="en-US">
                <a:solidFill>
                  <a:srgbClr val="C00000"/>
                </a:solidFill>
              </a:rPr>
              <a:t>may or may not </a:t>
            </a:r>
            <a:r>
              <a:rPr lang="en-US">
                <a:solidFill>
                  <a:prstClr val="black"/>
                </a:solidFill>
              </a:rPr>
              <a:t>be an Advisor. </a:t>
            </a:r>
          </a:p>
          <a:p>
            <a:pPr lvl="1">
              <a:spcAft>
                <a:spcPts val="600"/>
              </a:spcAft>
            </a:pPr>
            <a:r>
              <a:rPr lang="en-US">
                <a:solidFill>
                  <a:prstClr val="black"/>
                </a:solidFill>
              </a:rPr>
              <a:t>Hence </a:t>
            </a:r>
            <a:r>
              <a:rPr lang="en-US" b="1">
                <a:solidFill>
                  <a:prstClr val="black"/>
                </a:solidFill>
              </a:rPr>
              <a:t>Minimum</a:t>
            </a:r>
            <a:r>
              <a:rPr lang="en-US">
                <a:solidFill>
                  <a:prstClr val="black"/>
                </a:solidFill>
              </a:rPr>
              <a:t> number of Instructor entity that can be associated with student entities through advisor is </a:t>
            </a:r>
            <a:r>
              <a:rPr lang="en-US" b="1">
                <a:solidFill>
                  <a:prstClr val="black"/>
                </a:solidFill>
              </a:rPr>
              <a:t>0.</a:t>
            </a:r>
          </a:p>
          <a:p>
            <a:r>
              <a:rPr lang="en-US">
                <a:solidFill>
                  <a:prstClr val="black"/>
                </a:solidFill>
              </a:rPr>
              <a:t>An Instructor may be Advisor to any number of Students. </a:t>
            </a:r>
          </a:p>
          <a:p>
            <a:pPr lvl="1"/>
            <a:r>
              <a:rPr lang="en-US">
                <a:solidFill>
                  <a:prstClr val="black"/>
                </a:solidFill>
              </a:rPr>
              <a:t>Hence </a:t>
            </a:r>
            <a:r>
              <a:rPr lang="en-US" b="1">
                <a:solidFill>
                  <a:prstClr val="black"/>
                </a:solidFill>
              </a:rPr>
              <a:t>Maximum</a:t>
            </a:r>
            <a:r>
              <a:rPr lang="en-US">
                <a:solidFill>
                  <a:prstClr val="black"/>
                </a:solidFill>
              </a:rPr>
              <a:t> number of Instructor entity that can be associated with student entities through advisor is </a:t>
            </a:r>
            <a:r>
              <a:rPr lang="en-US" b="1">
                <a:solidFill>
                  <a:prstClr val="black"/>
                </a:solidFill>
              </a:rPr>
              <a:t>*.</a:t>
            </a:r>
          </a:p>
          <a:p>
            <a:r>
              <a:rPr lang="en-US">
                <a:solidFill>
                  <a:prstClr val="black"/>
                </a:solidFill>
              </a:rPr>
              <a:t>             0..*</a:t>
            </a:r>
          </a:p>
          <a:p>
            <a:r>
              <a:rPr lang="en-US" b="1">
                <a:solidFill>
                  <a:prstClr val="black"/>
                </a:solidFill>
              </a:rPr>
              <a:t>Minimum-0</a:t>
            </a:r>
            <a:r>
              <a:rPr lang="en-US">
                <a:solidFill>
                  <a:prstClr val="black"/>
                </a:solidFill>
              </a:rPr>
              <a:t> means every Instructor need not participate in Advisor.</a:t>
            </a:r>
          </a:p>
          <a:p>
            <a:r>
              <a:rPr lang="en-US" b="1">
                <a:solidFill>
                  <a:prstClr val="black"/>
                </a:solidFill>
              </a:rPr>
              <a:t>i.e. </a:t>
            </a:r>
            <a:r>
              <a:rPr lang="en-US" sz="2000" b="1">
                <a:solidFill>
                  <a:srgbClr val="C00000"/>
                </a:solidFill>
              </a:rPr>
              <a:t>Partial participation</a:t>
            </a:r>
            <a:endParaRPr lang="en-US" b="1">
              <a:solidFill>
                <a:srgbClr val="C00000"/>
              </a:solidFill>
            </a:endParaRPr>
          </a:p>
        </p:txBody>
      </p:sp>
    </p:spTree>
    <p:extLst>
      <p:ext uri="{BB962C8B-B14F-4D97-AF65-F5344CB8AC3E}">
        <p14:creationId xmlns:p14="http://schemas.microsoft.com/office/powerpoint/2010/main" val="1692989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55663" y="228600"/>
            <a:ext cx="7594600" cy="5715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sz="2400"/>
              <a:t>Participation of an Entity Set in a Relationship Set</a:t>
            </a:r>
          </a:p>
        </p:txBody>
      </p:sp>
      <p:sp>
        <p:nvSpPr>
          <p:cNvPr id="5" name="Rectangle 3"/>
          <p:cNvSpPr>
            <a:spLocks noChangeArrowheads="1"/>
          </p:cNvSpPr>
          <p:nvPr/>
        </p:nvSpPr>
        <p:spPr bwMode="auto">
          <a:xfrm>
            <a:off x="855663" y="1272085"/>
            <a:ext cx="74485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1F497D"/>
              </a:buClr>
              <a:buSzPct val="90000"/>
              <a:buFont typeface="Monotype Sorts" charset="2"/>
              <a:buChar char="n"/>
            </a:pPr>
            <a:r>
              <a:rPr kumimoji="1" lang="en-US" sz="2800" b="1">
                <a:solidFill>
                  <a:srgbClr val="FF0000"/>
                </a:solidFill>
              </a:rPr>
              <a:t>Total participation </a:t>
            </a:r>
            <a:r>
              <a:rPr kumimoji="1" lang="en-US" sz="2400">
                <a:solidFill>
                  <a:prstClr val="black"/>
                </a:solidFill>
              </a:rPr>
              <a:t>(indicated by </a:t>
            </a:r>
            <a:r>
              <a:rPr kumimoji="1" lang="en-US" sz="2400">
                <a:solidFill>
                  <a:srgbClr val="FF0000"/>
                </a:solidFill>
              </a:rPr>
              <a:t>double line</a:t>
            </a:r>
            <a:r>
              <a:rPr kumimoji="1" lang="en-US" sz="2400">
                <a:solidFill>
                  <a:prstClr val="black"/>
                </a:solidFill>
              </a:rPr>
              <a:t>):  </a:t>
            </a:r>
          </a:p>
          <a:p>
            <a:pPr lvl="1">
              <a:spcBef>
                <a:spcPct val="35000"/>
              </a:spcBef>
              <a:spcAft>
                <a:spcPts val="600"/>
              </a:spcAft>
              <a:buClr>
                <a:srgbClr val="1F497D"/>
              </a:buClr>
              <a:buSzPct val="90000"/>
            </a:pPr>
            <a:r>
              <a:rPr kumimoji="1" lang="en-US" sz="2400">
                <a:solidFill>
                  <a:prstClr val="black"/>
                </a:solidFill>
              </a:rPr>
              <a:t>every entity in the entity </a:t>
            </a:r>
            <a:r>
              <a:rPr kumimoji="1" lang="en-US" sz="2400">
                <a:solidFill>
                  <a:srgbClr val="C00000"/>
                </a:solidFill>
              </a:rPr>
              <a:t>set participates in at least one relationship</a:t>
            </a:r>
            <a:r>
              <a:rPr kumimoji="1" lang="en-US" sz="2400">
                <a:solidFill>
                  <a:prstClr val="black"/>
                </a:solidFill>
              </a:rPr>
              <a:t> in the relationship set</a:t>
            </a:r>
          </a:p>
          <a:p>
            <a:pPr marL="742950" lvl="1" indent="-285750">
              <a:spcBef>
                <a:spcPct val="35000"/>
              </a:spcBef>
              <a:buClr>
                <a:srgbClr val="0000FF"/>
              </a:buClr>
              <a:buSzPct val="80000"/>
              <a:buFont typeface="Monotype Sorts" charset="2"/>
              <a:buChar char="l"/>
            </a:pPr>
            <a:r>
              <a:rPr kumimoji="1" lang="en-US" sz="2100">
                <a:solidFill>
                  <a:prstClr val="black"/>
                </a:solidFill>
              </a:rPr>
              <a:t>E.g., </a:t>
            </a:r>
            <a:r>
              <a:rPr kumimoji="1" lang="en-US" sz="2100">
                <a:solidFill>
                  <a:srgbClr val="C00000"/>
                </a:solidFill>
              </a:rPr>
              <a:t>participation</a:t>
            </a:r>
            <a:r>
              <a:rPr kumimoji="1" lang="en-US" sz="2100">
                <a:solidFill>
                  <a:prstClr val="black"/>
                </a:solidFill>
              </a:rPr>
              <a:t> of </a:t>
            </a:r>
            <a:r>
              <a:rPr kumimoji="1" lang="en-US" sz="2100" i="1">
                <a:solidFill>
                  <a:srgbClr val="C00000"/>
                </a:solidFill>
              </a:rPr>
              <a:t>Student</a:t>
            </a:r>
            <a:r>
              <a:rPr kumimoji="1" lang="en-US" sz="2100" i="1">
                <a:solidFill>
                  <a:prstClr val="black"/>
                </a:solidFill>
              </a:rPr>
              <a:t> </a:t>
            </a:r>
            <a:r>
              <a:rPr kumimoji="1" lang="en-US" sz="2100">
                <a:solidFill>
                  <a:prstClr val="black"/>
                </a:solidFill>
              </a:rPr>
              <a:t> in </a:t>
            </a:r>
            <a:r>
              <a:rPr kumimoji="1" lang="en-US" sz="2100" i="1">
                <a:solidFill>
                  <a:srgbClr val="C00000"/>
                </a:solidFill>
              </a:rPr>
              <a:t>advisor</a:t>
            </a:r>
            <a:r>
              <a:rPr kumimoji="1" lang="en-US" sz="2100" i="1">
                <a:solidFill>
                  <a:prstClr val="black"/>
                </a:solidFill>
              </a:rPr>
              <a:t> </a:t>
            </a:r>
            <a:r>
              <a:rPr kumimoji="1" lang="en-US" sz="2100">
                <a:solidFill>
                  <a:prstClr val="black"/>
                </a:solidFill>
              </a:rPr>
              <a:t>is </a:t>
            </a:r>
            <a:r>
              <a:rPr kumimoji="1" lang="en-US" sz="2100" b="1">
                <a:solidFill>
                  <a:srgbClr val="C00000"/>
                </a:solidFill>
              </a:rPr>
              <a:t>total</a:t>
            </a:r>
          </a:p>
          <a:p>
            <a:pPr marL="1085850" lvl="2" indent="-228600">
              <a:spcBef>
                <a:spcPct val="35000"/>
              </a:spcBef>
              <a:buClr>
                <a:srgbClr val="33CC33"/>
              </a:buClr>
              <a:buSzPct val="75000"/>
              <a:buFont typeface="Webdings" pitchFamily="18" charset="2"/>
              <a:buChar char="4"/>
            </a:pPr>
            <a:r>
              <a:rPr kumimoji="1" lang="en-US" sz="2100">
                <a:solidFill>
                  <a:prstClr val="black"/>
                </a:solidFill>
              </a:rPr>
              <a:t> every </a:t>
            </a:r>
            <a:r>
              <a:rPr kumimoji="1" lang="en-US" sz="2100" i="1">
                <a:solidFill>
                  <a:prstClr val="black"/>
                </a:solidFill>
              </a:rPr>
              <a:t>Student</a:t>
            </a:r>
            <a:r>
              <a:rPr kumimoji="1" lang="en-US" sz="2100">
                <a:solidFill>
                  <a:prstClr val="black"/>
                </a:solidFill>
              </a:rPr>
              <a:t> must be associated with </a:t>
            </a:r>
            <a:r>
              <a:rPr kumimoji="1" lang="en-US" sz="2100" i="1">
                <a:solidFill>
                  <a:prstClr val="black"/>
                </a:solidFill>
              </a:rPr>
              <a:t>instructor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118" y="4008885"/>
            <a:ext cx="6822281"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B369A092-AFD3-46BF-9E78-11CE0C83514D}"/>
              </a:ext>
            </a:extLst>
          </p:cNvPr>
          <p:cNvCxnSpPr>
            <a:cxnSpLocks/>
          </p:cNvCxnSpPr>
          <p:nvPr/>
        </p:nvCxnSpPr>
        <p:spPr>
          <a:xfrm flipH="1">
            <a:off x="3048000" y="4724400"/>
            <a:ext cx="1066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3244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8001000" cy="2571473"/>
          </a:xfrm>
          <a:prstGeom prst="rect">
            <a:avLst/>
          </a:prstGeom>
        </p:spPr>
        <p:txBody>
          <a:bodyPr wrap="square">
            <a:spAutoFit/>
          </a:bodyPr>
          <a:lstStyle/>
          <a:p>
            <a:pPr marL="342900" indent="-342900">
              <a:spcBef>
                <a:spcPct val="35000"/>
              </a:spcBef>
              <a:buClr>
                <a:srgbClr val="1F497D"/>
              </a:buClr>
              <a:buSzPct val="90000"/>
              <a:buFont typeface="Monotype Sorts" charset="2"/>
              <a:buChar char="n"/>
            </a:pPr>
            <a:r>
              <a:rPr kumimoji="1" lang="en-US" sz="2800" b="1">
                <a:solidFill>
                  <a:srgbClr val="FF0000"/>
                </a:solidFill>
              </a:rPr>
              <a:t>Partial participation</a:t>
            </a:r>
            <a:r>
              <a:rPr kumimoji="1" lang="en-US" sz="2800">
                <a:solidFill>
                  <a:srgbClr val="FF0000"/>
                </a:solidFill>
              </a:rPr>
              <a:t>:  </a:t>
            </a:r>
          </a:p>
          <a:p>
            <a:pPr lvl="1">
              <a:spcBef>
                <a:spcPct val="35000"/>
              </a:spcBef>
              <a:buClr>
                <a:srgbClr val="1F497D"/>
              </a:buClr>
              <a:buSzPct val="90000"/>
            </a:pPr>
            <a:r>
              <a:rPr kumimoji="1" lang="en-US" sz="2400">
                <a:solidFill>
                  <a:prstClr val="black"/>
                </a:solidFill>
              </a:rPr>
              <a:t>some entities </a:t>
            </a:r>
            <a:r>
              <a:rPr kumimoji="1" lang="en-US" sz="2400">
                <a:solidFill>
                  <a:srgbClr val="C00000"/>
                </a:solidFill>
              </a:rPr>
              <a:t>may not participate in any relationship</a:t>
            </a:r>
            <a:r>
              <a:rPr kumimoji="1" lang="en-US" sz="2400">
                <a:solidFill>
                  <a:prstClr val="black"/>
                </a:solidFill>
              </a:rPr>
              <a:t> in the relationship set</a:t>
            </a:r>
          </a:p>
          <a:p>
            <a:pPr marL="742950" lvl="1" indent="-285750">
              <a:spcBef>
                <a:spcPct val="35000"/>
              </a:spcBef>
              <a:buClr>
                <a:srgbClr val="0000FF"/>
              </a:buClr>
              <a:buSzPct val="80000"/>
              <a:buFont typeface="Monotype Sorts" charset="2"/>
              <a:buChar char="l"/>
            </a:pPr>
            <a:r>
              <a:rPr kumimoji="1" lang="en-US" sz="2100">
                <a:solidFill>
                  <a:srgbClr val="FF0000"/>
                </a:solidFill>
              </a:rPr>
              <a:t>Example: </a:t>
            </a:r>
            <a:r>
              <a:rPr kumimoji="1" lang="en-US" sz="2100">
                <a:solidFill>
                  <a:prstClr val="black"/>
                </a:solidFill>
              </a:rPr>
              <a:t>participation of </a:t>
            </a:r>
            <a:r>
              <a:rPr kumimoji="1" lang="en-US" sz="2100" b="1" i="1">
                <a:solidFill>
                  <a:srgbClr val="0070C0"/>
                </a:solidFill>
              </a:rPr>
              <a:t>instructor</a:t>
            </a:r>
            <a:r>
              <a:rPr kumimoji="1" lang="en-US" sz="2100" b="1">
                <a:solidFill>
                  <a:srgbClr val="0070C0"/>
                </a:solidFill>
              </a:rPr>
              <a:t> in </a:t>
            </a:r>
            <a:r>
              <a:rPr kumimoji="1" lang="en-US" sz="2100" b="1" i="1">
                <a:solidFill>
                  <a:srgbClr val="0070C0"/>
                </a:solidFill>
              </a:rPr>
              <a:t>advisor relationship</a:t>
            </a:r>
            <a:r>
              <a:rPr kumimoji="1" lang="en-US" sz="2100" b="1">
                <a:solidFill>
                  <a:srgbClr val="0070C0"/>
                </a:solidFill>
              </a:rPr>
              <a:t> is partial </a:t>
            </a:r>
            <a:r>
              <a:rPr kumimoji="1" lang="en-US" sz="2000">
                <a:solidFill>
                  <a:srgbClr val="C00000"/>
                </a:solidFill>
              </a:rPr>
              <a:t>(see next slide)</a:t>
            </a:r>
            <a:endParaRPr kumimoji="1" lang="en-US" sz="2100">
              <a:solidFill>
                <a:srgbClr val="C00000"/>
              </a:solidFill>
            </a:endParaRPr>
          </a:p>
          <a:p>
            <a:pPr lvl="1">
              <a:spcBef>
                <a:spcPct val="35000"/>
              </a:spcBef>
              <a:buClr>
                <a:srgbClr val="0000FF"/>
              </a:buClr>
              <a:buSzPct val="80000"/>
            </a:pPr>
            <a:r>
              <a:rPr kumimoji="1" lang="en-US" sz="2100">
                <a:solidFill>
                  <a:prstClr val="black"/>
                </a:solidFill>
              </a:rPr>
              <a:t> </a:t>
            </a:r>
            <a:endParaRPr kumimoji="1" lang="en-US">
              <a:solidFill>
                <a:prstClr val="black"/>
              </a:solidFill>
            </a:endParaRPr>
          </a:p>
        </p:txBody>
      </p:sp>
      <p:grpSp>
        <p:nvGrpSpPr>
          <p:cNvPr id="14" name="Group 13"/>
          <p:cNvGrpSpPr/>
          <p:nvPr/>
        </p:nvGrpSpPr>
        <p:grpSpPr>
          <a:xfrm>
            <a:off x="1399381" y="3121663"/>
            <a:ext cx="6421438" cy="1863725"/>
            <a:chOff x="1399381" y="3124200"/>
            <a:chExt cx="6421438" cy="1863725"/>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31459" b="44698"/>
            <a:stretch>
              <a:fillRect/>
            </a:stretch>
          </p:blipFill>
          <p:spPr bwMode="auto">
            <a:xfrm>
              <a:off x="1399381" y="3124200"/>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cxnSpLocks/>
            </p:cNvCxnSpPr>
            <p:nvPr/>
          </p:nvCxnSpPr>
          <p:spPr>
            <a:xfrm>
              <a:off x="5410200" y="4276195"/>
              <a:ext cx="99060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714758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12" y="838200"/>
            <a:ext cx="7696201"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609600" y="362400"/>
            <a:ext cx="7348380" cy="502609"/>
            <a:chOff x="1146175" y="1589088"/>
            <a:chExt cx="6605249" cy="350779"/>
          </a:xfrm>
        </p:grpSpPr>
        <p:sp>
          <p:nvSpPr>
            <p:cNvPr id="6" name="Text Box 7"/>
            <p:cNvSpPr txBox="1">
              <a:spLocks noChangeArrowheads="1"/>
            </p:cNvSpPr>
            <p:nvPr/>
          </p:nvSpPr>
          <p:spPr bwMode="auto">
            <a:xfrm>
              <a:off x="1146175" y="1595438"/>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ID</a:t>
              </a:r>
            </a:p>
          </p:txBody>
        </p:sp>
        <p:sp>
          <p:nvSpPr>
            <p:cNvPr id="7" name="Text Box 8"/>
            <p:cNvSpPr txBox="1">
              <a:spLocks noChangeArrowheads="1"/>
            </p:cNvSpPr>
            <p:nvPr/>
          </p:nvSpPr>
          <p:spPr bwMode="auto">
            <a:xfrm>
              <a:off x="2301875" y="1589088"/>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Name</a:t>
              </a:r>
            </a:p>
          </p:txBody>
        </p:sp>
        <p:sp>
          <p:nvSpPr>
            <p:cNvPr id="8" name="Text Box 9"/>
            <p:cNvSpPr txBox="1">
              <a:spLocks noChangeArrowheads="1"/>
            </p:cNvSpPr>
            <p:nvPr/>
          </p:nvSpPr>
          <p:spPr bwMode="auto">
            <a:xfrm>
              <a:off x="5848350" y="1617663"/>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ID</a:t>
              </a:r>
            </a:p>
          </p:txBody>
        </p:sp>
        <p:sp>
          <p:nvSpPr>
            <p:cNvPr id="9" name="Text Box 10"/>
            <p:cNvSpPr txBox="1">
              <a:spLocks noChangeArrowheads="1"/>
            </p:cNvSpPr>
            <p:nvPr/>
          </p:nvSpPr>
          <p:spPr bwMode="auto">
            <a:xfrm>
              <a:off x="6902450" y="1597025"/>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Name</a:t>
              </a:r>
            </a:p>
          </p:txBody>
        </p:sp>
      </p:grpSp>
      <p:cxnSp>
        <p:nvCxnSpPr>
          <p:cNvPr id="11" name="Straight Arrow Connector 10"/>
          <p:cNvCxnSpPr/>
          <p:nvPr/>
        </p:nvCxnSpPr>
        <p:spPr>
          <a:xfrm flipH="1">
            <a:off x="3132160" y="1131709"/>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flipV="1">
            <a:off x="3132160" y="1284109"/>
            <a:ext cx="2438400" cy="190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3132160" y="1969909"/>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a:off x="3132160" y="2503309"/>
            <a:ext cx="24384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H="1">
            <a:off x="3132160" y="2884309"/>
            <a:ext cx="2438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flipV="1">
            <a:off x="3132160" y="3265309"/>
            <a:ext cx="24384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flipV="1">
            <a:off x="3132160" y="3341509"/>
            <a:ext cx="24384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609599" y="4455833"/>
            <a:ext cx="8153401" cy="2129814"/>
          </a:xfrm>
          <a:prstGeom prst="rect">
            <a:avLst/>
          </a:prstGeom>
        </p:spPr>
        <p:txBody>
          <a:bodyPr wrap="square">
            <a:spAutoFit/>
          </a:bodyPr>
          <a:lstStyle/>
          <a:p>
            <a:pPr>
              <a:lnSpc>
                <a:spcPct val="120000"/>
              </a:lnSpc>
            </a:pPr>
            <a:r>
              <a:rPr lang="en-US" sz="2000">
                <a:solidFill>
                  <a:prstClr val="black"/>
                </a:solidFill>
              </a:rPr>
              <a:t>For an </a:t>
            </a:r>
            <a:r>
              <a:rPr lang="en-US" sz="2000">
                <a:solidFill>
                  <a:srgbClr val="C00000"/>
                </a:solidFill>
              </a:rPr>
              <a:t>Instructor, being an Advisor is optional </a:t>
            </a:r>
            <a:r>
              <a:rPr lang="en-US" sz="2000">
                <a:solidFill>
                  <a:prstClr val="black"/>
                </a:solidFill>
              </a:rPr>
              <a:t>–</a:t>
            </a:r>
          </a:p>
          <a:p>
            <a:pPr>
              <a:lnSpc>
                <a:spcPct val="120000"/>
              </a:lnSpc>
            </a:pPr>
            <a:r>
              <a:rPr lang="en-US" sz="2000">
                <a:solidFill>
                  <a:prstClr val="black"/>
                </a:solidFill>
              </a:rPr>
              <a:t>		Therefore </a:t>
            </a:r>
            <a:r>
              <a:rPr lang="en-US" sz="2000" b="1">
                <a:solidFill>
                  <a:srgbClr val="C00000"/>
                </a:solidFill>
              </a:rPr>
              <a:t>Instructor</a:t>
            </a:r>
            <a:r>
              <a:rPr lang="en-US" sz="2000">
                <a:solidFill>
                  <a:prstClr val="black"/>
                </a:solidFill>
              </a:rPr>
              <a:t> entity </a:t>
            </a:r>
            <a:r>
              <a:rPr lang="en-US" sz="2000">
                <a:solidFill>
                  <a:srgbClr val="0070C0"/>
                </a:solidFill>
              </a:rPr>
              <a:t>participation is </a:t>
            </a:r>
            <a:r>
              <a:rPr lang="en-US" sz="2000" b="1">
                <a:solidFill>
                  <a:srgbClr val="FF0000"/>
                </a:solidFill>
              </a:rPr>
              <a:t>PARTIA</a:t>
            </a:r>
            <a:r>
              <a:rPr lang="en-US" sz="2400" b="1">
                <a:solidFill>
                  <a:srgbClr val="FF0000"/>
                </a:solidFill>
              </a:rPr>
              <a:t>L</a:t>
            </a:r>
            <a:r>
              <a:rPr lang="en-US" sz="2000">
                <a:solidFill>
                  <a:prstClr val="black"/>
                </a:solidFill>
              </a:rPr>
              <a:t>) </a:t>
            </a:r>
          </a:p>
          <a:p>
            <a:pPr algn="ctr">
              <a:lnSpc>
                <a:spcPct val="120000"/>
              </a:lnSpc>
              <a:spcAft>
                <a:spcPts val="1200"/>
              </a:spcAft>
            </a:pPr>
            <a:r>
              <a:rPr lang="en-US" b="1">
                <a:solidFill>
                  <a:srgbClr val="1F497D"/>
                </a:solidFill>
              </a:rPr>
              <a:t>   </a:t>
            </a:r>
            <a:r>
              <a:rPr lang="en-US" b="1">
                <a:solidFill>
                  <a:srgbClr val="FF0000"/>
                </a:solidFill>
              </a:rPr>
              <a:t>Note: </a:t>
            </a:r>
            <a:r>
              <a:rPr lang="en-US" b="1">
                <a:solidFill>
                  <a:srgbClr val="1F497D"/>
                </a:solidFill>
              </a:rPr>
              <a:t>(45565,Katz) and (98345,Kim) are </a:t>
            </a:r>
            <a:r>
              <a:rPr lang="en-US" b="1">
                <a:solidFill>
                  <a:srgbClr val="C00000"/>
                </a:solidFill>
              </a:rPr>
              <a:t>not participating </a:t>
            </a:r>
            <a:r>
              <a:rPr lang="en-US" b="1">
                <a:solidFill>
                  <a:srgbClr val="1F497D"/>
                </a:solidFill>
              </a:rPr>
              <a:t>in advisor relationship</a:t>
            </a:r>
            <a:endParaRPr lang="en-US" sz="1600" b="1">
              <a:solidFill>
                <a:srgbClr val="1F497D"/>
              </a:solidFill>
            </a:endParaRPr>
          </a:p>
          <a:p>
            <a:pPr>
              <a:lnSpc>
                <a:spcPct val="120000"/>
              </a:lnSpc>
            </a:pPr>
            <a:r>
              <a:rPr lang="en-US" sz="2000">
                <a:solidFill>
                  <a:prstClr val="black"/>
                </a:solidFill>
              </a:rPr>
              <a:t>but </a:t>
            </a:r>
            <a:r>
              <a:rPr lang="en-US" sz="2000">
                <a:solidFill>
                  <a:srgbClr val="C00000"/>
                </a:solidFill>
              </a:rPr>
              <a:t>Every student must have an Advisor </a:t>
            </a:r>
            <a:r>
              <a:rPr lang="en-US" sz="2000">
                <a:solidFill>
                  <a:prstClr val="black"/>
                </a:solidFill>
              </a:rPr>
              <a:t>–</a:t>
            </a:r>
          </a:p>
          <a:p>
            <a:pPr>
              <a:lnSpc>
                <a:spcPct val="120000"/>
              </a:lnSpc>
            </a:pPr>
            <a:r>
              <a:rPr lang="en-US" sz="2000">
                <a:solidFill>
                  <a:prstClr val="black"/>
                </a:solidFill>
              </a:rPr>
              <a:t>		Therefore </a:t>
            </a:r>
            <a:r>
              <a:rPr lang="en-US" sz="2000" b="1">
                <a:solidFill>
                  <a:srgbClr val="C00000"/>
                </a:solidFill>
              </a:rPr>
              <a:t>Student</a:t>
            </a:r>
            <a:r>
              <a:rPr lang="en-US" sz="2000">
                <a:solidFill>
                  <a:prstClr val="black"/>
                </a:solidFill>
              </a:rPr>
              <a:t> entity </a:t>
            </a:r>
            <a:r>
              <a:rPr lang="en-US" sz="2000">
                <a:solidFill>
                  <a:srgbClr val="0070C0"/>
                </a:solidFill>
              </a:rPr>
              <a:t>participation is </a:t>
            </a:r>
            <a:r>
              <a:rPr lang="en-US" sz="2000" b="1">
                <a:solidFill>
                  <a:srgbClr val="FF0000"/>
                </a:solidFill>
              </a:rPr>
              <a:t>TOTAL</a:t>
            </a:r>
            <a:r>
              <a:rPr lang="en-US" sz="2000" b="1">
                <a:solidFill>
                  <a:prstClr val="black"/>
                </a:solidFill>
              </a:rPr>
              <a:t>.</a:t>
            </a:r>
            <a:endParaRPr lang="en-US" sz="2000">
              <a:solidFill>
                <a:prstClr val="black"/>
              </a:solidFill>
            </a:endParaRPr>
          </a:p>
        </p:txBody>
      </p:sp>
    </p:spTree>
    <p:extLst>
      <p:ext uri="{BB962C8B-B14F-4D97-AF65-F5344CB8AC3E}">
        <p14:creationId xmlns:p14="http://schemas.microsoft.com/office/powerpoint/2010/main" val="4076027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399" y="2494673"/>
            <a:ext cx="8201025" cy="3411703"/>
          </a:xfrm>
          <a:prstGeom prst="rect">
            <a:avLst/>
          </a:prstGeom>
        </p:spPr>
        <p:txBody>
          <a:bodyPr wrap="square">
            <a:spAutoFit/>
          </a:bodyPr>
          <a:lstStyle/>
          <a:p>
            <a:pPr marL="742950" lvl="1" indent="-285750">
              <a:spcBef>
                <a:spcPct val="35000"/>
              </a:spcBef>
              <a:buClr>
                <a:schemeClr val="hlink"/>
              </a:buClr>
              <a:buSzPct val="80000"/>
              <a:buFont typeface="Monotype Sorts" charset="2"/>
              <a:buChar char="l"/>
            </a:pPr>
            <a:r>
              <a:rPr kumimoji="1" lang="en-US" sz="2400"/>
              <a:t>participation of </a:t>
            </a:r>
            <a:r>
              <a:rPr kumimoji="1" lang="en-US" sz="2400" i="1">
                <a:solidFill>
                  <a:srgbClr val="FF0000"/>
                </a:solidFill>
              </a:rPr>
              <a:t>loan</a:t>
            </a:r>
            <a:r>
              <a:rPr kumimoji="1" lang="en-US" sz="2400" i="1"/>
              <a:t> </a:t>
            </a:r>
            <a:r>
              <a:rPr kumimoji="1" lang="en-US" sz="2400"/>
              <a:t> in </a:t>
            </a:r>
            <a:r>
              <a:rPr kumimoji="1" lang="en-US" sz="2400" i="1"/>
              <a:t>borrower </a:t>
            </a:r>
            <a:r>
              <a:rPr kumimoji="1" lang="en-US" sz="2400"/>
              <a:t>is </a:t>
            </a:r>
            <a:r>
              <a:rPr kumimoji="1" lang="en-US" sz="2400">
                <a:solidFill>
                  <a:srgbClr val="FF0000"/>
                </a:solidFill>
              </a:rPr>
              <a:t>total</a:t>
            </a:r>
          </a:p>
          <a:p>
            <a:pPr marL="1200150" lvl="2" indent="-285750">
              <a:spcBef>
                <a:spcPct val="35000"/>
              </a:spcBef>
              <a:buClr>
                <a:schemeClr val="hlink"/>
              </a:buClr>
              <a:buSzPct val="80000"/>
              <a:buFont typeface="Monotype Sorts" charset="2"/>
              <a:buChar char="l"/>
            </a:pPr>
            <a:r>
              <a:rPr kumimoji="1" lang="en-US"/>
              <a:t>In loan (entity type), every  loan entity has to be associated with  1 or more customers, because a loan can’t be given if there do not exist customer taking loan.</a:t>
            </a:r>
          </a:p>
          <a:p>
            <a:pPr marL="742950" lvl="1" indent="-285750">
              <a:spcBef>
                <a:spcPct val="35000"/>
              </a:spcBef>
              <a:buClr>
                <a:schemeClr val="hlink"/>
              </a:buClr>
              <a:buSzPct val="80000"/>
              <a:buFont typeface="Monotype Sorts" charset="2"/>
              <a:buChar char="l"/>
            </a:pPr>
            <a:r>
              <a:rPr kumimoji="1" lang="en-US" sz="2400"/>
              <a:t>participation of </a:t>
            </a:r>
            <a:r>
              <a:rPr kumimoji="1" lang="en-US" sz="2400" i="1">
                <a:solidFill>
                  <a:srgbClr val="FF0000"/>
                </a:solidFill>
              </a:rPr>
              <a:t>customer </a:t>
            </a:r>
            <a:r>
              <a:rPr kumimoji="1" lang="en-US" sz="2400"/>
              <a:t> in </a:t>
            </a:r>
            <a:r>
              <a:rPr kumimoji="1" lang="en-US" sz="2400" i="1"/>
              <a:t>borrower </a:t>
            </a:r>
            <a:r>
              <a:rPr kumimoji="1" lang="en-US" sz="2400"/>
              <a:t>is </a:t>
            </a:r>
            <a:r>
              <a:rPr kumimoji="1" lang="en-US" sz="2400">
                <a:solidFill>
                  <a:srgbClr val="FF0000"/>
                </a:solidFill>
              </a:rPr>
              <a:t>Partial</a:t>
            </a:r>
          </a:p>
          <a:p>
            <a:pPr marL="1200150" lvl="2" indent="-285750">
              <a:spcBef>
                <a:spcPct val="35000"/>
              </a:spcBef>
              <a:buClr>
                <a:schemeClr val="hlink"/>
              </a:buClr>
              <a:buSzPct val="80000"/>
              <a:buFont typeface="Monotype Sorts" charset="2"/>
              <a:buChar char="l"/>
            </a:pPr>
            <a:r>
              <a:rPr kumimoji="1" lang="en-US"/>
              <a:t>In Customer, there may be some customers not taking loan and so do not participate in borrower relationship</a:t>
            </a:r>
          </a:p>
          <a:p>
            <a:pPr marL="742950" lvl="1" indent="-285750">
              <a:spcBef>
                <a:spcPct val="35000"/>
              </a:spcBef>
              <a:buClr>
                <a:schemeClr val="hlink"/>
              </a:buClr>
              <a:buSzPct val="80000"/>
              <a:buFont typeface="Monotype Sorts" charset="2"/>
              <a:buChar char="l"/>
            </a:pPr>
            <a:endParaRPr kumimoji="1" lang="en-US" sz="2100"/>
          </a:p>
          <a:p>
            <a:pPr marL="742950" lvl="1" indent="-285750">
              <a:spcBef>
                <a:spcPct val="35000"/>
              </a:spcBef>
              <a:buClr>
                <a:schemeClr val="hlink"/>
              </a:buClr>
              <a:buSzPct val="80000"/>
              <a:buFont typeface="Monotype Sorts" charset="2"/>
              <a:buChar char="l"/>
            </a:pPr>
            <a:endParaRPr kumimoji="1" lang="en-US" sz="2100"/>
          </a:p>
        </p:txBody>
      </p:sp>
      <p:sp>
        <p:nvSpPr>
          <p:cNvPr id="2" name="Rectangle 1"/>
          <p:cNvSpPr/>
          <p:nvPr/>
        </p:nvSpPr>
        <p:spPr>
          <a:xfrm>
            <a:off x="2367455" y="25630"/>
            <a:ext cx="4280274" cy="461665"/>
          </a:xfrm>
          <a:prstGeom prst="rect">
            <a:avLst/>
          </a:prstGeom>
        </p:spPr>
        <p:txBody>
          <a:bodyPr wrap="none">
            <a:spAutoFit/>
          </a:bodyPr>
          <a:lstStyle/>
          <a:p>
            <a:r>
              <a:rPr lang="en-US" sz="2400" b="1">
                <a:solidFill>
                  <a:srgbClr val="C00000"/>
                </a:solidFill>
                <a:effectLst>
                  <a:outerShdw blurRad="38100" dist="38100" dir="2700000" algn="tl">
                    <a:srgbClr val="000000">
                      <a:alpha val="43137"/>
                    </a:srgbClr>
                  </a:outerShdw>
                </a:effectLst>
              </a:rPr>
              <a:t>Total and Partial participation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305" y="4512433"/>
            <a:ext cx="6324600" cy="175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400801" y="5808156"/>
            <a:ext cx="2590799" cy="830997"/>
          </a:xfrm>
          <a:prstGeom prst="rect">
            <a:avLst/>
          </a:prstGeom>
        </p:spPr>
        <p:txBody>
          <a:bodyPr wrap="square">
            <a:spAutoFit/>
          </a:bodyPr>
          <a:lstStyle/>
          <a:p>
            <a:pPr algn="ctr"/>
            <a:r>
              <a:rPr lang="en-US" sz="1600" b="1">
                <a:solidFill>
                  <a:srgbClr val="C00000"/>
                </a:solidFill>
              </a:rPr>
              <a:t>Same ER diagram with Cardinality Limit for Participation</a:t>
            </a:r>
          </a:p>
        </p:txBody>
      </p:sp>
      <p:pic>
        <p:nvPicPr>
          <p:cNvPr id="5" name="Picture 4">
            <a:extLst>
              <a:ext uri="{FF2B5EF4-FFF2-40B4-BE49-F238E27FC236}">
                <a16:creationId xmlns:a16="http://schemas.microsoft.com/office/drawing/2014/main" id="{4F8B78A0-FBE2-4406-9DC2-9CCB5F58060B}"/>
              </a:ext>
            </a:extLst>
          </p:cNvPr>
          <p:cNvPicPr>
            <a:picLocks noChangeAspect="1"/>
          </p:cNvPicPr>
          <p:nvPr/>
        </p:nvPicPr>
        <p:blipFill>
          <a:blip r:embed="rId4"/>
          <a:stretch>
            <a:fillRect/>
          </a:stretch>
        </p:blipFill>
        <p:spPr>
          <a:xfrm>
            <a:off x="657224" y="487295"/>
            <a:ext cx="8077200" cy="2007378"/>
          </a:xfrm>
          <a:prstGeom prst="rect">
            <a:avLst/>
          </a:prstGeom>
        </p:spPr>
      </p:pic>
    </p:spTree>
    <p:extLst>
      <p:ext uri="{BB962C8B-B14F-4D97-AF65-F5344CB8AC3E}">
        <p14:creationId xmlns:p14="http://schemas.microsoft.com/office/powerpoint/2010/main" val="3511442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066800" y="685800"/>
            <a:ext cx="6705600" cy="3886200"/>
            <a:chOff x="1066800" y="685800"/>
            <a:chExt cx="6705600" cy="38862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5334000" y="1400175"/>
              <a:ext cx="8382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334000" y="1676400"/>
              <a:ext cx="838200" cy="40957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5334000" y="2466975"/>
              <a:ext cx="838200" cy="123825"/>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334000" y="2895600"/>
              <a:ext cx="83820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5334000" y="3276600"/>
              <a:ext cx="838200" cy="762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5334000" y="3352800"/>
              <a:ext cx="838200" cy="3048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flipV="1">
              <a:off x="5334000" y="1400175"/>
              <a:ext cx="838200" cy="276225"/>
            </a:xfrm>
            <a:prstGeom prst="line">
              <a:avLst/>
            </a:prstGeom>
          </p:spPr>
          <p:style>
            <a:lnRef idx="2">
              <a:schemeClr val="dk1"/>
            </a:lnRef>
            <a:fillRef idx="0">
              <a:schemeClr val="dk1"/>
            </a:fillRef>
            <a:effectRef idx="1">
              <a:schemeClr val="dk1"/>
            </a:effectRef>
            <a:fontRef idx="minor">
              <a:schemeClr val="tx1"/>
            </a:fontRef>
          </p:style>
        </p:cxnSp>
      </p:grpSp>
      <p:sp>
        <p:nvSpPr>
          <p:cNvPr id="28" name="Rectangle 27"/>
          <p:cNvSpPr/>
          <p:nvPr/>
        </p:nvSpPr>
        <p:spPr>
          <a:xfrm>
            <a:off x="457200" y="4639101"/>
            <a:ext cx="8534400" cy="2092881"/>
          </a:xfrm>
          <a:prstGeom prst="rect">
            <a:avLst/>
          </a:prstGeom>
        </p:spPr>
        <p:txBody>
          <a:bodyPr wrap="square">
            <a:spAutoFit/>
          </a:bodyPr>
          <a:lstStyle/>
          <a:p>
            <a:pPr>
              <a:spcAft>
                <a:spcPts val="1200"/>
              </a:spcAft>
            </a:pPr>
            <a:r>
              <a:rPr lang="en-US" sz="2400"/>
              <a:t>Note that Customers- </a:t>
            </a:r>
            <a:r>
              <a:rPr lang="en-US" sz="2400">
                <a:solidFill>
                  <a:srgbClr val="C00000"/>
                </a:solidFill>
              </a:rPr>
              <a:t>Hayes &amp; Curry </a:t>
            </a:r>
            <a:r>
              <a:rPr lang="en-US" sz="2400"/>
              <a:t>haven’t taken any loan , therefore </a:t>
            </a:r>
            <a:r>
              <a:rPr lang="en-US" sz="2400">
                <a:solidFill>
                  <a:srgbClr val="C00000"/>
                </a:solidFill>
              </a:rPr>
              <a:t>Customer participation is Partial in Borrower relationship</a:t>
            </a:r>
            <a:r>
              <a:rPr lang="en-US" sz="2400"/>
              <a:t>.</a:t>
            </a:r>
          </a:p>
          <a:p>
            <a:r>
              <a:rPr lang="en-US" sz="2400"/>
              <a:t>But, a Loan has to be given to a customer only , so a Loan entity can not exist without being associated with Customer . So </a:t>
            </a:r>
            <a:r>
              <a:rPr lang="en-US" sz="2400">
                <a:solidFill>
                  <a:srgbClr val="C00000"/>
                </a:solidFill>
              </a:rPr>
              <a:t>Loan participation is Total in Borrower relationship</a:t>
            </a:r>
          </a:p>
        </p:txBody>
      </p:sp>
      <p:sp>
        <p:nvSpPr>
          <p:cNvPr id="13" name="Rectangle 12"/>
          <p:cNvSpPr/>
          <p:nvPr/>
        </p:nvSpPr>
        <p:spPr>
          <a:xfrm>
            <a:off x="2362200" y="164068"/>
            <a:ext cx="4280274" cy="461665"/>
          </a:xfrm>
          <a:prstGeom prst="rect">
            <a:avLst/>
          </a:prstGeom>
        </p:spPr>
        <p:txBody>
          <a:bodyPr wrap="none">
            <a:spAutoFit/>
          </a:bodyPr>
          <a:lstStyle/>
          <a:p>
            <a:r>
              <a:rPr lang="en-US" sz="2400" b="1">
                <a:solidFill>
                  <a:srgbClr val="C00000"/>
                </a:solidFill>
                <a:effectLst>
                  <a:outerShdw blurRad="38100" dist="38100" dir="2700000" algn="tl">
                    <a:srgbClr val="000000">
                      <a:alpha val="43137"/>
                    </a:srgbClr>
                  </a:outerShdw>
                </a:effectLst>
              </a:rPr>
              <a:t>Total and Partial participation …</a:t>
            </a:r>
          </a:p>
        </p:txBody>
      </p:sp>
      <p:sp>
        <p:nvSpPr>
          <p:cNvPr id="2" name="Rectangle 1">
            <a:extLst>
              <a:ext uri="{FF2B5EF4-FFF2-40B4-BE49-F238E27FC236}">
                <a16:creationId xmlns:a16="http://schemas.microsoft.com/office/drawing/2014/main" id="{E745F59B-E5E8-46C2-8B0E-737146C9A2BF}"/>
              </a:ext>
            </a:extLst>
          </p:cNvPr>
          <p:cNvSpPr/>
          <p:nvPr/>
        </p:nvSpPr>
        <p:spPr>
          <a:xfrm>
            <a:off x="7415594" y="3657600"/>
            <a:ext cx="635815" cy="369332"/>
          </a:xfrm>
          <a:prstGeom prst="rect">
            <a:avLst/>
          </a:prstGeom>
        </p:spPr>
        <p:txBody>
          <a:bodyPr wrap="none">
            <a:spAutoFit/>
          </a:bodyPr>
          <a:lstStyle/>
          <a:p>
            <a:r>
              <a:rPr lang="en-US">
                <a:solidFill>
                  <a:srgbClr val="C00000"/>
                </a:solidFill>
              </a:rPr>
              <a:t>Total</a:t>
            </a:r>
            <a:endParaRPr lang="en-IN"/>
          </a:p>
        </p:txBody>
      </p:sp>
      <p:sp>
        <p:nvSpPr>
          <p:cNvPr id="3" name="Rectangle 2">
            <a:extLst>
              <a:ext uri="{FF2B5EF4-FFF2-40B4-BE49-F238E27FC236}">
                <a16:creationId xmlns:a16="http://schemas.microsoft.com/office/drawing/2014/main" id="{5173E312-CCF5-4976-B83A-FBDF1FDD7257}"/>
              </a:ext>
            </a:extLst>
          </p:cNvPr>
          <p:cNvSpPr/>
          <p:nvPr/>
        </p:nvSpPr>
        <p:spPr>
          <a:xfrm>
            <a:off x="543951" y="3779019"/>
            <a:ext cx="782458" cy="369332"/>
          </a:xfrm>
          <a:prstGeom prst="rect">
            <a:avLst/>
          </a:prstGeom>
        </p:spPr>
        <p:txBody>
          <a:bodyPr wrap="none">
            <a:spAutoFit/>
          </a:bodyPr>
          <a:lstStyle/>
          <a:p>
            <a:r>
              <a:rPr lang="en-US">
                <a:solidFill>
                  <a:srgbClr val="C00000"/>
                </a:solidFill>
              </a:rPr>
              <a:t>Partial</a:t>
            </a:r>
            <a:endParaRPr lang="en-IN"/>
          </a:p>
        </p:txBody>
      </p:sp>
    </p:spTree>
    <p:extLst>
      <p:ext uri="{BB962C8B-B14F-4D97-AF65-F5344CB8AC3E}">
        <p14:creationId xmlns:p14="http://schemas.microsoft.com/office/powerpoint/2010/main" val="368107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117475"/>
            <a:ext cx="8077200"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Redundant Attributes</a:t>
            </a:r>
          </a:p>
        </p:txBody>
      </p:sp>
      <p:sp>
        <p:nvSpPr>
          <p:cNvPr id="4" name="Rectangle 3"/>
          <p:cNvSpPr txBox="1">
            <a:spLocks noChangeArrowheads="1"/>
          </p:cNvSpPr>
          <p:nvPr/>
        </p:nvSpPr>
        <p:spPr>
          <a:xfrm>
            <a:off x="814388" y="685801"/>
            <a:ext cx="7872412" cy="4495800"/>
          </a:xfrm>
          <a:prstGeom prst="rect">
            <a:avLst/>
          </a:prstGeom>
          <a:effectLst>
            <a:glow rad="63500">
              <a:schemeClr val="accent1">
                <a:satMod val="175000"/>
                <a:alpha val="40000"/>
              </a:schemeClr>
            </a:glow>
          </a:effectLst>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accent2">
                    <a:lumMod val="75000"/>
                  </a:schemeClr>
                </a:solidFill>
              </a:rPr>
              <a:t>Suppose we have entity sets</a:t>
            </a:r>
          </a:p>
          <a:p>
            <a:pPr lvl="1"/>
            <a:r>
              <a:rPr lang="en-US" i="1">
                <a:solidFill>
                  <a:srgbClr val="0070C0"/>
                </a:solidFill>
              </a:rPr>
              <a:t>instructor</a:t>
            </a:r>
            <a:r>
              <a:rPr lang="en-US"/>
              <a:t>, with attributes including </a:t>
            </a:r>
            <a:r>
              <a:rPr lang="en-US" i="1" err="1">
                <a:solidFill>
                  <a:srgbClr val="0070C0"/>
                </a:solidFill>
              </a:rPr>
              <a:t>dept_name</a:t>
            </a:r>
            <a:endParaRPr lang="en-US" i="1">
              <a:solidFill>
                <a:srgbClr val="0070C0"/>
              </a:solidFill>
            </a:endParaRPr>
          </a:p>
          <a:p>
            <a:pPr lvl="1"/>
            <a:r>
              <a:rPr lang="en-US" i="1"/>
              <a:t>Department </a:t>
            </a:r>
            <a:r>
              <a:rPr lang="en-US"/>
              <a:t>and a relationship</a:t>
            </a:r>
          </a:p>
          <a:p>
            <a:pPr lvl="1"/>
            <a:r>
              <a:rPr lang="en-US" i="1" err="1"/>
              <a:t>inst_dept</a:t>
            </a:r>
            <a:r>
              <a:rPr lang="en-US"/>
              <a:t> relating </a:t>
            </a:r>
            <a:r>
              <a:rPr lang="en-US" i="1"/>
              <a:t>instructor</a:t>
            </a:r>
            <a:r>
              <a:rPr lang="en-US"/>
              <a:t> and </a:t>
            </a:r>
            <a:r>
              <a:rPr lang="en-US" i="1"/>
              <a:t>department</a:t>
            </a:r>
          </a:p>
          <a:p>
            <a:pPr marL="457200" lvl="1" indent="0">
              <a:buNone/>
            </a:pPr>
            <a:endParaRPr lang="en-US" sz="2100" i="1"/>
          </a:p>
          <a:p>
            <a:pPr>
              <a:lnSpc>
                <a:spcPct val="140000"/>
              </a:lnSpc>
              <a:spcAft>
                <a:spcPts val="600"/>
              </a:spcAft>
            </a:pPr>
            <a:r>
              <a:rPr lang="en-US" sz="2800">
                <a:solidFill>
                  <a:schemeClr val="accent2">
                    <a:lumMod val="75000"/>
                  </a:schemeClr>
                </a:solidFill>
              </a:rPr>
              <a:t>If we put Attribute </a:t>
            </a:r>
            <a:r>
              <a:rPr lang="en-US" sz="2800" b="1" err="1">
                <a:solidFill>
                  <a:schemeClr val="accent2">
                    <a:lumMod val="75000"/>
                  </a:schemeClr>
                </a:solidFill>
              </a:rPr>
              <a:t>dept_name</a:t>
            </a:r>
            <a:r>
              <a:rPr lang="en-US" sz="2800">
                <a:solidFill>
                  <a:schemeClr val="accent2">
                    <a:lumMod val="75000"/>
                  </a:schemeClr>
                </a:solidFill>
              </a:rPr>
              <a:t> in entity instructor then information </a:t>
            </a:r>
            <a:r>
              <a:rPr lang="en-US" sz="2600">
                <a:solidFill>
                  <a:srgbClr val="7030A0"/>
                </a:solidFill>
              </a:rPr>
              <a:t>(employee works in a department)</a:t>
            </a:r>
            <a:r>
              <a:rPr lang="en-US" sz="2800">
                <a:solidFill>
                  <a:schemeClr val="accent2">
                    <a:lumMod val="75000"/>
                  </a:schemeClr>
                </a:solidFill>
              </a:rPr>
              <a:t> is redundant since there is an </a:t>
            </a:r>
            <a:r>
              <a:rPr lang="en-US" sz="2800" b="1">
                <a:solidFill>
                  <a:schemeClr val="accent2">
                    <a:lumMod val="75000"/>
                  </a:schemeClr>
                </a:solidFill>
              </a:rPr>
              <a:t>explicit relationship </a:t>
            </a:r>
            <a:r>
              <a:rPr lang="en-US" sz="2800" b="1" err="1">
                <a:solidFill>
                  <a:schemeClr val="accent2">
                    <a:lumMod val="75000"/>
                  </a:schemeClr>
                </a:solidFill>
              </a:rPr>
              <a:t>inst_dept</a:t>
            </a:r>
            <a:r>
              <a:rPr lang="en-US" sz="2800" b="1">
                <a:solidFill>
                  <a:schemeClr val="accent2">
                    <a:lumMod val="75000"/>
                  </a:schemeClr>
                </a:solidFill>
              </a:rPr>
              <a:t> </a:t>
            </a:r>
            <a:r>
              <a:rPr lang="en-US" sz="2800">
                <a:solidFill>
                  <a:schemeClr val="accent2">
                    <a:lumMod val="75000"/>
                  </a:schemeClr>
                </a:solidFill>
              </a:rPr>
              <a:t>which relates instructors to departments</a:t>
            </a:r>
            <a:endParaRPr lang="en-US">
              <a:solidFill>
                <a:schemeClr val="accent2">
                  <a:lumMod val="75000"/>
                </a:schemeClr>
              </a:solidFill>
            </a:endParaRPr>
          </a:p>
          <a:p>
            <a:pPr lvl="1">
              <a:lnSpc>
                <a:spcPct val="120000"/>
              </a:lnSpc>
              <a:spcAft>
                <a:spcPts val="600"/>
              </a:spcAft>
            </a:pPr>
            <a:r>
              <a:rPr lang="en-US"/>
              <a:t>The </a:t>
            </a:r>
            <a:r>
              <a:rPr lang="en-US" b="1" err="1">
                <a:solidFill>
                  <a:schemeClr val="accent2">
                    <a:lumMod val="75000"/>
                  </a:schemeClr>
                </a:solidFill>
              </a:rPr>
              <a:t>dept_name</a:t>
            </a:r>
            <a:r>
              <a:rPr lang="en-US" b="1">
                <a:solidFill>
                  <a:schemeClr val="accent2">
                    <a:lumMod val="75000"/>
                  </a:schemeClr>
                </a:solidFill>
              </a:rPr>
              <a:t> </a:t>
            </a:r>
            <a:r>
              <a:rPr lang="en-US"/>
              <a:t>a</a:t>
            </a:r>
            <a:r>
              <a:rPr lang="en-US" i="1">
                <a:solidFill>
                  <a:srgbClr val="0070C0"/>
                </a:solidFill>
              </a:rPr>
              <a:t>ttribute replicates information present in the relationship,</a:t>
            </a:r>
            <a:r>
              <a:rPr lang="en-US"/>
              <a:t> and  </a:t>
            </a:r>
            <a:r>
              <a:rPr lang="en-US" b="1" err="1">
                <a:solidFill>
                  <a:schemeClr val="accent2">
                    <a:lumMod val="75000"/>
                  </a:schemeClr>
                </a:solidFill>
              </a:rPr>
              <a:t>dept_name</a:t>
            </a:r>
            <a:r>
              <a:rPr lang="en-US"/>
              <a:t> should be </a:t>
            </a:r>
            <a:r>
              <a:rPr lang="en-US">
                <a:solidFill>
                  <a:srgbClr val="FF0000"/>
                </a:solidFill>
              </a:rPr>
              <a:t>removed from </a:t>
            </a:r>
            <a:r>
              <a:rPr lang="en-US" i="1">
                <a:solidFill>
                  <a:srgbClr val="FF0000"/>
                </a:solidFill>
              </a:rPr>
              <a:t>instructor</a:t>
            </a:r>
            <a:endParaRPr lang="en-US">
              <a:solidFill>
                <a:srgbClr val="FF0000"/>
              </a:solidFill>
            </a:endParaRPr>
          </a:p>
          <a:p>
            <a:pPr lvl="1">
              <a:lnSpc>
                <a:spcPct val="120000"/>
              </a:lnSpc>
            </a:pPr>
            <a:r>
              <a:rPr lang="en-US">
                <a:solidFill>
                  <a:srgbClr val="FF0000"/>
                </a:solidFill>
              </a:rPr>
              <a:t>BUT:</a:t>
            </a:r>
            <a:r>
              <a:rPr lang="en-US">
                <a:solidFill>
                  <a:srgbClr val="002060"/>
                </a:solidFill>
              </a:rPr>
              <a:t> when converting ER back to tables, in some cases the attribute gets reintroduced.</a:t>
            </a:r>
          </a:p>
        </p:txBody>
      </p:sp>
      <p:grpSp>
        <p:nvGrpSpPr>
          <p:cNvPr id="7" name="Group 6"/>
          <p:cNvGrpSpPr/>
          <p:nvPr/>
        </p:nvGrpSpPr>
        <p:grpSpPr>
          <a:xfrm>
            <a:off x="1066800" y="4953000"/>
            <a:ext cx="6781800" cy="1671806"/>
            <a:chOff x="1066800" y="5181600"/>
            <a:chExt cx="6781800" cy="1443206"/>
          </a:xfrm>
        </p:grpSpPr>
        <p:sp>
          <p:nvSpPr>
            <p:cNvPr id="2" name="TextBox 1"/>
            <p:cNvSpPr txBox="1"/>
            <p:nvPr/>
          </p:nvSpPr>
          <p:spPr>
            <a:xfrm>
              <a:off x="1066800" y="6034534"/>
              <a:ext cx="2057400" cy="369332"/>
            </a:xfrm>
            <a:prstGeom prst="rect">
              <a:avLst/>
            </a:prstGeom>
            <a:noFill/>
            <a:ln>
              <a:solidFill>
                <a:schemeClr val="tx1"/>
              </a:solidFill>
            </a:ln>
          </p:spPr>
          <p:txBody>
            <a:bodyPr wrap="square" rtlCol="0">
              <a:spAutoFit/>
            </a:bodyPr>
            <a:lstStyle/>
            <a:p>
              <a:pPr algn="ctr"/>
              <a:r>
                <a:rPr lang="en-US"/>
                <a:t>Instructor	</a:t>
              </a:r>
            </a:p>
          </p:txBody>
        </p:sp>
        <p:sp>
          <p:nvSpPr>
            <p:cNvPr id="5" name="TextBox 4"/>
            <p:cNvSpPr txBox="1"/>
            <p:nvPr/>
          </p:nvSpPr>
          <p:spPr>
            <a:xfrm>
              <a:off x="5791200" y="6022501"/>
              <a:ext cx="2057400" cy="369332"/>
            </a:xfrm>
            <a:prstGeom prst="rect">
              <a:avLst/>
            </a:prstGeom>
            <a:noFill/>
            <a:ln>
              <a:solidFill>
                <a:schemeClr val="tx1"/>
              </a:solidFill>
            </a:ln>
          </p:spPr>
          <p:txBody>
            <a:bodyPr wrap="square" rtlCol="0">
              <a:spAutoFit/>
            </a:bodyPr>
            <a:lstStyle/>
            <a:p>
              <a:pPr algn="ctr"/>
              <a:r>
                <a:rPr lang="en-US"/>
                <a:t>Department</a:t>
              </a:r>
            </a:p>
          </p:txBody>
        </p:sp>
        <p:sp>
          <p:nvSpPr>
            <p:cNvPr id="6" name="Diamond 5"/>
            <p:cNvSpPr/>
            <p:nvPr/>
          </p:nvSpPr>
          <p:spPr>
            <a:xfrm>
              <a:off x="3733800" y="5813593"/>
              <a:ext cx="1588294" cy="81121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solidFill>
                    <a:schemeClr val="tx1"/>
                  </a:solidFill>
                </a:rPr>
                <a:t>Work_fo</a:t>
              </a:r>
              <a:r>
                <a:rPr lang="en-US" sz="1000" b="1" err="1">
                  <a:solidFill>
                    <a:schemeClr val="tx1"/>
                  </a:solidFill>
                </a:rPr>
                <a:t>r</a:t>
              </a:r>
              <a:endParaRPr lang="en-US" sz="1000" b="1">
                <a:solidFill>
                  <a:schemeClr val="tx1"/>
                </a:solidFill>
              </a:endParaRPr>
            </a:p>
          </p:txBody>
        </p:sp>
        <p:cxnSp>
          <p:nvCxnSpPr>
            <p:cNvPr id="8" name="Straight Connector 7"/>
            <p:cNvCxnSpPr>
              <a:stCxn id="2" idx="3"/>
              <a:endCxn id="6" idx="1"/>
            </p:cNvCxnSpPr>
            <p:nvPr/>
          </p:nvCxnSpPr>
          <p:spPr>
            <a:xfrm>
              <a:off x="3124200" y="6219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5322094" y="6219200"/>
              <a:ext cx="46910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5278403"/>
              <a:ext cx="89535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a:solidFill>
                    <a:schemeClr val="tx1"/>
                  </a:solidFill>
                </a:rPr>
                <a:t>ID</a:t>
              </a:r>
            </a:p>
          </p:txBody>
        </p:sp>
        <p:sp>
          <p:nvSpPr>
            <p:cNvPr id="14" name="Oval 13"/>
            <p:cNvSpPr/>
            <p:nvPr/>
          </p:nvSpPr>
          <p:spPr>
            <a:xfrm>
              <a:off x="2514600" y="5181600"/>
              <a:ext cx="91440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Name</a:t>
              </a:r>
            </a:p>
          </p:txBody>
        </p:sp>
        <p:sp>
          <p:nvSpPr>
            <p:cNvPr id="15" name="Oval 14"/>
            <p:cNvSpPr/>
            <p:nvPr/>
          </p:nvSpPr>
          <p:spPr>
            <a:xfrm>
              <a:off x="5556646" y="5244818"/>
              <a:ext cx="857481"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err="1">
                  <a:solidFill>
                    <a:schemeClr val="tx1"/>
                  </a:solidFill>
                </a:rPr>
                <a:t>Dept_name</a:t>
              </a:r>
              <a:endParaRPr lang="en-US" sz="1200" b="1" u="sng">
                <a:solidFill>
                  <a:schemeClr val="tx1"/>
                </a:solidFill>
              </a:endParaRPr>
            </a:p>
          </p:txBody>
        </p:sp>
        <p:sp>
          <p:nvSpPr>
            <p:cNvPr id="16" name="Oval 15"/>
            <p:cNvSpPr/>
            <p:nvPr/>
          </p:nvSpPr>
          <p:spPr>
            <a:xfrm>
              <a:off x="6819900" y="5217101"/>
              <a:ext cx="102870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Budget</a:t>
              </a:r>
            </a:p>
          </p:txBody>
        </p:sp>
        <p:cxnSp>
          <p:nvCxnSpPr>
            <p:cNvPr id="18" name="Straight Connector 17"/>
            <p:cNvCxnSpPr>
              <a:stCxn id="13" idx="4"/>
            </p:cNvCxnSpPr>
            <p:nvPr/>
          </p:nvCxnSpPr>
          <p:spPr>
            <a:xfrm>
              <a:off x="1514475" y="5823471"/>
              <a:ext cx="238125" cy="211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p:nvCxnSpPr>
          <p:spPr>
            <a:xfrm flipH="1">
              <a:off x="2362200" y="5646845"/>
              <a:ext cx="286311" cy="375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5"/>
            </p:cNvCxnSpPr>
            <p:nvPr/>
          </p:nvCxnSpPr>
          <p:spPr>
            <a:xfrm>
              <a:off x="6288552" y="5710063"/>
              <a:ext cx="340848" cy="324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p:cNvCxnSpPr>
            <p:nvPr/>
          </p:nvCxnSpPr>
          <p:spPr>
            <a:xfrm flipH="1">
              <a:off x="7086600" y="5762169"/>
              <a:ext cx="247650" cy="272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5788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49" y="117475"/>
            <a:ext cx="8456583"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Keys</a:t>
            </a:r>
          </a:p>
        </p:txBody>
      </p:sp>
      <p:sp>
        <p:nvSpPr>
          <p:cNvPr id="4" name="Rectangle 3"/>
          <p:cNvSpPr txBox="1">
            <a:spLocks noChangeArrowheads="1"/>
          </p:cNvSpPr>
          <p:nvPr/>
        </p:nvSpPr>
        <p:spPr>
          <a:xfrm>
            <a:off x="609600" y="609600"/>
            <a:ext cx="8153400" cy="4965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A </a:t>
            </a:r>
            <a:r>
              <a:rPr lang="en-US" sz="2800" b="1">
                <a:solidFill>
                  <a:srgbClr val="000099"/>
                </a:solidFill>
              </a:rPr>
              <a:t>super key</a:t>
            </a:r>
            <a:r>
              <a:rPr lang="en-US" sz="2800"/>
              <a:t> of an entity set is a set of one or more attributes, allow us to identify uniquely every entity in the entity set.</a:t>
            </a:r>
          </a:p>
          <a:p>
            <a:r>
              <a:rPr lang="en-US" sz="2800"/>
              <a:t>A </a:t>
            </a:r>
            <a:r>
              <a:rPr lang="en-US" sz="2800" b="1">
                <a:solidFill>
                  <a:srgbClr val="000099"/>
                </a:solidFill>
              </a:rPr>
              <a:t>candidate key</a:t>
            </a:r>
            <a:r>
              <a:rPr lang="en-US" sz="2800"/>
              <a:t> of an entity set is a </a:t>
            </a:r>
            <a:r>
              <a:rPr lang="en-US" sz="2800">
                <a:solidFill>
                  <a:srgbClr val="FF0000"/>
                </a:solidFill>
              </a:rPr>
              <a:t>minimal super key.</a:t>
            </a:r>
          </a:p>
          <a:p>
            <a:pPr lvl="1"/>
            <a:r>
              <a:rPr lang="en-US" sz="2700" i="1">
                <a:solidFill>
                  <a:srgbClr val="C00000"/>
                </a:solidFill>
              </a:rPr>
              <a:t>ID</a:t>
            </a:r>
            <a:r>
              <a:rPr lang="en-US" sz="2700"/>
              <a:t> is candidate key of </a:t>
            </a:r>
            <a:r>
              <a:rPr lang="en-US" sz="2700" i="1"/>
              <a:t>instructor</a:t>
            </a:r>
            <a:endParaRPr lang="en-US" sz="2700"/>
          </a:p>
          <a:p>
            <a:pPr lvl="1"/>
            <a:r>
              <a:rPr lang="en-US" sz="2700" i="1">
                <a:solidFill>
                  <a:srgbClr val="C00000"/>
                </a:solidFill>
              </a:rPr>
              <a:t>course_id</a:t>
            </a:r>
            <a:r>
              <a:rPr lang="en-US" sz="2700"/>
              <a:t> is candidate key of </a:t>
            </a:r>
            <a:r>
              <a:rPr lang="en-US" sz="2700" i="1"/>
              <a:t>course</a:t>
            </a:r>
            <a:endParaRPr lang="en-US" sz="2700"/>
          </a:p>
          <a:p>
            <a:pPr>
              <a:spcAft>
                <a:spcPts val="600"/>
              </a:spcAft>
            </a:pPr>
            <a:r>
              <a:rPr lang="en-US" sz="2800">
                <a:solidFill>
                  <a:srgbClr val="FF0000"/>
                </a:solidFill>
              </a:rPr>
              <a:t>Although several candidate keys </a:t>
            </a:r>
            <a:r>
              <a:rPr lang="en-US" sz="2800"/>
              <a:t>may exist, one of the candidate keys is selected to be the </a:t>
            </a:r>
            <a:r>
              <a:rPr lang="en-US" sz="2800" b="1">
                <a:solidFill>
                  <a:srgbClr val="000099"/>
                </a:solidFill>
              </a:rPr>
              <a:t>primary key</a:t>
            </a:r>
            <a:r>
              <a:rPr lang="en-US" sz="2800"/>
              <a:t>.</a:t>
            </a:r>
          </a:p>
          <a:p>
            <a:r>
              <a:rPr lang="en-US" sz="2800"/>
              <a:t>Need to consider </a:t>
            </a:r>
            <a:r>
              <a:rPr lang="en-US" sz="2800">
                <a:solidFill>
                  <a:srgbClr val="FF0000"/>
                </a:solidFill>
              </a:rPr>
              <a:t>semantics of Entity set in selecting </a:t>
            </a:r>
            <a:r>
              <a:rPr lang="en-US" sz="2800"/>
              <a:t>the </a:t>
            </a:r>
            <a:r>
              <a:rPr lang="en-US" sz="2800" b="1" i="1"/>
              <a:t>primary key  </a:t>
            </a:r>
            <a:r>
              <a:rPr lang="en-US" sz="2800"/>
              <a:t>in case of more than one candidate key.</a:t>
            </a:r>
          </a:p>
          <a:p>
            <a:pPr lvl="2"/>
            <a:r>
              <a:rPr lang="en-US" sz="1800"/>
              <a:t>Concept is Discussed in Relational Model Chapter</a:t>
            </a:r>
          </a:p>
          <a:p>
            <a:endParaRPr lang="en-US" sz="2800"/>
          </a:p>
        </p:txBody>
      </p:sp>
    </p:spTree>
    <p:extLst>
      <p:ext uri="{BB962C8B-B14F-4D97-AF65-F5344CB8AC3E}">
        <p14:creationId xmlns:p14="http://schemas.microsoft.com/office/powerpoint/2010/main" val="3753517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14400"/>
            <a:ext cx="6852971" cy="29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300008" y="-113208"/>
            <a:ext cx="8677627"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Keys for Relationship Sets</a:t>
            </a:r>
          </a:p>
        </p:txBody>
      </p:sp>
      <p:sp>
        <p:nvSpPr>
          <p:cNvPr id="12" name="Rectangle 11"/>
          <p:cNvSpPr/>
          <p:nvPr/>
        </p:nvSpPr>
        <p:spPr>
          <a:xfrm>
            <a:off x="4060313" y="2040412"/>
            <a:ext cx="865943" cy="369332"/>
          </a:xfrm>
          <a:prstGeom prst="rect">
            <a:avLst/>
          </a:prstGeom>
        </p:spPr>
        <p:txBody>
          <a:bodyPr wrap="none">
            <a:spAutoFit/>
          </a:bodyPr>
          <a:lstStyle/>
          <a:p>
            <a:r>
              <a:rPr lang="en-US">
                <a:solidFill>
                  <a:srgbClr val="FF0000"/>
                </a:solidFill>
              </a:rPr>
              <a:t>advisor</a:t>
            </a:r>
          </a:p>
        </p:txBody>
      </p:sp>
      <p:sp>
        <p:nvSpPr>
          <p:cNvPr id="13" name="Rectangle 12"/>
          <p:cNvSpPr/>
          <p:nvPr/>
        </p:nvSpPr>
        <p:spPr>
          <a:xfrm>
            <a:off x="419296" y="3905088"/>
            <a:ext cx="8439052" cy="923330"/>
          </a:xfrm>
          <a:prstGeom prst="rect">
            <a:avLst/>
          </a:prstGeom>
        </p:spPr>
        <p:txBody>
          <a:bodyPr wrap="square">
            <a:spAutoFit/>
          </a:bodyPr>
          <a:lstStyle/>
          <a:p>
            <a:pPr>
              <a:lnSpc>
                <a:spcPct val="150000"/>
              </a:lnSpc>
            </a:pPr>
            <a:r>
              <a:rPr lang="en-US" b="1"/>
              <a:t>Relationship set </a:t>
            </a:r>
            <a:r>
              <a:rPr lang="en-US" b="1">
                <a:solidFill>
                  <a:srgbClr val="FF0000"/>
                </a:solidFill>
              </a:rPr>
              <a:t>advisor </a:t>
            </a:r>
            <a:r>
              <a:rPr lang="en-US" b="1"/>
              <a:t>={  </a:t>
            </a:r>
            <a:r>
              <a:rPr lang="en-US" b="1">
                <a:solidFill>
                  <a:schemeClr val="tx2"/>
                </a:solidFill>
              </a:rPr>
              <a:t>(76766,Crick - 98988,Tanaka) </a:t>
            </a:r>
            <a:r>
              <a:rPr lang="en-US" b="1"/>
              <a:t>,</a:t>
            </a:r>
            <a:r>
              <a:rPr lang="en-US" b="1">
                <a:solidFill>
                  <a:srgbClr val="00B0F0"/>
                </a:solidFill>
              </a:rPr>
              <a:t>(45565,Katz- 12345,Shankar)</a:t>
            </a:r>
            <a:r>
              <a:rPr lang="en-US" b="1"/>
              <a:t>,</a:t>
            </a:r>
            <a:r>
              <a:rPr lang="en-US" b="1">
                <a:solidFill>
                  <a:srgbClr val="00B0F0"/>
                </a:solidFill>
              </a:rPr>
              <a:t> </a:t>
            </a:r>
            <a:r>
              <a:rPr lang="en-US" b="1">
                <a:solidFill>
                  <a:srgbClr val="002060"/>
                </a:solidFill>
              </a:rPr>
              <a:t>(45565,Katz-00128,Zhang</a:t>
            </a:r>
            <a:r>
              <a:rPr lang="en-US" b="1"/>
              <a:t>),</a:t>
            </a:r>
            <a:r>
              <a:rPr lang="en-US" b="1">
                <a:solidFill>
                  <a:schemeClr val="accent6">
                    <a:lumMod val="75000"/>
                  </a:schemeClr>
                </a:solidFill>
              </a:rPr>
              <a:t>(10101,Srinivasan)</a:t>
            </a:r>
            <a:r>
              <a:rPr lang="en-US" b="1"/>
              <a:t>,</a:t>
            </a:r>
            <a:r>
              <a:rPr lang="en-US" b="1" spc="180"/>
              <a:t>…</a:t>
            </a:r>
            <a:r>
              <a:rPr lang="en-US" b="1">
                <a:solidFill>
                  <a:schemeClr val="accent1"/>
                </a:solidFill>
              </a:rPr>
              <a:t>(22222, Einstein-44553,Peltier)</a:t>
            </a:r>
            <a:r>
              <a:rPr lang="en-US" b="1"/>
              <a:t>  }</a:t>
            </a:r>
            <a:endParaRPr lang="en-US"/>
          </a:p>
        </p:txBody>
      </p:sp>
      <p:sp>
        <p:nvSpPr>
          <p:cNvPr id="14" name="Rectangle 13"/>
          <p:cNvSpPr/>
          <p:nvPr/>
        </p:nvSpPr>
        <p:spPr>
          <a:xfrm>
            <a:off x="514644" y="5054834"/>
            <a:ext cx="8343704" cy="1200329"/>
          </a:xfrm>
          <a:prstGeom prst="rect">
            <a:avLst/>
          </a:prstGeom>
        </p:spPr>
        <p:txBody>
          <a:bodyPr wrap="square">
            <a:spAutoFit/>
          </a:bodyPr>
          <a:lstStyle/>
          <a:p>
            <a:r>
              <a:rPr lang="en-US" sz="2400"/>
              <a:t>Every element(</a:t>
            </a:r>
            <a:r>
              <a:rPr lang="en-US" sz="2400">
                <a:solidFill>
                  <a:srgbClr val="C00000"/>
                </a:solidFill>
              </a:rPr>
              <a:t>Relationship instance</a:t>
            </a:r>
            <a:r>
              <a:rPr lang="en-US" sz="2400"/>
              <a:t>) in Relationship Set is to be </a:t>
            </a:r>
            <a:r>
              <a:rPr lang="en-US" sz="2400">
                <a:solidFill>
                  <a:srgbClr val="C00000"/>
                </a:solidFill>
              </a:rPr>
              <a:t>identified uniquely</a:t>
            </a:r>
            <a:r>
              <a:rPr lang="en-US" sz="2400"/>
              <a:t>, therefore we need a primary key for relationship set too.</a:t>
            </a:r>
          </a:p>
        </p:txBody>
      </p:sp>
      <p:grpSp>
        <p:nvGrpSpPr>
          <p:cNvPr id="7" name="Group 6"/>
          <p:cNvGrpSpPr/>
          <p:nvPr/>
        </p:nvGrpSpPr>
        <p:grpSpPr>
          <a:xfrm>
            <a:off x="1148029" y="533400"/>
            <a:ext cx="6395771" cy="502609"/>
            <a:chOff x="1146175" y="1589088"/>
            <a:chExt cx="6605249" cy="350779"/>
          </a:xfrm>
        </p:grpSpPr>
        <p:sp>
          <p:nvSpPr>
            <p:cNvPr id="8" name="Text Box 7"/>
            <p:cNvSpPr txBox="1">
              <a:spLocks noChangeArrowheads="1"/>
            </p:cNvSpPr>
            <p:nvPr/>
          </p:nvSpPr>
          <p:spPr bwMode="auto">
            <a:xfrm>
              <a:off x="1146175" y="1595438"/>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ID</a:t>
              </a:r>
            </a:p>
          </p:txBody>
        </p:sp>
        <p:sp>
          <p:nvSpPr>
            <p:cNvPr id="9" name="Text Box 8"/>
            <p:cNvSpPr txBox="1">
              <a:spLocks noChangeArrowheads="1"/>
            </p:cNvSpPr>
            <p:nvPr/>
          </p:nvSpPr>
          <p:spPr bwMode="auto">
            <a:xfrm>
              <a:off x="2301875" y="1589088"/>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Name</a:t>
              </a:r>
            </a:p>
          </p:txBody>
        </p:sp>
        <p:sp>
          <p:nvSpPr>
            <p:cNvPr id="15" name="Text Box 9"/>
            <p:cNvSpPr txBox="1">
              <a:spLocks noChangeArrowheads="1"/>
            </p:cNvSpPr>
            <p:nvPr/>
          </p:nvSpPr>
          <p:spPr bwMode="auto">
            <a:xfrm>
              <a:off x="5848350" y="1617663"/>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ID</a:t>
              </a:r>
            </a:p>
          </p:txBody>
        </p:sp>
        <p:sp>
          <p:nvSpPr>
            <p:cNvPr id="16" name="Text Box 10"/>
            <p:cNvSpPr txBox="1">
              <a:spLocks noChangeArrowheads="1"/>
            </p:cNvSpPr>
            <p:nvPr/>
          </p:nvSpPr>
          <p:spPr bwMode="auto">
            <a:xfrm>
              <a:off x="6902450" y="1597025"/>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Name</a:t>
              </a:r>
            </a:p>
          </p:txBody>
        </p:sp>
      </p:grpSp>
    </p:spTree>
    <p:extLst>
      <p:ext uri="{BB962C8B-B14F-4D97-AF65-F5344CB8AC3E}">
        <p14:creationId xmlns:p14="http://schemas.microsoft.com/office/powerpoint/2010/main" val="744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19" y="-8206"/>
            <a:ext cx="8229600" cy="922606"/>
          </a:xfrm>
        </p:spPr>
        <p:txBody>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Entity Sets</a:t>
            </a:r>
          </a:p>
        </p:txBody>
      </p:sp>
      <p:sp>
        <p:nvSpPr>
          <p:cNvPr id="3" name="Content Placeholder 2"/>
          <p:cNvSpPr>
            <a:spLocks noGrp="1"/>
          </p:cNvSpPr>
          <p:nvPr>
            <p:ph idx="1"/>
          </p:nvPr>
        </p:nvSpPr>
        <p:spPr>
          <a:xfrm>
            <a:off x="457200" y="1166018"/>
            <a:ext cx="8229600" cy="4929982"/>
          </a:xfrm>
        </p:spPr>
        <p:txBody>
          <a:bodyPr>
            <a:normAutofit fontScale="92500" lnSpcReduction="20000"/>
          </a:bodyPr>
          <a:lstStyle/>
          <a:p>
            <a:pPr algn="just">
              <a:lnSpc>
                <a:spcPct val="150000"/>
              </a:lnSpc>
              <a:buClr>
                <a:srgbClr val="E48312"/>
              </a:buClr>
              <a:buFont typeface="Wingdings" panose="05000000000000000000" pitchFamily="2" charset="2"/>
              <a:buChar char="Ø"/>
              <a:defRPr/>
            </a:pPr>
            <a:r>
              <a:rPr lang="en-US" altLang="en-US" sz="2800">
                <a:ea typeface="MS PGothic" panose="020B0600070205080204" pitchFamily="34" charset="-128"/>
              </a:rPr>
              <a:t>An </a:t>
            </a:r>
            <a:r>
              <a:rPr lang="en-US" altLang="en-US" sz="2800" b="1">
                <a:solidFill>
                  <a:srgbClr val="000099"/>
                </a:solidFill>
                <a:ea typeface="MS PGothic" panose="020B0600070205080204" pitchFamily="34" charset="-128"/>
              </a:rPr>
              <a:t>entity set</a:t>
            </a:r>
            <a:r>
              <a:rPr lang="en-US" altLang="en-US" sz="2800">
                <a:ea typeface="MS PGothic" panose="020B0600070205080204" pitchFamily="34" charset="-128"/>
              </a:rPr>
              <a:t> is a set of entities of the same type that share the same properties.</a:t>
            </a:r>
          </a:p>
          <a:p>
            <a:pPr lvl="2" algn="just">
              <a:lnSpc>
                <a:spcPct val="160000"/>
              </a:lnSpc>
              <a:buClr>
                <a:srgbClr val="E48312"/>
              </a:buClr>
              <a:buFont typeface="Wingdings" panose="05000000000000000000" pitchFamily="2" charset="2"/>
              <a:buChar char="Ø"/>
              <a:defRPr/>
            </a:pPr>
            <a:r>
              <a:rPr kumimoji="1" lang="en-US" altLang="en-US" sz="2200" kern="0">
                <a:solidFill>
                  <a:srgbClr val="FF0000"/>
                </a:solidFill>
                <a:ea typeface="ＭＳ Ｐゴシック" charset="-128"/>
              </a:rPr>
              <a:t>Example: </a:t>
            </a:r>
            <a:r>
              <a:rPr lang="en-US" altLang="en-US" sz="2800">
                <a:ea typeface="MS PGothic" panose="020B0600070205080204" pitchFamily="34" charset="-128"/>
              </a:rPr>
              <a:t>set of all students who share same properties</a:t>
            </a:r>
            <a:r>
              <a:rPr kumimoji="1" lang="en-US" altLang="en-US" sz="2200" b="1" kern="0">
                <a:solidFill>
                  <a:srgbClr val="C00000"/>
                </a:solidFill>
                <a:ea typeface="ＭＳ Ｐゴシック" charset="-128"/>
              </a:rPr>
              <a:t>.</a:t>
            </a:r>
          </a:p>
          <a:p>
            <a:pPr lvl="2" algn="just">
              <a:lnSpc>
                <a:spcPct val="160000"/>
              </a:lnSpc>
              <a:buClr>
                <a:srgbClr val="E48312"/>
              </a:buClr>
              <a:buFont typeface="Wingdings" panose="05000000000000000000" pitchFamily="2" charset="2"/>
              <a:buChar char="Ø"/>
              <a:defRPr/>
            </a:pPr>
            <a:r>
              <a:rPr lang="en-US" altLang="en-US" sz="2600" b="1">
                <a:ea typeface="MS PGothic" panose="020B0600070205080204" pitchFamily="34" charset="-128"/>
              </a:rPr>
              <a:t>{</a:t>
            </a:r>
            <a:r>
              <a:rPr kumimoji="1" lang="en-US" sz="1800" b="1" kern="0">
                <a:solidFill>
                  <a:srgbClr val="0070C0"/>
                </a:solidFill>
                <a:ea typeface="ＭＳ Ｐゴシック" charset="-128"/>
              </a:rPr>
              <a:t>(</a:t>
            </a:r>
            <a:r>
              <a:rPr kumimoji="1" lang="en-US" sz="1800" kern="0">
                <a:solidFill>
                  <a:srgbClr val="C00000"/>
                </a:solidFill>
                <a:ea typeface="ＭＳ Ｐゴシック" charset="-128"/>
              </a:rPr>
              <a:t>200970123,’Rajesh’,’MCA’,9876999756</a:t>
            </a:r>
            <a:r>
              <a:rPr kumimoji="1" lang="en-US" sz="1800" b="1" kern="0">
                <a:solidFill>
                  <a:srgbClr val="0070C0"/>
                </a:solidFill>
                <a:ea typeface="ＭＳ Ｐゴシック" charset="-128"/>
              </a:rPr>
              <a:t>) </a:t>
            </a:r>
            <a:r>
              <a:rPr kumimoji="1" lang="en-US" sz="1800" kern="0">
                <a:solidFill>
                  <a:srgbClr val="000000"/>
                </a:solidFill>
                <a:ea typeface="ＭＳ Ｐゴシック" charset="-128"/>
              </a:rPr>
              <a:t>,</a:t>
            </a:r>
            <a:r>
              <a:rPr kumimoji="1" lang="en-US" kern="0">
                <a:solidFill>
                  <a:srgbClr val="C00000"/>
                </a:solidFill>
                <a:ea typeface="ＭＳ Ｐゴシック" charset="-128"/>
              </a:rPr>
              <a:t>   </a:t>
            </a:r>
          </a:p>
          <a:p>
            <a:pPr marL="914400" lvl="2" indent="0" algn="just">
              <a:lnSpc>
                <a:spcPct val="160000"/>
              </a:lnSpc>
              <a:buClr>
                <a:srgbClr val="E48312"/>
              </a:buClr>
              <a:buNone/>
              <a:defRPr/>
            </a:pPr>
            <a:r>
              <a:rPr kumimoji="1" lang="en-US" sz="1800" kern="0">
                <a:solidFill>
                  <a:srgbClr val="C00000"/>
                </a:solidFill>
                <a:ea typeface="ＭＳ Ｐゴシック" charset="-128"/>
              </a:rPr>
              <a:t>        </a:t>
            </a:r>
            <a:r>
              <a:rPr kumimoji="1" lang="en-US" sz="1800" b="1" kern="0">
                <a:solidFill>
                  <a:srgbClr val="0070C0"/>
                </a:solidFill>
                <a:ea typeface="ＭＳ Ｐゴシック" charset="-128"/>
              </a:rPr>
              <a:t>(</a:t>
            </a:r>
            <a:r>
              <a:rPr kumimoji="1" lang="en-US" sz="1800" kern="0">
                <a:solidFill>
                  <a:srgbClr val="C00000"/>
                </a:solidFill>
                <a:ea typeface="ＭＳ Ｐゴシック" charset="-128"/>
              </a:rPr>
              <a:t>200968124,’Ramesh’,’DSE’,8876999756</a:t>
            </a:r>
            <a:r>
              <a:rPr kumimoji="1" lang="en-US" sz="1800" b="1" kern="0">
                <a:solidFill>
                  <a:srgbClr val="0070C0"/>
                </a:solidFill>
                <a:ea typeface="ＭＳ Ｐゴシック" charset="-128"/>
              </a:rPr>
              <a:t>)</a:t>
            </a:r>
            <a:r>
              <a:rPr kumimoji="1" lang="en-US" sz="1800" kern="0">
                <a:solidFill>
                  <a:srgbClr val="000000"/>
                </a:solidFill>
                <a:ea typeface="ＭＳ Ｐゴシック" charset="-128"/>
              </a:rPr>
              <a:t> , </a:t>
            </a:r>
            <a:r>
              <a:rPr kumimoji="1" lang="en-US" sz="1900" b="1" kern="0">
                <a:solidFill>
                  <a:srgbClr val="000000"/>
                </a:solidFill>
                <a:ea typeface="ＭＳ Ｐゴシック" charset="-128"/>
              </a:rPr>
              <a:t>……..</a:t>
            </a:r>
            <a:r>
              <a:rPr lang="en-US" sz="2600" b="1">
                <a:ea typeface="MS PGothic" panose="020B0600070205080204" pitchFamily="34" charset="-128"/>
              </a:rPr>
              <a:t>}</a:t>
            </a:r>
            <a:endParaRPr lang="en-US" altLang="en-US" sz="2600" b="1">
              <a:ea typeface="MS PGothic" panose="020B0600070205080204" pitchFamily="34" charset="-128"/>
            </a:endParaRPr>
          </a:p>
          <a:p>
            <a:pPr marL="342900" lvl="1" indent="-342900">
              <a:buFont typeface="Arial" pitchFamily="34" charset="0"/>
              <a:buChar char="•"/>
            </a:pPr>
            <a:r>
              <a:rPr kumimoji="1" lang="en-US" sz="2400" kern="0">
                <a:solidFill>
                  <a:srgbClr val="FF0000"/>
                </a:solidFill>
                <a:ea typeface="ＭＳ Ｐゴシック" charset="-128"/>
              </a:rPr>
              <a:t>Example:</a:t>
            </a:r>
            <a:r>
              <a:rPr kumimoji="1" lang="en-US" sz="2400" kern="0">
                <a:solidFill>
                  <a:srgbClr val="000000"/>
                </a:solidFill>
                <a:ea typeface="ＭＳ Ｐゴシック" charset="-128"/>
              </a:rPr>
              <a:t> 	</a:t>
            </a:r>
          </a:p>
          <a:p>
            <a:pPr marL="742950" lvl="2" indent="-342900"/>
            <a:r>
              <a:rPr lang="en-US" kern="0">
                <a:solidFill>
                  <a:srgbClr val="000000"/>
                </a:solidFill>
              </a:rPr>
              <a:t>Student entity set –Collection of all student entities. </a:t>
            </a:r>
            <a:r>
              <a:rPr lang="en-US" sz="2000" kern="0">
                <a:solidFill>
                  <a:srgbClr val="000000"/>
                </a:solidFill>
              </a:rPr>
              <a:t>		</a:t>
            </a:r>
          </a:p>
          <a:p>
            <a:pPr marL="742950" lvl="2" indent="-342900"/>
            <a:r>
              <a:rPr lang="en-US" kern="0">
                <a:solidFill>
                  <a:srgbClr val="000000"/>
                </a:solidFill>
              </a:rPr>
              <a:t>Faculty entity set –Collection all faculties in a college</a:t>
            </a:r>
          </a:p>
          <a:p>
            <a:endParaRPr lang="en-US" sz="3600"/>
          </a:p>
        </p:txBody>
      </p:sp>
    </p:spTree>
    <p:extLst>
      <p:ext uri="{BB962C8B-B14F-4D97-AF65-F5344CB8AC3E}">
        <p14:creationId xmlns:p14="http://schemas.microsoft.com/office/powerpoint/2010/main" val="2930171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67923" y="117475"/>
            <a:ext cx="8677627"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Keys for Relationship Sets</a:t>
            </a:r>
          </a:p>
        </p:txBody>
      </p:sp>
      <p:sp>
        <p:nvSpPr>
          <p:cNvPr id="4" name="Rectangle 3"/>
          <p:cNvSpPr txBox="1">
            <a:spLocks noChangeArrowheads="1"/>
          </p:cNvSpPr>
          <p:nvPr/>
        </p:nvSpPr>
        <p:spPr>
          <a:xfrm>
            <a:off x="315736" y="914400"/>
            <a:ext cx="8529814" cy="5257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The combination of primary keys of the participating entity sets forms the Primary key of a relationship set.</a:t>
            </a:r>
          </a:p>
          <a:p>
            <a:endParaRPr lang="en-US" sz="1100"/>
          </a:p>
          <a:p>
            <a:r>
              <a:rPr lang="en-US" sz="2400"/>
              <a:t>Let R be a relationship set involving entity sets </a:t>
            </a:r>
            <a:r>
              <a:rPr lang="en-US" sz="2400" b="1"/>
              <a:t>E</a:t>
            </a:r>
            <a:r>
              <a:rPr lang="en-US" sz="2400" b="1" baseline="-25000"/>
              <a:t>1</a:t>
            </a:r>
            <a:r>
              <a:rPr lang="en-US" sz="2400"/>
              <a:t>,</a:t>
            </a:r>
            <a:r>
              <a:rPr lang="en-US" sz="2400" b="1"/>
              <a:t>E</a:t>
            </a:r>
            <a:r>
              <a:rPr lang="en-US" sz="2400" b="1" baseline="-25000"/>
              <a:t>2</a:t>
            </a:r>
            <a:r>
              <a:rPr lang="en-US" sz="2400"/>
              <a:t>,…,</a:t>
            </a:r>
            <a:r>
              <a:rPr lang="en-US" sz="2400" b="1"/>
              <a:t>E</a:t>
            </a:r>
            <a:r>
              <a:rPr lang="en-US" sz="2400" b="1" baseline="-25000"/>
              <a:t>n</a:t>
            </a:r>
            <a:r>
              <a:rPr lang="en-US" sz="2400"/>
              <a:t>. Let </a:t>
            </a:r>
            <a:r>
              <a:rPr lang="en-US" sz="2400" b="1"/>
              <a:t>primary-key(</a:t>
            </a:r>
            <a:r>
              <a:rPr lang="en-US" sz="2400" b="1" err="1"/>
              <a:t>E</a:t>
            </a:r>
            <a:r>
              <a:rPr lang="en-US" sz="2400" b="1" baseline="-25000" err="1"/>
              <a:t>i</a:t>
            </a:r>
            <a:r>
              <a:rPr lang="en-US" sz="2400" b="1"/>
              <a:t>)</a:t>
            </a:r>
            <a:r>
              <a:rPr lang="en-US" sz="2400"/>
              <a:t> denote the set of attributes that forms the primary key for entity set </a:t>
            </a:r>
            <a:r>
              <a:rPr lang="en-US" sz="2400" err="1"/>
              <a:t>E</a:t>
            </a:r>
            <a:r>
              <a:rPr lang="en-US" sz="2400" baseline="-25000" err="1"/>
              <a:t>i</a:t>
            </a:r>
            <a:r>
              <a:rPr lang="en-US" sz="2400"/>
              <a:t>.</a:t>
            </a:r>
          </a:p>
          <a:p>
            <a:endParaRPr lang="en-US" sz="1200"/>
          </a:p>
          <a:p>
            <a:pPr algn="just">
              <a:buFont typeface="Wingdings" panose="05000000000000000000" pitchFamily="2" charset="2"/>
              <a:buChar char="§"/>
              <a:defRPr/>
            </a:pPr>
            <a:r>
              <a:rPr lang="en-US" sz="2400"/>
              <a:t>If the relationship set R has </a:t>
            </a:r>
            <a:r>
              <a:rPr lang="en-US" sz="2400">
                <a:solidFill>
                  <a:srgbClr val="C00000"/>
                </a:solidFill>
              </a:rPr>
              <a:t>no descriptive attributes </a:t>
            </a:r>
            <a:r>
              <a:rPr lang="en-US" sz="2400"/>
              <a:t>associated with it, then the set of attributes. </a:t>
            </a:r>
          </a:p>
          <a:p>
            <a:pPr marL="0" indent="0" algn="just">
              <a:buFont typeface="Calibri" panose="020F0502020204030204" pitchFamily="34" charset="0"/>
              <a:buNone/>
              <a:defRPr/>
            </a:pPr>
            <a:r>
              <a:rPr lang="en-US" sz="2400"/>
              <a:t>	</a:t>
            </a:r>
            <a:r>
              <a:rPr lang="en-US" sz="2400" b="1">
                <a:solidFill>
                  <a:srgbClr val="C00000"/>
                </a:solidFill>
              </a:rPr>
              <a:t>primary-key(E</a:t>
            </a:r>
            <a:r>
              <a:rPr lang="en-US" sz="2400" b="1" baseline="-25000">
                <a:solidFill>
                  <a:srgbClr val="C00000"/>
                </a:solidFill>
              </a:rPr>
              <a:t>1</a:t>
            </a:r>
            <a:r>
              <a:rPr lang="en-US" sz="2400" b="1">
                <a:solidFill>
                  <a:srgbClr val="C00000"/>
                </a:solidFill>
              </a:rPr>
              <a:t>) </a:t>
            </a:r>
            <a:r>
              <a:rPr lang="en-US" sz="2400" b="1"/>
              <a:t>U</a:t>
            </a:r>
            <a:r>
              <a:rPr lang="en-US" sz="2400" b="1">
                <a:solidFill>
                  <a:srgbClr val="C00000"/>
                </a:solidFill>
              </a:rPr>
              <a:t> primary-key(E</a:t>
            </a:r>
            <a:r>
              <a:rPr lang="en-US" sz="2400" b="1" baseline="-25000">
                <a:solidFill>
                  <a:srgbClr val="C00000"/>
                </a:solidFill>
              </a:rPr>
              <a:t>2</a:t>
            </a:r>
            <a:r>
              <a:rPr lang="en-US" sz="2400" b="1">
                <a:solidFill>
                  <a:srgbClr val="C00000"/>
                </a:solidFill>
              </a:rPr>
              <a:t>) </a:t>
            </a:r>
            <a:r>
              <a:rPr lang="en-US" sz="2400" b="1"/>
              <a:t>U</a:t>
            </a:r>
            <a:r>
              <a:rPr lang="en-US" sz="2400" b="1">
                <a:solidFill>
                  <a:srgbClr val="C00000"/>
                </a:solidFill>
              </a:rPr>
              <a:t>…primary-key(E</a:t>
            </a:r>
            <a:r>
              <a:rPr lang="en-US" sz="2400" b="1" baseline="-25000">
                <a:solidFill>
                  <a:srgbClr val="C00000"/>
                </a:solidFill>
              </a:rPr>
              <a:t>n</a:t>
            </a:r>
            <a:r>
              <a:rPr lang="en-US" sz="2400" b="1">
                <a:solidFill>
                  <a:srgbClr val="C00000"/>
                </a:solidFill>
              </a:rPr>
              <a:t>)</a:t>
            </a:r>
          </a:p>
          <a:p>
            <a:r>
              <a:rPr lang="en-US" sz="2400"/>
              <a:t>Example:</a:t>
            </a:r>
          </a:p>
          <a:p>
            <a:pPr lvl="1"/>
            <a:r>
              <a:rPr lang="en-US" sz="2000"/>
              <a:t>Primary Key for Advisor relationship set is </a:t>
            </a:r>
          </a:p>
          <a:p>
            <a:pPr lvl="3"/>
            <a:r>
              <a:rPr lang="en-US" sz="1800"/>
              <a:t>– </a:t>
            </a:r>
            <a:r>
              <a:rPr lang="en-US" sz="1800" b="1">
                <a:solidFill>
                  <a:srgbClr val="C00000"/>
                </a:solidFill>
              </a:rPr>
              <a:t>Primary Key(</a:t>
            </a:r>
            <a:r>
              <a:rPr lang="en-US" sz="1800" b="1"/>
              <a:t>Instructor</a:t>
            </a:r>
            <a:r>
              <a:rPr lang="en-US" sz="1800" b="1">
                <a:solidFill>
                  <a:srgbClr val="C00000"/>
                </a:solidFill>
              </a:rPr>
              <a:t>) U Primary Key(</a:t>
            </a:r>
            <a:r>
              <a:rPr lang="en-US" sz="1800" b="1"/>
              <a:t>Student</a:t>
            </a:r>
            <a:r>
              <a:rPr lang="en-US" sz="1800" b="1">
                <a:solidFill>
                  <a:srgbClr val="C00000"/>
                </a:solidFill>
              </a:rPr>
              <a:t>)</a:t>
            </a:r>
          </a:p>
          <a:p>
            <a:r>
              <a:rPr lang="en-US" sz="2400" err="1"/>
              <a:t>i.e</a:t>
            </a:r>
            <a:r>
              <a:rPr lang="en-US" sz="2400"/>
              <a:t> </a:t>
            </a:r>
            <a:r>
              <a:rPr lang="en-US" sz="2400">
                <a:solidFill>
                  <a:srgbClr val="C00000"/>
                </a:solidFill>
              </a:rPr>
              <a:t>(ID,ID)   </a:t>
            </a:r>
            <a:r>
              <a:rPr lang="en-US" sz="2400"/>
              <a:t>, i.e. ID of Instructor &amp; ID of Student is </a:t>
            </a:r>
            <a:r>
              <a:rPr lang="en-US" sz="2400" err="1"/>
              <a:t>Pkey</a:t>
            </a:r>
            <a:r>
              <a:rPr lang="en-US" sz="2400"/>
              <a:t> of Advisor</a:t>
            </a:r>
          </a:p>
        </p:txBody>
      </p:sp>
    </p:spTree>
    <p:extLst>
      <p:ext uri="{BB962C8B-B14F-4D97-AF65-F5344CB8AC3E}">
        <p14:creationId xmlns:p14="http://schemas.microsoft.com/office/powerpoint/2010/main" val="488241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6010" y="609600"/>
            <a:ext cx="8473190" cy="2133600"/>
          </a:xfrm>
        </p:spPr>
        <p:txBody>
          <a:bodyPr>
            <a:normAutofit fontScale="92500"/>
          </a:bodyPr>
          <a:lstStyle/>
          <a:p>
            <a:pPr algn="just">
              <a:spcAft>
                <a:spcPts val="600"/>
              </a:spcAft>
              <a:buFont typeface="Wingdings" panose="05000000000000000000" pitchFamily="2" charset="2"/>
              <a:buChar char="§"/>
              <a:defRPr/>
            </a:pPr>
            <a:r>
              <a:rPr lang="en-US" sz="2800"/>
              <a:t>If the relationship set R has </a:t>
            </a:r>
            <a:r>
              <a:rPr lang="en-US" sz="2800" b="1">
                <a:solidFill>
                  <a:srgbClr val="C00000"/>
                </a:solidFill>
              </a:rPr>
              <a:t>descriptive attributes </a:t>
            </a:r>
            <a:r>
              <a:rPr lang="en-US" sz="2800">
                <a:solidFill>
                  <a:srgbClr val="C00000"/>
                </a:solidFill>
              </a:rPr>
              <a:t>a</a:t>
            </a:r>
            <a:r>
              <a:rPr lang="en-US" sz="2800" baseline="-25000">
                <a:solidFill>
                  <a:srgbClr val="C00000"/>
                </a:solidFill>
              </a:rPr>
              <a:t>1</a:t>
            </a:r>
            <a:r>
              <a:rPr lang="en-US" sz="2800">
                <a:solidFill>
                  <a:srgbClr val="C00000"/>
                </a:solidFill>
              </a:rPr>
              <a:t>,a</a:t>
            </a:r>
            <a:r>
              <a:rPr lang="en-US" sz="2800" baseline="-25000">
                <a:solidFill>
                  <a:srgbClr val="C00000"/>
                </a:solidFill>
              </a:rPr>
              <a:t>2</a:t>
            </a:r>
            <a:r>
              <a:rPr lang="en-US" sz="2800">
                <a:solidFill>
                  <a:srgbClr val="C00000"/>
                </a:solidFill>
              </a:rPr>
              <a:t>,…….,a</a:t>
            </a:r>
            <a:r>
              <a:rPr lang="en-US" sz="2800" baseline="-25000">
                <a:solidFill>
                  <a:srgbClr val="C00000"/>
                </a:solidFill>
              </a:rPr>
              <a:t>m</a:t>
            </a:r>
            <a:r>
              <a:rPr lang="en-US" sz="2800"/>
              <a:t> associated with it, then the set of attributes- </a:t>
            </a:r>
          </a:p>
          <a:p>
            <a:pPr marL="0" indent="0">
              <a:lnSpc>
                <a:spcPct val="110000"/>
              </a:lnSpc>
              <a:spcBef>
                <a:spcPts val="600"/>
              </a:spcBef>
              <a:buFont typeface="Calibri" panose="020F0502020204030204" pitchFamily="34" charset="0"/>
              <a:buNone/>
              <a:defRPr/>
            </a:pPr>
            <a:r>
              <a:rPr lang="en-US" sz="2800">
                <a:solidFill>
                  <a:schemeClr val="accent2">
                    <a:lumMod val="75000"/>
                  </a:schemeClr>
                </a:solidFill>
              </a:rPr>
              <a:t>primary-key(E</a:t>
            </a:r>
            <a:r>
              <a:rPr lang="en-US" sz="2800" baseline="-25000">
                <a:solidFill>
                  <a:schemeClr val="accent2">
                    <a:lumMod val="75000"/>
                  </a:schemeClr>
                </a:solidFill>
              </a:rPr>
              <a:t>1</a:t>
            </a:r>
            <a:r>
              <a:rPr lang="en-US" sz="2800">
                <a:solidFill>
                  <a:schemeClr val="accent2">
                    <a:lumMod val="75000"/>
                  </a:schemeClr>
                </a:solidFill>
              </a:rPr>
              <a:t>) </a:t>
            </a:r>
            <a:r>
              <a:rPr lang="en-US" sz="3000" b="1"/>
              <a:t>U</a:t>
            </a:r>
            <a:r>
              <a:rPr lang="en-US" sz="2800">
                <a:solidFill>
                  <a:schemeClr val="accent2">
                    <a:lumMod val="75000"/>
                  </a:schemeClr>
                </a:solidFill>
              </a:rPr>
              <a:t> primary-key(E</a:t>
            </a:r>
            <a:r>
              <a:rPr lang="en-US" sz="2800" baseline="-25000">
                <a:solidFill>
                  <a:schemeClr val="accent2">
                    <a:lumMod val="75000"/>
                  </a:schemeClr>
                </a:solidFill>
              </a:rPr>
              <a:t>2</a:t>
            </a:r>
            <a:r>
              <a:rPr lang="en-US" sz="2800">
                <a:solidFill>
                  <a:schemeClr val="accent2">
                    <a:lumMod val="75000"/>
                  </a:schemeClr>
                </a:solidFill>
              </a:rPr>
              <a:t>) </a:t>
            </a:r>
            <a:r>
              <a:rPr lang="en-US" sz="3000" b="1"/>
              <a:t>U</a:t>
            </a:r>
            <a:r>
              <a:rPr lang="en-US" sz="2800">
                <a:solidFill>
                  <a:schemeClr val="accent2">
                    <a:lumMod val="75000"/>
                  </a:schemeClr>
                </a:solidFill>
              </a:rPr>
              <a:t>… primary-key(E</a:t>
            </a:r>
            <a:r>
              <a:rPr lang="en-US" sz="2800" baseline="-25000">
                <a:solidFill>
                  <a:schemeClr val="accent2">
                    <a:lumMod val="75000"/>
                  </a:schemeClr>
                </a:solidFill>
              </a:rPr>
              <a:t>n</a:t>
            </a:r>
            <a:r>
              <a:rPr lang="en-US" sz="2800">
                <a:solidFill>
                  <a:schemeClr val="accent2">
                    <a:lumMod val="75000"/>
                  </a:schemeClr>
                </a:solidFill>
              </a:rPr>
              <a:t>) </a:t>
            </a:r>
            <a:r>
              <a:rPr lang="en-US" sz="3000" b="1"/>
              <a:t>U</a:t>
            </a:r>
            <a:r>
              <a:rPr lang="en-US" sz="2800">
                <a:solidFill>
                  <a:schemeClr val="accent2">
                    <a:lumMod val="75000"/>
                  </a:schemeClr>
                </a:solidFill>
              </a:rPr>
              <a:t>   </a:t>
            </a:r>
            <a:r>
              <a:rPr lang="en-US" sz="2800" b="1">
                <a:solidFill>
                  <a:schemeClr val="accent2">
                    <a:lumMod val="75000"/>
                  </a:schemeClr>
                </a:solidFill>
              </a:rPr>
              <a:t>{</a:t>
            </a:r>
            <a:r>
              <a:rPr lang="en-US" sz="2800">
                <a:solidFill>
                  <a:schemeClr val="accent2">
                    <a:lumMod val="75000"/>
                  </a:schemeClr>
                </a:solidFill>
              </a:rPr>
              <a:t>a</a:t>
            </a:r>
            <a:r>
              <a:rPr lang="en-US" sz="2800" baseline="-25000">
                <a:solidFill>
                  <a:schemeClr val="accent2">
                    <a:lumMod val="75000"/>
                  </a:schemeClr>
                </a:solidFill>
              </a:rPr>
              <a:t>1</a:t>
            </a:r>
            <a:r>
              <a:rPr lang="en-US" sz="2800">
                <a:solidFill>
                  <a:schemeClr val="accent2">
                    <a:lumMod val="75000"/>
                  </a:schemeClr>
                </a:solidFill>
              </a:rPr>
              <a:t>, a</a:t>
            </a:r>
            <a:r>
              <a:rPr lang="en-US" sz="2800" baseline="-25000">
                <a:solidFill>
                  <a:schemeClr val="accent2">
                    <a:lumMod val="75000"/>
                  </a:schemeClr>
                </a:solidFill>
              </a:rPr>
              <a:t>2</a:t>
            </a:r>
            <a:r>
              <a:rPr lang="en-US" sz="2800">
                <a:solidFill>
                  <a:schemeClr val="accent2">
                    <a:lumMod val="75000"/>
                  </a:schemeClr>
                </a:solidFill>
              </a:rPr>
              <a:t>,…a</a:t>
            </a:r>
            <a:r>
              <a:rPr lang="en-US" sz="2800" baseline="-25000">
                <a:solidFill>
                  <a:schemeClr val="accent2">
                    <a:lumMod val="75000"/>
                  </a:schemeClr>
                </a:solidFill>
              </a:rPr>
              <a:t>m</a:t>
            </a:r>
            <a:r>
              <a:rPr lang="en-US" sz="2800" b="1">
                <a:solidFill>
                  <a:schemeClr val="accent2">
                    <a:lumMod val="75000"/>
                  </a:schemeClr>
                </a:solidFill>
              </a:rPr>
              <a:t>}</a:t>
            </a:r>
            <a:r>
              <a:rPr lang="en-US" sz="2800"/>
              <a:t>   forms the relationship set R.</a:t>
            </a:r>
          </a:p>
          <a:p>
            <a:pPr algn="just">
              <a:buFont typeface="Wingdings" panose="05000000000000000000" pitchFamily="2" charset="2"/>
              <a:buChar char="§"/>
              <a:defRPr/>
            </a:pPr>
            <a:endParaRPr lang="en-US" sz="2800"/>
          </a:p>
          <a:p>
            <a:pPr algn="just">
              <a:buFont typeface="Wingdings" panose="05000000000000000000" pitchFamily="2" charset="2"/>
              <a:buChar char="§"/>
              <a:defRPr/>
            </a:pPr>
            <a:endParaRPr lang="en-US" sz="2800"/>
          </a:p>
        </p:txBody>
      </p:sp>
      <p:sp>
        <p:nvSpPr>
          <p:cNvPr id="5" name="Rectangle 2"/>
          <p:cNvSpPr>
            <a:spLocks noGrp="1" noChangeArrowheads="1"/>
          </p:cNvSpPr>
          <p:nvPr>
            <p:ph type="title"/>
          </p:nvPr>
        </p:nvSpPr>
        <p:spPr>
          <a:xfrm>
            <a:off x="289810" y="-76200"/>
            <a:ext cx="8677627"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Keys for Relationship Sets having Attributes</a:t>
            </a:r>
          </a:p>
        </p:txBody>
      </p:sp>
      <p:grpSp>
        <p:nvGrpSpPr>
          <p:cNvPr id="2" name="Group 1"/>
          <p:cNvGrpSpPr/>
          <p:nvPr/>
        </p:nvGrpSpPr>
        <p:grpSpPr>
          <a:xfrm>
            <a:off x="2449989" y="2880322"/>
            <a:ext cx="6282531" cy="2910878"/>
            <a:chOff x="1487357" y="2971800"/>
            <a:chExt cx="6282531" cy="2910878"/>
          </a:xfrm>
        </p:grpSpPr>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357" y="2971800"/>
              <a:ext cx="6282531" cy="291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789193" y="3085477"/>
              <a:ext cx="1803892" cy="369332"/>
            </a:xfrm>
            <a:prstGeom prst="rect">
              <a:avLst/>
            </a:prstGeom>
          </p:spPr>
          <p:txBody>
            <a:bodyPr wrap="none">
              <a:spAutoFit/>
            </a:bodyPr>
            <a:lstStyle/>
            <a:p>
              <a:r>
                <a:rPr lang="en-US" err="1">
                  <a:solidFill>
                    <a:srgbClr val="C00000"/>
                  </a:solidFill>
                </a:rPr>
                <a:t>Advisor_on_Date</a:t>
              </a:r>
              <a:endParaRPr lang="en-US">
                <a:solidFill>
                  <a:srgbClr val="C00000"/>
                </a:solidFill>
              </a:endParaRPr>
            </a:p>
          </p:txBody>
        </p:sp>
        <p:sp>
          <p:nvSpPr>
            <p:cNvPr id="8" name="Rectangle 7"/>
            <p:cNvSpPr/>
            <p:nvPr/>
          </p:nvSpPr>
          <p:spPr>
            <a:xfrm>
              <a:off x="4184429" y="5454212"/>
              <a:ext cx="888385" cy="369332"/>
            </a:xfrm>
            <a:prstGeom prst="rect">
              <a:avLst/>
            </a:prstGeom>
          </p:spPr>
          <p:txBody>
            <a:bodyPr wrap="none">
              <a:spAutoFit/>
            </a:bodyPr>
            <a:lstStyle/>
            <a:p>
              <a:r>
                <a:rPr lang="en-US">
                  <a:solidFill>
                    <a:srgbClr val="C00000"/>
                  </a:solidFill>
                </a:rPr>
                <a:t>Advisor</a:t>
              </a:r>
            </a:p>
          </p:txBody>
        </p:sp>
      </p:grpSp>
      <p:sp>
        <p:nvSpPr>
          <p:cNvPr id="9" name="Rectangle 8"/>
          <p:cNvSpPr/>
          <p:nvPr/>
        </p:nvSpPr>
        <p:spPr>
          <a:xfrm>
            <a:off x="174603" y="5990348"/>
            <a:ext cx="8969397" cy="400110"/>
          </a:xfrm>
          <a:prstGeom prst="rect">
            <a:avLst/>
          </a:prstGeom>
        </p:spPr>
        <p:txBody>
          <a:bodyPr wrap="square">
            <a:spAutoFit/>
          </a:bodyPr>
          <a:lstStyle/>
          <a:p>
            <a:r>
              <a:rPr lang="en-US" b="1"/>
              <a:t>				</a:t>
            </a:r>
            <a:r>
              <a:rPr lang="en-US" sz="2000" b="1"/>
              <a:t>(</a:t>
            </a:r>
            <a:r>
              <a:rPr lang="en-US" sz="2000" b="1" u="sng">
                <a:solidFill>
                  <a:srgbClr val="002060"/>
                </a:solidFill>
              </a:rPr>
              <a:t>ID, ID</a:t>
            </a:r>
            <a:r>
              <a:rPr lang="en-US" sz="2000" b="1">
                <a:solidFill>
                  <a:srgbClr val="002060"/>
                </a:solidFill>
              </a:rPr>
              <a:t>, Advisor_On_Date</a:t>
            </a:r>
            <a:r>
              <a:rPr lang="en-US" sz="2000" b="1"/>
              <a:t>)</a:t>
            </a:r>
          </a:p>
        </p:txBody>
      </p:sp>
      <p:sp>
        <p:nvSpPr>
          <p:cNvPr id="3" name="Rectangle 2"/>
          <p:cNvSpPr/>
          <p:nvPr/>
        </p:nvSpPr>
        <p:spPr>
          <a:xfrm>
            <a:off x="385088" y="3008089"/>
            <a:ext cx="1269899" cy="461665"/>
          </a:xfrm>
          <a:prstGeom prst="rect">
            <a:avLst/>
          </a:prstGeom>
        </p:spPr>
        <p:txBody>
          <a:bodyPr wrap="none">
            <a:spAutoFit/>
          </a:bodyPr>
          <a:lstStyle/>
          <a:p>
            <a:r>
              <a:rPr lang="en-US" sz="2400" b="1"/>
              <a:t>Example</a:t>
            </a:r>
          </a:p>
        </p:txBody>
      </p:sp>
      <p:grpSp>
        <p:nvGrpSpPr>
          <p:cNvPr id="10" name="Group 9"/>
          <p:cNvGrpSpPr/>
          <p:nvPr/>
        </p:nvGrpSpPr>
        <p:grpSpPr>
          <a:xfrm>
            <a:off x="2455885" y="2491390"/>
            <a:ext cx="6276635" cy="502609"/>
            <a:chOff x="1146175" y="1589088"/>
            <a:chExt cx="6605249" cy="350779"/>
          </a:xfrm>
        </p:grpSpPr>
        <p:sp>
          <p:nvSpPr>
            <p:cNvPr id="11" name="Text Box 7"/>
            <p:cNvSpPr txBox="1">
              <a:spLocks noChangeArrowheads="1"/>
            </p:cNvSpPr>
            <p:nvPr/>
          </p:nvSpPr>
          <p:spPr bwMode="auto">
            <a:xfrm>
              <a:off x="1146175" y="1595438"/>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ID</a:t>
              </a:r>
            </a:p>
          </p:txBody>
        </p:sp>
        <p:sp>
          <p:nvSpPr>
            <p:cNvPr id="12" name="Text Box 8"/>
            <p:cNvSpPr txBox="1">
              <a:spLocks noChangeArrowheads="1"/>
            </p:cNvSpPr>
            <p:nvPr/>
          </p:nvSpPr>
          <p:spPr bwMode="auto">
            <a:xfrm>
              <a:off x="2301875" y="1589088"/>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Name</a:t>
              </a:r>
            </a:p>
          </p:txBody>
        </p:sp>
        <p:sp>
          <p:nvSpPr>
            <p:cNvPr id="13" name="Text Box 9"/>
            <p:cNvSpPr txBox="1">
              <a:spLocks noChangeArrowheads="1"/>
            </p:cNvSpPr>
            <p:nvPr/>
          </p:nvSpPr>
          <p:spPr bwMode="auto">
            <a:xfrm>
              <a:off x="5848350" y="1617663"/>
              <a:ext cx="41382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ID</a:t>
              </a:r>
            </a:p>
          </p:txBody>
        </p:sp>
        <p:sp>
          <p:nvSpPr>
            <p:cNvPr id="14" name="Text Box 10"/>
            <p:cNvSpPr txBox="1">
              <a:spLocks noChangeArrowheads="1"/>
            </p:cNvSpPr>
            <p:nvPr/>
          </p:nvSpPr>
          <p:spPr bwMode="auto">
            <a:xfrm>
              <a:off x="6902450" y="1597025"/>
              <a:ext cx="848974"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prstClr val="black"/>
                  </a:solidFill>
                </a:rPr>
                <a:t>Name</a:t>
              </a:r>
            </a:p>
          </p:txBody>
        </p:sp>
      </p:grpSp>
      <p:cxnSp>
        <p:nvCxnSpPr>
          <p:cNvPr id="16" name="Straight Connector 15">
            <a:extLst>
              <a:ext uri="{FF2B5EF4-FFF2-40B4-BE49-F238E27FC236}">
                <a16:creationId xmlns:a16="http://schemas.microsoft.com/office/drawing/2014/main" id="{C9DFC5E8-6282-485C-A9F0-B6A6FA168149}"/>
              </a:ext>
            </a:extLst>
          </p:cNvPr>
          <p:cNvCxnSpPr>
            <a:cxnSpLocks/>
          </p:cNvCxnSpPr>
          <p:nvPr/>
        </p:nvCxnSpPr>
        <p:spPr>
          <a:xfrm flipH="1">
            <a:off x="6035447" y="3864002"/>
            <a:ext cx="888678" cy="32699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0184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8350" y="0"/>
            <a:ext cx="8077200"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Weak Entity Sets</a:t>
            </a:r>
          </a:p>
        </p:txBody>
      </p:sp>
      <p:sp>
        <p:nvSpPr>
          <p:cNvPr id="5" name="Rectangle 3"/>
          <p:cNvSpPr txBox="1">
            <a:spLocks noChangeArrowheads="1"/>
          </p:cNvSpPr>
          <p:nvPr/>
        </p:nvSpPr>
        <p:spPr>
          <a:xfrm>
            <a:off x="228600" y="753696"/>
            <a:ext cx="8616950" cy="5647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An entity set that does not have a primary key is referred to as a </a:t>
            </a:r>
            <a:r>
              <a:rPr lang="en-US" sz="2400" b="1">
                <a:solidFill>
                  <a:srgbClr val="000099"/>
                </a:solidFill>
              </a:rPr>
              <a:t>weak entity set</a:t>
            </a:r>
            <a:r>
              <a:rPr lang="en-US" sz="2400"/>
              <a:t>.</a:t>
            </a:r>
          </a:p>
          <a:p>
            <a:r>
              <a:rPr lang="en-US" sz="2400"/>
              <a:t>The existence of a weak entity set depends on the existence of a </a:t>
            </a:r>
            <a:r>
              <a:rPr lang="en-US" sz="2400" b="1">
                <a:solidFill>
                  <a:srgbClr val="000099"/>
                </a:solidFill>
              </a:rPr>
              <a:t>identifying entity set</a:t>
            </a:r>
          </a:p>
          <a:p>
            <a:pPr lvl="1"/>
            <a:r>
              <a:rPr lang="en-US" sz="2400"/>
              <a:t>It must relate to the identifying entity set </a:t>
            </a:r>
            <a:r>
              <a:rPr lang="en-US" sz="2400" b="1">
                <a:solidFill>
                  <a:srgbClr val="FF0000"/>
                </a:solidFill>
              </a:rPr>
              <a:t>via a total partition, one-to-many relationship set </a:t>
            </a:r>
            <a:r>
              <a:rPr lang="en-US" sz="2400"/>
              <a:t>from the identifying to the weak entity set</a:t>
            </a:r>
          </a:p>
          <a:p>
            <a:pPr lvl="1"/>
            <a:r>
              <a:rPr lang="en-US" sz="2400" b="1">
                <a:solidFill>
                  <a:srgbClr val="000099"/>
                </a:solidFill>
              </a:rPr>
              <a:t>Identifying relationship</a:t>
            </a:r>
            <a:r>
              <a:rPr lang="en-US" sz="2400"/>
              <a:t> depicted using a double diamond</a:t>
            </a:r>
          </a:p>
          <a:p>
            <a:r>
              <a:rPr lang="en-US" sz="2400"/>
              <a:t>The </a:t>
            </a:r>
            <a:r>
              <a:rPr lang="en-US" sz="2400" b="1">
                <a:solidFill>
                  <a:srgbClr val="000099"/>
                </a:solidFill>
              </a:rPr>
              <a:t>discriminator</a:t>
            </a:r>
            <a:r>
              <a:rPr lang="en-US" sz="2400" b="1" i="1">
                <a:solidFill>
                  <a:schemeClr val="tx2"/>
                </a:solidFill>
              </a:rPr>
              <a:t> </a:t>
            </a:r>
            <a:r>
              <a:rPr lang="en-US" sz="2400"/>
              <a:t>(</a:t>
            </a:r>
            <a:r>
              <a:rPr lang="en-US" sz="2400" i="1"/>
              <a:t>or partial key)</a:t>
            </a:r>
            <a:r>
              <a:rPr lang="en-US" sz="2400"/>
              <a:t> of a weak entity set is the set of attributes that distinguishes among all the entities of a weak entity set.</a:t>
            </a:r>
          </a:p>
          <a:p>
            <a:pPr algn="just"/>
            <a:r>
              <a:rPr lang="en-US" sz="2400"/>
              <a:t>The </a:t>
            </a:r>
            <a:r>
              <a:rPr lang="en-US" sz="2400" b="1">
                <a:solidFill>
                  <a:schemeClr val="tx2"/>
                </a:solidFill>
              </a:rPr>
              <a:t>primary key of a weak entity set </a:t>
            </a:r>
            <a:r>
              <a:rPr lang="en-US" sz="2400"/>
              <a:t>is formed by –</a:t>
            </a:r>
          </a:p>
          <a:p>
            <a:pPr lvl="1" algn="just"/>
            <a:r>
              <a:rPr lang="en-US" sz="2000"/>
              <a:t>The </a:t>
            </a:r>
            <a:r>
              <a:rPr lang="en-US" sz="2000" b="1">
                <a:solidFill>
                  <a:srgbClr val="C00000"/>
                </a:solidFill>
              </a:rPr>
              <a:t>primary key of the strong entity set</a:t>
            </a:r>
            <a:r>
              <a:rPr lang="en-US" sz="2000" b="1"/>
              <a:t> </a:t>
            </a:r>
            <a:r>
              <a:rPr lang="en-US" sz="2000"/>
              <a:t>on which the weak entity set is existence dependent, </a:t>
            </a:r>
            <a:r>
              <a:rPr lang="en-US" sz="2000" b="1">
                <a:solidFill>
                  <a:srgbClr val="C00000"/>
                </a:solidFill>
              </a:rPr>
              <a:t>plus</a:t>
            </a:r>
            <a:r>
              <a:rPr lang="en-US" sz="2000"/>
              <a:t> the </a:t>
            </a:r>
            <a:r>
              <a:rPr lang="en-US" sz="2000" b="1">
                <a:solidFill>
                  <a:srgbClr val="C00000"/>
                </a:solidFill>
              </a:rPr>
              <a:t>weak entity set’s discriminator</a:t>
            </a:r>
            <a:r>
              <a:rPr lang="en-US" sz="2000"/>
              <a:t>.</a:t>
            </a:r>
          </a:p>
        </p:txBody>
      </p:sp>
    </p:spTree>
    <p:extLst>
      <p:ext uri="{BB962C8B-B14F-4D97-AF65-F5344CB8AC3E}">
        <p14:creationId xmlns:p14="http://schemas.microsoft.com/office/powerpoint/2010/main" val="617076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063625" y="914400"/>
            <a:ext cx="7029450" cy="2540927"/>
            <a:chOff x="381000" y="2412073"/>
            <a:chExt cx="8553450" cy="3226727"/>
          </a:xfrm>
        </p:grpSpPr>
        <p:sp>
          <p:nvSpPr>
            <p:cNvPr id="4" name="TextBox 3"/>
            <p:cNvSpPr txBox="1"/>
            <p:nvPr/>
          </p:nvSpPr>
          <p:spPr>
            <a:xfrm>
              <a:off x="533400" y="3800232"/>
              <a:ext cx="1828800" cy="469015"/>
            </a:xfrm>
            <a:prstGeom prst="rect">
              <a:avLst/>
            </a:prstGeom>
            <a:solidFill>
              <a:schemeClr val="bg1"/>
            </a:solidFill>
            <a:ln w="31750" cmpd="sng">
              <a:solidFill>
                <a:schemeClr val="tx1"/>
              </a:solidFill>
            </a:ln>
          </p:spPr>
          <p:txBody>
            <a:bodyPr wrap="square" rtlCol="0">
              <a:spAutoFit/>
            </a:bodyPr>
            <a:lstStyle/>
            <a:p>
              <a:pPr algn="ctr"/>
              <a:r>
                <a:rPr lang="en-US"/>
                <a:t>EMPLOYEE</a:t>
              </a:r>
            </a:p>
          </p:txBody>
        </p:sp>
        <p:sp>
          <p:nvSpPr>
            <p:cNvPr id="8" name="Frame 7"/>
            <p:cNvSpPr/>
            <p:nvPr/>
          </p:nvSpPr>
          <p:spPr>
            <a:xfrm>
              <a:off x="6400801" y="3587750"/>
              <a:ext cx="1904999" cy="1071295"/>
            </a:xfrm>
            <a:prstGeom prst="fram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DEPENDENTS</a:t>
              </a:r>
            </a:p>
          </p:txBody>
        </p:sp>
        <p:sp>
          <p:nvSpPr>
            <p:cNvPr id="9" name="Flowchart: Decision 8"/>
            <p:cNvSpPr/>
            <p:nvPr/>
          </p:nvSpPr>
          <p:spPr>
            <a:xfrm>
              <a:off x="3276600" y="3513796"/>
              <a:ext cx="2209800" cy="1219200"/>
            </a:xfrm>
            <a:prstGeom prst="flowChartDecision">
              <a:avLst/>
            </a:prstGeom>
            <a:noFill/>
            <a:ln w="825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err="1">
                  <a:solidFill>
                    <a:srgbClr val="002060"/>
                  </a:solidFill>
                </a:rPr>
                <a:t>Dependents_Of</a:t>
              </a:r>
              <a:endParaRPr lang="en-US" sz="1400" b="1">
                <a:solidFill>
                  <a:srgbClr val="002060"/>
                </a:solidFill>
              </a:endParaRPr>
            </a:p>
          </p:txBody>
        </p:sp>
        <p:sp>
          <p:nvSpPr>
            <p:cNvPr id="13" name="Oval 12"/>
            <p:cNvSpPr/>
            <p:nvPr/>
          </p:nvSpPr>
          <p:spPr>
            <a:xfrm>
              <a:off x="5772150" y="4953000"/>
              <a:ext cx="12573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002060"/>
                  </a:solidFill>
                </a:rPr>
                <a:t>Name</a:t>
              </a:r>
            </a:p>
          </p:txBody>
        </p:sp>
        <p:sp>
          <p:nvSpPr>
            <p:cNvPr id="14" name="Oval 13"/>
            <p:cNvSpPr/>
            <p:nvPr/>
          </p:nvSpPr>
          <p:spPr>
            <a:xfrm>
              <a:off x="6126480" y="2412073"/>
              <a:ext cx="12573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002060"/>
                  </a:solidFill>
                </a:rPr>
                <a:t>Age</a:t>
              </a:r>
            </a:p>
          </p:txBody>
        </p:sp>
        <p:sp>
          <p:nvSpPr>
            <p:cNvPr id="15" name="Oval 14"/>
            <p:cNvSpPr/>
            <p:nvPr/>
          </p:nvSpPr>
          <p:spPr>
            <a:xfrm>
              <a:off x="7469015" y="4953000"/>
              <a:ext cx="1465435"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002060"/>
                  </a:solidFill>
                </a:rPr>
                <a:t>Relation</a:t>
              </a:r>
            </a:p>
          </p:txBody>
        </p:sp>
        <p:sp>
          <p:nvSpPr>
            <p:cNvPr id="16" name="Oval 15"/>
            <p:cNvSpPr/>
            <p:nvPr/>
          </p:nvSpPr>
          <p:spPr>
            <a:xfrm>
              <a:off x="819149" y="2514600"/>
              <a:ext cx="154305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err="1">
                  <a:solidFill>
                    <a:srgbClr val="002060"/>
                  </a:solidFill>
                </a:rPr>
                <a:t>Emp_ID</a:t>
              </a:r>
              <a:endParaRPr lang="en-US" sz="1400" b="1">
                <a:solidFill>
                  <a:srgbClr val="002060"/>
                </a:solidFill>
              </a:endParaRPr>
            </a:p>
          </p:txBody>
        </p:sp>
        <p:sp>
          <p:nvSpPr>
            <p:cNvPr id="17" name="Oval 16"/>
            <p:cNvSpPr/>
            <p:nvPr/>
          </p:nvSpPr>
          <p:spPr>
            <a:xfrm>
              <a:off x="381000" y="4922520"/>
              <a:ext cx="2136431"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002060"/>
                  </a:solidFill>
                </a:rPr>
                <a:t>Designation</a:t>
              </a:r>
              <a:endParaRPr lang="en-US" b="1">
                <a:solidFill>
                  <a:srgbClr val="002060"/>
                </a:solidFill>
              </a:endParaRPr>
            </a:p>
          </p:txBody>
        </p:sp>
        <p:cxnSp>
          <p:nvCxnSpPr>
            <p:cNvPr id="19" name="Straight Connector 18"/>
            <p:cNvCxnSpPr>
              <a:stCxn id="16" idx="4"/>
              <a:endCxn id="4" idx="0"/>
            </p:cNvCxnSpPr>
            <p:nvPr/>
          </p:nvCxnSpPr>
          <p:spPr>
            <a:xfrm flipH="1">
              <a:off x="1447800" y="3200400"/>
              <a:ext cx="142874" cy="59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17" idx="0"/>
            </p:cNvCxnSpPr>
            <p:nvPr/>
          </p:nvCxnSpPr>
          <p:spPr>
            <a:xfrm>
              <a:off x="1447800" y="4269247"/>
              <a:ext cx="1416" cy="653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4"/>
              <a:endCxn id="8" idx="0"/>
            </p:cNvCxnSpPr>
            <p:nvPr/>
          </p:nvCxnSpPr>
          <p:spPr>
            <a:xfrm>
              <a:off x="6755129" y="3097873"/>
              <a:ext cx="598171" cy="489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0"/>
              <a:endCxn id="8" idx="2"/>
            </p:cNvCxnSpPr>
            <p:nvPr/>
          </p:nvCxnSpPr>
          <p:spPr>
            <a:xfrm flipV="1">
              <a:off x="6400800" y="4659046"/>
              <a:ext cx="952501" cy="293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0"/>
            </p:cNvCxnSpPr>
            <p:nvPr/>
          </p:nvCxnSpPr>
          <p:spPr>
            <a:xfrm flipH="1" flipV="1">
              <a:off x="7981949" y="4659048"/>
              <a:ext cx="219784" cy="293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8" idx="1"/>
            </p:cNvCxnSpPr>
            <p:nvPr/>
          </p:nvCxnSpPr>
          <p:spPr>
            <a:xfrm>
              <a:off x="5486400" y="4123396"/>
              <a:ext cx="914401" cy="3"/>
            </a:xfrm>
            <a:prstGeom prst="line">
              <a:avLst/>
            </a:prstGeom>
            <a:ln w="66675"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1"/>
              <a:endCxn id="4" idx="3"/>
            </p:cNvCxnSpPr>
            <p:nvPr/>
          </p:nvCxnSpPr>
          <p:spPr>
            <a:xfrm flipH="1" flipV="1">
              <a:off x="2362200" y="4034739"/>
              <a:ext cx="914400" cy="886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26480" y="5410200"/>
              <a:ext cx="62865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0" name="Rectangle 2"/>
          <p:cNvSpPr txBox="1">
            <a:spLocks noChangeArrowheads="1"/>
          </p:cNvSpPr>
          <p:nvPr/>
        </p:nvSpPr>
        <p:spPr>
          <a:xfrm>
            <a:off x="539750" y="1"/>
            <a:ext cx="8077200" cy="6858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Weak Entity Sets (Cont.)</a:t>
            </a:r>
          </a:p>
        </p:txBody>
      </p:sp>
      <p:graphicFrame>
        <p:nvGraphicFramePr>
          <p:cNvPr id="2" name="Table 1"/>
          <p:cNvGraphicFramePr>
            <a:graphicFrameLocks noGrp="1"/>
          </p:cNvGraphicFramePr>
          <p:nvPr>
            <p:extLst>
              <p:ext uri="{D42A27DB-BD31-4B8C-83A1-F6EECF244321}">
                <p14:modId xmlns:p14="http://schemas.microsoft.com/office/powerpoint/2010/main" val="4030916067"/>
              </p:ext>
            </p:extLst>
          </p:nvPr>
        </p:nvGraphicFramePr>
        <p:xfrm>
          <a:off x="306250" y="4531791"/>
          <a:ext cx="2285034" cy="1483360"/>
        </p:xfrm>
        <a:graphic>
          <a:graphicData uri="http://schemas.openxmlformats.org/drawingml/2006/table">
            <a:tbl>
              <a:tblPr firstRow="1" bandRow="1">
                <a:tableStyleId>{5940675A-B579-460E-94D1-54222C63F5DA}</a:tableStyleId>
              </a:tblPr>
              <a:tblGrid>
                <a:gridCol w="912950">
                  <a:extLst>
                    <a:ext uri="{9D8B030D-6E8A-4147-A177-3AD203B41FA5}">
                      <a16:colId xmlns:a16="http://schemas.microsoft.com/office/drawing/2014/main" val="20000"/>
                    </a:ext>
                  </a:extLst>
                </a:gridCol>
                <a:gridCol w="1372084">
                  <a:extLst>
                    <a:ext uri="{9D8B030D-6E8A-4147-A177-3AD203B41FA5}">
                      <a16:colId xmlns:a16="http://schemas.microsoft.com/office/drawing/2014/main" val="20001"/>
                    </a:ext>
                  </a:extLst>
                </a:gridCol>
              </a:tblGrid>
              <a:tr h="370840">
                <a:tc>
                  <a:txBody>
                    <a:bodyPr/>
                    <a:lstStyle/>
                    <a:p>
                      <a:r>
                        <a:rPr lang="en-US"/>
                        <a:t>Empno</a:t>
                      </a:r>
                    </a:p>
                  </a:txBody>
                  <a:tcPr/>
                </a:tc>
                <a:tc>
                  <a:txBody>
                    <a:bodyPr/>
                    <a:lstStyle/>
                    <a:p>
                      <a:r>
                        <a:rPr lang="en-US"/>
                        <a:t>Designation</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a:t>101</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a:t>102</a:t>
                      </a:r>
                    </a:p>
                  </a:txBody>
                  <a:tcPr/>
                </a:tc>
                <a:tc>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77355724"/>
              </p:ext>
            </p:extLst>
          </p:nvPr>
        </p:nvGraphicFramePr>
        <p:xfrm>
          <a:off x="4597917" y="4267200"/>
          <a:ext cx="4241283" cy="2225040"/>
        </p:xfrm>
        <a:graphic>
          <a:graphicData uri="http://schemas.openxmlformats.org/drawingml/2006/table">
            <a:tbl>
              <a:tblPr firstRow="1" bandRow="1">
                <a:tableStyleId>{5940675A-B579-460E-94D1-54222C63F5DA}</a:tableStyleId>
              </a:tblPr>
              <a:tblGrid>
                <a:gridCol w="1413761">
                  <a:extLst>
                    <a:ext uri="{9D8B030D-6E8A-4147-A177-3AD203B41FA5}">
                      <a16:colId xmlns:a16="http://schemas.microsoft.com/office/drawing/2014/main" val="20000"/>
                    </a:ext>
                  </a:extLst>
                </a:gridCol>
                <a:gridCol w="1413761">
                  <a:extLst>
                    <a:ext uri="{9D8B030D-6E8A-4147-A177-3AD203B41FA5}">
                      <a16:colId xmlns:a16="http://schemas.microsoft.com/office/drawing/2014/main" val="20001"/>
                    </a:ext>
                  </a:extLst>
                </a:gridCol>
                <a:gridCol w="1413761">
                  <a:extLst>
                    <a:ext uri="{9D8B030D-6E8A-4147-A177-3AD203B41FA5}">
                      <a16:colId xmlns:a16="http://schemas.microsoft.com/office/drawing/2014/main" val="20002"/>
                    </a:ext>
                  </a:extLst>
                </a:gridCol>
              </a:tblGrid>
              <a:tr h="370840">
                <a:tc>
                  <a:txBody>
                    <a:bodyPr/>
                    <a:lstStyle/>
                    <a:p>
                      <a:r>
                        <a:rPr lang="en-US"/>
                        <a:t>Name</a:t>
                      </a:r>
                    </a:p>
                  </a:txBody>
                  <a:tcPr/>
                </a:tc>
                <a:tc>
                  <a:txBody>
                    <a:bodyPr/>
                    <a:lstStyle/>
                    <a:p>
                      <a:r>
                        <a:rPr lang="en-US"/>
                        <a:t>Relation</a:t>
                      </a:r>
                    </a:p>
                  </a:txBody>
                  <a:tcPr/>
                </a:tc>
                <a:tc>
                  <a:txBody>
                    <a:bodyPr/>
                    <a:lstStyle/>
                    <a:p>
                      <a:r>
                        <a:rPr lang="en-US"/>
                        <a:t>Age</a:t>
                      </a:r>
                    </a:p>
                  </a:txBody>
                  <a:tcPr/>
                </a:tc>
                <a:extLst>
                  <a:ext uri="{0D108BD9-81ED-4DB2-BD59-A6C34878D82A}">
                    <a16:rowId xmlns:a16="http://schemas.microsoft.com/office/drawing/2014/main" val="10000"/>
                  </a:ext>
                </a:extLst>
              </a:tr>
              <a:tr h="370840">
                <a:tc>
                  <a:txBody>
                    <a:bodyPr/>
                    <a:lstStyle/>
                    <a:p>
                      <a:r>
                        <a:rPr lang="en-US"/>
                        <a:t>X</a:t>
                      </a:r>
                    </a:p>
                  </a:txBody>
                  <a:tcPr/>
                </a:tc>
                <a:tc>
                  <a:txBody>
                    <a:bodyPr/>
                    <a:lstStyle/>
                    <a:p>
                      <a:r>
                        <a:rPr lang="en-US"/>
                        <a:t>Son</a:t>
                      </a:r>
                    </a:p>
                  </a:txBody>
                  <a:tcPr/>
                </a:tc>
                <a:tc>
                  <a:txBody>
                    <a:bodyPr/>
                    <a:lstStyle/>
                    <a:p>
                      <a:r>
                        <a:rPr lang="en-US"/>
                        <a:t>12</a:t>
                      </a:r>
                    </a:p>
                  </a:txBody>
                  <a:tcPr/>
                </a:tc>
                <a:extLst>
                  <a:ext uri="{0D108BD9-81ED-4DB2-BD59-A6C34878D82A}">
                    <a16:rowId xmlns:a16="http://schemas.microsoft.com/office/drawing/2014/main" val="10001"/>
                  </a:ext>
                </a:extLst>
              </a:tr>
              <a:tr h="370840">
                <a:tc>
                  <a:txBody>
                    <a:bodyPr/>
                    <a:lstStyle/>
                    <a:p>
                      <a:r>
                        <a:rPr lang="en-US"/>
                        <a:t>Y</a:t>
                      </a:r>
                    </a:p>
                  </a:txBody>
                  <a:tcPr/>
                </a:tc>
                <a:tc>
                  <a:txBody>
                    <a:bodyPr/>
                    <a:lstStyle/>
                    <a:p>
                      <a:r>
                        <a:rPr lang="en-US"/>
                        <a:t>Daughter</a:t>
                      </a:r>
                    </a:p>
                  </a:txBody>
                  <a:tcPr/>
                </a:tc>
                <a:tc>
                  <a:txBody>
                    <a:bodyPr/>
                    <a:lstStyle/>
                    <a:p>
                      <a:r>
                        <a:rPr lang="en-US"/>
                        <a:t>5</a:t>
                      </a:r>
                    </a:p>
                  </a:txBody>
                  <a:tcPr/>
                </a:tc>
                <a:extLst>
                  <a:ext uri="{0D108BD9-81ED-4DB2-BD59-A6C34878D82A}">
                    <a16:rowId xmlns:a16="http://schemas.microsoft.com/office/drawing/2014/main" val="10002"/>
                  </a:ext>
                </a:extLst>
              </a:tr>
              <a:tr h="370840">
                <a:tc>
                  <a:txBody>
                    <a:bodyPr/>
                    <a:lstStyle/>
                    <a:p>
                      <a:r>
                        <a:rPr lang="en-US"/>
                        <a:t>Y</a:t>
                      </a:r>
                    </a:p>
                  </a:txBody>
                  <a:tcPr/>
                </a:tc>
                <a:tc>
                  <a:txBody>
                    <a:bodyPr/>
                    <a:lstStyle/>
                    <a:p>
                      <a:r>
                        <a:rPr lang="en-US"/>
                        <a:t>Wife</a:t>
                      </a:r>
                    </a:p>
                  </a:txBody>
                  <a:tcPr/>
                </a:tc>
                <a:tc>
                  <a:txBody>
                    <a:bodyPr/>
                    <a:lstStyle/>
                    <a:p>
                      <a:r>
                        <a:rPr lang="en-US"/>
                        <a:t>25</a:t>
                      </a:r>
                    </a:p>
                  </a:txBody>
                  <a:tcPr/>
                </a:tc>
                <a:extLst>
                  <a:ext uri="{0D108BD9-81ED-4DB2-BD59-A6C34878D82A}">
                    <a16:rowId xmlns:a16="http://schemas.microsoft.com/office/drawing/2014/main" val="10003"/>
                  </a:ext>
                </a:extLst>
              </a:tr>
              <a:tr h="370840">
                <a:tc>
                  <a:txBody>
                    <a:bodyPr/>
                    <a:lstStyle/>
                    <a:p>
                      <a:r>
                        <a:rPr lang="en-US"/>
                        <a:t>P</a:t>
                      </a:r>
                    </a:p>
                  </a:txBody>
                  <a:tcPr/>
                </a:tc>
                <a:tc>
                  <a:txBody>
                    <a:bodyPr/>
                    <a:lstStyle/>
                    <a:p>
                      <a:r>
                        <a:rPr lang="en-US"/>
                        <a:t>Son</a:t>
                      </a:r>
                    </a:p>
                  </a:txBody>
                  <a:tcPr/>
                </a:tc>
                <a:tc>
                  <a:txBody>
                    <a:bodyPr/>
                    <a:lstStyle/>
                    <a:p>
                      <a:r>
                        <a:rPr lang="en-US"/>
                        <a:t>7</a:t>
                      </a:r>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304566"/>
                  </a:ext>
                </a:extLst>
              </a:tr>
            </a:tbl>
          </a:graphicData>
        </a:graphic>
      </p:graphicFrame>
      <p:cxnSp>
        <p:nvCxnSpPr>
          <p:cNvPr id="6" name="Straight Arrow Connector 5"/>
          <p:cNvCxnSpPr/>
          <p:nvPr/>
        </p:nvCxnSpPr>
        <p:spPr>
          <a:xfrm flipV="1">
            <a:off x="2456990" y="4800600"/>
            <a:ext cx="212136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56990" y="5181600"/>
            <a:ext cx="226741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2286000" y="5181600"/>
            <a:ext cx="2438400" cy="304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a:off x="2286000" y="5486400"/>
            <a:ext cx="2438400" cy="3844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1563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9750" y="1"/>
            <a:ext cx="8077200" cy="6858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Weak Entity Sets (Cont.)</a:t>
            </a:r>
          </a:p>
        </p:txBody>
      </p:sp>
      <p:sp>
        <p:nvSpPr>
          <p:cNvPr id="5" name="Rectangle 3"/>
          <p:cNvSpPr txBox="1">
            <a:spLocks noChangeArrowheads="1"/>
          </p:cNvSpPr>
          <p:nvPr/>
        </p:nvSpPr>
        <p:spPr>
          <a:xfrm>
            <a:off x="381000" y="1008063"/>
            <a:ext cx="8534400" cy="321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We underline the </a:t>
            </a:r>
            <a:r>
              <a:rPr lang="en-US" sz="2800">
                <a:solidFill>
                  <a:srgbClr val="FF0000"/>
                </a:solidFill>
              </a:rPr>
              <a:t>discriminator</a:t>
            </a:r>
            <a:r>
              <a:rPr lang="en-US" sz="2800"/>
              <a:t> of a weak entity set  with a </a:t>
            </a:r>
            <a:r>
              <a:rPr lang="en-US" sz="2800">
                <a:solidFill>
                  <a:srgbClr val="FF0000"/>
                </a:solidFill>
              </a:rPr>
              <a:t>dashed line</a:t>
            </a:r>
            <a:r>
              <a:rPr lang="en-US" sz="2800"/>
              <a:t>.</a:t>
            </a:r>
          </a:p>
          <a:p>
            <a:r>
              <a:rPr lang="en-US" sz="2800"/>
              <a:t>We put the identifying relationship of a weak entity in a double diamond. </a:t>
            </a:r>
          </a:p>
          <a:p>
            <a:r>
              <a:rPr lang="en-US" sz="2800"/>
              <a:t>Primary key for </a:t>
            </a:r>
            <a:r>
              <a:rPr lang="en-US" sz="2800" i="1"/>
              <a:t>section </a:t>
            </a:r>
            <a:r>
              <a:rPr lang="en-US" sz="2800"/>
              <a:t>– (</a:t>
            </a:r>
            <a:r>
              <a:rPr lang="en-US" sz="2400" b="1" i="1">
                <a:solidFill>
                  <a:srgbClr val="FF0000"/>
                </a:solidFill>
              </a:rPr>
              <a:t>course_id, </a:t>
            </a:r>
            <a:r>
              <a:rPr lang="en-US" sz="2400" b="1" i="1" err="1">
                <a:solidFill>
                  <a:srgbClr val="FF0000"/>
                </a:solidFill>
              </a:rPr>
              <a:t>sec_id</a:t>
            </a:r>
            <a:r>
              <a:rPr lang="en-US" sz="2400" b="1" i="1">
                <a:solidFill>
                  <a:srgbClr val="FF0000"/>
                </a:solidFill>
              </a:rPr>
              <a:t>, semester, year</a:t>
            </a:r>
            <a:r>
              <a:rPr lang="en-US" sz="2800"/>
              <a:t>)</a:t>
            </a:r>
            <a:r>
              <a:rPr lang="en-US" sz="2800">
                <a:solidFill>
                  <a:srgbClr val="FF0000"/>
                </a:solidFill>
              </a:rPr>
              <a:t> </a:t>
            </a:r>
          </a:p>
        </p:txBody>
      </p:sp>
      <p:pic>
        <p:nvPicPr>
          <p:cNvPr id="6"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3505200"/>
            <a:ext cx="70739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263650" y="6019800"/>
            <a:ext cx="6629400" cy="707886"/>
          </a:xfrm>
          <a:prstGeom prst="rect">
            <a:avLst/>
          </a:prstGeom>
        </p:spPr>
        <p:txBody>
          <a:bodyPr wrap="square">
            <a:spAutoFit/>
          </a:bodyPr>
          <a:lstStyle/>
          <a:p>
            <a:r>
              <a:rPr lang="en-US" sz="2000" b="1"/>
              <a:t>Partial key/ Discriminator: </a:t>
            </a:r>
            <a:r>
              <a:rPr lang="en-US" sz="2000"/>
              <a:t>Uniquely identifies a section among the set of sections of a particular course</a:t>
            </a:r>
          </a:p>
        </p:txBody>
      </p:sp>
    </p:spTree>
    <p:extLst>
      <p:ext uri="{BB962C8B-B14F-4D97-AF65-F5344CB8AC3E}">
        <p14:creationId xmlns:p14="http://schemas.microsoft.com/office/powerpoint/2010/main" val="3566091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9836983"/>
              </p:ext>
            </p:extLst>
          </p:nvPr>
        </p:nvGraphicFramePr>
        <p:xfrm>
          <a:off x="228600" y="2286000"/>
          <a:ext cx="3429000" cy="1752600"/>
        </p:xfrm>
        <a:graphic>
          <a:graphicData uri="http://schemas.openxmlformats.org/drawingml/2006/table">
            <a:tbl>
              <a:tblPr firstRow="1" bandRow="1">
                <a:tableStyleId>{5940675A-B579-460E-94D1-54222C63F5DA}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370840">
                <a:tc>
                  <a:txBody>
                    <a:bodyPr/>
                    <a:lstStyle/>
                    <a:p>
                      <a:r>
                        <a:rPr lang="en-US" b="1" err="1"/>
                        <a:t>Course_Id</a:t>
                      </a:r>
                      <a:endParaRPr lang="en-US" b="1"/>
                    </a:p>
                  </a:txBody>
                  <a:tcPr/>
                </a:tc>
                <a:tc>
                  <a:txBody>
                    <a:bodyPr/>
                    <a:lstStyle/>
                    <a:p>
                      <a:r>
                        <a:rPr lang="en-US" b="1"/>
                        <a:t>Title</a:t>
                      </a:r>
                    </a:p>
                  </a:txBody>
                  <a:tcPr/>
                </a:tc>
                <a:tc>
                  <a:txBody>
                    <a:bodyPr/>
                    <a:lstStyle/>
                    <a:p>
                      <a:r>
                        <a:rPr lang="en-US" b="1"/>
                        <a:t>Credits</a:t>
                      </a:r>
                    </a:p>
                  </a:txBody>
                  <a:tcPr/>
                </a:tc>
                <a:extLst>
                  <a:ext uri="{0D108BD9-81ED-4DB2-BD59-A6C34878D82A}">
                    <a16:rowId xmlns:a16="http://schemas.microsoft.com/office/drawing/2014/main" val="10000"/>
                  </a:ext>
                </a:extLst>
              </a:tr>
              <a:tr h="370840">
                <a:tc>
                  <a:txBody>
                    <a:bodyPr/>
                    <a:lstStyle/>
                    <a:p>
                      <a:r>
                        <a:rPr lang="en-US"/>
                        <a:t>MCA</a:t>
                      </a:r>
                    </a:p>
                  </a:txBody>
                  <a:tcPr/>
                </a:tc>
                <a:tc>
                  <a:txBody>
                    <a:bodyPr/>
                    <a:lstStyle/>
                    <a:p>
                      <a:r>
                        <a:rPr lang="en-US"/>
                        <a:t>Master</a:t>
                      </a:r>
                      <a:r>
                        <a:rPr lang="en-US" baseline="0"/>
                        <a:t> of..</a:t>
                      </a:r>
                      <a:endParaRPr lang="en-US"/>
                    </a:p>
                  </a:txBody>
                  <a:tcPr/>
                </a:tc>
                <a:tc>
                  <a:txBody>
                    <a:bodyPr/>
                    <a:lstStyle/>
                    <a:p>
                      <a:r>
                        <a:rPr lang="en-US"/>
                        <a:t>36</a:t>
                      </a:r>
                    </a:p>
                  </a:txBody>
                  <a:tcPr/>
                </a:tc>
                <a:extLst>
                  <a:ext uri="{0D108BD9-81ED-4DB2-BD59-A6C34878D82A}">
                    <a16:rowId xmlns:a16="http://schemas.microsoft.com/office/drawing/2014/main" val="10001"/>
                  </a:ext>
                </a:extLst>
              </a:tr>
              <a:tr h="589280">
                <a:tc>
                  <a:txBody>
                    <a:bodyPr/>
                    <a:lstStyle/>
                    <a:p>
                      <a:r>
                        <a:rPr lang="en-US" err="1"/>
                        <a:t>MTech</a:t>
                      </a:r>
                      <a:endParaRPr lang="en-US"/>
                    </a:p>
                  </a:txBody>
                  <a:tcPr/>
                </a:tc>
                <a:tc>
                  <a:txBody>
                    <a:bodyPr/>
                    <a:lstStyle/>
                    <a:p>
                      <a:r>
                        <a:rPr lang="en-US"/>
                        <a:t>Info.</a:t>
                      </a:r>
                      <a:r>
                        <a:rPr lang="en-US" baseline="0"/>
                        <a:t> Security</a:t>
                      </a:r>
                      <a:endParaRPr lang="en-US"/>
                    </a:p>
                  </a:txBody>
                  <a:tcPr/>
                </a:tc>
                <a:tc>
                  <a:txBody>
                    <a:bodyPr/>
                    <a:lstStyle/>
                    <a:p>
                      <a:r>
                        <a:rPr lang="en-US"/>
                        <a:t>38</a:t>
                      </a:r>
                    </a:p>
                  </a:txBody>
                  <a:tcPr/>
                </a:tc>
                <a:extLst>
                  <a:ext uri="{0D108BD9-81ED-4DB2-BD59-A6C34878D82A}">
                    <a16:rowId xmlns:a16="http://schemas.microsoft.com/office/drawing/2014/main" val="10002"/>
                  </a:ext>
                </a:extLst>
              </a:tr>
              <a:tr h="370840">
                <a:tc>
                  <a:txBody>
                    <a:bodyPr/>
                    <a:lstStyle/>
                    <a:p>
                      <a:r>
                        <a:rPr lang="en-US"/>
                        <a:t>BTech</a:t>
                      </a:r>
                    </a:p>
                  </a:txBody>
                  <a:tcPr/>
                </a:tc>
                <a:tc>
                  <a:txBody>
                    <a:bodyPr/>
                    <a:lstStyle/>
                    <a:p>
                      <a:r>
                        <a:rPr lang="en-US"/>
                        <a:t>DSE</a:t>
                      </a:r>
                    </a:p>
                  </a:txBody>
                  <a:tcPr/>
                </a:tc>
                <a:tc>
                  <a:txBody>
                    <a:bodyPr/>
                    <a:lstStyle/>
                    <a:p>
                      <a:r>
                        <a:rPr lang="en-US"/>
                        <a:t>36</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70358231"/>
              </p:ext>
            </p:extLst>
          </p:nvPr>
        </p:nvGraphicFramePr>
        <p:xfrm>
          <a:off x="5257800" y="1447800"/>
          <a:ext cx="3581400" cy="4450080"/>
        </p:xfrm>
        <a:graphic>
          <a:graphicData uri="http://schemas.openxmlformats.org/drawingml/2006/table">
            <a:tbl>
              <a:tblPr firstRow="1" bandRow="1">
                <a:tableStyleId>{5940675A-B579-460E-94D1-54222C63F5DA}</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tblGrid>
              <a:tr h="370840">
                <a:tc>
                  <a:txBody>
                    <a:bodyPr/>
                    <a:lstStyle/>
                    <a:p>
                      <a:r>
                        <a:rPr lang="en-US" b="1" err="1"/>
                        <a:t>Sec_Id</a:t>
                      </a:r>
                      <a:endParaRPr lang="en-US" b="1"/>
                    </a:p>
                  </a:txBody>
                  <a:tcPr/>
                </a:tc>
                <a:tc>
                  <a:txBody>
                    <a:bodyPr/>
                    <a:lstStyle/>
                    <a:p>
                      <a:r>
                        <a:rPr lang="en-US" b="1"/>
                        <a:t>Semester</a:t>
                      </a:r>
                    </a:p>
                  </a:txBody>
                  <a:tcPr/>
                </a:tc>
                <a:tc>
                  <a:txBody>
                    <a:bodyPr/>
                    <a:lstStyle/>
                    <a:p>
                      <a:r>
                        <a:rPr lang="en-US" b="1"/>
                        <a:t>Year</a:t>
                      </a:r>
                    </a:p>
                  </a:txBody>
                  <a:tcPr/>
                </a:tc>
                <a:extLst>
                  <a:ext uri="{0D108BD9-81ED-4DB2-BD59-A6C34878D82A}">
                    <a16:rowId xmlns:a16="http://schemas.microsoft.com/office/drawing/2014/main" val="10000"/>
                  </a:ext>
                </a:extLst>
              </a:tr>
              <a:tr h="370840">
                <a:tc>
                  <a:txBody>
                    <a:bodyPr/>
                    <a:lstStyle/>
                    <a:p>
                      <a:r>
                        <a:rPr lang="en-US"/>
                        <a:t>A</a:t>
                      </a:r>
                    </a:p>
                  </a:txBody>
                  <a:tcPr/>
                </a:tc>
                <a:tc>
                  <a:txBody>
                    <a:bodyPr/>
                    <a:lstStyle/>
                    <a:p>
                      <a:r>
                        <a:rPr lang="en-US"/>
                        <a:t>I</a:t>
                      </a:r>
                    </a:p>
                  </a:txBody>
                  <a:tcPr/>
                </a:tc>
                <a:tc>
                  <a:txBody>
                    <a:bodyPr/>
                    <a:lstStyle/>
                    <a:p>
                      <a:r>
                        <a:rPr lang="en-US"/>
                        <a:t>2021</a:t>
                      </a:r>
                    </a:p>
                  </a:txBody>
                  <a:tcPr/>
                </a:tc>
                <a:extLst>
                  <a:ext uri="{0D108BD9-81ED-4DB2-BD59-A6C34878D82A}">
                    <a16:rowId xmlns:a16="http://schemas.microsoft.com/office/drawing/2014/main" val="10001"/>
                  </a:ext>
                </a:extLst>
              </a:tr>
              <a:tr h="370840">
                <a:tc>
                  <a:txBody>
                    <a:bodyPr/>
                    <a:lstStyle/>
                    <a:p>
                      <a:r>
                        <a:rPr lang="en-US"/>
                        <a:t>B</a:t>
                      </a:r>
                    </a:p>
                  </a:txBody>
                  <a:tcPr/>
                </a:tc>
                <a:tc>
                  <a:txBody>
                    <a:bodyPr/>
                    <a:lstStyle/>
                    <a:p>
                      <a:r>
                        <a:rPr lang="en-US"/>
                        <a:t>I</a:t>
                      </a:r>
                    </a:p>
                  </a:txBody>
                  <a:tcPr/>
                </a:tc>
                <a:tc>
                  <a:txBody>
                    <a:bodyPr/>
                    <a:lstStyle/>
                    <a:p>
                      <a:r>
                        <a:rPr lang="en-US"/>
                        <a:t>2021</a:t>
                      </a:r>
                    </a:p>
                  </a:txBody>
                  <a:tcPr/>
                </a:tc>
                <a:extLst>
                  <a:ext uri="{0D108BD9-81ED-4DB2-BD59-A6C34878D82A}">
                    <a16:rowId xmlns:a16="http://schemas.microsoft.com/office/drawing/2014/main" val="10002"/>
                  </a:ext>
                </a:extLst>
              </a:tr>
              <a:tr h="370840">
                <a:tc>
                  <a:txBody>
                    <a:bodyPr/>
                    <a:lstStyle/>
                    <a:p>
                      <a:r>
                        <a:rPr lang="en-US"/>
                        <a:t>A</a:t>
                      </a:r>
                    </a:p>
                  </a:txBody>
                  <a:tcPr/>
                </a:tc>
                <a:tc>
                  <a:txBody>
                    <a:bodyPr/>
                    <a:lstStyle/>
                    <a:p>
                      <a:r>
                        <a:rPr lang="en-US"/>
                        <a:t>III</a:t>
                      </a:r>
                    </a:p>
                  </a:txBody>
                  <a:tcPr/>
                </a:tc>
                <a:tc>
                  <a:txBody>
                    <a:bodyPr/>
                    <a:lstStyle/>
                    <a:p>
                      <a:r>
                        <a:rPr lang="en-US"/>
                        <a:t>2020</a:t>
                      </a:r>
                    </a:p>
                  </a:txBody>
                  <a:tcPr/>
                </a:tc>
                <a:extLst>
                  <a:ext uri="{0D108BD9-81ED-4DB2-BD59-A6C34878D82A}">
                    <a16:rowId xmlns:a16="http://schemas.microsoft.com/office/drawing/2014/main" val="10003"/>
                  </a:ext>
                </a:extLst>
              </a:tr>
              <a:tr h="370840">
                <a:tc>
                  <a:txBody>
                    <a:bodyPr/>
                    <a:lstStyle/>
                    <a:p>
                      <a:r>
                        <a:rPr lang="en-US"/>
                        <a:t>B</a:t>
                      </a:r>
                    </a:p>
                  </a:txBody>
                  <a:tcPr/>
                </a:tc>
                <a:tc>
                  <a:txBody>
                    <a:bodyPr/>
                    <a:lstStyle/>
                    <a:p>
                      <a:r>
                        <a:rPr lang="en-US"/>
                        <a:t>III</a:t>
                      </a:r>
                    </a:p>
                  </a:txBody>
                  <a:tcPr/>
                </a:tc>
                <a:tc>
                  <a:txBody>
                    <a:bodyPr/>
                    <a:lstStyle/>
                    <a:p>
                      <a:r>
                        <a:rPr lang="en-US"/>
                        <a:t>2020</a:t>
                      </a:r>
                    </a:p>
                  </a:txBody>
                  <a:tcPr/>
                </a:tc>
                <a:extLst>
                  <a:ext uri="{0D108BD9-81ED-4DB2-BD59-A6C34878D82A}">
                    <a16:rowId xmlns:a16="http://schemas.microsoft.com/office/drawing/2014/main" val="10004"/>
                  </a:ext>
                </a:extLst>
              </a:tr>
              <a:tr h="370840">
                <a:tc>
                  <a:txBody>
                    <a:bodyPr/>
                    <a:lstStyle/>
                    <a:p>
                      <a:r>
                        <a:rPr lang="en-US"/>
                        <a:t>A</a:t>
                      </a:r>
                    </a:p>
                  </a:txBody>
                  <a:tcPr/>
                </a:tc>
                <a:tc>
                  <a:txBody>
                    <a:bodyPr/>
                    <a:lstStyle/>
                    <a:p>
                      <a:r>
                        <a:rPr lang="en-US"/>
                        <a:t>II</a:t>
                      </a:r>
                    </a:p>
                  </a:txBody>
                  <a:tcPr/>
                </a:tc>
                <a:tc>
                  <a:txBody>
                    <a:bodyPr/>
                    <a:lstStyle/>
                    <a:p>
                      <a:r>
                        <a:rPr lang="en-US"/>
                        <a:t>2020</a:t>
                      </a:r>
                    </a:p>
                  </a:txBody>
                  <a:tcPr/>
                </a:tc>
                <a:extLst>
                  <a:ext uri="{0D108BD9-81ED-4DB2-BD59-A6C34878D82A}">
                    <a16:rowId xmlns:a16="http://schemas.microsoft.com/office/drawing/2014/main" val="10005"/>
                  </a:ext>
                </a:extLst>
              </a:tr>
              <a:tr h="370840">
                <a:tc>
                  <a:txBody>
                    <a:bodyPr/>
                    <a:lstStyle/>
                    <a:p>
                      <a:r>
                        <a:rPr lang="en-US"/>
                        <a:t>B</a:t>
                      </a:r>
                    </a:p>
                  </a:txBody>
                  <a:tcPr/>
                </a:tc>
                <a:tc>
                  <a:txBody>
                    <a:bodyPr/>
                    <a:lstStyle/>
                    <a:p>
                      <a:r>
                        <a:rPr lang="en-US"/>
                        <a:t>II</a:t>
                      </a:r>
                    </a:p>
                  </a:txBody>
                  <a:tcPr/>
                </a:tc>
                <a:tc>
                  <a:txBody>
                    <a:bodyPr/>
                    <a:lstStyle/>
                    <a:p>
                      <a:r>
                        <a:rPr lang="en-US"/>
                        <a:t>2020</a:t>
                      </a:r>
                    </a:p>
                  </a:txBody>
                  <a:tcPr/>
                </a:tc>
                <a:extLst>
                  <a:ext uri="{0D108BD9-81ED-4DB2-BD59-A6C34878D82A}">
                    <a16:rowId xmlns:a16="http://schemas.microsoft.com/office/drawing/2014/main" val="10006"/>
                  </a:ext>
                </a:extLst>
              </a:tr>
              <a:tr h="370840">
                <a:tc>
                  <a:txBody>
                    <a:bodyPr/>
                    <a:lstStyle/>
                    <a:p>
                      <a:r>
                        <a:rPr lang="en-US"/>
                        <a:t>A</a:t>
                      </a:r>
                    </a:p>
                  </a:txBody>
                  <a:tcPr/>
                </a:tc>
                <a:tc>
                  <a:txBody>
                    <a:bodyPr/>
                    <a:lstStyle/>
                    <a:p>
                      <a:r>
                        <a:rPr lang="en-US"/>
                        <a:t>IV</a:t>
                      </a:r>
                    </a:p>
                  </a:txBody>
                  <a:tcPr/>
                </a:tc>
                <a:tc>
                  <a:txBody>
                    <a:bodyPr/>
                    <a:lstStyle/>
                    <a:p>
                      <a:r>
                        <a:rPr lang="en-US"/>
                        <a:t>2019</a:t>
                      </a:r>
                    </a:p>
                  </a:txBody>
                  <a:tcPr/>
                </a:tc>
                <a:extLst>
                  <a:ext uri="{0D108BD9-81ED-4DB2-BD59-A6C34878D82A}">
                    <a16:rowId xmlns:a16="http://schemas.microsoft.com/office/drawing/2014/main" val="10007"/>
                  </a:ext>
                </a:extLst>
              </a:tr>
              <a:tr h="370840">
                <a:tc>
                  <a:txBody>
                    <a:bodyPr/>
                    <a:lstStyle/>
                    <a:p>
                      <a:r>
                        <a:rPr lang="en-US"/>
                        <a:t>B</a:t>
                      </a:r>
                    </a:p>
                  </a:txBody>
                  <a:tcPr/>
                </a:tc>
                <a:tc>
                  <a:txBody>
                    <a:bodyPr/>
                    <a:lstStyle/>
                    <a:p>
                      <a:r>
                        <a:rPr lang="en-US"/>
                        <a:t>IV</a:t>
                      </a:r>
                    </a:p>
                  </a:txBody>
                  <a:tcPr/>
                </a:tc>
                <a:tc>
                  <a:txBody>
                    <a:bodyPr/>
                    <a:lstStyle/>
                    <a:p>
                      <a:r>
                        <a:rPr lang="en-US"/>
                        <a:t>2019</a:t>
                      </a:r>
                    </a:p>
                  </a:txBody>
                  <a:tcPr/>
                </a:tc>
                <a:extLst>
                  <a:ext uri="{0D108BD9-81ED-4DB2-BD59-A6C34878D82A}">
                    <a16:rowId xmlns:a16="http://schemas.microsoft.com/office/drawing/2014/main" val="10008"/>
                  </a:ext>
                </a:extLst>
              </a:tr>
              <a:tr h="370840">
                <a:tc>
                  <a:txBody>
                    <a:bodyPr/>
                    <a:lstStyle/>
                    <a:p>
                      <a:r>
                        <a:rPr lang="en-US"/>
                        <a:t>A</a:t>
                      </a:r>
                    </a:p>
                  </a:txBody>
                  <a:tcPr/>
                </a:tc>
                <a:tc>
                  <a:txBody>
                    <a:bodyPr/>
                    <a:lstStyle/>
                    <a:p>
                      <a:r>
                        <a:rPr lang="en-US"/>
                        <a:t>I</a:t>
                      </a:r>
                    </a:p>
                  </a:txBody>
                  <a:tcPr/>
                </a:tc>
                <a:tc>
                  <a:txBody>
                    <a:bodyPr/>
                    <a:lstStyle/>
                    <a:p>
                      <a:r>
                        <a:rPr lang="en-US"/>
                        <a:t>2019</a:t>
                      </a:r>
                    </a:p>
                  </a:txBody>
                  <a:tcPr/>
                </a:tc>
                <a:extLst>
                  <a:ext uri="{0D108BD9-81ED-4DB2-BD59-A6C34878D82A}">
                    <a16:rowId xmlns:a16="http://schemas.microsoft.com/office/drawing/2014/main" val="10009"/>
                  </a:ext>
                </a:extLst>
              </a:tr>
              <a:tr h="370840">
                <a:tc>
                  <a:txBody>
                    <a:bodyPr/>
                    <a:lstStyle/>
                    <a:p>
                      <a:r>
                        <a:rPr lang="en-US"/>
                        <a:t>A</a:t>
                      </a:r>
                    </a:p>
                  </a:txBody>
                  <a:tcPr/>
                </a:tc>
                <a:tc>
                  <a:txBody>
                    <a:bodyPr/>
                    <a:lstStyle/>
                    <a:p>
                      <a:r>
                        <a:rPr lang="en-US"/>
                        <a:t>III</a:t>
                      </a:r>
                    </a:p>
                  </a:txBody>
                  <a:tcPr/>
                </a:tc>
                <a:tc>
                  <a:txBody>
                    <a:bodyPr/>
                    <a:lstStyle/>
                    <a:p>
                      <a:r>
                        <a:rPr lang="en-US"/>
                        <a:t>2018</a:t>
                      </a:r>
                    </a:p>
                  </a:txBody>
                  <a:tcPr/>
                </a:tc>
                <a:extLst>
                  <a:ext uri="{0D108BD9-81ED-4DB2-BD59-A6C34878D82A}">
                    <a16:rowId xmlns:a16="http://schemas.microsoft.com/office/drawing/2014/main" val="10010"/>
                  </a:ext>
                </a:extLst>
              </a:tr>
              <a:tr h="370840">
                <a:tc>
                  <a:txBody>
                    <a:bodyPr/>
                    <a:lstStyle/>
                    <a:p>
                      <a:r>
                        <a:rPr lang="en-US"/>
                        <a:t>…</a:t>
                      </a:r>
                    </a:p>
                  </a:txBody>
                  <a:tcPr/>
                </a:tc>
                <a:tc>
                  <a:txBody>
                    <a:bodyPr/>
                    <a:lstStyle/>
                    <a:p>
                      <a:r>
                        <a:rPr lang="en-US"/>
                        <a:t>..</a:t>
                      </a:r>
                    </a:p>
                  </a:txBody>
                  <a:tcPr/>
                </a:tc>
                <a:tc>
                  <a:txBody>
                    <a:bodyPr/>
                    <a:lstStyle/>
                    <a:p>
                      <a:r>
                        <a:rPr lang="en-US"/>
                        <a:t>..</a:t>
                      </a:r>
                    </a:p>
                  </a:txBody>
                  <a:tcPr/>
                </a:tc>
                <a:extLst>
                  <a:ext uri="{0D108BD9-81ED-4DB2-BD59-A6C34878D82A}">
                    <a16:rowId xmlns:a16="http://schemas.microsoft.com/office/drawing/2014/main" val="10011"/>
                  </a:ext>
                </a:extLst>
              </a:tr>
            </a:tbl>
          </a:graphicData>
        </a:graphic>
      </p:graphicFrame>
      <p:sp>
        <p:nvSpPr>
          <p:cNvPr id="2" name="Left Brace 1"/>
          <p:cNvSpPr/>
          <p:nvPr/>
        </p:nvSpPr>
        <p:spPr>
          <a:xfrm>
            <a:off x="4876800" y="1828800"/>
            <a:ext cx="304800"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p:cNvCxnSpPr>
            <a:endCxn id="2" idx="1"/>
          </p:cNvCxnSpPr>
          <p:nvPr/>
        </p:nvCxnSpPr>
        <p:spPr>
          <a:xfrm>
            <a:off x="3581400" y="2819400"/>
            <a:ext cx="1295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a:off x="5029200" y="4724400"/>
            <a:ext cx="1524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7" idx="1"/>
          </p:cNvCxnSpPr>
          <p:nvPr/>
        </p:nvCxnSpPr>
        <p:spPr>
          <a:xfrm>
            <a:off x="3581400" y="3276600"/>
            <a:ext cx="1447800" cy="194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5AB5CCC-2F2E-4DA6-BEFF-82319CD03C34}"/>
              </a:ext>
            </a:extLst>
          </p:cNvPr>
          <p:cNvSpPr/>
          <p:nvPr/>
        </p:nvSpPr>
        <p:spPr>
          <a:xfrm>
            <a:off x="304800" y="1644134"/>
            <a:ext cx="833113" cy="369332"/>
          </a:xfrm>
          <a:prstGeom prst="rect">
            <a:avLst/>
          </a:prstGeom>
        </p:spPr>
        <p:txBody>
          <a:bodyPr wrap="none">
            <a:spAutoFit/>
          </a:bodyPr>
          <a:lstStyle/>
          <a:p>
            <a:r>
              <a:rPr lang="en-US" b="1">
                <a:solidFill>
                  <a:srgbClr val="FF0000"/>
                </a:solidFill>
              </a:rPr>
              <a:t>Course</a:t>
            </a:r>
            <a:endParaRPr lang="en-IN" b="1">
              <a:solidFill>
                <a:srgbClr val="FF0000"/>
              </a:solidFill>
            </a:endParaRPr>
          </a:p>
        </p:txBody>
      </p:sp>
      <p:sp>
        <p:nvSpPr>
          <p:cNvPr id="8" name="Rectangle 7">
            <a:extLst>
              <a:ext uri="{FF2B5EF4-FFF2-40B4-BE49-F238E27FC236}">
                <a16:creationId xmlns:a16="http://schemas.microsoft.com/office/drawing/2014/main" id="{58AC7D5A-F445-4EA7-B1B8-E0821011E6CC}"/>
              </a:ext>
            </a:extLst>
          </p:cNvPr>
          <p:cNvSpPr/>
          <p:nvPr/>
        </p:nvSpPr>
        <p:spPr>
          <a:xfrm>
            <a:off x="5257800" y="954259"/>
            <a:ext cx="888385" cy="369332"/>
          </a:xfrm>
          <a:prstGeom prst="rect">
            <a:avLst/>
          </a:prstGeom>
        </p:spPr>
        <p:txBody>
          <a:bodyPr wrap="none">
            <a:spAutoFit/>
          </a:bodyPr>
          <a:lstStyle/>
          <a:p>
            <a:r>
              <a:rPr lang="en-US" b="1">
                <a:solidFill>
                  <a:srgbClr val="FF0000"/>
                </a:solidFill>
              </a:rPr>
              <a:t>Section</a:t>
            </a:r>
            <a:endParaRPr lang="en-IN" b="1">
              <a:solidFill>
                <a:srgbClr val="FF0000"/>
              </a:solidFill>
            </a:endParaRPr>
          </a:p>
        </p:txBody>
      </p:sp>
      <p:sp>
        <p:nvSpPr>
          <p:cNvPr id="10" name="Rectangle 9">
            <a:extLst>
              <a:ext uri="{FF2B5EF4-FFF2-40B4-BE49-F238E27FC236}">
                <a16:creationId xmlns:a16="http://schemas.microsoft.com/office/drawing/2014/main" id="{8B92196E-A643-4CCC-A848-6082D602E724}"/>
              </a:ext>
            </a:extLst>
          </p:cNvPr>
          <p:cNvSpPr/>
          <p:nvPr/>
        </p:nvSpPr>
        <p:spPr>
          <a:xfrm>
            <a:off x="3609860" y="3048000"/>
            <a:ext cx="1267526" cy="369332"/>
          </a:xfrm>
          <a:prstGeom prst="rect">
            <a:avLst/>
          </a:prstGeom>
        </p:spPr>
        <p:txBody>
          <a:bodyPr wrap="none">
            <a:spAutoFit/>
          </a:bodyPr>
          <a:lstStyle/>
          <a:p>
            <a:r>
              <a:rPr lang="en-US" err="1">
                <a:solidFill>
                  <a:srgbClr val="FF0000"/>
                </a:solidFill>
              </a:rPr>
              <a:t>Sec_Course</a:t>
            </a:r>
            <a:endParaRPr lang="en-IN">
              <a:solidFill>
                <a:srgbClr val="FF0000"/>
              </a:solidFill>
            </a:endParaRPr>
          </a:p>
        </p:txBody>
      </p:sp>
      <p:sp>
        <p:nvSpPr>
          <p:cNvPr id="11" name="Rectangle 2">
            <a:extLst>
              <a:ext uri="{FF2B5EF4-FFF2-40B4-BE49-F238E27FC236}">
                <a16:creationId xmlns:a16="http://schemas.microsoft.com/office/drawing/2014/main" id="{45E105C7-E67B-4BFD-9489-982E3106AC79}"/>
              </a:ext>
            </a:extLst>
          </p:cNvPr>
          <p:cNvSpPr txBox="1">
            <a:spLocks noChangeArrowheads="1"/>
          </p:cNvSpPr>
          <p:nvPr/>
        </p:nvSpPr>
        <p:spPr>
          <a:xfrm>
            <a:off x="539750" y="1"/>
            <a:ext cx="8077200" cy="6858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Weak Entity Sets (Cont.)</a:t>
            </a:r>
          </a:p>
        </p:txBody>
      </p:sp>
    </p:spTree>
    <p:extLst>
      <p:ext uri="{BB962C8B-B14F-4D97-AF65-F5344CB8AC3E}">
        <p14:creationId xmlns:p14="http://schemas.microsoft.com/office/powerpoint/2010/main" val="3221735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47700" y="0"/>
            <a:ext cx="8443556" cy="609600"/>
          </a:xfrm>
          <a:prstGeom prst="rect">
            <a:avLst/>
          </a:prstGeom>
          <a:noFill/>
        </p:spPr>
        <p:txBody>
          <a:bodyPr vert="horz" lIns="91440" tIns="45720" rIns="91440" bIns="45720" rtlCol="0" anchor="ctr">
            <a:normAutofit fontScale="97500"/>
          </a:bodyPr>
          <a:lstStyle>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a:t>Weak Entity Sets (Cont.)</a:t>
            </a:r>
          </a:p>
        </p:txBody>
      </p:sp>
      <p:sp>
        <p:nvSpPr>
          <p:cNvPr id="5" name="Rectangle 3"/>
          <p:cNvSpPr txBox="1">
            <a:spLocks noChangeArrowheads="1"/>
          </p:cNvSpPr>
          <p:nvPr/>
        </p:nvSpPr>
        <p:spPr>
          <a:xfrm>
            <a:off x="457200" y="533400"/>
            <a:ext cx="8229600" cy="3910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2000"/>
              </a:lnSpc>
            </a:pPr>
            <a:r>
              <a:rPr lang="en-US" sz="2400" b="1"/>
              <a:t>Note</a:t>
            </a:r>
            <a:r>
              <a:rPr lang="en-US" sz="2400"/>
              <a:t>: the </a:t>
            </a:r>
            <a:r>
              <a:rPr lang="en-US" sz="2400">
                <a:solidFill>
                  <a:srgbClr val="FF0000"/>
                </a:solidFill>
              </a:rPr>
              <a:t>primary key of the strong entity set is not explicitly stored with the weak entity set</a:t>
            </a:r>
            <a:r>
              <a:rPr lang="en-US" sz="2400"/>
              <a:t>, since it is </a:t>
            </a:r>
            <a:r>
              <a:rPr lang="en-US" sz="2400" b="1">
                <a:solidFill>
                  <a:srgbClr val="C00000"/>
                </a:solidFill>
              </a:rPr>
              <a:t>implicit</a:t>
            </a:r>
            <a:r>
              <a:rPr lang="en-US" sz="2400"/>
              <a:t> in the </a:t>
            </a:r>
            <a:r>
              <a:rPr lang="en-US" sz="2400" b="1"/>
              <a:t>identifying relationship</a:t>
            </a:r>
            <a:r>
              <a:rPr lang="en-US" sz="2400"/>
              <a:t>.</a:t>
            </a:r>
          </a:p>
          <a:p>
            <a:pPr>
              <a:lnSpc>
                <a:spcPct val="112000"/>
              </a:lnSpc>
            </a:pPr>
            <a:r>
              <a:rPr lang="en-US" sz="2400"/>
              <a:t>If </a:t>
            </a:r>
            <a:r>
              <a:rPr lang="en-US" sz="2400" i="1"/>
              <a:t>course_id</a:t>
            </a:r>
            <a:r>
              <a:rPr lang="en-US" sz="2400"/>
              <a:t> were explicitly stored, </a:t>
            </a:r>
            <a:r>
              <a:rPr lang="en-US" sz="2400" i="1"/>
              <a:t>section</a:t>
            </a:r>
            <a:r>
              <a:rPr lang="en-US" sz="2400"/>
              <a:t> could be made a strong entity, but then the relationship between </a:t>
            </a:r>
            <a:r>
              <a:rPr lang="en-US" sz="2400" i="1"/>
              <a:t>section</a:t>
            </a:r>
            <a:r>
              <a:rPr lang="en-US" sz="2400"/>
              <a:t> and </a:t>
            </a:r>
            <a:r>
              <a:rPr lang="en-US" sz="2400" i="1"/>
              <a:t>course</a:t>
            </a:r>
            <a:r>
              <a:rPr lang="en-US" sz="2400"/>
              <a:t> would be </a:t>
            </a:r>
            <a:r>
              <a:rPr lang="en-US" sz="2400">
                <a:solidFill>
                  <a:srgbClr val="C00000"/>
                </a:solidFill>
              </a:rPr>
              <a:t>duplicated</a:t>
            </a:r>
            <a:r>
              <a:rPr lang="en-US" sz="2400"/>
              <a:t> by an implicit relationship defined by the attribute </a:t>
            </a:r>
            <a:r>
              <a:rPr lang="en-US" sz="2400" i="1"/>
              <a:t>course_id</a:t>
            </a:r>
            <a:r>
              <a:rPr lang="en-US" sz="2400"/>
              <a:t> common to </a:t>
            </a:r>
            <a:r>
              <a:rPr lang="en-US" sz="2400" i="1"/>
              <a:t>course</a:t>
            </a:r>
            <a:r>
              <a:rPr lang="en-US" sz="2400"/>
              <a:t> and </a:t>
            </a:r>
            <a:r>
              <a:rPr lang="en-US" sz="2400" i="1"/>
              <a:t>section.</a:t>
            </a:r>
          </a:p>
          <a:p>
            <a:pPr>
              <a:lnSpc>
                <a:spcPct val="112000"/>
              </a:lnSpc>
            </a:pPr>
            <a:r>
              <a:rPr lang="en-US" sz="2400"/>
              <a:t>Similar idea applies to loan, payment relations given below(how it is represented in scheme ?see next slide)</a:t>
            </a:r>
            <a:r>
              <a:rPr lang="en-US" sz="2400" i="1"/>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30517"/>
            <a:ext cx="6682014" cy="2427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945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612" y="222696"/>
            <a:ext cx="5105399" cy="300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159"/>
            <a:ext cx="3048000" cy="324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23723" y="3048000"/>
            <a:ext cx="1762277" cy="369332"/>
          </a:xfrm>
          <a:prstGeom prst="rect">
            <a:avLst/>
          </a:prstGeom>
        </p:spPr>
        <p:txBody>
          <a:bodyPr wrap="none">
            <a:spAutoFit/>
          </a:bodyPr>
          <a:lstStyle/>
          <a:p>
            <a:r>
              <a:rPr lang="en-US" b="1">
                <a:solidFill>
                  <a:srgbClr val="FF0000"/>
                </a:solidFill>
              </a:rPr>
              <a:t>Loan Entity Type</a:t>
            </a:r>
          </a:p>
        </p:txBody>
      </p:sp>
      <p:sp>
        <p:nvSpPr>
          <p:cNvPr id="5" name="Rectangle 4"/>
          <p:cNvSpPr/>
          <p:nvPr/>
        </p:nvSpPr>
        <p:spPr>
          <a:xfrm>
            <a:off x="4267200" y="3048000"/>
            <a:ext cx="3520516" cy="369332"/>
          </a:xfrm>
          <a:prstGeom prst="rect">
            <a:avLst/>
          </a:prstGeom>
        </p:spPr>
        <p:txBody>
          <a:bodyPr wrap="none">
            <a:spAutoFit/>
          </a:bodyPr>
          <a:lstStyle/>
          <a:p>
            <a:r>
              <a:rPr lang="en-US" b="1">
                <a:solidFill>
                  <a:srgbClr val="FF0000"/>
                </a:solidFill>
              </a:rPr>
              <a:t>Payment Entity Type – Weak Entity</a:t>
            </a: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759" y="3350400"/>
            <a:ext cx="6172200" cy="322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38200" y="6488668"/>
            <a:ext cx="7224542" cy="369332"/>
          </a:xfrm>
          <a:prstGeom prst="rect">
            <a:avLst/>
          </a:prstGeom>
        </p:spPr>
        <p:txBody>
          <a:bodyPr wrap="none">
            <a:spAutoFit/>
          </a:bodyPr>
          <a:lstStyle/>
          <a:p>
            <a:r>
              <a:rPr lang="en-US" b="1">
                <a:solidFill>
                  <a:srgbClr val="FF0000"/>
                </a:solidFill>
              </a:rPr>
              <a:t>Payment Entity Type  can be Identified with respect Loan using PK of Loan</a:t>
            </a:r>
            <a:endParaRPr lang="en-US">
              <a:solidFill>
                <a:srgbClr val="FF0000"/>
              </a:solidFill>
            </a:endParaRPr>
          </a:p>
        </p:txBody>
      </p:sp>
      <p:cxnSp>
        <p:nvCxnSpPr>
          <p:cNvPr id="3" name="Straight Connector 2">
            <a:extLst>
              <a:ext uri="{FF2B5EF4-FFF2-40B4-BE49-F238E27FC236}">
                <a16:creationId xmlns:a16="http://schemas.microsoft.com/office/drawing/2014/main" id="{68C0DD2A-E9B1-4BD5-B820-A16155152577}"/>
              </a:ext>
            </a:extLst>
          </p:cNvPr>
          <p:cNvCxnSpPr>
            <a:cxnSpLocks/>
          </p:cNvCxnSpPr>
          <p:nvPr/>
        </p:nvCxnSpPr>
        <p:spPr>
          <a:xfrm>
            <a:off x="3323883" y="762000"/>
            <a:ext cx="170531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6E7325DC-24E0-4B85-8747-6F2925F7001D}"/>
              </a:ext>
            </a:extLst>
          </p:cNvPr>
          <p:cNvCxnSpPr>
            <a:cxnSpLocks/>
          </p:cNvCxnSpPr>
          <p:nvPr/>
        </p:nvCxnSpPr>
        <p:spPr>
          <a:xfrm flipV="1">
            <a:off x="3276600" y="943897"/>
            <a:ext cx="1796845" cy="4670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EC464AA1-3279-401E-B003-72BFEE7EAA8D}"/>
              </a:ext>
            </a:extLst>
          </p:cNvPr>
          <p:cNvCxnSpPr>
            <a:cxnSpLocks/>
          </p:cNvCxnSpPr>
          <p:nvPr/>
        </p:nvCxnSpPr>
        <p:spPr>
          <a:xfrm flipV="1">
            <a:off x="3276600" y="1219201"/>
            <a:ext cx="1600200" cy="28830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CAAD8F03-5FA7-49E9-BC8A-D6B457CB0C3C}"/>
              </a:ext>
            </a:extLst>
          </p:cNvPr>
          <p:cNvCxnSpPr>
            <a:cxnSpLocks/>
          </p:cNvCxnSpPr>
          <p:nvPr/>
        </p:nvCxnSpPr>
        <p:spPr>
          <a:xfrm flipV="1">
            <a:off x="3218409" y="1507507"/>
            <a:ext cx="1810791" cy="39749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BCC23BC4-ABED-4ACD-BE6B-E95B6E0D3A11}"/>
              </a:ext>
            </a:extLst>
          </p:cNvPr>
          <p:cNvCxnSpPr>
            <a:cxnSpLocks/>
          </p:cNvCxnSpPr>
          <p:nvPr/>
        </p:nvCxnSpPr>
        <p:spPr>
          <a:xfrm flipV="1">
            <a:off x="3103523" y="1785943"/>
            <a:ext cx="1810791" cy="397493"/>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7B9D3F64-78E4-4C9F-B949-220B903DE14B}"/>
              </a:ext>
            </a:extLst>
          </p:cNvPr>
          <p:cNvCxnSpPr>
            <a:cxnSpLocks/>
          </p:cNvCxnSpPr>
          <p:nvPr/>
        </p:nvCxnSpPr>
        <p:spPr>
          <a:xfrm flipV="1">
            <a:off x="3103523" y="1978800"/>
            <a:ext cx="1925677" cy="2286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9E00234C-F6AE-40C4-81C2-D35C2076D0AB}"/>
              </a:ext>
            </a:extLst>
          </p:cNvPr>
          <p:cNvCxnSpPr>
            <a:cxnSpLocks/>
          </p:cNvCxnSpPr>
          <p:nvPr/>
        </p:nvCxnSpPr>
        <p:spPr>
          <a:xfrm flipV="1">
            <a:off x="3218409" y="2183436"/>
            <a:ext cx="1827203" cy="5191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3FD6C59-33CD-4A82-B54E-23E8E466F913}"/>
              </a:ext>
            </a:extLst>
          </p:cNvPr>
          <p:cNvCxnSpPr>
            <a:cxnSpLocks/>
          </p:cNvCxnSpPr>
          <p:nvPr/>
        </p:nvCxnSpPr>
        <p:spPr>
          <a:xfrm flipV="1">
            <a:off x="3073043" y="2485836"/>
            <a:ext cx="1841271" cy="1447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D60F291B-0FE6-4626-AD71-EBE87CF10F27}"/>
              </a:ext>
            </a:extLst>
          </p:cNvPr>
          <p:cNvCxnSpPr>
            <a:cxnSpLocks/>
          </p:cNvCxnSpPr>
          <p:nvPr/>
        </p:nvCxnSpPr>
        <p:spPr>
          <a:xfrm flipV="1">
            <a:off x="3073042" y="2974200"/>
            <a:ext cx="1841271" cy="1447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086AB0C2-E431-499C-8B26-513CA1F61B0D}"/>
              </a:ext>
            </a:extLst>
          </p:cNvPr>
          <p:cNvCxnSpPr>
            <a:cxnSpLocks/>
          </p:cNvCxnSpPr>
          <p:nvPr/>
        </p:nvCxnSpPr>
        <p:spPr>
          <a:xfrm flipV="1">
            <a:off x="3099630" y="2742385"/>
            <a:ext cx="1929570" cy="146562"/>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97F2120-CD4B-4064-8914-C9CEAC812898}"/>
              </a:ext>
            </a:extLst>
          </p:cNvPr>
          <p:cNvSpPr/>
          <p:nvPr/>
        </p:nvSpPr>
        <p:spPr>
          <a:xfrm>
            <a:off x="3402872" y="2456941"/>
            <a:ext cx="1527854" cy="369332"/>
          </a:xfrm>
          <a:prstGeom prst="rect">
            <a:avLst/>
          </a:prstGeom>
        </p:spPr>
        <p:txBody>
          <a:bodyPr wrap="none">
            <a:spAutoFit/>
          </a:bodyPr>
          <a:lstStyle/>
          <a:p>
            <a:r>
              <a:rPr lang="en-US">
                <a:solidFill>
                  <a:srgbClr val="FF0000"/>
                </a:solidFill>
              </a:rPr>
              <a:t>Loan-Payment</a:t>
            </a:r>
          </a:p>
        </p:txBody>
      </p:sp>
    </p:spTree>
    <p:extLst>
      <p:ext uri="{BB962C8B-B14F-4D97-AF65-F5344CB8AC3E}">
        <p14:creationId xmlns:p14="http://schemas.microsoft.com/office/powerpoint/2010/main" val="1425080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8175"/>
          </a:xfrm>
        </p:spPr>
        <p:txBody>
          <a:bodyPr>
            <a:noAutofit/>
          </a:bodyPr>
          <a:lstStyle/>
          <a:p>
            <a:r>
              <a:rPr lang="en-US" sz="3200">
                <a:solidFill>
                  <a:srgbClr val="C00000"/>
                </a:solidFill>
              </a:rPr>
              <a:t>Information to be fetched from Requirements</a:t>
            </a:r>
          </a:p>
        </p:txBody>
      </p:sp>
      <p:sp>
        <p:nvSpPr>
          <p:cNvPr id="3" name="Content Placeholder 2"/>
          <p:cNvSpPr>
            <a:spLocks noGrp="1"/>
          </p:cNvSpPr>
          <p:nvPr>
            <p:ph idx="1"/>
          </p:nvPr>
        </p:nvSpPr>
        <p:spPr>
          <a:xfrm>
            <a:off x="609600" y="838200"/>
            <a:ext cx="8229600" cy="5867400"/>
          </a:xfrm>
        </p:spPr>
        <p:txBody>
          <a:bodyPr>
            <a:normAutofit lnSpcReduction="10000"/>
          </a:bodyPr>
          <a:lstStyle/>
          <a:p>
            <a:r>
              <a:rPr lang="en-US"/>
              <a:t>Entities</a:t>
            </a:r>
          </a:p>
          <a:p>
            <a:pPr lvl="2"/>
            <a:r>
              <a:rPr lang="en-US"/>
              <a:t>Strong</a:t>
            </a:r>
          </a:p>
          <a:p>
            <a:pPr lvl="3">
              <a:lnSpc>
                <a:spcPct val="110000"/>
              </a:lnSpc>
            </a:pPr>
            <a:r>
              <a:rPr lang="en-US"/>
              <a:t>Attributes-Primary key, Composite/ Simple, Multivalued/Single valued, Derived.</a:t>
            </a:r>
          </a:p>
          <a:p>
            <a:pPr lvl="2"/>
            <a:r>
              <a:rPr lang="en-US"/>
              <a:t>Weak</a:t>
            </a:r>
          </a:p>
          <a:p>
            <a:pPr lvl="3"/>
            <a:r>
              <a:rPr lang="en-US"/>
              <a:t>Partial key</a:t>
            </a:r>
          </a:p>
          <a:p>
            <a:r>
              <a:rPr lang="en-US"/>
              <a:t>Relationship Between Entities</a:t>
            </a:r>
          </a:p>
          <a:p>
            <a:pPr lvl="2"/>
            <a:r>
              <a:rPr lang="en-US"/>
              <a:t>Relationship Attributes</a:t>
            </a:r>
          </a:p>
          <a:p>
            <a:pPr lvl="2"/>
            <a:r>
              <a:rPr lang="en-US"/>
              <a:t>Name of relationship</a:t>
            </a:r>
          </a:p>
          <a:p>
            <a:pPr lvl="2"/>
            <a:r>
              <a:rPr lang="en-US"/>
              <a:t>Cardinality Constraint</a:t>
            </a:r>
          </a:p>
          <a:p>
            <a:pPr lvl="3"/>
            <a:r>
              <a:rPr lang="en-US" b="1"/>
              <a:t>1-1</a:t>
            </a:r>
            <a:r>
              <a:rPr lang="en-US"/>
              <a:t>, </a:t>
            </a:r>
            <a:r>
              <a:rPr lang="en-US" b="1"/>
              <a:t>1-M</a:t>
            </a:r>
            <a:r>
              <a:rPr lang="en-US"/>
              <a:t>, </a:t>
            </a:r>
            <a:r>
              <a:rPr lang="en-US" b="1"/>
              <a:t>M-M</a:t>
            </a:r>
          </a:p>
          <a:p>
            <a:pPr lvl="3"/>
            <a:r>
              <a:rPr lang="en-US"/>
              <a:t>Cardinality Limits</a:t>
            </a:r>
          </a:p>
          <a:p>
            <a:pPr lvl="2"/>
            <a:r>
              <a:rPr lang="en-US"/>
              <a:t>Participation</a:t>
            </a:r>
          </a:p>
          <a:p>
            <a:pPr lvl="3"/>
            <a:r>
              <a:rPr lang="en-US"/>
              <a:t>Total/Partial</a:t>
            </a:r>
          </a:p>
        </p:txBody>
      </p:sp>
    </p:spTree>
    <p:extLst>
      <p:ext uri="{BB962C8B-B14F-4D97-AF65-F5344CB8AC3E}">
        <p14:creationId xmlns:p14="http://schemas.microsoft.com/office/powerpoint/2010/main" val="2413839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97442"/>
            <a:ext cx="9067800" cy="6343275"/>
          </a:xfrm>
          <a:prstGeom prst="rect">
            <a:avLst/>
          </a:prstGeom>
          <a:noFill/>
        </p:spPr>
        <p:txBody>
          <a:bodyPr wrap="square" rtlCol="0">
            <a:spAutoFit/>
          </a:bodyPr>
          <a:lstStyle/>
          <a:p>
            <a:pPr algn="just">
              <a:spcAft>
                <a:spcPts val="600"/>
              </a:spcAft>
            </a:pPr>
            <a:r>
              <a:rPr lang="en-US" sz="2000"/>
              <a:t>An Institute want to keep track of information about Funded Projects, Agencies which are Funding them and Faculties who work on those Projects</a:t>
            </a:r>
            <a:r>
              <a:rPr lang="en-US" sz="2400"/>
              <a:t>.</a:t>
            </a:r>
          </a:p>
          <a:p>
            <a:pPr algn="just">
              <a:lnSpc>
                <a:spcPct val="111000"/>
              </a:lnSpc>
            </a:pPr>
            <a:r>
              <a:rPr lang="en-US" sz="2400"/>
              <a:t>	</a:t>
            </a:r>
            <a:r>
              <a:rPr lang="en-US" sz="2300"/>
              <a:t>The institute is comprised of  several departments such as – DS&amp;MCA,CS,IT ,MECH, EEE etc..  and each department has a Department Number such as D1,D2,.. used to identify each department. Many faculties work in every department . Each faculty is identified by a unique Employee Number. Information about each faculty we need is employee name, Qualification, Research-domain. Each Departments may have many funded research projects. Information about these projects such as an unique Project-ID, Title, Fund-Received, Duration. Each of these projects are funded by one or more funding agencies such as – MHRD,DSR, DST,BARC etc.. We also need to record information about Funded Funding agencies funding the projects such as- </a:t>
            </a:r>
            <a:r>
              <a:rPr lang="en-US" sz="2300" err="1"/>
              <a:t>Grant_ord_No</a:t>
            </a:r>
            <a:r>
              <a:rPr lang="en-US" sz="2300"/>
              <a:t>, Agency-Name, Contact-Person, Email, Phone, </a:t>
            </a:r>
            <a:r>
              <a:rPr lang="en-US" sz="2300" err="1"/>
              <a:t>Total_Grant,Year</a:t>
            </a:r>
            <a:r>
              <a:rPr lang="en-US" sz="2300"/>
              <a:t>-of-Grant. An agency may fund multiple project and a project may also receive grant from multiple agencies.</a:t>
            </a:r>
          </a:p>
        </p:txBody>
      </p:sp>
      <p:sp>
        <p:nvSpPr>
          <p:cNvPr id="2" name="Rectangle 1"/>
          <p:cNvSpPr/>
          <p:nvPr/>
        </p:nvSpPr>
        <p:spPr>
          <a:xfrm>
            <a:off x="3048000" y="6248400"/>
            <a:ext cx="5791200" cy="415498"/>
          </a:xfrm>
          <a:prstGeom prst="rect">
            <a:avLst/>
          </a:prstGeom>
        </p:spPr>
        <p:txBody>
          <a:bodyPr wrap="square">
            <a:spAutoFit/>
          </a:bodyPr>
          <a:lstStyle/>
          <a:p>
            <a:r>
              <a:rPr lang="en-US" sz="2100">
                <a:solidFill>
                  <a:srgbClr val="C00000"/>
                </a:solidFill>
              </a:rPr>
              <a:t>Model above data requirements using ER modeling.</a:t>
            </a:r>
          </a:p>
        </p:txBody>
      </p:sp>
      <p:sp>
        <p:nvSpPr>
          <p:cNvPr id="3" name="Rectangle 2"/>
          <p:cNvSpPr/>
          <p:nvPr/>
        </p:nvSpPr>
        <p:spPr>
          <a:xfrm>
            <a:off x="3870290" y="-134037"/>
            <a:ext cx="1415709" cy="523220"/>
          </a:xfrm>
          <a:prstGeom prst="rect">
            <a:avLst/>
          </a:prstGeom>
        </p:spPr>
        <p:txBody>
          <a:bodyPr wrap="none">
            <a:spAutoFit/>
          </a:bodyPr>
          <a:lstStyle/>
          <a:p>
            <a:r>
              <a:rPr lang="en-US" sz="2800">
                <a:solidFill>
                  <a:srgbClr val="C00000"/>
                </a:solidFill>
              </a:rPr>
              <a:t>Example</a:t>
            </a:r>
          </a:p>
        </p:txBody>
      </p:sp>
    </p:spTree>
    <p:extLst>
      <p:ext uri="{BB962C8B-B14F-4D97-AF65-F5344CB8AC3E}">
        <p14:creationId xmlns:p14="http://schemas.microsoft.com/office/powerpoint/2010/main" val="413795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31825" y="41110"/>
            <a:ext cx="80772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Entity Sets- instructor </a:t>
            </a:r>
            <a:r>
              <a:rPr kumimoji="1" lang="en-US" sz="2800" kern="0">
                <a:solidFill>
                  <a:srgbClr val="CC3300"/>
                </a:solidFill>
                <a:effectLst>
                  <a:outerShdw blurRad="38100" dist="38100" dir="2700000" algn="tl">
                    <a:srgbClr val="C0C0C0"/>
                  </a:outerShdw>
                </a:effectLst>
                <a:latin typeface="Helvetica"/>
                <a:ea typeface="MS PGothic" pitchFamily="34" charset="-128"/>
              </a:rPr>
              <a:t>and</a:t>
            </a:r>
            <a:r>
              <a:rPr kumimoji="1" lang="en-US" sz="3200" b="1" kern="0">
                <a:solidFill>
                  <a:srgbClr val="CC3300"/>
                </a:solidFill>
                <a:effectLst>
                  <a:outerShdw blurRad="38100" dist="38100" dir="2700000" algn="tl">
                    <a:srgbClr val="C0C0C0"/>
                  </a:outerShdw>
                </a:effectLst>
                <a:latin typeface="Helvetica"/>
                <a:ea typeface="MS PGothic" pitchFamily="34" charset="-128"/>
              </a:rPr>
              <a:t> student</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68" y="1450686"/>
            <a:ext cx="7696201"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838201" y="914401"/>
            <a:ext cx="7297084" cy="502609"/>
            <a:chOff x="1146175" y="1589088"/>
            <a:chExt cx="6559141" cy="350779"/>
          </a:xfrm>
        </p:grpSpPr>
        <p:sp>
          <p:nvSpPr>
            <p:cNvPr id="7" name="Text Box 7"/>
            <p:cNvSpPr txBox="1">
              <a:spLocks noChangeArrowheads="1"/>
            </p:cNvSpPr>
            <p:nvPr/>
          </p:nvSpPr>
          <p:spPr bwMode="auto">
            <a:xfrm>
              <a:off x="1146175" y="1595438"/>
              <a:ext cx="405179"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ID</a:t>
              </a:r>
            </a:p>
          </p:txBody>
        </p:sp>
        <p:sp>
          <p:nvSpPr>
            <p:cNvPr id="8" name="Text Box 8"/>
            <p:cNvSpPr txBox="1">
              <a:spLocks noChangeArrowheads="1"/>
            </p:cNvSpPr>
            <p:nvPr/>
          </p:nvSpPr>
          <p:spPr bwMode="auto">
            <a:xfrm>
              <a:off x="2301875" y="1589088"/>
              <a:ext cx="802866"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name</a:t>
              </a:r>
            </a:p>
          </p:txBody>
        </p:sp>
        <p:sp>
          <p:nvSpPr>
            <p:cNvPr id="9" name="Text Box 9"/>
            <p:cNvSpPr txBox="1">
              <a:spLocks noChangeArrowheads="1"/>
            </p:cNvSpPr>
            <p:nvPr/>
          </p:nvSpPr>
          <p:spPr bwMode="auto">
            <a:xfrm>
              <a:off x="5848350" y="1617663"/>
              <a:ext cx="405179"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ID</a:t>
              </a:r>
            </a:p>
          </p:txBody>
        </p:sp>
        <p:sp>
          <p:nvSpPr>
            <p:cNvPr id="10" name="Text Box 10"/>
            <p:cNvSpPr txBox="1">
              <a:spLocks noChangeArrowheads="1"/>
            </p:cNvSpPr>
            <p:nvPr/>
          </p:nvSpPr>
          <p:spPr bwMode="auto">
            <a:xfrm>
              <a:off x="6902450" y="1597025"/>
              <a:ext cx="802866" cy="32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name</a:t>
              </a:r>
            </a:p>
          </p:txBody>
        </p:sp>
      </p:grpSp>
      <p:sp>
        <p:nvSpPr>
          <p:cNvPr id="2" name="TextBox 1"/>
          <p:cNvSpPr txBox="1"/>
          <p:nvPr/>
        </p:nvSpPr>
        <p:spPr>
          <a:xfrm>
            <a:off x="533400" y="5105400"/>
            <a:ext cx="7601885" cy="369332"/>
          </a:xfrm>
          <a:prstGeom prst="rect">
            <a:avLst/>
          </a:prstGeom>
          <a:noFill/>
        </p:spPr>
        <p:txBody>
          <a:bodyPr wrap="square" rtlCol="0">
            <a:spAutoFit/>
          </a:bodyPr>
          <a:lstStyle/>
          <a:p>
            <a:r>
              <a:rPr lang="en-US" b="1">
                <a:solidFill>
                  <a:srgbClr val="FF0000"/>
                </a:solidFill>
              </a:rPr>
              <a:t>Instructor=</a:t>
            </a:r>
            <a:r>
              <a:rPr lang="en-US" b="1"/>
              <a:t>{  (76766,Crick),45565,Katz)</a:t>
            </a:r>
            <a:r>
              <a:rPr lang="en-US" b="1">
                <a:solidFill>
                  <a:srgbClr val="FF0000"/>
                </a:solidFill>
              </a:rPr>
              <a:t>,</a:t>
            </a:r>
            <a:r>
              <a:rPr lang="en-US" b="1"/>
              <a:t>(10101,Srinivasan)</a:t>
            </a:r>
            <a:r>
              <a:rPr lang="en-US" b="1">
                <a:solidFill>
                  <a:srgbClr val="FF0000"/>
                </a:solidFill>
              </a:rPr>
              <a:t>,</a:t>
            </a:r>
            <a:r>
              <a:rPr lang="en-US" b="1"/>
              <a:t>…(22222, Einstein) }</a:t>
            </a:r>
          </a:p>
        </p:txBody>
      </p:sp>
      <p:sp>
        <p:nvSpPr>
          <p:cNvPr id="11" name="TextBox 10"/>
          <p:cNvSpPr txBox="1"/>
          <p:nvPr/>
        </p:nvSpPr>
        <p:spPr>
          <a:xfrm>
            <a:off x="533400" y="5879068"/>
            <a:ext cx="7696202" cy="369332"/>
          </a:xfrm>
          <a:prstGeom prst="rect">
            <a:avLst/>
          </a:prstGeom>
          <a:noFill/>
        </p:spPr>
        <p:txBody>
          <a:bodyPr wrap="square" rtlCol="0">
            <a:spAutoFit/>
          </a:bodyPr>
          <a:lstStyle/>
          <a:p>
            <a:r>
              <a:rPr lang="en-US" b="1">
                <a:solidFill>
                  <a:srgbClr val="FF0000"/>
                </a:solidFill>
              </a:rPr>
              <a:t>Student=</a:t>
            </a:r>
            <a:r>
              <a:rPr lang="en-US" b="1"/>
              <a:t>{  (98988,Tanaka)</a:t>
            </a:r>
            <a:r>
              <a:rPr lang="en-US" b="1">
                <a:solidFill>
                  <a:srgbClr val="FF0000"/>
                </a:solidFill>
              </a:rPr>
              <a:t>,</a:t>
            </a:r>
            <a:r>
              <a:rPr lang="en-US" b="1"/>
              <a:t>(12345,Shankar)</a:t>
            </a:r>
            <a:r>
              <a:rPr lang="en-US" b="1">
                <a:solidFill>
                  <a:srgbClr val="FF0000"/>
                </a:solidFill>
              </a:rPr>
              <a:t>,</a:t>
            </a:r>
            <a:r>
              <a:rPr lang="en-US" b="1"/>
              <a:t>(00128,Zhang)</a:t>
            </a:r>
            <a:r>
              <a:rPr lang="en-US" b="1">
                <a:solidFill>
                  <a:srgbClr val="FF0000"/>
                </a:solidFill>
              </a:rPr>
              <a:t>,</a:t>
            </a:r>
            <a:r>
              <a:rPr lang="en-US" b="1"/>
              <a:t>….(44553,Peltier) }</a:t>
            </a:r>
          </a:p>
        </p:txBody>
      </p:sp>
    </p:spTree>
    <p:extLst>
      <p:ext uri="{BB962C8B-B14F-4D97-AF65-F5344CB8AC3E}">
        <p14:creationId xmlns:p14="http://schemas.microsoft.com/office/powerpoint/2010/main" val="3683040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1343"/>
            <a:ext cx="3200400" cy="400110"/>
          </a:xfrm>
          <a:prstGeom prst="rect">
            <a:avLst/>
          </a:prstGeom>
          <a:noFill/>
        </p:spPr>
        <p:txBody>
          <a:bodyPr wrap="square" rtlCol="0">
            <a:spAutoFit/>
          </a:bodyPr>
          <a:lstStyle/>
          <a:p>
            <a:r>
              <a:rPr lang="en-US" sz="2000" b="1">
                <a:solidFill>
                  <a:srgbClr val="C00000"/>
                </a:solidFill>
              </a:rPr>
              <a:t>What are Entities here ?</a:t>
            </a:r>
          </a:p>
        </p:txBody>
      </p:sp>
      <p:sp>
        <p:nvSpPr>
          <p:cNvPr id="5" name="TextBox 4"/>
          <p:cNvSpPr txBox="1"/>
          <p:nvPr/>
        </p:nvSpPr>
        <p:spPr>
          <a:xfrm>
            <a:off x="3886200" y="221343"/>
            <a:ext cx="4831307" cy="400110"/>
          </a:xfrm>
          <a:prstGeom prst="rect">
            <a:avLst/>
          </a:prstGeom>
          <a:noFill/>
        </p:spPr>
        <p:txBody>
          <a:bodyPr wrap="square" rtlCol="0">
            <a:spAutoFit/>
          </a:bodyPr>
          <a:lstStyle/>
          <a:p>
            <a:r>
              <a:rPr lang="en-US" sz="2000" b="1">
                <a:solidFill>
                  <a:srgbClr val="C00000"/>
                </a:solidFill>
              </a:rPr>
              <a:t>What are attributes &amp; sample entities here.</a:t>
            </a:r>
          </a:p>
        </p:txBody>
      </p:sp>
      <p:sp>
        <p:nvSpPr>
          <p:cNvPr id="3" name="Rectangle 2"/>
          <p:cNvSpPr/>
          <p:nvPr/>
        </p:nvSpPr>
        <p:spPr>
          <a:xfrm>
            <a:off x="686250" y="762000"/>
            <a:ext cx="1349537" cy="369332"/>
          </a:xfrm>
          <a:prstGeom prst="rect">
            <a:avLst/>
          </a:prstGeom>
        </p:spPr>
        <p:txBody>
          <a:bodyPr wrap="none">
            <a:spAutoFit/>
          </a:bodyPr>
          <a:lstStyle/>
          <a:p>
            <a:r>
              <a:rPr lang="en-US" b="1"/>
              <a:t>Department</a:t>
            </a:r>
          </a:p>
        </p:txBody>
      </p:sp>
      <p:sp>
        <p:nvSpPr>
          <p:cNvPr id="6" name="Rectangle 5"/>
          <p:cNvSpPr/>
          <p:nvPr/>
        </p:nvSpPr>
        <p:spPr>
          <a:xfrm>
            <a:off x="4114800" y="621453"/>
            <a:ext cx="1981200" cy="338554"/>
          </a:xfrm>
          <a:prstGeom prst="rect">
            <a:avLst/>
          </a:prstGeom>
        </p:spPr>
        <p:txBody>
          <a:bodyPr wrap="square">
            <a:spAutoFit/>
          </a:bodyPr>
          <a:lstStyle/>
          <a:p>
            <a:r>
              <a:rPr lang="en-US" sz="1600" b="1" err="1"/>
              <a:t>Deptno</a:t>
            </a:r>
            <a:r>
              <a:rPr lang="en-US" sz="1600" b="1"/>
              <a:t>,      </a:t>
            </a:r>
            <a:r>
              <a:rPr lang="en-US" sz="1600" b="1" err="1"/>
              <a:t>Dname</a:t>
            </a:r>
            <a:endParaRPr lang="en-US" sz="1600" b="1"/>
          </a:p>
        </p:txBody>
      </p:sp>
      <p:graphicFrame>
        <p:nvGraphicFramePr>
          <p:cNvPr id="8" name="Table 7"/>
          <p:cNvGraphicFramePr>
            <a:graphicFrameLocks noGrp="1"/>
          </p:cNvGraphicFramePr>
          <p:nvPr/>
        </p:nvGraphicFramePr>
        <p:xfrm>
          <a:off x="4173949" y="990785"/>
          <a:ext cx="1627211" cy="731520"/>
        </p:xfrm>
        <a:graphic>
          <a:graphicData uri="http://schemas.openxmlformats.org/drawingml/2006/table">
            <a:tbl>
              <a:tblPr firstRow="1" bandRow="1">
                <a:tableStyleId>{5940675A-B579-460E-94D1-54222C63F5DA}</a:tableStyleId>
              </a:tblPr>
              <a:tblGrid>
                <a:gridCol w="770552">
                  <a:extLst>
                    <a:ext uri="{9D8B030D-6E8A-4147-A177-3AD203B41FA5}">
                      <a16:colId xmlns:a16="http://schemas.microsoft.com/office/drawing/2014/main" val="20000"/>
                    </a:ext>
                  </a:extLst>
                </a:gridCol>
                <a:gridCol w="856659">
                  <a:extLst>
                    <a:ext uri="{9D8B030D-6E8A-4147-A177-3AD203B41FA5}">
                      <a16:colId xmlns:a16="http://schemas.microsoft.com/office/drawing/2014/main" val="20001"/>
                    </a:ext>
                  </a:extLst>
                </a:gridCol>
              </a:tblGrid>
              <a:tr h="336295">
                <a:tc>
                  <a:txBody>
                    <a:bodyPr/>
                    <a:lstStyle/>
                    <a:p>
                      <a:r>
                        <a:rPr lang="en-US"/>
                        <a:t>D1</a:t>
                      </a:r>
                    </a:p>
                  </a:txBody>
                  <a:tcPr/>
                </a:tc>
                <a:tc>
                  <a:txBody>
                    <a:bodyPr/>
                    <a:lstStyle/>
                    <a:p>
                      <a:r>
                        <a:rPr lang="en-US"/>
                        <a:t>CS</a:t>
                      </a:r>
                    </a:p>
                  </a:txBody>
                  <a:tcPr/>
                </a:tc>
                <a:extLst>
                  <a:ext uri="{0D108BD9-81ED-4DB2-BD59-A6C34878D82A}">
                    <a16:rowId xmlns:a16="http://schemas.microsoft.com/office/drawing/2014/main" val="10000"/>
                  </a:ext>
                </a:extLst>
              </a:tr>
              <a:tr h="336295">
                <a:tc>
                  <a:txBody>
                    <a:bodyPr/>
                    <a:lstStyle/>
                    <a:p>
                      <a:r>
                        <a:rPr lang="en-US"/>
                        <a:t>D2</a:t>
                      </a:r>
                    </a:p>
                  </a:txBody>
                  <a:tcPr/>
                </a:tc>
                <a:tc>
                  <a:txBody>
                    <a:bodyPr/>
                    <a:lstStyle/>
                    <a:p>
                      <a:r>
                        <a:rPr lang="en-US"/>
                        <a:t>IT</a:t>
                      </a:r>
                    </a:p>
                  </a:txBody>
                  <a:tcPr/>
                </a:tc>
                <a:extLst>
                  <a:ext uri="{0D108BD9-81ED-4DB2-BD59-A6C34878D82A}">
                    <a16:rowId xmlns:a16="http://schemas.microsoft.com/office/drawing/2014/main" val="10001"/>
                  </a:ext>
                </a:extLst>
              </a:tr>
            </a:tbl>
          </a:graphicData>
        </a:graphic>
      </p:graphicFrame>
      <p:sp>
        <p:nvSpPr>
          <p:cNvPr id="9" name="Rectangle 8"/>
          <p:cNvSpPr/>
          <p:nvPr/>
        </p:nvSpPr>
        <p:spPr>
          <a:xfrm>
            <a:off x="936767" y="2406134"/>
            <a:ext cx="862865" cy="369332"/>
          </a:xfrm>
          <a:prstGeom prst="rect">
            <a:avLst/>
          </a:prstGeom>
        </p:spPr>
        <p:txBody>
          <a:bodyPr wrap="none">
            <a:spAutoFit/>
          </a:bodyPr>
          <a:lstStyle/>
          <a:p>
            <a:r>
              <a:rPr lang="en-US" b="1"/>
              <a:t>Faculty</a:t>
            </a:r>
          </a:p>
        </p:txBody>
      </p:sp>
      <p:sp>
        <p:nvSpPr>
          <p:cNvPr id="10" name="Rectangle 9"/>
          <p:cNvSpPr/>
          <p:nvPr/>
        </p:nvSpPr>
        <p:spPr>
          <a:xfrm>
            <a:off x="3313287" y="1840653"/>
            <a:ext cx="4975747" cy="369332"/>
          </a:xfrm>
          <a:prstGeom prst="rect">
            <a:avLst/>
          </a:prstGeom>
        </p:spPr>
        <p:txBody>
          <a:bodyPr wrap="square">
            <a:spAutoFit/>
          </a:bodyPr>
          <a:lstStyle/>
          <a:p>
            <a:r>
              <a:rPr lang="en-US" b="1"/>
              <a:t>Empno, </a:t>
            </a:r>
            <a:r>
              <a:rPr lang="en-US" b="1" err="1"/>
              <a:t>Ename</a:t>
            </a:r>
            <a:r>
              <a:rPr lang="en-US" b="1"/>
              <a:t>, Qualification, Research-Domain</a:t>
            </a:r>
          </a:p>
        </p:txBody>
      </p:sp>
      <p:graphicFrame>
        <p:nvGraphicFramePr>
          <p:cNvPr id="11" name="Table 10"/>
          <p:cNvGraphicFramePr>
            <a:graphicFrameLocks noGrp="1"/>
          </p:cNvGraphicFramePr>
          <p:nvPr/>
        </p:nvGraphicFramePr>
        <p:xfrm>
          <a:off x="3048000" y="2241023"/>
          <a:ext cx="5486401" cy="1112520"/>
        </p:xfrm>
        <a:graphic>
          <a:graphicData uri="http://schemas.openxmlformats.org/drawingml/2006/table">
            <a:tbl>
              <a:tblPr firstRow="1" bandRow="1">
                <a:tableStyleId>{5940675A-B579-460E-94D1-54222C63F5DA}</a:tableStyleId>
              </a:tblPr>
              <a:tblGrid>
                <a:gridCol w="1219909">
                  <a:extLst>
                    <a:ext uri="{9D8B030D-6E8A-4147-A177-3AD203B41FA5}">
                      <a16:colId xmlns:a16="http://schemas.microsoft.com/office/drawing/2014/main" val="20000"/>
                    </a:ext>
                  </a:extLst>
                </a:gridCol>
                <a:gridCol w="1422164">
                  <a:extLst>
                    <a:ext uri="{9D8B030D-6E8A-4147-A177-3AD203B41FA5}">
                      <a16:colId xmlns:a16="http://schemas.microsoft.com/office/drawing/2014/main" val="20001"/>
                    </a:ext>
                  </a:extLst>
                </a:gridCol>
                <a:gridCol w="1422164">
                  <a:extLst>
                    <a:ext uri="{9D8B030D-6E8A-4147-A177-3AD203B41FA5}">
                      <a16:colId xmlns:a16="http://schemas.microsoft.com/office/drawing/2014/main" val="20002"/>
                    </a:ext>
                  </a:extLst>
                </a:gridCol>
                <a:gridCol w="1422164">
                  <a:extLst>
                    <a:ext uri="{9D8B030D-6E8A-4147-A177-3AD203B41FA5}">
                      <a16:colId xmlns:a16="http://schemas.microsoft.com/office/drawing/2014/main" val="20003"/>
                    </a:ext>
                  </a:extLst>
                </a:gridCol>
              </a:tblGrid>
              <a:tr h="370840">
                <a:tc>
                  <a:txBody>
                    <a:bodyPr/>
                    <a:lstStyle/>
                    <a:p>
                      <a:r>
                        <a:rPr lang="en-US"/>
                        <a:t>101</a:t>
                      </a:r>
                    </a:p>
                  </a:txBody>
                  <a:tcPr/>
                </a:tc>
                <a:tc>
                  <a:txBody>
                    <a:bodyPr/>
                    <a:lstStyle/>
                    <a:p>
                      <a:r>
                        <a:rPr lang="en-US"/>
                        <a:t>Raj</a:t>
                      </a:r>
                    </a:p>
                  </a:txBody>
                  <a:tcPr/>
                </a:tc>
                <a:tc>
                  <a:txBody>
                    <a:bodyPr/>
                    <a:lstStyle/>
                    <a:p>
                      <a:r>
                        <a:rPr lang="en-US" err="1"/>
                        <a:t>MTech</a:t>
                      </a:r>
                      <a:endParaRPr lang="en-US"/>
                    </a:p>
                  </a:txBody>
                  <a:tcPr/>
                </a:tc>
                <a:tc>
                  <a:txBody>
                    <a:bodyPr/>
                    <a:lstStyle/>
                    <a:p>
                      <a:r>
                        <a:rPr lang="en-US"/>
                        <a:t> Data-Mining</a:t>
                      </a:r>
                    </a:p>
                  </a:txBody>
                  <a:tcPr/>
                </a:tc>
                <a:extLst>
                  <a:ext uri="{0D108BD9-81ED-4DB2-BD59-A6C34878D82A}">
                    <a16:rowId xmlns:a16="http://schemas.microsoft.com/office/drawing/2014/main" val="10000"/>
                  </a:ext>
                </a:extLst>
              </a:tr>
              <a:tr h="370840">
                <a:tc>
                  <a:txBody>
                    <a:bodyPr/>
                    <a:lstStyle/>
                    <a:p>
                      <a:r>
                        <a:rPr lang="en-US"/>
                        <a:t>102</a:t>
                      </a:r>
                    </a:p>
                  </a:txBody>
                  <a:tcPr/>
                </a:tc>
                <a:tc>
                  <a:txBody>
                    <a:bodyPr/>
                    <a:lstStyle/>
                    <a:p>
                      <a:r>
                        <a:rPr lang="en-US" err="1"/>
                        <a:t>Vinay</a:t>
                      </a:r>
                      <a:endParaRPr lang="en-US"/>
                    </a:p>
                  </a:txBody>
                  <a:tcPr/>
                </a:tc>
                <a:tc>
                  <a:txBody>
                    <a:bodyPr/>
                    <a:lstStyle/>
                    <a:p>
                      <a:r>
                        <a:rPr lang="en-US" err="1"/>
                        <a:t>Mtech,PhD</a:t>
                      </a:r>
                      <a:endParaRPr lang="en-US"/>
                    </a:p>
                  </a:txBody>
                  <a:tcPr/>
                </a:tc>
                <a:tc>
                  <a:txBody>
                    <a:bodyPr/>
                    <a:lstStyle/>
                    <a:p>
                      <a:r>
                        <a:rPr lang="en-US"/>
                        <a:t>Network </a:t>
                      </a:r>
                      <a:r>
                        <a:rPr lang="en-US" err="1"/>
                        <a:t>Eng</a:t>
                      </a:r>
                      <a:endParaRPr lang="en-US"/>
                    </a:p>
                  </a:txBody>
                  <a:tcPr/>
                </a:tc>
                <a:extLst>
                  <a:ext uri="{0D108BD9-81ED-4DB2-BD59-A6C34878D82A}">
                    <a16:rowId xmlns:a16="http://schemas.microsoft.com/office/drawing/2014/main" val="10001"/>
                  </a:ext>
                </a:extLst>
              </a:tr>
              <a:tr h="370840">
                <a:tc>
                  <a:txBody>
                    <a:bodyPr/>
                    <a:lstStyle/>
                    <a:p>
                      <a:r>
                        <a:rPr lang="en-US"/>
                        <a:t>106</a:t>
                      </a:r>
                    </a:p>
                  </a:txBody>
                  <a:tcPr/>
                </a:tc>
                <a:tc>
                  <a:txBody>
                    <a:bodyPr/>
                    <a:lstStyle/>
                    <a:p>
                      <a:r>
                        <a:rPr lang="en-US"/>
                        <a:t>Manu</a:t>
                      </a:r>
                    </a:p>
                  </a:txBody>
                  <a:tcPr/>
                </a:tc>
                <a:tc>
                  <a:txBody>
                    <a:bodyPr/>
                    <a:lstStyle/>
                    <a:p>
                      <a:r>
                        <a:rPr lang="en-US"/>
                        <a:t>MCA, PhD</a:t>
                      </a:r>
                    </a:p>
                  </a:txBody>
                  <a:tcPr/>
                </a:tc>
                <a:tc>
                  <a:txBody>
                    <a:bodyPr/>
                    <a:lstStyle/>
                    <a:p>
                      <a:r>
                        <a:rPr lang="en-US"/>
                        <a:t>AI</a:t>
                      </a:r>
                    </a:p>
                  </a:txBody>
                  <a:tcPr/>
                </a:tc>
                <a:extLst>
                  <a:ext uri="{0D108BD9-81ED-4DB2-BD59-A6C34878D82A}">
                    <a16:rowId xmlns:a16="http://schemas.microsoft.com/office/drawing/2014/main" val="10002"/>
                  </a:ext>
                </a:extLst>
              </a:tr>
            </a:tbl>
          </a:graphicData>
        </a:graphic>
      </p:graphicFrame>
      <p:sp>
        <p:nvSpPr>
          <p:cNvPr id="12" name="Rectangle 11"/>
          <p:cNvSpPr/>
          <p:nvPr/>
        </p:nvSpPr>
        <p:spPr>
          <a:xfrm>
            <a:off x="863670" y="3680936"/>
            <a:ext cx="952890" cy="369332"/>
          </a:xfrm>
          <a:prstGeom prst="rect">
            <a:avLst/>
          </a:prstGeom>
        </p:spPr>
        <p:txBody>
          <a:bodyPr wrap="none">
            <a:spAutoFit/>
          </a:bodyPr>
          <a:lstStyle/>
          <a:p>
            <a:r>
              <a:rPr lang="en-US" b="1"/>
              <a:t>Projects</a:t>
            </a:r>
          </a:p>
        </p:txBody>
      </p:sp>
      <p:sp>
        <p:nvSpPr>
          <p:cNvPr id="13" name="Rectangle 12"/>
          <p:cNvSpPr/>
          <p:nvPr/>
        </p:nvSpPr>
        <p:spPr>
          <a:xfrm>
            <a:off x="3733799" y="3364653"/>
            <a:ext cx="4134722" cy="369332"/>
          </a:xfrm>
          <a:prstGeom prst="rect">
            <a:avLst/>
          </a:prstGeom>
        </p:spPr>
        <p:txBody>
          <a:bodyPr wrap="none">
            <a:spAutoFit/>
          </a:bodyPr>
          <a:lstStyle/>
          <a:p>
            <a:r>
              <a:rPr lang="en-US" b="1"/>
              <a:t>Project-ID, Title, Fund-Received, Duration</a:t>
            </a:r>
          </a:p>
        </p:txBody>
      </p:sp>
      <p:graphicFrame>
        <p:nvGraphicFramePr>
          <p:cNvPr id="14" name="Table 13"/>
          <p:cNvGraphicFramePr>
            <a:graphicFrameLocks noGrp="1"/>
          </p:cNvGraphicFramePr>
          <p:nvPr>
            <p:extLst>
              <p:ext uri="{D42A27DB-BD31-4B8C-83A1-F6EECF244321}">
                <p14:modId xmlns:p14="http://schemas.microsoft.com/office/powerpoint/2010/main" val="302498462"/>
              </p:ext>
            </p:extLst>
          </p:nvPr>
        </p:nvGraphicFramePr>
        <p:xfrm>
          <a:off x="3100880" y="3733985"/>
          <a:ext cx="5562600" cy="1097280"/>
        </p:xfrm>
        <a:graphic>
          <a:graphicData uri="http://schemas.openxmlformats.org/drawingml/2006/table">
            <a:tbl>
              <a:tblPr firstRow="1" bandRow="1">
                <a:tableStyleId>{5940675A-B579-460E-94D1-54222C63F5DA}</a:tableStyleId>
              </a:tblPr>
              <a:tblGrid>
                <a:gridCol w="978428">
                  <a:extLst>
                    <a:ext uri="{9D8B030D-6E8A-4147-A177-3AD203B41FA5}">
                      <a16:colId xmlns:a16="http://schemas.microsoft.com/office/drawing/2014/main" val="20000"/>
                    </a:ext>
                  </a:extLst>
                </a:gridCol>
                <a:gridCol w="1802872">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300419">
                <a:tc>
                  <a:txBody>
                    <a:bodyPr/>
                    <a:lstStyle/>
                    <a:p>
                      <a:r>
                        <a:rPr lang="en-US"/>
                        <a:t>P1</a:t>
                      </a:r>
                    </a:p>
                  </a:txBody>
                  <a:tcPr/>
                </a:tc>
                <a:tc>
                  <a:txBody>
                    <a:bodyPr/>
                    <a:lstStyle/>
                    <a:p>
                      <a:r>
                        <a:rPr lang="en-US"/>
                        <a:t>XYXX</a:t>
                      </a:r>
                    </a:p>
                  </a:txBody>
                  <a:tcPr/>
                </a:tc>
                <a:tc>
                  <a:txBody>
                    <a:bodyPr/>
                    <a:lstStyle/>
                    <a:p>
                      <a:r>
                        <a:rPr lang="en-US"/>
                        <a:t>200K</a:t>
                      </a:r>
                    </a:p>
                  </a:txBody>
                  <a:tcPr/>
                </a:tc>
                <a:tc>
                  <a:txBody>
                    <a:bodyPr/>
                    <a:lstStyle/>
                    <a:p>
                      <a:r>
                        <a:rPr lang="en-US"/>
                        <a:t>2</a:t>
                      </a:r>
                    </a:p>
                  </a:txBody>
                  <a:tcPr/>
                </a:tc>
                <a:extLst>
                  <a:ext uri="{0D108BD9-81ED-4DB2-BD59-A6C34878D82A}">
                    <a16:rowId xmlns:a16="http://schemas.microsoft.com/office/drawing/2014/main" val="10000"/>
                  </a:ext>
                </a:extLst>
              </a:tr>
              <a:tr h="297513">
                <a:tc>
                  <a:txBody>
                    <a:bodyPr/>
                    <a:lstStyle/>
                    <a:p>
                      <a:r>
                        <a:rPr lang="en-US"/>
                        <a:t>P2</a:t>
                      </a:r>
                    </a:p>
                  </a:txBody>
                  <a:tcPr/>
                </a:tc>
                <a:tc>
                  <a:txBody>
                    <a:bodyPr/>
                    <a:lstStyle/>
                    <a:p>
                      <a:r>
                        <a:rPr lang="en-US"/>
                        <a:t>GHKL</a:t>
                      </a:r>
                    </a:p>
                  </a:txBody>
                  <a:tcPr/>
                </a:tc>
                <a:tc>
                  <a:txBody>
                    <a:bodyPr/>
                    <a:lstStyle/>
                    <a:p>
                      <a:r>
                        <a:rPr lang="en-US"/>
                        <a:t>500K</a:t>
                      </a:r>
                    </a:p>
                  </a:txBody>
                  <a:tcPr/>
                </a:tc>
                <a:tc>
                  <a:txBody>
                    <a:bodyPr/>
                    <a:lstStyle/>
                    <a:p>
                      <a:r>
                        <a:rPr lang="en-US"/>
                        <a:t>3</a:t>
                      </a:r>
                    </a:p>
                  </a:txBody>
                  <a:tcPr/>
                </a:tc>
                <a:extLst>
                  <a:ext uri="{0D108BD9-81ED-4DB2-BD59-A6C34878D82A}">
                    <a16:rowId xmlns:a16="http://schemas.microsoft.com/office/drawing/2014/main" val="10001"/>
                  </a:ext>
                </a:extLst>
              </a:tr>
              <a:tr h="297513">
                <a:tc>
                  <a:txBody>
                    <a:bodyPr/>
                    <a:lstStyle/>
                    <a:p>
                      <a:r>
                        <a:rPr lang="en-US"/>
                        <a:t>P3</a:t>
                      </a:r>
                    </a:p>
                  </a:txBody>
                  <a:tcPr/>
                </a:tc>
                <a:tc>
                  <a:txBody>
                    <a:bodyPr/>
                    <a:lstStyle/>
                    <a:p>
                      <a:r>
                        <a:rPr lang="en-US"/>
                        <a:t>FGHK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bl>
          </a:graphicData>
        </a:graphic>
      </p:graphicFrame>
      <p:sp>
        <p:nvSpPr>
          <p:cNvPr id="15" name="Rectangle 14"/>
          <p:cNvSpPr/>
          <p:nvPr/>
        </p:nvSpPr>
        <p:spPr>
          <a:xfrm>
            <a:off x="511465" y="5140404"/>
            <a:ext cx="874663" cy="369332"/>
          </a:xfrm>
          <a:prstGeom prst="rect">
            <a:avLst/>
          </a:prstGeom>
        </p:spPr>
        <p:txBody>
          <a:bodyPr wrap="none">
            <a:spAutoFit/>
          </a:bodyPr>
          <a:lstStyle/>
          <a:p>
            <a:r>
              <a:rPr lang="en-US" b="1"/>
              <a:t>Agency</a:t>
            </a:r>
          </a:p>
        </p:txBody>
      </p:sp>
      <p:sp>
        <p:nvSpPr>
          <p:cNvPr id="18" name="Rectangle 17"/>
          <p:cNvSpPr/>
          <p:nvPr/>
        </p:nvSpPr>
        <p:spPr>
          <a:xfrm>
            <a:off x="1524000" y="4989160"/>
            <a:ext cx="7738769" cy="338554"/>
          </a:xfrm>
          <a:prstGeom prst="rect">
            <a:avLst/>
          </a:prstGeom>
        </p:spPr>
        <p:txBody>
          <a:bodyPr wrap="square">
            <a:spAutoFit/>
          </a:bodyPr>
          <a:lstStyle/>
          <a:p>
            <a:r>
              <a:rPr lang="en-US" sz="1600" b="1" err="1"/>
              <a:t>Grant_order_No,Agency</a:t>
            </a:r>
            <a:r>
              <a:rPr lang="en-US" sz="1600" b="1"/>
              <a:t>-Name, Contact-Person, </a:t>
            </a:r>
            <a:r>
              <a:rPr lang="en-US" sz="1600" b="1" err="1"/>
              <a:t>Email,Phone,Total_Grant,Year</a:t>
            </a:r>
            <a:r>
              <a:rPr lang="en-US" sz="1600" b="1"/>
              <a:t>-of-Grant</a:t>
            </a:r>
          </a:p>
        </p:txBody>
      </p:sp>
      <p:graphicFrame>
        <p:nvGraphicFramePr>
          <p:cNvPr id="19" name="Table 18"/>
          <p:cNvGraphicFramePr>
            <a:graphicFrameLocks noGrp="1"/>
          </p:cNvGraphicFramePr>
          <p:nvPr/>
        </p:nvGraphicFramePr>
        <p:xfrm>
          <a:off x="1548502" y="5516880"/>
          <a:ext cx="7495485" cy="1112520"/>
        </p:xfrm>
        <a:graphic>
          <a:graphicData uri="http://schemas.openxmlformats.org/drawingml/2006/table">
            <a:tbl>
              <a:tblPr firstRow="1" bandRow="1">
                <a:tableStyleId>{5940675A-B579-460E-94D1-54222C63F5DA}</a:tableStyleId>
              </a:tblPr>
              <a:tblGrid>
                <a:gridCol w="109466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39412">
                  <a:extLst>
                    <a:ext uri="{9D8B030D-6E8A-4147-A177-3AD203B41FA5}">
                      <a16:colId xmlns:a16="http://schemas.microsoft.com/office/drawing/2014/main" val="20005"/>
                    </a:ext>
                  </a:extLst>
                </a:gridCol>
                <a:gridCol w="737010">
                  <a:extLst>
                    <a:ext uri="{9D8B030D-6E8A-4147-A177-3AD203B41FA5}">
                      <a16:colId xmlns:a16="http://schemas.microsoft.com/office/drawing/2014/main" val="20006"/>
                    </a:ext>
                  </a:extLst>
                </a:gridCol>
              </a:tblGrid>
              <a:tr h="370840">
                <a:tc>
                  <a:txBody>
                    <a:bodyPr/>
                    <a:lstStyle/>
                    <a:p>
                      <a:r>
                        <a:rPr lang="en-US"/>
                        <a:t>MH17-1</a:t>
                      </a:r>
                    </a:p>
                  </a:txBody>
                  <a:tcPr/>
                </a:tc>
                <a:tc>
                  <a:txBody>
                    <a:bodyPr/>
                    <a:lstStyle/>
                    <a:p>
                      <a:r>
                        <a:rPr lang="en-US"/>
                        <a:t>MHRD</a:t>
                      </a:r>
                    </a:p>
                  </a:txBody>
                  <a:tcPr/>
                </a:tc>
                <a:tc>
                  <a:txBody>
                    <a:bodyPr/>
                    <a:lstStyle/>
                    <a:p>
                      <a:r>
                        <a:rPr lang="en-US" err="1"/>
                        <a:t>RamRao</a:t>
                      </a:r>
                      <a:endParaRPr lang="en-US"/>
                    </a:p>
                  </a:txBody>
                  <a:tcPr/>
                </a:tc>
                <a:tc>
                  <a:txBody>
                    <a:bodyPr/>
                    <a:lstStyle/>
                    <a:p>
                      <a:r>
                        <a:rPr lang="en-US"/>
                        <a:t>ram@gmail.com</a:t>
                      </a:r>
                    </a:p>
                  </a:txBody>
                  <a:tcPr/>
                </a:tc>
                <a:tc>
                  <a:txBody>
                    <a:bodyPr/>
                    <a:lstStyle/>
                    <a:p>
                      <a:r>
                        <a:rPr lang="en-US"/>
                        <a:t>78998667</a:t>
                      </a:r>
                    </a:p>
                  </a:txBody>
                  <a:tcPr/>
                </a:tc>
                <a:tc>
                  <a:txBody>
                    <a:bodyPr/>
                    <a:lstStyle/>
                    <a:p>
                      <a:r>
                        <a:rPr lang="en-US"/>
                        <a:t>2000K</a:t>
                      </a:r>
                    </a:p>
                  </a:txBody>
                  <a:tcPr/>
                </a:tc>
                <a:tc>
                  <a:txBody>
                    <a:bodyPr/>
                    <a:lstStyle/>
                    <a:p>
                      <a:r>
                        <a:rPr lang="en-US"/>
                        <a:t>2017</a:t>
                      </a:r>
                    </a:p>
                  </a:txBody>
                  <a:tcPr/>
                </a:tc>
                <a:extLst>
                  <a:ext uri="{0D108BD9-81ED-4DB2-BD59-A6C34878D82A}">
                    <a16:rowId xmlns:a16="http://schemas.microsoft.com/office/drawing/2014/main" val="10000"/>
                  </a:ext>
                </a:extLst>
              </a:tr>
              <a:tr h="370840">
                <a:tc>
                  <a:txBody>
                    <a:bodyPr/>
                    <a:lstStyle/>
                    <a:p>
                      <a:r>
                        <a:rPr lang="en-US"/>
                        <a:t>MH18-5</a:t>
                      </a:r>
                    </a:p>
                  </a:txBody>
                  <a:tcPr/>
                </a:tc>
                <a:tc>
                  <a:txBody>
                    <a:bodyPr/>
                    <a:lstStyle/>
                    <a:p>
                      <a:r>
                        <a:rPr lang="en-US"/>
                        <a:t>MHRD</a:t>
                      </a:r>
                    </a:p>
                  </a:txBody>
                  <a:tcPr/>
                </a:tc>
                <a:tc>
                  <a:txBody>
                    <a:bodyPr/>
                    <a:lstStyle/>
                    <a:p>
                      <a:r>
                        <a:rPr lang="en-US"/>
                        <a:t>Vijay</a:t>
                      </a:r>
                    </a:p>
                  </a:txBody>
                  <a:tcPr/>
                </a:tc>
                <a:tc>
                  <a:txBody>
                    <a:bodyPr/>
                    <a:lstStyle/>
                    <a:p>
                      <a:r>
                        <a:rPr lang="en-US"/>
                        <a:t>Vij@ymail.com</a:t>
                      </a:r>
                    </a:p>
                  </a:txBody>
                  <a:tcPr/>
                </a:tc>
                <a:tc>
                  <a:txBody>
                    <a:bodyPr/>
                    <a:lstStyle/>
                    <a:p>
                      <a:r>
                        <a:rPr lang="en-US"/>
                        <a:t>89532689</a:t>
                      </a:r>
                    </a:p>
                  </a:txBody>
                  <a:tcPr/>
                </a:tc>
                <a:tc>
                  <a:txBody>
                    <a:bodyPr/>
                    <a:lstStyle/>
                    <a:p>
                      <a:r>
                        <a:rPr lang="en-US"/>
                        <a:t>5000K</a:t>
                      </a:r>
                    </a:p>
                  </a:txBody>
                  <a:tcPr/>
                </a:tc>
                <a:tc>
                  <a:txBody>
                    <a:bodyPr/>
                    <a:lstStyle/>
                    <a:p>
                      <a:r>
                        <a:rPr lang="en-US"/>
                        <a:t>2018</a:t>
                      </a:r>
                    </a:p>
                  </a:txBody>
                  <a:tcPr/>
                </a:tc>
                <a:extLst>
                  <a:ext uri="{0D108BD9-81ED-4DB2-BD59-A6C34878D82A}">
                    <a16:rowId xmlns:a16="http://schemas.microsoft.com/office/drawing/2014/main" val="10001"/>
                  </a:ext>
                </a:extLst>
              </a:tr>
              <a:tr h="370840">
                <a:tc>
                  <a:txBody>
                    <a:bodyPr/>
                    <a:lstStyle/>
                    <a:p>
                      <a:r>
                        <a:rPr lang="en-US"/>
                        <a:t>DST17-3</a:t>
                      </a:r>
                    </a:p>
                  </a:txBody>
                  <a:tcPr/>
                </a:tc>
                <a:tc>
                  <a:txBody>
                    <a:bodyPr/>
                    <a:lstStyle/>
                    <a:p>
                      <a:r>
                        <a:rPr lang="en-US"/>
                        <a:t>DST</a:t>
                      </a:r>
                    </a:p>
                  </a:txBody>
                  <a:tcPr/>
                </a:tc>
                <a:tc>
                  <a:txBody>
                    <a:bodyPr/>
                    <a:lstStyle/>
                    <a:p>
                      <a:r>
                        <a:rPr lang="en-US"/>
                        <a:t>Ravi</a:t>
                      </a:r>
                    </a:p>
                  </a:txBody>
                  <a:tcPr/>
                </a:tc>
                <a:tc>
                  <a:txBody>
                    <a:bodyPr/>
                    <a:lstStyle/>
                    <a:p>
                      <a:r>
                        <a:rPr lang="en-US"/>
                        <a:t>Ravi@gmail.com</a:t>
                      </a:r>
                    </a:p>
                  </a:txBody>
                  <a:tcPr/>
                </a:tc>
                <a:tc>
                  <a:txBody>
                    <a:bodyPr/>
                    <a:lstStyle/>
                    <a:p>
                      <a:r>
                        <a:rPr lang="en-US"/>
                        <a:t>99644775</a:t>
                      </a:r>
                    </a:p>
                  </a:txBody>
                  <a:tcPr/>
                </a:tc>
                <a:tc>
                  <a:txBody>
                    <a:bodyPr/>
                    <a:lstStyle/>
                    <a:p>
                      <a:r>
                        <a:rPr lang="en-US"/>
                        <a:t>3500K</a:t>
                      </a:r>
                    </a:p>
                  </a:txBody>
                  <a:tcPr/>
                </a:tc>
                <a:tc>
                  <a:txBody>
                    <a:bodyPr/>
                    <a:lstStyle/>
                    <a:p>
                      <a:r>
                        <a:rPr lang="en-US"/>
                        <a:t>2017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268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6" grpId="0"/>
      <p:bldP spid="9" grpId="0"/>
      <p:bldP spid="10" grpId="0"/>
      <p:bldP spid="12" grpId="0"/>
      <p:bldP spid="13" grpId="0"/>
      <p:bldP spid="15"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1219200"/>
          <a:ext cx="1600200" cy="11125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tblGrid>
              <a:tr h="370840">
                <a:tc>
                  <a:txBody>
                    <a:bodyPr/>
                    <a:lstStyle/>
                    <a:p>
                      <a:r>
                        <a:rPr lang="en-US" b="1"/>
                        <a:t>DEPARTMENT</a:t>
                      </a:r>
                    </a:p>
                  </a:txBody>
                  <a:tcPr>
                    <a:solidFill>
                      <a:schemeClr val="tx2">
                        <a:lumMod val="40000"/>
                        <a:lumOff val="60000"/>
                      </a:schemeClr>
                    </a:solidFill>
                  </a:tcPr>
                </a:tc>
                <a:extLst>
                  <a:ext uri="{0D108BD9-81ED-4DB2-BD59-A6C34878D82A}">
                    <a16:rowId xmlns:a16="http://schemas.microsoft.com/office/drawing/2014/main" val="10000"/>
                  </a:ext>
                </a:extLst>
              </a:tr>
              <a:tr h="741680">
                <a:tc>
                  <a:txBody>
                    <a:bodyPr/>
                    <a:lstStyle/>
                    <a:p>
                      <a:r>
                        <a:rPr lang="en-US" u="sng" err="1"/>
                        <a:t>DeptNo</a:t>
                      </a:r>
                      <a:endParaRPr lang="en-US" u="sng"/>
                    </a:p>
                    <a:p>
                      <a:r>
                        <a:rPr lang="en-US" err="1"/>
                        <a:t>DName</a:t>
                      </a:r>
                      <a:endParaRPr lang="en-US"/>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295400" y="31242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a:t>FACULTY</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a:t>Empno</a:t>
                      </a:r>
                    </a:p>
                    <a:p>
                      <a:r>
                        <a:rPr lang="en-US" err="1"/>
                        <a:t>Ename</a:t>
                      </a:r>
                      <a:endParaRPr lang="en-US"/>
                    </a:p>
                    <a:p>
                      <a:r>
                        <a:rPr lang="en-US">
                          <a:solidFill>
                            <a:srgbClr val="C00000"/>
                          </a:solidFill>
                        </a:rPr>
                        <a:t>{</a:t>
                      </a:r>
                      <a:r>
                        <a:rPr lang="en-US"/>
                        <a:t>Qualification</a:t>
                      </a:r>
                      <a:r>
                        <a:rPr lang="en-US">
                          <a:solidFill>
                            <a:srgbClr val="C00000"/>
                          </a:solidFill>
                        </a:rPr>
                        <a:t>}</a:t>
                      </a:r>
                    </a:p>
                    <a:p>
                      <a:r>
                        <a:rPr lang="en-US"/>
                        <a:t>Research-Domain</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486400" y="9906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a:t>PROJECT</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err="1"/>
                        <a:t>Proj</a:t>
                      </a:r>
                      <a:r>
                        <a:rPr lang="en-US" u="sng"/>
                        <a:t>-ID</a:t>
                      </a:r>
                    </a:p>
                    <a:p>
                      <a:r>
                        <a:rPr lang="en-US" err="1"/>
                        <a:t>Prj</a:t>
                      </a:r>
                      <a:r>
                        <a:rPr lang="en-US"/>
                        <a:t>-Name</a:t>
                      </a:r>
                    </a:p>
                    <a:p>
                      <a:r>
                        <a:rPr lang="en-US"/>
                        <a:t>Duration</a:t>
                      </a:r>
                    </a:p>
                    <a:p>
                      <a:r>
                        <a:rPr lang="en-US" err="1"/>
                        <a:t>Fund_Received</a:t>
                      </a:r>
                      <a:endParaRPr lang="en-US"/>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2936213"/>
              </p:ext>
            </p:extLst>
          </p:nvPr>
        </p:nvGraphicFramePr>
        <p:xfrm>
          <a:off x="5486400" y="3124200"/>
          <a:ext cx="1828800" cy="243840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424070">
                <a:tc>
                  <a:txBody>
                    <a:bodyPr/>
                    <a:lstStyle/>
                    <a:p>
                      <a:r>
                        <a:rPr lang="en-US" b="1"/>
                        <a:t>AGENCY</a:t>
                      </a:r>
                    </a:p>
                  </a:txBody>
                  <a:tcPr>
                    <a:solidFill>
                      <a:schemeClr val="tx2">
                        <a:lumMod val="40000"/>
                        <a:lumOff val="60000"/>
                      </a:schemeClr>
                    </a:solidFill>
                  </a:tcPr>
                </a:tc>
                <a:extLst>
                  <a:ext uri="{0D108BD9-81ED-4DB2-BD59-A6C34878D82A}">
                    <a16:rowId xmlns:a16="http://schemas.microsoft.com/office/drawing/2014/main" val="10000"/>
                  </a:ext>
                </a:extLst>
              </a:tr>
              <a:tr h="2014330">
                <a:tc>
                  <a:txBody>
                    <a:bodyPr/>
                    <a:lstStyle/>
                    <a:p>
                      <a:r>
                        <a:rPr lang="en-US" u="sng" err="1"/>
                        <a:t>Grant_Ord_No</a:t>
                      </a:r>
                      <a:endParaRPr lang="en-US" u="sng"/>
                    </a:p>
                    <a:p>
                      <a:r>
                        <a:rPr lang="en-US" u="none" err="1"/>
                        <a:t>Agency_Name</a:t>
                      </a:r>
                      <a:endParaRPr lang="en-US" u="none"/>
                    </a:p>
                    <a:p>
                      <a:r>
                        <a:rPr lang="en-US"/>
                        <a:t>Contact-Person</a:t>
                      </a:r>
                    </a:p>
                    <a:p>
                      <a:r>
                        <a:rPr lang="en-US"/>
                        <a:t>Email</a:t>
                      </a:r>
                    </a:p>
                    <a:p>
                      <a:r>
                        <a:rPr lang="en-US"/>
                        <a:t>Phone</a:t>
                      </a:r>
                    </a:p>
                    <a:p>
                      <a:r>
                        <a:rPr lang="en-US" err="1"/>
                        <a:t>Total_Grant</a:t>
                      </a:r>
                      <a:endParaRPr lang="en-US"/>
                    </a:p>
                    <a:p>
                      <a:r>
                        <a:rPr lang="en-US" u="none" err="1"/>
                        <a:t>Grant_Year</a:t>
                      </a:r>
                      <a:endParaRPr lang="en-US" u="none"/>
                    </a:p>
                  </a:txBody>
                  <a:tcPr/>
                </a:tc>
                <a:extLst>
                  <a:ext uri="{0D108BD9-81ED-4DB2-BD59-A6C34878D82A}">
                    <a16:rowId xmlns:a16="http://schemas.microsoft.com/office/drawing/2014/main" val="10001"/>
                  </a:ext>
                </a:extLst>
              </a:tr>
            </a:tbl>
          </a:graphicData>
        </a:graphic>
      </p:graphicFrame>
      <p:sp>
        <p:nvSpPr>
          <p:cNvPr id="8" name="Rectangle 7"/>
          <p:cNvSpPr/>
          <p:nvPr/>
        </p:nvSpPr>
        <p:spPr>
          <a:xfrm>
            <a:off x="3505200" y="228600"/>
            <a:ext cx="1141979" cy="461665"/>
          </a:xfrm>
          <a:prstGeom prst="rect">
            <a:avLst/>
          </a:prstGeom>
        </p:spPr>
        <p:txBody>
          <a:bodyPr wrap="none">
            <a:spAutoFit/>
          </a:bodyPr>
          <a:lstStyle/>
          <a:p>
            <a:r>
              <a:rPr lang="en-US" sz="2400" b="1"/>
              <a:t>Entities</a:t>
            </a:r>
          </a:p>
        </p:txBody>
      </p:sp>
    </p:spTree>
    <p:extLst>
      <p:ext uri="{BB962C8B-B14F-4D97-AF65-F5344CB8AC3E}">
        <p14:creationId xmlns:p14="http://schemas.microsoft.com/office/powerpoint/2010/main" val="3998961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906715"/>
            <a:ext cx="1981200" cy="369332"/>
          </a:xfrm>
          <a:prstGeom prst="rect">
            <a:avLst/>
          </a:prstGeom>
        </p:spPr>
        <p:txBody>
          <a:bodyPr wrap="square">
            <a:spAutoFit/>
          </a:bodyPr>
          <a:lstStyle/>
          <a:p>
            <a:r>
              <a:rPr lang="en-US" b="1" err="1"/>
              <a:t>Deptno</a:t>
            </a:r>
            <a:r>
              <a:rPr lang="en-US" b="1"/>
              <a:t>,     </a:t>
            </a:r>
            <a:r>
              <a:rPr lang="en-US" b="1" err="1"/>
              <a:t>Dname</a:t>
            </a:r>
            <a:endParaRPr lang="en-US" b="1"/>
          </a:p>
        </p:txBody>
      </p:sp>
      <p:graphicFrame>
        <p:nvGraphicFramePr>
          <p:cNvPr id="5" name="Table 4"/>
          <p:cNvGraphicFramePr>
            <a:graphicFrameLocks noGrp="1"/>
          </p:cNvGraphicFramePr>
          <p:nvPr/>
        </p:nvGraphicFramePr>
        <p:xfrm>
          <a:off x="211549" y="1249680"/>
          <a:ext cx="1627211" cy="1097280"/>
        </p:xfrm>
        <a:graphic>
          <a:graphicData uri="http://schemas.openxmlformats.org/drawingml/2006/table">
            <a:tbl>
              <a:tblPr firstRow="1" bandRow="1">
                <a:tableStyleId>{5940675A-B579-460E-94D1-54222C63F5DA}</a:tableStyleId>
              </a:tblPr>
              <a:tblGrid>
                <a:gridCol w="770552">
                  <a:extLst>
                    <a:ext uri="{9D8B030D-6E8A-4147-A177-3AD203B41FA5}">
                      <a16:colId xmlns:a16="http://schemas.microsoft.com/office/drawing/2014/main" val="20000"/>
                    </a:ext>
                  </a:extLst>
                </a:gridCol>
                <a:gridCol w="856659">
                  <a:extLst>
                    <a:ext uri="{9D8B030D-6E8A-4147-A177-3AD203B41FA5}">
                      <a16:colId xmlns:a16="http://schemas.microsoft.com/office/drawing/2014/main" val="20001"/>
                    </a:ext>
                  </a:extLst>
                </a:gridCol>
              </a:tblGrid>
              <a:tr h="336295">
                <a:tc>
                  <a:txBody>
                    <a:bodyPr/>
                    <a:lstStyle/>
                    <a:p>
                      <a:r>
                        <a:rPr lang="en-US"/>
                        <a:t>D1</a:t>
                      </a:r>
                    </a:p>
                  </a:txBody>
                  <a:tcPr/>
                </a:tc>
                <a:tc>
                  <a:txBody>
                    <a:bodyPr/>
                    <a:lstStyle/>
                    <a:p>
                      <a:r>
                        <a:rPr lang="en-US"/>
                        <a:t>CS</a:t>
                      </a:r>
                    </a:p>
                  </a:txBody>
                  <a:tcPr/>
                </a:tc>
                <a:extLst>
                  <a:ext uri="{0D108BD9-81ED-4DB2-BD59-A6C34878D82A}">
                    <a16:rowId xmlns:a16="http://schemas.microsoft.com/office/drawing/2014/main" val="10000"/>
                  </a:ext>
                </a:extLst>
              </a:tr>
              <a:tr h="336295">
                <a:tc>
                  <a:txBody>
                    <a:bodyPr/>
                    <a:lstStyle/>
                    <a:p>
                      <a:r>
                        <a:rPr lang="en-US"/>
                        <a:t>D2</a:t>
                      </a:r>
                    </a:p>
                  </a:txBody>
                  <a:tcPr/>
                </a:tc>
                <a:tc>
                  <a:txBody>
                    <a:bodyPr/>
                    <a:lstStyle/>
                    <a:p>
                      <a:r>
                        <a:rPr lang="en-US"/>
                        <a:t>IT</a:t>
                      </a:r>
                    </a:p>
                  </a:txBody>
                  <a:tcPr/>
                </a:tc>
                <a:extLst>
                  <a:ext uri="{0D108BD9-81ED-4DB2-BD59-A6C34878D82A}">
                    <a16:rowId xmlns:a16="http://schemas.microsoft.com/office/drawing/2014/main" val="10001"/>
                  </a:ext>
                </a:extLst>
              </a:tr>
              <a:tr h="336295">
                <a:tc>
                  <a:txBody>
                    <a:bodyPr/>
                    <a:lstStyle/>
                    <a:p>
                      <a:r>
                        <a:rPr lang="en-US"/>
                        <a:t>D3</a:t>
                      </a:r>
                    </a:p>
                  </a:txBody>
                  <a:tcPr/>
                </a:tc>
                <a:tc>
                  <a:txBody>
                    <a:bodyPr/>
                    <a:lstStyle/>
                    <a:p>
                      <a:r>
                        <a:rPr lang="en-US"/>
                        <a:t>EEE</a:t>
                      </a:r>
                    </a:p>
                  </a:txBody>
                  <a:tcPr/>
                </a:tc>
                <a:extLst>
                  <a:ext uri="{0D108BD9-81ED-4DB2-BD59-A6C34878D82A}">
                    <a16:rowId xmlns:a16="http://schemas.microsoft.com/office/drawing/2014/main" val="10002"/>
                  </a:ext>
                </a:extLst>
              </a:tr>
            </a:tbl>
          </a:graphicData>
        </a:graphic>
      </p:graphicFrame>
      <p:sp>
        <p:nvSpPr>
          <p:cNvPr id="6" name="Rectangle 5"/>
          <p:cNvSpPr/>
          <p:nvPr/>
        </p:nvSpPr>
        <p:spPr>
          <a:xfrm>
            <a:off x="3200400" y="647820"/>
            <a:ext cx="5486400" cy="369332"/>
          </a:xfrm>
          <a:prstGeom prst="rect">
            <a:avLst/>
          </a:prstGeom>
        </p:spPr>
        <p:txBody>
          <a:bodyPr wrap="square">
            <a:spAutoFit/>
          </a:bodyPr>
          <a:lstStyle/>
          <a:p>
            <a:r>
              <a:rPr lang="en-US" b="1"/>
              <a:t>Empno    </a:t>
            </a:r>
            <a:r>
              <a:rPr lang="en-US" b="1" err="1"/>
              <a:t>Ename</a:t>
            </a:r>
            <a:r>
              <a:rPr lang="en-US" b="1"/>
              <a:t>          Qualification      Research-Domain</a:t>
            </a:r>
          </a:p>
        </p:txBody>
      </p:sp>
      <p:graphicFrame>
        <p:nvGraphicFramePr>
          <p:cNvPr id="7" name="Table 6"/>
          <p:cNvGraphicFramePr>
            <a:graphicFrameLocks noGrp="1"/>
          </p:cNvGraphicFramePr>
          <p:nvPr/>
        </p:nvGraphicFramePr>
        <p:xfrm>
          <a:off x="3200399" y="1021080"/>
          <a:ext cx="5486401" cy="1483360"/>
        </p:xfrm>
        <a:graphic>
          <a:graphicData uri="http://schemas.openxmlformats.org/drawingml/2006/table">
            <a:tbl>
              <a:tblPr firstRow="1" bandRow="1">
                <a:tableStyleId>{5940675A-B579-460E-94D1-54222C63F5DA}</a:tableStyleId>
              </a:tblPr>
              <a:tblGrid>
                <a:gridCol w="9144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0840">
                <a:tc>
                  <a:txBody>
                    <a:bodyPr/>
                    <a:lstStyle/>
                    <a:p>
                      <a:r>
                        <a:rPr lang="en-US"/>
                        <a:t>101</a:t>
                      </a:r>
                    </a:p>
                  </a:txBody>
                  <a:tcPr/>
                </a:tc>
                <a:tc>
                  <a:txBody>
                    <a:bodyPr/>
                    <a:lstStyle/>
                    <a:p>
                      <a:r>
                        <a:rPr lang="en-US"/>
                        <a:t>Raj</a:t>
                      </a:r>
                    </a:p>
                  </a:txBody>
                  <a:tcPr/>
                </a:tc>
                <a:tc>
                  <a:txBody>
                    <a:bodyPr/>
                    <a:lstStyle/>
                    <a:p>
                      <a:r>
                        <a:rPr lang="en-US" err="1"/>
                        <a:t>MTech</a:t>
                      </a:r>
                      <a:endParaRPr lang="en-US"/>
                    </a:p>
                  </a:txBody>
                  <a:tcPr/>
                </a:tc>
                <a:tc>
                  <a:txBody>
                    <a:bodyPr/>
                    <a:lstStyle/>
                    <a:p>
                      <a:r>
                        <a:rPr lang="en-US"/>
                        <a:t> Data-Mining</a:t>
                      </a:r>
                    </a:p>
                  </a:txBody>
                  <a:tcPr/>
                </a:tc>
                <a:extLst>
                  <a:ext uri="{0D108BD9-81ED-4DB2-BD59-A6C34878D82A}">
                    <a16:rowId xmlns:a16="http://schemas.microsoft.com/office/drawing/2014/main" val="10000"/>
                  </a:ext>
                </a:extLst>
              </a:tr>
              <a:tr h="370840">
                <a:tc>
                  <a:txBody>
                    <a:bodyPr/>
                    <a:lstStyle/>
                    <a:p>
                      <a:r>
                        <a:rPr lang="en-US"/>
                        <a:t>102</a:t>
                      </a:r>
                    </a:p>
                  </a:txBody>
                  <a:tcPr/>
                </a:tc>
                <a:tc>
                  <a:txBody>
                    <a:bodyPr/>
                    <a:lstStyle/>
                    <a:p>
                      <a:r>
                        <a:rPr lang="en-US" err="1"/>
                        <a:t>Vinay</a:t>
                      </a:r>
                      <a:endParaRPr lang="en-US"/>
                    </a:p>
                  </a:txBody>
                  <a:tcPr/>
                </a:tc>
                <a:tc>
                  <a:txBody>
                    <a:bodyPr/>
                    <a:lstStyle/>
                    <a:p>
                      <a:r>
                        <a:rPr lang="en-US" err="1"/>
                        <a:t>MTech,PhD</a:t>
                      </a:r>
                      <a:endParaRPr lang="en-US"/>
                    </a:p>
                  </a:txBody>
                  <a:tcPr/>
                </a:tc>
                <a:tc>
                  <a:txBody>
                    <a:bodyPr/>
                    <a:lstStyle/>
                    <a:p>
                      <a:r>
                        <a:rPr lang="en-US"/>
                        <a:t>Network </a:t>
                      </a:r>
                      <a:r>
                        <a:rPr lang="en-US" err="1"/>
                        <a:t>Eng</a:t>
                      </a:r>
                      <a:endParaRPr lang="en-US"/>
                    </a:p>
                  </a:txBody>
                  <a:tcPr/>
                </a:tc>
                <a:extLst>
                  <a:ext uri="{0D108BD9-81ED-4DB2-BD59-A6C34878D82A}">
                    <a16:rowId xmlns:a16="http://schemas.microsoft.com/office/drawing/2014/main" val="10001"/>
                  </a:ext>
                </a:extLst>
              </a:tr>
              <a:tr h="370840">
                <a:tc>
                  <a:txBody>
                    <a:bodyPr/>
                    <a:lstStyle/>
                    <a:p>
                      <a:r>
                        <a:rPr lang="en-US"/>
                        <a:t>106</a:t>
                      </a:r>
                    </a:p>
                  </a:txBody>
                  <a:tcPr/>
                </a:tc>
                <a:tc>
                  <a:txBody>
                    <a:bodyPr/>
                    <a:lstStyle/>
                    <a:p>
                      <a:r>
                        <a:rPr lang="en-US"/>
                        <a:t>Manu</a:t>
                      </a:r>
                    </a:p>
                  </a:txBody>
                  <a:tcPr/>
                </a:tc>
                <a:tc>
                  <a:txBody>
                    <a:bodyPr/>
                    <a:lstStyle/>
                    <a:p>
                      <a:r>
                        <a:rPr lang="en-US"/>
                        <a:t>MCA, PhD</a:t>
                      </a:r>
                    </a:p>
                  </a:txBody>
                  <a:tcPr/>
                </a:tc>
                <a:tc>
                  <a:txBody>
                    <a:bodyPr/>
                    <a:lstStyle/>
                    <a:p>
                      <a:r>
                        <a:rPr lang="en-US"/>
                        <a:t>AI</a:t>
                      </a:r>
                    </a:p>
                  </a:txBody>
                  <a:tcPr/>
                </a:tc>
                <a:extLst>
                  <a:ext uri="{0D108BD9-81ED-4DB2-BD59-A6C34878D82A}">
                    <a16:rowId xmlns:a16="http://schemas.microsoft.com/office/drawing/2014/main" val="10002"/>
                  </a:ext>
                </a:extLst>
              </a:tr>
              <a:tr h="370840">
                <a:tc>
                  <a:txBody>
                    <a:bodyPr/>
                    <a:lstStyle/>
                    <a:p>
                      <a:r>
                        <a:rPr lang="en-US"/>
                        <a:t>108</a:t>
                      </a:r>
                    </a:p>
                  </a:txBody>
                  <a:tcPr/>
                </a:tc>
                <a:tc>
                  <a:txBody>
                    <a:bodyPr/>
                    <a:lstStyle/>
                    <a:p>
                      <a:r>
                        <a:rPr lang="en-US" err="1"/>
                        <a:t>Rakesh</a:t>
                      </a:r>
                      <a:endParaRPr lang="en-US"/>
                    </a:p>
                  </a:txBody>
                  <a:tcPr/>
                </a:tc>
                <a:tc>
                  <a:txBody>
                    <a:bodyPr/>
                    <a:lstStyle/>
                    <a:p>
                      <a:r>
                        <a:rPr lang="en-US" err="1"/>
                        <a:t>MCA,MTech</a:t>
                      </a:r>
                      <a:endParaRPr lang="en-US"/>
                    </a:p>
                  </a:txBody>
                  <a:tcPr/>
                </a:tc>
                <a:tc>
                  <a:txBody>
                    <a:bodyPr/>
                    <a:lstStyle/>
                    <a:p>
                      <a:r>
                        <a:rPr lang="en-US"/>
                        <a:t>SDN</a:t>
                      </a:r>
                    </a:p>
                  </a:txBody>
                  <a:tcPr/>
                </a:tc>
                <a:extLst>
                  <a:ext uri="{0D108BD9-81ED-4DB2-BD59-A6C34878D82A}">
                    <a16:rowId xmlns:a16="http://schemas.microsoft.com/office/drawing/2014/main" val="10003"/>
                  </a:ext>
                </a:extLst>
              </a:tr>
            </a:tbl>
          </a:graphicData>
        </a:graphic>
      </p:graphicFrame>
      <p:cxnSp>
        <p:nvCxnSpPr>
          <p:cNvPr id="9" name="Straight Arrow Connector 8"/>
          <p:cNvCxnSpPr/>
          <p:nvPr/>
        </p:nvCxnSpPr>
        <p:spPr>
          <a:xfrm flipH="1">
            <a:off x="1752600" y="1276047"/>
            <a:ext cx="1447800" cy="955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752600" y="1676400"/>
            <a:ext cx="1447800" cy="15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752600" y="1524000"/>
            <a:ext cx="144780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28800" y="2800588"/>
            <a:ext cx="5638800" cy="369332"/>
          </a:xfrm>
          <a:prstGeom prst="rect">
            <a:avLst/>
          </a:prstGeom>
        </p:spPr>
        <p:txBody>
          <a:bodyPr wrap="square">
            <a:spAutoFit/>
          </a:bodyPr>
          <a:lstStyle/>
          <a:p>
            <a:r>
              <a:rPr lang="en-US" b="1"/>
              <a:t>Project-ID    Title                      Fund-Received   Duration</a:t>
            </a:r>
          </a:p>
        </p:txBody>
      </p:sp>
      <p:graphicFrame>
        <p:nvGraphicFramePr>
          <p:cNvPr id="15" name="Table 14"/>
          <p:cNvGraphicFramePr>
            <a:graphicFrameLocks noGrp="1"/>
          </p:cNvGraphicFramePr>
          <p:nvPr/>
        </p:nvGraphicFramePr>
        <p:xfrm>
          <a:off x="1881680" y="3169920"/>
          <a:ext cx="5562600" cy="1097280"/>
        </p:xfrm>
        <a:graphic>
          <a:graphicData uri="http://schemas.openxmlformats.org/drawingml/2006/table">
            <a:tbl>
              <a:tblPr firstRow="1" bandRow="1">
                <a:tableStyleId>{5940675A-B579-460E-94D1-54222C63F5DA}</a:tableStyleId>
              </a:tblPr>
              <a:tblGrid>
                <a:gridCol w="978428">
                  <a:extLst>
                    <a:ext uri="{9D8B030D-6E8A-4147-A177-3AD203B41FA5}">
                      <a16:colId xmlns:a16="http://schemas.microsoft.com/office/drawing/2014/main" val="20000"/>
                    </a:ext>
                  </a:extLst>
                </a:gridCol>
                <a:gridCol w="1711892">
                  <a:extLst>
                    <a:ext uri="{9D8B030D-6E8A-4147-A177-3AD203B41FA5}">
                      <a16:colId xmlns:a16="http://schemas.microsoft.com/office/drawing/2014/main" val="20001"/>
                    </a:ext>
                  </a:extLst>
                </a:gridCol>
                <a:gridCol w="148163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300419">
                <a:tc>
                  <a:txBody>
                    <a:bodyPr/>
                    <a:lstStyle/>
                    <a:p>
                      <a:r>
                        <a:rPr lang="en-US"/>
                        <a:t>P1</a:t>
                      </a:r>
                    </a:p>
                  </a:txBody>
                  <a:tcPr/>
                </a:tc>
                <a:tc>
                  <a:txBody>
                    <a:bodyPr/>
                    <a:lstStyle/>
                    <a:p>
                      <a:r>
                        <a:rPr lang="en-US"/>
                        <a:t>XYXX</a:t>
                      </a:r>
                    </a:p>
                  </a:txBody>
                  <a:tcPr/>
                </a:tc>
                <a:tc>
                  <a:txBody>
                    <a:bodyPr/>
                    <a:lstStyle/>
                    <a:p>
                      <a:r>
                        <a:rPr lang="en-US"/>
                        <a:t>200K</a:t>
                      </a:r>
                    </a:p>
                  </a:txBody>
                  <a:tcPr/>
                </a:tc>
                <a:tc>
                  <a:txBody>
                    <a:bodyPr/>
                    <a:lstStyle/>
                    <a:p>
                      <a:r>
                        <a:rPr lang="en-US"/>
                        <a:t>2</a:t>
                      </a:r>
                    </a:p>
                  </a:txBody>
                  <a:tcPr/>
                </a:tc>
                <a:extLst>
                  <a:ext uri="{0D108BD9-81ED-4DB2-BD59-A6C34878D82A}">
                    <a16:rowId xmlns:a16="http://schemas.microsoft.com/office/drawing/2014/main" val="10000"/>
                  </a:ext>
                </a:extLst>
              </a:tr>
              <a:tr h="297513">
                <a:tc>
                  <a:txBody>
                    <a:bodyPr/>
                    <a:lstStyle/>
                    <a:p>
                      <a:r>
                        <a:rPr lang="en-US"/>
                        <a:t>P2</a:t>
                      </a:r>
                    </a:p>
                  </a:txBody>
                  <a:tcPr/>
                </a:tc>
                <a:tc>
                  <a:txBody>
                    <a:bodyPr/>
                    <a:lstStyle/>
                    <a:p>
                      <a:r>
                        <a:rPr lang="en-US"/>
                        <a:t>GHKL</a:t>
                      </a:r>
                    </a:p>
                  </a:txBody>
                  <a:tcPr/>
                </a:tc>
                <a:tc>
                  <a:txBody>
                    <a:bodyPr/>
                    <a:lstStyle/>
                    <a:p>
                      <a:r>
                        <a:rPr lang="en-US"/>
                        <a:t>500K</a:t>
                      </a:r>
                    </a:p>
                  </a:txBody>
                  <a:tcPr/>
                </a:tc>
                <a:tc>
                  <a:txBody>
                    <a:bodyPr/>
                    <a:lstStyle/>
                    <a:p>
                      <a:r>
                        <a:rPr lang="en-US"/>
                        <a:t>3</a:t>
                      </a:r>
                    </a:p>
                  </a:txBody>
                  <a:tcPr/>
                </a:tc>
                <a:extLst>
                  <a:ext uri="{0D108BD9-81ED-4DB2-BD59-A6C34878D82A}">
                    <a16:rowId xmlns:a16="http://schemas.microsoft.com/office/drawing/2014/main" val="10001"/>
                  </a:ext>
                </a:extLst>
              </a:tr>
              <a:tr h="297513">
                <a:tc>
                  <a:txBody>
                    <a:bodyPr/>
                    <a:lstStyle/>
                    <a:p>
                      <a:r>
                        <a:rPr lang="en-US"/>
                        <a:t>P3</a:t>
                      </a:r>
                    </a:p>
                  </a:txBody>
                  <a:tcPr/>
                </a:tc>
                <a:tc>
                  <a:txBody>
                    <a:bodyPr/>
                    <a:lstStyle/>
                    <a:p>
                      <a:r>
                        <a:rPr lang="en-US"/>
                        <a:t>FGHK</a:t>
                      </a:r>
                    </a:p>
                  </a:txBody>
                  <a:tcPr/>
                </a:tc>
                <a:tc>
                  <a:txBody>
                    <a:bodyPr/>
                    <a:lstStyle/>
                    <a:p>
                      <a:r>
                        <a:rPr lang="en-US"/>
                        <a:t>180K</a:t>
                      </a:r>
                    </a:p>
                  </a:txBody>
                  <a:tcPr/>
                </a:tc>
                <a:tc>
                  <a:txBody>
                    <a:bodyPr/>
                    <a:lstStyle/>
                    <a:p>
                      <a:r>
                        <a:rPr lang="en-US"/>
                        <a:t>1.5</a:t>
                      </a:r>
                    </a:p>
                  </a:txBody>
                  <a:tcPr/>
                </a:tc>
                <a:extLst>
                  <a:ext uri="{0D108BD9-81ED-4DB2-BD59-A6C34878D82A}">
                    <a16:rowId xmlns:a16="http://schemas.microsoft.com/office/drawing/2014/main" val="10002"/>
                  </a:ext>
                </a:extLst>
              </a:tr>
            </a:tbl>
          </a:graphicData>
        </a:graphic>
      </p:graphicFrame>
      <p:cxnSp>
        <p:nvCxnSpPr>
          <p:cNvPr id="17" name="Straight Arrow Connector 16"/>
          <p:cNvCxnSpPr/>
          <p:nvPr/>
        </p:nvCxnSpPr>
        <p:spPr>
          <a:xfrm flipH="1" flipV="1">
            <a:off x="1752600" y="2209800"/>
            <a:ext cx="1447800" cy="15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523506" y="4541790"/>
            <a:ext cx="7738769" cy="338554"/>
          </a:xfrm>
          <a:prstGeom prst="rect">
            <a:avLst/>
          </a:prstGeom>
        </p:spPr>
        <p:txBody>
          <a:bodyPr wrap="square">
            <a:spAutoFit/>
          </a:bodyPr>
          <a:lstStyle/>
          <a:p>
            <a:r>
              <a:rPr lang="en-US" sz="1600" b="1" err="1"/>
              <a:t>Grant_order_No,Agency</a:t>
            </a:r>
            <a:r>
              <a:rPr lang="en-US" sz="1600" b="1"/>
              <a:t>-Name, Contact-Person, </a:t>
            </a:r>
            <a:r>
              <a:rPr lang="en-US" sz="1600" b="1" err="1"/>
              <a:t>Email,Phone,Total_Grant,Year</a:t>
            </a:r>
            <a:r>
              <a:rPr lang="en-US" sz="1600" b="1"/>
              <a:t>-of-Grant</a:t>
            </a:r>
          </a:p>
        </p:txBody>
      </p:sp>
      <p:graphicFrame>
        <p:nvGraphicFramePr>
          <p:cNvPr id="19" name="Table 18"/>
          <p:cNvGraphicFramePr>
            <a:graphicFrameLocks noGrp="1"/>
          </p:cNvGraphicFramePr>
          <p:nvPr/>
        </p:nvGraphicFramePr>
        <p:xfrm>
          <a:off x="1624702" y="5023519"/>
          <a:ext cx="7495485" cy="1112520"/>
        </p:xfrm>
        <a:graphic>
          <a:graphicData uri="http://schemas.openxmlformats.org/drawingml/2006/table">
            <a:tbl>
              <a:tblPr firstRow="1" bandRow="1">
                <a:tableStyleId>{5940675A-B579-460E-94D1-54222C63F5DA}</a:tableStyleId>
              </a:tblPr>
              <a:tblGrid>
                <a:gridCol w="1094663">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39412">
                  <a:extLst>
                    <a:ext uri="{9D8B030D-6E8A-4147-A177-3AD203B41FA5}">
                      <a16:colId xmlns:a16="http://schemas.microsoft.com/office/drawing/2014/main" val="20005"/>
                    </a:ext>
                  </a:extLst>
                </a:gridCol>
                <a:gridCol w="737010">
                  <a:extLst>
                    <a:ext uri="{9D8B030D-6E8A-4147-A177-3AD203B41FA5}">
                      <a16:colId xmlns:a16="http://schemas.microsoft.com/office/drawing/2014/main" val="20006"/>
                    </a:ext>
                  </a:extLst>
                </a:gridCol>
              </a:tblGrid>
              <a:tr h="370840">
                <a:tc>
                  <a:txBody>
                    <a:bodyPr/>
                    <a:lstStyle/>
                    <a:p>
                      <a:r>
                        <a:rPr lang="en-US"/>
                        <a:t>MH17-1</a:t>
                      </a:r>
                    </a:p>
                  </a:txBody>
                  <a:tcPr/>
                </a:tc>
                <a:tc>
                  <a:txBody>
                    <a:bodyPr/>
                    <a:lstStyle/>
                    <a:p>
                      <a:r>
                        <a:rPr lang="en-US"/>
                        <a:t>MHRD</a:t>
                      </a:r>
                    </a:p>
                  </a:txBody>
                  <a:tcPr/>
                </a:tc>
                <a:tc>
                  <a:txBody>
                    <a:bodyPr/>
                    <a:lstStyle/>
                    <a:p>
                      <a:r>
                        <a:rPr lang="en-US" err="1"/>
                        <a:t>RamRao</a:t>
                      </a:r>
                      <a:endParaRPr lang="en-US"/>
                    </a:p>
                  </a:txBody>
                  <a:tcPr/>
                </a:tc>
                <a:tc>
                  <a:txBody>
                    <a:bodyPr/>
                    <a:lstStyle/>
                    <a:p>
                      <a:r>
                        <a:rPr lang="en-US"/>
                        <a:t>ram@gmail.com</a:t>
                      </a:r>
                    </a:p>
                  </a:txBody>
                  <a:tcPr/>
                </a:tc>
                <a:tc>
                  <a:txBody>
                    <a:bodyPr/>
                    <a:lstStyle/>
                    <a:p>
                      <a:r>
                        <a:rPr lang="en-US"/>
                        <a:t>78998667</a:t>
                      </a:r>
                    </a:p>
                  </a:txBody>
                  <a:tcPr/>
                </a:tc>
                <a:tc>
                  <a:txBody>
                    <a:bodyPr/>
                    <a:lstStyle/>
                    <a:p>
                      <a:r>
                        <a:rPr lang="en-US"/>
                        <a:t>2000K</a:t>
                      </a:r>
                    </a:p>
                  </a:txBody>
                  <a:tcPr/>
                </a:tc>
                <a:tc>
                  <a:txBody>
                    <a:bodyPr/>
                    <a:lstStyle/>
                    <a:p>
                      <a:r>
                        <a:rPr lang="en-US"/>
                        <a:t>2017</a:t>
                      </a:r>
                    </a:p>
                  </a:txBody>
                  <a:tcPr/>
                </a:tc>
                <a:extLst>
                  <a:ext uri="{0D108BD9-81ED-4DB2-BD59-A6C34878D82A}">
                    <a16:rowId xmlns:a16="http://schemas.microsoft.com/office/drawing/2014/main" val="10000"/>
                  </a:ext>
                </a:extLst>
              </a:tr>
              <a:tr h="370840">
                <a:tc>
                  <a:txBody>
                    <a:bodyPr/>
                    <a:lstStyle/>
                    <a:p>
                      <a:r>
                        <a:rPr lang="en-US"/>
                        <a:t>MH18-5</a:t>
                      </a:r>
                    </a:p>
                  </a:txBody>
                  <a:tcPr/>
                </a:tc>
                <a:tc>
                  <a:txBody>
                    <a:bodyPr/>
                    <a:lstStyle/>
                    <a:p>
                      <a:r>
                        <a:rPr lang="en-US"/>
                        <a:t>MHRD</a:t>
                      </a:r>
                    </a:p>
                  </a:txBody>
                  <a:tcPr/>
                </a:tc>
                <a:tc>
                  <a:txBody>
                    <a:bodyPr/>
                    <a:lstStyle/>
                    <a:p>
                      <a:r>
                        <a:rPr lang="en-US"/>
                        <a:t>Vijay</a:t>
                      </a:r>
                    </a:p>
                  </a:txBody>
                  <a:tcPr/>
                </a:tc>
                <a:tc>
                  <a:txBody>
                    <a:bodyPr/>
                    <a:lstStyle/>
                    <a:p>
                      <a:r>
                        <a:rPr lang="en-US"/>
                        <a:t>Vij@ymail.com</a:t>
                      </a:r>
                    </a:p>
                  </a:txBody>
                  <a:tcPr/>
                </a:tc>
                <a:tc>
                  <a:txBody>
                    <a:bodyPr/>
                    <a:lstStyle/>
                    <a:p>
                      <a:r>
                        <a:rPr lang="en-US"/>
                        <a:t>89532689</a:t>
                      </a:r>
                    </a:p>
                  </a:txBody>
                  <a:tcPr/>
                </a:tc>
                <a:tc>
                  <a:txBody>
                    <a:bodyPr/>
                    <a:lstStyle/>
                    <a:p>
                      <a:r>
                        <a:rPr lang="en-US"/>
                        <a:t>5000K</a:t>
                      </a:r>
                    </a:p>
                  </a:txBody>
                  <a:tcPr/>
                </a:tc>
                <a:tc>
                  <a:txBody>
                    <a:bodyPr/>
                    <a:lstStyle/>
                    <a:p>
                      <a:r>
                        <a:rPr lang="en-US"/>
                        <a:t>2018</a:t>
                      </a:r>
                    </a:p>
                  </a:txBody>
                  <a:tcPr/>
                </a:tc>
                <a:extLst>
                  <a:ext uri="{0D108BD9-81ED-4DB2-BD59-A6C34878D82A}">
                    <a16:rowId xmlns:a16="http://schemas.microsoft.com/office/drawing/2014/main" val="10001"/>
                  </a:ext>
                </a:extLst>
              </a:tr>
              <a:tr h="370840">
                <a:tc>
                  <a:txBody>
                    <a:bodyPr/>
                    <a:lstStyle/>
                    <a:p>
                      <a:r>
                        <a:rPr lang="en-US"/>
                        <a:t>DST17-3</a:t>
                      </a:r>
                    </a:p>
                  </a:txBody>
                  <a:tcPr/>
                </a:tc>
                <a:tc>
                  <a:txBody>
                    <a:bodyPr/>
                    <a:lstStyle/>
                    <a:p>
                      <a:r>
                        <a:rPr lang="en-US"/>
                        <a:t>DST</a:t>
                      </a:r>
                    </a:p>
                  </a:txBody>
                  <a:tcPr/>
                </a:tc>
                <a:tc>
                  <a:txBody>
                    <a:bodyPr/>
                    <a:lstStyle/>
                    <a:p>
                      <a:r>
                        <a:rPr lang="en-US"/>
                        <a:t>Ravi</a:t>
                      </a:r>
                    </a:p>
                  </a:txBody>
                  <a:tcPr/>
                </a:tc>
                <a:tc>
                  <a:txBody>
                    <a:bodyPr/>
                    <a:lstStyle/>
                    <a:p>
                      <a:r>
                        <a:rPr lang="en-US"/>
                        <a:t>Ravi@gmail.com</a:t>
                      </a:r>
                    </a:p>
                  </a:txBody>
                  <a:tcPr/>
                </a:tc>
                <a:tc>
                  <a:txBody>
                    <a:bodyPr/>
                    <a:lstStyle/>
                    <a:p>
                      <a:r>
                        <a:rPr lang="en-US"/>
                        <a:t>99644775</a:t>
                      </a:r>
                    </a:p>
                  </a:txBody>
                  <a:tcPr/>
                </a:tc>
                <a:tc>
                  <a:txBody>
                    <a:bodyPr/>
                    <a:lstStyle/>
                    <a:p>
                      <a:r>
                        <a:rPr lang="en-US"/>
                        <a:t>3500K</a:t>
                      </a:r>
                    </a:p>
                  </a:txBody>
                  <a:tcPr/>
                </a:tc>
                <a:tc>
                  <a:txBody>
                    <a:bodyPr/>
                    <a:lstStyle/>
                    <a:p>
                      <a:r>
                        <a:rPr lang="en-US"/>
                        <a:t>2017</a:t>
                      </a:r>
                    </a:p>
                  </a:txBody>
                  <a:tcPr/>
                </a:tc>
                <a:extLst>
                  <a:ext uri="{0D108BD9-81ED-4DB2-BD59-A6C34878D82A}">
                    <a16:rowId xmlns:a16="http://schemas.microsoft.com/office/drawing/2014/main" val="10002"/>
                  </a:ext>
                </a:extLst>
              </a:tr>
            </a:tbl>
          </a:graphicData>
        </a:graphic>
      </p:graphicFrame>
      <p:cxnSp>
        <p:nvCxnSpPr>
          <p:cNvPr id="22" name="Straight Arrow Connector 21"/>
          <p:cNvCxnSpPr/>
          <p:nvPr/>
        </p:nvCxnSpPr>
        <p:spPr>
          <a:xfrm>
            <a:off x="685800" y="1371600"/>
            <a:ext cx="1468277" cy="1866899"/>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1237" y="2255790"/>
            <a:ext cx="1702840" cy="1965419"/>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85800" y="1524000"/>
            <a:ext cx="1317171" cy="213360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flipH="1">
            <a:off x="2380341" y="3381829"/>
            <a:ext cx="210900" cy="1760301"/>
          </a:xfrm>
          <a:custGeom>
            <a:avLst/>
            <a:gdLst>
              <a:gd name="connsiteX0" fmla="*/ 0 w 174172"/>
              <a:gd name="connsiteY0" fmla="*/ 2002971 h 2002971"/>
              <a:gd name="connsiteX1" fmla="*/ 174172 w 174172"/>
              <a:gd name="connsiteY1" fmla="*/ 0 h 2002971"/>
              <a:gd name="connsiteX2" fmla="*/ 174172 w 174172"/>
              <a:gd name="connsiteY2" fmla="*/ 0 h 2002971"/>
            </a:gdLst>
            <a:ahLst/>
            <a:cxnLst>
              <a:cxn ang="0">
                <a:pos x="connsiteX0" y="connsiteY0"/>
              </a:cxn>
              <a:cxn ang="0">
                <a:pos x="connsiteX1" y="connsiteY1"/>
              </a:cxn>
              <a:cxn ang="0">
                <a:pos x="connsiteX2" y="connsiteY2"/>
              </a:cxn>
            </a:cxnLst>
            <a:rect l="l" t="t" r="r" b="b"/>
            <a:pathLst>
              <a:path w="174172" h="2002971">
                <a:moveTo>
                  <a:pt x="0" y="2002971"/>
                </a:moveTo>
                <a:lnTo>
                  <a:pt x="174172" y="0"/>
                </a:lnTo>
                <a:lnTo>
                  <a:pt x="174172"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107337" y="3429000"/>
            <a:ext cx="1978638" cy="2400300"/>
          </a:xfrm>
          <a:custGeom>
            <a:avLst/>
            <a:gdLst>
              <a:gd name="connsiteX0" fmla="*/ 2046740 w 2046740"/>
              <a:gd name="connsiteY0" fmla="*/ 2510971 h 2510971"/>
              <a:gd name="connsiteX1" fmla="*/ 226 w 2046740"/>
              <a:gd name="connsiteY1" fmla="*/ 870857 h 2510971"/>
              <a:gd name="connsiteX2" fmla="*/ 1901597 w 2046740"/>
              <a:gd name="connsiteY2" fmla="*/ 0 h 2510971"/>
              <a:gd name="connsiteX3" fmla="*/ 1901597 w 2046740"/>
              <a:gd name="connsiteY3" fmla="*/ 0 h 2510971"/>
            </a:gdLst>
            <a:ahLst/>
            <a:cxnLst>
              <a:cxn ang="0">
                <a:pos x="connsiteX0" y="connsiteY0"/>
              </a:cxn>
              <a:cxn ang="0">
                <a:pos x="connsiteX1" y="connsiteY1"/>
              </a:cxn>
              <a:cxn ang="0">
                <a:pos x="connsiteX2" y="connsiteY2"/>
              </a:cxn>
              <a:cxn ang="0">
                <a:pos x="connsiteX3" y="connsiteY3"/>
              </a:cxn>
            </a:cxnLst>
            <a:rect l="l" t="t" r="r" b="b"/>
            <a:pathLst>
              <a:path w="2046740" h="2510971">
                <a:moveTo>
                  <a:pt x="2046740" y="2510971"/>
                </a:moveTo>
                <a:cubicBezTo>
                  <a:pt x="1035578" y="1900161"/>
                  <a:pt x="24416" y="1289352"/>
                  <a:pt x="226" y="870857"/>
                </a:cubicBezTo>
                <a:cubicBezTo>
                  <a:pt x="-23964" y="452362"/>
                  <a:pt x="1901597" y="0"/>
                  <a:pt x="1901597" y="0"/>
                </a:cubicBezTo>
                <a:lnTo>
                  <a:pt x="1901597"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159510" y="4129088"/>
            <a:ext cx="1783589" cy="1828800"/>
          </a:xfrm>
          <a:custGeom>
            <a:avLst/>
            <a:gdLst>
              <a:gd name="connsiteX0" fmla="*/ 2119232 w 2206318"/>
              <a:gd name="connsiteY0" fmla="*/ 1930400 h 1930400"/>
              <a:gd name="connsiteX1" fmla="*/ 146 w 2206318"/>
              <a:gd name="connsiteY1" fmla="*/ 986972 h 1930400"/>
              <a:gd name="connsiteX2" fmla="*/ 2206318 w 2206318"/>
              <a:gd name="connsiteY2" fmla="*/ 0 h 1930400"/>
            </a:gdLst>
            <a:ahLst/>
            <a:cxnLst>
              <a:cxn ang="0">
                <a:pos x="connsiteX0" y="connsiteY0"/>
              </a:cxn>
              <a:cxn ang="0">
                <a:pos x="connsiteX1" y="connsiteY1"/>
              </a:cxn>
              <a:cxn ang="0">
                <a:pos x="connsiteX2" y="connsiteY2"/>
              </a:cxn>
            </a:cxnLst>
            <a:rect l="l" t="t" r="r" b="b"/>
            <a:pathLst>
              <a:path w="2206318" h="1930400">
                <a:moveTo>
                  <a:pt x="2119232" y="1930400"/>
                </a:moveTo>
                <a:cubicBezTo>
                  <a:pt x="1052432" y="1619552"/>
                  <a:pt x="-14368" y="1308705"/>
                  <a:pt x="146" y="986972"/>
                </a:cubicBezTo>
                <a:cubicBezTo>
                  <a:pt x="14660" y="665239"/>
                  <a:pt x="1110489" y="332619"/>
                  <a:pt x="220631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1118199" y="3743325"/>
            <a:ext cx="810614" cy="1771650"/>
          </a:xfrm>
          <a:custGeom>
            <a:avLst/>
            <a:gdLst>
              <a:gd name="connsiteX0" fmla="*/ 1030549 w 1030549"/>
              <a:gd name="connsiteY0" fmla="*/ 1930400 h 1930400"/>
              <a:gd name="connsiteX1" fmla="*/ 34 w 1030549"/>
              <a:gd name="connsiteY1" fmla="*/ 406400 h 1930400"/>
              <a:gd name="connsiteX2" fmla="*/ 1001520 w 1030549"/>
              <a:gd name="connsiteY2" fmla="*/ 0 h 1930400"/>
            </a:gdLst>
            <a:ahLst/>
            <a:cxnLst>
              <a:cxn ang="0">
                <a:pos x="connsiteX0" y="connsiteY0"/>
              </a:cxn>
              <a:cxn ang="0">
                <a:pos x="connsiteX1" y="connsiteY1"/>
              </a:cxn>
              <a:cxn ang="0">
                <a:pos x="connsiteX2" y="connsiteY2"/>
              </a:cxn>
            </a:cxnLst>
            <a:rect l="l" t="t" r="r" b="b"/>
            <a:pathLst>
              <a:path w="1030549" h="1930400">
                <a:moveTo>
                  <a:pt x="1030549" y="1930400"/>
                </a:moveTo>
                <a:cubicBezTo>
                  <a:pt x="517710" y="1329266"/>
                  <a:pt x="4872" y="728133"/>
                  <a:pt x="34" y="406400"/>
                </a:cubicBezTo>
                <a:cubicBezTo>
                  <a:pt x="-4804" y="84667"/>
                  <a:pt x="498358" y="42333"/>
                  <a:pt x="100152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037018" y="1872734"/>
            <a:ext cx="672428" cy="276999"/>
          </a:xfrm>
          <a:prstGeom prst="rect">
            <a:avLst/>
          </a:prstGeom>
        </p:spPr>
        <p:txBody>
          <a:bodyPr wrap="none">
            <a:spAutoFit/>
          </a:bodyPr>
          <a:lstStyle/>
          <a:p>
            <a:r>
              <a:rPr lang="en-US" sz="1200" b="1">
                <a:solidFill>
                  <a:schemeClr val="tx2">
                    <a:lumMod val="60000"/>
                    <a:lumOff val="40000"/>
                  </a:schemeClr>
                </a:solidFill>
              </a:rPr>
              <a:t>1-Many</a:t>
            </a:r>
          </a:p>
        </p:txBody>
      </p:sp>
      <p:sp>
        <p:nvSpPr>
          <p:cNvPr id="63" name="Rectangle 62"/>
          <p:cNvSpPr/>
          <p:nvPr/>
        </p:nvSpPr>
        <p:spPr>
          <a:xfrm>
            <a:off x="422594" y="2811506"/>
            <a:ext cx="672428" cy="276999"/>
          </a:xfrm>
          <a:prstGeom prst="rect">
            <a:avLst/>
          </a:prstGeom>
          <a:ln>
            <a:noFill/>
          </a:ln>
        </p:spPr>
        <p:txBody>
          <a:bodyPr wrap="none">
            <a:spAutoFit/>
          </a:bodyPr>
          <a:lstStyle/>
          <a:p>
            <a:r>
              <a:rPr lang="en-US" sz="1200" b="1">
                <a:solidFill>
                  <a:srgbClr val="C00000"/>
                </a:solidFill>
              </a:rPr>
              <a:t>1-Many</a:t>
            </a:r>
          </a:p>
        </p:txBody>
      </p:sp>
      <p:sp>
        <p:nvSpPr>
          <p:cNvPr id="64" name="Rectangle 63"/>
          <p:cNvSpPr/>
          <p:nvPr/>
        </p:nvSpPr>
        <p:spPr>
          <a:xfrm>
            <a:off x="225825" y="4138143"/>
            <a:ext cx="898003" cy="261610"/>
          </a:xfrm>
          <a:prstGeom prst="rect">
            <a:avLst/>
          </a:prstGeom>
        </p:spPr>
        <p:txBody>
          <a:bodyPr wrap="none">
            <a:spAutoFit/>
          </a:bodyPr>
          <a:lstStyle/>
          <a:p>
            <a:r>
              <a:rPr lang="en-US" sz="1100" b="1">
                <a:solidFill>
                  <a:srgbClr val="FF0000"/>
                </a:solidFill>
              </a:rPr>
              <a:t>Many-Many</a:t>
            </a:r>
          </a:p>
        </p:txBody>
      </p:sp>
      <p:sp>
        <p:nvSpPr>
          <p:cNvPr id="2" name="Rectangle 1">
            <a:extLst>
              <a:ext uri="{FF2B5EF4-FFF2-40B4-BE49-F238E27FC236}">
                <a16:creationId xmlns:a16="http://schemas.microsoft.com/office/drawing/2014/main" id="{84CD7CB1-665E-4287-8346-9185D48FF801}"/>
              </a:ext>
            </a:extLst>
          </p:cNvPr>
          <p:cNvSpPr/>
          <p:nvPr/>
        </p:nvSpPr>
        <p:spPr>
          <a:xfrm>
            <a:off x="2709446" y="56707"/>
            <a:ext cx="3353162" cy="461665"/>
          </a:xfrm>
          <a:prstGeom prst="rect">
            <a:avLst/>
          </a:prstGeom>
        </p:spPr>
        <p:txBody>
          <a:bodyPr wrap="none">
            <a:spAutoFit/>
          </a:bodyPr>
          <a:lstStyle/>
          <a:p>
            <a:r>
              <a:rPr lang="en-US" sz="2400" b="1">
                <a:solidFill>
                  <a:srgbClr val="C00000"/>
                </a:solidFill>
              </a:rPr>
              <a:t>Entities and Relationship</a:t>
            </a:r>
          </a:p>
        </p:txBody>
      </p:sp>
    </p:spTree>
    <p:extLst>
      <p:ext uri="{BB962C8B-B14F-4D97-AF65-F5344CB8AC3E}">
        <p14:creationId xmlns:p14="http://schemas.microsoft.com/office/powerpoint/2010/main" val="227830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8" grpId="0"/>
      <p:bldP spid="40" grpId="0" animBg="1"/>
      <p:bldP spid="57" grpId="0" animBg="1"/>
      <p:bldP spid="58" grpId="0" animBg="1"/>
      <p:bldP spid="59" grpId="0" animBg="1"/>
      <p:bldP spid="62" grpId="0"/>
      <p:bldP spid="63" grpId="0"/>
      <p:bldP spid="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295400"/>
          <a:ext cx="1600200" cy="1112520"/>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20000"/>
                    </a:ext>
                  </a:extLst>
                </a:gridCol>
              </a:tblGrid>
              <a:tr h="370840">
                <a:tc>
                  <a:txBody>
                    <a:bodyPr/>
                    <a:lstStyle/>
                    <a:p>
                      <a:r>
                        <a:rPr lang="en-US" b="1"/>
                        <a:t>DEPARTMENT</a:t>
                      </a:r>
                    </a:p>
                  </a:txBody>
                  <a:tcPr>
                    <a:solidFill>
                      <a:schemeClr val="tx2">
                        <a:lumMod val="40000"/>
                        <a:lumOff val="60000"/>
                      </a:schemeClr>
                    </a:solidFill>
                  </a:tcPr>
                </a:tc>
                <a:extLst>
                  <a:ext uri="{0D108BD9-81ED-4DB2-BD59-A6C34878D82A}">
                    <a16:rowId xmlns:a16="http://schemas.microsoft.com/office/drawing/2014/main" val="10000"/>
                  </a:ext>
                </a:extLst>
              </a:tr>
              <a:tr h="741680">
                <a:tc>
                  <a:txBody>
                    <a:bodyPr/>
                    <a:lstStyle/>
                    <a:p>
                      <a:r>
                        <a:rPr lang="en-US" u="sng" err="1"/>
                        <a:t>DeptNo</a:t>
                      </a:r>
                      <a:endParaRPr lang="en-US" u="sng"/>
                    </a:p>
                    <a:p>
                      <a:r>
                        <a:rPr lang="en-US" err="1"/>
                        <a:t>DName</a:t>
                      </a:r>
                      <a:endParaRPr lang="en-US"/>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219200" y="44958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a:t>FACULTY</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a:t>Empno</a:t>
                      </a:r>
                    </a:p>
                    <a:p>
                      <a:r>
                        <a:rPr lang="en-US" err="1"/>
                        <a:t>Ename</a:t>
                      </a:r>
                      <a:endParaRPr lang="en-US"/>
                    </a:p>
                    <a:p>
                      <a:r>
                        <a:rPr lang="en-US">
                          <a:solidFill>
                            <a:srgbClr val="C00000"/>
                          </a:solidFill>
                        </a:rPr>
                        <a:t>{</a:t>
                      </a:r>
                      <a:r>
                        <a:rPr lang="en-US"/>
                        <a:t>Qualification</a:t>
                      </a:r>
                      <a:r>
                        <a:rPr lang="en-US">
                          <a:solidFill>
                            <a:srgbClr val="C00000"/>
                          </a:solidFill>
                        </a:rPr>
                        <a:t>}</a:t>
                      </a:r>
                    </a:p>
                    <a:p>
                      <a:r>
                        <a:rPr lang="en-US"/>
                        <a:t>Research-Domain</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6629400" y="990600"/>
          <a:ext cx="1828800" cy="164592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a:t>PROJECT</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err="1"/>
                        <a:t>Proj</a:t>
                      </a:r>
                      <a:r>
                        <a:rPr lang="en-US" u="sng"/>
                        <a:t>-ID</a:t>
                      </a:r>
                    </a:p>
                    <a:p>
                      <a:r>
                        <a:rPr lang="en-US" err="1"/>
                        <a:t>Prj</a:t>
                      </a:r>
                      <a:r>
                        <a:rPr lang="en-US"/>
                        <a:t>-Name</a:t>
                      </a:r>
                    </a:p>
                    <a:p>
                      <a:r>
                        <a:rPr lang="en-US"/>
                        <a:t>Duration</a:t>
                      </a:r>
                    </a:p>
                    <a:p>
                      <a:r>
                        <a:rPr lang="en-US" err="1"/>
                        <a:t>Fund_Received</a:t>
                      </a:r>
                      <a:endParaRPr lang="en-US"/>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3551026"/>
              </p:ext>
            </p:extLst>
          </p:nvPr>
        </p:nvGraphicFramePr>
        <p:xfrm>
          <a:off x="6934200" y="4038600"/>
          <a:ext cx="1828800" cy="237744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320040">
                <a:tc>
                  <a:txBody>
                    <a:bodyPr/>
                    <a:lstStyle/>
                    <a:p>
                      <a:r>
                        <a:rPr lang="en-US" b="1"/>
                        <a:t>AGENCY</a:t>
                      </a:r>
                    </a:p>
                  </a:txBody>
                  <a:tcPr>
                    <a:solidFill>
                      <a:schemeClr val="tx2">
                        <a:lumMod val="40000"/>
                        <a:lumOff val="60000"/>
                      </a:schemeClr>
                    </a:solidFill>
                  </a:tcPr>
                </a:tc>
                <a:extLst>
                  <a:ext uri="{0D108BD9-81ED-4DB2-BD59-A6C34878D82A}">
                    <a16:rowId xmlns:a16="http://schemas.microsoft.com/office/drawing/2014/main" val="10000"/>
                  </a:ext>
                </a:extLst>
              </a:tr>
              <a:tr h="1280160">
                <a:tc>
                  <a:txBody>
                    <a:bodyPr/>
                    <a:lstStyle/>
                    <a:p>
                      <a:r>
                        <a:rPr lang="en-US" u="sng" err="1"/>
                        <a:t>Grant_Ordr_No</a:t>
                      </a:r>
                      <a:endParaRPr lang="en-US" u="sng"/>
                    </a:p>
                    <a:p>
                      <a:r>
                        <a:rPr lang="en-US" u="none" err="1"/>
                        <a:t>Agency_Name</a:t>
                      </a:r>
                      <a:endParaRPr lang="en-US" u="none"/>
                    </a:p>
                    <a:p>
                      <a:r>
                        <a:rPr lang="en-US"/>
                        <a:t>Contact-Person</a:t>
                      </a:r>
                    </a:p>
                    <a:p>
                      <a:r>
                        <a:rPr lang="en-US"/>
                        <a:t>Email</a:t>
                      </a:r>
                    </a:p>
                    <a:p>
                      <a:r>
                        <a:rPr lang="en-US"/>
                        <a:t>Phone</a:t>
                      </a:r>
                    </a:p>
                    <a:p>
                      <a:r>
                        <a:rPr lang="en-US" err="1"/>
                        <a:t>Total_Grant</a:t>
                      </a:r>
                      <a:endParaRPr lang="en-US"/>
                    </a:p>
                    <a:p>
                      <a:r>
                        <a:rPr lang="en-US" u="none" err="1"/>
                        <a:t>Grant_Year</a:t>
                      </a:r>
                      <a:endParaRPr lang="en-US" u="none"/>
                    </a:p>
                  </a:txBody>
                  <a:tcPr/>
                </a:tc>
                <a:extLst>
                  <a:ext uri="{0D108BD9-81ED-4DB2-BD59-A6C34878D82A}">
                    <a16:rowId xmlns:a16="http://schemas.microsoft.com/office/drawing/2014/main" val="10001"/>
                  </a:ext>
                </a:extLst>
              </a:tr>
            </a:tbl>
          </a:graphicData>
        </a:graphic>
      </p:graphicFrame>
      <p:sp>
        <p:nvSpPr>
          <p:cNvPr id="8" name="Rectangle 7"/>
          <p:cNvSpPr/>
          <p:nvPr/>
        </p:nvSpPr>
        <p:spPr>
          <a:xfrm>
            <a:off x="3505200" y="228600"/>
            <a:ext cx="3087064" cy="461665"/>
          </a:xfrm>
          <a:prstGeom prst="rect">
            <a:avLst/>
          </a:prstGeom>
        </p:spPr>
        <p:txBody>
          <a:bodyPr wrap="none">
            <a:spAutoFit/>
          </a:bodyPr>
          <a:lstStyle/>
          <a:p>
            <a:r>
              <a:rPr lang="en-US" sz="2400" b="1"/>
              <a:t>Entities &amp; Relationship</a:t>
            </a:r>
          </a:p>
        </p:txBody>
      </p:sp>
      <p:sp>
        <p:nvSpPr>
          <p:cNvPr id="2" name="Flowchart: Decision 1"/>
          <p:cNvSpPr/>
          <p:nvPr/>
        </p:nvSpPr>
        <p:spPr>
          <a:xfrm>
            <a:off x="2857500" y="3352800"/>
            <a:ext cx="1295400" cy="762000"/>
          </a:xfrm>
          <a:prstGeom prst="flowChartDecision">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err="1"/>
              <a:t>Works_for</a:t>
            </a:r>
            <a:endParaRPr lang="en-US" sz="1100"/>
          </a:p>
        </p:txBody>
      </p:sp>
      <p:cxnSp>
        <p:nvCxnSpPr>
          <p:cNvPr id="9" name="Elbow Connector 8"/>
          <p:cNvCxnSpPr>
            <a:endCxn id="2" idx="0"/>
          </p:cNvCxnSpPr>
          <p:nvPr/>
        </p:nvCxnSpPr>
        <p:spPr>
          <a:xfrm>
            <a:off x="2133600" y="2057400"/>
            <a:ext cx="1371600" cy="1295400"/>
          </a:xfrm>
          <a:prstGeom prst="bentConnector2">
            <a:avLst/>
          </a:prstGeom>
          <a:ln>
            <a:head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2"/>
          </p:cNvCxnSpPr>
          <p:nvPr/>
        </p:nvCxnSpPr>
        <p:spPr>
          <a:xfrm rot="5400000">
            <a:off x="2858865" y="4291425"/>
            <a:ext cx="822960" cy="469710"/>
          </a:xfrm>
          <a:prstGeom prst="bentConnector3">
            <a:avLst>
              <a:gd name="adj1" fmla="val 106385"/>
            </a:avLst>
          </a:prstGeom>
          <a:ln w="50800" cmpd="dbl"/>
        </p:spPr>
        <p:style>
          <a:lnRef idx="1">
            <a:schemeClr val="accent1"/>
          </a:lnRef>
          <a:fillRef idx="0">
            <a:schemeClr val="accent1"/>
          </a:fillRef>
          <a:effectRef idx="0">
            <a:schemeClr val="accent1"/>
          </a:effectRef>
          <a:fontRef idx="minor">
            <a:schemeClr val="tx1"/>
          </a:fontRef>
        </p:style>
      </p:cxnSp>
      <p:sp>
        <p:nvSpPr>
          <p:cNvPr id="19" name="Flowchart: Decision 18"/>
          <p:cNvSpPr/>
          <p:nvPr/>
        </p:nvSpPr>
        <p:spPr>
          <a:xfrm>
            <a:off x="4079600" y="1239011"/>
            <a:ext cx="1330600" cy="952393"/>
          </a:xfrm>
          <a:prstGeom prst="flowChartDecision">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050" b="1"/>
              <a:t>Handles</a:t>
            </a:r>
          </a:p>
        </p:txBody>
      </p:sp>
      <p:cxnSp>
        <p:nvCxnSpPr>
          <p:cNvPr id="22" name="Straight Arrow Connector 21"/>
          <p:cNvCxnSpPr>
            <a:stCxn id="19" idx="1"/>
          </p:cNvCxnSpPr>
          <p:nvPr/>
        </p:nvCxnSpPr>
        <p:spPr>
          <a:xfrm flipH="1">
            <a:off x="2133600" y="1715208"/>
            <a:ext cx="194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3"/>
          </p:cNvCxnSpPr>
          <p:nvPr/>
        </p:nvCxnSpPr>
        <p:spPr>
          <a:xfrm flipV="1">
            <a:off x="5410200" y="1685898"/>
            <a:ext cx="1219200" cy="29310"/>
          </a:xfrm>
          <a:prstGeom prst="line">
            <a:avLst/>
          </a:prstGeom>
          <a:ln w="63500" cmpd="dbl"/>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4838700" y="3505200"/>
            <a:ext cx="1371599" cy="765048"/>
          </a:xfrm>
          <a:prstGeom prst="flowChartDecisi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err="1">
                <a:solidFill>
                  <a:schemeClr val="tx1"/>
                </a:solidFill>
              </a:rPr>
              <a:t>Granted_by</a:t>
            </a:r>
            <a:endParaRPr lang="en-US" sz="1100">
              <a:solidFill>
                <a:schemeClr val="tx1"/>
              </a:solidFill>
            </a:endParaRPr>
          </a:p>
        </p:txBody>
      </p:sp>
      <p:cxnSp>
        <p:nvCxnSpPr>
          <p:cNvPr id="27" name="Elbow Connector 26"/>
          <p:cNvCxnSpPr/>
          <p:nvPr/>
        </p:nvCxnSpPr>
        <p:spPr>
          <a:xfrm rot="5400000">
            <a:off x="5505450" y="2381250"/>
            <a:ext cx="1143000" cy="1104900"/>
          </a:xfrm>
          <a:prstGeom prst="bentConnector3">
            <a:avLst>
              <a:gd name="adj1" fmla="val 2239"/>
            </a:avLst>
          </a:prstGeom>
          <a:ln w="47625" cmpd="dbl"/>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2"/>
          </p:cNvCxnSpPr>
          <p:nvPr/>
        </p:nvCxnSpPr>
        <p:spPr>
          <a:xfrm rot="16200000" flipH="1">
            <a:off x="5895594" y="3899154"/>
            <a:ext cx="667512" cy="1409700"/>
          </a:xfrm>
          <a:prstGeom prst="bentConnector2">
            <a:avLst/>
          </a:prstGeom>
          <a:ln w="47625" cmpd="dbl"/>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3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685800" y="2130425"/>
            <a:ext cx="7772400" cy="1470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fontScale="97500"/>
          </a:bodyPr>
          <a:lstStyle>
            <a:defPPr>
              <a:defRPr lang="en-US"/>
            </a:defPPr>
            <a:lvl1pPr algn="ctr">
              <a:spcBef>
                <a:spcPct val="0"/>
              </a:spcBef>
              <a:buNone/>
              <a:defRPr kumimoji="1" sz="2800" b="1" kern="0">
                <a:solidFill>
                  <a:srgbClr val="CC3300"/>
                </a:solidFill>
                <a:effectLst>
                  <a:outerShdw blurRad="38100" dist="38100" dir="2700000" algn="tl">
                    <a:srgbClr val="C0C0C0"/>
                  </a:outerShdw>
                </a:effectLst>
                <a:latin typeface="Helvetica"/>
                <a:ea typeface="MS PGothic" pitchFamily="34" charset="-128"/>
                <a:cs typeface="+mj-cs"/>
              </a:defRPr>
            </a:lvl1pPr>
          </a:lstStyle>
          <a:p>
            <a:r>
              <a:rPr lang="en-US" sz="4000"/>
              <a:t>Reduction to Relational Schemas</a:t>
            </a:r>
          </a:p>
        </p:txBody>
      </p:sp>
    </p:spTree>
    <p:extLst>
      <p:ext uri="{BB962C8B-B14F-4D97-AF65-F5344CB8AC3E}">
        <p14:creationId xmlns:p14="http://schemas.microsoft.com/office/powerpoint/2010/main" val="16533680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885825" y="114300"/>
            <a:ext cx="8077200" cy="609600"/>
          </a:xfrm>
          <a:noFill/>
        </p:spPr>
        <p:txBody>
          <a:bodyPr vert="horz" lIns="91440" tIns="45720" rIns="91440" bIns="45720" rtlCol="0" anchor="ctr">
            <a:normAutofit fontScale="97500"/>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Reduction to Relation Schemas</a:t>
            </a:r>
          </a:p>
        </p:txBody>
      </p:sp>
      <p:sp>
        <p:nvSpPr>
          <p:cNvPr id="3" name="Rectangle 3"/>
          <p:cNvSpPr txBox="1">
            <a:spLocks noChangeArrowheads="1"/>
          </p:cNvSpPr>
          <p:nvPr/>
        </p:nvSpPr>
        <p:spPr>
          <a:xfrm>
            <a:off x="885825" y="838200"/>
            <a:ext cx="7948612" cy="48498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Entity sets </a:t>
            </a:r>
            <a:r>
              <a:rPr lang="en-US" sz="2400"/>
              <a:t>and </a:t>
            </a:r>
            <a:r>
              <a:rPr lang="en-US" sz="2400" b="1"/>
              <a:t>relationship sets </a:t>
            </a:r>
            <a:r>
              <a:rPr lang="en-US" sz="2400"/>
              <a:t>can be expressed uniformly as </a:t>
            </a:r>
            <a:r>
              <a:rPr lang="en-US" sz="2400" b="1" i="1"/>
              <a:t>relation schemas </a:t>
            </a:r>
            <a:r>
              <a:rPr lang="en-US" sz="2400"/>
              <a:t>that represent the contents of the database.</a:t>
            </a:r>
          </a:p>
          <a:p>
            <a:endParaRPr lang="en-US" sz="2400"/>
          </a:p>
          <a:p>
            <a:r>
              <a:rPr lang="en-US" sz="2400"/>
              <a:t>A database which conforms to an E-R diagram can be represented by a </a:t>
            </a:r>
            <a:r>
              <a:rPr lang="en-US" sz="2400" b="1"/>
              <a:t>collection of schemas</a:t>
            </a:r>
            <a:r>
              <a:rPr lang="en-US" sz="2400"/>
              <a:t>.</a:t>
            </a:r>
          </a:p>
          <a:p>
            <a:endParaRPr lang="en-US" sz="2400"/>
          </a:p>
          <a:p>
            <a:r>
              <a:rPr lang="en-US" sz="2400"/>
              <a:t>For each entity set and relationship set there is a </a:t>
            </a:r>
            <a:r>
              <a:rPr lang="en-US" sz="2400" b="1"/>
              <a:t>unique schema that is assigned </a:t>
            </a:r>
            <a:r>
              <a:rPr lang="en-US" sz="2400"/>
              <a:t>the name of the corresponding entity set or relationship set.</a:t>
            </a:r>
          </a:p>
          <a:p>
            <a:endParaRPr lang="en-US" sz="2400"/>
          </a:p>
          <a:p>
            <a:r>
              <a:rPr lang="en-US" sz="2400" b="1"/>
              <a:t>Each schema has a number of columns</a:t>
            </a:r>
            <a:r>
              <a:rPr lang="en-US" sz="2400"/>
              <a:t> (generally corresponding to attributes), which have </a:t>
            </a:r>
            <a:r>
              <a:rPr lang="en-US" sz="2400" b="1"/>
              <a:t>unique names</a:t>
            </a:r>
            <a:r>
              <a:rPr lang="en-US" sz="2400"/>
              <a:t>.</a:t>
            </a:r>
          </a:p>
        </p:txBody>
      </p:sp>
    </p:spTree>
    <p:extLst>
      <p:ext uri="{BB962C8B-B14F-4D97-AF65-F5344CB8AC3E}">
        <p14:creationId xmlns:p14="http://schemas.microsoft.com/office/powerpoint/2010/main" val="434911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96461" y="31531"/>
            <a:ext cx="8077200" cy="609600"/>
          </a:xfrm>
          <a:noFill/>
        </p:spPr>
        <p:txBody>
          <a:bodyPr vert="horz" lIns="91440" tIns="45720" rIns="91440" bIns="45720" rtlCol="0" anchor="ctr">
            <a:noAutofit/>
          </a:bodyPr>
          <a:lstStyle/>
          <a:p>
            <a:r>
              <a:rPr kumimoji="1" lang="en-US" sz="2700" b="1" kern="0">
                <a:solidFill>
                  <a:srgbClr val="CC3300"/>
                </a:solidFill>
                <a:effectLst>
                  <a:outerShdw blurRad="38100" dist="38100" dir="2700000" algn="tl">
                    <a:srgbClr val="C0C0C0"/>
                  </a:outerShdw>
                </a:effectLst>
                <a:latin typeface="Helvetica"/>
                <a:ea typeface="MS PGothic" pitchFamily="34" charset="-128"/>
              </a:rPr>
              <a:t>Representing Entity Sets With Simple Attributes</a:t>
            </a:r>
          </a:p>
        </p:txBody>
      </p:sp>
      <p:sp>
        <p:nvSpPr>
          <p:cNvPr id="4" name="Rectangle 3"/>
          <p:cNvSpPr txBox="1">
            <a:spLocks noChangeArrowheads="1"/>
          </p:cNvSpPr>
          <p:nvPr/>
        </p:nvSpPr>
        <p:spPr>
          <a:xfrm>
            <a:off x="918552" y="762000"/>
            <a:ext cx="8081962" cy="363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US" sz="2400"/>
              <a:t>A </a:t>
            </a:r>
            <a:r>
              <a:rPr lang="en-US" sz="2400">
                <a:solidFill>
                  <a:srgbClr val="FF0000"/>
                </a:solidFill>
              </a:rPr>
              <a:t>strong entity set </a:t>
            </a:r>
            <a:r>
              <a:rPr lang="en-US" sz="2400"/>
              <a:t>reduces to a schema with the same attributes</a:t>
            </a:r>
            <a:br>
              <a:rPr lang="en-US" sz="2400"/>
            </a:br>
            <a:r>
              <a:rPr lang="en-US" sz="2400"/>
              <a:t>		</a:t>
            </a:r>
            <a:r>
              <a:rPr lang="en-US" sz="2400" b="1" i="1">
                <a:solidFill>
                  <a:schemeClr val="tx2"/>
                </a:solidFill>
              </a:rPr>
              <a:t>Course(</a:t>
            </a:r>
            <a:r>
              <a:rPr lang="en-US" sz="2400" b="1" i="1" u="sng" err="1">
                <a:solidFill>
                  <a:srgbClr val="FF0000"/>
                </a:solidFill>
              </a:rPr>
              <a:t>Course_ID</a:t>
            </a:r>
            <a:r>
              <a:rPr lang="en-US" sz="2400" b="1" i="1">
                <a:solidFill>
                  <a:srgbClr val="FF0000"/>
                </a:solidFill>
              </a:rPr>
              <a:t>, title, tot_cred</a:t>
            </a:r>
            <a:r>
              <a:rPr lang="en-US" sz="2400" b="1" i="1">
                <a:solidFill>
                  <a:schemeClr val="tx2"/>
                </a:solidFill>
              </a:rPr>
              <a:t>)</a:t>
            </a:r>
            <a:endParaRPr lang="en-US" sz="2400" b="1">
              <a:solidFill>
                <a:schemeClr val="tx2"/>
              </a:solidFill>
            </a:endParaRPr>
          </a:p>
          <a:p>
            <a:pPr lvl="1">
              <a:spcBef>
                <a:spcPts val="1800"/>
              </a:spcBef>
              <a:spcAft>
                <a:spcPts val="1200"/>
              </a:spcAft>
            </a:pPr>
            <a:r>
              <a:rPr lang="en-US" sz="2400"/>
              <a:t>A </a:t>
            </a:r>
            <a:r>
              <a:rPr lang="en-US" sz="2400">
                <a:solidFill>
                  <a:srgbClr val="FF0000"/>
                </a:solidFill>
              </a:rPr>
              <a:t>weak entity set</a:t>
            </a:r>
            <a:r>
              <a:rPr lang="en-US" sz="2400"/>
              <a:t> becomes a table that includes a column for the </a:t>
            </a:r>
            <a:r>
              <a:rPr lang="en-US" sz="2400" b="1"/>
              <a:t>primary key of the identifying strong entity </a:t>
            </a:r>
            <a:r>
              <a:rPr lang="en-US" sz="2400"/>
              <a:t>set.	</a:t>
            </a:r>
            <a:r>
              <a:rPr lang="en-US" sz="3200"/>
              <a:t>	</a:t>
            </a:r>
            <a:r>
              <a:rPr lang="en-US" sz="2400" b="1" i="1">
                <a:solidFill>
                  <a:schemeClr val="tx2"/>
                </a:solidFill>
              </a:rPr>
              <a:t>section ( </a:t>
            </a:r>
            <a:r>
              <a:rPr lang="en-US" sz="2400" b="1" i="1" u="sng">
                <a:solidFill>
                  <a:srgbClr val="FF0000"/>
                </a:solidFill>
              </a:rPr>
              <a:t>course_id, </a:t>
            </a:r>
            <a:r>
              <a:rPr lang="en-US" sz="2400" b="1" i="1" u="sng" err="1">
                <a:solidFill>
                  <a:schemeClr val="tx2"/>
                </a:solidFill>
              </a:rPr>
              <a:t>sec_id</a:t>
            </a:r>
            <a:r>
              <a:rPr lang="en-US" sz="2400" b="1" i="1" u="sng">
                <a:solidFill>
                  <a:schemeClr val="tx2"/>
                </a:solidFill>
              </a:rPr>
              <a:t>, </a:t>
            </a:r>
            <a:r>
              <a:rPr lang="en-US" sz="2400" b="1" i="1" u="sng" err="1">
                <a:solidFill>
                  <a:schemeClr val="tx2"/>
                </a:solidFill>
              </a:rPr>
              <a:t>sem</a:t>
            </a:r>
            <a:r>
              <a:rPr lang="en-US" sz="2400" b="1" i="1" u="sng">
                <a:solidFill>
                  <a:schemeClr val="tx2"/>
                </a:solidFill>
              </a:rPr>
              <a:t>, year </a:t>
            </a:r>
            <a:r>
              <a:rPr lang="en-US" sz="2400" b="1" i="1">
                <a:solidFill>
                  <a:schemeClr val="tx2"/>
                </a:solidFill>
              </a:rPr>
              <a:t>)</a:t>
            </a:r>
          </a:p>
        </p:txBody>
      </p:sp>
      <p:pic>
        <p:nvPicPr>
          <p:cNvPr id="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52" y="3733800"/>
            <a:ext cx="7605713" cy="200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4800" y="5638800"/>
            <a:ext cx="8381999" cy="1274195"/>
          </a:xfrm>
          <a:prstGeom prst="rect">
            <a:avLst/>
          </a:prstGeom>
        </p:spPr>
        <p:txBody>
          <a:bodyPr wrap="square">
            <a:spAutoFit/>
          </a:bodyPr>
          <a:lstStyle/>
          <a:p>
            <a:pPr>
              <a:lnSpc>
                <a:spcPct val="120000"/>
              </a:lnSpc>
            </a:pPr>
            <a:r>
              <a:rPr lang="en-US" sz="2000" b="1">
                <a:solidFill>
                  <a:srgbClr val="C00000"/>
                </a:solidFill>
              </a:rPr>
              <a:t>Note: </a:t>
            </a:r>
            <a:r>
              <a:rPr lang="en-US" sz="2000"/>
              <a:t>schemas </a:t>
            </a:r>
            <a:r>
              <a:rPr lang="en-US" sz="2000" b="1"/>
              <a:t>sec_course(</a:t>
            </a:r>
            <a:r>
              <a:rPr lang="en-US" sz="2000" b="1" i="1" u="sng" err="1">
                <a:solidFill>
                  <a:schemeClr val="tx2"/>
                </a:solidFill>
              </a:rPr>
              <a:t>course_id</a:t>
            </a:r>
            <a:r>
              <a:rPr lang="en-US" sz="2000" b="1" i="1" u="sng">
                <a:solidFill>
                  <a:schemeClr val="tx2"/>
                </a:solidFill>
              </a:rPr>
              <a:t>, </a:t>
            </a:r>
            <a:r>
              <a:rPr lang="en-US" sz="2000" b="1" i="1" u="sng" err="1">
                <a:solidFill>
                  <a:schemeClr val="tx2"/>
                </a:solidFill>
              </a:rPr>
              <a:t>sec_id</a:t>
            </a:r>
            <a:r>
              <a:rPr lang="en-US" sz="2000" b="1" i="1" u="sng">
                <a:solidFill>
                  <a:schemeClr val="tx2"/>
                </a:solidFill>
              </a:rPr>
              <a:t>, </a:t>
            </a:r>
            <a:r>
              <a:rPr lang="en-US" sz="2000" b="1" i="1" u="sng" err="1">
                <a:solidFill>
                  <a:schemeClr val="tx2"/>
                </a:solidFill>
              </a:rPr>
              <a:t>sem</a:t>
            </a:r>
            <a:r>
              <a:rPr lang="en-US" sz="2000" b="1" i="1" u="sng">
                <a:solidFill>
                  <a:schemeClr val="tx2"/>
                </a:solidFill>
              </a:rPr>
              <a:t>, year ) </a:t>
            </a:r>
            <a:r>
              <a:rPr lang="en-US" sz="2000" b="1"/>
              <a:t> </a:t>
            </a:r>
            <a:r>
              <a:rPr lang="en-US" sz="2000"/>
              <a:t>is not represented because </a:t>
            </a:r>
            <a:r>
              <a:rPr lang="en-US" sz="2000" b="1" i="1"/>
              <a:t>sec_course </a:t>
            </a:r>
            <a:r>
              <a:rPr lang="en-US" sz="2000" b="1"/>
              <a:t>schema </a:t>
            </a:r>
            <a:r>
              <a:rPr lang="en-US" sz="2400" b="1">
                <a:solidFill>
                  <a:srgbClr val="C00000"/>
                </a:solidFill>
              </a:rPr>
              <a:t>is redundant </a:t>
            </a:r>
            <a:r>
              <a:rPr lang="en-US" sz="2000" b="1"/>
              <a:t>in  Section</a:t>
            </a:r>
            <a:r>
              <a:rPr lang="en-US" sz="2000" b="1" i="1" u="sng">
                <a:solidFill>
                  <a:schemeClr val="tx2"/>
                </a:solidFill>
              </a:rPr>
              <a:t> (</a:t>
            </a:r>
            <a:r>
              <a:rPr lang="en-US" sz="2000" b="1" i="1" u="sng" err="1">
                <a:solidFill>
                  <a:schemeClr val="tx2"/>
                </a:solidFill>
              </a:rPr>
              <a:t>course_id</a:t>
            </a:r>
            <a:r>
              <a:rPr lang="en-US" sz="2000" b="1" i="1" u="sng">
                <a:solidFill>
                  <a:schemeClr val="tx2"/>
                </a:solidFill>
              </a:rPr>
              <a:t>, </a:t>
            </a:r>
            <a:r>
              <a:rPr lang="en-US" sz="2000" b="1" i="1" u="sng" err="1">
                <a:solidFill>
                  <a:schemeClr val="tx2"/>
                </a:solidFill>
              </a:rPr>
              <a:t>sec_id</a:t>
            </a:r>
            <a:r>
              <a:rPr lang="en-US" sz="2000" b="1" i="1" u="sng">
                <a:solidFill>
                  <a:schemeClr val="tx2"/>
                </a:solidFill>
              </a:rPr>
              <a:t>, </a:t>
            </a:r>
            <a:r>
              <a:rPr lang="en-US" sz="2000" b="1" i="1" u="sng" err="1">
                <a:solidFill>
                  <a:schemeClr val="tx2"/>
                </a:solidFill>
              </a:rPr>
              <a:t>sem</a:t>
            </a:r>
            <a:r>
              <a:rPr lang="en-US" sz="2000" b="1" i="1" u="sng">
                <a:solidFill>
                  <a:schemeClr val="tx2"/>
                </a:solidFill>
              </a:rPr>
              <a:t>, year)</a:t>
            </a:r>
            <a:r>
              <a:rPr lang="en-US" sz="2000" b="1"/>
              <a:t> schema</a:t>
            </a:r>
            <a:r>
              <a:rPr lang="en-US" sz="2000"/>
              <a:t> </a:t>
            </a:r>
          </a:p>
        </p:txBody>
      </p:sp>
    </p:spTree>
    <p:extLst>
      <p:ext uri="{BB962C8B-B14F-4D97-AF65-F5344CB8AC3E}">
        <p14:creationId xmlns:p14="http://schemas.microsoft.com/office/powerpoint/2010/main" val="192948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990600"/>
            <a:ext cx="7239000" cy="3636060"/>
          </a:xfrm>
          <a:prstGeom prst="rect">
            <a:avLst/>
          </a:prstGeom>
        </p:spPr>
        <p:txBody>
          <a:bodyPr wrap="square">
            <a:spAutoFit/>
          </a:bodyPr>
          <a:lstStyle/>
          <a:p>
            <a:pPr>
              <a:lnSpc>
                <a:spcPct val="150000"/>
              </a:lnSpc>
            </a:pPr>
            <a:r>
              <a:rPr lang="en-US" sz="2800"/>
              <a:t>The schema corresponding to a </a:t>
            </a:r>
            <a:r>
              <a:rPr lang="en-US" sz="2800">
                <a:solidFill>
                  <a:srgbClr val="C00000"/>
                </a:solidFill>
              </a:rPr>
              <a:t>relationship set linking a weak entity </a:t>
            </a:r>
            <a:r>
              <a:rPr lang="en-US" sz="2800"/>
              <a:t>set to its identifying strong entity set is </a:t>
            </a:r>
            <a:r>
              <a:rPr lang="en-US" sz="2800">
                <a:solidFill>
                  <a:srgbClr val="C00000"/>
                </a:solidFill>
              </a:rPr>
              <a:t>redundant</a:t>
            </a:r>
            <a:r>
              <a:rPr lang="en-US" sz="2800"/>
              <a:t>.</a:t>
            </a:r>
          </a:p>
          <a:p>
            <a:pPr lvl="1">
              <a:lnSpc>
                <a:spcPct val="150000"/>
              </a:lnSpc>
            </a:pPr>
            <a:r>
              <a:rPr lang="en-US" sz="2400">
                <a:solidFill>
                  <a:srgbClr val="FF0000"/>
                </a:solidFill>
              </a:rPr>
              <a:t>Example:</a:t>
            </a:r>
            <a:r>
              <a:rPr lang="en-US" sz="2400"/>
              <a:t> The </a:t>
            </a:r>
            <a:r>
              <a:rPr lang="en-US" sz="2400" i="1"/>
              <a:t>section </a:t>
            </a:r>
            <a:r>
              <a:rPr lang="en-US" sz="2400"/>
              <a:t>schema already contains the attributes that would appear in the </a:t>
            </a:r>
            <a:r>
              <a:rPr lang="en-US" sz="2400" i="1"/>
              <a:t>sec_course</a:t>
            </a:r>
            <a:r>
              <a:rPr lang="en-US" sz="2400"/>
              <a:t> schema</a:t>
            </a:r>
          </a:p>
        </p:txBody>
      </p:sp>
      <p:sp>
        <p:nvSpPr>
          <p:cNvPr id="2" name="Rectangle 1"/>
          <p:cNvSpPr/>
          <p:nvPr/>
        </p:nvSpPr>
        <p:spPr>
          <a:xfrm>
            <a:off x="1285369" y="152400"/>
            <a:ext cx="6801862" cy="507831"/>
          </a:xfrm>
          <a:prstGeom prst="rect">
            <a:avLst/>
          </a:prstGeom>
          <a:noFill/>
        </p:spPr>
        <p:txBody>
          <a:bodyPr vert="horz" lIns="91440" tIns="45720" rIns="91440" bIns="45720" rtlCol="0" anchor="ctr">
            <a:noAutofit/>
          </a:bodyPr>
          <a:lstStyle/>
          <a:p>
            <a:pPr algn="ctr">
              <a:spcBef>
                <a:spcPct val="0"/>
              </a:spcBef>
            </a:pPr>
            <a:r>
              <a:rPr kumimoji="1" lang="en-US" sz="2700" b="1" kern="0">
                <a:solidFill>
                  <a:srgbClr val="CC3300"/>
                </a:solidFill>
                <a:effectLst>
                  <a:outerShdw blurRad="38100" dist="38100" dir="2700000" algn="tl">
                    <a:srgbClr val="C0C0C0"/>
                  </a:outerShdw>
                </a:effectLst>
                <a:latin typeface="Helvetica"/>
                <a:ea typeface="MS PGothic" pitchFamily="34" charset="-128"/>
                <a:cs typeface="+mj-cs"/>
              </a:rPr>
              <a:t>Redundancy in Schema Representation </a:t>
            </a:r>
          </a:p>
        </p:txBody>
      </p:sp>
    </p:spTree>
    <p:extLst>
      <p:ext uri="{BB962C8B-B14F-4D97-AF65-F5344CB8AC3E}">
        <p14:creationId xmlns:p14="http://schemas.microsoft.com/office/powerpoint/2010/main" val="4266665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5763" y="96838"/>
            <a:ext cx="8429625" cy="603250"/>
          </a:xfrm>
          <a:noFill/>
        </p:spPr>
        <p:txBody>
          <a:bodyPr vert="horz" lIns="91440" tIns="45720" rIns="91440" bIns="45720" rtlCol="0" anchor="ctr">
            <a:normAutofit fontScale="97500"/>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Representing Relationship Sets   </a:t>
            </a:r>
            <a:r>
              <a:rPr kumimoji="1" lang="en-US" sz="2100" b="1" kern="0">
                <a:effectLst>
                  <a:outerShdw blurRad="38100" dist="38100" dir="2700000" algn="tl">
                    <a:srgbClr val="C0C0C0"/>
                  </a:outerShdw>
                </a:effectLst>
                <a:latin typeface="Helvetica"/>
                <a:ea typeface="MS PGothic" pitchFamily="34" charset="-128"/>
              </a:rPr>
              <a:t>Many</a:t>
            </a:r>
            <a:r>
              <a:rPr kumimoji="1" lang="en-US" sz="2100" b="1" kern="0">
                <a:solidFill>
                  <a:srgbClr val="C00000"/>
                </a:solidFill>
                <a:effectLst>
                  <a:outerShdw blurRad="38100" dist="38100" dir="2700000" algn="tl">
                    <a:srgbClr val="C0C0C0"/>
                  </a:outerShdw>
                </a:effectLst>
                <a:latin typeface="Helvetica"/>
                <a:ea typeface="MS PGothic" pitchFamily="34" charset="-128"/>
              </a:rPr>
              <a:t>-</a:t>
            </a:r>
            <a:r>
              <a:rPr kumimoji="1" lang="en-US" sz="2100" b="1" kern="0">
                <a:effectLst>
                  <a:outerShdw blurRad="38100" dist="38100" dir="2700000" algn="tl">
                    <a:srgbClr val="C0C0C0"/>
                  </a:outerShdw>
                </a:effectLst>
                <a:latin typeface="Helvetica"/>
                <a:ea typeface="MS PGothic" pitchFamily="34" charset="-128"/>
              </a:rPr>
              <a:t>Many</a:t>
            </a:r>
            <a:endParaRPr kumimoji="1" lang="en-US" sz="2800" b="1" kern="0">
              <a:effectLst>
                <a:outerShdw blurRad="38100" dist="38100" dir="2700000" algn="tl">
                  <a:srgbClr val="C0C0C0"/>
                </a:outerShdw>
              </a:effectLst>
              <a:latin typeface="Helvetica"/>
              <a:ea typeface="MS PGothic" pitchFamily="34" charset="-128"/>
            </a:endParaRPr>
          </a:p>
        </p:txBody>
      </p:sp>
      <p:sp>
        <p:nvSpPr>
          <p:cNvPr id="4" name="Rectangle 3"/>
          <p:cNvSpPr txBox="1">
            <a:spLocks noChangeArrowheads="1"/>
          </p:cNvSpPr>
          <p:nvPr/>
        </p:nvSpPr>
        <p:spPr>
          <a:xfrm>
            <a:off x="574676" y="685800"/>
            <a:ext cx="8240712" cy="294481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a:t>A </a:t>
            </a:r>
            <a:r>
              <a:rPr lang="en-US" sz="2400" b="1">
                <a:solidFill>
                  <a:srgbClr val="FF0000"/>
                </a:solidFill>
              </a:rPr>
              <a:t>many-to-many </a:t>
            </a:r>
            <a:r>
              <a:rPr lang="en-US" sz="2400">
                <a:solidFill>
                  <a:srgbClr val="FF0000"/>
                </a:solidFill>
              </a:rPr>
              <a:t>relationship set </a:t>
            </a:r>
            <a:r>
              <a:rPr lang="en-US" sz="2400"/>
              <a:t>is represented as a schema with attributes for the </a:t>
            </a:r>
            <a:r>
              <a:rPr lang="en-US" sz="2400" b="1"/>
              <a:t>primary keys of the two participating entity sets</a:t>
            </a:r>
            <a:r>
              <a:rPr lang="en-US" sz="2400"/>
              <a:t>, and </a:t>
            </a:r>
            <a:r>
              <a:rPr lang="en-US" sz="2400" b="1"/>
              <a:t>any descriptive attributes </a:t>
            </a:r>
            <a:r>
              <a:rPr lang="en-US" sz="2400"/>
              <a:t>of the relationship set. </a:t>
            </a:r>
          </a:p>
          <a:p>
            <a:r>
              <a:rPr lang="en-US" sz="2400"/>
              <a:t>Example: schema </a:t>
            </a:r>
            <a:r>
              <a:rPr lang="en-US" sz="2400">
                <a:solidFill>
                  <a:srgbClr val="C00000"/>
                </a:solidFill>
              </a:rPr>
              <a:t>for relationship set </a:t>
            </a:r>
            <a:r>
              <a:rPr lang="en-US" sz="2400" i="1">
                <a:solidFill>
                  <a:srgbClr val="C00000"/>
                </a:solidFill>
              </a:rPr>
              <a:t>advisor</a:t>
            </a:r>
          </a:p>
          <a:p>
            <a:pPr>
              <a:buFont typeface="Monotype Sorts" charset="2"/>
              <a:buNone/>
            </a:pPr>
            <a:r>
              <a:rPr lang="en-US" sz="2400"/>
              <a:t>			</a:t>
            </a:r>
            <a:r>
              <a:rPr lang="en-US" sz="3000" b="1">
                <a:solidFill>
                  <a:srgbClr val="C00000"/>
                </a:solidFill>
              </a:rPr>
              <a:t>advisor (S_ID, I_ID)</a:t>
            </a:r>
          </a:p>
          <a:p>
            <a:pPr>
              <a:buFont typeface="Monotype Sorts" charset="2"/>
              <a:buNone/>
            </a:pPr>
            <a:r>
              <a:rPr lang="en-US" sz="2400" b="1">
                <a:solidFill>
                  <a:srgbClr val="C00000"/>
                </a:solidFill>
              </a:rPr>
              <a:t>Instructor( </a:t>
            </a:r>
            <a:r>
              <a:rPr lang="en-US" sz="2400" b="1" u="sng">
                <a:solidFill>
                  <a:srgbClr val="C00000"/>
                </a:solidFill>
              </a:rPr>
              <a:t>ID</a:t>
            </a:r>
            <a:r>
              <a:rPr lang="en-US" sz="2400" b="1">
                <a:solidFill>
                  <a:srgbClr val="C00000"/>
                </a:solidFill>
              </a:rPr>
              <a:t>, Name, Salary)   &amp; Student(</a:t>
            </a:r>
            <a:r>
              <a:rPr lang="en-US" sz="2400" b="1" u="sng">
                <a:solidFill>
                  <a:srgbClr val="C00000"/>
                </a:solidFill>
              </a:rPr>
              <a:t>ID, </a:t>
            </a:r>
            <a:r>
              <a:rPr lang="en-US" sz="2400" b="1">
                <a:solidFill>
                  <a:srgbClr val="C00000"/>
                </a:solidFill>
              </a:rPr>
              <a:t>Name, tot_cred)</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86237"/>
            <a:ext cx="715199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732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68350" y="0"/>
            <a:ext cx="8077200" cy="609600"/>
          </a:xfrm>
          <a:noFill/>
        </p:spPr>
        <p:txBody>
          <a:bodyPr vert="horz" lIns="91440" tIns="45720" rIns="91440" bIns="45720" rtlCol="0" anchor="ctr">
            <a:normAutofit fontScale="97500"/>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Representing Relationship sets- </a:t>
            </a:r>
            <a:r>
              <a:rPr kumimoji="1" lang="en-US" sz="2100" b="1" kern="0">
                <a:solidFill>
                  <a:srgbClr val="002060"/>
                </a:solidFill>
                <a:effectLst>
                  <a:outerShdw blurRad="38100" dist="38100" dir="2700000" algn="tl">
                    <a:srgbClr val="C0C0C0"/>
                  </a:outerShdw>
                </a:effectLst>
                <a:latin typeface="Helvetica"/>
                <a:ea typeface="MS PGothic" pitchFamily="34" charset="-128"/>
              </a:rPr>
              <a:t>Many</a:t>
            </a:r>
            <a:r>
              <a:rPr kumimoji="1" lang="en-US" sz="2100" b="1" kern="0">
                <a:solidFill>
                  <a:srgbClr val="CC3300"/>
                </a:solidFill>
                <a:effectLst>
                  <a:outerShdw blurRad="38100" dist="38100" dir="2700000" algn="tl">
                    <a:srgbClr val="C0C0C0"/>
                  </a:outerShdw>
                </a:effectLst>
                <a:latin typeface="Helvetica"/>
                <a:ea typeface="MS PGothic" pitchFamily="34" charset="-128"/>
              </a:rPr>
              <a:t>-</a:t>
            </a:r>
            <a:r>
              <a:rPr kumimoji="1" lang="en-US" sz="2100" b="1" kern="0">
                <a:solidFill>
                  <a:srgbClr val="002060"/>
                </a:solidFill>
                <a:effectLst>
                  <a:outerShdw blurRad="38100" dist="38100" dir="2700000" algn="tl">
                    <a:srgbClr val="C0C0C0"/>
                  </a:outerShdw>
                </a:effectLst>
                <a:latin typeface="Helvetica"/>
                <a:ea typeface="MS PGothic" pitchFamily="34" charset="-128"/>
              </a:rPr>
              <a:t>1</a:t>
            </a:r>
            <a:r>
              <a:rPr kumimoji="1" lang="en-US" sz="2500" b="1" kern="0">
                <a:solidFill>
                  <a:srgbClr val="CC3300"/>
                </a:solidFill>
                <a:effectLst>
                  <a:outerShdw blurRad="38100" dist="38100" dir="2700000" algn="tl">
                    <a:srgbClr val="C0C0C0"/>
                  </a:outerShdw>
                </a:effectLst>
                <a:latin typeface="Helvetica"/>
                <a:ea typeface="MS PGothic" pitchFamily="34" charset="-128"/>
              </a:rPr>
              <a:t>/</a:t>
            </a:r>
            <a:r>
              <a:rPr kumimoji="1" lang="en-US" sz="2100" b="1" kern="0">
                <a:solidFill>
                  <a:srgbClr val="002060"/>
                </a:solidFill>
                <a:effectLst>
                  <a:outerShdw blurRad="38100" dist="38100" dir="2700000" algn="tl">
                    <a:srgbClr val="C0C0C0"/>
                  </a:outerShdw>
                </a:effectLst>
                <a:latin typeface="Helvetica"/>
                <a:ea typeface="MS PGothic" pitchFamily="34" charset="-128"/>
              </a:rPr>
              <a:t>1</a:t>
            </a:r>
            <a:r>
              <a:rPr kumimoji="1" lang="en-US" sz="2100" b="1" kern="0">
                <a:solidFill>
                  <a:srgbClr val="CC3300"/>
                </a:solidFill>
                <a:effectLst>
                  <a:outerShdw blurRad="38100" dist="38100" dir="2700000" algn="tl">
                    <a:srgbClr val="C0C0C0"/>
                  </a:outerShdw>
                </a:effectLst>
                <a:latin typeface="Helvetica"/>
                <a:ea typeface="MS PGothic" pitchFamily="34" charset="-128"/>
              </a:rPr>
              <a:t>-</a:t>
            </a:r>
            <a:r>
              <a:rPr kumimoji="1" lang="en-US" sz="2100" b="1" kern="0">
                <a:solidFill>
                  <a:srgbClr val="002060"/>
                </a:solidFill>
                <a:effectLst>
                  <a:outerShdw blurRad="38100" dist="38100" dir="2700000" algn="tl">
                    <a:srgbClr val="C0C0C0"/>
                  </a:outerShdw>
                </a:effectLst>
                <a:latin typeface="Helvetica"/>
                <a:ea typeface="MS PGothic" pitchFamily="34" charset="-128"/>
              </a:rPr>
              <a:t>Many</a:t>
            </a:r>
          </a:p>
        </p:txBody>
      </p:sp>
      <p:sp>
        <p:nvSpPr>
          <p:cNvPr id="4" name="Rectangle 4"/>
          <p:cNvSpPr>
            <a:spLocks noChangeArrowheads="1"/>
          </p:cNvSpPr>
          <p:nvPr/>
        </p:nvSpPr>
        <p:spPr bwMode="auto">
          <a:xfrm>
            <a:off x="457200" y="609600"/>
            <a:ext cx="83820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20000"/>
              </a:lnSpc>
              <a:spcBef>
                <a:spcPct val="35000"/>
              </a:spcBef>
              <a:buClr>
                <a:schemeClr val="tx2"/>
              </a:buClr>
              <a:buSzPct val="90000"/>
              <a:buFont typeface="Monotype Sorts" charset="2"/>
              <a:buChar char="n"/>
            </a:pPr>
            <a:r>
              <a:rPr kumimoji="1" lang="en-US" sz="2400">
                <a:solidFill>
                  <a:srgbClr val="FF0000"/>
                </a:solidFill>
              </a:rPr>
              <a:t>Many-to-one</a:t>
            </a:r>
            <a:r>
              <a:rPr kumimoji="1" lang="en-US" sz="2400"/>
              <a:t> and </a:t>
            </a:r>
            <a:r>
              <a:rPr kumimoji="1" lang="en-US" sz="2400">
                <a:solidFill>
                  <a:srgbClr val="FF0000"/>
                </a:solidFill>
              </a:rPr>
              <a:t>one-to-many</a:t>
            </a:r>
            <a:r>
              <a:rPr kumimoji="1" lang="en-US" sz="2400"/>
              <a:t> relationship sets that are total on the many-side can be represented by </a:t>
            </a:r>
            <a:r>
              <a:rPr kumimoji="1" lang="en-US" sz="2400">
                <a:solidFill>
                  <a:srgbClr val="FF0000"/>
                </a:solidFill>
              </a:rPr>
              <a:t>adding an extra attribute to the “many” side, containing the primary key of the “one” side</a:t>
            </a:r>
          </a:p>
          <a:p>
            <a:pPr marL="342900" indent="-342900">
              <a:lnSpc>
                <a:spcPct val="120000"/>
              </a:lnSpc>
              <a:spcBef>
                <a:spcPct val="35000"/>
              </a:spcBef>
              <a:buClr>
                <a:schemeClr val="tx2"/>
              </a:buClr>
              <a:buSzPct val="90000"/>
              <a:buFont typeface="Monotype Sorts" charset="2"/>
              <a:buChar char="n"/>
            </a:pPr>
            <a:r>
              <a:rPr kumimoji="1" lang="en-US" sz="2400">
                <a:solidFill>
                  <a:srgbClr val="FF0000"/>
                </a:solidFill>
              </a:rPr>
              <a:t>Example</a:t>
            </a:r>
            <a:r>
              <a:rPr kumimoji="1" lang="en-US" sz="2000">
                <a:solidFill>
                  <a:srgbClr val="FF0000"/>
                </a:solidFill>
              </a:rPr>
              <a:t>: </a:t>
            </a:r>
            <a:r>
              <a:rPr kumimoji="1" lang="en-US" sz="2000"/>
              <a:t>Instead of creating a schema for relationship set </a:t>
            </a:r>
            <a:r>
              <a:rPr kumimoji="1" lang="en-US" sz="2000" i="1" err="1"/>
              <a:t>inst_dept</a:t>
            </a:r>
            <a:r>
              <a:rPr kumimoji="1" lang="en-US" sz="2000"/>
              <a:t>, add an attribute </a:t>
            </a:r>
            <a:r>
              <a:rPr kumimoji="1" lang="en-US" sz="2000" i="1" err="1"/>
              <a:t>dept_name</a:t>
            </a:r>
            <a:r>
              <a:rPr kumimoji="1" lang="en-US" sz="2000"/>
              <a:t> to the schema arising from entity set </a:t>
            </a:r>
            <a:r>
              <a:rPr kumimoji="1" lang="en-US" sz="2000" i="1"/>
              <a:t>instructor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418" y="3937663"/>
            <a:ext cx="5824182"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7628" y="3711661"/>
            <a:ext cx="5719579" cy="978729"/>
          </a:xfrm>
          <a:prstGeom prst="rect">
            <a:avLst/>
          </a:prstGeom>
        </p:spPr>
        <p:txBody>
          <a:bodyPr wrap="none">
            <a:spAutoFit/>
          </a:bodyPr>
          <a:lstStyle/>
          <a:p>
            <a:pPr>
              <a:lnSpc>
                <a:spcPct val="120000"/>
              </a:lnSpc>
            </a:pPr>
            <a:r>
              <a:rPr lang="en-US" sz="2400" b="1">
                <a:solidFill>
                  <a:schemeClr val="tx2"/>
                </a:solidFill>
              </a:rPr>
              <a:t>Instructor(</a:t>
            </a:r>
            <a:r>
              <a:rPr lang="en-US" sz="2400" b="1">
                <a:solidFill>
                  <a:srgbClr val="C00000"/>
                </a:solidFill>
              </a:rPr>
              <a:t> </a:t>
            </a:r>
            <a:r>
              <a:rPr lang="en-US" sz="2400" b="1" u="sng">
                <a:solidFill>
                  <a:srgbClr val="C00000"/>
                </a:solidFill>
              </a:rPr>
              <a:t>ID</a:t>
            </a:r>
            <a:r>
              <a:rPr lang="en-US" sz="2400" b="1">
                <a:solidFill>
                  <a:schemeClr val="tx2"/>
                </a:solidFill>
              </a:rPr>
              <a:t>, Name, Salary, Dept_Name)</a:t>
            </a:r>
          </a:p>
          <a:p>
            <a:pPr>
              <a:lnSpc>
                <a:spcPct val="120000"/>
              </a:lnSpc>
            </a:pPr>
            <a:r>
              <a:rPr lang="en-US" sz="2400" b="1">
                <a:solidFill>
                  <a:schemeClr val="tx2"/>
                </a:solidFill>
              </a:rPr>
              <a:t>Department(</a:t>
            </a:r>
            <a:r>
              <a:rPr lang="en-US" sz="2400" b="1" u="sng">
                <a:solidFill>
                  <a:srgbClr val="C00000"/>
                </a:solidFill>
              </a:rPr>
              <a:t>Dept_Name</a:t>
            </a:r>
            <a:r>
              <a:rPr lang="en-US" sz="2400" b="1">
                <a:solidFill>
                  <a:schemeClr val="tx2"/>
                </a:solidFill>
              </a:rPr>
              <a:t>, Building, Budget)</a:t>
            </a:r>
          </a:p>
        </p:txBody>
      </p:sp>
      <p:sp>
        <p:nvSpPr>
          <p:cNvPr id="5" name="Rectangle 4"/>
          <p:cNvSpPr/>
          <p:nvPr/>
        </p:nvSpPr>
        <p:spPr>
          <a:xfrm>
            <a:off x="57079" y="5181600"/>
            <a:ext cx="3292009" cy="1015663"/>
          </a:xfrm>
          <a:prstGeom prst="rect">
            <a:avLst/>
          </a:prstGeom>
        </p:spPr>
        <p:txBody>
          <a:bodyPr wrap="square">
            <a:spAutoFit/>
          </a:bodyPr>
          <a:lstStyle/>
          <a:p>
            <a:r>
              <a:rPr lang="en-US" sz="2000" b="1">
                <a:solidFill>
                  <a:srgbClr val="C00000"/>
                </a:solidFill>
              </a:rPr>
              <a:t>Dept_Nam</a:t>
            </a:r>
            <a:r>
              <a:rPr lang="en-US" sz="2000">
                <a:solidFill>
                  <a:srgbClr val="C00000"/>
                </a:solidFill>
              </a:rPr>
              <a:t>e in Instructor is taken as </a:t>
            </a:r>
            <a:r>
              <a:rPr lang="en-US" sz="2000" b="1">
                <a:solidFill>
                  <a:srgbClr val="C00000"/>
                </a:solidFill>
              </a:rPr>
              <a:t>Foreign key </a:t>
            </a:r>
            <a:r>
              <a:rPr lang="en-US" sz="2000">
                <a:solidFill>
                  <a:srgbClr val="C00000"/>
                </a:solidFill>
              </a:rPr>
              <a:t>referencing Department.</a:t>
            </a:r>
          </a:p>
        </p:txBody>
      </p:sp>
    </p:spTree>
    <p:extLst>
      <p:ext uri="{BB962C8B-B14F-4D97-AF65-F5344CB8AC3E}">
        <p14:creationId xmlns:p14="http://schemas.microsoft.com/office/powerpoint/2010/main" val="327809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0"/>
            <a:ext cx="80772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Relationship Sets</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06" y="2287726"/>
            <a:ext cx="8027988" cy="350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614" y="533400"/>
            <a:ext cx="8323386" cy="1754326"/>
          </a:xfrm>
          <a:prstGeom prst="rect">
            <a:avLst/>
          </a:prstGeom>
        </p:spPr>
        <p:txBody>
          <a:bodyPr wrap="square">
            <a:spAutoFit/>
          </a:bodyPr>
          <a:lstStyle/>
          <a:p>
            <a:pPr algn="just">
              <a:lnSpc>
                <a:spcPct val="120000"/>
              </a:lnSpc>
            </a:pPr>
            <a:r>
              <a:rPr lang="en-US"/>
              <a:t>Assume that – we want to model the information such as – </a:t>
            </a:r>
            <a:r>
              <a:rPr lang="en-US" b="1" i="1">
                <a:solidFill>
                  <a:schemeClr val="tx2"/>
                </a:solidFill>
              </a:rPr>
              <a:t>Crick</a:t>
            </a:r>
            <a:r>
              <a:rPr lang="en-US" b="1" i="1">
                <a:solidFill>
                  <a:srgbClr val="FF0000"/>
                </a:solidFill>
              </a:rPr>
              <a:t> is advisor for </a:t>
            </a:r>
            <a:r>
              <a:rPr lang="en-US" b="1" i="1">
                <a:solidFill>
                  <a:schemeClr val="bg2">
                    <a:lumMod val="10000"/>
                  </a:schemeClr>
                </a:solidFill>
              </a:rPr>
              <a:t>Tanaka</a:t>
            </a:r>
            <a:r>
              <a:rPr lang="en-US" b="1" i="1">
                <a:solidFill>
                  <a:srgbClr val="FF0000"/>
                </a:solidFill>
              </a:rPr>
              <a:t> </a:t>
            </a:r>
            <a:r>
              <a:rPr lang="en-US" b="1">
                <a:solidFill>
                  <a:srgbClr val="FF0000"/>
                </a:solidFill>
              </a:rPr>
              <a:t>;</a:t>
            </a:r>
            <a:r>
              <a:rPr lang="en-US">
                <a:solidFill>
                  <a:srgbClr val="FF0000"/>
                </a:solidFill>
              </a:rPr>
              <a:t> </a:t>
            </a:r>
            <a:r>
              <a:rPr lang="en-US" b="1" i="1">
                <a:solidFill>
                  <a:schemeClr val="tx2"/>
                </a:solidFill>
              </a:rPr>
              <a:t>Katz</a:t>
            </a:r>
            <a:r>
              <a:rPr lang="en-US" b="1" i="1">
                <a:solidFill>
                  <a:srgbClr val="FF0000"/>
                </a:solidFill>
              </a:rPr>
              <a:t> is advisor for </a:t>
            </a:r>
            <a:r>
              <a:rPr lang="en-US" b="1" i="1">
                <a:solidFill>
                  <a:schemeClr val="tx1">
                    <a:lumMod val="85000"/>
                    <a:lumOff val="15000"/>
                  </a:schemeClr>
                </a:solidFill>
              </a:rPr>
              <a:t>Shankar </a:t>
            </a:r>
            <a:r>
              <a:rPr lang="en-US" b="1" i="1">
                <a:solidFill>
                  <a:srgbClr val="FF0000"/>
                </a:solidFill>
              </a:rPr>
              <a:t>&amp; </a:t>
            </a:r>
            <a:r>
              <a:rPr lang="en-US" b="1" i="1">
                <a:solidFill>
                  <a:schemeClr val="tx1">
                    <a:lumMod val="85000"/>
                    <a:lumOff val="15000"/>
                  </a:schemeClr>
                </a:solidFill>
              </a:rPr>
              <a:t>Zhang </a:t>
            </a:r>
            <a:r>
              <a:rPr lang="en-US" b="1">
                <a:solidFill>
                  <a:srgbClr val="FF0000"/>
                </a:solidFill>
              </a:rPr>
              <a:t>;</a:t>
            </a:r>
            <a:r>
              <a:rPr lang="en-US">
                <a:solidFill>
                  <a:srgbClr val="FF0000"/>
                </a:solidFill>
              </a:rPr>
              <a:t> </a:t>
            </a:r>
            <a:r>
              <a:rPr lang="en-US" b="1" i="1">
                <a:solidFill>
                  <a:schemeClr val="tx2">
                    <a:lumMod val="75000"/>
                  </a:schemeClr>
                </a:solidFill>
              </a:rPr>
              <a:t>Srinivasan</a:t>
            </a:r>
            <a:r>
              <a:rPr lang="en-US" b="1" i="1">
                <a:solidFill>
                  <a:srgbClr val="FF0000"/>
                </a:solidFill>
              </a:rPr>
              <a:t> is advisor for </a:t>
            </a:r>
            <a:r>
              <a:rPr lang="en-US" b="1" i="1">
                <a:solidFill>
                  <a:schemeClr val="tx1">
                    <a:lumMod val="85000"/>
                    <a:lumOff val="15000"/>
                  </a:schemeClr>
                </a:solidFill>
              </a:rPr>
              <a:t>Brown</a:t>
            </a:r>
            <a:r>
              <a:rPr lang="en-US" b="1"/>
              <a:t>;</a:t>
            </a:r>
            <a:r>
              <a:rPr lang="en-US"/>
              <a:t> and so on.</a:t>
            </a:r>
          </a:p>
          <a:p>
            <a:pPr algn="just">
              <a:lnSpc>
                <a:spcPct val="120000"/>
              </a:lnSpc>
            </a:pPr>
            <a:r>
              <a:rPr lang="en-US"/>
              <a:t>	In other words,  we are interested in representing information that </a:t>
            </a:r>
            <a:r>
              <a:rPr lang="en-US">
                <a:solidFill>
                  <a:srgbClr val="C00000"/>
                </a:solidFill>
              </a:rPr>
              <a:t>Some instructor will be  advisor for Some Student/Students</a:t>
            </a:r>
            <a:r>
              <a:rPr lang="en-US"/>
              <a:t>(Association between Instructor &amp; Student).</a:t>
            </a:r>
          </a:p>
        </p:txBody>
      </p:sp>
      <p:sp>
        <p:nvSpPr>
          <p:cNvPr id="7" name="Rectangle 6"/>
          <p:cNvSpPr/>
          <p:nvPr/>
        </p:nvSpPr>
        <p:spPr>
          <a:xfrm>
            <a:off x="151442" y="5562600"/>
            <a:ext cx="8534400" cy="1143070"/>
          </a:xfrm>
          <a:prstGeom prst="rect">
            <a:avLst/>
          </a:prstGeom>
        </p:spPr>
        <p:txBody>
          <a:bodyPr wrap="square">
            <a:spAutoFit/>
          </a:bodyPr>
          <a:lstStyle/>
          <a:p>
            <a:pPr algn="ctr">
              <a:lnSpc>
                <a:spcPct val="150000"/>
              </a:lnSpc>
            </a:pPr>
            <a:r>
              <a:rPr lang="en-US" b="1">
                <a:solidFill>
                  <a:srgbClr val="FF0000"/>
                </a:solidFill>
              </a:rPr>
              <a:t>Relationship set </a:t>
            </a:r>
            <a:r>
              <a:rPr lang="en-US" b="1"/>
              <a:t>=</a:t>
            </a:r>
            <a:r>
              <a:rPr lang="en-US" sz="2400" b="1">
                <a:solidFill>
                  <a:srgbClr val="C00000"/>
                </a:solidFill>
              </a:rPr>
              <a:t>{</a:t>
            </a:r>
            <a:r>
              <a:rPr lang="en-US" b="1"/>
              <a:t>  </a:t>
            </a:r>
            <a:r>
              <a:rPr lang="en-US" b="1">
                <a:solidFill>
                  <a:schemeClr val="tx2"/>
                </a:solidFill>
              </a:rPr>
              <a:t>(76766,Crick , 98988,Tanaka) </a:t>
            </a:r>
            <a:r>
              <a:rPr lang="en-US" b="1"/>
              <a:t>,</a:t>
            </a:r>
            <a:r>
              <a:rPr lang="en-US" b="1">
                <a:solidFill>
                  <a:srgbClr val="00B0F0"/>
                </a:solidFill>
              </a:rPr>
              <a:t>(45565,Katz,12345,Shankar)</a:t>
            </a:r>
            <a:r>
              <a:rPr lang="en-US" b="1"/>
              <a:t>,</a:t>
            </a:r>
            <a:r>
              <a:rPr lang="en-US" b="1">
                <a:solidFill>
                  <a:srgbClr val="00B0F0"/>
                </a:solidFill>
              </a:rPr>
              <a:t> </a:t>
            </a:r>
            <a:r>
              <a:rPr lang="en-US" b="1">
                <a:solidFill>
                  <a:srgbClr val="002060"/>
                </a:solidFill>
              </a:rPr>
              <a:t>(45565,Katz,00128,Zhang</a:t>
            </a:r>
            <a:r>
              <a:rPr lang="en-US" b="1"/>
              <a:t>),</a:t>
            </a:r>
            <a:r>
              <a:rPr lang="en-US" b="1">
                <a:solidFill>
                  <a:schemeClr val="accent6">
                    <a:lumMod val="75000"/>
                  </a:schemeClr>
                </a:solidFill>
              </a:rPr>
              <a:t>(10101,Srinivasan)</a:t>
            </a:r>
            <a:r>
              <a:rPr lang="en-US" b="1"/>
              <a:t>,</a:t>
            </a:r>
            <a:r>
              <a:rPr lang="en-US" b="1" spc="180"/>
              <a:t>…</a:t>
            </a:r>
            <a:r>
              <a:rPr lang="en-US" b="1">
                <a:solidFill>
                  <a:schemeClr val="accent1"/>
                </a:solidFill>
              </a:rPr>
              <a:t>(22222, Einstein,44553,Peltier)</a:t>
            </a:r>
            <a:r>
              <a:rPr lang="en-US" b="1"/>
              <a:t>  </a:t>
            </a:r>
            <a:r>
              <a:rPr lang="en-US" sz="2400" b="1">
                <a:solidFill>
                  <a:srgbClr val="C00000"/>
                </a:solidFill>
              </a:rPr>
              <a:t>}</a:t>
            </a:r>
            <a:endParaRPr lang="en-US">
              <a:solidFill>
                <a:srgbClr val="C00000"/>
              </a:solidFill>
            </a:endParaRPr>
          </a:p>
        </p:txBody>
      </p:sp>
    </p:spTree>
    <p:extLst>
      <p:ext uri="{BB962C8B-B14F-4D97-AF65-F5344CB8AC3E}">
        <p14:creationId xmlns:p14="http://schemas.microsoft.com/office/powerpoint/2010/main" val="1620871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idx="4294967295"/>
          </p:nvPr>
        </p:nvSpPr>
        <p:spPr>
          <a:xfrm>
            <a:off x="768350" y="117475"/>
            <a:ext cx="8077200" cy="609600"/>
          </a:xfrm>
          <a:noFill/>
        </p:spPr>
        <p:txBody>
          <a:bodyPr vert="horz" lIns="91440" tIns="45720" rIns="91440" bIns="45720" rtlCol="0" anchor="ctr">
            <a:norm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Representing Relationship sets- </a:t>
            </a:r>
            <a:r>
              <a:rPr kumimoji="1" lang="en-US" sz="2800" b="1" kern="0">
                <a:solidFill>
                  <a:srgbClr val="002060"/>
                </a:solidFill>
                <a:effectLst>
                  <a:outerShdw blurRad="38100" dist="38100" dir="2700000" algn="tl">
                    <a:srgbClr val="C0C0C0"/>
                  </a:outerShdw>
                </a:effectLst>
                <a:latin typeface="Helvetica"/>
                <a:ea typeface="MS PGothic" pitchFamily="34" charset="-128"/>
              </a:rPr>
              <a:t>1</a:t>
            </a:r>
            <a:r>
              <a:rPr kumimoji="1" lang="en-US" sz="2800" b="1" kern="0">
                <a:solidFill>
                  <a:srgbClr val="CC3300"/>
                </a:solidFill>
                <a:effectLst>
                  <a:outerShdw blurRad="38100" dist="38100" dir="2700000" algn="tl">
                    <a:srgbClr val="C0C0C0"/>
                  </a:outerShdw>
                </a:effectLst>
                <a:latin typeface="Helvetica"/>
                <a:ea typeface="MS PGothic" pitchFamily="34" charset="-128"/>
              </a:rPr>
              <a:t> to </a:t>
            </a:r>
            <a:r>
              <a:rPr kumimoji="1" lang="en-US" sz="2800" b="1" kern="0">
                <a:solidFill>
                  <a:srgbClr val="002060"/>
                </a:solidFill>
                <a:effectLst>
                  <a:outerShdw blurRad="38100" dist="38100" dir="2700000" algn="tl">
                    <a:srgbClr val="C0C0C0"/>
                  </a:outerShdw>
                </a:effectLst>
                <a:latin typeface="Helvetica"/>
                <a:ea typeface="MS PGothic" pitchFamily="34" charset="-128"/>
              </a:rPr>
              <a:t>1</a:t>
            </a:r>
            <a:endParaRPr kumimoji="1" lang="en-US" sz="3200" b="1" kern="0">
              <a:solidFill>
                <a:srgbClr val="002060"/>
              </a:solidFill>
              <a:effectLst>
                <a:outerShdw blurRad="38100" dist="38100" dir="2700000" algn="tl">
                  <a:srgbClr val="C0C0C0"/>
                </a:outerShdw>
              </a:effectLst>
              <a:latin typeface="Helvetica"/>
              <a:ea typeface="MS PGothic" pitchFamily="34" charset="-128"/>
            </a:endParaRPr>
          </a:p>
        </p:txBody>
      </p:sp>
      <p:sp>
        <p:nvSpPr>
          <p:cNvPr id="4" name="Rectangle 3"/>
          <p:cNvSpPr txBox="1">
            <a:spLocks noChangeArrowheads="1"/>
          </p:cNvSpPr>
          <p:nvPr/>
        </p:nvSpPr>
        <p:spPr>
          <a:xfrm>
            <a:off x="823959" y="1015282"/>
            <a:ext cx="7772522" cy="13603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a:t>For </a:t>
            </a:r>
            <a:r>
              <a:rPr lang="en-US" sz="2400">
                <a:solidFill>
                  <a:srgbClr val="FF0000"/>
                </a:solidFill>
              </a:rPr>
              <a:t>one-to-one relationship sets</a:t>
            </a:r>
            <a:r>
              <a:rPr lang="en-US" sz="2400"/>
              <a:t>, either side </a:t>
            </a:r>
            <a:r>
              <a:rPr lang="en-US" sz="2400" err="1"/>
              <a:t>P.key</a:t>
            </a:r>
            <a:r>
              <a:rPr lang="en-US" sz="2400"/>
              <a:t> can be chosen to act as </a:t>
            </a:r>
            <a:r>
              <a:rPr lang="en-US" sz="2400" err="1"/>
              <a:t>F.key</a:t>
            </a:r>
            <a:r>
              <a:rPr lang="en-US" sz="2400"/>
              <a:t>  at other side</a:t>
            </a:r>
          </a:p>
          <a:p>
            <a:endParaRPr lang="en-US" sz="2400"/>
          </a:p>
        </p:txBody>
      </p:sp>
      <p:grpSp>
        <p:nvGrpSpPr>
          <p:cNvPr id="5" name="Group 4"/>
          <p:cNvGrpSpPr/>
          <p:nvPr/>
        </p:nvGrpSpPr>
        <p:grpSpPr>
          <a:xfrm>
            <a:off x="517634" y="2503397"/>
            <a:ext cx="7614624" cy="1671806"/>
            <a:chOff x="714900" y="5181600"/>
            <a:chExt cx="7133700" cy="1443206"/>
          </a:xfrm>
        </p:grpSpPr>
        <p:sp>
          <p:nvSpPr>
            <p:cNvPr id="6" name="TextBox 5"/>
            <p:cNvSpPr txBox="1"/>
            <p:nvPr/>
          </p:nvSpPr>
          <p:spPr>
            <a:xfrm>
              <a:off x="1066800" y="6034534"/>
              <a:ext cx="2057400" cy="318830"/>
            </a:xfrm>
            <a:prstGeom prst="rect">
              <a:avLst/>
            </a:prstGeom>
            <a:noFill/>
            <a:ln>
              <a:solidFill>
                <a:schemeClr val="tx1"/>
              </a:solidFill>
            </a:ln>
          </p:spPr>
          <p:txBody>
            <a:bodyPr wrap="square" rtlCol="0">
              <a:spAutoFit/>
            </a:bodyPr>
            <a:lstStyle/>
            <a:p>
              <a:pPr algn="ctr"/>
              <a:r>
                <a:rPr lang="en-US"/>
                <a:t>Institute-Head	</a:t>
              </a:r>
            </a:p>
          </p:txBody>
        </p:sp>
        <p:sp>
          <p:nvSpPr>
            <p:cNvPr id="7" name="TextBox 6"/>
            <p:cNvSpPr txBox="1"/>
            <p:nvPr/>
          </p:nvSpPr>
          <p:spPr>
            <a:xfrm>
              <a:off x="5791200" y="6022501"/>
              <a:ext cx="2057400" cy="318830"/>
            </a:xfrm>
            <a:prstGeom prst="rect">
              <a:avLst/>
            </a:prstGeom>
            <a:noFill/>
            <a:ln>
              <a:solidFill>
                <a:schemeClr val="tx1"/>
              </a:solidFill>
            </a:ln>
          </p:spPr>
          <p:txBody>
            <a:bodyPr wrap="square" rtlCol="0">
              <a:spAutoFit/>
            </a:bodyPr>
            <a:lstStyle/>
            <a:p>
              <a:pPr algn="ctr"/>
              <a:r>
                <a:rPr lang="en-US"/>
                <a:t>Institutes</a:t>
              </a:r>
            </a:p>
          </p:txBody>
        </p:sp>
        <p:sp>
          <p:nvSpPr>
            <p:cNvPr id="8" name="Diamond 7"/>
            <p:cNvSpPr/>
            <p:nvPr/>
          </p:nvSpPr>
          <p:spPr>
            <a:xfrm>
              <a:off x="3733800" y="5813593"/>
              <a:ext cx="1588294" cy="81121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solidFill>
                    <a:schemeClr val="tx1"/>
                  </a:solidFill>
                </a:rPr>
                <a:t>Work_fo</a:t>
              </a:r>
              <a:r>
                <a:rPr lang="en-US" sz="1000" b="1" err="1">
                  <a:solidFill>
                    <a:schemeClr val="tx1"/>
                  </a:solidFill>
                </a:rPr>
                <a:t>r</a:t>
              </a:r>
              <a:endParaRPr lang="en-US" sz="1000" b="1">
                <a:solidFill>
                  <a:schemeClr val="tx1"/>
                </a:solidFill>
              </a:endParaRPr>
            </a:p>
          </p:txBody>
        </p:sp>
        <p:cxnSp>
          <p:nvCxnSpPr>
            <p:cNvPr id="9" name="Straight Connector 8"/>
            <p:cNvCxnSpPr>
              <a:stCxn id="6" idx="3"/>
              <a:endCxn id="8" idx="1"/>
            </p:cNvCxnSpPr>
            <p:nvPr/>
          </p:nvCxnSpPr>
          <p:spPr>
            <a:xfrm>
              <a:off x="3124200" y="6193949"/>
              <a:ext cx="609600" cy="25251"/>
            </a:xfrm>
            <a:prstGeom prst="line">
              <a:avLst/>
            </a:prstGeom>
            <a:ln>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p:cNvCxnSpPr>
            <p:nvPr/>
          </p:nvCxnSpPr>
          <p:spPr>
            <a:xfrm>
              <a:off x="5322094" y="6219200"/>
              <a:ext cx="46910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14900" y="5278403"/>
              <a:ext cx="1380599"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err="1">
                  <a:solidFill>
                    <a:schemeClr val="tx1"/>
                  </a:solidFill>
                </a:rPr>
                <a:t>HOI_Name</a:t>
              </a:r>
              <a:endParaRPr lang="en-US" sz="1400" b="1" u="sng">
                <a:solidFill>
                  <a:schemeClr val="tx1"/>
                </a:solidFill>
              </a:endParaRPr>
            </a:p>
          </p:txBody>
        </p:sp>
        <p:sp>
          <p:nvSpPr>
            <p:cNvPr id="12" name="Oval 11"/>
            <p:cNvSpPr/>
            <p:nvPr/>
          </p:nvSpPr>
          <p:spPr>
            <a:xfrm>
              <a:off x="2514600" y="5181600"/>
              <a:ext cx="1698281"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Qualification</a:t>
              </a:r>
            </a:p>
          </p:txBody>
        </p:sp>
        <p:sp>
          <p:nvSpPr>
            <p:cNvPr id="13" name="Oval 12"/>
            <p:cNvSpPr/>
            <p:nvPr/>
          </p:nvSpPr>
          <p:spPr>
            <a:xfrm>
              <a:off x="4926755" y="5244818"/>
              <a:ext cx="1502142"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err="1">
                  <a:solidFill>
                    <a:schemeClr val="tx1"/>
                  </a:solidFill>
                </a:rPr>
                <a:t>Ints</a:t>
              </a:r>
              <a:r>
                <a:rPr lang="en-US" sz="1400" b="1" u="sng">
                  <a:solidFill>
                    <a:schemeClr val="tx1"/>
                  </a:solidFill>
                </a:rPr>
                <a:t>__name</a:t>
              </a:r>
            </a:p>
          </p:txBody>
        </p:sp>
        <p:sp>
          <p:nvSpPr>
            <p:cNvPr id="14" name="Oval 13"/>
            <p:cNvSpPr/>
            <p:nvPr/>
          </p:nvSpPr>
          <p:spPr>
            <a:xfrm>
              <a:off x="6819900" y="5217101"/>
              <a:ext cx="1028700" cy="5450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Budget</a:t>
              </a:r>
            </a:p>
          </p:txBody>
        </p:sp>
        <p:cxnSp>
          <p:nvCxnSpPr>
            <p:cNvPr id="15" name="Straight Connector 14"/>
            <p:cNvCxnSpPr>
              <a:stCxn id="11" idx="4"/>
            </p:cNvCxnSpPr>
            <p:nvPr/>
          </p:nvCxnSpPr>
          <p:spPr>
            <a:xfrm>
              <a:off x="1405200" y="5823470"/>
              <a:ext cx="347399" cy="211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3"/>
            </p:cNvCxnSpPr>
            <p:nvPr/>
          </p:nvCxnSpPr>
          <p:spPr>
            <a:xfrm flipH="1">
              <a:off x="2362202" y="5646845"/>
              <a:ext cx="401105" cy="37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5"/>
            </p:cNvCxnSpPr>
            <p:nvPr/>
          </p:nvCxnSpPr>
          <p:spPr>
            <a:xfrm>
              <a:off x="6208914" y="5710063"/>
              <a:ext cx="420487" cy="324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4"/>
            </p:cNvCxnSpPr>
            <p:nvPr/>
          </p:nvCxnSpPr>
          <p:spPr>
            <a:xfrm flipH="1">
              <a:off x="7086600" y="5762169"/>
              <a:ext cx="247650" cy="272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1793588" y="4648200"/>
            <a:ext cx="5833264" cy="1143070"/>
          </a:xfrm>
          <a:prstGeom prst="rect">
            <a:avLst/>
          </a:prstGeom>
        </p:spPr>
        <p:txBody>
          <a:bodyPr wrap="square">
            <a:spAutoFit/>
          </a:bodyPr>
          <a:lstStyle/>
          <a:p>
            <a:pPr>
              <a:lnSpc>
                <a:spcPct val="150000"/>
              </a:lnSpc>
            </a:pPr>
            <a:r>
              <a:rPr lang="en-US" sz="2400" b="1" err="1">
                <a:solidFill>
                  <a:schemeClr val="accent1"/>
                </a:solidFill>
              </a:rPr>
              <a:t>Institute_Head</a:t>
            </a:r>
            <a:r>
              <a:rPr lang="en-US" sz="2400" b="1">
                <a:solidFill>
                  <a:schemeClr val="accent1"/>
                </a:solidFill>
              </a:rPr>
              <a:t>(</a:t>
            </a:r>
            <a:r>
              <a:rPr lang="en-US" sz="2400" b="1" u="sng" err="1">
                <a:solidFill>
                  <a:srgbClr val="C00000"/>
                </a:solidFill>
              </a:rPr>
              <a:t>HOI_Name</a:t>
            </a:r>
            <a:r>
              <a:rPr lang="en-US" sz="2400" b="1">
                <a:solidFill>
                  <a:schemeClr val="accent1"/>
                </a:solidFill>
              </a:rPr>
              <a:t>, Qualification )</a:t>
            </a:r>
          </a:p>
          <a:p>
            <a:pPr>
              <a:lnSpc>
                <a:spcPct val="150000"/>
              </a:lnSpc>
            </a:pPr>
            <a:r>
              <a:rPr lang="en-US" sz="2400" b="1">
                <a:solidFill>
                  <a:schemeClr val="accent1"/>
                </a:solidFill>
              </a:rPr>
              <a:t>Institute(</a:t>
            </a:r>
            <a:r>
              <a:rPr lang="en-US" sz="2400" b="1" u="sng" err="1">
                <a:solidFill>
                  <a:srgbClr val="C00000"/>
                </a:solidFill>
              </a:rPr>
              <a:t>Inst_Name</a:t>
            </a:r>
            <a:r>
              <a:rPr lang="en-US" sz="2400" b="1" err="1">
                <a:solidFill>
                  <a:schemeClr val="accent1"/>
                </a:solidFill>
              </a:rPr>
              <a:t>,Budget</a:t>
            </a:r>
            <a:r>
              <a:rPr lang="en-US" sz="2400" b="1">
                <a:solidFill>
                  <a:schemeClr val="accent1"/>
                </a:solidFill>
              </a:rPr>
              <a:t>, </a:t>
            </a:r>
            <a:r>
              <a:rPr lang="en-US" sz="2400" b="1" err="1">
                <a:solidFill>
                  <a:srgbClr val="FF0000"/>
                </a:solidFill>
              </a:rPr>
              <a:t>HOI_Name</a:t>
            </a:r>
            <a:r>
              <a:rPr lang="en-US" sz="2400" b="1">
                <a:solidFill>
                  <a:schemeClr val="accent1"/>
                </a:solidFill>
              </a:rPr>
              <a:t>)</a:t>
            </a:r>
          </a:p>
        </p:txBody>
      </p:sp>
      <p:sp>
        <p:nvSpPr>
          <p:cNvPr id="30" name="Rectangle 29"/>
          <p:cNvSpPr/>
          <p:nvPr/>
        </p:nvSpPr>
        <p:spPr>
          <a:xfrm>
            <a:off x="823959" y="6136860"/>
            <a:ext cx="7379674" cy="369332"/>
          </a:xfrm>
          <a:prstGeom prst="rect">
            <a:avLst/>
          </a:prstGeom>
        </p:spPr>
        <p:txBody>
          <a:bodyPr wrap="square">
            <a:spAutoFit/>
          </a:bodyPr>
          <a:lstStyle/>
          <a:p>
            <a:r>
              <a:rPr lang="en-US" b="1" err="1">
                <a:solidFill>
                  <a:srgbClr val="FF0000"/>
                </a:solidFill>
              </a:rPr>
              <a:t>HOI_Name</a:t>
            </a:r>
            <a:r>
              <a:rPr lang="en-US" b="1">
                <a:solidFill>
                  <a:schemeClr val="tx2"/>
                </a:solidFill>
              </a:rPr>
              <a:t> in Institute is taken as </a:t>
            </a:r>
            <a:r>
              <a:rPr lang="en-US" b="1">
                <a:solidFill>
                  <a:srgbClr val="C00000"/>
                </a:solidFill>
              </a:rPr>
              <a:t>Foreign key </a:t>
            </a:r>
            <a:r>
              <a:rPr lang="en-US" b="1">
                <a:solidFill>
                  <a:schemeClr val="tx2"/>
                </a:solidFill>
              </a:rPr>
              <a:t>referencing </a:t>
            </a:r>
            <a:r>
              <a:rPr lang="en-US" b="1" err="1">
                <a:solidFill>
                  <a:schemeClr val="tx2"/>
                </a:solidFill>
              </a:rPr>
              <a:t>Institute_Head</a:t>
            </a:r>
            <a:r>
              <a:rPr lang="en-US" b="1">
                <a:solidFill>
                  <a:schemeClr val="tx2"/>
                </a:solidFill>
              </a:rPr>
              <a:t>.</a:t>
            </a:r>
          </a:p>
        </p:txBody>
      </p:sp>
    </p:spTree>
    <p:extLst>
      <p:ext uri="{BB962C8B-B14F-4D97-AF65-F5344CB8AC3E}">
        <p14:creationId xmlns:p14="http://schemas.microsoft.com/office/powerpoint/2010/main" val="33937504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2860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a:t>
            </a:r>
          </a:p>
        </p:txBody>
      </p:sp>
      <p:sp>
        <p:nvSpPr>
          <p:cNvPr id="2" name="Rectangle 1"/>
          <p:cNvSpPr/>
          <p:nvPr/>
        </p:nvSpPr>
        <p:spPr>
          <a:xfrm>
            <a:off x="1214650" y="4380932"/>
            <a:ext cx="6952397" cy="2126864"/>
          </a:xfrm>
          <a:prstGeom prst="rect">
            <a:avLst/>
          </a:prstGeom>
        </p:spPr>
        <p:txBody>
          <a:bodyPr wrap="square">
            <a:spAutoFit/>
          </a:bodyPr>
          <a:lstStyle/>
          <a:p>
            <a:pPr>
              <a:lnSpc>
                <a:spcPct val="150000"/>
              </a:lnSpc>
            </a:pPr>
            <a:r>
              <a:rPr lang="en-US" sz="2400"/>
              <a:t>Professor(</a:t>
            </a:r>
            <a:r>
              <a:rPr lang="en-US" sz="2400" u="sng"/>
              <a:t>Name</a:t>
            </a:r>
            <a:r>
              <a:rPr lang="en-US" sz="2400"/>
              <a:t>, Phone, Address, Sex, </a:t>
            </a:r>
            <a:r>
              <a:rPr lang="en-US" sz="2400" err="1">
                <a:solidFill>
                  <a:srgbClr val="FF0000"/>
                </a:solidFill>
              </a:rPr>
              <a:t>CourseID</a:t>
            </a:r>
            <a:r>
              <a:rPr lang="en-US" sz="2400"/>
              <a:t>)</a:t>
            </a:r>
          </a:p>
          <a:p>
            <a:pPr>
              <a:lnSpc>
                <a:spcPct val="150000"/>
              </a:lnSpc>
            </a:pPr>
            <a:r>
              <a:rPr lang="en-US" sz="2400"/>
              <a:t>Course(</a:t>
            </a:r>
            <a:r>
              <a:rPr lang="en-US" sz="2400" u="sng"/>
              <a:t>CourseId</a:t>
            </a:r>
            <a:r>
              <a:rPr lang="en-US" sz="2400"/>
              <a:t>, Name, Credits)</a:t>
            </a:r>
          </a:p>
          <a:p>
            <a:pPr>
              <a:lnSpc>
                <a:spcPct val="150000"/>
              </a:lnSpc>
            </a:pPr>
            <a:endParaRPr lang="en-US" sz="2400"/>
          </a:p>
          <a:p>
            <a:pPr lvl="1">
              <a:lnSpc>
                <a:spcPct val="150000"/>
              </a:lnSpc>
            </a:pPr>
            <a:r>
              <a:rPr lang="en-US" err="1"/>
              <a:t>Professor.CourseID</a:t>
            </a:r>
            <a:r>
              <a:rPr lang="en-US"/>
              <a:t>  is foreign key referencing </a:t>
            </a:r>
            <a:r>
              <a:rPr lang="en-US" err="1"/>
              <a:t>Course.CourseID</a:t>
            </a:r>
            <a:endParaRPr lang="en-US"/>
          </a:p>
        </p:txBody>
      </p:sp>
      <p:pic>
        <p:nvPicPr>
          <p:cNvPr id="6" name="Picture 5">
            <a:extLst>
              <a:ext uri="{FF2B5EF4-FFF2-40B4-BE49-F238E27FC236}">
                <a16:creationId xmlns:a16="http://schemas.microsoft.com/office/drawing/2014/main" id="{31AD3405-C048-4D3C-A3B4-0AD384669B14}"/>
              </a:ext>
            </a:extLst>
          </p:cNvPr>
          <p:cNvPicPr>
            <a:picLocks noChangeAspect="1"/>
          </p:cNvPicPr>
          <p:nvPr/>
        </p:nvPicPr>
        <p:blipFill>
          <a:blip r:embed="rId3"/>
          <a:stretch>
            <a:fillRect/>
          </a:stretch>
        </p:blipFill>
        <p:spPr>
          <a:xfrm>
            <a:off x="369336" y="1177189"/>
            <a:ext cx="8067460" cy="2599757"/>
          </a:xfrm>
          <a:prstGeom prst="rect">
            <a:avLst/>
          </a:prstGeom>
        </p:spPr>
      </p:pic>
    </p:spTree>
    <p:extLst>
      <p:ext uri="{BB962C8B-B14F-4D97-AF65-F5344CB8AC3E}">
        <p14:creationId xmlns:p14="http://schemas.microsoft.com/office/powerpoint/2010/main" val="422465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75442"/>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72" y="1524000"/>
            <a:ext cx="79920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72000" y="4647063"/>
            <a:ext cx="6952397" cy="1942198"/>
          </a:xfrm>
          <a:prstGeom prst="rect">
            <a:avLst/>
          </a:prstGeom>
        </p:spPr>
        <p:txBody>
          <a:bodyPr wrap="square">
            <a:spAutoFit/>
          </a:bodyPr>
          <a:lstStyle/>
          <a:p>
            <a:pPr>
              <a:lnSpc>
                <a:spcPct val="150000"/>
              </a:lnSpc>
            </a:pPr>
            <a:r>
              <a:rPr lang="en-US" sz="2400"/>
              <a:t>Professor(</a:t>
            </a:r>
            <a:r>
              <a:rPr lang="en-US" sz="2400" u="sng"/>
              <a:t>Name</a:t>
            </a:r>
            <a:r>
              <a:rPr lang="en-US" sz="2400"/>
              <a:t>, Phone, Address, Sex, </a:t>
            </a:r>
            <a:r>
              <a:rPr lang="en-US" sz="2400">
                <a:solidFill>
                  <a:srgbClr val="FF0000"/>
                </a:solidFill>
              </a:rPr>
              <a:t>Dep_Name</a:t>
            </a:r>
            <a:r>
              <a:rPr lang="en-US" sz="2400"/>
              <a:t>)</a:t>
            </a:r>
          </a:p>
          <a:p>
            <a:pPr>
              <a:lnSpc>
                <a:spcPct val="150000"/>
              </a:lnSpc>
            </a:pPr>
            <a:r>
              <a:rPr lang="en-US" sz="2400"/>
              <a:t>Department(</a:t>
            </a:r>
            <a:r>
              <a:rPr lang="en-US" sz="2400" u="sng"/>
              <a:t>Name</a:t>
            </a:r>
            <a:r>
              <a:rPr lang="en-US" sz="2400"/>
              <a:t>, Location)</a:t>
            </a:r>
          </a:p>
          <a:p>
            <a:pPr>
              <a:lnSpc>
                <a:spcPct val="150000"/>
              </a:lnSpc>
            </a:pPr>
            <a:endParaRPr lang="en-US" sz="1600"/>
          </a:p>
          <a:p>
            <a:pPr lvl="1">
              <a:lnSpc>
                <a:spcPct val="150000"/>
              </a:lnSpc>
            </a:pPr>
            <a:r>
              <a:rPr lang="en-US"/>
              <a:t>Dep_Name is foreign key referencing  Department. Name</a:t>
            </a:r>
          </a:p>
        </p:txBody>
      </p:sp>
      <p:cxnSp>
        <p:nvCxnSpPr>
          <p:cNvPr id="3" name="Straight Connector 2"/>
          <p:cNvCxnSpPr/>
          <p:nvPr/>
        </p:nvCxnSpPr>
        <p:spPr>
          <a:xfrm>
            <a:off x="1447800" y="2209800"/>
            <a:ext cx="533400" cy="0"/>
          </a:xfrm>
          <a:prstGeom prst="line">
            <a:avLst/>
          </a:prstGeom>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a:off x="652172" y="1522863"/>
            <a:ext cx="7992055" cy="2514600"/>
            <a:chOff x="652172" y="1522863"/>
            <a:chExt cx="7992055" cy="251460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72" y="1522863"/>
              <a:ext cx="79920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1447800" y="2208663"/>
              <a:ext cx="5334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5867400" y="2133600"/>
              <a:ext cx="533400" cy="0"/>
            </a:xfrm>
            <a:prstGeom prst="line">
              <a:avLst/>
            </a:prstGeom>
          </p:spPr>
          <p:style>
            <a:lnRef idx="2">
              <a:schemeClr val="dk1"/>
            </a:lnRef>
            <a:fillRef idx="0">
              <a:schemeClr val="dk1"/>
            </a:fillRef>
            <a:effectRef idx="1">
              <a:schemeClr val="dk1"/>
            </a:effectRef>
            <a:fontRef idx="minor">
              <a:schemeClr val="tx1"/>
            </a:fontRef>
          </p:style>
        </p:cxnSp>
      </p:grpSp>
      <p:sp>
        <p:nvSpPr>
          <p:cNvPr id="2" name="Rectangle 1">
            <a:extLst>
              <a:ext uri="{FF2B5EF4-FFF2-40B4-BE49-F238E27FC236}">
                <a16:creationId xmlns:a16="http://schemas.microsoft.com/office/drawing/2014/main" id="{74CEC5A1-56DE-473B-826F-344C902C2B8A}"/>
              </a:ext>
            </a:extLst>
          </p:cNvPr>
          <p:cNvSpPr/>
          <p:nvPr/>
        </p:nvSpPr>
        <p:spPr>
          <a:xfrm>
            <a:off x="1337525" y="4157028"/>
            <a:ext cx="6656566" cy="369332"/>
          </a:xfrm>
          <a:prstGeom prst="rect">
            <a:avLst/>
          </a:prstGeom>
        </p:spPr>
        <p:txBody>
          <a:bodyPr wrap="none">
            <a:spAutoFit/>
          </a:bodyPr>
          <a:lstStyle/>
          <a:p>
            <a:r>
              <a:rPr lang="en-US">
                <a:solidFill>
                  <a:srgbClr val="C00000"/>
                </a:solidFill>
              </a:rPr>
              <a:t>Requirement collected says-</a:t>
            </a:r>
            <a:r>
              <a:rPr lang="en-US" b="1">
                <a:solidFill>
                  <a:srgbClr val="C00000"/>
                </a:solidFill>
              </a:rPr>
              <a:t>A department may have many Professor</a:t>
            </a:r>
          </a:p>
        </p:txBody>
      </p:sp>
    </p:spTree>
    <p:extLst>
      <p:ext uri="{BB962C8B-B14F-4D97-AF65-F5344CB8AC3E}">
        <p14:creationId xmlns:p14="http://schemas.microsoft.com/office/powerpoint/2010/main" val="181547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88141" y="28811"/>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a:t>
            </a:r>
          </a:p>
        </p:txBody>
      </p:sp>
      <p:sp>
        <p:nvSpPr>
          <p:cNvPr id="4" name="Rectangle 3"/>
          <p:cNvSpPr/>
          <p:nvPr/>
        </p:nvSpPr>
        <p:spPr>
          <a:xfrm>
            <a:off x="832945" y="4341732"/>
            <a:ext cx="7719882" cy="707886"/>
          </a:xfrm>
          <a:prstGeom prst="rect">
            <a:avLst/>
          </a:prstGeom>
        </p:spPr>
        <p:txBody>
          <a:bodyPr wrap="square">
            <a:spAutoFit/>
          </a:bodyPr>
          <a:lstStyle/>
          <a:p>
            <a:r>
              <a:rPr lang="en-US" sz="2000"/>
              <a:t>Assume </a:t>
            </a:r>
            <a:r>
              <a:rPr lang="en-US" sz="2000" b="1"/>
              <a:t>Student.Rollno</a:t>
            </a:r>
            <a:r>
              <a:rPr lang="en-US" sz="2000"/>
              <a:t> and </a:t>
            </a:r>
            <a:r>
              <a:rPr lang="en-US" sz="2000" b="1"/>
              <a:t>Course. CourseId </a:t>
            </a:r>
            <a:r>
              <a:rPr lang="en-US" sz="2000"/>
              <a:t>is Primary Key  in Student and Course entity types respectively.</a:t>
            </a:r>
          </a:p>
        </p:txBody>
      </p:sp>
      <p:sp>
        <p:nvSpPr>
          <p:cNvPr id="2" name="Rectangle 1"/>
          <p:cNvSpPr/>
          <p:nvPr/>
        </p:nvSpPr>
        <p:spPr>
          <a:xfrm>
            <a:off x="2183541" y="4906339"/>
            <a:ext cx="5029200" cy="1754326"/>
          </a:xfrm>
          <a:prstGeom prst="rect">
            <a:avLst/>
          </a:prstGeom>
        </p:spPr>
        <p:txBody>
          <a:bodyPr wrap="square">
            <a:spAutoFit/>
          </a:bodyPr>
          <a:lstStyle/>
          <a:p>
            <a:pPr>
              <a:lnSpc>
                <a:spcPct val="150000"/>
              </a:lnSpc>
            </a:pPr>
            <a:r>
              <a:rPr lang="en-US" sz="2400"/>
              <a:t>Student(Name, </a:t>
            </a:r>
            <a:r>
              <a:rPr lang="en-US" sz="2400" b="1" u="sng"/>
              <a:t>RollNo</a:t>
            </a:r>
            <a:r>
              <a:rPr lang="en-US" sz="2400"/>
              <a:t>, Address) </a:t>
            </a:r>
          </a:p>
          <a:p>
            <a:pPr>
              <a:lnSpc>
                <a:spcPct val="150000"/>
              </a:lnSpc>
            </a:pPr>
            <a:r>
              <a:rPr lang="en-US" sz="2400"/>
              <a:t>Course(Name, </a:t>
            </a:r>
            <a:r>
              <a:rPr lang="en-US" sz="2400" b="1" u="sng"/>
              <a:t>CourseId</a:t>
            </a:r>
            <a:r>
              <a:rPr lang="en-US" sz="2400"/>
              <a:t>, Credits)</a:t>
            </a:r>
          </a:p>
          <a:p>
            <a:pPr>
              <a:lnSpc>
                <a:spcPct val="150000"/>
              </a:lnSpc>
            </a:pPr>
            <a:r>
              <a:rPr lang="en-US" sz="2400"/>
              <a:t>Enrolls(</a:t>
            </a:r>
            <a:r>
              <a:rPr lang="en-US" sz="2400" b="1" u="sng" err="1"/>
              <a:t>RollN,CourseId</a:t>
            </a:r>
            <a:r>
              <a:rPr lang="en-US" sz="2400"/>
              <a:t>)</a:t>
            </a:r>
          </a:p>
        </p:txBody>
      </p:sp>
      <p:sp>
        <p:nvSpPr>
          <p:cNvPr id="3" name="Rectangle 2">
            <a:extLst>
              <a:ext uri="{FF2B5EF4-FFF2-40B4-BE49-F238E27FC236}">
                <a16:creationId xmlns:a16="http://schemas.microsoft.com/office/drawing/2014/main" id="{7A210713-E046-4398-887A-8B84807673F2}"/>
              </a:ext>
            </a:extLst>
          </p:cNvPr>
          <p:cNvSpPr/>
          <p:nvPr/>
        </p:nvSpPr>
        <p:spPr>
          <a:xfrm>
            <a:off x="888141" y="3593392"/>
            <a:ext cx="7664686" cy="646331"/>
          </a:xfrm>
          <a:prstGeom prst="rect">
            <a:avLst/>
          </a:prstGeom>
        </p:spPr>
        <p:txBody>
          <a:bodyPr wrap="square">
            <a:spAutoFit/>
          </a:bodyPr>
          <a:lstStyle/>
          <a:p>
            <a:r>
              <a:rPr lang="en-US" b="1"/>
              <a:t>Assume, Requirement says-</a:t>
            </a:r>
            <a:r>
              <a:rPr lang="en-US" b="1">
                <a:solidFill>
                  <a:srgbClr val="C00000"/>
                </a:solidFill>
              </a:rPr>
              <a:t> A course is enrolled by multiple students and a student may also enroll to multiple course</a:t>
            </a:r>
          </a:p>
        </p:txBody>
      </p:sp>
      <p:pic>
        <p:nvPicPr>
          <p:cNvPr id="6" name="Picture 5">
            <a:extLst>
              <a:ext uri="{FF2B5EF4-FFF2-40B4-BE49-F238E27FC236}">
                <a16:creationId xmlns:a16="http://schemas.microsoft.com/office/drawing/2014/main" id="{990A1A7F-75D8-4229-9318-00B3068344E1}"/>
              </a:ext>
            </a:extLst>
          </p:cNvPr>
          <p:cNvPicPr>
            <a:picLocks noChangeAspect="1"/>
          </p:cNvPicPr>
          <p:nvPr/>
        </p:nvPicPr>
        <p:blipFill>
          <a:blip r:embed="rId3"/>
          <a:stretch>
            <a:fillRect/>
          </a:stretch>
        </p:blipFill>
        <p:spPr>
          <a:xfrm>
            <a:off x="635859" y="980722"/>
            <a:ext cx="7981175" cy="2592611"/>
          </a:xfrm>
          <a:prstGeom prst="rect">
            <a:avLst/>
          </a:prstGeom>
        </p:spPr>
      </p:pic>
    </p:spTree>
    <p:extLst>
      <p:ext uri="{BB962C8B-B14F-4D97-AF65-F5344CB8AC3E}">
        <p14:creationId xmlns:p14="http://schemas.microsoft.com/office/powerpoint/2010/main" val="309588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13" y="2085201"/>
            <a:ext cx="8022772" cy="215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8200" y="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b="1" kern="0">
                <a:solidFill>
                  <a:srgbClr val="002060"/>
                </a:solidFill>
                <a:effectLst>
                  <a:outerShdw blurRad="38100" dist="38100" dir="2700000" algn="tl">
                    <a:srgbClr val="C0C0C0"/>
                  </a:outerShdw>
                </a:effectLst>
                <a:latin typeface="Helvetica"/>
                <a:ea typeface="MS PGothic" pitchFamily="34" charset="-128"/>
                <a:cs typeface="+mj-cs"/>
              </a:rPr>
              <a:t>Recursive Relationship</a:t>
            </a:r>
            <a:endParaRPr kumimoji="1" lang="en-US" sz="2400" b="1" kern="0">
              <a:solidFill>
                <a:srgbClr val="002060"/>
              </a:solidFill>
              <a:effectLst>
                <a:outerShdw blurRad="38100" dist="38100" dir="2700000" algn="tl">
                  <a:srgbClr val="C0C0C0"/>
                </a:outerShdw>
              </a:effectLst>
              <a:latin typeface="Helvetica"/>
              <a:ea typeface="MS PGothic" pitchFamily="34" charset="-128"/>
              <a:cs typeface="+mj-cs"/>
            </a:endParaRPr>
          </a:p>
        </p:txBody>
      </p:sp>
      <p:sp>
        <p:nvSpPr>
          <p:cNvPr id="2" name="Rectangle 1"/>
          <p:cNvSpPr/>
          <p:nvPr/>
        </p:nvSpPr>
        <p:spPr>
          <a:xfrm>
            <a:off x="987844" y="4572000"/>
            <a:ext cx="7470356" cy="1785104"/>
          </a:xfrm>
          <a:prstGeom prst="rect">
            <a:avLst/>
          </a:prstGeom>
        </p:spPr>
        <p:txBody>
          <a:bodyPr wrap="square">
            <a:spAutoFit/>
          </a:bodyPr>
          <a:lstStyle/>
          <a:p>
            <a:r>
              <a:rPr lang="en-US" sz="2400"/>
              <a:t>Course(</a:t>
            </a:r>
            <a:r>
              <a:rPr lang="en-US" sz="2400" u="sng"/>
              <a:t>CourseId</a:t>
            </a:r>
            <a:r>
              <a:rPr lang="en-US" sz="2400"/>
              <a:t>, Course_Name, Credits, Pre_CourseId)</a:t>
            </a:r>
          </a:p>
          <a:p>
            <a:endParaRPr lang="en-US" sz="2400"/>
          </a:p>
          <a:p>
            <a:r>
              <a:rPr lang="en-US" b="1"/>
              <a:t>Note</a:t>
            </a:r>
            <a:r>
              <a:rPr lang="en-US"/>
              <a:t>: It is </a:t>
            </a:r>
            <a:r>
              <a:rPr lang="en-US">
                <a:solidFill>
                  <a:srgbClr val="C00000"/>
                </a:solidFill>
              </a:rPr>
              <a:t>recursive</a:t>
            </a:r>
            <a:r>
              <a:rPr lang="en-US"/>
              <a:t> relationship</a:t>
            </a:r>
          </a:p>
          <a:p>
            <a:endParaRPr lang="en-US" sz="2400"/>
          </a:p>
          <a:p>
            <a:r>
              <a:rPr lang="en-US" sz="2000"/>
              <a:t>		</a:t>
            </a:r>
            <a:r>
              <a:rPr lang="en-US" sz="2000" b="1"/>
              <a:t>Pre_CourseId </a:t>
            </a:r>
            <a:r>
              <a:rPr lang="en-US" sz="2000"/>
              <a:t>(</a:t>
            </a:r>
            <a:r>
              <a:rPr lang="en-US" sz="2000">
                <a:solidFill>
                  <a:srgbClr val="C00000"/>
                </a:solidFill>
              </a:rPr>
              <a:t>F.key</a:t>
            </a:r>
            <a:r>
              <a:rPr lang="en-US" sz="2000"/>
              <a:t>) Referencing </a:t>
            </a:r>
            <a:r>
              <a:rPr lang="en-US" sz="2000" b="1"/>
              <a:t>CourseId</a:t>
            </a:r>
            <a:r>
              <a:rPr lang="en-US" sz="2000"/>
              <a:t> (</a:t>
            </a:r>
            <a:r>
              <a:rPr lang="en-US" sz="2000">
                <a:solidFill>
                  <a:srgbClr val="C00000"/>
                </a:solidFill>
              </a:rPr>
              <a:t>P.Key</a:t>
            </a:r>
            <a:r>
              <a:rPr lang="en-US" sz="2000"/>
              <a:t>)</a:t>
            </a:r>
          </a:p>
        </p:txBody>
      </p:sp>
      <p:sp>
        <p:nvSpPr>
          <p:cNvPr id="3" name="Rectangle 2"/>
          <p:cNvSpPr/>
          <p:nvPr/>
        </p:nvSpPr>
        <p:spPr>
          <a:xfrm>
            <a:off x="636814" y="959180"/>
            <a:ext cx="8022772" cy="1011752"/>
          </a:xfrm>
          <a:prstGeom prst="rect">
            <a:avLst/>
          </a:prstGeom>
        </p:spPr>
        <p:txBody>
          <a:bodyPr wrap="square">
            <a:spAutoFit/>
          </a:bodyPr>
          <a:lstStyle/>
          <a:p>
            <a:pPr>
              <a:lnSpc>
                <a:spcPct val="150000"/>
              </a:lnSpc>
            </a:pPr>
            <a:r>
              <a:rPr lang="en-US" sz="2100"/>
              <a:t>Assume that the Prerequisite for a Couse is another Course. </a:t>
            </a:r>
          </a:p>
          <a:p>
            <a:pPr>
              <a:lnSpc>
                <a:spcPct val="150000"/>
              </a:lnSpc>
            </a:pPr>
            <a:r>
              <a:rPr lang="en-US" sz="2100"/>
              <a:t>Assume </a:t>
            </a:r>
            <a:r>
              <a:rPr lang="en-US" sz="2100" b="1"/>
              <a:t>COURSE</a:t>
            </a:r>
            <a:r>
              <a:rPr lang="en-US" sz="2100"/>
              <a:t> has attributes </a:t>
            </a:r>
            <a:r>
              <a:rPr lang="en-US" sz="2100">
                <a:solidFill>
                  <a:srgbClr val="C00000"/>
                </a:solidFill>
              </a:rPr>
              <a:t>CourseId</a:t>
            </a:r>
            <a:r>
              <a:rPr lang="en-US" sz="2100"/>
              <a:t>, </a:t>
            </a:r>
            <a:r>
              <a:rPr lang="en-US" sz="2100">
                <a:solidFill>
                  <a:srgbClr val="C00000"/>
                </a:solidFill>
              </a:rPr>
              <a:t>Course_name</a:t>
            </a:r>
            <a:r>
              <a:rPr lang="en-US" sz="2100"/>
              <a:t>, </a:t>
            </a:r>
            <a:r>
              <a:rPr lang="en-US" sz="2100">
                <a:solidFill>
                  <a:srgbClr val="C00000"/>
                </a:solidFill>
              </a:rPr>
              <a:t>Credits</a:t>
            </a:r>
          </a:p>
        </p:txBody>
      </p:sp>
    </p:spTree>
    <p:extLst>
      <p:ext uri="{BB962C8B-B14F-4D97-AF65-F5344CB8AC3E}">
        <p14:creationId xmlns:p14="http://schemas.microsoft.com/office/powerpoint/2010/main" val="9902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3365" y="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sz="2000" b="1" kern="0">
                <a:solidFill>
                  <a:srgbClr val="002060"/>
                </a:solidFill>
                <a:effectLst>
                  <a:outerShdw blurRad="38100" dist="38100" dir="2700000" algn="tl">
                    <a:srgbClr val="C0C0C0"/>
                  </a:outerShdw>
                </a:effectLst>
                <a:latin typeface="Helvetica"/>
                <a:ea typeface="MS PGothic" pitchFamily="34" charset="-128"/>
                <a:cs typeface="+mj-cs"/>
              </a:rPr>
              <a:t>with Descriptive Attribute</a:t>
            </a:r>
            <a:endParaRPr kumimoji="1" lang="en-US" sz="2400" b="1" kern="0">
              <a:solidFill>
                <a:srgbClr val="002060"/>
              </a:solidFill>
              <a:effectLst>
                <a:outerShdw blurRad="38100" dist="38100" dir="2700000" algn="tl">
                  <a:srgbClr val="C0C0C0"/>
                </a:outerShdw>
              </a:effectLst>
              <a:latin typeface="Helvetica"/>
              <a:ea typeface="MS PGothic" pitchFamily="34" charset="-128"/>
              <a:cs typeface="+mj-cs"/>
            </a:endParaRPr>
          </a:p>
        </p:txBody>
      </p:sp>
      <p:sp>
        <p:nvSpPr>
          <p:cNvPr id="5" name="Rectangle 4"/>
          <p:cNvSpPr/>
          <p:nvPr/>
        </p:nvSpPr>
        <p:spPr>
          <a:xfrm>
            <a:off x="1752600" y="4416708"/>
            <a:ext cx="6600122" cy="1697068"/>
          </a:xfrm>
          <a:prstGeom prst="rect">
            <a:avLst/>
          </a:prstGeom>
        </p:spPr>
        <p:txBody>
          <a:bodyPr wrap="square">
            <a:spAutoFit/>
          </a:bodyPr>
          <a:lstStyle/>
          <a:p>
            <a:pPr>
              <a:lnSpc>
                <a:spcPct val="150000"/>
              </a:lnSpc>
            </a:pPr>
            <a:r>
              <a:rPr lang="en-US" sz="2400"/>
              <a:t>Professor(</a:t>
            </a:r>
            <a:r>
              <a:rPr lang="en-US" sz="2400" u="sng"/>
              <a:t>Empno</a:t>
            </a:r>
            <a:r>
              <a:rPr lang="en-US" sz="2400"/>
              <a:t>, Name ,Address) </a:t>
            </a:r>
          </a:p>
          <a:p>
            <a:pPr>
              <a:lnSpc>
                <a:spcPct val="150000"/>
              </a:lnSpc>
            </a:pPr>
            <a:r>
              <a:rPr lang="en-US" sz="2400"/>
              <a:t>SponseredProject(</a:t>
            </a:r>
            <a:r>
              <a:rPr lang="en-US" sz="2400" u="sng"/>
              <a:t>Prj_Id, </a:t>
            </a:r>
            <a:r>
              <a:rPr lang="en-US" sz="2400"/>
              <a:t>Name, Duration)</a:t>
            </a:r>
          </a:p>
          <a:p>
            <a:pPr>
              <a:lnSpc>
                <a:spcPct val="150000"/>
              </a:lnSpc>
            </a:pPr>
            <a:r>
              <a:rPr lang="en-US" sz="2400"/>
              <a:t>Works_for(</a:t>
            </a:r>
            <a:r>
              <a:rPr lang="en-US" sz="2400" u="sng"/>
              <a:t>Empno, Prj_Id, </a:t>
            </a:r>
            <a:r>
              <a:rPr lang="en-US" sz="2400" err="1"/>
              <a:t>Works_From_Date</a:t>
            </a:r>
            <a:r>
              <a:rPr lang="en-US" sz="2400"/>
              <a:t>)</a:t>
            </a:r>
          </a:p>
        </p:txBody>
      </p:sp>
      <p:sp>
        <p:nvSpPr>
          <p:cNvPr id="2" name="Rectangle 1">
            <a:extLst>
              <a:ext uri="{FF2B5EF4-FFF2-40B4-BE49-F238E27FC236}">
                <a16:creationId xmlns:a16="http://schemas.microsoft.com/office/drawing/2014/main" id="{DFFD4BA5-275C-45CC-B16D-2580DBB6ED60}"/>
              </a:ext>
            </a:extLst>
          </p:cNvPr>
          <p:cNvSpPr/>
          <p:nvPr/>
        </p:nvSpPr>
        <p:spPr>
          <a:xfrm>
            <a:off x="870304" y="1025599"/>
            <a:ext cx="7683061" cy="923330"/>
          </a:xfrm>
          <a:prstGeom prst="rect">
            <a:avLst/>
          </a:prstGeom>
        </p:spPr>
        <p:txBody>
          <a:bodyPr wrap="square">
            <a:spAutoFit/>
          </a:bodyPr>
          <a:lstStyle/>
          <a:p>
            <a:r>
              <a:rPr lang="en-US"/>
              <a:t>Assume Professor has attributes –</a:t>
            </a:r>
            <a:r>
              <a:rPr lang="en-US" u="sng"/>
              <a:t> Empno</a:t>
            </a:r>
            <a:r>
              <a:rPr lang="en-US"/>
              <a:t>, Name ,Address</a:t>
            </a:r>
          </a:p>
          <a:p>
            <a:r>
              <a:rPr lang="en-US"/>
              <a:t> and  SponseredProject has attributes – </a:t>
            </a:r>
            <a:r>
              <a:rPr lang="en-US" u="sng"/>
              <a:t>Prj_Id</a:t>
            </a:r>
            <a:r>
              <a:rPr lang="en-US"/>
              <a:t>, Pname, Duration)</a:t>
            </a:r>
          </a:p>
          <a:p>
            <a:r>
              <a:rPr lang="en-US"/>
              <a:t>Professors start working on different project from different dates  </a:t>
            </a:r>
          </a:p>
        </p:txBody>
      </p:sp>
      <p:pic>
        <p:nvPicPr>
          <p:cNvPr id="3" name="Picture 2">
            <a:extLst>
              <a:ext uri="{FF2B5EF4-FFF2-40B4-BE49-F238E27FC236}">
                <a16:creationId xmlns:a16="http://schemas.microsoft.com/office/drawing/2014/main" id="{7419EFE6-2873-4D09-B79B-C9F0E3D222E2}"/>
              </a:ext>
            </a:extLst>
          </p:cNvPr>
          <p:cNvPicPr>
            <a:picLocks noChangeAspect="1"/>
          </p:cNvPicPr>
          <p:nvPr/>
        </p:nvPicPr>
        <p:blipFill>
          <a:blip r:embed="rId3"/>
          <a:stretch>
            <a:fillRect/>
          </a:stretch>
        </p:blipFill>
        <p:spPr>
          <a:xfrm>
            <a:off x="918545" y="1948929"/>
            <a:ext cx="7586578" cy="2392983"/>
          </a:xfrm>
          <a:prstGeom prst="rect">
            <a:avLst/>
          </a:prstGeom>
        </p:spPr>
      </p:pic>
    </p:spTree>
    <p:extLst>
      <p:ext uri="{BB962C8B-B14F-4D97-AF65-F5344CB8AC3E}">
        <p14:creationId xmlns:p14="http://schemas.microsoft.com/office/powerpoint/2010/main" val="23385844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636ADB2-1D84-4B42-9E60-C013E7E5A49F}"/>
              </a:ext>
            </a:extLst>
          </p:cNvPr>
          <p:cNvGrpSpPr/>
          <p:nvPr/>
        </p:nvGrpSpPr>
        <p:grpSpPr>
          <a:xfrm>
            <a:off x="792363" y="2633592"/>
            <a:ext cx="6480175" cy="2267607"/>
            <a:chOff x="709613" y="849868"/>
            <a:chExt cx="7626350" cy="3036332"/>
          </a:xfrm>
        </p:grpSpPr>
        <p:pic>
          <p:nvPicPr>
            <p:cNvPr id="7" name="Picture 5">
              <a:extLst>
                <a:ext uri="{FF2B5EF4-FFF2-40B4-BE49-F238E27FC236}">
                  <a16:creationId xmlns:a16="http://schemas.microsoft.com/office/drawing/2014/main" id="{D996DD71-29F0-4BD1-A74B-C3038D71C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63700"/>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5C265110-BF9B-4AAC-BCEC-0ACA1E9D6C96}"/>
                </a:ext>
              </a:extLst>
            </p:cNvPr>
            <p:cNvCxnSpPr/>
            <p:nvPr/>
          </p:nvCxnSpPr>
          <p:spPr>
            <a:xfrm flipH="1">
              <a:off x="4648200" y="1219200"/>
              <a:ext cx="533400" cy="44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83E55EC-345C-4AAA-A53F-98DA12B3EE5C}"/>
                </a:ext>
              </a:extLst>
            </p:cNvPr>
            <p:cNvSpPr/>
            <p:nvPr/>
          </p:nvSpPr>
          <p:spPr>
            <a:xfrm>
              <a:off x="4914900" y="849868"/>
              <a:ext cx="1730154" cy="369332"/>
            </a:xfrm>
            <a:prstGeom prst="rect">
              <a:avLst/>
            </a:prstGeom>
          </p:spPr>
          <p:txBody>
            <a:bodyPr wrap="none">
              <a:spAutoFit/>
            </a:bodyPr>
            <a:lstStyle/>
            <a:p>
              <a:r>
                <a:rPr lang="en-US">
                  <a:solidFill>
                    <a:srgbClr val="FF0000"/>
                  </a:solidFill>
                </a:rPr>
                <a:t>Date_of_advisor</a:t>
              </a:r>
            </a:p>
          </p:txBody>
        </p:sp>
      </p:grpSp>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4C0E60F7-5300-427D-9F5B-CC3F2881051E}"/>
                  </a:ext>
                </a:extLst>
              </p:cNvPr>
              <p:cNvGraphicFramePr>
                <a:graphicFrameLocks noChangeAspect="1"/>
              </p:cNvGraphicFramePr>
              <p:nvPr>
                <p:extLst>
                  <p:ext uri="{D42A27DB-BD31-4B8C-83A1-F6EECF244321}">
                    <p14:modId xmlns:p14="http://schemas.microsoft.com/office/powerpoint/2010/main" val="4134560645"/>
                  </p:ext>
                </p:extLst>
              </p:nvPr>
            </p:nvGraphicFramePr>
            <p:xfrm>
              <a:off x="7122388" y="72916"/>
              <a:ext cx="1603825" cy="1202869"/>
            </p:xfrm>
            <a:graphic>
              <a:graphicData uri="http://schemas.microsoft.com/office/powerpoint/2016/slidezoom">
                <pslz:sldZm>
                  <pslz:sldZmObj sldId="417" cId="1370184751">
                    <pslz:zmPr id="{C31146FB-AD43-429F-ACD0-1779878B3CCB}" returnToParent="0" transitionDur="1000">
                      <p166:blipFill xmlns:p166="http://schemas.microsoft.com/office/powerpoint/2016/6/main">
                        <a:blip r:embed="rId4"/>
                        <a:stretch>
                          <a:fillRect/>
                        </a:stretch>
                      </p166:blipFill>
                      <p166:spPr xmlns:p166="http://schemas.microsoft.com/office/powerpoint/2016/6/main">
                        <a:xfrm>
                          <a:off x="0" y="0"/>
                          <a:ext cx="1603825" cy="1202869"/>
                        </a:xfrm>
                        <a:prstGeom prst="rect">
                          <a:avLst/>
                        </a:prstGeom>
                        <a:ln w="3175">
                          <a:solidFill>
                            <a:prstClr val="ltGray"/>
                          </a:solidFill>
                        </a:ln>
                      </p166:spPr>
                    </pslz:zmPr>
                  </pslz:sldZmObj>
                </pslz:sldZm>
              </a:graphicData>
            </a:graphic>
          </p:graphicFrame>
        </mc:Choice>
        <mc:Fallback>
          <p:pic>
            <p:nvPicPr>
              <p:cNvPr id="12" name="Slide Zoom 11">
                <a:extLst>
                  <a:ext uri="{FF2B5EF4-FFF2-40B4-BE49-F238E27FC236}">
                    <a16:creationId xmlns:a16="http://schemas.microsoft.com/office/drawing/2014/main" id="{4C0E60F7-5300-427D-9F5B-CC3F2881051E}"/>
                  </a:ext>
                </a:extLst>
              </p:cNvPr>
              <p:cNvPicPr>
                <a:picLocks noGrp="1" noRot="1" noChangeAspect="1" noMove="1" noResize="1" noEditPoints="1" noAdjustHandles="1" noChangeArrowheads="1" noChangeShapeType="1"/>
              </p:cNvPicPr>
              <p:nvPr/>
            </p:nvPicPr>
            <p:blipFill>
              <a:blip r:embed="rId4"/>
              <a:stretch>
                <a:fillRect/>
              </a:stretch>
            </p:blipFill>
            <p:spPr>
              <a:xfrm>
                <a:off x="7122388" y="72916"/>
                <a:ext cx="1603825" cy="1202869"/>
              </a:xfrm>
              <a:prstGeom prst="rect">
                <a:avLst/>
              </a:prstGeom>
              <a:ln w="3175">
                <a:solidFill>
                  <a:prstClr val="ltGray"/>
                </a:solidFill>
              </a:ln>
            </p:spPr>
          </p:pic>
        </mc:Fallback>
      </mc:AlternateContent>
      <p:sp>
        <p:nvSpPr>
          <p:cNvPr id="13" name="Rectangle 12">
            <a:extLst>
              <a:ext uri="{FF2B5EF4-FFF2-40B4-BE49-F238E27FC236}">
                <a16:creationId xmlns:a16="http://schemas.microsoft.com/office/drawing/2014/main" id="{339090C6-FF68-4103-BBFF-FC497C3ED240}"/>
              </a:ext>
            </a:extLst>
          </p:cNvPr>
          <p:cNvSpPr/>
          <p:nvPr/>
        </p:nvSpPr>
        <p:spPr>
          <a:xfrm>
            <a:off x="0" y="120801"/>
            <a:ext cx="6440214"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sz="2000" b="1" kern="0">
                <a:solidFill>
                  <a:srgbClr val="002060"/>
                </a:solidFill>
                <a:effectLst>
                  <a:outerShdw blurRad="38100" dist="38100" dir="2700000" algn="tl">
                    <a:srgbClr val="C0C0C0"/>
                  </a:outerShdw>
                </a:effectLst>
                <a:latin typeface="Helvetica"/>
                <a:ea typeface="MS PGothic" pitchFamily="34" charset="-128"/>
                <a:cs typeface="+mj-cs"/>
              </a:rPr>
              <a:t>with Descriptive Attribute</a:t>
            </a:r>
            <a:endParaRPr kumimoji="1" lang="en-US" sz="2400" b="1" kern="0">
              <a:solidFill>
                <a:srgbClr val="002060"/>
              </a:solidFill>
              <a:effectLst>
                <a:outerShdw blurRad="38100" dist="38100" dir="2700000" algn="tl">
                  <a:srgbClr val="C0C0C0"/>
                </a:outerShdw>
              </a:effectLst>
              <a:latin typeface="Helvetica"/>
              <a:ea typeface="MS PGothic" pitchFamily="34" charset="-128"/>
              <a:cs typeface="+mj-cs"/>
            </a:endParaRPr>
          </a:p>
        </p:txBody>
      </p:sp>
      <p:sp>
        <p:nvSpPr>
          <p:cNvPr id="14" name="Rectangle 13">
            <a:extLst>
              <a:ext uri="{FF2B5EF4-FFF2-40B4-BE49-F238E27FC236}">
                <a16:creationId xmlns:a16="http://schemas.microsoft.com/office/drawing/2014/main" id="{57DE3349-915A-4E5B-BDEC-0D5512DF7AC5}"/>
              </a:ext>
            </a:extLst>
          </p:cNvPr>
          <p:cNvSpPr/>
          <p:nvPr/>
        </p:nvSpPr>
        <p:spPr>
          <a:xfrm>
            <a:off x="1746450" y="5211392"/>
            <a:ext cx="4572000" cy="1124923"/>
          </a:xfrm>
          <a:prstGeom prst="rect">
            <a:avLst/>
          </a:prstGeom>
        </p:spPr>
        <p:txBody>
          <a:bodyPr>
            <a:spAutoFit/>
          </a:bodyPr>
          <a:lstStyle/>
          <a:p>
            <a:pPr>
              <a:lnSpc>
                <a:spcPct val="114000"/>
              </a:lnSpc>
            </a:pPr>
            <a:r>
              <a:rPr lang="en-IN" sz="2000"/>
              <a:t>Instructor(</a:t>
            </a:r>
            <a:r>
              <a:rPr lang="en-IN" sz="2000" u="sng"/>
              <a:t>ID</a:t>
            </a:r>
            <a:r>
              <a:rPr lang="en-IN" sz="2000"/>
              <a:t>, name, Salary)</a:t>
            </a:r>
          </a:p>
          <a:p>
            <a:pPr>
              <a:lnSpc>
                <a:spcPct val="114000"/>
              </a:lnSpc>
            </a:pPr>
            <a:r>
              <a:rPr lang="en-IN" sz="2000"/>
              <a:t>Student(</a:t>
            </a:r>
            <a:r>
              <a:rPr lang="en-IN" sz="2000" u="sng"/>
              <a:t>ID</a:t>
            </a:r>
            <a:r>
              <a:rPr lang="en-IN" sz="2000"/>
              <a:t>, name, </a:t>
            </a:r>
            <a:r>
              <a:rPr lang="en-IN" sz="2000" err="1"/>
              <a:t>tot_cred</a:t>
            </a:r>
            <a:r>
              <a:rPr lang="en-IN" sz="2000"/>
              <a:t>)</a:t>
            </a:r>
          </a:p>
          <a:p>
            <a:pPr>
              <a:lnSpc>
                <a:spcPct val="114000"/>
              </a:lnSpc>
            </a:pPr>
            <a:r>
              <a:rPr lang="en-IN" sz="2000"/>
              <a:t>Advisor(</a:t>
            </a:r>
            <a:r>
              <a:rPr lang="en-IN" sz="2000" u="sng" err="1"/>
              <a:t>I.Id</a:t>
            </a:r>
            <a:r>
              <a:rPr lang="en-IN" sz="2000" u="sng"/>
              <a:t>, </a:t>
            </a:r>
            <a:r>
              <a:rPr lang="en-IN" sz="2000" u="sng" err="1"/>
              <a:t>S.Id</a:t>
            </a:r>
            <a:r>
              <a:rPr lang="en-IN" sz="2000" u="sng"/>
              <a:t>, </a:t>
            </a:r>
            <a:r>
              <a:rPr lang="en-IN" sz="2000" err="1"/>
              <a:t>Date_of_advisor</a:t>
            </a:r>
            <a:r>
              <a:rPr lang="en-IN" sz="2000"/>
              <a:t>)</a:t>
            </a:r>
          </a:p>
        </p:txBody>
      </p:sp>
      <p:sp>
        <p:nvSpPr>
          <p:cNvPr id="15" name="Rectangle 14">
            <a:extLst>
              <a:ext uri="{FF2B5EF4-FFF2-40B4-BE49-F238E27FC236}">
                <a16:creationId xmlns:a16="http://schemas.microsoft.com/office/drawing/2014/main" id="{331826B0-62A6-45E2-8654-58B3F65A0254}"/>
              </a:ext>
            </a:extLst>
          </p:cNvPr>
          <p:cNvSpPr/>
          <p:nvPr/>
        </p:nvSpPr>
        <p:spPr>
          <a:xfrm>
            <a:off x="342900" y="1219200"/>
            <a:ext cx="8458200" cy="869469"/>
          </a:xfrm>
          <a:prstGeom prst="rect">
            <a:avLst/>
          </a:prstGeom>
        </p:spPr>
        <p:txBody>
          <a:bodyPr wrap="square">
            <a:spAutoFit/>
          </a:bodyPr>
          <a:lstStyle/>
          <a:p>
            <a:r>
              <a:rPr lang="en-IN" sz="2000"/>
              <a:t>Assume the requirement is- many Instructors can be advisor to multiple students at different dates. </a:t>
            </a:r>
          </a:p>
          <a:p>
            <a:endParaRPr lang="en-IN" sz="1050"/>
          </a:p>
        </p:txBody>
      </p:sp>
    </p:spTree>
    <p:extLst>
      <p:ext uri="{BB962C8B-B14F-4D97-AF65-F5344CB8AC3E}">
        <p14:creationId xmlns:p14="http://schemas.microsoft.com/office/powerpoint/2010/main" val="34424753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54B61B-0654-4D01-BC0E-3C46800E8134}"/>
              </a:ext>
            </a:extLst>
          </p:cNvPr>
          <p:cNvPicPr>
            <a:picLocks noChangeAspect="1"/>
          </p:cNvPicPr>
          <p:nvPr/>
        </p:nvPicPr>
        <p:blipFill>
          <a:blip r:embed="rId3"/>
          <a:stretch>
            <a:fillRect/>
          </a:stretch>
        </p:blipFill>
        <p:spPr>
          <a:xfrm>
            <a:off x="1456765" y="304800"/>
            <a:ext cx="5867400" cy="4093134"/>
          </a:xfrm>
          <a:prstGeom prst="rect">
            <a:avLst/>
          </a:prstGeom>
        </p:spPr>
      </p:pic>
      <p:sp>
        <p:nvSpPr>
          <p:cNvPr id="6" name="Rectangle 5">
            <a:extLst>
              <a:ext uri="{FF2B5EF4-FFF2-40B4-BE49-F238E27FC236}">
                <a16:creationId xmlns:a16="http://schemas.microsoft.com/office/drawing/2014/main" id="{95A3CE93-C551-4A44-985D-59CC8E8D7552}"/>
              </a:ext>
            </a:extLst>
          </p:cNvPr>
          <p:cNvSpPr/>
          <p:nvPr/>
        </p:nvSpPr>
        <p:spPr>
          <a:xfrm>
            <a:off x="76200" y="4503509"/>
            <a:ext cx="9067800" cy="2354491"/>
          </a:xfrm>
          <a:prstGeom prst="rect">
            <a:avLst/>
          </a:prstGeom>
        </p:spPr>
        <p:txBody>
          <a:bodyPr wrap="square">
            <a:spAutoFit/>
          </a:bodyPr>
          <a:lstStyle/>
          <a:p>
            <a:pPr algn="just"/>
            <a:r>
              <a:rPr lang="en-IN"/>
              <a:t>Customer and Account are having many-to-many relationship </a:t>
            </a:r>
          </a:p>
          <a:p>
            <a:pPr algn="just"/>
            <a:r>
              <a:rPr lang="en-IN"/>
              <a:t>and the </a:t>
            </a:r>
            <a:r>
              <a:rPr lang="en-IN" i="1"/>
              <a:t>access _date </a:t>
            </a:r>
            <a:r>
              <a:rPr lang="en-US"/>
              <a:t>descriptive attribute attached to the relationship set </a:t>
            </a:r>
            <a:r>
              <a:rPr lang="en-US" i="1"/>
              <a:t>depositor </a:t>
            </a:r>
            <a:r>
              <a:rPr lang="en-US"/>
              <a:t>to specify the most recent date on which a customer accessed that account.</a:t>
            </a:r>
          </a:p>
          <a:p>
            <a:pPr algn="just"/>
            <a:endParaRPr lang="en-US" sz="300"/>
          </a:p>
          <a:p>
            <a:pPr algn="just"/>
            <a:r>
              <a:rPr lang="en-US"/>
              <a:t>However if we want to record </a:t>
            </a:r>
            <a:r>
              <a:rPr lang="en-US" b="1">
                <a:solidFill>
                  <a:srgbClr val="C00000"/>
                </a:solidFill>
              </a:rPr>
              <a:t>all dates</a:t>
            </a:r>
            <a:r>
              <a:rPr lang="en-US"/>
              <a:t> when customers have accessed their accounts then scenario will be different while converting into schema.</a:t>
            </a:r>
          </a:p>
          <a:p>
            <a:pPr algn="just"/>
            <a:r>
              <a:rPr lang="en-US"/>
              <a:t>In that case relationships like – </a:t>
            </a:r>
          </a:p>
          <a:p>
            <a:pPr algn="just"/>
            <a:r>
              <a:rPr lang="en-US"/>
              <a:t>(</a:t>
            </a:r>
            <a:r>
              <a:rPr lang="en-US">
                <a:solidFill>
                  <a:srgbClr val="C00000"/>
                </a:solidFill>
              </a:rPr>
              <a:t>Smith</a:t>
            </a:r>
            <a:r>
              <a:rPr lang="en-US"/>
              <a:t>,21-June-1996,</a:t>
            </a:r>
            <a:r>
              <a:rPr lang="en-US">
                <a:solidFill>
                  <a:srgbClr val="C00000"/>
                </a:solidFill>
              </a:rPr>
              <a:t>A-201</a:t>
            </a:r>
            <a:r>
              <a:rPr lang="en-US"/>
              <a:t>) and (Smith,21-June-1996,A-215),(</a:t>
            </a:r>
            <a:r>
              <a:rPr lang="en-US">
                <a:solidFill>
                  <a:srgbClr val="C00000"/>
                </a:solidFill>
              </a:rPr>
              <a:t>Smith</a:t>
            </a:r>
            <a:r>
              <a:rPr lang="en-US"/>
              <a:t>,21-June-2006,</a:t>
            </a:r>
            <a:r>
              <a:rPr lang="en-US">
                <a:solidFill>
                  <a:srgbClr val="C00000"/>
                </a:solidFill>
              </a:rPr>
              <a:t>A-201</a:t>
            </a:r>
            <a:r>
              <a:rPr lang="en-US"/>
              <a:t>)  may exist</a:t>
            </a:r>
            <a:endParaRPr lang="en-IN"/>
          </a:p>
        </p:txBody>
      </p:sp>
      <p:sp>
        <p:nvSpPr>
          <p:cNvPr id="7" name="Rectangle 6">
            <a:extLst>
              <a:ext uri="{FF2B5EF4-FFF2-40B4-BE49-F238E27FC236}">
                <a16:creationId xmlns:a16="http://schemas.microsoft.com/office/drawing/2014/main" id="{62A56152-06D0-40F0-9B37-216302A4A4C6}"/>
              </a:ext>
            </a:extLst>
          </p:cNvPr>
          <p:cNvSpPr/>
          <p:nvPr/>
        </p:nvSpPr>
        <p:spPr>
          <a:xfrm>
            <a:off x="1828800" y="6849"/>
            <a:ext cx="6172200" cy="400110"/>
          </a:xfrm>
          <a:prstGeom prst="rect">
            <a:avLst/>
          </a:prstGeom>
        </p:spPr>
        <p:txBody>
          <a:bodyPr wrap="square">
            <a:spAutoFit/>
          </a:bodyPr>
          <a:lstStyle/>
          <a:p>
            <a:r>
              <a:rPr kumimoji="1" lang="en-US" sz="2000" b="1" kern="0">
                <a:solidFill>
                  <a:srgbClr val="CC3300"/>
                </a:solidFill>
                <a:effectLst>
                  <a:outerShdw blurRad="38100" dist="38100" dir="2700000" algn="tl">
                    <a:srgbClr val="C0C0C0"/>
                  </a:outerShdw>
                </a:effectLst>
                <a:latin typeface="Helvetica"/>
                <a:ea typeface="MS PGothic" pitchFamily="34" charset="-128"/>
              </a:rPr>
              <a:t>Relation –</a:t>
            </a:r>
            <a:r>
              <a:rPr kumimoji="1" lang="en-US" b="1" kern="0">
                <a:solidFill>
                  <a:srgbClr val="002060"/>
                </a:solidFill>
                <a:effectLst>
                  <a:outerShdw blurRad="38100" dist="38100" dir="2700000" algn="tl">
                    <a:srgbClr val="C0C0C0"/>
                  </a:outerShdw>
                </a:effectLst>
                <a:latin typeface="Helvetica"/>
                <a:ea typeface="MS PGothic" pitchFamily="34" charset="-128"/>
              </a:rPr>
              <a:t>with Descriptive Attribute</a:t>
            </a:r>
            <a:endParaRPr lang="en-IN"/>
          </a:p>
        </p:txBody>
      </p:sp>
    </p:spTree>
    <p:extLst>
      <p:ext uri="{BB962C8B-B14F-4D97-AF65-F5344CB8AC3E}">
        <p14:creationId xmlns:p14="http://schemas.microsoft.com/office/powerpoint/2010/main" val="3852256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7B6BA-D629-436D-98C9-6FCCD4D0309E}"/>
              </a:ext>
            </a:extLst>
          </p:cNvPr>
          <p:cNvPicPr>
            <a:picLocks noChangeAspect="1"/>
          </p:cNvPicPr>
          <p:nvPr/>
        </p:nvPicPr>
        <p:blipFill>
          <a:blip r:embed="rId3"/>
          <a:stretch>
            <a:fillRect/>
          </a:stretch>
        </p:blipFill>
        <p:spPr>
          <a:xfrm>
            <a:off x="381000" y="502714"/>
            <a:ext cx="7924800" cy="2744277"/>
          </a:xfrm>
          <a:prstGeom prst="rect">
            <a:avLst/>
          </a:prstGeom>
        </p:spPr>
      </p:pic>
      <p:sp>
        <p:nvSpPr>
          <p:cNvPr id="5" name="Rectangle 4">
            <a:extLst>
              <a:ext uri="{FF2B5EF4-FFF2-40B4-BE49-F238E27FC236}">
                <a16:creationId xmlns:a16="http://schemas.microsoft.com/office/drawing/2014/main" id="{2B2E025F-13DA-4EC5-9B82-E66E22C2562F}"/>
              </a:ext>
            </a:extLst>
          </p:cNvPr>
          <p:cNvSpPr/>
          <p:nvPr/>
        </p:nvSpPr>
        <p:spPr>
          <a:xfrm>
            <a:off x="1828800" y="302659"/>
            <a:ext cx="6172200" cy="400110"/>
          </a:xfrm>
          <a:prstGeom prst="rect">
            <a:avLst/>
          </a:prstGeom>
        </p:spPr>
        <p:txBody>
          <a:bodyPr wrap="square">
            <a:spAutoFit/>
          </a:bodyPr>
          <a:lstStyle/>
          <a:p>
            <a:r>
              <a:rPr kumimoji="1" lang="en-US" sz="2000" b="1" kern="0">
                <a:solidFill>
                  <a:srgbClr val="CC3300"/>
                </a:solidFill>
                <a:effectLst>
                  <a:outerShdw blurRad="38100" dist="38100" dir="2700000" algn="tl">
                    <a:srgbClr val="C0C0C0"/>
                  </a:outerShdw>
                </a:effectLst>
                <a:latin typeface="Helvetica"/>
                <a:ea typeface="MS PGothic" pitchFamily="34" charset="-128"/>
              </a:rPr>
              <a:t>ER Diagram &amp; </a:t>
            </a:r>
            <a:r>
              <a:rPr kumimoji="1" lang="en-US" sz="2000" b="1" kern="0" err="1">
                <a:solidFill>
                  <a:srgbClr val="CC3300"/>
                </a:solidFill>
                <a:effectLst>
                  <a:outerShdw blurRad="38100" dist="38100" dir="2700000" algn="tl">
                    <a:srgbClr val="C0C0C0"/>
                  </a:outerShdw>
                </a:effectLst>
                <a:latin typeface="Helvetica"/>
                <a:ea typeface="MS PGothic" pitchFamily="34" charset="-128"/>
              </a:rPr>
              <a:t>SChema</a:t>
            </a:r>
            <a:r>
              <a:rPr kumimoji="1" lang="en-US" sz="2000" b="1" kern="0">
                <a:solidFill>
                  <a:srgbClr val="CC3300"/>
                </a:solidFill>
                <a:effectLst>
                  <a:outerShdw blurRad="38100" dist="38100" dir="2700000" algn="tl">
                    <a:srgbClr val="C0C0C0"/>
                  </a:outerShdw>
                </a:effectLst>
                <a:latin typeface="Helvetica"/>
                <a:ea typeface="MS PGothic" pitchFamily="34" charset="-128"/>
              </a:rPr>
              <a:t> –</a:t>
            </a:r>
            <a:r>
              <a:rPr kumimoji="1" lang="en-US" b="1" kern="0">
                <a:solidFill>
                  <a:srgbClr val="002060"/>
                </a:solidFill>
                <a:effectLst>
                  <a:outerShdw blurRad="38100" dist="38100" dir="2700000" algn="tl">
                    <a:srgbClr val="C0C0C0"/>
                  </a:outerShdw>
                </a:effectLst>
                <a:latin typeface="Helvetica"/>
                <a:ea typeface="MS PGothic" pitchFamily="34" charset="-128"/>
              </a:rPr>
              <a:t>with Descriptive Attribute</a:t>
            </a:r>
            <a:endParaRPr lang="en-IN"/>
          </a:p>
        </p:txBody>
      </p:sp>
      <p:sp>
        <p:nvSpPr>
          <p:cNvPr id="6" name="Rectangle 5">
            <a:extLst>
              <a:ext uri="{FF2B5EF4-FFF2-40B4-BE49-F238E27FC236}">
                <a16:creationId xmlns:a16="http://schemas.microsoft.com/office/drawing/2014/main" id="{CA1B643B-4FD4-40F0-A4C6-D26D60C5B494}"/>
              </a:ext>
            </a:extLst>
          </p:cNvPr>
          <p:cNvSpPr/>
          <p:nvPr/>
        </p:nvSpPr>
        <p:spPr>
          <a:xfrm>
            <a:off x="990600" y="2590800"/>
            <a:ext cx="5334000" cy="1295868"/>
          </a:xfrm>
          <a:prstGeom prst="rect">
            <a:avLst/>
          </a:prstGeom>
        </p:spPr>
        <p:txBody>
          <a:bodyPr wrap="square">
            <a:spAutoFit/>
          </a:bodyPr>
          <a:lstStyle/>
          <a:p>
            <a:pPr>
              <a:lnSpc>
                <a:spcPct val="150000"/>
              </a:lnSpc>
            </a:pPr>
            <a:r>
              <a:rPr lang="en-US"/>
              <a:t>Customer(</a:t>
            </a:r>
            <a:r>
              <a:rPr lang="en-US" u="sng" err="1"/>
              <a:t>CustomerID</a:t>
            </a:r>
            <a:r>
              <a:rPr lang="en-US"/>
              <a:t>,…);</a:t>
            </a:r>
          </a:p>
          <a:p>
            <a:pPr>
              <a:lnSpc>
                <a:spcPct val="150000"/>
              </a:lnSpc>
            </a:pPr>
            <a:r>
              <a:rPr lang="en-US"/>
              <a:t>Account(</a:t>
            </a:r>
            <a:r>
              <a:rPr lang="en-US" u="sng" err="1"/>
              <a:t>Account_Number</a:t>
            </a:r>
            <a:r>
              <a:rPr lang="en-US"/>
              <a:t>, Balance)</a:t>
            </a:r>
          </a:p>
          <a:p>
            <a:pPr>
              <a:lnSpc>
                <a:spcPct val="150000"/>
              </a:lnSpc>
            </a:pPr>
            <a:r>
              <a:rPr lang="en-US"/>
              <a:t>Depositor(</a:t>
            </a:r>
            <a:r>
              <a:rPr lang="en-US" u="sng" err="1"/>
              <a:t>Account_Number,CustomerID</a:t>
            </a:r>
            <a:r>
              <a:rPr lang="en-US" err="1"/>
              <a:t>,Access_Date</a:t>
            </a:r>
            <a:r>
              <a:rPr lang="en-US"/>
              <a:t>)</a:t>
            </a:r>
            <a:endParaRPr lang="en-IN"/>
          </a:p>
        </p:txBody>
      </p:sp>
      <p:sp>
        <p:nvSpPr>
          <p:cNvPr id="7" name="Rectangle 6">
            <a:extLst>
              <a:ext uri="{FF2B5EF4-FFF2-40B4-BE49-F238E27FC236}">
                <a16:creationId xmlns:a16="http://schemas.microsoft.com/office/drawing/2014/main" id="{507E53EE-F59E-442E-8302-769553D17A57}"/>
              </a:ext>
            </a:extLst>
          </p:cNvPr>
          <p:cNvSpPr/>
          <p:nvPr/>
        </p:nvSpPr>
        <p:spPr>
          <a:xfrm>
            <a:off x="152400" y="3886200"/>
            <a:ext cx="8763000" cy="1754326"/>
          </a:xfrm>
          <a:prstGeom prst="rect">
            <a:avLst/>
          </a:prstGeom>
        </p:spPr>
        <p:txBody>
          <a:bodyPr wrap="square">
            <a:spAutoFit/>
          </a:bodyPr>
          <a:lstStyle/>
          <a:p>
            <a:pPr algn="just"/>
            <a:r>
              <a:rPr lang="en-US"/>
              <a:t>However if we want to record all dates when customers have accessed their accounts then scenario will be different while converting into schema.</a:t>
            </a:r>
          </a:p>
          <a:p>
            <a:pPr algn="just"/>
            <a:r>
              <a:rPr lang="en-US"/>
              <a:t>In that case relationships like – </a:t>
            </a:r>
          </a:p>
          <a:p>
            <a:pPr algn="just"/>
            <a:r>
              <a:rPr lang="en-US" b="1"/>
              <a:t>(Smith,21-June-1996,A-201) </a:t>
            </a:r>
            <a:r>
              <a:rPr lang="en-US"/>
              <a:t>and </a:t>
            </a:r>
            <a:r>
              <a:rPr lang="en-US" b="1"/>
              <a:t>(Smith,21-June-1996,A-215), (Smith,21-June-2006,A-201)</a:t>
            </a:r>
            <a:r>
              <a:rPr lang="en-US"/>
              <a:t>  may exist. </a:t>
            </a:r>
          </a:p>
          <a:p>
            <a:pPr algn="just"/>
            <a:r>
              <a:rPr lang="en-US"/>
              <a:t>Now </a:t>
            </a:r>
            <a:r>
              <a:rPr lang="en-US" err="1"/>
              <a:t>Access_Date</a:t>
            </a:r>
            <a:r>
              <a:rPr lang="en-US"/>
              <a:t> also will be part of Primary key </a:t>
            </a:r>
            <a:endParaRPr lang="en-IN"/>
          </a:p>
        </p:txBody>
      </p:sp>
      <p:sp>
        <p:nvSpPr>
          <p:cNvPr id="8" name="Rectangle 7">
            <a:extLst>
              <a:ext uri="{FF2B5EF4-FFF2-40B4-BE49-F238E27FC236}">
                <a16:creationId xmlns:a16="http://schemas.microsoft.com/office/drawing/2014/main" id="{419B6790-8B6C-4D39-8A4F-78EF7FA6AB22}"/>
              </a:ext>
            </a:extLst>
          </p:cNvPr>
          <p:cNvSpPr/>
          <p:nvPr/>
        </p:nvSpPr>
        <p:spPr>
          <a:xfrm>
            <a:off x="2286000" y="5562132"/>
            <a:ext cx="6324600" cy="1295868"/>
          </a:xfrm>
          <a:prstGeom prst="rect">
            <a:avLst/>
          </a:prstGeom>
        </p:spPr>
        <p:txBody>
          <a:bodyPr wrap="square">
            <a:spAutoFit/>
          </a:bodyPr>
          <a:lstStyle/>
          <a:p>
            <a:pPr>
              <a:lnSpc>
                <a:spcPct val="150000"/>
              </a:lnSpc>
            </a:pPr>
            <a:r>
              <a:rPr lang="en-US"/>
              <a:t>Customer(</a:t>
            </a:r>
            <a:r>
              <a:rPr lang="en-US" u="sng" err="1"/>
              <a:t>CustomerID</a:t>
            </a:r>
            <a:r>
              <a:rPr lang="en-US"/>
              <a:t>,…);</a:t>
            </a:r>
          </a:p>
          <a:p>
            <a:pPr>
              <a:lnSpc>
                <a:spcPct val="150000"/>
              </a:lnSpc>
            </a:pPr>
            <a:r>
              <a:rPr lang="en-US"/>
              <a:t>Account(</a:t>
            </a:r>
            <a:r>
              <a:rPr lang="en-US" u="sng" err="1"/>
              <a:t>Account_Number</a:t>
            </a:r>
            <a:r>
              <a:rPr lang="en-US"/>
              <a:t>, Balance)</a:t>
            </a:r>
          </a:p>
          <a:p>
            <a:pPr>
              <a:lnSpc>
                <a:spcPct val="150000"/>
              </a:lnSpc>
            </a:pPr>
            <a:r>
              <a:rPr lang="en-US"/>
              <a:t>Depositor(</a:t>
            </a:r>
            <a:r>
              <a:rPr lang="en-US" u="sng" err="1"/>
              <a:t>Account_Number</a:t>
            </a:r>
            <a:r>
              <a:rPr lang="en-US" u="sng"/>
              <a:t>, </a:t>
            </a:r>
            <a:r>
              <a:rPr lang="en-US" u="sng" err="1"/>
              <a:t>CustomerID</a:t>
            </a:r>
            <a:r>
              <a:rPr lang="en-US" u="sng"/>
              <a:t>, Access_Date</a:t>
            </a:r>
            <a:r>
              <a:rPr lang="en-US"/>
              <a:t>)</a:t>
            </a:r>
            <a:endParaRPr lang="en-IN"/>
          </a:p>
        </p:txBody>
      </p:sp>
    </p:spTree>
    <p:extLst>
      <p:ext uri="{BB962C8B-B14F-4D97-AF65-F5344CB8AC3E}">
        <p14:creationId xmlns:p14="http://schemas.microsoft.com/office/powerpoint/2010/main" val="1862072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533400" y="1636900"/>
            <a:ext cx="7924800" cy="2477900"/>
            <a:chOff x="304800" y="1484499"/>
            <a:chExt cx="7924800" cy="2477900"/>
          </a:xfrm>
        </p:grpSpPr>
        <p:sp>
          <p:nvSpPr>
            <p:cNvPr id="5" name="TextBox 4"/>
            <p:cNvSpPr txBox="1"/>
            <p:nvPr/>
          </p:nvSpPr>
          <p:spPr>
            <a:xfrm>
              <a:off x="680424" y="2935069"/>
              <a:ext cx="2196101" cy="646331"/>
            </a:xfrm>
            <a:prstGeom prst="rect">
              <a:avLst/>
            </a:prstGeom>
            <a:noFill/>
            <a:ln>
              <a:solidFill>
                <a:schemeClr val="tx1"/>
              </a:solidFill>
            </a:ln>
          </p:spPr>
          <p:txBody>
            <a:bodyPr wrap="square" rtlCol="0">
              <a:spAutoFit/>
            </a:bodyPr>
            <a:lstStyle/>
            <a:p>
              <a:pPr algn="ctr"/>
              <a:endParaRPr lang="en-US"/>
            </a:p>
            <a:p>
              <a:pPr lvl="1" algn="ctr"/>
              <a:r>
                <a:rPr lang="en-US" b="1"/>
                <a:t>Employee</a:t>
              </a:r>
              <a:r>
                <a:rPr lang="en-US"/>
                <a:t>	</a:t>
              </a:r>
            </a:p>
          </p:txBody>
        </p:sp>
        <p:sp>
          <p:nvSpPr>
            <p:cNvPr id="6" name="TextBox 5"/>
            <p:cNvSpPr txBox="1"/>
            <p:nvPr/>
          </p:nvSpPr>
          <p:spPr>
            <a:xfrm>
              <a:off x="5723323" y="2938070"/>
              <a:ext cx="2353877" cy="646331"/>
            </a:xfrm>
            <a:prstGeom prst="rect">
              <a:avLst/>
            </a:prstGeom>
            <a:noFill/>
            <a:ln w="63500" cmpd="dbl">
              <a:solidFill>
                <a:schemeClr val="tx1"/>
              </a:solidFill>
            </a:ln>
          </p:spPr>
          <p:txBody>
            <a:bodyPr wrap="square" rtlCol="0">
              <a:spAutoFit/>
            </a:bodyPr>
            <a:lstStyle/>
            <a:p>
              <a:pPr algn="ctr"/>
              <a:endParaRPr lang="en-US"/>
            </a:p>
            <a:p>
              <a:pPr algn="ctr"/>
              <a:r>
                <a:rPr lang="en-US" b="1" err="1"/>
                <a:t>Medicare_Dependents</a:t>
              </a:r>
              <a:endParaRPr lang="en-US" b="1"/>
            </a:p>
          </p:txBody>
        </p:sp>
        <p:sp>
          <p:nvSpPr>
            <p:cNvPr id="7" name="Diamond 6"/>
            <p:cNvSpPr/>
            <p:nvPr/>
          </p:nvSpPr>
          <p:spPr>
            <a:xfrm>
              <a:off x="3276600" y="2582783"/>
              <a:ext cx="2043957" cy="1379616"/>
            </a:xfrm>
            <a:prstGeom prst="diamond">
              <a:avLst/>
            </a:prstGeom>
            <a:solidFill>
              <a:schemeClr val="bg1"/>
            </a:solidFill>
            <a:ln w="635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Med-Dependents</a:t>
              </a:r>
              <a:endParaRPr lang="en-US" sz="1000" b="1">
                <a:solidFill>
                  <a:schemeClr val="tx1"/>
                </a:solidFill>
              </a:endParaRPr>
            </a:p>
          </p:txBody>
        </p:sp>
        <p:cxnSp>
          <p:nvCxnSpPr>
            <p:cNvPr id="8" name="Straight Connector 7"/>
            <p:cNvCxnSpPr>
              <a:stCxn id="5" idx="3"/>
              <a:endCxn id="7" idx="1"/>
            </p:cNvCxnSpPr>
            <p:nvPr/>
          </p:nvCxnSpPr>
          <p:spPr>
            <a:xfrm>
              <a:off x="2876525" y="3258235"/>
              <a:ext cx="400075" cy="14356"/>
            </a:xfrm>
            <a:prstGeom prst="line">
              <a:avLst/>
            </a:prstGeom>
            <a:ln>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6" idx="1"/>
            </p:cNvCxnSpPr>
            <p:nvPr/>
          </p:nvCxnSpPr>
          <p:spPr>
            <a:xfrm flipV="1">
              <a:off x="5320557" y="3261236"/>
              <a:ext cx="402766" cy="11355"/>
            </a:xfrm>
            <a:prstGeom prst="straightConnector1">
              <a:avLst/>
            </a:prstGeom>
            <a:ln w="38100" cmpd="dbl">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04800" y="1649130"/>
              <a:ext cx="1473673"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a:solidFill>
                    <a:srgbClr val="C00000"/>
                  </a:solidFill>
                </a:rPr>
                <a:t>Empno</a:t>
              </a:r>
            </a:p>
          </p:txBody>
        </p:sp>
        <p:sp>
          <p:nvSpPr>
            <p:cNvPr id="11" name="Oval 10"/>
            <p:cNvSpPr/>
            <p:nvPr/>
          </p:nvSpPr>
          <p:spPr>
            <a:xfrm>
              <a:off x="2225828" y="1484499"/>
              <a:ext cx="1812772"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err="1">
                  <a:solidFill>
                    <a:schemeClr val="tx1"/>
                  </a:solidFill>
                </a:rPr>
                <a:t>EName</a:t>
              </a:r>
              <a:endParaRPr lang="en-US" sz="1400" b="1">
                <a:solidFill>
                  <a:schemeClr val="tx1"/>
                </a:solidFill>
              </a:endParaRPr>
            </a:p>
          </p:txBody>
        </p:sp>
        <p:sp>
          <p:nvSpPr>
            <p:cNvPr id="12" name="Oval 11"/>
            <p:cNvSpPr/>
            <p:nvPr/>
          </p:nvSpPr>
          <p:spPr>
            <a:xfrm>
              <a:off x="4800601" y="1615478"/>
              <a:ext cx="1817430"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dash" err="1">
                  <a:solidFill>
                    <a:srgbClr val="C00000"/>
                  </a:solidFill>
                </a:rPr>
                <a:t>Depnd_Name</a:t>
              </a:r>
              <a:endParaRPr lang="en-US" sz="1400" b="1" u="dash">
                <a:solidFill>
                  <a:srgbClr val="C00000"/>
                </a:solidFill>
              </a:endParaRPr>
            </a:p>
          </p:txBody>
        </p:sp>
        <p:sp>
          <p:nvSpPr>
            <p:cNvPr id="13" name="Oval 12"/>
            <p:cNvSpPr/>
            <p:nvPr/>
          </p:nvSpPr>
          <p:spPr>
            <a:xfrm>
              <a:off x="6821373" y="1568340"/>
              <a:ext cx="1408227" cy="9269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err="1">
                  <a:solidFill>
                    <a:schemeClr val="tx1"/>
                  </a:solidFill>
                </a:rPr>
                <a:t>Relationship_with</a:t>
              </a:r>
              <a:endParaRPr lang="en-US" sz="1400" b="1">
                <a:solidFill>
                  <a:schemeClr val="tx1"/>
                </a:solidFill>
              </a:endParaRPr>
            </a:p>
          </p:txBody>
        </p:sp>
        <p:cxnSp>
          <p:nvCxnSpPr>
            <p:cNvPr id="14" name="Straight Connector 13"/>
            <p:cNvCxnSpPr>
              <a:stCxn id="10" idx="4"/>
            </p:cNvCxnSpPr>
            <p:nvPr/>
          </p:nvCxnSpPr>
          <p:spPr>
            <a:xfrm>
              <a:off x="1041637" y="2576116"/>
              <a:ext cx="370819" cy="35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3"/>
            </p:cNvCxnSpPr>
            <p:nvPr/>
          </p:nvCxnSpPr>
          <p:spPr>
            <a:xfrm flipH="1">
              <a:off x="2063156" y="2275733"/>
              <a:ext cx="428146" cy="638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5"/>
            </p:cNvCxnSpPr>
            <p:nvPr/>
          </p:nvCxnSpPr>
          <p:spPr>
            <a:xfrm>
              <a:off x="6351875" y="2406712"/>
              <a:ext cx="266156" cy="551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4"/>
            </p:cNvCxnSpPr>
            <p:nvPr/>
          </p:nvCxnSpPr>
          <p:spPr>
            <a:xfrm flipH="1">
              <a:off x="7106053" y="2495328"/>
              <a:ext cx="419434" cy="463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838200" y="228600"/>
            <a:ext cx="7620000" cy="1077218"/>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Reduce the Following ER Diagrams into Relational Schema- </a:t>
            </a:r>
            <a:r>
              <a:rPr kumimoji="1" lang="en-US" sz="2000" b="1" kern="0">
                <a:solidFill>
                  <a:srgbClr val="002060"/>
                </a:solidFill>
                <a:effectLst>
                  <a:outerShdw blurRad="38100" dist="38100" dir="2700000" algn="tl">
                    <a:srgbClr val="C0C0C0"/>
                  </a:outerShdw>
                </a:effectLst>
                <a:latin typeface="Helvetica"/>
                <a:ea typeface="MS PGothic" pitchFamily="34" charset="-128"/>
                <a:cs typeface="+mj-cs"/>
              </a:rPr>
              <a:t>Weak Entity</a:t>
            </a: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a:t>
            </a:r>
          </a:p>
        </p:txBody>
      </p:sp>
      <p:sp>
        <p:nvSpPr>
          <p:cNvPr id="2" name="Rectangle 1"/>
          <p:cNvSpPr/>
          <p:nvPr/>
        </p:nvSpPr>
        <p:spPr>
          <a:xfrm>
            <a:off x="304800" y="4572000"/>
            <a:ext cx="9067800" cy="1754326"/>
          </a:xfrm>
          <a:prstGeom prst="rect">
            <a:avLst/>
          </a:prstGeom>
        </p:spPr>
        <p:txBody>
          <a:bodyPr wrap="square">
            <a:spAutoFit/>
          </a:bodyPr>
          <a:lstStyle/>
          <a:p>
            <a:pPr>
              <a:lnSpc>
                <a:spcPct val="150000"/>
              </a:lnSpc>
            </a:pPr>
            <a:r>
              <a:rPr lang="en-US" sz="2400"/>
              <a:t>Employee(</a:t>
            </a:r>
            <a:r>
              <a:rPr lang="en-US" sz="2400" u="sng" err="1"/>
              <a:t>Empno</a:t>
            </a:r>
            <a:r>
              <a:rPr lang="en-US" sz="2400" err="1"/>
              <a:t>,Ename</a:t>
            </a:r>
            <a:r>
              <a:rPr lang="en-US" sz="2400"/>
              <a:t>)</a:t>
            </a:r>
          </a:p>
          <a:p>
            <a:pPr>
              <a:lnSpc>
                <a:spcPct val="150000"/>
              </a:lnSpc>
            </a:pPr>
            <a:r>
              <a:rPr lang="en-US" sz="2400" err="1"/>
              <a:t>Medicare_Dependents</a:t>
            </a:r>
            <a:r>
              <a:rPr lang="en-US" sz="2400"/>
              <a:t>(</a:t>
            </a:r>
            <a:r>
              <a:rPr lang="en-US" sz="2400" u="sng" err="1"/>
              <a:t>Empno,Depnd_Name</a:t>
            </a:r>
            <a:r>
              <a:rPr lang="en-US" sz="2400"/>
              <a:t>,</a:t>
            </a:r>
            <a:r>
              <a:rPr lang="en-US" sz="2400" b="1"/>
              <a:t> </a:t>
            </a:r>
            <a:r>
              <a:rPr lang="en-US" sz="2400" err="1"/>
              <a:t>Relationship_with</a:t>
            </a:r>
            <a:r>
              <a:rPr lang="en-US" sz="2400"/>
              <a:t>)</a:t>
            </a:r>
          </a:p>
          <a:p>
            <a:pPr>
              <a:lnSpc>
                <a:spcPct val="150000"/>
              </a:lnSpc>
            </a:pPr>
            <a:r>
              <a:rPr lang="en-US" sz="2400"/>
              <a:t>	</a:t>
            </a:r>
            <a:r>
              <a:rPr lang="en-US" sz="1600"/>
              <a:t>Empno in Medicare_Dependets is Foreign key Referencing Empno in Employee.</a:t>
            </a:r>
          </a:p>
        </p:txBody>
      </p:sp>
    </p:spTree>
    <p:extLst>
      <p:ext uri="{BB962C8B-B14F-4D97-AF65-F5344CB8AC3E}">
        <p14:creationId xmlns:p14="http://schemas.microsoft.com/office/powerpoint/2010/main" val="252115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8350" y="0"/>
            <a:ext cx="8077200" cy="584775"/>
          </a:xfrm>
        </p:spPr>
        <p:txBody>
          <a:bodyPr vert="horz" wrap="square" lIns="91440" tIns="45720" rIns="91440" bIns="45720" rtlCol="0" anchor="ctr">
            <a:spAutoFit/>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Relationship Sets</a:t>
            </a:r>
          </a:p>
        </p:txBody>
      </p:sp>
      <p:sp>
        <p:nvSpPr>
          <p:cNvPr id="5" name="Rectangle 3"/>
          <p:cNvSpPr txBox="1">
            <a:spLocks noChangeArrowheads="1"/>
          </p:cNvSpPr>
          <p:nvPr/>
        </p:nvSpPr>
        <p:spPr>
          <a:xfrm>
            <a:off x="559559" y="609600"/>
            <a:ext cx="8172450" cy="5990938"/>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tabLst>
                <a:tab pos="1536700" algn="ctr"/>
                <a:tab pos="3543300" algn="ctr"/>
                <a:tab pos="5481638" algn="ctr"/>
              </a:tabLst>
            </a:pPr>
            <a:r>
              <a:rPr lang="en-US" sz="2900"/>
              <a:t>Consider formal definition of Relationship set.</a:t>
            </a:r>
            <a:endParaRPr lang="en-US" sz="2300"/>
          </a:p>
          <a:p>
            <a:pPr>
              <a:lnSpc>
                <a:spcPct val="120000"/>
              </a:lnSpc>
              <a:tabLst>
                <a:tab pos="1536700" algn="ctr"/>
                <a:tab pos="3543300" algn="ctr"/>
                <a:tab pos="5481638" algn="ctr"/>
              </a:tabLst>
            </a:pPr>
            <a:r>
              <a:rPr lang="en-US" sz="2900"/>
              <a:t>A </a:t>
            </a:r>
            <a:r>
              <a:rPr lang="en-US" sz="2900" b="1">
                <a:solidFill>
                  <a:srgbClr val="000099"/>
                </a:solidFill>
              </a:rPr>
              <a:t>relationship</a:t>
            </a:r>
            <a:r>
              <a:rPr lang="en-US" sz="2900"/>
              <a:t> is an association among several entities</a:t>
            </a:r>
          </a:p>
          <a:p>
            <a:pPr>
              <a:lnSpc>
                <a:spcPct val="120000"/>
              </a:lnSpc>
              <a:buNone/>
              <a:tabLst>
                <a:tab pos="1536700" algn="ctr"/>
                <a:tab pos="3543300" algn="ctr"/>
                <a:tab pos="5481638" algn="ctr"/>
              </a:tabLst>
            </a:pPr>
            <a:r>
              <a:rPr lang="en-US" sz="2900"/>
              <a:t>	Example:</a:t>
            </a:r>
            <a:br>
              <a:rPr lang="en-US" sz="2900"/>
            </a:br>
            <a:r>
              <a:rPr lang="en-US" sz="2400"/>
              <a:t>	</a:t>
            </a:r>
            <a:r>
              <a:rPr lang="en-US" sz="2600"/>
              <a:t> </a:t>
            </a:r>
            <a:r>
              <a:rPr lang="en-US" sz="2300" u="sng"/>
              <a:t>(22222 ,Einstein) –I1</a:t>
            </a:r>
            <a:r>
              <a:rPr lang="en-US" sz="2300"/>
              <a:t>	</a:t>
            </a:r>
            <a:r>
              <a:rPr lang="en-US" sz="2300" i="1" u="sng"/>
              <a:t>advisor</a:t>
            </a:r>
            <a:r>
              <a:rPr lang="en-US" sz="2300"/>
              <a:t>	 </a:t>
            </a:r>
            <a:r>
              <a:rPr lang="en-US" sz="2600"/>
              <a:t>(</a:t>
            </a:r>
            <a:r>
              <a:rPr lang="en-US" sz="2300" u="sng"/>
              <a:t>44553</a:t>
            </a:r>
            <a:r>
              <a:rPr lang="en-US" sz="2300"/>
              <a:t> ,Peltier</a:t>
            </a:r>
            <a:r>
              <a:rPr lang="en-US" sz="2300" u="sng"/>
              <a:t>)-S1</a:t>
            </a:r>
            <a:br>
              <a:rPr lang="en-US" sz="2300" u="sng"/>
            </a:br>
            <a:r>
              <a:rPr lang="en-US" sz="2300"/>
              <a:t>   	            </a:t>
            </a:r>
            <a:r>
              <a:rPr lang="en-US" sz="2300" i="1">
                <a:solidFill>
                  <a:schemeClr val="accent6">
                    <a:lumMod val="75000"/>
                  </a:schemeClr>
                </a:solidFill>
              </a:rPr>
              <a:t>instructor</a:t>
            </a:r>
            <a:r>
              <a:rPr lang="en-US" sz="2300">
                <a:solidFill>
                  <a:schemeClr val="accent6">
                    <a:lumMod val="75000"/>
                  </a:schemeClr>
                </a:solidFill>
              </a:rPr>
              <a:t> entity                   </a:t>
            </a:r>
            <a:r>
              <a:rPr lang="en-US" sz="2300">
                <a:solidFill>
                  <a:srgbClr val="C00000"/>
                </a:solidFill>
              </a:rPr>
              <a:t>relationship set</a:t>
            </a:r>
            <a:r>
              <a:rPr lang="en-US" sz="2300"/>
              <a:t>	 </a:t>
            </a:r>
            <a:r>
              <a:rPr lang="en-US" sz="2300" i="1">
                <a:solidFill>
                  <a:schemeClr val="accent6">
                    <a:lumMod val="75000"/>
                  </a:schemeClr>
                </a:solidFill>
              </a:rPr>
              <a:t>student</a:t>
            </a:r>
            <a:r>
              <a:rPr lang="en-US" sz="2300">
                <a:solidFill>
                  <a:schemeClr val="accent6">
                    <a:lumMod val="75000"/>
                  </a:schemeClr>
                </a:solidFill>
              </a:rPr>
              <a:t> entity  </a:t>
            </a:r>
          </a:p>
          <a:p>
            <a:pPr>
              <a:lnSpc>
                <a:spcPct val="120000"/>
              </a:lnSpc>
              <a:buNone/>
              <a:tabLst>
                <a:tab pos="1536700" algn="ctr"/>
                <a:tab pos="3543300" algn="ctr"/>
                <a:tab pos="5481638" algn="ctr"/>
              </a:tabLst>
            </a:pPr>
            <a:r>
              <a:rPr lang="en-US" sz="2400" b="1">
                <a:solidFill>
                  <a:srgbClr val="000099"/>
                </a:solidFill>
              </a:rPr>
              <a:t>                                                                         (I1,S1)</a:t>
            </a:r>
          </a:p>
          <a:p>
            <a:pPr algn="ctr">
              <a:lnSpc>
                <a:spcPct val="120000"/>
              </a:lnSpc>
              <a:buNone/>
              <a:tabLst>
                <a:tab pos="1536700" algn="ctr"/>
                <a:tab pos="3543300" algn="ctr"/>
                <a:tab pos="5481638" algn="ctr"/>
              </a:tabLst>
            </a:pPr>
            <a:r>
              <a:rPr lang="en-US" sz="3100" b="1">
                <a:solidFill>
                  <a:srgbClr val="C00000"/>
                </a:solidFill>
              </a:rPr>
              <a:t>Collection of such relationship is Relationship set</a:t>
            </a:r>
          </a:p>
          <a:p>
            <a:pPr algn="ctr">
              <a:lnSpc>
                <a:spcPct val="120000"/>
              </a:lnSpc>
              <a:buNone/>
              <a:tabLst>
                <a:tab pos="1536700" algn="ctr"/>
                <a:tab pos="3543300" algn="ctr"/>
                <a:tab pos="5481638" algn="ctr"/>
              </a:tabLst>
            </a:pPr>
            <a:endParaRPr lang="en-US" sz="2000" b="1">
              <a:solidFill>
                <a:srgbClr val="C00000"/>
              </a:solidFill>
            </a:endParaRPr>
          </a:p>
          <a:p>
            <a:pPr>
              <a:lnSpc>
                <a:spcPct val="120000"/>
              </a:lnSpc>
              <a:tabLst>
                <a:tab pos="1536700" algn="ctr"/>
                <a:tab pos="3543300" algn="ctr"/>
                <a:tab pos="5481638" algn="ctr"/>
              </a:tabLst>
            </a:pPr>
            <a:r>
              <a:rPr lang="en-US" sz="2900"/>
              <a:t>A </a:t>
            </a:r>
            <a:r>
              <a:rPr lang="en-US" sz="2900" b="1">
                <a:solidFill>
                  <a:srgbClr val="000099"/>
                </a:solidFill>
              </a:rPr>
              <a:t>relationship set</a:t>
            </a:r>
            <a:r>
              <a:rPr lang="en-US" sz="2900"/>
              <a:t> is a mathematical relation among </a:t>
            </a:r>
            <a:r>
              <a:rPr lang="en-US" sz="2900" i="1"/>
              <a:t>n</a:t>
            </a:r>
            <a:r>
              <a:rPr lang="en-US" sz="2900"/>
              <a:t> </a:t>
            </a:r>
            <a:r>
              <a:rPr lang="en-US" sz="2900">
                <a:sym typeface="Symbol" pitchFamily="18" charset="2"/>
              </a:rPr>
              <a:t> 2 entities, each taken from entity sets </a:t>
            </a:r>
            <a:r>
              <a:rPr lang="en-US" sz="2900" b="1" i="1">
                <a:sym typeface="Symbol" pitchFamily="18" charset="2"/>
              </a:rPr>
              <a:t>E</a:t>
            </a:r>
            <a:r>
              <a:rPr lang="en-US" sz="2900" b="1" i="1" baseline="-25000">
                <a:sym typeface="Symbol" pitchFamily="18" charset="2"/>
              </a:rPr>
              <a:t>1</a:t>
            </a:r>
            <a:r>
              <a:rPr lang="en-US" sz="2900" b="1" i="1">
                <a:sym typeface="Symbol" pitchFamily="18" charset="2"/>
              </a:rPr>
              <a:t>,E</a:t>
            </a:r>
            <a:r>
              <a:rPr lang="en-US" sz="2900" b="1" i="1" baseline="-25000">
                <a:sym typeface="Symbol" pitchFamily="18" charset="2"/>
              </a:rPr>
              <a:t>2</a:t>
            </a:r>
            <a:r>
              <a:rPr lang="en-US" sz="2900" b="1" i="1">
                <a:sym typeface="Symbol" pitchFamily="18" charset="2"/>
              </a:rPr>
              <a:t>,..E</a:t>
            </a:r>
            <a:r>
              <a:rPr lang="en-US" sz="2900" b="1" i="1" baseline="-25000">
                <a:sym typeface="Symbol" pitchFamily="18" charset="2"/>
              </a:rPr>
              <a:t>n</a:t>
            </a:r>
            <a:r>
              <a:rPr lang="en-US" sz="2900">
                <a:sym typeface="Symbol" pitchFamily="18" charset="2"/>
              </a:rPr>
              <a:t>.</a:t>
            </a:r>
          </a:p>
          <a:p>
            <a:pPr>
              <a:lnSpc>
                <a:spcPct val="120000"/>
              </a:lnSpc>
              <a:buFont typeface="Monotype Sorts" charset="2"/>
              <a:buNone/>
              <a:tabLst>
                <a:tab pos="1536700" algn="ctr"/>
                <a:tab pos="3543300" algn="ctr"/>
                <a:tab pos="5481638" algn="ctr"/>
              </a:tabLst>
            </a:pPr>
            <a:r>
              <a:rPr lang="en-US" sz="2400">
                <a:sym typeface="Symbol" pitchFamily="18" charset="2"/>
              </a:rPr>
              <a:t>		</a:t>
            </a:r>
            <a:r>
              <a:rPr lang="en-US">
                <a:solidFill>
                  <a:schemeClr val="accent5">
                    <a:lumMod val="50000"/>
                  </a:schemeClr>
                </a:solidFill>
                <a:sym typeface="Symbol" pitchFamily="18" charset="2"/>
              </a:rPr>
              <a:t>	</a:t>
            </a:r>
            <a:r>
              <a:rPr lang="en-US" sz="3800">
                <a:solidFill>
                  <a:schemeClr val="accent5">
                    <a:lumMod val="50000"/>
                  </a:schemeClr>
                </a:solidFill>
                <a:sym typeface="Symbol" pitchFamily="18" charset="2"/>
              </a:rPr>
              <a:t>{(</a:t>
            </a:r>
            <a:r>
              <a:rPr lang="en-US" sz="3800" i="1">
                <a:solidFill>
                  <a:schemeClr val="accent5">
                    <a:lumMod val="50000"/>
                  </a:schemeClr>
                </a:solidFill>
                <a:sym typeface="Symbol" pitchFamily="18" charset="2"/>
              </a:rPr>
              <a:t>e</a:t>
            </a:r>
            <a:r>
              <a:rPr lang="en-US" sz="3800" baseline="-25000">
                <a:solidFill>
                  <a:schemeClr val="accent5">
                    <a:lumMod val="50000"/>
                  </a:schemeClr>
                </a:solidFill>
                <a:sym typeface="Symbol" pitchFamily="18" charset="2"/>
              </a:rPr>
              <a:t>1</a:t>
            </a:r>
            <a:r>
              <a:rPr lang="en-US" sz="3800">
                <a:solidFill>
                  <a:schemeClr val="accent5">
                    <a:lumMod val="50000"/>
                  </a:schemeClr>
                </a:solidFill>
                <a:sym typeface="Symbol" pitchFamily="18" charset="2"/>
              </a:rPr>
              <a:t>, </a:t>
            </a:r>
            <a:r>
              <a:rPr lang="en-US" sz="3800" i="1">
                <a:solidFill>
                  <a:schemeClr val="accent5">
                    <a:lumMod val="50000"/>
                  </a:schemeClr>
                </a:solidFill>
                <a:sym typeface="Symbol" pitchFamily="18" charset="2"/>
              </a:rPr>
              <a:t>e</a:t>
            </a:r>
            <a:r>
              <a:rPr lang="en-US" sz="3800" baseline="-25000">
                <a:solidFill>
                  <a:schemeClr val="accent5">
                    <a:lumMod val="50000"/>
                  </a:schemeClr>
                </a:solidFill>
                <a:sym typeface="Symbol" pitchFamily="18" charset="2"/>
              </a:rPr>
              <a:t>2</a:t>
            </a:r>
            <a:r>
              <a:rPr lang="en-US" sz="3800">
                <a:solidFill>
                  <a:schemeClr val="accent5">
                    <a:lumMod val="50000"/>
                  </a:schemeClr>
                </a:solidFill>
                <a:sym typeface="Symbol" pitchFamily="18" charset="2"/>
              </a:rPr>
              <a:t>, … </a:t>
            </a:r>
            <a:r>
              <a:rPr lang="en-US" sz="3800" i="1">
                <a:solidFill>
                  <a:schemeClr val="accent5">
                    <a:lumMod val="50000"/>
                  </a:schemeClr>
                </a:solidFill>
                <a:sym typeface="Symbol" pitchFamily="18" charset="2"/>
              </a:rPr>
              <a:t>e</a:t>
            </a:r>
            <a:r>
              <a:rPr lang="en-US" sz="3800" i="1" baseline="-25000">
                <a:solidFill>
                  <a:schemeClr val="accent5">
                    <a:lumMod val="50000"/>
                  </a:schemeClr>
                </a:solidFill>
                <a:sym typeface="Symbol" pitchFamily="18" charset="2"/>
              </a:rPr>
              <a:t>n</a:t>
            </a:r>
            <a:r>
              <a:rPr lang="en-US" sz="3800">
                <a:solidFill>
                  <a:schemeClr val="accent5">
                    <a:lumMod val="50000"/>
                  </a:schemeClr>
                </a:solidFill>
                <a:sym typeface="Symbol" pitchFamily="18" charset="2"/>
              </a:rPr>
              <a:t>) | </a:t>
            </a:r>
            <a:r>
              <a:rPr lang="en-US" sz="3800" i="1">
                <a:solidFill>
                  <a:schemeClr val="accent5">
                    <a:lumMod val="50000"/>
                  </a:schemeClr>
                </a:solidFill>
                <a:sym typeface="Symbol" pitchFamily="18" charset="2"/>
              </a:rPr>
              <a:t>e</a:t>
            </a:r>
            <a:r>
              <a:rPr lang="en-US" sz="3800" baseline="-25000">
                <a:solidFill>
                  <a:schemeClr val="accent5">
                    <a:lumMod val="50000"/>
                  </a:schemeClr>
                </a:solidFill>
                <a:sym typeface="Symbol" pitchFamily="18" charset="2"/>
              </a:rPr>
              <a:t>1</a:t>
            </a:r>
            <a:r>
              <a:rPr lang="en-US" sz="3800">
                <a:solidFill>
                  <a:schemeClr val="accent5">
                    <a:lumMod val="50000"/>
                  </a:schemeClr>
                </a:solidFill>
                <a:sym typeface="Symbol" pitchFamily="18" charset="2"/>
              </a:rPr>
              <a:t>   </a:t>
            </a:r>
            <a:r>
              <a:rPr lang="en-US" sz="3800" i="1">
                <a:solidFill>
                  <a:schemeClr val="accent5">
                    <a:lumMod val="50000"/>
                  </a:schemeClr>
                </a:solidFill>
                <a:sym typeface="Symbol" pitchFamily="18" charset="2"/>
              </a:rPr>
              <a:t>E</a:t>
            </a:r>
            <a:r>
              <a:rPr lang="en-US" sz="3800" baseline="-25000">
                <a:solidFill>
                  <a:schemeClr val="accent5">
                    <a:lumMod val="50000"/>
                  </a:schemeClr>
                </a:solidFill>
                <a:sym typeface="Symbol" pitchFamily="18" charset="2"/>
              </a:rPr>
              <a:t>1</a:t>
            </a:r>
            <a:r>
              <a:rPr lang="en-US" sz="3800">
                <a:solidFill>
                  <a:schemeClr val="accent5">
                    <a:lumMod val="50000"/>
                  </a:schemeClr>
                </a:solidFill>
                <a:sym typeface="Symbol" pitchFamily="18" charset="2"/>
              </a:rPr>
              <a:t>, </a:t>
            </a:r>
            <a:r>
              <a:rPr lang="en-US" sz="3800" i="1">
                <a:solidFill>
                  <a:schemeClr val="accent5">
                    <a:lumMod val="50000"/>
                  </a:schemeClr>
                </a:solidFill>
                <a:sym typeface="Symbol" pitchFamily="18" charset="2"/>
              </a:rPr>
              <a:t>e</a:t>
            </a:r>
            <a:r>
              <a:rPr lang="en-US" sz="3800" baseline="-25000">
                <a:solidFill>
                  <a:schemeClr val="accent5">
                    <a:lumMod val="50000"/>
                  </a:schemeClr>
                </a:solidFill>
                <a:sym typeface="Symbol" pitchFamily="18" charset="2"/>
              </a:rPr>
              <a:t>2</a:t>
            </a:r>
            <a:r>
              <a:rPr lang="en-US" sz="3800">
                <a:solidFill>
                  <a:schemeClr val="accent5">
                    <a:lumMod val="50000"/>
                  </a:schemeClr>
                </a:solidFill>
                <a:sym typeface="Symbol" pitchFamily="18" charset="2"/>
              </a:rPr>
              <a:t>   </a:t>
            </a:r>
            <a:r>
              <a:rPr lang="en-US" sz="3800" i="1">
                <a:solidFill>
                  <a:schemeClr val="accent5">
                    <a:lumMod val="50000"/>
                  </a:schemeClr>
                </a:solidFill>
                <a:sym typeface="Symbol" pitchFamily="18" charset="2"/>
              </a:rPr>
              <a:t>E</a:t>
            </a:r>
            <a:r>
              <a:rPr lang="en-US" sz="3800" baseline="-25000">
                <a:solidFill>
                  <a:schemeClr val="accent5">
                    <a:lumMod val="50000"/>
                  </a:schemeClr>
                </a:solidFill>
                <a:sym typeface="Symbol" pitchFamily="18" charset="2"/>
              </a:rPr>
              <a:t>2</a:t>
            </a:r>
            <a:r>
              <a:rPr lang="en-US" sz="3800">
                <a:solidFill>
                  <a:schemeClr val="accent5">
                    <a:lumMod val="50000"/>
                  </a:schemeClr>
                </a:solidFill>
                <a:sym typeface="Symbol" pitchFamily="18" charset="2"/>
              </a:rPr>
              <a:t>, …, </a:t>
            </a:r>
            <a:r>
              <a:rPr lang="en-US" sz="3800" i="1" err="1">
                <a:solidFill>
                  <a:schemeClr val="accent5">
                    <a:lumMod val="50000"/>
                  </a:schemeClr>
                </a:solidFill>
                <a:sym typeface="Symbol" pitchFamily="18" charset="2"/>
              </a:rPr>
              <a:t>e</a:t>
            </a:r>
            <a:r>
              <a:rPr lang="en-US" sz="3800" i="1" baseline="-25000" err="1">
                <a:solidFill>
                  <a:schemeClr val="accent5">
                    <a:lumMod val="50000"/>
                  </a:schemeClr>
                </a:solidFill>
                <a:sym typeface="Symbol" pitchFamily="18" charset="2"/>
              </a:rPr>
              <a:t>n</a:t>
            </a:r>
            <a:r>
              <a:rPr lang="en-US" sz="3800">
                <a:solidFill>
                  <a:schemeClr val="accent5">
                    <a:lumMod val="50000"/>
                  </a:schemeClr>
                </a:solidFill>
                <a:sym typeface="Symbol" pitchFamily="18" charset="2"/>
              </a:rPr>
              <a:t> </a:t>
            </a:r>
            <a:r>
              <a:rPr lang="en-US" sz="3800" b="1">
                <a:solidFill>
                  <a:schemeClr val="accent5">
                    <a:lumMod val="50000"/>
                  </a:schemeClr>
                </a:solidFill>
                <a:sym typeface="Symbol" pitchFamily="18" charset="2"/>
              </a:rPr>
              <a:t> </a:t>
            </a:r>
            <a:r>
              <a:rPr lang="en-US" sz="3800">
                <a:solidFill>
                  <a:schemeClr val="accent5">
                    <a:lumMod val="50000"/>
                  </a:schemeClr>
                </a:solidFill>
                <a:sym typeface="Symbol" pitchFamily="18" charset="2"/>
              </a:rPr>
              <a:t> </a:t>
            </a:r>
            <a:r>
              <a:rPr lang="en-US" sz="3800" i="1">
                <a:solidFill>
                  <a:schemeClr val="accent5">
                    <a:lumMod val="50000"/>
                  </a:schemeClr>
                </a:solidFill>
                <a:sym typeface="Symbol" pitchFamily="18" charset="2"/>
              </a:rPr>
              <a:t>E</a:t>
            </a:r>
            <a:r>
              <a:rPr lang="en-US" sz="3800" i="1" baseline="-25000">
                <a:solidFill>
                  <a:schemeClr val="accent5">
                    <a:lumMod val="50000"/>
                  </a:schemeClr>
                </a:solidFill>
                <a:sym typeface="Symbol" pitchFamily="18" charset="2"/>
              </a:rPr>
              <a:t>n</a:t>
            </a:r>
            <a:r>
              <a:rPr lang="en-US" sz="3800">
                <a:solidFill>
                  <a:schemeClr val="accent5">
                    <a:lumMod val="50000"/>
                  </a:schemeClr>
                </a:solidFill>
                <a:sym typeface="Symbol" pitchFamily="18" charset="2"/>
              </a:rPr>
              <a:t>}</a:t>
            </a:r>
            <a:br>
              <a:rPr lang="en-US" sz="3800">
                <a:solidFill>
                  <a:schemeClr val="accent5">
                    <a:lumMod val="50000"/>
                  </a:schemeClr>
                </a:solidFill>
                <a:sym typeface="Symbol" pitchFamily="18" charset="2"/>
              </a:rPr>
            </a:br>
            <a:r>
              <a:rPr lang="en-US">
                <a:solidFill>
                  <a:srgbClr val="C00000"/>
                </a:solidFill>
                <a:sym typeface="Symbol" pitchFamily="18" charset="2"/>
              </a:rPr>
              <a:t>where (</a:t>
            </a:r>
            <a:r>
              <a:rPr lang="en-US" i="1">
                <a:solidFill>
                  <a:srgbClr val="C00000"/>
                </a:solidFill>
                <a:sym typeface="Symbol" pitchFamily="18" charset="2"/>
              </a:rPr>
              <a:t>e</a:t>
            </a:r>
            <a:r>
              <a:rPr lang="en-US" baseline="-25000">
                <a:solidFill>
                  <a:srgbClr val="C00000"/>
                </a:solidFill>
                <a:sym typeface="Symbol" pitchFamily="18" charset="2"/>
              </a:rPr>
              <a:t>1</a:t>
            </a:r>
            <a:r>
              <a:rPr lang="en-US">
                <a:solidFill>
                  <a:srgbClr val="C00000"/>
                </a:solidFill>
                <a:sym typeface="Symbol" pitchFamily="18" charset="2"/>
              </a:rPr>
              <a:t>, </a:t>
            </a:r>
            <a:r>
              <a:rPr lang="en-US" i="1">
                <a:solidFill>
                  <a:srgbClr val="C00000"/>
                </a:solidFill>
                <a:sym typeface="Symbol" pitchFamily="18" charset="2"/>
              </a:rPr>
              <a:t>e</a:t>
            </a:r>
            <a:r>
              <a:rPr lang="en-US" baseline="-25000">
                <a:solidFill>
                  <a:srgbClr val="C00000"/>
                </a:solidFill>
                <a:sym typeface="Symbol" pitchFamily="18" charset="2"/>
              </a:rPr>
              <a:t>2</a:t>
            </a:r>
            <a:r>
              <a:rPr lang="en-US">
                <a:solidFill>
                  <a:srgbClr val="C00000"/>
                </a:solidFill>
                <a:sym typeface="Symbol" pitchFamily="18" charset="2"/>
              </a:rPr>
              <a:t>, …, </a:t>
            </a:r>
            <a:r>
              <a:rPr lang="en-US" i="1">
                <a:solidFill>
                  <a:srgbClr val="C00000"/>
                </a:solidFill>
                <a:sym typeface="Symbol" pitchFamily="18" charset="2"/>
              </a:rPr>
              <a:t>e</a:t>
            </a:r>
            <a:r>
              <a:rPr lang="en-US" i="1" baseline="-25000">
                <a:solidFill>
                  <a:srgbClr val="C00000"/>
                </a:solidFill>
                <a:sym typeface="Symbol" pitchFamily="18" charset="2"/>
              </a:rPr>
              <a:t>n</a:t>
            </a:r>
            <a:r>
              <a:rPr lang="en-US">
                <a:solidFill>
                  <a:srgbClr val="C00000"/>
                </a:solidFill>
                <a:sym typeface="Symbol" pitchFamily="18" charset="2"/>
              </a:rPr>
              <a:t>) is a relationship  </a:t>
            </a:r>
          </a:p>
          <a:p>
            <a:pPr>
              <a:lnSpc>
                <a:spcPct val="120000"/>
              </a:lnSpc>
              <a:buFont typeface="Monotype Sorts" charset="2"/>
              <a:buNone/>
              <a:tabLst>
                <a:tab pos="1536700" algn="ctr"/>
                <a:tab pos="3543300" algn="ctr"/>
                <a:tab pos="5481638" algn="ctr"/>
              </a:tabLst>
            </a:pPr>
            <a:r>
              <a:rPr lang="en-US" sz="2600">
                <a:solidFill>
                  <a:srgbClr val="C00000"/>
                </a:solidFill>
                <a:sym typeface="Symbol" pitchFamily="18" charset="2"/>
              </a:rPr>
              <a:t>		     </a:t>
            </a:r>
          </a:p>
          <a:p>
            <a:pPr>
              <a:lnSpc>
                <a:spcPct val="120000"/>
              </a:lnSpc>
              <a:buFont typeface="Monotype Sorts" charset="2"/>
              <a:buNone/>
              <a:tabLst>
                <a:tab pos="1536700" algn="ctr"/>
                <a:tab pos="3543300" algn="ctr"/>
                <a:tab pos="5481638" algn="ctr"/>
              </a:tabLst>
            </a:pPr>
            <a:r>
              <a:rPr lang="en-US" sz="2600">
                <a:solidFill>
                  <a:srgbClr val="C00000"/>
                </a:solidFill>
                <a:sym typeface="Symbol" pitchFamily="18" charset="2"/>
              </a:rPr>
              <a:t>    i.e. </a:t>
            </a:r>
            <a:r>
              <a:rPr lang="en-US" sz="2600"/>
              <a:t>(</a:t>
            </a:r>
            <a:r>
              <a:rPr lang="en-US" sz="2600" u="sng"/>
              <a:t>44553</a:t>
            </a:r>
            <a:r>
              <a:rPr lang="en-US" sz="2600"/>
              <a:t> ,</a:t>
            </a:r>
            <a:r>
              <a:rPr lang="en-US" sz="2600" err="1"/>
              <a:t>Peltier</a:t>
            </a:r>
            <a:r>
              <a:rPr lang="en-US" sz="2600"/>
              <a:t>, </a:t>
            </a:r>
            <a:r>
              <a:rPr lang="en-US" sz="2600" u="sng"/>
              <a:t>22222</a:t>
            </a:r>
            <a:r>
              <a:rPr lang="en-US" sz="2600"/>
              <a:t>, Einstein) a relationship set element(instance) </a:t>
            </a:r>
            <a:endParaRPr lang="en-US" sz="2600">
              <a:solidFill>
                <a:srgbClr val="C00000"/>
              </a:solidFill>
              <a:sym typeface="Symbol" pitchFamily="18" charset="2"/>
            </a:endParaRPr>
          </a:p>
          <a:p>
            <a:pPr lvl="1" algn="just">
              <a:lnSpc>
                <a:spcPct val="170000"/>
              </a:lnSpc>
              <a:spcBef>
                <a:spcPts val="600"/>
              </a:spcBef>
              <a:buFont typeface="Monotype Sorts" charset="2"/>
              <a:buNone/>
              <a:tabLst>
                <a:tab pos="1536700" algn="ctr"/>
                <a:tab pos="3543300" algn="ctr"/>
                <a:tab pos="5481638" algn="ctr"/>
              </a:tabLst>
            </a:pPr>
            <a:r>
              <a:rPr lang="en-US" sz="2600" i="1">
                <a:ea typeface="ＭＳ Ｐゴシック" pitchFamily="34" charset="-128"/>
                <a:sym typeface="Symbol" pitchFamily="18" charset="2"/>
              </a:rPr>
              <a:t>	Every instance in a entity set is distinguishable from other entities using </a:t>
            </a:r>
            <a:r>
              <a:rPr lang="en-US" sz="2600" b="1" i="1">
                <a:ea typeface="ＭＳ Ｐゴシック" pitchFamily="34" charset="-128"/>
                <a:sym typeface="Symbol" pitchFamily="18" charset="2"/>
              </a:rPr>
              <a:t>primary</a:t>
            </a:r>
            <a:r>
              <a:rPr lang="en-US" sz="2600" i="1">
                <a:ea typeface="ＭＳ Ｐゴシック" pitchFamily="34" charset="-128"/>
                <a:sym typeface="Symbol" pitchFamily="18" charset="2"/>
              </a:rPr>
              <a:t> </a:t>
            </a:r>
            <a:r>
              <a:rPr lang="en-US" sz="2600" b="1" i="1">
                <a:ea typeface="ＭＳ Ｐゴシック" pitchFamily="34" charset="-128"/>
                <a:sym typeface="Symbol" pitchFamily="18" charset="2"/>
              </a:rPr>
              <a:t>key</a:t>
            </a:r>
            <a:r>
              <a:rPr lang="en-US" sz="2600" i="1">
                <a:ea typeface="ＭＳ Ｐゴシック" pitchFamily="34" charset="-128"/>
                <a:sym typeface="Symbol" pitchFamily="18" charset="2"/>
              </a:rPr>
              <a:t> , in the same way every relationship in a relationship set is distinguishable.</a:t>
            </a:r>
          </a:p>
          <a:p>
            <a:pPr lvl="1">
              <a:lnSpc>
                <a:spcPct val="120000"/>
              </a:lnSpc>
              <a:buFont typeface="Monotype Sorts" charset="2"/>
              <a:buNone/>
              <a:tabLst>
                <a:tab pos="1536700" algn="ctr"/>
                <a:tab pos="3543300" algn="ctr"/>
                <a:tab pos="5481638" algn="ctr"/>
              </a:tabLst>
            </a:pPr>
            <a:r>
              <a:rPr lang="en-US" sz="2900" i="1">
                <a:solidFill>
                  <a:srgbClr val="FF0000"/>
                </a:solidFill>
                <a:ea typeface="ＭＳ Ｐゴシック" pitchFamily="34" charset="-128"/>
                <a:sym typeface="Symbol" pitchFamily="18" charset="2"/>
              </a:rPr>
              <a:t>Primary Key of relationship set is – PK(</a:t>
            </a:r>
            <a:r>
              <a:rPr lang="en-US" sz="2900" i="1">
                <a:solidFill>
                  <a:srgbClr val="FF0000"/>
                </a:solidFill>
                <a:sym typeface="Symbol" pitchFamily="18" charset="2"/>
              </a:rPr>
              <a:t>E</a:t>
            </a:r>
            <a:r>
              <a:rPr lang="en-US" sz="2900" baseline="-25000">
                <a:solidFill>
                  <a:srgbClr val="FF0000"/>
                </a:solidFill>
                <a:sym typeface="Symbol" pitchFamily="18" charset="2"/>
              </a:rPr>
              <a:t>1</a:t>
            </a:r>
            <a:r>
              <a:rPr lang="en-US" sz="2900">
                <a:solidFill>
                  <a:srgbClr val="FF0000"/>
                </a:solidFill>
                <a:sym typeface="Symbol" pitchFamily="18" charset="2"/>
              </a:rPr>
              <a:t>) U</a:t>
            </a:r>
            <a:r>
              <a:rPr lang="en-US" sz="2900" i="1">
                <a:solidFill>
                  <a:srgbClr val="FF0000"/>
                </a:solidFill>
                <a:ea typeface="ＭＳ Ｐゴシック" pitchFamily="34" charset="-128"/>
                <a:sym typeface="Symbol" pitchFamily="18" charset="2"/>
              </a:rPr>
              <a:t> PK(</a:t>
            </a:r>
            <a:r>
              <a:rPr lang="en-US" sz="2900" i="1">
                <a:solidFill>
                  <a:srgbClr val="FF0000"/>
                </a:solidFill>
                <a:sym typeface="Symbol" pitchFamily="18" charset="2"/>
              </a:rPr>
              <a:t>E</a:t>
            </a:r>
            <a:r>
              <a:rPr lang="en-US" sz="2900" baseline="-25000">
                <a:solidFill>
                  <a:srgbClr val="FF0000"/>
                </a:solidFill>
                <a:sym typeface="Symbol" pitchFamily="18" charset="2"/>
              </a:rPr>
              <a:t>2</a:t>
            </a:r>
            <a:r>
              <a:rPr lang="en-US" sz="2900">
                <a:solidFill>
                  <a:srgbClr val="FF0000"/>
                </a:solidFill>
                <a:sym typeface="Symbol" pitchFamily="18" charset="2"/>
              </a:rPr>
              <a:t>)….</a:t>
            </a:r>
            <a:r>
              <a:rPr lang="en-US" sz="2900" i="1">
                <a:solidFill>
                  <a:srgbClr val="FF0000"/>
                </a:solidFill>
                <a:ea typeface="ＭＳ Ｐゴシック" pitchFamily="34" charset="-128"/>
                <a:sym typeface="Symbol" pitchFamily="18" charset="2"/>
              </a:rPr>
              <a:t> PK(</a:t>
            </a:r>
            <a:r>
              <a:rPr lang="en-US" sz="2900" i="1">
                <a:solidFill>
                  <a:srgbClr val="FF0000"/>
                </a:solidFill>
                <a:sym typeface="Symbol" pitchFamily="18" charset="2"/>
              </a:rPr>
              <a:t>E</a:t>
            </a:r>
            <a:r>
              <a:rPr lang="en-US" sz="2900" baseline="-25000">
                <a:solidFill>
                  <a:srgbClr val="FF0000"/>
                </a:solidFill>
                <a:sym typeface="Symbol" pitchFamily="18" charset="2"/>
              </a:rPr>
              <a:t>n</a:t>
            </a:r>
            <a:r>
              <a:rPr lang="en-US" sz="2900">
                <a:solidFill>
                  <a:srgbClr val="FF0000"/>
                </a:solidFill>
                <a:sym typeface="Symbol" pitchFamily="18" charset="2"/>
              </a:rPr>
              <a:t>)</a:t>
            </a:r>
            <a:endParaRPr lang="en-US" sz="2600">
              <a:solidFill>
                <a:srgbClr val="FF0000"/>
              </a:solidFill>
              <a:sym typeface="Symbol" pitchFamily="18" charset="2"/>
            </a:endParaRPr>
          </a:p>
          <a:p>
            <a:pPr marL="457200" lvl="1" indent="0">
              <a:lnSpc>
                <a:spcPct val="120000"/>
              </a:lnSpc>
              <a:buNone/>
              <a:tabLst>
                <a:tab pos="1536700" algn="ctr"/>
                <a:tab pos="3543300" algn="ctr"/>
                <a:tab pos="5481638" algn="ctr"/>
              </a:tabLst>
            </a:pPr>
            <a:r>
              <a:rPr lang="en-US" sz="2300">
                <a:ea typeface="ＭＳ Ｐゴシック" pitchFamily="34" charset="-128"/>
                <a:sym typeface="Symbol" pitchFamily="18" charset="2"/>
              </a:rPr>
              <a:t>Example: </a:t>
            </a:r>
          </a:p>
          <a:p>
            <a:pPr lvl="1">
              <a:lnSpc>
                <a:spcPct val="120000"/>
              </a:lnSpc>
              <a:buFont typeface="Monotype Sorts" charset="2"/>
              <a:buNone/>
              <a:tabLst>
                <a:tab pos="1536700" algn="ctr"/>
                <a:tab pos="3543300" algn="ctr"/>
                <a:tab pos="5481638" algn="ctr"/>
              </a:tabLst>
            </a:pPr>
            <a:r>
              <a:rPr lang="en-US" sz="2400">
                <a:ea typeface="ＭＳ Ｐゴシック" pitchFamily="34" charset="-128"/>
                <a:sym typeface="Symbol" pitchFamily="18" charset="2"/>
              </a:rPr>
              <a:t>		</a:t>
            </a:r>
            <a:r>
              <a:rPr lang="en-US" sz="2200">
                <a:ea typeface="ＭＳ Ｐゴシック" pitchFamily="34" charset="-128"/>
                <a:sym typeface="Symbol" pitchFamily="18" charset="2"/>
              </a:rPr>
              <a:t>        (44553,22222) </a:t>
            </a:r>
            <a:r>
              <a:rPr lang="en-US" sz="2200" b="1">
                <a:ea typeface="ＭＳ Ｐゴシック" pitchFamily="34" charset="-128"/>
                <a:sym typeface="Symbol" pitchFamily="18" charset="2"/>
              </a:rPr>
              <a:t></a:t>
            </a:r>
            <a:r>
              <a:rPr lang="en-US" sz="2200">
                <a:ea typeface="ＭＳ Ｐゴシック" pitchFamily="34" charset="-128"/>
                <a:sym typeface="Symbol" pitchFamily="18" charset="2"/>
              </a:rPr>
              <a:t> </a:t>
            </a:r>
            <a:r>
              <a:rPr lang="en-US" sz="2200" i="1">
                <a:ea typeface="ＭＳ Ｐゴシック" pitchFamily="34" charset="-128"/>
                <a:sym typeface="Symbol" pitchFamily="18" charset="2"/>
              </a:rPr>
              <a:t>advisor.</a:t>
            </a:r>
          </a:p>
          <a:p>
            <a:pPr lvl="1">
              <a:lnSpc>
                <a:spcPct val="120000"/>
              </a:lnSpc>
              <a:buFont typeface="Monotype Sorts" charset="2"/>
              <a:buNone/>
              <a:tabLst>
                <a:tab pos="1536700" algn="ctr"/>
                <a:tab pos="3543300" algn="ctr"/>
                <a:tab pos="5481638" algn="ctr"/>
              </a:tabLst>
            </a:pPr>
            <a:endParaRPr lang="en-US" sz="2400" i="1">
              <a:solidFill>
                <a:srgbClr val="FF0000"/>
              </a:solidFill>
              <a:ea typeface="ＭＳ Ｐゴシック" pitchFamily="34" charset="-128"/>
              <a:sym typeface="Symbol" pitchFamily="18" charset="2"/>
            </a:endParaRPr>
          </a:p>
        </p:txBody>
      </p:sp>
    </p:spTree>
    <p:extLst>
      <p:ext uri="{BB962C8B-B14F-4D97-AF65-F5344CB8AC3E}">
        <p14:creationId xmlns:p14="http://schemas.microsoft.com/office/powerpoint/2010/main" val="25973810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762000" y="23648"/>
            <a:ext cx="8077200" cy="609600"/>
          </a:xfrm>
          <a:noFill/>
        </p:spPr>
        <p:txBody>
          <a:bodyPr vert="horz" lIns="91440" tIns="45720" rIns="91440" bIns="45720" rtlCol="0" anchor="ctr">
            <a:norm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Representing Composite Attributes in Schema</a:t>
            </a:r>
          </a:p>
        </p:txBody>
      </p:sp>
      <p:sp>
        <p:nvSpPr>
          <p:cNvPr id="41987" name="Rectangle 3"/>
          <p:cNvSpPr>
            <a:spLocks noGrp="1" noChangeArrowheads="1"/>
          </p:cNvSpPr>
          <p:nvPr>
            <p:ph type="body" idx="4294967295"/>
          </p:nvPr>
        </p:nvSpPr>
        <p:spPr>
          <a:xfrm>
            <a:off x="2747963" y="685800"/>
            <a:ext cx="6319837" cy="5943600"/>
          </a:xfrm>
          <a:noFill/>
        </p:spPr>
        <p:txBody>
          <a:bodyPr>
            <a:noAutofit/>
          </a:bodyPr>
          <a:lstStyle/>
          <a:p>
            <a:pPr>
              <a:spcAft>
                <a:spcPts val="600"/>
              </a:spcAft>
            </a:pPr>
            <a:r>
              <a:rPr lang="en-US" sz="2400"/>
              <a:t>Composite attributes are </a:t>
            </a:r>
            <a:r>
              <a:rPr lang="en-US" sz="2400" b="1">
                <a:solidFill>
                  <a:srgbClr val="FF0000"/>
                </a:solidFill>
              </a:rPr>
              <a:t>flattened out by creating a separate attribute</a:t>
            </a:r>
            <a:r>
              <a:rPr lang="en-US" sz="2400"/>
              <a:t> for each component attribute</a:t>
            </a:r>
          </a:p>
          <a:p>
            <a:pPr lvl="1">
              <a:spcAft>
                <a:spcPts val="600"/>
              </a:spcAft>
            </a:pPr>
            <a:r>
              <a:rPr lang="en-US" sz="2400">
                <a:solidFill>
                  <a:srgbClr val="FF0000"/>
                </a:solidFill>
                <a:ea typeface="ＭＳ Ｐゴシック" pitchFamily="34" charset="-128"/>
              </a:rPr>
              <a:t>Example:</a:t>
            </a:r>
            <a:r>
              <a:rPr lang="en-US" sz="2000">
                <a:solidFill>
                  <a:srgbClr val="FF0000"/>
                </a:solidFill>
                <a:ea typeface="ＭＳ Ｐゴシック" pitchFamily="34" charset="-128"/>
              </a:rPr>
              <a:t> </a:t>
            </a:r>
            <a:r>
              <a:rPr lang="en-US" sz="1800">
                <a:ea typeface="ＭＳ Ｐゴシック" pitchFamily="34" charset="-128"/>
              </a:rPr>
              <a:t>given entity set </a:t>
            </a:r>
            <a:r>
              <a:rPr lang="en-US" sz="1800" i="1">
                <a:ea typeface="ＭＳ Ｐゴシック" pitchFamily="34" charset="-128"/>
              </a:rPr>
              <a:t>instructor</a:t>
            </a:r>
            <a:r>
              <a:rPr lang="en-US" sz="1800">
                <a:ea typeface="ＭＳ Ｐゴシック" pitchFamily="34" charset="-128"/>
              </a:rPr>
              <a:t> with </a:t>
            </a:r>
            <a:r>
              <a:rPr lang="en-US" sz="1800">
                <a:solidFill>
                  <a:srgbClr val="FF0000"/>
                </a:solidFill>
                <a:ea typeface="ＭＳ Ｐゴシック" pitchFamily="34" charset="-128"/>
              </a:rPr>
              <a:t>composite attribute </a:t>
            </a:r>
            <a:r>
              <a:rPr lang="en-US" sz="1800" i="1">
                <a:solidFill>
                  <a:srgbClr val="FF0000"/>
                </a:solidFill>
                <a:ea typeface="ＭＳ Ｐゴシック" pitchFamily="34" charset="-128"/>
              </a:rPr>
              <a:t>name</a:t>
            </a:r>
            <a:r>
              <a:rPr lang="en-US" sz="1800">
                <a:solidFill>
                  <a:srgbClr val="FF0000"/>
                </a:solidFill>
                <a:ea typeface="ＭＳ Ｐゴシック" pitchFamily="34" charset="-128"/>
              </a:rPr>
              <a:t> </a:t>
            </a:r>
            <a:r>
              <a:rPr lang="en-US" sz="1800">
                <a:ea typeface="ＭＳ Ｐゴシック" pitchFamily="34" charset="-128"/>
              </a:rPr>
              <a:t>with component attributes </a:t>
            </a:r>
            <a:r>
              <a:rPr lang="en-US" sz="1800" i="1" err="1">
                <a:solidFill>
                  <a:srgbClr val="FF0000"/>
                </a:solidFill>
                <a:ea typeface="ＭＳ Ｐゴシック" pitchFamily="34" charset="-128"/>
              </a:rPr>
              <a:t>first_name</a:t>
            </a:r>
            <a:r>
              <a:rPr lang="en-US" sz="1800" i="1">
                <a:solidFill>
                  <a:srgbClr val="FF0000"/>
                </a:solidFill>
                <a:ea typeface="ＭＳ Ｐゴシック" pitchFamily="34" charset="-128"/>
              </a:rPr>
              <a:t> </a:t>
            </a:r>
            <a:r>
              <a:rPr lang="en-US" sz="1800">
                <a:ea typeface="ＭＳ Ｐゴシック" pitchFamily="34" charset="-128"/>
              </a:rPr>
              <a:t>and </a:t>
            </a:r>
            <a:r>
              <a:rPr lang="en-US" sz="1800" i="1" err="1">
                <a:solidFill>
                  <a:srgbClr val="FF0000"/>
                </a:solidFill>
                <a:ea typeface="ＭＳ Ｐゴシック" pitchFamily="34" charset="-128"/>
              </a:rPr>
              <a:t>last_name</a:t>
            </a:r>
            <a:r>
              <a:rPr lang="en-US" sz="1800">
                <a:ea typeface="ＭＳ Ｐゴシック" pitchFamily="34" charset="-128"/>
              </a:rPr>
              <a:t> the schema corresponding to the entity set has two attributes </a:t>
            </a:r>
            <a:r>
              <a:rPr lang="en-US" sz="1800" i="1" err="1">
                <a:ea typeface="ＭＳ Ｐゴシック" pitchFamily="34" charset="-128"/>
              </a:rPr>
              <a:t>name_first_name</a:t>
            </a:r>
            <a:r>
              <a:rPr lang="en-US" sz="1800">
                <a:ea typeface="ＭＳ Ｐゴシック" pitchFamily="34" charset="-128"/>
              </a:rPr>
              <a:t>  and </a:t>
            </a:r>
            <a:r>
              <a:rPr lang="en-US" sz="1800" i="1" err="1">
                <a:ea typeface="ＭＳ Ｐゴシック" pitchFamily="34" charset="-128"/>
              </a:rPr>
              <a:t>name_last_name</a:t>
            </a:r>
            <a:endParaRPr lang="en-US" sz="2000" i="1">
              <a:ea typeface="ＭＳ Ｐゴシック" pitchFamily="34" charset="-128"/>
            </a:endParaRPr>
          </a:p>
          <a:p>
            <a:pPr lvl="2">
              <a:spcAft>
                <a:spcPts val="600"/>
              </a:spcAft>
            </a:pPr>
            <a:r>
              <a:rPr lang="en-US" i="1">
                <a:ea typeface="ＭＳ Ｐゴシック" pitchFamily="34" charset="-128"/>
              </a:rPr>
              <a:t>Prefix omitted if there is no ambiguity.</a:t>
            </a:r>
          </a:p>
          <a:p>
            <a:r>
              <a:rPr lang="en-US" sz="2400"/>
              <a:t>instructor schema is</a:t>
            </a:r>
          </a:p>
          <a:p>
            <a:pPr lvl="1"/>
            <a:r>
              <a:rPr lang="en-US" sz="2400" b="1" i="1">
                <a:solidFill>
                  <a:srgbClr val="C00000"/>
                </a:solidFill>
                <a:ea typeface="ＭＳ Ｐゴシック" pitchFamily="34" charset="-128"/>
              </a:rPr>
              <a:t>Instructor</a:t>
            </a:r>
            <a:r>
              <a:rPr lang="en-US" sz="2300" b="1" i="1">
                <a:solidFill>
                  <a:srgbClr val="C00000"/>
                </a:solidFill>
                <a:ea typeface="ＭＳ Ｐゴシック" pitchFamily="34" charset="-128"/>
              </a:rPr>
              <a:t> ( ID, </a:t>
            </a:r>
            <a:br>
              <a:rPr lang="en-US" sz="2300" b="1" i="1">
                <a:solidFill>
                  <a:srgbClr val="C00000"/>
                </a:solidFill>
                <a:ea typeface="ＭＳ Ｐゴシック" pitchFamily="34" charset="-128"/>
              </a:rPr>
            </a:br>
            <a:r>
              <a:rPr lang="en-US" sz="2300" b="1" i="1">
                <a:solidFill>
                  <a:srgbClr val="C00000"/>
                </a:solidFill>
                <a:ea typeface="ＭＳ Ｐゴシック" pitchFamily="34" charset="-128"/>
              </a:rPr>
              <a:t>      </a:t>
            </a:r>
            <a:r>
              <a:rPr lang="en-US" sz="2300" b="1" i="1" err="1">
                <a:solidFill>
                  <a:schemeClr val="tx2"/>
                </a:solidFill>
                <a:ea typeface="ＭＳ Ｐゴシック" pitchFamily="34" charset="-128"/>
              </a:rPr>
              <a:t>first_name</a:t>
            </a:r>
            <a:r>
              <a:rPr lang="en-US" sz="2300" b="1" i="1">
                <a:solidFill>
                  <a:schemeClr val="tx2"/>
                </a:solidFill>
                <a:ea typeface="ＭＳ Ｐゴシック" pitchFamily="34" charset="-128"/>
              </a:rPr>
              <a:t>, </a:t>
            </a:r>
            <a:r>
              <a:rPr lang="en-US" sz="2300" b="1" i="1" err="1">
                <a:solidFill>
                  <a:schemeClr val="tx2"/>
                </a:solidFill>
                <a:ea typeface="ＭＳ Ｐゴシック" pitchFamily="34" charset="-128"/>
              </a:rPr>
              <a:t>middle_initial</a:t>
            </a:r>
            <a:r>
              <a:rPr lang="en-US" sz="2300" b="1" i="1">
                <a:solidFill>
                  <a:schemeClr val="tx2"/>
                </a:solidFill>
                <a:ea typeface="ＭＳ Ｐゴシック" pitchFamily="34" charset="-128"/>
              </a:rPr>
              <a:t>,  </a:t>
            </a:r>
            <a:r>
              <a:rPr lang="en-US" sz="2300" b="1" i="1" err="1">
                <a:solidFill>
                  <a:schemeClr val="tx2"/>
                </a:solidFill>
                <a:ea typeface="ＭＳ Ｐゴシック" pitchFamily="34" charset="-128"/>
              </a:rPr>
              <a:t>last_name</a:t>
            </a:r>
            <a:r>
              <a:rPr lang="en-US" sz="2300" b="1" i="1">
                <a:solidFill>
                  <a:srgbClr val="C00000"/>
                </a:solidFill>
                <a:ea typeface="ＭＳ Ｐゴシック" pitchFamily="34" charset="-128"/>
              </a:rPr>
              <a:t>,</a:t>
            </a:r>
            <a:br>
              <a:rPr lang="en-US" sz="2300" b="1" i="1">
                <a:solidFill>
                  <a:srgbClr val="C00000"/>
                </a:solidFill>
                <a:ea typeface="ＭＳ Ｐゴシック" pitchFamily="34" charset="-128"/>
              </a:rPr>
            </a:br>
            <a:r>
              <a:rPr lang="en-US" sz="2300" b="1" i="1">
                <a:solidFill>
                  <a:srgbClr val="00B050"/>
                </a:solidFill>
                <a:ea typeface="ＭＳ Ｐゴシック" pitchFamily="34" charset="-128"/>
              </a:rPr>
              <a:t>      </a:t>
            </a:r>
            <a:r>
              <a:rPr lang="en-US" sz="2300" b="1" i="1" err="1">
                <a:solidFill>
                  <a:srgbClr val="00B050"/>
                </a:solidFill>
                <a:ea typeface="ＭＳ Ｐゴシック" pitchFamily="34" charset="-128"/>
              </a:rPr>
              <a:t>street_number</a:t>
            </a:r>
            <a:r>
              <a:rPr lang="en-US" sz="2300" b="1" i="1">
                <a:solidFill>
                  <a:srgbClr val="00B050"/>
                </a:solidFill>
                <a:ea typeface="ＭＳ Ｐゴシック" pitchFamily="34" charset="-128"/>
              </a:rPr>
              <a:t>, </a:t>
            </a:r>
            <a:r>
              <a:rPr lang="en-US" sz="2300" b="1" i="1" err="1">
                <a:solidFill>
                  <a:srgbClr val="00B050"/>
                </a:solidFill>
                <a:ea typeface="ＭＳ Ｐゴシック" pitchFamily="34" charset="-128"/>
              </a:rPr>
              <a:t>street_name</a:t>
            </a:r>
            <a:r>
              <a:rPr lang="en-US" sz="2300" b="1" i="1">
                <a:solidFill>
                  <a:srgbClr val="00B050"/>
                </a:solidFill>
                <a:ea typeface="ＭＳ Ｐゴシック" pitchFamily="34" charset="-128"/>
              </a:rPr>
              <a:t>,  </a:t>
            </a:r>
            <a:br>
              <a:rPr lang="en-US" sz="2300" b="1" i="1">
                <a:solidFill>
                  <a:srgbClr val="00B050"/>
                </a:solidFill>
                <a:ea typeface="ＭＳ Ｐゴシック" pitchFamily="34" charset="-128"/>
              </a:rPr>
            </a:br>
            <a:r>
              <a:rPr lang="en-US" sz="2300" b="1" i="1">
                <a:solidFill>
                  <a:srgbClr val="00B050"/>
                </a:solidFill>
                <a:ea typeface="ＭＳ Ｐゴシック" pitchFamily="34" charset="-128"/>
              </a:rPr>
              <a:t>           </a:t>
            </a:r>
            <a:r>
              <a:rPr lang="en-US" sz="2300" b="1" i="1" err="1">
                <a:solidFill>
                  <a:srgbClr val="00B050"/>
                </a:solidFill>
                <a:ea typeface="ＭＳ Ｐゴシック" pitchFamily="34" charset="-128"/>
              </a:rPr>
              <a:t>apt_number</a:t>
            </a:r>
            <a:r>
              <a:rPr lang="en-US" sz="2300" b="1" i="1">
                <a:solidFill>
                  <a:srgbClr val="00B050"/>
                </a:solidFill>
                <a:ea typeface="ＭＳ Ｐゴシック" pitchFamily="34" charset="-128"/>
              </a:rPr>
              <a:t>, city, state, </a:t>
            </a:r>
            <a:r>
              <a:rPr lang="en-US" sz="2300" b="1" i="1" err="1">
                <a:solidFill>
                  <a:srgbClr val="00B050"/>
                </a:solidFill>
                <a:ea typeface="ＭＳ Ｐゴシック" pitchFamily="34" charset="-128"/>
              </a:rPr>
              <a:t>zip_code</a:t>
            </a:r>
            <a:r>
              <a:rPr lang="en-US" sz="2300" b="1" i="1">
                <a:solidFill>
                  <a:srgbClr val="C00000"/>
                </a:solidFill>
                <a:ea typeface="ＭＳ Ｐゴシック" pitchFamily="34" charset="-128"/>
              </a:rPr>
              <a:t>,  </a:t>
            </a:r>
            <a:br>
              <a:rPr lang="en-US" sz="2300" b="1" i="1">
                <a:solidFill>
                  <a:srgbClr val="C00000"/>
                </a:solidFill>
                <a:ea typeface="ＭＳ Ｐゴシック" pitchFamily="34" charset="-128"/>
              </a:rPr>
            </a:br>
            <a:r>
              <a:rPr lang="en-US" sz="2300" b="1" i="1">
                <a:solidFill>
                  <a:srgbClr val="C00000"/>
                </a:solidFill>
                <a:ea typeface="ＭＳ Ｐゴシック" pitchFamily="34" charset="-128"/>
              </a:rPr>
              <a:t>      date_of_birth)</a:t>
            </a:r>
          </a:p>
          <a:p>
            <a:pPr lvl="1"/>
            <a:endParaRPr lang="en-US" sz="2400">
              <a:ea typeface="ＭＳ Ｐゴシック" pitchFamily="34" charset="-128"/>
            </a:endParaRPr>
          </a:p>
        </p:txBody>
      </p:sp>
      <p:pic>
        <p:nvPicPr>
          <p:cNvPr id="419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 y="914400"/>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095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457200" y="152400"/>
            <a:ext cx="8296275" cy="609600"/>
          </a:xfrm>
          <a:noFill/>
        </p:spPr>
        <p:txBody>
          <a:bodyPr vert="horz" lIns="91440" tIns="45720" rIns="91440" bIns="45720" rtlCol="0" anchor="ctr">
            <a:noAutofit/>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Representing Multivalued Attributes in Schema</a:t>
            </a:r>
          </a:p>
        </p:txBody>
      </p:sp>
      <p:sp>
        <p:nvSpPr>
          <p:cNvPr id="43011" name="Rectangle 3"/>
          <p:cNvSpPr>
            <a:spLocks noGrp="1" noChangeArrowheads="1"/>
          </p:cNvSpPr>
          <p:nvPr>
            <p:ph type="body" idx="4294967295"/>
          </p:nvPr>
        </p:nvSpPr>
        <p:spPr>
          <a:xfrm>
            <a:off x="0" y="838200"/>
            <a:ext cx="8991600" cy="5410200"/>
          </a:xfrm>
          <a:noFill/>
        </p:spPr>
        <p:txBody>
          <a:bodyPr>
            <a:noAutofit/>
          </a:bodyPr>
          <a:lstStyle/>
          <a:p>
            <a:r>
              <a:rPr lang="en-US" sz="2400"/>
              <a:t>A </a:t>
            </a:r>
            <a:r>
              <a:rPr lang="en-US" sz="2400">
                <a:solidFill>
                  <a:srgbClr val="FF0000"/>
                </a:solidFill>
              </a:rPr>
              <a:t>multivalued attribute </a:t>
            </a:r>
            <a:r>
              <a:rPr lang="en-US" sz="2400" b="1" i="1">
                <a:solidFill>
                  <a:srgbClr val="FF0000"/>
                </a:solidFill>
              </a:rPr>
              <a:t>M</a:t>
            </a:r>
            <a:r>
              <a:rPr lang="en-US" sz="2400">
                <a:solidFill>
                  <a:srgbClr val="FF0000"/>
                </a:solidFill>
              </a:rPr>
              <a:t> </a:t>
            </a:r>
            <a:r>
              <a:rPr lang="en-US" sz="2400"/>
              <a:t>of an </a:t>
            </a:r>
            <a:r>
              <a:rPr lang="en-US" sz="2400">
                <a:solidFill>
                  <a:srgbClr val="FF0000"/>
                </a:solidFill>
              </a:rPr>
              <a:t>entity </a:t>
            </a:r>
            <a:r>
              <a:rPr lang="en-US" sz="2400" b="1" i="1">
                <a:solidFill>
                  <a:srgbClr val="FF0000"/>
                </a:solidFill>
              </a:rPr>
              <a:t>E</a:t>
            </a:r>
            <a:r>
              <a:rPr lang="en-US" sz="2400"/>
              <a:t> is represented by a </a:t>
            </a:r>
            <a:r>
              <a:rPr lang="en-US" sz="2400" b="1">
                <a:solidFill>
                  <a:srgbClr val="002060"/>
                </a:solidFill>
              </a:rPr>
              <a:t>separate schema </a:t>
            </a:r>
            <a:r>
              <a:rPr lang="en-US" sz="2400" b="1" i="1">
                <a:solidFill>
                  <a:srgbClr val="FF0000"/>
                </a:solidFill>
              </a:rPr>
              <a:t>EM</a:t>
            </a:r>
            <a:endParaRPr lang="en-US" sz="2400" b="1">
              <a:solidFill>
                <a:srgbClr val="FF0000"/>
              </a:solidFill>
            </a:endParaRPr>
          </a:p>
          <a:p>
            <a:pPr lvl="1">
              <a:spcAft>
                <a:spcPts val="600"/>
              </a:spcAft>
            </a:pPr>
            <a:r>
              <a:rPr lang="en-US" sz="2500">
                <a:ea typeface="ＭＳ Ｐゴシック" pitchFamily="34" charset="-128"/>
              </a:rPr>
              <a:t>Schema </a:t>
            </a:r>
            <a:r>
              <a:rPr lang="en-US" sz="2500" b="1" i="1">
                <a:solidFill>
                  <a:schemeClr val="accent1">
                    <a:lumMod val="50000"/>
                  </a:schemeClr>
                </a:solidFill>
                <a:ea typeface="ＭＳ Ｐゴシック" pitchFamily="34" charset="-128"/>
              </a:rPr>
              <a:t>EM</a:t>
            </a:r>
            <a:r>
              <a:rPr lang="en-US" sz="2500" b="1">
                <a:solidFill>
                  <a:schemeClr val="accent1">
                    <a:lumMod val="50000"/>
                  </a:schemeClr>
                </a:solidFill>
                <a:ea typeface="ＭＳ Ｐゴシック" pitchFamily="34" charset="-128"/>
              </a:rPr>
              <a:t> has attributes </a:t>
            </a:r>
            <a:r>
              <a:rPr lang="en-US" sz="2500">
                <a:ea typeface="ＭＳ Ｐゴシック" pitchFamily="34" charset="-128"/>
              </a:rPr>
              <a:t>corresponding to the </a:t>
            </a:r>
            <a:r>
              <a:rPr lang="en-US" sz="2500" b="1">
                <a:solidFill>
                  <a:srgbClr val="C00000"/>
                </a:solidFill>
                <a:ea typeface="ＭＳ Ｐゴシック" pitchFamily="34" charset="-128"/>
              </a:rPr>
              <a:t>primary key of </a:t>
            </a:r>
            <a:r>
              <a:rPr lang="en-US" sz="2500" b="1" i="1">
                <a:solidFill>
                  <a:srgbClr val="C00000"/>
                </a:solidFill>
                <a:ea typeface="ＭＳ Ｐゴシック" pitchFamily="34" charset="-128"/>
              </a:rPr>
              <a:t>E</a:t>
            </a:r>
            <a:r>
              <a:rPr lang="en-US" sz="2500">
                <a:ea typeface="ＭＳ Ｐゴシック" pitchFamily="34" charset="-128"/>
              </a:rPr>
              <a:t> and an </a:t>
            </a:r>
            <a:r>
              <a:rPr lang="en-US" sz="2500" b="1">
                <a:solidFill>
                  <a:srgbClr val="C00000"/>
                </a:solidFill>
                <a:ea typeface="ＭＳ Ｐゴシック" pitchFamily="34" charset="-128"/>
              </a:rPr>
              <a:t>attribute corresponding to multivalued attribute </a:t>
            </a:r>
            <a:r>
              <a:rPr lang="en-US" sz="2500" b="1" i="1">
                <a:solidFill>
                  <a:srgbClr val="C00000"/>
                </a:solidFill>
                <a:ea typeface="ＭＳ Ｐゴシック" pitchFamily="34" charset="-128"/>
              </a:rPr>
              <a:t>M</a:t>
            </a:r>
            <a:endParaRPr lang="en-US" sz="2500" b="1">
              <a:solidFill>
                <a:srgbClr val="C00000"/>
              </a:solidFill>
              <a:ea typeface="ＭＳ Ｐゴシック" pitchFamily="34" charset="-128"/>
            </a:endParaRPr>
          </a:p>
          <a:p>
            <a:pPr lvl="1">
              <a:lnSpc>
                <a:spcPct val="120000"/>
              </a:lnSpc>
              <a:spcAft>
                <a:spcPts val="600"/>
              </a:spcAft>
            </a:pPr>
            <a:r>
              <a:rPr lang="en-US" sz="2100" b="1">
                <a:solidFill>
                  <a:schemeClr val="accent2"/>
                </a:solidFill>
                <a:ea typeface="ＭＳ Ｐゴシック" pitchFamily="34" charset="-128"/>
              </a:rPr>
              <a:t>Example</a:t>
            </a:r>
            <a:r>
              <a:rPr lang="en-US" sz="2100">
                <a:solidFill>
                  <a:schemeClr val="accent2"/>
                </a:solidFill>
                <a:ea typeface="ＭＳ Ｐゴシック" pitchFamily="34" charset="-128"/>
              </a:rPr>
              <a:t>:</a:t>
            </a:r>
            <a:r>
              <a:rPr lang="en-US" sz="2100">
                <a:ea typeface="ＭＳ Ｐゴシック" pitchFamily="34" charset="-128"/>
              </a:rPr>
              <a:t>  Multivalued attribute </a:t>
            </a:r>
            <a:r>
              <a:rPr lang="en-US" sz="2100" i="1">
                <a:solidFill>
                  <a:srgbClr val="FF0000"/>
                </a:solidFill>
                <a:ea typeface="ＭＳ Ｐゴシック" pitchFamily="34" charset="-128"/>
              </a:rPr>
              <a:t>phone_number</a:t>
            </a:r>
            <a:r>
              <a:rPr lang="en-US" sz="2100" i="1">
                <a:ea typeface="ＭＳ Ｐゴシック" pitchFamily="34" charset="-128"/>
              </a:rPr>
              <a:t> </a:t>
            </a:r>
            <a:r>
              <a:rPr lang="en-US" sz="2100">
                <a:ea typeface="ＭＳ Ｐゴシック" pitchFamily="34" charset="-128"/>
              </a:rPr>
              <a:t>of </a:t>
            </a:r>
            <a:r>
              <a:rPr lang="en-US" sz="2100" i="1">
                <a:ea typeface="ＭＳ Ｐゴシック" pitchFamily="34" charset="-128"/>
              </a:rPr>
              <a:t>instructor</a:t>
            </a:r>
            <a:r>
              <a:rPr lang="en-US" sz="2100">
                <a:ea typeface="ＭＳ Ｐゴシック" pitchFamily="34" charset="-128"/>
              </a:rPr>
              <a:t> is represented by a schema:</a:t>
            </a:r>
            <a:br>
              <a:rPr lang="en-US" sz="2100">
                <a:ea typeface="ＭＳ Ｐゴシック" pitchFamily="34" charset="-128"/>
              </a:rPr>
            </a:br>
            <a:r>
              <a:rPr lang="en-US" sz="2400" b="1">
                <a:solidFill>
                  <a:schemeClr val="tx2">
                    <a:lumMod val="75000"/>
                  </a:schemeClr>
                </a:solidFill>
                <a:ea typeface="ＭＳ Ｐゴシック" pitchFamily="34" charset="-128"/>
              </a:rPr>
              <a:t>    </a:t>
            </a:r>
            <a:r>
              <a:rPr lang="en-US" sz="2400" b="1" i="1" err="1">
                <a:solidFill>
                  <a:schemeClr val="tx2">
                    <a:lumMod val="75000"/>
                  </a:schemeClr>
                </a:solidFill>
                <a:ea typeface="ＭＳ Ｐゴシック" pitchFamily="34" charset="-128"/>
              </a:rPr>
              <a:t>inst_phone</a:t>
            </a:r>
            <a:r>
              <a:rPr lang="en-US" sz="2400" b="1" i="1">
                <a:solidFill>
                  <a:schemeClr val="tx2">
                    <a:lumMod val="75000"/>
                  </a:schemeClr>
                </a:solidFill>
                <a:ea typeface="ＭＳ Ｐゴシック" pitchFamily="34" charset="-128"/>
              </a:rPr>
              <a:t> </a:t>
            </a:r>
            <a:r>
              <a:rPr lang="en-US" sz="2400" b="1">
                <a:solidFill>
                  <a:srgbClr val="FF0000"/>
                </a:solidFill>
                <a:ea typeface="ＭＳ Ｐゴシック" pitchFamily="34" charset="-128"/>
              </a:rPr>
              <a:t>(</a:t>
            </a:r>
            <a:r>
              <a:rPr lang="en-US" sz="2400" b="1" i="1">
                <a:solidFill>
                  <a:srgbClr val="FF0000"/>
                </a:solidFill>
                <a:ea typeface="ＭＳ Ｐゴシック" pitchFamily="34" charset="-128"/>
              </a:rPr>
              <a:t> </a:t>
            </a:r>
            <a:r>
              <a:rPr lang="en-US" sz="2400" b="1" i="1" u="sng">
                <a:solidFill>
                  <a:srgbClr val="FF0000"/>
                </a:solidFill>
                <a:ea typeface="ＭＳ Ｐゴシック" pitchFamily="34" charset="-128"/>
              </a:rPr>
              <a:t>ID</a:t>
            </a:r>
            <a:r>
              <a:rPr lang="en-US" sz="2400" b="1" i="1">
                <a:solidFill>
                  <a:srgbClr val="FF0000"/>
                </a:solidFill>
                <a:ea typeface="ＭＳ Ｐゴシック" pitchFamily="34" charset="-128"/>
              </a:rPr>
              <a:t>, </a:t>
            </a:r>
            <a:r>
              <a:rPr lang="en-US" sz="2400" b="1" i="1" u="sng">
                <a:solidFill>
                  <a:srgbClr val="FF0000"/>
                </a:solidFill>
                <a:ea typeface="ＭＳ Ｐゴシック" pitchFamily="34" charset="-128"/>
              </a:rPr>
              <a:t>phone_number</a:t>
            </a:r>
            <a:r>
              <a:rPr lang="en-US" sz="2400" b="1">
                <a:solidFill>
                  <a:srgbClr val="FF0000"/>
                </a:solidFill>
                <a:ea typeface="ＭＳ Ｐゴシック" pitchFamily="34" charset="-128"/>
              </a:rPr>
              <a:t>)</a:t>
            </a:r>
            <a:r>
              <a:rPr lang="en-US" sz="2400" b="1" i="1">
                <a:solidFill>
                  <a:srgbClr val="FF0000"/>
                </a:solidFill>
                <a:ea typeface="ＭＳ Ｐゴシック" pitchFamily="34" charset="-128"/>
              </a:rPr>
              <a:t> </a:t>
            </a:r>
          </a:p>
          <a:p>
            <a:pPr lvl="1"/>
            <a:r>
              <a:rPr lang="en-US" sz="2500">
                <a:ea typeface="ＭＳ Ｐゴシック" pitchFamily="34" charset="-128"/>
              </a:rPr>
              <a:t>Each value of the multivalued attribute maps to a separate tuple of the relation on schema </a:t>
            </a:r>
            <a:r>
              <a:rPr lang="en-US" sz="2500" i="1">
                <a:ea typeface="ＭＳ Ｐゴシック" pitchFamily="34" charset="-128"/>
              </a:rPr>
              <a:t>EM</a:t>
            </a:r>
            <a:endParaRPr lang="en-US" sz="2500">
              <a:ea typeface="ＭＳ Ｐゴシック" pitchFamily="34" charset="-128"/>
            </a:endParaRPr>
          </a:p>
          <a:p>
            <a:pPr lvl="2">
              <a:lnSpc>
                <a:spcPct val="120000"/>
              </a:lnSpc>
            </a:pPr>
            <a:r>
              <a:rPr lang="en-US" sz="2100">
                <a:solidFill>
                  <a:srgbClr val="FF0000"/>
                </a:solidFill>
                <a:ea typeface="ＭＳ Ｐゴシック" pitchFamily="34" charset="-128"/>
              </a:rPr>
              <a:t>For example</a:t>
            </a:r>
            <a:r>
              <a:rPr lang="en-US" sz="2100">
                <a:ea typeface="ＭＳ Ｐゴシック" pitchFamily="34" charset="-128"/>
              </a:rPr>
              <a:t>,  an </a:t>
            </a:r>
            <a:r>
              <a:rPr lang="en-US" sz="2100" i="1">
                <a:ea typeface="ＭＳ Ｐゴシック" pitchFamily="34" charset="-128"/>
              </a:rPr>
              <a:t>instructor</a:t>
            </a:r>
            <a:r>
              <a:rPr lang="en-US" sz="2100">
                <a:ea typeface="ＭＳ Ｐゴシック" pitchFamily="34" charset="-128"/>
              </a:rPr>
              <a:t> entity with primary key  22222 and phone numbers 456-7890 and 123-4567 maps to two </a:t>
            </a:r>
            <a:r>
              <a:rPr lang="en-US" sz="1600">
                <a:ea typeface="ＭＳ Ｐゴシック" pitchFamily="34" charset="-128"/>
              </a:rPr>
              <a:t>tuples(multi valued)</a:t>
            </a:r>
            <a:r>
              <a:rPr lang="en-US" sz="2100">
                <a:ea typeface="ＭＳ Ｐゴシック" pitchFamily="34" charset="-128"/>
              </a:rPr>
              <a:t>:   </a:t>
            </a:r>
            <a:br>
              <a:rPr lang="en-US" sz="2100">
                <a:ea typeface="ＭＳ Ｐゴシック" pitchFamily="34" charset="-128"/>
              </a:rPr>
            </a:br>
            <a:r>
              <a:rPr lang="en-US" sz="2100">
                <a:ea typeface="ＭＳ Ｐゴシック" pitchFamily="34" charset="-128"/>
              </a:rPr>
              <a:t>   (22222, 456-7890) and (22222, 123-4567) </a:t>
            </a:r>
          </a:p>
        </p:txBody>
      </p:sp>
    </p:spTree>
    <p:extLst>
      <p:ext uri="{BB962C8B-B14F-4D97-AF65-F5344CB8AC3E}">
        <p14:creationId xmlns:p14="http://schemas.microsoft.com/office/powerpoint/2010/main" val="31666386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325" y="758825"/>
            <a:ext cx="7543800" cy="3565525"/>
          </a:xfrm>
        </p:spPr>
        <p:txBody>
          <a:bodyPr/>
          <a:lstStyle/>
          <a:p>
            <a:pPr>
              <a:defRPr/>
            </a:pPr>
            <a:r>
              <a:rPr lang="en-US" sz="4800"/>
              <a:t>Extended E-R Features</a:t>
            </a:r>
          </a:p>
        </p:txBody>
      </p:sp>
    </p:spTree>
    <p:extLst>
      <p:ext uri="{BB962C8B-B14F-4D97-AF65-F5344CB8AC3E}">
        <p14:creationId xmlns:p14="http://schemas.microsoft.com/office/powerpoint/2010/main" val="313392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idx="4294967295"/>
          </p:nvPr>
        </p:nvSpPr>
        <p:spPr>
          <a:xfrm>
            <a:off x="457200" y="-152400"/>
            <a:ext cx="8229600" cy="1143000"/>
          </a:xfrm>
          <a:noFill/>
        </p:spPr>
        <p:txBody>
          <a:bodyPr vert="horz" lIns="91440" tIns="45720" rIns="91440" bIns="45720" rtlCol="0" anchor="ctr">
            <a:normAutofit fontScale="97500"/>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Extended E-R Features: </a:t>
            </a:r>
            <a:r>
              <a:rPr kumimoji="1" lang="en-US" sz="3200" b="1" kern="0">
                <a:solidFill>
                  <a:srgbClr val="002060"/>
                </a:solidFill>
                <a:effectLst>
                  <a:outerShdw blurRad="38100" dist="38100" dir="2700000" algn="tl">
                    <a:srgbClr val="C0C0C0"/>
                  </a:outerShdw>
                </a:effectLst>
                <a:latin typeface="Helvetica"/>
                <a:ea typeface="MS PGothic" pitchFamily="34" charset="-128"/>
              </a:rPr>
              <a:t>Specialization</a:t>
            </a:r>
          </a:p>
        </p:txBody>
      </p:sp>
      <p:sp>
        <p:nvSpPr>
          <p:cNvPr id="46083" name="Rectangle 3"/>
          <p:cNvSpPr>
            <a:spLocks noGrp="1" noChangeArrowheads="1"/>
          </p:cNvSpPr>
          <p:nvPr>
            <p:ph type="body" idx="4294967295"/>
          </p:nvPr>
        </p:nvSpPr>
        <p:spPr>
          <a:xfrm>
            <a:off x="457200" y="1219200"/>
            <a:ext cx="8229600" cy="4572000"/>
          </a:xfrm>
        </p:spPr>
        <p:txBody>
          <a:bodyPr>
            <a:noAutofit/>
          </a:bodyPr>
          <a:lstStyle/>
          <a:p>
            <a:r>
              <a:rPr lang="en-US" sz="2400">
                <a:solidFill>
                  <a:srgbClr val="FF0000"/>
                </a:solidFill>
              </a:rPr>
              <a:t>Specialization is a Top-down design </a:t>
            </a:r>
            <a:r>
              <a:rPr lang="en-US" sz="2400"/>
              <a:t>process in which we designate subgroupings within an entity set.</a:t>
            </a:r>
          </a:p>
          <a:p>
            <a:endParaRPr lang="en-US" sz="1100"/>
          </a:p>
          <a:p>
            <a:r>
              <a:rPr lang="en-US" sz="2400"/>
              <a:t>These subgroupings become </a:t>
            </a:r>
            <a:r>
              <a:rPr lang="en-US" sz="2400">
                <a:solidFill>
                  <a:srgbClr val="C00000"/>
                </a:solidFill>
              </a:rPr>
              <a:t>lower-level entity sets </a:t>
            </a:r>
            <a:r>
              <a:rPr lang="en-US" sz="2400"/>
              <a:t>that </a:t>
            </a:r>
            <a:r>
              <a:rPr lang="en-US" sz="2400" b="1">
                <a:solidFill>
                  <a:srgbClr val="002060"/>
                </a:solidFill>
              </a:rPr>
              <a:t>have attributes that do not </a:t>
            </a:r>
            <a:r>
              <a:rPr lang="en-US" sz="2400"/>
              <a:t>apply to the higher-level entity set.</a:t>
            </a:r>
          </a:p>
          <a:p>
            <a:endParaRPr lang="en-US" sz="900"/>
          </a:p>
          <a:p>
            <a:r>
              <a:rPr lang="en-US" sz="2400" b="1">
                <a:solidFill>
                  <a:srgbClr val="000099"/>
                </a:solidFill>
              </a:rPr>
              <a:t>Attribute inheritance</a:t>
            </a:r>
            <a:r>
              <a:rPr lang="en-US" sz="2400"/>
              <a:t> – A </a:t>
            </a:r>
            <a:r>
              <a:rPr lang="en-US" sz="2400">
                <a:solidFill>
                  <a:srgbClr val="C00000"/>
                </a:solidFill>
              </a:rPr>
              <a:t>lower-level</a:t>
            </a:r>
            <a:r>
              <a:rPr lang="en-US" sz="2400"/>
              <a:t> entity set </a:t>
            </a:r>
            <a:r>
              <a:rPr lang="en-US" sz="2400">
                <a:solidFill>
                  <a:srgbClr val="C00000"/>
                </a:solidFill>
              </a:rPr>
              <a:t>inherits </a:t>
            </a:r>
            <a:r>
              <a:rPr lang="en-US" sz="2400"/>
              <a:t>all the attributes and relationship participation of the </a:t>
            </a:r>
            <a:r>
              <a:rPr lang="en-US" sz="2400">
                <a:solidFill>
                  <a:srgbClr val="C00000"/>
                </a:solidFill>
              </a:rPr>
              <a:t>higher-level entity </a:t>
            </a:r>
            <a:r>
              <a:rPr lang="en-US" sz="2400"/>
              <a:t>set to which it is linked.</a:t>
            </a:r>
          </a:p>
          <a:p>
            <a:endParaRPr lang="en-US" sz="1400"/>
          </a:p>
          <a:p>
            <a:r>
              <a:rPr lang="en-US" sz="2400"/>
              <a:t>Depicted by a </a:t>
            </a:r>
            <a:r>
              <a:rPr lang="en-US" sz="2400" i="1">
                <a:solidFill>
                  <a:srgbClr val="C00000"/>
                </a:solidFill>
              </a:rPr>
              <a:t>triangle</a:t>
            </a:r>
            <a:r>
              <a:rPr lang="en-US" sz="2400"/>
              <a:t> component labeled </a:t>
            </a:r>
            <a:r>
              <a:rPr lang="en-US" sz="2400" b="1">
                <a:solidFill>
                  <a:srgbClr val="FF0000"/>
                </a:solidFill>
              </a:rPr>
              <a:t>ISA</a:t>
            </a:r>
            <a:r>
              <a:rPr lang="en-US" sz="2400"/>
              <a:t> </a:t>
            </a:r>
          </a:p>
          <a:p>
            <a:pPr marL="0" indent="0">
              <a:buNone/>
            </a:pPr>
            <a:r>
              <a:rPr lang="en-US" sz="2400"/>
              <a:t>	(E.g. </a:t>
            </a:r>
            <a:r>
              <a:rPr lang="en-US" sz="2400" i="1"/>
              <a:t>instructor</a:t>
            </a:r>
            <a:r>
              <a:rPr lang="en-US" sz="2400"/>
              <a:t> “is a” </a:t>
            </a:r>
            <a:r>
              <a:rPr lang="en-US" sz="2400" i="1"/>
              <a:t>person</a:t>
            </a:r>
            <a:r>
              <a:rPr lang="en-US" sz="2400"/>
              <a:t>).</a:t>
            </a:r>
          </a:p>
          <a:p>
            <a:r>
              <a:rPr lang="en-US" altLang="en-US" sz="2400">
                <a:ea typeface="MS PGothic" panose="020B0600070205080204" pitchFamily="34" charset="-128"/>
              </a:rPr>
              <a:t>It can also be referred as a </a:t>
            </a:r>
            <a:r>
              <a:rPr lang="en-US" altLang="en-US" sz="2400" b="1" i="1">
                <a:ea typeface="MS PGothic" panose="020B0600070205080204" pitchFamily="34" charset="-128"/>
              </a:rPr>
              <a:t>superclass-subclass</a:t>
            </a:r>
            <a:r>
              <a:rPr lang="en-US" altLang="en-US" sz="2400">
                <a:ea typeface="MS PGothic" panose="020B0600070205080204" pitchFamily="34" charset="-128"/>
              </a:rPr>
              <a:t> relationship</a:t>
            </a:r>
          </a:p>
          <a:p>
            <a:endParaRPr lang="en-US" sz="2400" b="1">
              <a:solidFill>
                <a:srgbClr val="000099"/>
              </a:solidFill>
            </a:endParaRPr>
          </a:p>
        </p:txBody>
      </p:sp>
    </p:spTree>
    <p:extLst>
      <p:ext uri="{BB962C8B-B14F-4D97-AF65-F5344CB8AC3E}">
        <p14:creationId xmlns:p14="http://schemas.microsoft.com/office/powerpoint/2010/main" val="319392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4267200" y="1038225"/>
            <a:ext cx="48768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5554" name="Rectangle 2"/>
          <p:cNvSpPr>
            <a:spLocks noGrp="1" noChangeArrowheads="1"/>
          </p:cNvSpPr>
          <p:nvPr>
            <p:ph type="title" idx="4294967295"/>
          </p:nvPr>
        </p:nvSpPr>
        <p:spPr>
          <a:xfrm>
            <a:off x="609600" y="-7883"/>
            <a:ext cx="8077200" cy="922283"/>
          </a:xfrm>
          <a:noFill/>
        </p:spPr>
        <p:txBody>
          <a:bodyPr vert="horz" lIns="91440" tIns="45720" rIns="91440" bIns="45720" rtlCol="0" anchor="ctr">
            <a:normAutofit fontScale="97500"/>
          </a:bodyPr>
          <a:lstStyle/>
          <a:p>
            <a:r>
              <a:rPr kumimoji="1" lang="en-US" sz="2800" b="1" kern="0">
                <a:solidFill>
                  <a:srgbClr val="CC3300"/>
                </a:solidFill>
                <a:effectLst>
                  <a:outerShdw blurRad="38100" dist="38100" dir="2700000" algn="tl">
                    <a:srgbClr val="C0C0C0"/>
                  </a:outerShdw>
                </a:effectLst>
                <a:latin typeface="Helvetica"/>
                <a:ea typeface="MS PGothic" pitchFamily="34" charset="-128"/>
              </a:rPr>
              <a:t>Specialization / Generalization Example</a:t>
            </a:r>
          </a:p>
        </p:txBody>
      </p:sp>
      <p:pic>
        <p:nvPicPr>
          <p:cNvPr id="47107"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91841"/>
            <a:ext cx="441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43000" y="5966641"/>
            <a:ext cx="1436612" cy="369332"/>
          </a:xfrm>
          <a:prstGeom prst="rect">
            <a:avLst/>
          </a:prstGeom>
        </p:spPr>
        <p:txBody>
          <a:bodyPr wrap="none">
            <a:spAutoFit/>
          </a:bodyPr>
          <a:lstStyle/>
          <a:p>
            <a:r>
              <a:rPr lang="en-US" b="1">
                <a:latin typeface="Times New Roman" pitchFamily="18" charset="0"/>
              </a:rPr>
              <a:t>(6</a:t>
            </a:r>
            <a:r>
              <a:rPr lang="en-US" b="1" baseline="30000">
                <a:latin typeface="Times New Roman" pitchFamily="18" charset="0"/>
              </a:rPr>
              <a:t>th</a:t>
            </a:r>
            <a:r>
              <a:rPr lang="en-US" b="1">
                <a:latin typeface="Times New Roman" pitchFamily="18" charset="0"/>
              </a:rPr>
              <a:t> Edition) </a:t>
            </a:r>
            <a:endParaRPr lang="en-US" b="1"/>
          </a:p>
        </p:txBody>
      </p:sp>
      <p:sp>
        <p:nvSpPr>
          <p:cNvPr id="6" name="Rectangle 5"/>
          <p:cNvSpPr/>
          <p:nvPr/>
        </p:nvSpPr>
        <p:spPr>
          <a:xfrm>
            <a:off x="6097157" y="6324600"/>
            <a:ext cx="1436612" cy="369332"/>
          </a:xfrm>
          <a:prstGeom prst="rect">
            <a:avLst/>
          </a:prstGeom>
        </p:spPr>
        <p:txBody>
          <a:bodyPr wrap="none">
            <a:spAutoFit/>
          </a:bodyPr>
          <a:lstStyle/>
          <a:p>
            <a:r>
              <a:rPr lang="en-US" b="1">
                <a:latin typeface="Times New Roman" pitchFamily="18" charset="0"/>
              </a:rPr>
              <a:t>(4</a:t>
            </a:r>
            <a:r>
              <a:rPr lang="en-US" b="1" baseline="30000">
                <a:latin typeface="Times New Roman" pitchFamily="18" charset="0"/>
              </a:rPr>
              <a:t>th</a:t>
            </a:r>
            <a:r>
              <a:rPr lang="en-US" b="1">
                <a:latin typeface="Times New Roman" pitchFamily="18" charset="0"/>
              </a:rPr>
              <a:t> Edition) </a:t>
            </a:r>
            <a:endParaRPr lang="en-US" b="1"/>
          </a:p>
        </p:txBody>
      </p:sp>
    </p:spTree>
    <p:extLst>
      <p:ext uri="{BB962C8B-B14F-4D97-AF65-F5344CB8AC3E}">
        <p14:creationId xmlns:p14="http://schemas.microsoft.com/office/powerpoint/2010/main" val="25579058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idx="4294967295"/>
          </p:nvPr>
        </p:nvSpPr>
        <p:spPr>
          <a:xfrm>
            <a:off x="152400" y="-152400"/>
            <a:ext cx="8823325" cy="647700"/>
          </a:xfrm>
          <a:noFill/>
        </p:spPr>
        <p:txBody>
          <a:bodyPr vert="horz" lIns="91440" tIns="45720" rIns="91440" bIns="45720" rtlCol="0" anchor="ctr">
            <a:noAutofit/>
          </a:bodyPr>
          <a:lstStyle/>
          <a:p>
            <a:r>
              <a:rPr kumimoji="1" lang="en-US" sz="2500" b="1" kern="0">
                <a:solidFill>
                  <a:srgbClr val="CC3300"/>
                </a:solidFill>
                <a:effectLst>
                  <a:outerShdw blurRad="38100" dist="38100" dir="2700000" algn="tl">
                    <a:srgbClr val="C0C0C0"/>
                  </a:outerShdw>
                </a:effectLst>
                <a:latin typeface="Helvetica"/>
                <a:ea typeface="MS PGothic" pitchFamily="34" charset="-128"/>
              </a:rPr>
              <a:t>Design Constraints on a Specialization/ Generalization</a:t>
            </a:r>
          </a:p>
        </p:txBody>
      </p:sp>
      <p:sp>
        <p:nvSpPr>
          <p:cNvPr id="48131" name="Rectangle 3"/>
          <p:cNvSpPr>
            <a:spLocks noGrp="1" noChangeArrowheads="1"/>
          </p:cNvSpPr>
          <p:nvPr>
            <p:ph type="body" idx="4294967295"/>
          </p:nvPr>
        </p:nvSpPr>
        <p:spPr>
          <a:xfrm>
            <a:off x="152400" y="495300"/>
            <a:ext cx="8991600" cy="6362700"/>
          </a:xfrm>
        </p:spPr>
        <p:txBody>
          <a:bodyPr>
            <a:noAutofit/>
          </a:bodyPr>
          <a:lstStyle/>
          <a:p>
            <a:r>
              <a:rPr lang="en-US" sz="2800"/>
              <a:t>Constraint on whether or not entities may belong to more than one lower-level entity set within a single generalization.</a:t>
            </a:r>
          </a:p>
          <a:p>
            <a:pPr lvl="1"/>
            <a:r>
              <a:rPr lang="en-US" b="1">
                <a:solidFill>
                  <a:srgbClr val="000099"/>
                </a:solidFill>
                <a:ea typeface="ＭＳ Ｐゴシック" pitchFamily="34" charset="-128"/>
              </a:rPr>
              <a:t>Disjoint</a:t>
            </a:r>
          </a:p>
          <a:p>
            <a:pPr lvl="2"/>
            <a:r>
              <a:rPr lang="en-US">
                <a:ea typeface="ＭＳ Ｐゴシック" pitchFamily="34" charset="-128"/>
              </a:rPr>
              <a:t>An higher level entity </a:t>
            </a:r>
            <a:r>
              <a:rPr lang="en-US">
                <a:solidFill>
                  <a:srgbClr val="FF0000"/>
                </a:solidFill>
                <a:ea typeface="ＭＳ Ｐゴシック" pitchFamily="34" charset="-128"/>
              </a:rPr>
              <a:t>can belong to </a:t>
            </a:r>
            <a:r>
              <a:rPr lang="en-US" b="1">
                <a:solidFill>
                  <a:srgbClr val="FF0000"/>
                </a:solidFill>
                <a:ea typeface="ＭＳ Ｐゴシック" pitchFamily="34" charset="-128"/>
              </a:rPr>
              <a:t>only one lowe</a:t>
            </a:r>
            <a:r>
              <a:rPr lang="en-US">
                <a:solidFill>
                  <a:srgbClr val="FF0000"/>
                </a:solidFill>
                <a:ea typeface="ＭＳ Ｐゴシック" pitchFamily="34" charset="-128"/>
              </a:rPr>
              <a:t>r</a:t>
            </a:r>
            <a:r>
              <a:rPr lang="en-US" b="1">
                <a:solidFill>
                  <a:srgbClr val="FF0000"/>
                </a:solidFill>
                <a:ea typeface="ＭＳ Ｐゴシック" pitchFamily="34" charset="-128"/>
              </a:rPr>
              <a:t>-level</a:t>
            </a:r>
            <a:r>
              <a:rPr lang="en-US">
                <a:solidFill>
                  <a:srgbClr val="FF0000"/>
                </a:solidFill>
                <a:ea typeface="ＭＳ Ｐゴシック" pitchFamily="34" charset="-128"/>
              </a:rPr>
              <a:t> entity </a:t>
            </a:r>
            <a:r>
              <a:rPr lang="en-US">
                <a:ea typeface="ＭＳ Ｐゴシック" pitchFamily="34" charset="-128"/>
              </a:rPr>
              <a:t>set</a:t>
            </a:r>
          </a:p>
          <a:p>
            <a:pPr lvl="2"/>
            <a:r>
              <a:rPr lang="en-US" sz="2000">
                <a:ea typeface="ＭＳ Ｐゴシック" pitchFamily="34" charset="-128"/>
              </a:rPr>
              <a:t>Noted in E-R diagram by having multiple lower-level entity sets link to the same triangle  see Accounts , Savings and Checking  entities in </a:t>
            </a:r>
            <a:r>
              <a:rPr lang="en-US" sz="2000">
                <a:solidFill>
                  <a:srgbClr val="FF0000"/>
                </a:solidFill>
                <a:ea typeface="ＭＳ Ｐゴシック" pitchFamily="34" charset="-128"/>
              </a:rPr>
              <a:t>next slide</a:t>
            </a:r>
            <a:r>
              <a:rPr lang="en-US" sz="2000">
                <a:ea typeface="ＭＳ Ｐゴシック" pitchFamily="34" charset="-128"/>
              </a:rPr>
              <a:t>.</a:t>
            </a:r>
          </a:p>
          <a:p>
            <a:pPr lvl="2"/>
            <a:endParaRPr lang="en-US" sz="2000">
              <a:solidFill>
                <a:schemeClr val="tx2"/>
              </a:solidFill>
              <a:ea typeface="ＭＳ Ｐゴシック" pitchFamily="34" charset="-128"/>
            </a:endParaRPr>
          </a:p>
          <a:p>
            <a:pPr lvl="1">
              <a:spcBef>
                <a:spcPts val="0"/>
              </a:spcBef>
            </a:pPr>
            <a:r>
              <a:rPr lang="en-US" b="1">
                <a:solidFill>
                  <a:srgbClr val="000099"/>
                </a:solidFill>
                <a:ea typeface="ＭＳ Ｐゴシック" pitchFamily="34" charset="-128"/>
              </a:rPr>
              <a:t>Overlapping</a:t>
            </a:r>
          </a:p>
          <a:p>
            <a:pPr lvl="2"/>
            <a:r>
              <a:rPr lang="en-US">
                <a:ea typeface="ＭＳ Ｐゴシック" pitchFamily="34" charset="-128"/>
              </a:rPr>
              <a:t>an entity </a:t>
            </a:r>
            <a:r>
              <a:rPr lang="en-US">
                <a:solidFill>
                  <a:srgbClr val="FF0000"/>
                </a:solidFill>
                <a:ea typeface="ＭＳ Ｐゴシック" pitchFamily="34" charset="-128"/>
              </a:rPr>
              <a:t>can belong to </a:t>
            </a:r>
            <a:r>
              <a:rPr lang="en-US" b="1">
                <a:solidFill>
                  <a:srgbClr val="FF0000"/>
                </a:solidFill>
                <a:ea typeface="ＭＳ Ｐゴシック" pitchFamily="34" charset="-128"/>
              </a:rPr>
              <a:t>more than one lower-level </a:t>
            </a:r>
            <a:r>
              <a:rPr lang="en-US">
                <a:solidFill>
                  <a:srgbClr val="FF0000"/>
                </a:solidFill>
                <a:ea typeface="ＭＳ Ｐゴシック" pitchFamily="34" charset="-128"/>
              </a:rPr>
              <a:t>entity set.</a:t>
            </a:r>
          </a:p>
          <a:p>
            <a:pPr lvl="2"/>
            <a:r>
              <a:rPr lang="en-US">
                <a:ea typeface="ＭＳ Ｐゴシック" pitchFamily="34" charset="-128"/>
              </a:rPr>
              <a:t>In a </a:t>
            </a:r>
            <a:r>
              <a:rPr lang="en-US">
                <a:solidFill>
                  <a:srgbClr val="C00000"/>
                </a:solidFill>
                <a:ea typeface="ＭＳ Ｐゴシック" pitchFamily="34" charset="-128"/>
              </a:rPr>
              <a:t>Person Entity set </a:t>
            </a:r>
            <a:r>
              <a:rPr lang="en-US">
                <a:ea typeface="ＭＳ Ｐゴシック" pitchFamily="34" charset="-128"/>
              </a:rPr>
              <a:t>is Specialized into Sub classes- </a:t>
            </a:r>
            <a:r>
              <a:rPr lang="en-US">
                <a:solidFill>
                  <a:srgbClr val="C00000"/>
                </a:solidFill>
                <a:ea typeface="ＭＳ Ｐゴシック" pitchFamily="34" charset="-128"/>
              </a:rPr>
              <a:t>Student</a:t>
            </a:r>
            <a:r>
              <a:rPr lang="en-US">
                <a:ea typeface="ＭＳ Ｐゴシック" pitchFamily="34" charset="-128"/>
              </a:rPr>
              <a:t> entity set &amp; </a:t>
            </a:r>
            <a:r>
              <a:rPr lang="en-US">
                <a:solidFill>
                  <a:srgbClr val="C00000"/>
                </a:solidFill>
                <a:ea typeface="ＭＳ Ｐゴシック" pitchFamily="34" charset="-128"/>
              </a:rPr>
              <a:t>Teaching_Assistants.</a:t>
            </a:r>
          </a:p>
          <a:p>
            <a:pPr lvl="2"/>
            <a:r>
              <a:rPr lang="en-US">
                <a:solidFill>
                  <a:srgbClr val="FF0000"/>
                </a:solidFill>
                <a:ea typeface="ＭＳ Ｐゴシック" pitchFamily="34" charset="-128"/>
              </a:rPr>
              <a:t>  –Some persons are student only and  some persons may be students as well as Teaching Assistants</a:t>
            </a:r>
          </a:p>
        </p:txBody>
      </p:sp>
    </p:spTree>
    <p:extLst>
      <p:ext uri="{BB962C8B-B14F-4D97-AF65-F5344CB8AC3E}">
        <p14:creationId xmlns:p14="http://schemas.microsoft.com/office/powerpoint/2010/main" val="16562112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idx="4294967295"/>
          </p:nvPr>
        </p:nvSpPr>
        <p:spPr>
          <a:xfrm>
            <a:off x="855663" y="0"/>
            <a:ext cx="8077200" cy="688076"/>
          </a:xfrm>
          <a:noFill/>
        </p:spPr>
        <p:txBody>
          <a:bodyPr vert="horz" lIns="91440" tIns="45720" rIns="91440" bIns="45720" rtlCol="0" anchor="ctr">
            <a:normAutofit fontScale="90000"/>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Design Constraints on a Specialization/Generalization (Cont.)</a:t>
            </a:r>
          </a:p>
        </p:txBody>
      </p:sp>
      <p:sp>
        <p:nvSpPr>
          <p:cNvPr id="49155" name="Rectangle 3"/>
          <p:cNvSpPr>
            <a:spLocks noGrp="1" noChangeArrowheads="1"/>
          </p:cNvSpPr>
          <p:nvPr>
            <p:ph type="body" idx="4294967295"/>
          </p:nvPr>
        </p:nvSpPr>
        <p:spPr>
          <a:xfrm>
            <a:off x="152400" y="698319"/>
            <a:ext cx="5715000" cy="5536442"/>
          </a:xfrm>
        </p:spPr>
        <p:txBody>
          <a:bodyPr>
            <a:noAutofit/>
          </a:bodyPr>
          <a:lstStyle/>
          <a:p>
            <a:r>
              <a:rPr lang="en-US" sz="2400" b="1">
                <a:solidFill>
                  <a:srgbClr val="000099"/>
                </a:solidFill>
              </a:rPr>
              <a:t>Completeness constraint</a:t>
            </a:r>
            <a:r>
              <a:rPr lang="en-US" sz="2400"/>
              <a:t> - specifies whether or not an entity in the higher-level entity set </a:t>
            </a:r>
            <a:r>
              <a:rPr lang="en-US" sz="2400">
                <a:solidFill>
                  <a:srgbClr val="C00000"/>
                </a:solidFill>
              </a:rPr>
              <a:t>must belong to at least one</a:t>
            </a:r>
            <a:r>
              <a:rPr lang="en-US" sz="2400"/>
              <a:t> of the lower-level entity sets within a generalization.</a:t>
            </a:r>
          </a:p>
          <a:p>
            <a:pPr lvl="1"/>
            <a:r>
              <a:rPr lang="en-US" sz="2400" b="1">
                <a:solidFill>
                  <a:srgbClr val="000099"/>
                </a:solidFill>
                <a:ea typeface="ＭＳ Ｐゴシック" pitchFamily="34" charset="-128"/>
              </a:rPr>
              <a:t>total</a:t>
            </a:r>
            <a:r>
              <a:rPr lang="en-US" sz="2400" b="1">
                <a:ea typeface="ＭＳ Ｐゴシック" pitchFamily="34" charset="-128"/>
              </a:rPr>
              <a:t> </a:t>
            </a:r>
            <a:r>
              <a:rPr lang="en-US" sz="2400">
                <a:ea typeface="ＭＳ Ｐゴシック" pitchFamily="34" charset="-128"/>
              </a:rPr>
              <a:t>: an entity </a:t>
            </a:r>
            <a:r>
              <a:rPr lang="en-US" sz="2400">
                <a:solidFill>
                  <a:srgbClr val="FF0000"/>
                </a:solidFill>
                <a:ea typeface="ＭＳ Ｐゴシック" pitchFamily="34" charset="-128"/>
              </a:rPr>
              <a:t>must belong to one of the lower-level entity </a:t>
            </a:r>
            <a:r>
              <a:rPr lang="en-US" sz="2400">
                <a:ea typeface="ＭＳ Ｐゴシック" pitchFamily="34" charset="-128"/>
              </a:rPr>
              <a:t>sets</a:t>
            </a:r>
          </a:p>
          <a:p>
            <a:pPr marL="457200" lvl="1" indent="0">
              <a:buNone/>
            </a:pPr>
            <a:r>
              <a:rPr lang="en-US" sz="2000"/>
              <a:t>Account either have to be savings or checking account</a:t>
            </a:r>
          </a:p>
          <a:p>
            <a:pPr marL="457200" lvl="1" indent="0">
              <a:buNone/>
            </a:pPr>
            <a:endParaRPr lang="en-US" sz="1800"/>
          </a:p>
          <a:p>
            <a:pPr>
              <a:spcAft>
                <a:spcPts val="600"/>
              </a:spcAft>
            </a:pPr>
            <a:r>
              <a:rPr lang="en-US" sz="2400" b="1">
                <a:solidFill>
                  <a:srgbClr val="000099"/>
                </a:solidFill>
                <a:ea typeface="ＭＳ Ｐゴシック" pitchFamily="34" charset="-128"/>
              </a:rPr>
              <a:t>partial</a:t>
            </a:r>
            <a:r>
              <a:rPr lang="en-US" sz="2400">
                <a:ea typeface="ＭＳ Ｐゴシック" pitchFamily="34" charset="-128"/>
              </a:rPr>
              <a:t>: Some higher-level entities may not belong to any lower-level entity set..</a:t>
            </a:r>
          </a:p>
          <a:p>
            <a:pPr marL="0" indent="0">
              <a:buNone/>
            </a:pPr>
            <a:r>
              <a:rPr lang="en-US" sz="1800"/>
              <a:t>Assume that, </a:t>
            </a:r>
            <a:r>
              <a:rPr lang="en-US" sz="1800" b="1"/>
              <a:t>after 3 months(or may be after passing some qualifying exam) </a:t>
            </a:r>
            <a:r>
              <a:rPr lang="en-US" sz="1800"/>
              <a:t>of employment, bank employees are assigned to one of four work teams. Therefore before 3 months there will be some employee entities in the top not belonging to  any work team lower entities.</a:t>
            </a:r>
            <a:endParaRPr lang="en-US" sz="4400">
              <a:latin typeface="Times New Roman" pitchFamily="18" charset="0"/>
            </a:endParaRPr>
          </a:p>
          <a:p>
            <a:pPr marL="457200" lvl="1" indent="0">
              <a:buNone/>
            </a:pPr>
            <a:endParaRPr lang="en-US" sz="2400">
              <a:ea typeface="ＭＳ Ｐゴシック"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737" y="1703487"/>
            <a:ext cx="3276600" cy="383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915776" y="3466540"/>
            <a:ext cx="742447" cy="307777"/>
          </a:xfrm>
          <a:prstGeom prst="rect">
            <a:avLst/>
          </a:prstGeom>
        </p:spPr>
        <p:txBody>
          <a:bodyPr wrap="none">
            <a:spAutoFit/>
          </a:bodyPr>
          <a:lstStyle/>
          <a:p>
            <a:r>
              <a:rPr lang="en-US" sz="1400" b="1"/>
              <a:t>disjoint</a:t>
            </a:r>
          </a:p>
        </p:txBody>
      </p: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B140E83D-B391-4C74-8419-FFDE4B37E0DF}"/>
                  </a:ext>
                </a:extLst>
              </p:cNvPr>
              <p:cNvGraphicFramePr>
                <a:graphicFrameLocks noChangeAspect="1"/>
              </p:cNvGraphicFramePr>
              <p:nvPr>
                <p:extLst>
                  <p:ext uri="{D42A27DB-BD31-4B8C-83A1-F6EECF244321}">
                    <p14:modId xmlns:p14="http://schemas.microsoft.com/office/powerpoint/2010/main" val="3183437395"/>
                  </p:ext>
                </p:extLst>
              </p:nvPr>
            </p:nvGraphicFramePr>
            <p:xfrm>
              <a:off x="6812383" y="5537369"/>
              <a:ext cx="1645817" cy="1234362"/>
            </p:xfrm>
            <a:graphic>
              <a:graphicData uri="http://schemas.microsoft.com/office/powerpoint/2016/slidezoom">
                <pslz:sldZm>
                  <pslz:sldZmObj sldId="330" cId="2557905814">
                    <pslz:zmPr id="{D271271C-9BF2-40B6-BC8A-678992089929}" returnToParent="0" transitionDur="1000">
                      <p166:blipFill xmlns:p166="http://schemas.microsoft.com/office/powerpoint/2016/6/main">
                        <a:blip r:embed="rId4"/>
                        <a:stretch>
                          <a:fillRect/>
                        </a:stretch>
                      </p166:blipFill>
                      <p166:spPr xmlns:p166="http://schemas.microsoft.com/office/powerpoint/2016/6/main">
                        <a:xfrm>
                          <a:off x="0" y="0"/>
                          <a:ext cx="1645817" cy="1234362"/>
                        </a:xfrm>
                        <a:prstGeom prst="rect">
                          <a:avLst/>
                        </a:prstGeom>
                        <a:ln w="3175">
                          <a:solidFill>
                            <a:prstClr val="ltGray"/>
                          </a:solidFill>
                        </a:ln>
                      </p166:spPr>
                    </pslz:zmPr>
                  </pslz:sldZmObj>
                </pslz:sldZm>
              </a:graphicData>
            </a:graphic>
          </p:graphicFrame>
        </mc:Choice>
        <mc:Fallback>
          <p:pic>
            <p:nvPicPr>
              <p:cNvPr id="4" name="Slide Zoom 3">
                <a:hlinkClick r:id="rId5" action="ppaction://hlinksldjump"/>
                <a:extLst>
                  <a:ext uri="{FF2B5EF4-FFF2-40B4-BE49-F238E27FC236}">
                    <a16:creationId xmlns:a16="http://schemas.microsoft.com/office/drawing/2014/main" id="{B140E83D-B391-4C74-8419-FFDE4B37E0DF}"/>
                  </a:ext>
                </a:extLst>
              </p:cNvPr>
              <p:cNvPicPr>
                <a:picLocks noGrp="1" noRot="1" noChangeAspect="1" noMove="1" noResize="1" noEditPoints="1" noAdjustHandles="1" noChangeArrowheads="1" noChangeShapeType="1"/>
              </p:cNvPicPr>
              <p:nvPr/>
            </p:nvPicPr>
            <p:blipFill>
              <a:blip r:embed="rId4"/>
              <a:stretch>
                <a:fillRect/>
              </a:stretch>
            </p:blipFill>
            <p:spPr>
              <a:xfrm>
                <a:off x="6812383" y="5537369"/>
                <a:ext cx="1645817" cy="1234362"/>
              </a:xfrm>
              <a:prstGeom prst="rect">
                <a:avLst/>
              </a:prstGeom>
              <a:ln w="3175">
                <a:solidFill>
                  <a:prstClr val="ltGray"/>
                </a:solidFill>
              </a:ln>
            </p:spPr>
          </p:pic>
        </mc:Fallback>
      </mc:AlternateContent>
    </p:spTree>
    <p:extLst>
      <p:ext uri="{BB962C8B-B14F-4D97-AF65-F5344CB8AC3E}">
        <p14:creationId xmlns:p14="http://schemas.microsoft.com/office/powerpoint/2010/main" val="12601297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idx="4294967295"/>
          </p:nvPr>
        </p:nvSpPr>
        <p:spPr>
          <a:xfrm>
            <a:off x="914400" y="21609"/>
            <a:ext cx="8077200" cy="609600"/>
          </a:xfrm>
          <a:noFill/>
        </p:spPr>
        <p:txBody>
          <a:bodyPr vert="horz" lIns="91440" tIns="45720" rIns="91440" bIns="45720" rtlCol="0" anchor="ctr">
            <a:normAutofit fontScale="90000"/>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Representing Specialization via Schemas</a:t>
            </a:r>
          </a:p>
        </p:txBody>
      </p:sp>
      <p:sp>
        <p:nvSpPr>
          <p:cNvPr id="50179" name="Rectangle 3"/>
          <p:cNvSpPr>
            <a:spLocks noGrp="1" noChangeArrowheads="1"/>
          </p:cNvSpPr>
          <p:nvPr>
            <p:ph type="body" idx="4294967295"/>
          </p:nvPr>
        </p:nvSpPr>
        <p:spPr>
          <a:xfrm>
            <a:off x="381000" y="990600"/>
            <a:ext cx="8382000" cy="4503737"/>
          </a:xfrm>
        </p:spPr>
        <p:txBody>
          <a:bodyPr>
            <a:noAutofit/>
          </a:bodyPr>
          <a:lstStyle/>
          <a:p>
            <a:pPr>
              <a:tabLst>
                <a:tab pos="346075" algn="l"/>
                <a:tab pos="1255713" algn="ctr"/>
                <a:tab pos="2452688" algn="l"/>
                <a:tab pos="3824288" algn="ctr"/>
              </a:tabLst>
            </a:pPr>
            <a:r>
              <a:rPr lang="en-US" sz="2400">
                <a:solidFill>
                  <a:srgbClr val="FF0000"/>
                </a:solidFill>
              </a:rPr>
              <a:t>Method 1: </a:t>
            </a:r>
          </a:p>
          <a:p>
            <a:pPr lvl="1">
              <a:tabLst>
                <a:tab pos="346075" algn="l"/>
                <a:tab pos="1255713" algn="ctr"/>
                <a:tab pos="2452688" algn="l"/>
                <a:tab pos="3824288" algn="ctr"/>
              </a:tabLst>
            </a:pPr>
            <a:r>
              <a:rPr lang="en-US" sz="2400">
                <a:ea typeface="ＭＳ Ｐゴシック" pitchFamily="34" charset="-128"/>
              </a:rPr>
              <a:t>Form a </a:t>
            </a:r>
            <a:r>
              <a:rPr lang="en-US" sz="2400">
                <a:solidFill>
                  <a:srgbClr val="C00000"/>
                </a:solidFill>
                <a:ea typeface="ＭＳ Ｐゴシック" pitchFamily="34" charset="-128"/>
              </a:rPr>
              <a:t>schema for the higher-level </a:t>
            </a:r>
            <a:r>
              <a:rPr lang="en-US" sz="2400">
                <a:ea typeface="ＭＳ Ｐゴシック" pitchFamily="34" charset="-128"/>
              </a:rPr>
              <a:t>entity </a:t>
            </a:r>
          </a:p>
          <a:p>
            <a:pPr lvl="1">
              <a:spcAft>
                <a:spcPts val="1200"/>
              </a:spcAft>
              <a:tabLst>
                <a:tab pos="346075" algn="l"/>
                <a:tab pos="1255713" algn="ctr"/>
                <a:tab pos="2452688" algn="l"/>
                <a:tab pos="3824288" algn="ctr"/>
              </a:tabLst>
            </a:pPr>
            <a:r>
              <a:rPr lang="en-US" sz="2400">
                <a:ea typeface="ＭＳ Ｐゴシック" pitchFamily="34" charset="-128"/>
              </a:rPr>
              <a:t>Form a </a:t>
            </a:r>
            <a:r>
              <a:rPr lang="en-US" sz="2400">
                <a:solidFill>
                  <a:srgbClr val="C00000"/>
                </a:solidFill>
                <a:ea typeface="ＭＳ Ｐゴシック" pitchFamily="34" charset="-128"/>
              </a:rPr>
              <a:t>schema for each lower-level entity sets</a:t>
            </a:r>
            <a:r>
              <a:rPr lang="en-US" sz="2400">
                <a:ea typeface="ＭＳ Ｐゴシック" pitchFamily="34" charset="-128"/>
              </a:rPr>
              <a:t>, include primary key of higher-level entity set and local attributes</a:t>
            </a:r>
            <a:br>
              <a:rPr lang="en-US" sz="2400">
                <a:ea typeface="ＭＳ Ｐゴシック" pitchFamily="34" charset="-128"/>
              </a:rPr>
            </a:br>
            <a:br>
              <a:rPr lang="en-US" sz="2400">
                <a:ea typeface="ＭＳ Ｐゴシック" pitchFamily="34" charset="-128"/>
              </a:rPr>
            </a:br>
            <a:r>
              <a:rPr lang="en-US" sz="2400" b="1">
                <a:solidFill>
                  <a:srgbClr val="990000"/>
                </a:solidFill>
                <a:ea typeface="ＭＳ Ｐゴシック" pitchFamily="34" charset="-128"/>
              </a:rPr>
              <a:t>       </a:t>
            </a:r>
            <a:r>
              <a:rPr lang="en-US" sz="2400" b="1">
                <a:solidFill>
                  <a:srgbClr val="000099"/>
                </a:solidFill>
                <a:ea typeface="ＭＳ Ｐゴシック" pitchFamily="34" charset="-128"/>
              </a:rPr>
              <a:t>schema</a:t>
            </a:r>
            <a:r>
              <a:rPr lang="en-US" sz="2400" b="1">
                <a:ea typeface="ＭＳ Ｐゴシック" pitchFamily="34" charset="-128"/>
              </a:rPr>
              <a:t>	    </a:t>
            </a:r>
            <a:r>
              <a:rPr lang="en-US" sz="2400" b="1">
                <a:solidFill>
                  <a:srgbClr val="000099"/>
                </a:solidFill>
                <a:ea typeface="ＭＳ Ｐゴシック" pitchFamily="34" charset="-128"/>
              </a:rPr>
              <a:t>attributes</a:t>
            </a:r>
            <a:br>
              <a:rPr lang="en-US" sz="2400">
                <a:solidFill>
                  <a:schemeClr val="hlink"/>
                </a:solidFill>
                <a:ea typeface="ＭＳ Ｐゴシック" pitchFamily="34" charset="-128"/>
              </a:rPr>
            </a:br>
            <a:r>
              <a:rPr lang="en-US" sz="2400" b="1" i="1">
                <a:ea typeface="ＭＳ Ｐゴシック" pitchFamily="34" charset="-128"/>
              </a:rPr>
              <a:t>     person	      </a:t>
            </a:r>
            <a:r>
              <a:rPr lang="en-US" sz="2400" b="1" i="1" u="sng">
                <a:ea typeface="ＭＳ Ｐゴシック" pitchFamily="34" charset="-128"/>
              </a:rPr>
              <a:t>ID</a:t>
            </a:r>
            <a:r>
              <a:rPr lang="en-US" sz="2400" b="1" i="1">
                <a:ea typeface="ＭＳ Ｐゴシック" pitchFamily="34" charset="-128"/>
              </a:rPr>
              <a:t>, name, street, city	</a:t>
            </a:r>
            <a:br>
              <a:rPr lang="en-US" sz="2400" b="1" i="1">
                <a:ea typeface="ＭＳ Ｐゴシック" pitchFamily="34" charset="-128"/>
              </a:rPr>
            </a:br>
            <a:r>
              <a:rPr lang="en-US" sz="2400" b="1" i="1">
                <a:ea typeface="ＭＳ Ｐゴシック" pitchFamily="34" charset="-128"/>
              </a:rPr>
              <a:t>     student	      </a:t>
            </a:r>
            <a:r>
              <a:rPr lang="en-US" sz="2400" b="1" i="1" u="sng">
                <a:ea typeface="ＭＳ Ｐゴシック" pitchFamily="34" charset="-128"/>
              </a:rPr>
              <a:t>ID</a:t>
            </a:r>
            <a:r>
              <a:rPr lang="en-US" sz="2400" b="1" i="1">
                <a:ea typeface="ＭＳ Ｐゴシック" pitchFamily="34" charset="-128"/>
              </a:rPr>
              <a:t>, tot_cred</a:t>
            </a:r>
            <a:br>
              <a:rPr lang="en-US" sz="2400" b="1" i="1">
                <a:ea typeface="ＭＳ Ｐゴシック" pitchFamily="34" charset="-128"/>
              </a:rPr>
            </a:br>
            <a:r>
              <a:rPr lang="en-US" sz="2400" b="1" i="1">
                <a:ea typeface="ＭＳ Ｐゴシック" pitchFamily="34" charset="-128"/>
              </a:rPr>
              <a:t>     employee	      </a:t>
            </a:r>
            <a:r>
              <a:rPr lang="en-US" sz="2400" b="1" i="1" u="sng">
                <a:ea typeface="ＭＳ Ｐゴシック" pitchFamily="34" charset="-128"/>
              </a:rPr>
              <a:t>ID</a:t>
            </a:r>
            <a:r>
              <a:rPr lang="en-US" sz="2400" b="1" i="1">
                <a:ea typeface="ＭＳ Ｐゴシック" pitchFamily="34" charset="-128"/>
              </a:rPr>
              <a:t>, salary</a:t>
            </a:r>
          </a:p>
          <a:p>
            <a:pPr marL="457200" lvl="1" indent="0">
              <a:buNone/>
              <a:tabLst>
                <a:tab pos="346075" algn="l"/>
                <a:tab pos="1255713" algn="ctr"/>
                <a:tab pos="2452688" algn="l"/>
                <a:tab pos="3824288" algn="ctr"/>
              </a:tabLst>
            </a:pPr>
            <a:endParaRPr lang="en-US" sz="1600">
              <a:solidFill>
                <a:srgbClr val="FF0000"/>
              </a:solidFill>
              <a:ea typeface="ＭＳ Ｐゴシック" pitchFamily="34" charset="-128"/>
            </a:endParaRPr>
          </a:p>
          <a:p>
            <a:pPr lvl="1">
              <a:tabLst>
                <a:tab pos="346075" algn="l"/>
                <a:tab pos="1255713" algn="ctr"/>
                <a:tab pos="2452688" algn="l"/>
                <a:tab pos="3824288" algn="ctr"/>
              </a:tabLst>
            </a:pPr>
            <a:r>
              <a:rPr lang="en-US" sz="2400">
                <a:solidFill>
                  <a:srgbClr val="FF0000"/>
                </a:solidFill>
                <a:ea typeface="ＭＳ Ｐゴシック" pitchFamily="34" charset="-128"/>
              </a:rPr>
              <a:t>Drawback:  </a:t>
            </a:r>
            <a:r>
              <a:rPr lang="en-US" sz="2400">
                <a:ea typeface="ＭＳ Ｐゴシック" pitchFamily="34" charset="-128"/>
              </a:rPr>
              <a:t>getting information about, an </a:t>
            </a:r>
            <a:r>
              <a:rPr lang="en-US" sz="2400" i="1">
                <a:ea typeface="ＭＳ Ｐゴシック" pitchFamily="34" charset="-128"/>
              </a:rPr>
              <a:t>employee</a:t>
            </a:r>
            <a:r>
              <a:rPr lang="en-US" sz="2400">
                <a:ea typeface="ＭＳ Ｐゴシック" pitchFamily="34" charset="-128"/>
              </a:rPr>
              <a:t> </a:t>
            </a:r>
            <a:r>
              <a:rPr lang="en-US" sz="2400">
                <a:solidFill>
                  <a:srgbClr val="FF0000"/>
                </a:solidFill>
                <a:ea typeface="ＭＳ Ｐゴシック" pitchFamily="34" charset="-128"/>
              </a:rPr>
              <a:t>requires accessing two relations</a:t>
            </a:r>
            <a:r>
              <a:rPr lang="en-US" sz="2400">
                <a:ea typeface="ＭＳ Ｐゴシック" pitchFamily="34" charset="-128"/>
              </a:rPr>
              <a:t>, the one corresponding to the low-level schema(</a:t>
            </a:r>
            <a:r>
              <a:rPr lang="en-US" sz="2400" b="1">
                <a:ea typeface="ＭＳ Ｐゴシック" pitchFamily="34" charset="-128"/>
              </a:rPr>
              <a:t>employee</a:t>
            </a:r>
            <a:r>
              <a:rPr lang="en-US" sz="2400">
                <a:ea typeface="ＭＳ Ｐゴシック" pitchFamily="34" charset="-128"/>
              </a:rPr>
              <a:t>) and the one corresponding to the high-level schema(</a:t>
            </a:r>
            <a:r>
              <a:rPr lang="en-US" sz="2400" b="1">
                <a:ea typeface="ＭＳ Ｐゴシック" pitchFamily="34" charset="-128"/>
              </a:rPr>
              <a:t>person</a:t>
            </a:r>
            <a:r>
              <a:rPr lang="en-US" sz="2400">
                <a:ea typeface="ＭＳ Ｐゴシック" pitchFamily="34" charset="-128"/>
              </a:rPr>
              <a:t>)</a:t>
            </a:r>
          </a:p>
        </p:txBody>
      </p:sp>
      <p:sp>
        <p:nvSpPr>
          <p:cNvPr id="50180" name="Line 4"/>
          <p:cNvSpPr>
            <a:spLocks noChangeShapeType="1"/>
          </p:cNvSpPr>
          <p:nvPr/>
        </p:nvSpPr>
        <p:spPr bwMode="auto">
          <a:xfrm>
            <a:off x="1289050" y="3375025"/>
            <a:ext cx="4578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r>
              <a:rPr lang="en-US"/>
              <a:t> </a:t>
            </a:r>
          </a:p>
        </p:txBody>
      </p:sp>
      <p:sp>
        <p:nvSpPr>
          <p:cNvPr id="50181" name="Line 5"/>
          <p:cNvSpPr>
            <a:spLocks noChangeShapeType="1"/>
          </p:cNvSpPr>
          <p:nvPr/>
        </p:nvSpPr>
        <p:spPr bwMode="auto">
          <a:xfrm>
            <a:off x="2894013" y="3118608"/>
            <a:ext cx="0" cy="1377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r>
              <a:rPr lang="en-US"/>
              <a:t>          </a:t>
            </a:r>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2C466478-13D9-432F-B4EC-8D13F2C0F43A}"/>
                  </a:ext>
                </a:extLst>
              </p:cNvPr>
              <p:cNvGraphicFramePr>
                <a:graphicFrameLocks noChangeAspect="1"/>
              </p:cNvGraphicFramePr>
              <p:nvPr>
                <p:extLst>
                  <p:ext uri="{D42A27DB-BD31-4B8C-83A1-F6EECF244321}">
                    <p14:modId xmlns:p14="http://schemas.microsoft.com/office/powerpoint/2010/main" val="280683540"/>
                  </p:ext>
                </p:extLst>
              </p:nvPr>
            </p:nvGraphicFramePr>
            <p:xfrm>
              <a:off x="7498183" y="3190023"/>
              <a:ext cx="1645817" cy="1234362"/>
            </p:xfrm>
            <a:graphic>
              <a:graphicData uri="http://schemas.microsoft.com/office/powerpoint/2016/slidezoom">
                <pslz:sldZm>
                  <pslz:sldZmObj sldId="330" cId="2557905814">
                    <pslz:zmPr id="{D271271C-9BF2-40B6-BC8A-678992089929}" returnToParent="0" transitionDur="1000">
                      <p166:blipFill xmlns:p166="http://schemas.microsoft.com/office/powerpoint/2016/6/main">
                        <a:blip r:embed="rId3"/>
                        <a:stretch>
                          <a:fillRect/>
                        </a:stretch>
                      </p166:blipFill>
                      <p166:spPr xmlns:p166="http://schemas.microsoft.com/office/powerpoint/2016/6/main">
                        <a:xfrm>
                          <a:off x="0" y="0"/>
                          <a:ext cx="1645817" cy="1234362"/>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2C466478-13D9-432F-B4EC-8D13F2C0F43A}"/>
                  </a:ext>
                </a:extLst>
              </p:cNvPr>
              <p:cNvPicPr>
                <a:picLocks noGrp="1" noRot="1" noChangeAspect="1" noMove="1" noResize="1" noEditPoints="1" noAdjustHandles="1" noChangeArrowheads="1" noChangeShapeType="1"/>
              </p:cNvPicPr>
              <p:nvPr/>
            </p:nvPicPr>
            <p:blipFill>
              <a:blip r:embed="rId3"/>
              <a:stretch>
                <a:fillRect/>
              </a:stretch>
            </p:blipFill>
            <p:spPr>
              <a:xfrm>
                <a:off x="7498183" y="3190023"/>
                <a:ext cx="1645817" cy="1234362"/>
              </a:xfrm>
              <a:prstGeom prst="rect">
                <a:avLst/>
              </a:prstGeom>
              <a:ln w="3175">
                <a:solidFill>
                  <a:prstClr val="ltGray"/>
                </a:solidFill>
              </a:ln>
            </p:spPr>
          </p:pic>
        </mc:Fallback>
      </mc:AlternateContent>
    </p:spTree>
    <p:extLst>
      <p:ext uri="{BB962C8B-B14F-4D97-AF65-F5344CB8AC3E}">
        <p14:creationId xmlns:p14="http://schemas.microsoft.com/office/powerpoint/2010/main" val="21034082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idx="4294967295"/>
          </p:nvPr>
        </p:nvSpPr>
        <p:spPr>
          <a:xfrm>
            <a:off x="838200" y="108702"/>
            <a:ext cx="8077200" cy="609600"/>
          </a:xfrm>
          <a:noFill/>
        </p:spPr>
        <p:txBody>
          <a:bodyPr vert="horz" lIns="91440" tIns="45720" rIns="91440" bIns="45720" rtlCol="0" anchor="ctr">
            <a:normAutofit fontScale="90000"/>
          </a:bodyPr>
          <a:lstStyle/>
          <a:p>
            <a:r>
              <a:rPr kumimoji="1" lang="en-US" sz="3200" b="1" kern="0">
                <a:solidFill>
                  <a:srgbClr val="CC3300"/>
                </a:solidFill>
                <a:effectLst>
                  <a:outerShdw blurRad="38100" dist="38100" dir="2700000" algn="tl">
                    <a:srgbClr val="C0C0C0"/>
                  </a:outerShdw>
                </a:effectLst>
                <a:latin typeface="Helvetica"/>
                <a:ea typeface="MS PGothic" pitchFamily="34" charset="-128"/>
              </a:rPr>
              <a:t>Representing Specialization as Schemas </a:t>
            </a:r>
            <a:r>
              <a:rPr kumimoji="1" lang="en-US" sz="2700" b="1" kern="0">
                <a:solidFill>
                  <a:srgbClr val="CC3300"/>
                </a:solidFill>
                <a:effectLst>
                  <a:outerShdw blurRad="38100" dist="38100" dir="2700000" algn="tl">
                    <a:srgbClr val="C0C0C0"/>
                  </a:outerShdw>
                </a:effectLst>
                <a:latin typeface="Helvetica"/>
                <a:ea typeface="MS PGothic" pitchFamily="34" charset="-128"/>
              </a:rPr>
              <a:t>(Cont.)</a:t>
            </a:r>
          </a:p>
        </p:txBody>
      </p:sp>
      <p:sp>
        <p:nvSpPr>
          <p:cNvPr id="51203" name="Rectangle 3"/>
          <p:cNvSpPr>
            <a:spLocks noGrp="1" noChangeArrowheads="1"/>
          </p:cNvSpPr>
          <p:nvPr>
            <p:ph type="body" idx="4294967295"/>
          </p:nvPr>
        </p:nvSpPr>
        <p:spPr>
          <a:xfrm>
            <a:off x="381000" y="914400"/>
            <a:ext cx="8642350" cy="5156200"/>
          </a:xfrm>
        </p:spPr>
        <p:txBody>
          <a:bodyPr>
            <a:noAutofit/>
          </a:bodyPr>
          <a:lstStyle/>
          <a:p>
            <a:pPr>
              <a:tabLst>
                <a:tab pos="346075" algn="l"/>
                <a:tab pos="1255713" algn="ctr"/>
                <a:tab pos="2452688" algn="l"/>
                <a:tab pos="3824288" algn="ctr"/>
              </a:tabLst>
            </a:pPr>
            <a:r>
              <a:rPr lang="en-US" sz="2300">
                <a:solidFill>
                  <a:srgbClr val="FF0000"/>
                </a:solidFill>
              </a:rPr>
              <a:t>Method 2:  </a:t>
            </a:r>
          </a:p>
          <a:p>
            <a:pPr lvl="1">
              <a:tabLst>
                <a:tab pos="346075" algn="l"/>
                <a:tab pos="1255713" algn="ctr"/>
                <a:tab pos="2452688" algn="l"/>
                <a:tab pos="3824288" algn="ctr"/>
              </a:tabLst>
            </a:pPr>
            <a:r>
              <a:rPr lang="en-US" sz="2300">
                <a:ea typeface="ＭＳ Ｐゴシック" pitchFamily="34" charset="-128"/>
              </a:rPr>
              <a:t>Form a schema for each entity set with all local and inherited attributes</a:t>
            </a:r>
            <a:br>
              <a:rPr lang="en-US" sz="2300">
                <a:ea typeface="ＭＳ Ｐゴシック" pitchFamily="34" charset="-128"/>
              </a:rPr>
            </a:br>
            <a:r>
              <a:rPr lang="en-US" sz="2300">
                <a:ea typeface="ＭＳ Ｐゴシック" pitchFamily="34" charset="-128"/>
              </a:rPr>
              <a:t>      </a:t>
            </a:r>
            <a:r>
              <a:rPr lang="en-US" sz="2300" b="1">
                <a:ea typeface="ＭＳ Ｐゴシック" pitchFamily="34" charset="-128"/>
              </a:rPr>
              <a:t>	</a:t>
            </a:r>
            <a:r>
              <a:rPr lang="en-US" sz="2300" b="1">
                <a:solidFill>
                  <a:srgbClr val="000099"/>
                </a:solidFill>
                <a:ea typeface="ＭＳ Ｐゴシック" pitchFamily="34" charset="-128"/>
              </a:rPr>
              <a:t>schema</a:t>
            </a:r>
            <a:r>
              <a:rPr lang="en-US" sz="2300" b="1">
                <a:solidFill>
                  <a:srgbClr val="990000"/>
                </a:solidFill>
                <a:ea typeface="ＭＳ Ｐゴシック" pitchFamily="34" charset="-128"/>
              </a:rPr>
              <a:t> </a:t>
            </a:r>
            <a:r>
              <a:rPr lang="en-US" sz="2300" b="1">
                <a:ea typeface="ＭＳ Ｐゴシック" pitchFamily="34" charset="-128"/>
              </a:rPr>
              <a:t>	        </a:t>
            </a:r>
            <a:r>
              <a:rPr lang="en-US" sz="2300" b="1">
                <a:solidFill>
                  <a:srgbClr val="000099"/>
                </a:solidFill>
                <a:ea typeface="ＭＳ Ｐゴシック" pitchFamily="34" charset="-128"/>
              </a:rPr>
              <a:t>attributes</a:t>
            </a:r>
            <a:br>
              <a:rPr lang="en-US" sz="2300" b="1">
                <a:ea typeface="ＭＳ Ｐゴシック" pitchFamily="34" charset="-128"/>
              </a:rPr>
            </a:br>
            <a:r>
              <a:rPr lang="en-US" sz="2300" b="1">
                <a:ea typeface="ＭＳ Ｐゴシック" pitchFamily="34" charset="-128"/>
              </a:rPr>
              <a:t>     </a:t>
            </a:r>
            <a:r>
              <a:rPr lang="en-US" sz="2300" b="1" i="1">
                <a:ea typeface="ＭＳ Ｐゴシック" pitchFamily="34" charset="-128"/>
              </a:rPr>
              <a:t>student	       </a:t>
            </a:r>
            <a:r>
              <a:rPr lang="en-US" sz="2300" b="1" i="1" u="sng">
                <a:ea typeface="ＭＳ Ｐゴシック" pitchFamily="34" charset="-128"/>
              </a:rPr>
              <a:t>ID,</a:t>
            </a:r>
            <a:r>
              <a:rPr lang="en-US" sz="2300" b="1" i="1">
                <a:ea typeface="ＭＳ Ｐゴシック" pitchFamily="34" charset="-128"/>
              </a:rPr>
              <a:t> name, street, city, tot_cred</a:t>
            </a:r>
            <a:br>
              <a:rPr lang="en-US" sz="2300" b="1" i="1">
                <a:ea typeface="ＭＳ Ｐゴシック" pitchFamily="34" charset="-128"/>
              </a:rPr>
            </a:br>
            <a:r>
              <a:rPr lang="en-US" sz="2300" b="1" i="1">
                <a:ea typeface="ＭＳ Ｐゴシック" pitchFamily="34" charset="-128"/>
              </a:rPr>
              <a:t>     employee 	       </a:t>
            </a:r>
            <a:r>
              <a:rPr lang="en-US" sz="2300" b="1" i="1" u="sng">
                <a:ea typeface="ＭＳ Ｐゴシック" pitchFamily="34" charset="-128"/>
              </a:rPr>
              <a:t>ID</a:t>
            </a:r>
            <a:r>
              <a:rPr lang="en-US" sz="2300" b="1" i="1">
                <a:ea typeface="ＭＳ Ｐゴシック" pitchFamily="34" charset="-128"/>
              </a:rPr>
              <a:t>, name, street, city, salary</a:t>
            </a:r>
            <a:endParaRPr lang="en-US" sz="2300" b="1">
              <a:ea typeface="ＭＳ Ｐゴシック" pitchFamily="34" charset="-128"/>
            </a:endParaRPr>
          </a:p>
          <a:p>
            <a:pPr lvl="1">
              <a:tabLst>
                <a:tab pos="346075" algn="l"/>
                <a:tab pos="1255713" algn="ctr"/>
                <a:tab pos="2452688" algn="l"/>
                <a:tab pos="3824288" algn="ctr"/>
              </a:tabLst>
            </a:pPr>
            <a:r>
              <a:rPr lang="en-US" sz="2300">
                <a:ea typeface="ＭＳ Ｐゴシック" pitchFamily="34" charset="-128"/>
              </a:rPr>
              <a:t>If </a:t>
            </a:r>
            <a:r>
              <a:rPr lang="en-US" sz="2300">
                <a:solidFill>
                  <a:srgbClr val="FF0000"/>
                </a:solidFill>
                <a:ea typeface="ＭＳ Ｐゴシック" pitchFamily="34" charset="-128"/>
              </a:rPr>
              <a:t>specialization is total</a:t>
            </a:r>
            <a:r>
              <a:rPr lang="en-US" sz="2300">
                <a:ea typeface="ＭＳ Ｐゴシック" pitchFamily="34" charset="-128"/>
              </a:rPr>
              <a:t>, the schema for the generalized entity set (</a:t>
            </a:r>
            <a:r>
              <a:rPr lang="en-US" sz="2300" i="1">
                <a:ea typeface="ＭＳ Ｐゴシック" pitchFamily="34" charset="-128"/>
              </a:rPr>
              <a:t>person</a:t>
            </a:r>
            <a:r>
              <a:rPr lang="en-US" sz="2300">
                <a:ea typeface="ＭＳ Ｐゴシック" pitchFamily="34" charset="-128"/>
              </a:rPr>
              <a:t>) not required to store information</a:t>
            </a:r>
          </a:p>
          <a:p>
            <a:pPr lvl="2">
              <a:tabLst>
                <a:tab pos="346075" algn="l"/>
                <a:tab pos="1255713" algn="ctr"/>
                <a:tab pos="2452688" algn="l"/>
                <a:tab pos="3824288" algn="ctr"/>
              </a:tabLst>
            </a:pPr>
            <a:r>
              <a:rPr lang="en-US" sz="2300">
                <a:ea typeface="ＭＳ Ｐゴシック" pitchFamily="34" charset="-128"/>
              </a:rPr>
              <a:t>Can be defined as a “view” relation containing </a:t>
            </a:r>
            <a:r>
              <a:rPr lang="en-US" sz="2300">
                <a:solidFill>
                  <a:srgbClr val="FF0000"/>
                </a:solidFill>
                <a:ea typeface="ＭＳ Ｐゴシック" pitchFamily="34" charset="-128"/>
              </a:rPr>
              <a:t>union of </a:t>
            </a:r>
            <a:r>
              <a:rPr lang="en-US" sz="2300">
                <a:ea typeface="ＭＳ Ｐゴシック" pitchFamily="34" charset="-128"/>
              </a:rPr>
              <a:t>specialization relations</a:t>
            </a:r>
          </a:p>
          <a:p>
            <a:pPr lvl="1">
              <a:tabLst>
                <a:tab pos="346075" algn="l"/>
                <a:tab pos="1255713" algn="ctr"/>
                <a:tab pos="2452688" algn="l"/>
                <a:tab pos="3824288" algn="ctr"/>
              </a:tabLst>
            </a:pPr>
            <a:r>
              <a:rPr lang="en-US" sz="2300">
                <a:solidFill>
                  <a:srgbClr val="FF0000"/>
                </a:solidFill>
                <a:ea typeface="ＭＳ Ｐゴシック" pitchFamily="34" charset="-128"/>
              </a:rPr>
              <a:t>Drawback:</a:t>
            </a:r>
            <a:r>
              <a:rPr lang="en-US" sz="2300">
                <a:ea typeface="ＭＳ Ｐゴシック" pitchFamily="34" charset="-128"/>
              </a:rPr>
              <a:t>  </a:t>
            </a:r>
            <a:r>
              <a:rPr lang="en-US" sz="2300" i="1">
                <a:ea typeface="ＭＳ Ｐゴシック" pitchFamily="34" charset="-128"/>
              </a:rPr>
              <a:t>name, street</a:t>
            </a:r>
            <a:r>
              <a:rPr lang="en-US" sz="2300">
                <a:ea typeface="ＭＳ Ｐゴシック" pitchFamily="34" charset="-128"/>
              </a:rPr>
              <a:t> and </a:t>
            </a:r>
            <a:r>
              <a:rPr lang="en-US" sz="2300" i="1">
                <a:ea typeface="ＭＳ Ｐゴシック" pitchFamily="34" charset="-128"/>
              </a:rPr>
              <a:t>city</a:t>
            </a:r>
            <a:r>
              <a:rPr lang="en-US" sz="2300">
                <a:ea typeface="ＭＳ Ｐゴシック" pitchFamily="34" charset="-128"/>
              </a:rPr>
              <a:t> may be </a:t>
            </a:r>
            <a:r>
              <a:rPr lang="en-US" sz="2300">
                <a:solidFill>
                  <a:srgbClr val="FF0000"/>
                </a:solidFill>
                <a:ea typeface="ＭＳ Ｐゴシック" pitchFamily="34" charset="-128"/>
              </a:rPr>
              <a:t>stored redundantly </a:t>
            </a:r>
            <a:r>
              <a:rPr lang="en-US" sz="2300">
                <a:ea typeface="ＭＳ Ｐゴシック" pitchFamily="34" charset="-128"/>
              </a:rPr>
              <a:t>for people who are both students and employees</a:t>
            </a:r>
          </a:p>
        </p:txBody>
      </p:sp>
      <p:sp>
        <p:nvSpPr>
          <p:cNvPr id="51204" name="Line 4"/>
          <p:cNvSpPr>
            <a:spLocks noChangeShapeType="1"/>
          </p:cNvSpPr>
          <p:nvPr/>
        </p:nvSpPr>
        <p:spPr bwMode="auto">
          <a:xfrm>
            <a:off x="1522413" y="2438400"/>
            <a:ext cx="6118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5" name="Line 5"/>
          <p:cNvSpPr>
            <a:spLocks noChangeShapeType="1"/>
          </p:cNvSpPr>
          <p:nvPr/>
        </p:nvSpPr>
        <p:spPr bwMode="auto">
          <a:xfrm>
            <a:off x="3192298" y="2133601"/>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EBF4F89D-B34A-4E4B-9B83-7CECB543A224}"/>
                  </a:ext>
                </a:extLst>
              </p:cNvPr>
              <p:cNvGraphicFramePr>
                <a:graphicFrameLocks noChangeAspect="1"/>
              </p:cNvGraphicFramePr>
              <p:nvPr>
                <p:extLst>
                  <p:ext uri="{D42A27DB-BD31-4B8C-83A1-F6EECF244321}">
                    <p14:modId xmlns:p14="http://schemas.microsoft.com/office/powerpoint/2010/main" val="1295122657"/>
                  </p:ext>
                </p:extLst>
              </p:nvPr>
            </p:nvGraphicFramePr>
            <p:xfrm>
              <a:off x="6812383" y="5537369"/>
              <a:ext cx="1645817" cy="1234362"/>
            </p:xfrm>
            <a:graphic>
              <a:graphicData uri="http://schemas.microsoft.com/office/powerpoint/2016/slidezoom">
                <pslz:sldZm>
                  <pslz:sldZmObj sldId="330" cId="2557905814">
                    <pslz:zmPr id="{D271271C-9BF2-40B6-BC8A-678992089929}" returnToParent="0" transitionDur="1000">
                      <p166:blipFill xmlns:p166="http://schemas.microsoft.com/office/powerpoint/2016/6/main">
                        <a:blip r:embed="rId3"/>
                        <a:stretch>
                          <a:fillRect/>
                        </a:stretch>
                      </p166:blipFill>
                      <p166:spPr xmlns:p166="http://schemas.microsoft.com/office/powerpoint/2016/6/main">
                        <a:xfrm>
                          <a:off x="0" y="0"/>
                          <a:ext cx="1645817" cy="1234362"/>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EBF4F89D-B34A-4E4B-9B83-7CECB543A224}"/>
                  </a:ext>
                </a:extLst>
              </p:cNvPr>
              <p:cNvPicPr>
                <a:picLocks noGrp="1" noRot="1" noChangeAspect="1" noMove="1" noResize="1" noEditPoints="1" noAdjustHandles="1" noChangeArrowheads="1" noChangeShapeType="1"/>
              </p:cNvPicPr>
              <p:nvPr/>
            </p:nvPicPr>
            <p:blipFill>
              <a:blip r:embed="rId3"/>
              <a:stretch>
                <a:fillRect/>
              </a:stretch>
            </p:blipFill>
            <p:spPr>
              <a:xfrm>
                <a:off x="6812383" y="5537369"/>
                <a:ext cx="1645817" cy="1234362"/>
              </a:xfrm>
              <a:prstGeom prst="rect">
                <a:avLst/>
              </a:prstGeom>
              <a:ln w="3175">
                <a:solidFill>
                  <a:prstClr val="ltGray"/>
                </a:solidFill>
              </a:ln>
            </p:spPr>
          </p:pic>
        </mc:Fallback>
      </mc:AlternateContent>
    </p:spTree>
    <p:extLst>
      <p:ext uri="{BB962C8B-B14F-4D97-AF65-F5344CB8AC3E}">
        <p14:creationId xmlns:p14="http://schemas.microsoft.com/office/powerpoint/2010/main" val="7645463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6365"/>
            <a:ext cx="8686799" cy="523220"/>
          </a:xfrm>
          <a:prstGeom prst="rect">
            <a:avLst/>
          </a:prstGeom>
        </p:spPr>
        <p:txBody>
          <a:bodyPr wrap="square">
            <a:spAutoFit/>
          </a:bodyPr>
          <a:lstStyle/>
          <a:p>
            <a:pPr algn="ctr"/>
            <a:r>
              <a:rPr lang="en-US" sz="2800" b="1">
                <a:solidFill>
                  <a:srgbClr val="C00000"/>
                </a:solidFill>
              </a:rPr>
              <a:t>Draw an ER diagram for the following Requirements</a:t>
            </a:r>
          </a:p>
        </p:txBody>
      </p:sp>
      <p:sp>
        <p:nvSpPr>
          <p:cNvPr id="3" name="Rectangle 2"/>
          <p:cNvSpPr/>
          <p:nvPr/>
        </p:nvSpPr>
        <p:spPr>
          <a:xfrm>
            <a:off x="495868" y="559585"/>
            <a:ext cx="8267131" cy="4507901"/>
          </a:xfrm>
          <a:prstGeom prst="rect">
            <a:avLst/>
          </a:prstGeom>
        </p:spPr>
        <p:txBody>
          <a:bodyPr wrap="square" lIns="91440" tIns="45720" rIns="91440" bIns="45720" anchor="t">
            <a:spAutoFit/>
          </a:bodyPr>
          <a:lstStyle/>
          <a:p>
            <a:pPr algn="just">
              <a:lnSpc>
                <a:spcPct val="114000"/>
              </a:lnSpc>
            </a:pPr>
            <a:r>
              <a:rPr lang="en-US" sz="2300"/>
              <a:t>Consider a Banking system, which  stores information about it’snunt number and balance amount of each savings account. b</a:t>
            </a:r>
            <a:endParaRPr lang="en-US"/>
          </a:p>
          <a:p>
            <a:pPr algn="just">
              <a:lnSpc>
                <a:spcPct val="114000"/>
              </a:lnSpc>
            </a:pPr>
            <a:r>
              <a:rPr lang="en-US" sz="2300"/>
              <a:t>Each customer may have many accounts and an account may be owned jointly by multiple Customers. Customer information such as-unique Customer_Name, city and street need to be stored in the system.  </a:t>
            </a:r>
          </a:p>
          <a:p>
            <a:pPr algn="just">
              <a:lnSpc>
                <a:spcPct val="114000"/>
              </a:lnSpc>
            </a:pPr>
            <a:r>
              <a:rPr lang="en-US" sz="2300"/>
              <a:t>Each branch also gives loans to customers. About Loans we are interested to store information such as unique </a:t>
            </a:r>
            <a:r>
              <a:rPr lang="en-US" sz="2300" err="1"/>
              <a:t>loan_number</a:t>
            </a:r>
            <a:r>
              <a:rPr lang="en-US" sz="2300"/>
              <a:t>, </a:t>
            </a:r>
            <a:r>
              <a:rPr lang="en-US" sz="2300" err="1"/>
              <a:t>Loan_amount</a:t>
            </a:r>
            <a:r>
              <a:rPr lang="en-US" sz="2300"/>
              <a:t>. Each branch maintains many loan accounts. Each customer is allowed to take many loans and at the same time  a loan may be jointly taken by many Customer.</a:t>
            </a:r>
          </a:p>
        </p:txBody>
      </p:sp>
    </p:spTree>
    <p:extLst>
      <p:ext uri="{BB962C8B-B14F-4D97-AF65-F5344CB8AC3E}">
        <p14:creationId xmlns:p14="http://schemas.microsoft.com/office/powerpoint/2010/main" val="102262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438149" y="-152400"/>
            <a:ext cx="8229600" cy="758527"/>
          </a:xfrm>
        </p:spPr>
        <p:txBody>
          <a:bodyPr>
            <a:normAutofit/>
          </a:bodyPr>
          <a:lstStyle/>
          <a:p>
            <a:pPr eaLnBrk="1" fontAlgn="auto" hangingPunct="1">
              <a:spcAft>
                <a:spcPts val="0"/>
              </a:spcAft>
              <a:defRPr/>
            </a:pPr>
            <a:r>
              <a:rPr kumimoji="1" lang="en-US" sz="3200" b="1" kern="0">
                <a:solidFill>
                  <a:srgbClr val="CC3300"/>
                </a:solidFill>
                <a:effectLst>
                  <a:outerShdw blurRad="38100" dist="38100" dir="2700000" algn="tl">
                    <a:srgbClr val="C0C0C0"/>
                  </a:outerShdw>
                </a:effectLst>
                <a:latin typeface="Helvetica"/>
                <a:ea typeface="MS PGothic" pitchFamily="34" charset="-128"/>
              </a:rPr>
              <a:t>Relationship Sets (Cont.)</a:t>
            </a:r>
          </a:p>
        </p:txBody>
      </p:sp>
      <p:sp>
        <p:nvSpPr>
          <p:cNvPr id="32771" name="Content Placeholder 1"/>
          <p:cNvSpPr>
            <a:spLocks noGrp="1"/>
          </p:cNvSpPr>
          <p:nvPr>
            <p:ph idx="1"/>
          </p:nvPr>
        </p:nvSpPr>
        <p:spPr>
          <a:xfrm>
            <a:off x="354032" y="533400"/>
            <a:ext cx="8610598" cy="4941589"/>
          </a:xfrm>
        </p:spPr>
        <p:txBody>
          <a:bodyPr>
            <a:normAutofit/>
          </a:bodyPr>
          <a:lstStyle/>
          <a:p>
            <a:pPr algn="just" eaLnBrk="1" hangingPunct="1">
              <a:spcAft>
                <a:spcPts val="600"/>
              </a:spcAft>
              <a:buFont typeface="Wingdings" panose="05000000000000000000" pitchFamily="2" charset="2"/>
              <a:buChar char="Ø"/>
            </a:pPr>
            <a:r>
              <a:rPr lang="en-US" altLang="en-US" sz="2800"/>
              <a:t>The association between entity sets is referred to as </a:t>
            </a:r>
            <a:r>
              <a:rPr lang="en-US" altLang="en-US" sz="2800" b="1"/>
              <a:t>participation.</a:t>
            </a:r>
          </a:p>
          <a:p>
            <a:pPr algn="just">
              <a:spcBef>
                <a:spcPts val="600"/>
              </a:spcBef>
              <a:spcAft>
                <a:spcPts val="600"/>
              </a:spcAft>
              <a:buFont typeface="Wingdings" panose="05000000000000000000" pitchFamily="2" charset="2"/>
              <a:buChar char="Ø"/>
            </a:pPr>
            <a:r>
              <a:rPr lang="en-US" altLang="en-US" sz="2800"/>
              <a:t>A </a:t>
            </a:r>
            <a:r>
              <a:rPr lang="en-US" altLang="en-US" sz="2800" b="1"/>
              <a:t>relationship instance </a:t>
            </a:r>
            <a:r>
              <a:rPr lang="en-US" altLang="en-US" sz="2800"/>
              <a:t>(</a:t>
            </a:r>
            <a:r>
              <a:rPr lang="en-US" altLang="en-US" sz="2000" b="1"/>
              <a:t>ex: </a:t>
            </a:r>
            <a:r>
              <a:rPr lang="en-US" sz="2000" b="1">
                <a:solidFill>
                  <a:srgbClr val="002060"/>
                </a:solidFill>
              </a:rPr>
              <a:t>(45565,Katz-00128,Zhang</a:t>
            </a:r>
            <a:r>
              <a:rPr lang="en-US" sz="2000" b="1"/>
              <a:t>)</a:t>
            </a:r>
            <a:r>
              <a:rPr lang="en-US" sz="2800"/>
              <a:t>)</a:t>
            </a:r>
            <a:r>
              <a:rPr lang="en-US" altLang="en-US" sz="2800" b="1"/>
              <a:t> </a:t>
            </a:r>
            <a:r>
              <a:rPr lang="en-US" altLang="en-US" sz="2800"/>
              <a:t>in an    E-R schema represents an </a:t>
            </a:r>
            <a:r>
              <a:rPr lang="en-US" altLang="en-US" sz="2800">
                <a:solidFill>
                  <a:srgbClr val="C00000"/>
                </a:solidFill>
              </a:rPr>
              <a:t>association between the named entities </a:t>
            </a:r>
            <a:r>
              <a:rPr lang="en-US" altLang="en-US" sz="2800"/>
              <a:t>(</a:t>
            </a:r>
            <a:r>
              <a:rPr lang="en-US" altLang="en-US" sz="2800" b="1"/>
              <a:t>ex</a:t>
            </a:r>
            <a:r>
              <a:rPr lang="en-US" altLang="en-US" sz="2800"/>
              <a:t>: </a:t>
            </a:r>
            <a:r>
              <a:rPr lang="en-US" sz="2000" b="1">
                <a:solidFill>
                  <a:srgbClr val="002060"/>
                </a:solidFill>
              </a:rPr>
              <a:t>(45565,Katz) an Instructor entity &amp; (00128,Zhang) a Student entity</a:t>
            </a:r>
            <a:r>
              <a:rPr lang="en-US" sz="2800"/>
              <a:t>)</a:t>
            </a:r>
            <a:r>
              <a:rPr lang="en-US" altLang="en-US" sz="2000"/>
              <a:t> </a:t>
            </a:r>
            <a:r>
              <a:rPr lang="en-US" altLang="en-US" sz="2800"/>
              <a:t>in the real-world enterprise that is being modeled.</a:t>
            </a:r>
          </a:p>
          <a:p>
            <a:pPr algn="just" eaLnBrk="1" hangingPunct="1">
              <a:spcBef>
                <a:spcPts val="600"/>
              </a:spcBef>
              <a:buFont typeface="Wingdings" panose="05000000000000000000" pitchFamily="2" charset="2"/>
              <a:buChar char="Ø"/>
            </a:pPr>
            <a:r>
              <a:rPr lang="en-US" altLang="en-US" sz="2800"/>
              <a:t>The function that an entity plays in a relationship is called entity’s </a:t>
            </a:r>
            <a:r>
              <a:rPr lang="en-US" altLang="en-US" sz="2800">
                <a:solidFill>
                  <a:srgbClr val="C00000"/>
                </a:solidFill>
              </a:rPr>
              <a:t>role.</a:t>
            </a:r>
          </a:p>
          <a:p>
            <a:pPr algn="just" eaLnBrk="1" hangingPunct="1">
              <a:buFont typeface="Wingdings" panose="05000000000000000000" pitchFamily="2" charset="2"/>
              <a:buChar char="Ø"/>
            </a:pPr>
            <a:endParaRPr lang="en-US" altLang="en-US" sz="2800"/>
          </a:p>
        </p:txBody>
      </p:sp>
      <p:sp>
        <p:nvSpPr>
          <p:cNvPr id="4" name="Rectangle 3"/>
          <p:cNvSpPr/>
          <p:nvPr/>
        </p:nvSpPr>
        <p:spPr>
          <a:xfrm>
            <a:off x="506431" y="4800600"/>
            <a:ext cx="8458199" cy="827919"/>
          </a:xfrm>
          <a:prstGeom prst="rect">
            <a:avLst/>
          </a:prstGeom>
        </p:spPr>
        <p:txBody>
          <a:bodyPr wrap="square">
            <a:spAutoFit/>
          </a:bodyPr>
          <a:lstStyle/>
          <a:p>
            <a:pPr>
              <a:lnSpc>
                <a:spcPct val="124000"/>
              </a:lnSpc>
            </a:pPr>
            <a:r>
              <a:rPr lang="en-US" b="1">
                <a:solidFill>
                  <a:srgbClr val="FF0000"/>
                </a:solidFill>
              </a:rPr>
              <a:t>Relationship set Advisor </a:t>
            </a:r>
            <a:r>
              <a:rPr lang="en-US" b="1"/>
              <a:t>=</a:t>
            </a:r>
            <a:r>
              <a:rPr lang="en-US" sz="2000" b="1">
                <a:solidFill>
                  <a:srgbClr val="C00000"/>
                </a:solidFill>
              </a:rPr>
              <a:t>{</a:t>
            </a:r>
            <a:r>
              <a:rPr lang="en-US" b="1"/>
              <a:t>  </a:t>
            </a:r>
            <a:r>
              <a:rPr lang="en-US" b="1">
                <a:solidFill>
                  <a:schemeClr val="tx2"/>
                </a:solidFill>
              </a:rPr>
              <a:t>(76766,Crick - 98988,Tanaka) </a:t>
            </a:r>
            <a:r>
              <a:rPr lang="en-US" b="1"/>
              <a:t>,</a:t>
            </a:r>
            <a:r>
              <a:rPr lang="en-US" b="1">
                <a:solidFill>
                  <a:srgbClr val="00B0F0"/>
                </a:solidFill>
              </a:rPr>
              <a:t>(45565,Katz- 12345,Shankar)</a:t>
            </a:r>
            <a:r>
              <a:rPr lang="en-US" b="1"/>
              <a:t>,</a:t>
            </a:r>
            <a:r>
              <a:rPr lang="en-US" b="1">
                <a:solidFill>
                  <a:srgbClr val="00B0F0"/>
                </a:solidFill>
              </a:rPr>
              <a:t> </a:t>
            </a:r>
            <a:r>
              <a:rPr lang="en-US" b="1">
                <a:solidFill>
                  <a:srgbClr val="002060"/>
                </a:solidFill>
              </a:rPr>
              <a:t>(45565,Katz-00128,Zhang</a:t>
            </a:r>
            <a:r>
              <a:rPr lang="en-US" b="1"/>
              <a:t>),</a:t>
            </a:r>
            <a:r>
              <a:rPr lang="en-US" b="1">
                <a:solidFill>
                  <a:schemeClr val="accent6">
                    <a:lumMod val="75000"/>
                  </a:schemeClr>
                </a:solidFill>
              </a:rPr>
              <a:t>…</a:t>
            </a:r>
            <a:r>
              <a:rPr lang="en-US" b="1"/>
              <a:t>,</a:t>
            </a:r>
            <a:r>
              <a:rPr lang="en-US" b="1" spc="180"/>
              <a:t>…</a:t>
            </a:r>
            <a:r>
              <a:rPr lang="en-US" b="1">
                <a:solidFill>
                  <a:schemeClr val="accent1"/>
                </a:solidFill>
              </a:rPr>
              <a:t>(22222, Einstein-44553,Peltier)</a:t>
            </a:r>
            <a:r>
              <a:rPr lang="en-US" b="1"/>
              <a:t>  </a:t>
            </a:r>
            <a:r>
              <a:rPr lang="en-US" sz="2000" b="1">
                <a:solidFill>
                  <a:srgbClr val="C00000"/>
                </a:solidFill>
              </a:rPr>
              <a:t>}</a:t>
            </a:r>
            <a:endParaRPr lang="en-US" b="1">
              <a:solidFill>
                <a:srgbClr val="C00000"/>
              </a:solidFill>
            </a:endParaRPr>
          </a:p>
        </p:txBody>
      </p:sp>
      <p:sp>
        <p:nvSpPr>
          <p:cNvPr id="2" name="Rectangle 1">
            <a:extLst>
              <a:ext uri="{FF2B5EF4-FFF2-40B4-BE49-F238E27FC236}">
                <a16:creationId xmlns:a16="http://schemas.microsoft.com/office/drawing/2014/main" id="{3B703282-D3AC-4E81-AC83-51B7AC378285}"/>
              </a:ext>
            </a:extLst>
          </p:cNvPr>
          <p:cNvSpPr/>
          <p:nvPr/>
        </p:nvSpPr>
        <p:spPr>
          <a:xfrm>
            <a:off x="506431" y="5704719"/>
            <a:ext cx="8305800" cy="826252"/>
          </a:xfrm>
          <a:prstGeom prst="rect">
            <a:avLst/>
          </a:prstGeom>
        </p:spPr>
        <p:txBody>
          <a:bodyPr wrap="square">
            <a:spAutoFit/>
          </a:bodyPr>
          <a:lstStyle/>
          <a:p>
            <a:pPr>
              <a:lnSpc>
                <a:spcPct val="124000"/>
              </a:lnSpc>
            </a:pPr>
            <a:r>
              <a:rPr lang="en-US" altLang="en-US" sz="2000">
                <a:latin typeface="Times New Roman" panose="02020603050405020304" pitchFamily="18" charset="0"/>
              </a:rPr>
              <a:t>To identify every relationship instance in the relationship set distinctly Primary Key of relationship set is used. </a:t>
            </a:r>
            <a:r>
              <a:rPr lang="en-US" sz="2000" i="1">
                <a:solidFill>
                  <a:srgbClr val="FF0000"/>
                </a:solidFill>
                <a:ea typeface="ＭＳ Ｐゴシック" pitchFamily="34" charset="-128"/>
                <a:sym typeface="Symbol" pitchFamily="18" charset="2"/>
              </a:rPr>
              <a:t>PK(</a:t>
            </a:r>
            <a:r>
              <a:rPr lang="en-US" sz="2000" b="1">
                <a:solidFill>
                  <a:srgbClr val="FF0000"/>
                </a:solidFill>
              </a:rPr>
              <a:t>Advisor )=</a:t>
            </a:r>
            <a:r>
              <a:rPr lang="en-US" sz="2000" i="1">
                <a:solidFill>
                  <a:srgbClr val="FF0000"/>
                </a:solidFill>
                <a:ea typeface="ＭＳ Ｐゴシック" pitchFamily="34" charset="-128"/>
                <a:sym typeface="Symbol" pitchFamily="18" charset="2"/>
              </a:rPr>
              <a:t>PK(</a:t>
            </a:r>
            <a:r>
              <a:rPr lang="en-US" sz="2000" i="1">
                <a:solidFill>
                  <a:srgbClr val="FF0000"/>
                </a:solidFill>
                <a:sym typeface="Symbol" pitchFamily="18" charset="2"/>
              </a:rPr>
              <a:t>Instructor</a:t>
            </a:r>
            <a:r>
              <a:rPr lang="en-US" sz="2000">
                <a:solidFill>
                  <a:srgbClr val="FF0000"/>
                </a:solidFill>
                <a:sym typeface="Symbol" pitchFamily="18" charset="2"/>
              </a:rPr>
              <a:t>) U</a:t>
            </a:r>
            <a:r>
              <a:rPr lang="en-US" sz="2000" i="1">
                <a:solidFill>
                  <a:srgbClr val="FF0000"/>
                </a:solidFill>
                <a:ea typeface="ＭＳ Ｐゴシック" pitchFamily="34" charset="-128"/>
                <a:sym typeface="Symbol" pitchFamily="18" charset="2"/>
              </a:rPr>
              <a:t> PK(</a:t>
            </a:r>
            <a:r>
              <a:rPr lang="en-US" sz="2000" i="1">
                <a:solidFill>
                  <a:srgbClr val="FF0000"/>
                </a:solidFill>
                <a:sym typeface="Symbol" pitchFamily="18" charset="2"/>
              </a:rPr>
              <a:t>Student</a:t>
            </a:r>
            <a:r>
              <a:rPr lang="en-US" sz="2000">
                <a:solidFill>
                  <a:srgbClr val="FF0000"/>
                </a:solidFill>
                <a:sym typeface="Symbol" pitchFamily="18" charset="2"/>
              </a:rPr>
              <a:t>)</a:t>
            </a:r>
            <a:r>
              <a:rPr lang="en-US" sz="2000" i="1">
                <a:solidFill>
                  <a:srgbClr val="FF0000"/>
                </a:solidFill>
                <a:ea typeface="ＭＳ Ｐゴシック" pitchFamily="34" charset="-128"/>
                <a:sym typeface="Symbol" pitchFamily="18" charset="2"/>
              </a:rPr>
              <a:t> </a:t>
            </a:r>
            <a:endParaRPr lang="en-IN" sz="2000"/>
          </a:p>
        </p:txBody>
      </p:sp>
    </p:spTree>
    <p:extLst>
      <p:ext uri="{BB962C8B-B14F-4D97-AF65-F5344CB8AC3E}">
        <p14:creationId xmlns:p14="http://schemas.microsoft.com/office/powerpoint/2010/main" val="9633404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9279" y="-76200"/>
            <a:ext cx="669252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3886200"/>
            <a:ext cx="8382000" cy="2973122"/>
          </a:xfrm>
          <a:prstGeom prst="rect">
            <a:avLst/>
          </a:prstGeom>
          <a:ln>
            <a:solidFill>
              <a:srgbClr val="FF0000"/>
            </a:solidFill>
          </a:ln>
        </p:spPr>
        <p:txBody>
          <a:bodyPr wrap="square">
            <a:spAutoFit/>
          </a:bodyPr>
          <a:lstStyle/>
          <a:p>
            <a:pPr>
              <a:lnSpc>
                <a:spcPct val="120000"/>
              </a:lnSpc>
            </a:pPr>
            <a:r>
              <a:rPr lang="en-US" sz="2000" b="1">
                <a:solidFill>
                  <a:srgbClr val="C00000"/>
                </a:solidFill>
              </a:rPr>
              <a:t>Account(</a:t>
            </a:r>
            <a:r>
              <a:rPr lang="en-US" sz="2000" u="sng"/>
              <a:t>account-number</a:t>
            </a:r>
            <a:r>
              <a:rPr lang="en-US" sz="2000"/>
              <a:t>, balance, branch-name)  </a:t>
            </a:r>
            <a:r>
              <a:rPr lang="en-US" sz="1600"/>
              <a:t>branch-name References Branch</a:t>
            </a:r>
          </a:p>
          <a:p>
            <a:pPr>
              <a:lnSpc>
                <a:spcPct val="120000"/>
              </a:lnSpc>
            </a:pPr>
            <a:r>
              <a:rPr lang="en-US" sz="2000" b="1">
                <a:solidFill>
                  <a:srgbClr val="C00000"/>
                </a:solidFill>
              </a:rPr>
              <a:t>Branch</a:t>
            </a:r>
            <a:r>
              <a:rPr lang="en-US" sz="2000" b="1" u="sng">
                <a:solidFill>
                  <a:srgbClr val="C00000"/>
                </a:solidFill>
              </a:rPr>
              <a:t>(</a:t>
            </a:r>
            <a:r>
              <a:rPr lang="en-US" sz="2000" u="sng"/>
              <a:t>branch-name,</a:t>
            </a:r>
            <a:r>
              <a:rPr lang="en-US" sz="2000"/>
              <a:t> branch-city, assets)</a:t>
            </a:r>
          </a:p>
          <a:p>
            <a:pPr>
              <a:lnSpc>
                <a:spcPct val="120000"/>
              </a:lnSpc>
            </a:pPr>
            <a:r>
              <a:rPr lang="en-US" sz="2000" b="1">
                <a:solidFill>
                  <a:srgbClr val="C00000"/>
                </a:solidFill>
              </a:rPr>
              <a:t>Loan(</a:t>
            </a:r>
            <a:r>
              <a:rPr lang="en-US" sz="2000" u="sng"/>
              <a:t>loan-number</a:t>
            </a:r>
            <a:r>
              <a:rPr lang="en-US" sz="2000"/>
              <a:t>, amount, branch-name) </a:t>
            </a:r>
            <a:r>
              <a:rPr lang="en-US" sz="1600"/>
              <a:t>branch-name References Branch</a:t>
            </a:r>
          </a:p>
          <a:p>
            <a:pPr>
              <a:lnSpc>
                <a:spcPct val="120000"/>
              </a:lnSpc>
            </a:pPr>
            <a:r>
              <a:rPr lang="en-US" sz="2000" b="1">
                <a:solidFill>
                  <a:srgbClr val="C00000"/>
                </a:solidFill>
              </a:rPr>
              <a:t>Customer(</a:t>
            </a:r>
            <a:r>
              <a:rPr lang="en-US" sz="2000" u="sng"/>
              <a:t>customer-name</a:t>
            </a:r>
            <a:r>
              <a:rPr lang="en-US" sz="2000"/>
              <a:t>, customer-city, customer-street)</a:t>
            </a:r>
          </a:p>
          <a:p>
            <a:pPr>
              <a:lnSpc>
                <a:spcPct val="120000"/>
              </a:lnSpc>
            </a:pPr>
            <a:r>
              <a:rPr lang="en-US" sz="2000" b="1">
                <a:solidFill>
                  <a:srgbClr val="C00000"/>
                </a:solidFill>
              </a:rPr>
              <a:t>Borrower(</a:t>
            </a:r>
            <a:r>
              <a:rPr lang="en-US" sz="2000" u="sng"/>
              <a:t>customer-</a:t>
            </a:r>
            <a:r>
              <a:rPr lang="en-US" sz="2000" u="sng" err="1"/>
              <a:t>name,loan</a:t>
            </a:r>
            <a:r>
              <a:rPr lang="en-US" sz="2000" u="sng"/>
              <a:t>-number</a:t>
            </a:r>
            <a:r>
              <a:rPr lang="en-US" sz="2000"/>
              <a:t>) </a:t>
            </a:r>
            <a:r>
              <a:rPr lang="en-US" sz="1600"/>
              <a:t>customer-name References Customer &amp; loan-number References Loan.</a:t>
            </a:r>
          </a:p>
          <a:p>
            <a:pPr>
              <a:lnSpc>
                <a:spcPct val="120000"/>
              </a:lnSpc>
            </a:pPr>
            <a:r>
              <a:rPr lang="en-US" sz="2000" b="1">
                <a:solidFill>
                  <a:srgbClr val="C00000"/>
                </a:solidFill>
              </a:rPr>
              <a:t>Depositor(</a:t>
            </a:r>
            <a:r>
              <a:rPr lang="en-US" sz="2000" u="sng"/>
              <a:t>account-</a:t>
            </a:r>
            <a:r>
              <a:rPr lang="en-US" sz="2000" u="sng" err="1"/>
              <a:t>number,customer</a:t>
            </a:r>
            <a:r>
              <a:rPr lang="en-US" sz="2000" u="sng"/>
              <a:t>-name</a:t>
            </a:r>
            <a:r>
              <a:rPr lang="en-US" sz="2000"/>
              <a:t>) </a:t>
            </a:r>
            <a:r>
              <a:rPr lang="en-US" sz="1600"/>
              <a:t>account-number References Account, customer-name References Customer </a:t>
            </a:r>
          </a:p>
        </p:txBody>
      </p:sp>
      <p:sp>
        <p:nvSpPr>
          <p:cNvPr id="4" name="Rectangle 3"/>
          <p:cNvSpPr/>
          <p:nvPr/>
        </p:nvSpPr>
        <p:spPr>
          <a:xfrm>
            <a:off x="6204045" y="2362200"/>
            <a:ext cx="2667000" cy="923330"/>
          </a:xfrm>
          <a:prstGeom prst="rect">
            <a:avLst/>
          </a:prstGeom>
          <a:ln>
            <a:solidFill>
              <a:schemeClr val="accent2"/>
            </a:solidFill>
          </a:ln>
        </p:spPr>
        <p:txBody>
          <a:bodyPr wrap="square">
            <a:spAutoFit/>
          </a:bodyPr>
          <a:lstStyle/>
          <a:p>
            <a:pPr algn="ctr"/>
            <a:r>
              <a:rPr lang="en-US"/>
              <a:t>The relational schema corresponding to this ER diagram is below-</a:t>
            </a:r>
          </a:p>
        </p:txBody>
      </p:sp>
    </p:spTree>
    <p:extLst>
      <p:ext uri="{BB962C8B-B14F-4D97-AF65-F5344CB8AC3E}">
        <p14:creationId xmlns:p14="http://schemas.microsoft.com/office/powerpoint/2010/main" val="21628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266215"/>
            <a:ext cx="2824941" cy="523220"/>
          </a:xfrm>
          <a:prstGeom prst="rect">
            <a:avLst/>
          </a:prstGeom>
        </p:spPr>
        <p:txBody>
          <a:bodyPr wrap="none">
            <a:spAutoFit/>
          </a:bodyPr>
          <a:lstStyle/>
          <a:p>
            <a:r>
              <a:rPr lang="en-US" sz="2800" b="1">
                <a:solidFill>
                  <a:srgbClr val="C00000"/>
                </a:solidFill>
              </a:rPr>
              <a:t>Schema Diagrams</a:t>
            </a:r>
            <a:endParaRPr lang="en-US" sz="2800">
              <a:solidFill>
                <a:srgbClr val="C00000"/>
              </a:solidFill>
            </a:endParaRPr>
          </a:p>
        </p:txBody>
      </p:sp>
      <p:sp>
        <p:nvSpPr>
          <p:cNvPr id="3" name="Rectangle 2"/>
          <p:cNvSpPr/>
          <p:nvPr/>
        </p:nvSpPr>
        <p:spPr>
          <a:xfrm>
            <a:off x="381000" y="1143000"/>
            <a:ext cx="8305800" cy="3185487"/>
          </a:xfrm>
          <a:prstGeom prst="rect">
            <a:avLst/>
          </a:prstGeom>
        </p:spPr>
        <p:txBody>
          <a:bodyPr wrap="square">
            <a:spAutoFit/>
          </a:bodyPr>
          <a:lstStyle/>
          <a:p>
            <a:pPr algn="just">
              <a:lnSpc>
                <a:spcPct val="140000"/>
              </a:lnSpc>
              <a:spcAft>
                <a:spcPts val="600"/>
              </a:spcAft>
            </a:pPr>
            <a:r>
              <a:rPr lang="en-US" sz="2000">
                <a:solidFill>
                  <a:srgbClr val="002060"/>
                </a:solidFill>
              </a:rPr>
              <a:t>A database schema, along with primary key and foreign key dependencies, can be depicted by </a:t>
            </a:r>
            <a:r>
              <a:rPr lang="en-US" sz="2000" b="1">
                <a:solidFill>
                  <a:srgbClr val="002060"/>
                </a:solidFill>
              </a:rPr>
              <a:t>schema diagrams</a:t>
            </a:r>
            <a:r>
              <a:rPr lang="en-US" sz="2000">
                <a:solidFill>
                  <a:srgbClr val="002060"/>
                </a:solidFill>
              </a:rPr>
              <a:t>.</a:t>
            </a:r>
          </a:p>
          <a:p>
            <a:pPr algn="just">
              <a:lnSpc>
                <a:spcPct val="140000"/>
              </a:lnSpc>
            </a:pPr>
            <a:r>
              <a:rPr lang="en-US" sz="2000">
                <a:solidFill>
                  <a:srgbClr val="002060"/>
                </a:solidFill>
              </a:rPr>
              <a:t>Each relation appears as a box, with the relation name at the top in box, and the attributes listed inside the box. </a:t>
            </a:r>
            <a:r>
              <a:rPr lang="en-US" sz="2000" b="1">
                <a:solidFill>
                  <a:srgbClr val="002060"/>
                </a:solidFill>
              </a:rPr>
              <a:t>Primary key </a:t>
            </a:r>
            <a:r>
              <a:rPr lang="en-US" sz="2000">
                <a:solidFill>
                  <a:srgbClr val="002060"/>
                </a:solidFill>
              </a:rPr>
              <a:t>attributes are shown </a:t>
            </a:r>
            <a:r>
              <a:rPr lang="en-US" sz="2000" b="1">
                <a:solidFill>
                  <a:srgbClr val="002060"/>
                </a:solidFill>
              </a:rPr>
              <a:t>underlined</a:t>
            </a:r>
            <a:r>
              <a:rPr lang="en-US" sz="2000">
                <a:solidFill>
                  <a:srgbClr val="002060"/>
                </a:solidFill>
              </a:rPr>
              <a:t>. </a:t>
            </a:r>
            <a:r>
              <a:rPr lang="en-US" sz="2000" b="1">
                <a:solidFill>
                  <a:srgbClr val="002060"/>
                </a:solidFill>
              </a:rPr>
              <a:t>Foreign key</a:t>
            </a:r>
            <a:r>
              <a:rPr lang="en-US" sz="2000">
                <a:solidFill>
                  <a:srgbClr val="002060"/>
                </a:solidFill>
              </a:rPr>
              <a:t> dependencies appear as </a:t>
            </a:r>
            <a:r>
              <a:rPr lang="en-US" sz="2000" b="1">
                <a:solidFill>
                  <a:srgbClr val="002060"/>
                </a:solidFill>
              </a:rPr>
              <a:t>arrows from the foreign key attributes of the referencing relation to the primary key </a:t>
            </a:r>
            <a:r>
              <a:rPr lang="en-US" sz="2000">
                <a:solidFill>
                  <a:srgbClr val="002060"/>
                </a:solidFill>
              </a:rPr>
              <a:t>of the referenced relation.</a:t>
            </a:r>
          </a:p>
        </p:txBody>
      </p:sp>
      <p:sp>
        <p:nvSpPr>
          <p:cNvPr id="5" name="Rectangle 4"/>
          <p:cNvSpPr/>
          <p:nvPr/>
        </p:nvSpPr>
        <p:spPr>
          <a:xfrm>
            <a:off x="3124200" y="4648200"/>
            <a:ext cx="4806287" cy="646331"/>
          </a:xfrm>
          <a:prstGeom prst="rect">
            <a:avLst/>
          </a:prstGeom>
          <a:ln>
            <a:solidFill>
              <a:schemeClr val="accent2"/>
            </a:solidFill>
          </a:ln>
        </p:spPr>
        <p:txBody>
          <a:bodyPr wrap="square">
            <a:spAutoFit/>
          </a:bodyPr>
          <a:lstStyle/>
          <a:p>
            <a:pPr algn="ctr"/>
            <a:r>
              <a:rPr lang="en-US"/>
              <a:t>Schema diagram corresponding to Relational schema is given in the next slide.</a:t>
            </a:r>
          </a:p>
        </p:txBody>
      </p:sp>
    </p:spTree>
    <p:extLst>
      <p:ext uri="{BB962C8B-B14F-4D97-AF65-F5344CB8AC3E}">
        <p14:creationId xmlns:p14="http://schemas.microsoft.com/office/powerpoint/2010/main" val="26522486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22" y="3253438"/>
            <a:ext cx="7543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4600" y="0"/>
            <a:ext cx="5032468" cy="461665"/>
          </a:xfrm>
          <a:prstGeom prst="rect">
            <a:avLst/>
          </a:prstGeom>
        </p:spPr>
        <p:txBody>
          <a:bodyPr wrap="none">
            <a:spAutoFit/>
          </a:bodyPr>
          <a:lstStyle/>
          <a:p>
            <a:r>
              <a:rPr lang="en-US" sz="2400" b="1">
                <a:solidFill>
                  <a:srgbClr val="C00000"/>
                </a:solidFill>
              </a:rPr>
              <a:t>Relational Schema &amp; Schema Diagram</a:t>
            </a:r>
          </a:p>
        </p:txBody>
      </p:sp>
      <p:sp>
        <p:nvSpPr>
          <p:cNvPr id="4" name="Rectangle 3"/>
          <p:cNvSpPr/>
          <p:nvPr/>
        </p:nvSpPr>
        <p:spPr>
          <a:xfrm>
            <a:off x="755721" y="6324600"/>
            <a:ext cx="1785810" cy="369332"/>
          </a:xfrm>
          <a:prstGeom prst="rect">
            <a:avLst/>
          </a:prstGeom>
        </p:spPr>
        <p:txBody>
          <a:bodyPr wrap="none">
            <a:spAutoFit/>
          </a:bodyPr>
          <a:lstStyle/>
          <a:p>
            <a:r>
              <a:rPr lang="en-US" b="1">
                <a:solidFill>
                  <a:srgbClr val="C00000"/>
                </a:solidFill>
              </a:rPr>
              <a:t>Schema Diagram</a:t>
            </a:r>
          </a:p>
        </p:txBody>
      </p:sp>
      <p:sp>
        <p:nvSpPr>
          <p:cNvPr id="5" name="TextBox 4"/>
          <p:cNvSpPr txBox="1"/>
          <p:nvPr/>
        </p:nvSpPr>
        <p:spPr>
          <a:xfrm>
            <a:off x="484495" y="385667"/>
            <a:ext cx="8283053" cy="2899255"/>
          </a:xfrm>
          <a:prstGeom prst="rect">
            <a:avLst/>
          </a:prstGeom>
          <a:noFill/>
        </p:spPr>
        <p:txBody>
          <a:bodyPr wrap="square" rtlCol="0">
            <a:spAutoFit/>
          </a:bodyPr>
          <a:lstStyle/>
          <a:p>
            <a:pPr>
              <a:lnSpc>
                <a:spcPct val="120000"/>
              </a:lnSpc>
            </a:pPr>
            <a:r>
              <a:rPr lang="en-US" sz="2000" b="1">
                <a:solidFill>
                  <a:srgbClr val="C00000"/>
                </a:solidFill>
              </a:rPr>
              <a:t>Account(</a:t>
            </a:r>
            <a:r>
              <a:rPr lang="en-US" sz="2000" u="sng"/>
              <a:t>account-number</a:t>
            </a:r>
            <a:r>
              <a:rPr lang="en-US" sz="2000"/>
              <a:t>, balance, branch-name)  </a:t>
            </a:r>
            <a:r>
              <a:rPr lang="en-US" sz="1600"/>
              <a:t>branch-name References Branch</a:t>
            </a:r>
          </a:p>
          <a:p>
            <a:pPr>
              <a:lnSpc>
                <a:spcPct val="120000"/>
              </a:lnSpc>
            </a:pPr>
            <a:r>
              <a:rPr lang="en-US" sz="2000" b="1">
                <a:solidFill>
                  <a:srgbClr val="C00000"/>
                </a:solidFill>
              </a:rPr>
              <a:t>Branch</a:t>
            </a:r>
            <a:r>
              <a:rPr lang="en-US" sz="2000" b="1" u="sng">
                <a:solidFill>
                  <a:srgbClr val="C00000"/>
                </a:solidFill>
              </a:rPr>
              <a:t>(</a:t>
            </a:r>
            <a:r>
              <a:rPr lang="en-US" sz="2000" u="sng"/>
              <a:t>branch-name,</a:t>
            </a:r>
            <a:r>
              <a:rPr lang="en-US" sz="2000"/>
              <a:t> branch-city, assets)</a:t>
            </a:r>
          </a:p>
          <a:p>
            <a:pPr>
              <a:lnSpc>
                <a:spcPct val="120000"/>
              </a:lnSpc>
            </a:pPr>
            <a:r>
              <a:rPr lang="en-US" sz="2000" b="1">
                <a:solidFill>
                  <a:srgbClr val="C00000"/>
                </a:solidFill>
              </a:rPr>
              <a:t>Loan(</a:t>
            </a:r>
            <a:r>
              <a:rPr lang="en-US" sz="2000" u="sng"/>
              <a:t>loan-number</a:t>
            </a:r>
            <a:r>
              <a:rPr lang="en-US" sz="2000"/>
              <a:t>, amount, branch-name) </a:t>
            </a:r>
            <a:r>
              <a:rPr lang="en-US" sz="1600"/>
              <a:t>branch-name References Branch</a:t>
            </a:r>
          </a:p>
          <a:p>
            <a:pPr>
              <a:lnSpc>
                <a:spcPct val="120000"/>
              </a:lnSpc>
            </a:pPr>
            <a:r>
              <a:rPr lang="en-US" sz="2000" b="1">
                <a:solidFill>
                  <a:srgbClr val="C00000"/>
                </a:solidFill>
              </a:rPr>
              <a:t>Customer(</a:t>
            </a:r>
            <a:r>
              <a:rPr lang="en-US" sz="2000" u="sng"/>
              <a:t>customer-name</a:t>
            </a:r>
            <a:r>
              <a:rPr lang="en-US" sz="2000"/>
              <a:t>, customer-city, customer-street)</a:t>
            </a:r>
          </a:p>
          <a:p>
            <a:pPr>
              <a:lnSpc>
                <a:spcPct val="120000"/>
              </a:lnSpc>
            </a:pPr>
            <a:r>
              <a:rPr lang="en-US" sz="2000" b="1">
                <a:solidFill>
                  <a:srgbClr val="C00000"/>
                </a:solidFill>
              </a:rPr>
              <a:t>Borrower(</a:t>
            </a:r>
            <a:r>
              <a:rPr lang="en-US" sz="2000" u="sng"/>
              <a:t>customer-</a:t>
            </a:r>
            <a:r>
              <a:rPr lang="en-US" sz="2000" u="sng" err="1"/>
              <a:t>name,loan</a:t>
            </a:r>
            <a:r>
              <a:rPr lang="en-US" sz="2000" u="sng"/>
              <a:t>-number</a:t>
            </a:r>
            <a:r>
              <a:rPr lang="en-US" sz="2000"/>
              <a:t>) </a:t>
            </a:r>
            <a:r>
              <a:rPr lang="en-US" sz="1600"/>
              <a:t>customer-name References Customer &amp; loan-number References Loan.</a:t>
            </a:r>
          </a:p>
          <a:p>
            <a:pPr>
              <a:lnSpc>
                <a:spcPct val="120000"/>
              </a:lnSpc>
            </a:pPr>
            <a:r>
              <a:rPr lang="en-US" sz="2000" b="1">
                <a:solidFill>
                  <a:srgbClr val="C00000"/>
                </a:solidFill>
              </a:rPr>
              <a:t>Depositor(</a:t>
            </a:r>
            <a:r>
              <a:rPr lang="en-US" sz="2000" u="sng"/>
              <a:t>account-</a:t>
            </a:r>
            <a:r>
              <a:rPr lang="en-US" sz="2000" u="sng" err="1"/>
              <a:t>number,customer</a:t>
            </a:r>
            <a:r>
              <a:rPr lang="en-US" sz="2000" u="sng"/>
              <a:t>-name</a:t>
            </a:r>
            <a:r>
              <a:rPr lang="en-US" sz="2000"/>
              <a:t>) </a:t>
            </a:r>
            <a:r>
              <a:rPr lang="en-US" sz="1600"/>
              <a:t>account-number References Account, customer-name References Customer </a:t>
            </a:r>
          </a:p>
        </p:txBody>
      </p:sp>
    </p:spTree>
    <p:extLst>
      <p:ext uri="{BB962C8B-B14F-4D97-AF65-F5344CB8AC3E}">
        <p14:creationId xmlns:p14="http://schemas.microsoft.com/office/powerpoint/2010/main" val="40529640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839200" cy="6401753"/>
          </a:xfrm>
          <a:prstGeom prst="rect">
            <a:avLst/>
          </a:prstGeom>
        </p:spPr>
        <p:txBody>
          <a:bodyPr wrap="square">
            <a:spAutoFit/>
          </a:bodyPr>
          <a:lstStyle/>
          <a:p>
            <a:pPr>
              <a:lnSpc>
                <a:spcPct val="120000"/>
              </a:lnSpc>
              <a:spcAft>
                <a:spcPts val="1200"/>
              </a:spcAft>
            </a:pPr>
            <a:r>
              <a:rPr lang="en-US" sz="2000" b="1">
                <a:solidFill>
                  <a:schemeClr val="tx2"/>
                </a:solidFill>
              </a:rPr>
              <a:t>CREATE TABLE BRANCH </a:t>
            </a:r>
            <a:r>
              <a:rPr lang="en-US" sz="2000"/>
              <a:t>(BRANCH-NAME VARCHAR2(15) PRIMARY KEY, BRANCH-CITY VARCHAR2(20), ASSETS NUMBER(10,2));</a:t>
            </a:r>
          </a:p>
          <a:p>
            <a:pPr>
              <a:lnSpc>
                <a:spcPct val="120000"/>
              </a:lnSpc>
              <a:spcAft>
                <a:spcPts val="1200"/>
              </a:spcAft>
            </a:pPr>
            <a:r>
              <a:rPr lang="en-US" sz="2000" b="1">
                <a:solidFill>
                  <a:schemeClr val="tx2"/>
                </a:solidFill>
              </a:rPr>
              <a:t>CREATE ACCOUNT </a:t>
            </a:r>
            <a:r>
              <a:rPr lang="en-US" sz="2000"/>
              <a:t>(ACCOUNT-NUMBER VARCHAR2 (3) PRIMARY KEY, BALANCE NUMBER(8,2) CHECK(BALANCE &gt;1000), BRANCH-NAME VARCHAR2(15) NOT NULL REFERENCES BRANCH)</a:t>
            </a:r>
          </a:p>
          <a:p>
            <a:pPr>
              <a:lnSpc>
                <a:spcPct val="120000"/>
              </a:lnSpc>
              <a:spcAft>
                <a:spcPts val="1200"/>
              </a:spcAft>
            </a:pPr>
            <a:r>
              <a:rPr lang="en-US" sz="2000" b="1">
                <a:solidFill>
                  <a:schemeClr val="tx2"/>
                </a:solidFill>
              </a:rPr>
              <a:t>CREATE TABLE LOAN</a:t>
            </a:r>
            <a:r>
              <a:rPr lang="en-US" sz="2000"/>
              <a:t>(LOAN-NUMBER VARCHAR2(3) PRIMARY KEY, AMOUNT NUMBER(5,1), BRANCH-NAME VARCHAR2(15) REFERENCES BRANCH)</a:t>
            </a:r>
          </a:p>
          <a:p>
            <a:pPr>
              <a:lnSpc>
                <a:spcPct val="120000"/>
              </a:lnSpc>
              <a:spcAft>
                <a:spcPts val="1200"/>
              </a:spcAft>
            </a:pPr>
            <a:r>
              <a:rPr lang="en-US" sz="2000" b="1">
                <a:solidFill>
                  <a:schemeClr val="tx2"/>
                </a:solidFill>
              </a:rPr>
              <a:t>CREATE TABLE CUSTOMER</a:t>
            </a:r>
            <a:r>
              <a:rPr lang="en-US" sz="2000">
                <a:solidFill>
                  <a:schemeClr val="tx2"/>
                </a:solidFill>
              </a:rPr>
              <a:t> </a:t>
            </a:r>
            <a:r>
              <a:rPr lang="en-US" sz="2000"/>
              <a:t>(CUSTOMER-NAME VARCHAR2(10) PRIMARY KEY, CUSTOMER-CITY VARCHAR2(110),CUSTOMER-STREET VARCHAR2(120))</a:t>
            </a:r>
          </a:p>
          <a:p>
            <a:pPr>
              <a:lnSpc>
                <a:spcPct val="120000"/>
              </a:lnSpc>
              <a:spcAft>
                <a:spcPts val="1200"/>
              </a:spcAft>
            </a:pPr>
            <a:r>
              <a:rPr lang="en-US" sz="2000" b="1">
                <a:solidFill>
                  <a:schemeClr val="tx2"/>
                </a:solidFill>
              </a:rPr>
              <a:t>CREATE TABLE BORROWER </a:t>
            </a:r>
            <a:r>
              <a:rPr lang="en-US" sz="2000"/>
              <a:t>(CUSTOMER-NAME VARCHAR2(10) REFERENCES CUSTOMER,LOAN-NUMBER VARCHAR2(3) REFERENCES LOAN, PRIMARY KEY(CUSTOMER-NAME, LOAN-NUMBER));</a:t>
            </a:r>
          </a:p>
          <a:p>
            <a:pPr>
              <a:lnSpc>
                <a:spcPct val="120000"/>
              </a:lnSpc>
            </a:pPr>
            <a:r>
              <a:rPr lang="en-US" sz="2000" b="1">
                <a:solidFill>
                  <a:schemeClr val="tx2"/>
                </a:solidFill>
              </a:rPr>
              <a:t>CREATE TABLE DEPOSITOR </a:t>
            </a:r>
            <a:r>
              <a:rPr lang="en-US" sz="2000"/>
              <a:t>(ACCOUNT-NUMBER VARCHAR2 (3) REFERENCES ACCOUNT,CUSTOMER-NAME VARCHAR2(10) REFERENCES CUSTOMER), PRIMARY KEY(CUSTOMER-NAME, ACCOUNT-NUMBER));</a:t>
            </a:r>
          </a:p>
        </p:txBody>
      </p:sp>
      <p:sp>
        <p:nvSpPr>
          <p:cNvPr id="3" name="Rectangle 2"/>
          <p:cNvSpPr/>
          <p:nvPr/>
        </p:nvSpPr>
        <p:spPr>
          <a:xfrm>
            <a:off x="685800" y="-76200"/>
            <a:ext cx="7848600" cy="646331"/>
          </a:xfrm>
          <a:prstGeom prst="rect">
            <a:avLst/>
          </a:prstGeom>
        </p:spPr>
        <p:txBody>
          <a:bodyPr wrap="square">
            <a:spAutoFit/>
          </a:bodyPr>
          <a:lstStyle/>
          <a:p>
            <a:pPr algn="ctr"/>
            <a:r>
              <a:rPr lang="en-US" b="1">
                <a:solidFill>
                  <a:srgbClr val="C00000"/>
                </a:solidFill>
              </a:rPr>
              <a:t>Oracle SQL Commands Corresponding to Relational schema given in Previous Slide(For Lab implementation)</a:t>
            </a:r>
          </a:p>
        </p:txBody>
      </p:sp>
    </p:spTree>
    <p:extLst>
      <p:ext uri="{BB962C8B-B14F-4D97-AF65-F5344CB8AC3E}">
        <p14:creationId xmlns:p14="http://schemas.microsoft.com/office/powerpoint/2010/main" val="15482808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idx="4294967295"/>
          </p:nvPr>
        </p:nvSpPr>
        <p:spPr>
          <a:xfrm>
            <a:off x="403225" y="184150"/>
            <a:ext cx="9267825" cy="477838"/>
          </a:xfrm>
        </p:spPr>
        <p:txBody>
          <a:bodyPr>
            <a:normAutofit fontScale="90000"/>
          </a:bodyPr>
          <a:lstStyle/>
          <a:p>
            <a:pPr>
              <a:defRPr/>
            </a:pPr>
            <a:r>
              <a:rPr lang="en-US" sz="2800">
                <a:ea typeface="+mj-ea"/>
              </a:rPr>
              <a:t>Summary of Symbols Used in E-R Notation</a:t>
            </a:r>
          </a:p>
        </p:txBody>
      </p:sp>
      <p:pic>
        <p:nvPicPr>
          <p:cNvPr id="53251"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12763" y="1241425"/>
            <a:ext cx="80121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90349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idx="4294967295"/>
          </p:nvPr>
        </p:nvSpPr>
        <p:spPr/>
        <p:txBody>
          <a:bodyPr>
            <a:normAutofit fontScale="90000"/>
          </a:bodyPr>
          <a:lstStyle/>
          <a:p>
            <a:pPr>
              <a:defRPr/>
            </a:pPr>
            <a:r>
              <a:rPr lang="en-US">
                <a:ea typeface="+mj-ea"/>
              </a:rPr>
              <a:t>Symbols Used in E-R Notation (Cont.)</a:t>
            </a:r>
          </a:p>
        </p:txBody>
      </p:sp>
      <p:pic>
        <p:nvPicPr>
          <p:cNvPr id="54275"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1198563"/>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3990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idx="4294967295"/>
          </p:nvPr>
        </p:nvSpPr>
        <p:spPr/>
        <p:txBody>
          <a:bodyPr/>
          <a:lstStyle/>
          <a:p>
            <a:pPr>
              <a:defRPr/>
            </a:pPr>
            <a:r>
              <a:rPr lang="en-US">
                <a:ea typeface="+mj-ea"/>
              </a:rPr>
              <a:t>Alternative ER Notations</a:t>
            </a:r>
          </a:p>
        </p:txBody>
      </p:sp>
      <p:sp>
        <p:nvSpPr>
          <p:cNvPr id="55299" name="Rectangle 116"/>
          <p:cNvSpPr>
            <a:spLocks noGrp="1" noChangeArrowheads="1"/>
          </p:cNvSpPr>
          <p:nvPr>
            <p:ph type="body" idx="4294967295"/>
          </p:nvPr>
        </p:nvSpPr>
        <p:spPr>
          <a:xfrm>
            <a:off x="814388" y="1093788"/>
            <a:ext cx="7661275" cy="606425"/>
          </a:xfrm>
        </p:spPr>
        <p:txBody>
          <a:bodyPr/>
          <a:lstStyle/>
          <a:p>
            <a:r>
              <a:rPr kumimoji="0" lang="en-US" sz="2000"/>
              <a:t> Chen, IDE1FX, …</a:t>
            </a:r>
          </a:p>
        </p:txBody>
      </p:sp>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065213" y="1760538"/>
            <a:ext cx="6831012"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514350" y="4040188"/>
            <a:ext cx="8478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7275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idx="4294967295"/>
          </p:nvPr>
        </p:nvSpPr>
        <p:spPr/>
        <p:txBody>
          <a:bodyPr/>
          <a:lstStyle/>
          <a:p>
            <a:pPr>
              <a:defRPr/>
            </a:pPr>
            <a:r>
              <a:rPr lang="en-US">
                <a:ea typeface="+mj-ea"/>
              </a:rPr>
              <a:t>Alternative ER Notations</a:t>
            </a:r>
          </a:p>
        </p:txBody>
      </p:sp>
      <p:sp>
        <p:nvSpPr>
          <p:cNvPr id="56323" name="Rectangle 3"/>
          <p:cNvSpPr>
            <a:spLocks noGrp="1" noChangeArrowheads="1"/>
          </p:cNvSpPr>
          <p:nvPr>
            <p:ph type="body" idx="4294967295"/>
          </p:nvPr>
        </p:nvSpPr>
        <p:spPr>
          <a:xfrm>
            <a:off x="639763" y="1266825"/>
            <a:ext cx="8232775" cy="622300"/>
          </a:xfrm>
        </p:spPr>
        <p:txBody>
          <a:bodyPr>
            <a:normAutofit fontScale="62500" lnSpcReduction="20000"/>
          </a:bodyPr>
          <a:lstStyle/>
          <a:p>
            <a:pPr>
              <a:buFont typeface="Monotype Sorts" charset="2"/>
              <a:buNone/>
            </a:pPr>
            <a:r>
              <a:rPr lang="en-US" b="1"/>
              <a:t>                                             Chen                      IDE1FX (Crows feet notation)</a:t>
            </a:r>
          </a:p>
        </p:txBody>
      </p:sp>
      <p:pic>
        <p:nvPicPr>
          <p:cNvPr id="56324" name="Picture 5"/>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1223963" y="1784350"/>
            <a:ext cx="755491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40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534400" cy="5416868"/>
          </a:xfrm>
          <a:prstGeom prst="rect">
            <a:avLst/>
          </a:prstGeom>
        </p:spPr>
        <p:txBody>
          <a:bodyPr wrap="square">
            <a:spAutoFit/>
          </a:bodyPr>
          <a:lstStyle/>
          <a:p>
            <a:pPr algn="just">
              <a:spcAft>
                <a:spcPts val="600"/>
              </a:spcAft>
            </a:pPr>
            <a:r>
              <a:rPr lang="en-US"/>
              <a:t>•    A </a:t>
            </a:r>
            <a:r>
              <a:rPr lang="en-US" b="1"/>
              <a:t>database-management system </a:t>
            </a:r>
            <a:r>
              <a:rPr lang="en-US"/>
              <a:t>(DBMS) consists of a collection of interrelated data.  </a:t>
            </a:r>
          </a:p>
          <a:p>
            <a:pPr marL="285750" indent="-285750">
              <a:spcAft>
                <a:spcPts val="600"/>
              </a:spcAft>
              <a:buFont typeface="Arial" pitchFamily="34" charset="0"/>
              <a:buChar char="•"/>
            </a:pPr>
            <a:r>
              <a:rPr lang="en-US"/>
              <a:t>Database design mainly involves the design of the database schema. The </a:t>
            </a:r>
            <a:r>
              <a:rPr lang="en-US" b="1"/>
              <a:t>entity-relationship (E-R) </a:t>
            </a:r>
            <a:r>
              <a:rPr lang="en-US"/>
              <a:t>data model is a widely used data model for database design.</a:t>
            </a:r>
          </a:p>
          <a:p>
            <a:pPr marL="285750" indent="-285750">
              <a:buFont typeface="Arial" pitchFamily="34" charset="0"/>
              <a:buChar char="•"/>
            </a:pPr>
            <a:r>
              <a:rPr lang="en-US"/>
              <a:t>An </a:t>
            </a:r>
            <a:r>
              <a:rPr lang="en-US" b="1"/>
              <a:t>entity </a:t>
            </a:r>
            <a:r>
              <a:rPr lang="en-US"/>
              <a:t>is an object that exists in the real world and is distinguishable from</a:t>
            </a:r>
          </a:p>
          <a:p>
            <a:pPr>
              <a:spcAft>
                <a:spcPts val="600"/>
              </a:spcAft>
            </a:pPr>
            <a:r>
              <a:rPr lang="en-US"/>
              <a:t>     other objects by the properties(attributes) it is having.</a:t>
            </a:r>
          </a:p>
          <a:p>
            <a:pPr marL="285750" indent="-285750">
              <a:spcAft>
                <a:spcPts val="600"/>
              </a:spcAft>
              <a:buFont typeface="Arial" pitchFamily="34" charset="0"/>
              <a:buChar char="•"/>
            </a:pPr>
            <a:r>
              <a:rPr lang="en-US"/>
              <a:t>A </a:t>
            </a:r>
            <a:r>
              <a:rPr lang="en-US" b="1"/>
              <a:t>relationship </a:t>
            </a:r>
            <a:r>
              <a:rPr lang="en-US"/>
              <a:t>is an association among several entities. A </a:t>
            </a:r>
            <a:r>
              <a:rPr lang="en-US" b="1"/>
              <a:t>relationship set </a:t>
            </a:r>
            <a:r>
              <a:rPr lang="en-US"/>
              <a:t>is a collection of relationships of the same type, and an </a:t>
            </a:r>
            <a:r>
              <a:rPr lang="en-US" b="1"/>
              <a:t>entity set </a:t>
            </a:r>
            <a:r>
              <a:rPr lang="en-US"/>
              <a:t>is a collection of entities of the same type.</a:t>
            </a:r>
          </a:p>
          <a:p>
            <a:pPr marL="285750" indent="-285750">
              <a:spcAft>
                <a:spcPts val="600"/>
              </a:spcAft>
              <a:buFont typeface="Arial" pitchFamily="34" charset="0"/>
              <a:buChar char="•"/>
            </a:pPr>
            <a:r>
              <a:rPr lang="en-US"/>
              <a:t>The terms </a:t>
            </a:r>
            <a:r>
              <a:rPr lang="en-US" b="1"/>
              <a:t>super key</a:t>
            </a:r>
            <a:r>
              <a:rPr lang="en-US"/>
              <a:t>, </a:t>
            </a:r>
            <a:r>
              <a:rPr lang="en-US" b="1"/>
              <a:t>candidate key</a:t>
            </a:r>
            <a:r>
              <a:rPr lang="en-US"/>
              <a:t>, and </a:t>
            </a:r>
            <a:r>
              <a:rPr lang="en-US" b="1"/>
              <a:t>primary key </a:t>
            </a:r>
            <a:r>
              <a:rPr lang="en-US"/>
              <a:t>apply to entity and relationship sets as they do for relation schemas.</a:t>
            </a:r>
          </a:p>
          <a:p>
            <a:pPr marL="285750" indent="-285750">
              <a:buFont typeface="Arial" pitchFamily="34" charset="0"/>
              <a:buChar char="•"/>
            </a:pPr>
            <a:r>
              <a:rPr lang="en-US" b="1"/>
              <a:t>Mapping cardinalities </a:t>
            </a:r>
            <a:r>
              <a:rPr lang="en-US"/>
              <a:t>express the number of entities to which another entity</a:t>
            </a:r>
          </a:p>
          <a:p>
            <a:pPr>
              <a:spcAft>
                <a:spcPts val="600"/>
              </a:spcAft>
            </a:pPr>
            <a:r>
              <a:rPr lang="en-US"/>
              <a:t>      can be associated via a relationship set.</a:t>
            </a:r>
          </a:p>
          <a:p>
            <a:r>
              <a:rPr lang="en-US"/>
              <a:t>•    An entity set that does not have sufficient attributes to form a primary key is termed    </a:t>
            </a:r>
          </a:p>
          <a:p>
            <a:pPr>
              <a:spcAft>
                <a:spcPts val="600"/>
              </a:spcAft>
            </a:pPr>
            <a:r>
              <a:rPr lang="en-US"/>
              <a:t>      a </a:t>
            </a:r>
            <a:r>
              <a:rPr lang="en-US" b="1"/>
              <a:t>weak entity set</a:t>
            </a:r>
            <a:r>
              <a:rPr lang="en-US"/>
              <a:t>. An entity set that has a primary key is termed a </a:t>
            </a:r>
            <a:r>
              <a:rPr lang="en-US" b="1"/>
              <a:t>strong entity set</a:t>
            </a:r>
            <a:r>
              <a:rPr lang="en-US"/>
              <a:t>.</a:t>
            </a:r>
          </a:p>
          <a:p>
            <a:pPr marL="285750" indent="-285750">
              <a:buFont typeface="Arial" pitchFamily="34" charset="0"/>
              <a:buChar char="•"/>
            </a:pPr>
            <a:r>
              <a:rPr lang="en-US" b="1"/>
              <a:t>Specialization </a:t>
            </a:r>
            <a:r>
              <a:rPr lang="en-US"/>
              <a:t>and </a:t>
            </a:r>
            <a:r>
              <a:rPr lang="en-US" b="1"/>
              <a:t>generalization </a:t>
            </a:r>
            <a:r>
              <a:rPr lang="en-US"/>
              <a:t>define a containment relationship between </a:t>
            </a:r>
          </a:p>
          <a:p>
            <a:pPr>
              <a:spcAft>
                <a:spcPts val="600"/>
              </a:spcAft>
            </a:pPr>
            <a:r>
              <a:rPr lang="en-US"/>
              <a:t>      a higher-level entity set and one or more lower-level entity sets.</a:t>
            </a:r>
          </a:p>
          <a:p>
            <a:endParaRPr lang="en-US"/>
          </a:p>
        </p:txBody>
      </p:sp>
      <p:sp>
        <p:nvSpPr>
          <p:cNvPr id="5" name="Rectangle 4"/>
          <p:cNvSpPr/>
          <p:nvPr/>
        </p:nvSpPr>
        <p:spPr>
          <a:xfrm>
            <a:off x="3821303" y="0"/>
            <a:ext cx="1588897" cy="461665"/>
          </a:xfrm>
          <a:prstGeom prst="rect">
            <a:avLst/>
          </a:prstGeom>
          <a:noFill/>
        </p:spPr>
        <p:txBody>
          <a:bodyPr vert="horz" lIns="91440" tIns="45720" rIns="91440" bIns="45720" rtlCol="0" anchor="ctr">
            <a:normAutofit/>
          </a:bodyPr>
          <a:lstStyle/>
          <a:p>
            <a:pPr algn="ctr">
              <a:spcBef>
                <a:spcPct val="0"/>
              </a:spcBef>
            </a:pPr>
            <a:r>
              <a:rPr kumimoji="1" lang="en-US" sz="2400" b="1" kern="0">
                <a:solidFill>
                  <a:srgbClr val="CC3300"/>
                </a:solidFill>
                <a:effectLst>
                  <a:outerShdw blurRad="38100" dist="38100" dir="2700000" algn="tl">
                    <a:srgbClr val="C0C0C0"/>
                  </a:outerShdw>
                </a:effectLst>
                <a:latin typeface="Helvetica"/>
                <a:ea typeface="MS PGothic" pitchFamily="34" charset="-128"/>
                <a:cs typeface="+mj-cs"/>
              </a:rPr>
              <a:t>Summary</a:t>
            </a:r>
          </a:p>
        </p:txBody>
      </p:sp>
    </p:spTree>
    <p:extLst>
      <p:ext uri="{BB962C8B-B14F-4D97-AF65-F5344CB8AC3E}">
        <p14:creationId xmlns:p14="http://schemas.microsoft.com/office/powerpoint/2010/main" val="20837228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43000"/>
            <a:ext cx="8534400" cy="4130361"/>
          </a:xfrm>
          <a:prstGeom prst="rect">
            <a:avLst/>
          </a:prstGeom>
        </p:spPr>
        <p:txBody>
          <a:bodyPr wrap="square">
            <a:spAutoFit/>
          </a:bodyPr>
          <a:lstStyle/>
          <a:p>
            <a:pPr marL="342900" indent="-342900">
              <a:lnSpc>
                <a:spcPct val="120000"/>
              </a:lnSpc>
              <a:buFont typeface="+mj-lt"/>
              <a:buAutoNum type="arabicPeriod"/>
            </a:pPr>
            <a:r>
              <a:rPr lang="en-US" sz="2000"/>
              <a:t>Explain the difference between a weak and a strong entity set.</a:t>
            </a:r>
          </a:p>
          <a:p>
            <a:pPr marL="342900" indent="-342900">
              <a:lnSpc>
                <a:spcPct val="120000"/>
              </a:lnSpc>
              <a:buFont typeface="+mj-lt"/>
              <a:buAutoNum type="arabicPeriod"/>
            </a:pPr>
            <a:r>
              <a:rPr lang="en-US" sz="2000"/>
              <a:t>Explain the distinctions among the terms primary key, candidate key, and super key with an example.</a:t>
            </a:r>
          </a:p>
          <a:p>
            <a:pPr marL="342900" indent="-342900">
              <a:lnSpc>
                <a:spcPct val="120000"/>
              </a:lnSpc>
              <a:buFont typeface="+mj-lt"/>
              <a:buAutoNum type="arabicPeriod"/>
            </a:pPr>
            <a:r>
              <a:rPr lang="en-US" sz="2000"/>
              <a:t>A weak entity set can always be made into a strong entity set by adding to its attributes the primary-key attributes of its identifying entity set. Outline what sort of redundancy will result if we also take into account of  cardinality also while converting to schema. </a:t>
            </a:r>
          </a:p>
          <a:p>
            <a:pPr marL="342900" indent="-342900">
              <a:lnSpc>
                <a:spcPct val="120000"/>
              </a:lnSpc>
              <a:buFont typeface="+mj-lt"/>
              <a:buAutoNum type="arabicPeriod"/>
            </a:pPr>
            <a:r>
              <a:rPr lang="en-US" sz="2000"/>
              <a:t>Is an weak entity has to have Total Participation ? </a:t>
            </a:r>
          </a:p>
          <a:p>
            <a:pPr marL="342900" indent="-342900">
              <a:lnSpc>
                <a:spcPct val="120000"/>
              </a:lnSpc>
              <a:buFont typeface="+mj-lt"/>
              <a:buAutoNum type="arabicPeriod"/>
            </a:pPr>
            <a:r>
              <a:rPr lang="en-US" sz="2000"/>
              <a:t>Construct an E-R diagram for a car-insurance company whose customers own one or more cars each. Each car has associated with it zero to any number of recorded accidents.</a:t>
            </a:r>
          </a:p>
        </p:txBody>
      </p:sp>
      <p:sp>
        <p:nvSpPr>
          <p:cNvPr id="2" name="Rectangle 1">
            <a:extLst>
              <a:ext uri="{FF2B5EF4-FFF2-40B4-BE49-F238E27FC236}">
                <a16:creationId xmlns:a16="http://schemas.microsoft.com/office/drawing/2014/main" id="{232D6DEA-A587-4E99-93D1-62FA3D635261}"/>
              </a:ext>
            </a:extLst>
          </p:cNvPr>
          <p:cNvSpPr/>
          <p:nvPr/>
        </p:nvSpPr>
        <p:spPr>
          <a:xfrm>
            <a:off x="3124200" y="228600"/>
            <a:ext cx="2258695" cy="461665"/>
          </a:xfrm>
          <a:prstGeom prst="rect">
            <a:avLst/>
          </a:prstGeom>
        </p:spPr>
        <p:txBody>
          <a:bodyPr wrap="none">
            <a:spAutoFit/>
          </a:bodyPr>
          <a:lstStyle/>
          <a:p>
            <a:r>
              <a:rPr lang="en-IN" sz="2400" b="1">
                <a:solidFill>
                  <a:srgbClr val="C00000"/>
                </a:solidFill>
              </a:rPr>
              <a:t>Some Questions</a:t>
            </a:r>
          </a:p>
        </p:txBody>
      </p:sp>
    </p:spTree>
    <p:extLst>
      <p:ext uri="{BB962C8B-B14F-4D97-AF65-F5344CB8AC3E}">
        <p14:creationId xmlns:p14="http://schemas.microsoft.com/office/powerpoint/2010/main" val="27305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258E5A-D9C1-4525-94BF-A28FCB8509DB}">
  <ds:schemaRefs>
    <ds:schemaRef ds:uri="http://schemas.microsoft.com/sharepoint/v3/contenttype/forms"/>
  </ds:schemaRefs>
</ds:datastoreItem>
</file>

<file path=customXml/itemProps2.xml><?xml version="1.0" encoding="utf-8"?>
<ds:datastoreItem xmlns:ds="http://schemas.openxmlformats.org/officeDocument/2006/customXml" ds:itemID="{C3C02CB8-5A92-44EA-A86E-4880A306C3B6}">
  <ds:schemaRefs>
    <ds:schemaRef ds:uri="6555ff34-ecb9-4dd7-8026-f8d44bab36a6"/>
    <ds:schemaRef ds:uri="cec7fef7-e975-4ca8-918d-7eb5d545cf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6C2C6E-1B13-433D-942E-673B5B913E1E}">
  <ds:schemaRefs>
    <ds:schemaRef ds:uri="6555ff34-ecb9-4dd7-8026-f8d44bab36a6"/>
    <ds:schemaRef ds:uri="cec7fef7-e975-4ca8-918d-7eb5d545cf9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100</Slides>
  <Notes>85</Notes>
  <HiddenSlides>0</HiddenSlide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PowerPoint Presentation</vt:lpstr>
      <vt:lpstr>PowerPoint Presentation</vt:lpstr>
      <vt:lpstr>ER-Model</vt:lpstr>
      <vt:lpstr>Entity </vt:lpstr>
      <vt:lpstr>Entity Sets</vt:lpstr>
      <vt:lpstr>Entity Sets- instructor and student</vt:lpstr>
      <vt:lpstr>Relationship Sets</vt:lpstr>
      <vt:lpstr>Relationship Sets</vt:lpstr>
      <vt:lpstr>Relationship Sets (Cont.)</vt:lpstr>
      <vt:lpstr>E-R Diagrams</vt:lpstr>
      <vt:lpstr>Relationship Sets (Cont.)</vt:lpstr>
      <vt:lpstr>Relationship Sets with Attributes</vt:lpstr>
      <vt:lpstr>Recursive Relationship set</vt:lpstr>
      <vt:lpstr>Recursive Relationship..</vt:lpstr>
      <vt:lpstr>Recursive Relationship when converted into schema, it looks as below- </vt:lpstr>
      <vt:lpstr>Attributes</vt:lpstr>
      <vt:lpstr>Composite Attributes</vt:lpstr>
      <vt:lpstr>PowerPoint Presentation</vt:lpstr>
      <vt:lpstr>PowerPoint Presentation</vt:lpstr>
      <vt:lpstr>Similar to UML- Class Diagram</vt:lpstr>
      <vt:lpstr>PowerPoint Presentation</vt:lpstr>
      <vt:lpstr>Mapping Cardinality Constraints</vt:lpstr>
      <vt:lpstr>Mapping Cardinalities</vt:lpstr>
      <vt:lpstr>Mapping Cardinalities </vt:lpstr>
      <vt:lpstr>Cardinality Constraints</vt:lpstr>
      <vt:lpstr>One-to-One Relationship</vt:lpstr>
      <vt:lpstr>Example one-one</vt:lpstr>
      <vt:lpstr>PowerPoint Presentation</vt:lpstr>
      <vt:lpstr>Example one- Many</vt:lpstr>
      <vt:lpstr>PowerPoint Presentation</vt:lpstr>
      <vt:lpstr>Example Many-one</vt:lpstr>
      <vt:lpstr>PowerPoint Presentation</vt:lpstr>
      <vt:lpstr>Example Many - Many</vt:lpstr>
      <vt:lpstr>Example- Design ER Model</vt:lpstr>
      <vt:lpstr>PowerPoint Presentation</vt:lpstr>
      <vt:lpstr>PowerPoint Presentation</vt:lpstr>
      <vt:lpstr>PowerPoint Presentation</vt:lpstr>
      <vt:lpstr>PowerPoint Presentation</vt:lpstr>
      <vt:lpstr>Notation for Expressing More Complex Constraints</vt:lpstr>
      <vt:lpstr>Notation for Expressing More Complex Constraints</vt:lpstr>
      <vt:lpstr>PowerPoint Presentation</vt:lpstr>
      <vt:lpstr>PowerPoint Presentation</vt:lpstr>
      <vt:lpstr>PowerPoint Presentation</vt:lpstr>
      <vt:lpstr>PowerPoint Presentation</vt:lpstr>
      <vt:lpstr>PowerPoint Presentation</vt:lpstr>
      <vt:lpstr>PowerPoint Presentation</vt:lpstr>
      <vt:lpstr>Redundant Attributes</vt:lpstr>
      <vt:lpstr>Keys</vt:lpstr>
      <vt:lpstr>Keys for Relationship Sets</vt:lpstr>
      <vt:lpstr>Keys for Relationship Sets</vt:lpstr>
      <vt:lpstr>Keys for Relationship Sets having Attributes</vt:lpstr>
      <vt:lpstr>PowerPoint Presentation</vt:lpstr>
      <vt:lpstr>PowerPoint Presentation</vt:lpstr>
      <vt:lpstr>PowerPoint Presentation</vt:lpstr>
      <vt:lpstr>PowerPoint Presentation</vt:lpstr>
      <vt:lpstr>PowerPoint Presentation</vt:lpstr>
      <vt:lpstr>PowerPoint Presentation</vt:lpstr>
      <vt:lpstr>Information to be fetched from Requirements</vt:lpstr>
      <vt:lpstr>PowerPoint Presentation</vt:lpstr>
      <vt:lpstr>PowerPoint Presentation</vt:lpstr>
      <vt:lpstr>PowerPoint Presentation</vt:lpstr>
      <vt:lpstr>PowerPoint Presentation</vt:lpstr>
      <vt:lpstr>PowerPoint Presentation</vt:lpstr>
      <vt:lpstr>PowerPoint Presentation</vt:lpstr>
      <vt:lpstr>Reduction to Relation Schemas</vt:lpstr>
      <vt:lpstr>Representing Entity Sets With Simple Attributes</vt:lpstr>
      <vt:lpstr>PowerPoint Presentation</vt:lpstr>
      <vt:lpstr>Representing Relationship Sets   Many-Many</vt:lpstr>
      <vt:lpstr>Representing Relationship sets- Many-1/1-Many</vt:lpstr>
      <vt:lpstr>Representing Relationship sets- 1 to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Composite Attributes in Schema</vt:lpstr>
      <vt:lpstr>Representing Multivalued Attributes in Schema</vt:lpstr>
      <vt:lpstr>Extended E-R Features</vt:lpstr>
      <vt:lpstr>Extended E-R Features: Specialization</vt:lpstr>
      <vt:lpstr>Specialization / Generalization Example</vt:lpstr>
      <vt:lpstr>Design Constraints on a Specialization/ Generalization</vt:lpstr>
      <vt:lpstr>Design Constraints on a Specialization/Generalization (Cont.)</vt:lpstr>
      <vt:lpstr>Representing Specialization via Schemas</vt:lpstr>
      <vt:lpstr>Representing Specialization as Schemas (Cont.)</vt:lpstr>
      <vt:lpstr>PowerPoint Presentation</vt:lpstr>
      <vt:lpstr>PowerPoint Presentation</vt:lpstr>
      <vt:lpstr>PowerPoint Presentation</vt:lpstr>
      <vt:lpstr>PowerPoint Presentation</vt:lpstr>
      <vt:lpstr>PowerPoint Presentation</vt:lpstr>
      <vt:lpstr>Summary of Symbols Used in E-R Notation</vt:lpstr>
      <vt:lpstr>Symbols Used in E-R Notation (Cont.)</vt:lpstr>
      <vt:lpstr>Alternative ER Notations</vt:lpstr>
      <vt:lpstr>Alternative ER Notations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revision>1</cp:revision>
  <dcterms:created xsi:type="dcterms:W3CDTF">2013-07-26T04:19:19Z</dcterms:created>
  <dcterms:modified xsi:type="dcterms:W3CDTF">2023-05-30T18:32:38Z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MediaServiceImageTags">
    <vt:lpwstr/>
  </property>
</Properties>
</file>