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8" r:id="rId5"/>
    <p:sldId id="269" r:id="rId6"/>
    <p:sldId id="259" r:id="rId7"/>
    <p:sldId id="260" r:id="rId8"/>
    <p:sldId id="257" r:id="rId9"/>
    <p:sldId id="270" r:id="rId10"/>
    <p:sldId id="261" r:id="rId11"/>
    <p:sldId id="262" r:id="rId12"/>
    <p:sldId id="263" r:id="rId13"/>
    <p:sldId id="264" r:id="rId14"/>
    <p:sldId id="265" r:id="rId15"/>
    <p:sldId id="266" r:id="rId16"/>
    <p:sldId id="267" r:id="rId17"/>
    <p:sldId id="272" r:id="rId18"/>
    <p:sldId id="274" r:id="rId19"/>
    <p:sldId id="275" r:id="rId20"/>
    <p:sldId id="276" r:id="rId21"/>
    <p:sldId id="281" r:id="rId22"/>
    <p:sldId id="268" r:id="rId23"/>
    <p:sldId id="271" r:id="rId24"/>
    <p:sldId id="277" r:id="rId25"/>
    <p:sldId id="280"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74C34-C4CD-47ED-9475-59FAC56EB3EA}" v="8" dt="2023-04-19T20:38:22.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RSH AGRAWAL - 210968242" userId="S::sparsh.agrawal@learner.manipal.edu::98d483ad-1d3c-4930-8f81-fa86fa1a933b" providerId="AD" clId="Web-{4F174C34-C4CD-47ED-9475-59FAC56EB3EA}"/>
    <pc:docChg chg="sldOrd">
      <pc:chgData name="SPARSH AGRAWAL - 210968242" userId="S::sparsh.agrawal@learner.manipal.edu::98d483ad-1d3c-4930-8f81-fa86fa1a933b" providerId="AD" clId="Web-{4F174C34-C4CD-47ED-9475-59FAC56EB3EA}" dt="2023-04-19T20:38:22.790" v="7"/>
      <pc:docMkLst>
        <pc:docMk/>
      </pc:docMkLst>
      <pc:sldChg chg="ord">
        <pc:chgData name="SPARSH AGRAWAL - 210968242" userId="S::sparsh.agrawal@learner.manipal.edu::98d483ad-1d3c-4930-8f81-fa86fa1a933b" providerId="AD" clId="Web-{4F174C34-C4CD-47ED-9475-59FAC56EB3EA}" dt="2023-04-19T20:38:22.790" v="7"/>
        <pc:sldMkLst>
          <pc:docMk/>
          <pc:sldMk cId="2701912491" sldId="257"/>
        </pc:sldMkLst>
      </pc:sldChg>
      <pc:sldChg chg="ord">
        <pc:chgData name="SPARSH AGRAWAL - 210968242" userId="S::sparsh.agrawal@learner.manipal.edu::98d483ad-1d3c-4930-8f81-fa86fa1a933b" providerId="AD" clId="Web-{4F174C34-C4CD-47ED-9475-59FAC56EB3EA}" dt="2023-04-19T20:38:22.790" v="6"/>
        <pc:sldMkLst>
          <pc:docMk/>
          <pc:sldMk cId="1096992051"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539D6-56FB-4514-B8B2-C7C057227471}"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145C1-2599-4693-9AD8-9A4B884D28D3}" type="slidenum">
              <a:rPr lang="en-IN" smtClean="0"/>
              <a:t>‹#›</a:t>
            </a:fld>
            <a:endParaRPr lang="en-IN"/>
          </a:p>
        </p:txBody>
      </p:sp>
    </p:spTree>
    <p:extLst>
      <p:ext uri="{BB962C8B-B14F-4D97-AF65-F5344CB8AC3E}">
        <p14:creationId xmlns:p14="http://schemas.microsoft.com/office/powerpoint/2010/main" val="365304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Software_architecture"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en.wikipedia.org/wiki/Message_passing" TargetMode="External"/><Relationship Id="rId4" Type="http://schemas.openxmlformats.org/officeDocument/2006/relationships/hyperlink" Target="https://en.wikipedia.org/wiki/Messaging_patter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oracle.com/cd/A57673_01/DOC/server/doc/SCN73/ch15.htm#sa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In </a:t>
            </a:r>
            <a:r>
              <a:rPr lang="en-US" sz="1200" b="0" i="0" u="none" strike="noStrike" kern="1200">
                <a:solidFill>
                  <a:schemeClr val="tx1"/>
                </a:solidFill>
                <a:effectLst/>
                <a:latin typeface="+mn-lt"/>
                <a:ea typeface="+mn-ea"/>
                <a:cs typeface="+mn-cs"/>
                <a:hlinkClick r:id="rId3" tooltip="Software architecture">
                  <a:extLst>
                    <a:ext uri="{A12FA001-AC4F-418D-AE19-62706E023703}">
                      <ahyp:hlinkClr xmlns:ahyp="http://schemas.microsoft.com/office/drawing/2018/hyperlinkcolor" val="tx"/>
                    </a:ext>
                  </a:extLst>
                </a:hlinkClick>
              </a:rPr>
              <a:t>software </a:t>
            </a:r>
            <a:r>
              <a:rPr lang="en-US" sz="1200" b="0" i="0" u="none" strike="noStrike" kern="1200">
                <a:solidFill>
                  <a:srgbClr val="C00000"/>
                </a:solidFill>
                <a:effectLst/>
                <a:latin typeface="+mn-lt"/>
                <a:ea typeface="+mn-ea"/>
                <a:cs typeface="+mn-cs"/>
                <a:hlinkClick r:id="rId3" tooltip="Software architecture">
                  <a:extLst>
                    <a:ext uri="{A12FA001-AC4F-418D-AE19-62706E023703}">
                      <ahyp:hlinkClr xmlns:ahyp="http://schemas.microsoft.com/office/drawing/2018/hyperlinkcolor" val="tx"/>
                    </a:ext>
                  </a:extLst>
                </a:hlinkClick>
              </a:rPr>
              <a:t>architecture</a:t>
            </a:r>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publish–subscribe</a:t>
            </a:r>
            <a:r>
              <a:rPr lang="en-US" sz="1200" b="0" i="0" kern="1200">
                <a:solidFill>
                  <a:schemeClr val="tx1"/>
                </a:solidFill>
                <a:effectLst/>
                <a:latin typeface="+mn-lt"/>
                <a:ea typeface="+mn-ea"/>
                <a:cs typeface="+mn-cs"/>
              </a:rPr>
              <a:t> is a</a:t>
            </a:r>
            <a:r>
              <a:rPr lang="en-US" sz="1200" b="0" i="0" kern="1200">
                <a:solidFill>
                  <a:srgbClr val="C00000"/>
                </a:solidFill>
                <a:effectLst/>
                <a:latin typeface="+mn-lt"/>
                <a:ea typeface="+mn-ea"/>
                <a:cs typeface="+mn-cs"/>
              </a:rPr>
              <a:t> </a:t>
            </a:r>
            <a:r>
              <a:rPr lang="en-US" sz="1200" b="0" i="0" u="none" strike="noStrike" kern="1200">
                <a:solidFill>
                  <a:srgbClr val="C00000"/>
                </a:solidFill>
                <a:effectLst/>
                <a:latin typeface="+mn-lt"/>
                <a:ea typeface="+mn-ea"/>
                <a:cs typeface="+mn-cs"/>
                <a:hlinkClick r:id="rId4" tooltip="Messaging pattern">
                  <a:extLst>
                    <a:ext uri="{A12FA001-AC4F-418D-AE19-62706E023703}">
                      <ahyp:hlinkClr xmlns:ahyp="http://schemas.microsoft.com/office/drawing/2018/hyperlinkcolor" val="tx"/>
                    </a:ext>
                  </a:extLst>
                </a:hlinkClick>
              </a:rPr>
              <a:t>messaging pattern</a:t>
            </a:r>
            <a:r>
              <a:rPr lang="en-US" sz="1200" b="0" i="0" kern="1200">
                <a:solidFill>
                  <a:srgbClr val="C00000"/>
                </a:solidFill>
                <a:effectLst/>
                <a:latin typeface="+mn-lt"/>
                <a:ea typeface="+mn-ea"/>
                <a:cs typeface="+mn-cs"/>
              </a:rPr>
              <a:t> </a:t>
            </a:r>
            <a:r>
              <a:rPr lang="en-US" sz="1200" b="0" i="0" kern="1200">
                <a:solidFill>
                  <a:schemeClr val="tx1"/>
                </a:solidFill>
                <a:effectLst/>
                <a:latin typeface="+mn-lt"/>
                <a:ea typeface="+mn-ea"/>
                <a:cs typeface="+mn-cs"/>
              </a:rPr>
              <a:t>where senders of </a:t>
            </a:r>
            <a:r>
              <a:rPr lang="en-US" sz="1200" b="0" i="0" u="none" strike="noStrike" kern="1200">
                <a:solidFill>
                  <a:srgbClr val="C00000"/>
                </a:solidFill>
                <a:effectLst/>
                <a:latin typeface="+mn-lt"/>
                <a:ea typeface="+mn-ea"/>
                <a:cs typeface="+mn-cs"/>
                <a:hlinkClick r:id="rId5" tooltip="Message passing">
                  <a:extLst>
                    <a:ext uri="{A12FA001-AC4F-418D-AE19-62706E023703}">
                      <ahyp:hlinkClr xmlns:ahyp="http://schemas.microsoft.com/office/drawing/2018/hyperlinkcolor" val="tx"/>
                    </a:ext>
                  </a:extLst>
                </a:hlinkClick>
              </a:rPr>
              <a:t>messages</a:t>
            </a:r>
            <a:r>
              <a:rPr lang="en-US" sz="1200" b="0" i="0" kern="1200">
                <a:solidFill>
                  <a:schemeClr val="tx1"/>
                </a:solidFill>
                <a:effectLst/>
                <a:latin typeface="+mn-lt"/>
                <a:ea typeface="+mn-ea"/>
                <a:cs typeface="+mn-cs"/>
              </a:rPr>
              <a:t>, called publishers, do not program the messages to be sent directly to specific receivers, called subscribers.</a:t>
            </a:r>
          </a:p>
          <a:p>
            <a:r>
              <a:rPr lang="en-US" sz="1200" b="0" i="0" kern="1200">
                <a:solidFill>
                  <a:schemeClr val="tx1"/>
                </a:solidFill>
                <a:effectLst/>
                <a:latin typeface="+mn-lt"/>
                <a:ea typeface="+mn-ea"/>
                <a:cs typeface="+mn-cs"/>
              </a:rPr>
              <a:t>The simple request/response nature of a standard Web application requires that all communication be initiated by the client; this means that the server can only push updated data to its clients if it receives an explicit request. This mechanism is adequate for traditional applications, such as shopping carts, in which data from the server is required only when a client requests it, but inadequate for dynamic real-time applications such as chat rooms and auction updates in which the server must send data even if a client has not explicitly requested it. The client can use the traditional HTTP pull approach to check and retrieve the latest data at regular intervals.</a:t>
            </a:r>
          </a:p>
          <a:p>
            <a:r>
              <a:rPr lang="en-US" sz="1200" b="0" i="0" kern="1200">
                <a:solidFill>
                  <a:schemeClr val="tx1"/>
                </a:solidFill>
                <a:effectLst/>
                <a:latin typeface="+mn-lt"/>
                <a:ea typeface="+mn-ea"/>
                <a:cs typeface="+mn-cs"/>
              </a:rPr>
              <a:t>The Bayeux protocol defines a contract between the client and the server for communicating with asynchronous messages over HTTP. It allows clients to register and subscribe to channels, which are named destinations or sources of events. Registered clients, or the pub-sub server itself, then publishes messages to these channels which in turn any subscribed clients receive.</a:t>
            </a:r>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1</a:t>
            </a:fld>
            <a:endParaRPr lang="en-IN"/>
          </a:p>
        </p:txBody>
      </p:sp>
    </p:spTree>
    <p:extLst>
      <p:ext uri="{BB962C8B-B14F-4D97-AF65-F5344CB8AC3E}">
        <p14:creationId xmlns:p14="http://schemas.microsoft.com/office/powerpoint/2010/main" val="3416070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lab p: </a:t>
            </a:r>
            <a:r>
              <a:rPr lang="en-US" err="1"/>
              <a:t>vm</a:t>
            </a:r>
            <a:r>
              <a:rPr lang="en-US"/>
              <a:t> </a:t>
            </a:r>
          </a:p>
          <a:p>
            <a:r>
              <a:rPr lang="en-US"/>
              <a:t>D:\MCA  2022\Jan-2022\Ora-</a:t>
            </a:r>
            <a:r>
              <a:rPr lang="en-US" err="1"/>
              <a:t>Exer</a:t>
            </a:r>
            <a:r>
              <a:rPr lang="en-US"/>
              <a:t>\Triggers\</a:t>
            </a:r>
            <a:r>
              <a:rPr lang="en-US" err="1"/>
              <a:t>t.sql</a:t>
            </a:r>
            <a:r>
              <a:rPr lang="en-US"/>
              <a:t> </a:t>
            </a:r>
          </a:p>
          <a:p>
            <a:r>
              <a:rPr lang="en-US"/>
              <a:t>Note: it is System Trigger therefore FOR EACH ROW is not used</a:t>
            </a:r>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16</a:t>
            </a:fld>
            <a:endParaRPr lang="en-IN"/>
          </a:p>
        </p:txBody>
      </p:sp>
    </p:spTree>
    <p:extLst>
      <p:ext uri="{BB962C8B-B14F-4D97-AF65-F5344CB8AC3E}">
        <p14:creationId xmlns:p14="http://schemas.microsoft.com/office/powerpoint/2010/main" val="363588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a:t>
            </a:r>
            <a:r>
              <a:rPr lang="en-US" sz="1200" b="1" i="0" kern="1200">
                <a:solidFill>
                  <a:schemeClr val="tx1"/>
                </a:solidFill>
                <a:effectLst/>
                <a:latin typeface="+mn-lt"/>
                <a:ea typeface="+mn-ea"/>
                <a:cs typeface="+mn-cs"/>
              </a:rPr>
              <a:t>schema</a:t>
            </a:r>
            <a:r>
              <a:rPr lang="en-US" sz="1200" b="0" i="0" kern="1200">
                <a:solidFill>
                  <a:schemeClr val="tx1"/>
                </a:solidFill>
                <a:effectLst/>
                <a:latin typeface="+mn-lt"/>
                <a:ea typeface="+mn-ea"/>
                <a:cs typeface="+mn-cs"/>
              </a:rPr>
              <a:t> is a collection of logical structures of data, or schema objects. </a:t>
            </a:r>
          </a:p>
          <a:p>
            <a:r>
              <a:rPr lang="en-US" sz="1200" b="0" i="0" kern="1200">
                <a:solidFill>
                  <a:schemeClr val="tx1"/>
                </a:solidFill>
                <a:effectLst/>
                <a:latin typeface="+mn-lt"/>
                <a:ea typeface="+mn-ea"/>
                <a:cs typeface="+mn-cs"/>
              </a:rPr>
              <a:t>A </a:t>
            </a:r>
            <a:r>
              <a:rPr lang="en-US" sz="1200" b="1" i="0" kern="1200">
                <a:solidFill>
                  <a:schemeClr val="tx1"/>
                </a:solidFill>
                <a:effectLst/>
                <a:latin typeface="+mn-lt"/>
                <a:ea typeface="+mn-ea"/>
                <a:cs typeface="+mn-cs"/>
              </a:rPr>
              <a:t>schema is owned by a database user and has the same name as that user</a:t>
            </a:r>
            <a:r>
              <a:rPr lang="en-US" sz="1200" b="0" i="0" kern="1200">
                <a:solidFill>
                  <a:schemeClr val="tx1"/>
                </a:solidFill>
                <a:effectLst/>
                <a:latin typeface="+mn-lt"/>
                <a:ea typeface="+mn-ea"/>
                <a:cs typeface="+mn-cs"/>
              </a:rPr>
              <a:t>. Each user owns a single schema.</a:t>
            </a:r>
            <a:endParaRPr lang="en-US"/>
          </a:p>
          <a:p>
            <a:r>
              <a:rPr lang="en-US"/>
              <a:t>https://docs.oracle.com/cd/A57673_01/DOC/server/doc/SCN73/ch15.htm--user lab p:vm</a:t>
            </a:r>
          </a:p>
          <a:p>
            <a:r>
              <a:rPr lang="en-IN"/>
              <a:t>D:\MCA  2022\Jan-2022\Ora-</a:t>
            </a:r>
            <a:r>
              <a:rPr lang="en-IN" err="1"/>
              <a:t>Exer</a:t>
            </a:r>
            <a:r>
              <a:rPr lang="en-IN"/>
              <a:t>\Triggers\</a:t>
            </a:r>
            <a:r>
              <a:rPr lang="en-IN" err="1"/>
              <a:t>Logon_trg.sql</a:t>
            </a:r>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17</a:t>
            </a:fld>
            <a:endParaRPr lang="en-IN"/>
          </a:p>
        </p:txBody>
      </p:sp>
    </p:spTree>
    <p:extLst>
      <p:ext uri="{BB962C8B-B14F-4D97-AF65-F5344CB8AC3E}">
        <p14:creationId xmlns:p14="http://schemas.microsoft.com/office/powerpoint/2010/main" val="2007884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20</a:t>
            </a:fld>
            <a:endParaRPr lang="en-IN"/>
          </a:p>
        </p:txBody>
      </p:sp>
    </p:spTree>
    <p:extLst>
      <p:ext uri="{BB962C8B-B14F-4D97-AF65-F5344CB8AC3E}">
        <p14:creationId xmlns:p14="http://schemas.microsoft.com/office/powerpoint/2010/main" val="330127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202124"/>
                </a:solidFill>
                <a:latin typeface="arial" panose="020B0604020202020204" pitchFamily="34" charset="0"/>
              </a:rPr>
              <a:t>ALTER TRIGGER </a:t>
            </a:r>
            <a:r>
              <a:rPr lang="en-IN"/>
              <a:t>LOG_SALARY_INCREASE1 </a:t>
            </a:r>
            <a:r>
              <a:rPr lang="en-US" sz="1200">
                <a:solidFill>
                  <a:srgbClr val="202124"/>
                </a:solidFill>
                <a:latin typeface="arial" panose="020B0604020202020204" pitchFamily="34" charset="0"/>
              </a:rPr>
              <a:t>DISABLE;</a:t>
            </a:r>
          </a:p>
          <a:p>
            <a:endParaRPr lang="en-US" sz="1200">
              <a:solidFill>
                <a:srgbClr val="202124"/>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202124"/>
                </a:solidFill>
                <a:latin typeface="arial" panose="020B0604020202020204" pitchFamily="34" charset="0"/>
              </a:rPr>
              <a:t>ALTER TRIGGER </a:t>
            </a:r>
            <a:r>
              <a:rPr lang="en-IN"/>
              <a:t>LOG_SALARY_INCREASE1 </a:t>
            </a:r>
            <a:r>
              <a:rPr lang="en-US" sz="1200">
                <a:solidFill>
                  <a:srgbClr val="202124"/>
                </a:solidFill>
                <a:latin typeface="arial" panose="020B0604020202020204" pitchFamily="34" charset="0"/>
              </a:rPr>
              <a:t>ENABLE;</a:t>
            </a:r>
            <a:endParaRPr lang="en-IN"/>
          </a:p>
          <a:p>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21</a:t>
            </a:fld>
            <a:endParaRPr lang="en-IN"/>
          </a:p>
        </p:txBody>
      </p:sp>
    </p:spTree>
    <p:extLst>
      <p:ext uri="{BB962C8B-B14F-4D97-AF65-F5344CB8AC3E}">
        <p14:creationId xmlns:p14="http://schemas.microsoft.com/office/powerpoint/2010/main" val="409538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Taken from : https://www.oracletutorial.com/plsql-tutorial/oracle-instead-of-triggers/</a:t>
            </a:r>
          </a:p>
          <a:p>
            <a:r>
              <a:rPr lang="en-US"/>
              <a:t>Many to 1</a:t>
            </a:r>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22</a:t>
            </a:fld>
            <a:endParaRPr lang="en-IN"/>
          </a:p>
        </p:txBody>
      </p:sp>
    </p:spTree>
    <p:extLst>
      <p:ext uri="{BB962C8B-B14F-4D97-AF65-F5344CB8AC3E}">
        <p14:creationId xmlns:p14="http://schemas.microsoft.com/office/powerpoint/2010/main" val="341318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create view </a:t>
            </a:r>
            <a:r>
              <a:rPr lang="en-US" err="1"/>
              <a:t>vw_emp_dept</a:t>
            </a:r>
            <a:r>
              <a:rPr lang="en-US"/>
              <a:t> as select </a:t>
            </a:r>
            <a:r>
              <a:rPr lang="en-US" err="1"/>
              <a:t>empno,ename,d.deptno,dname</a:t>
            </a:r>
            <a:r>
              <a:rPr lang="en-US"/>
              <a:t> from emp </a:t>
            </a:r>
            <a:r>
              <a:rPr lang="en-US" err="1"/>
              <a:t>e,dept</a:t>
            </a:r>
            <a:r>
              <a:rPr lang="en-US"/>
              <a:t> d where </a:t>
            </a:r>
            <a:r>
              <a:rPr lang="en-US" err="1"/>
              <a:t>e.deptno</a:t>
            </a:r>
            <a:r>
              <a:rPr lang="en-US"/>
              <a:t>=</a:t>
            </a:r>
            <a:r>
              <a:rPr lang="en-US" err="1"/>
              <a:t>d.deptno</a:t>
            </a:r>
            <a:r>
              <a:rPr lang="en-US"/>
              <a:t>;</a:t>
            </a:r>
          </a:p>
          <a:p>
            <a:r>
              <a:rPr lang="en-US"/>
              <a:t>User </a:t>
            </a:r>
            <a:r>
              <a:rPr lang="en-US" err="1"/>
              <a:t>hr</a:t>
            </a:r>
            <a:r>
              <a:rPr lang="en-US"/>
              <a:t> pass: </a:t>
            </a:r>
            <a:r>
              <a:rPr lang="en-US" err="1"/>
              <a:t>hr</a:t>
            </a:r>
            <a:endParaRPr lang="en-US"/>
          </a:p>
          <a:p>
            <a:r>
              <a:rPr lang="en-US"/>
              <a:t>CREATE OR REPLACE TRIGGER </a:t>
            </a:r>
            <a:r>
              <a:rPr lang="en-US" err="1"/>
              <a:t>emp_dept_InsteadoF_trg</a:t>
            </a:r>
            <a:endParaRPr lang="en-US"/>
          </a:p>
          <a:p>
            <a:r>
              <a:rPr lang="en-US"/>
              <a:t>    INSTEAD OF INSERT ON </a:t>
            </a:r>
            <a:r>
              <a:rPr lang="en-US" err="1"/>
              <a:t>VW_emp_dept</a:t>
            </a:r>
            <a:endParaRPr lang="en-US"/>
          </a:p>
          <a:p>
            <a:r>
              <a:rPr lang="en-US"/>
              <a:t>    FOR EACH ROW</a:t>
            </a:r>
          </a:p>
          <a:p>
            <a:r>
              <a:rPr lang="en-US"/>
              <a:t>DECLARE</a:t>
            </a:r>
          </a:p>
          <a:p>
            <a:r>
              <a:rPr lang="en-US"/>
              <a:t>   </a:t>
            </a:r>
            <a:r>
              <a:rPr lang="en-US" err="1"/>
              <a:t>no_of_rec</a:t>
            </a:r>
            <a:r>
              <a:rPr lang="en-US"/>
              <a:t> Number(2):=10;</a:t>
            </a:r>
          </a:p>
          <a:p>
            <a:r>
              <a:rPr lang="en-US"/>
              <a:t>BEGIN</a:t>
            </a:r>
          </a:p>
          <a:p>
            <a:r>
              <a:rPr lang="en-US"/>
              <a:t>    DBMS_OUTPUT.PUT_LINE(' Entered </a:t>
            </a:r>
            <a:r>
              <a:rPr lang="en-US" err="1"/>
              <a:t>deptno</a:t>
            </a:r>
            <a:r>
              <a:rPr lang="en-US"/>
              <a:t> '||:</a:t>
            </a:r>
            <a:r>
              <a:rPr lang="en-US" err="1"/>
              <a:t>new.deptno</a:t>
            </a:r>
            <a:r>
              <a:rPr lang="en-US"/>
              <a:t>);</a:t>
            </a:r>
          </a:p>
          <a:p>
            <a:r>
              <a:rPr lang="en-US"/>
              <a:t>	insert into dept values(:new.</a:t>
            </a:r>
            <a:r>
              <a:rPr lang="en-US" err="1"/>
              <a:t>deptno</a:t>
            </a:r>
            <a:r>
              <a:rPr lang="en-US"/>
              <a:t>,:</a:t>
            </a:r>
            <a:r>
              <a:rPr lang="en-US" err="1"/>
              <a:t>new.dname,null</a:t>
            </a:r>
            <a:r>
              <a:rPr lang="en-US"/>
              <a:t>);</a:t>
            </a:r>
          </a:p>
          <a:p>
            <a:r>
              <a:rPr lang="en-US"/>
              <a:t>	insert into emp (</a:t>
            </a:r>
            <a:r>
              <a:rPr lang="en-US" err="1"/>
              <a:t>empno,ename,deptno</a:t>
            </a:r>
            <a:r>
              <a:rPr lang="en-US"/>
              <a:t>) values(:new.</a:t>
            </a:r>
            <a:r>
              <a:rPr lang="en-US" err="1"/>
              <a:t>empno</a:t>
            </a:r>
            <a:r>
              <a:rPr lang="en-US"/>
              <a:t>,:new.</a:t>
            </a:r>
            <a:r>
              <a:rPr lang="en-US" err="1"/>
              <a:t>ename</a:t>
            </a:r>
            <a:r>
              <a:rPr lang="en-US"/>
              <a:t>,:</a:t>
            </a:r>
            <a:r>
              <a:rPr lang="en-US" err="1"/>
              <a:t>new.deptno</a:t>
            </a:r>
            <a:r>
              <a:rPr lang="en-US"/>
              <a:t>);</a:t>
            </a:r>
          </a:p>
          <a:p>
            <a:r>
              <a:rPr lang="en-US"/>
              <a:t>end;</a:t>
            </a:r>
          </a:p>
          <a:p>
            <a:r>
              <a:rPr lang="en-US"/>
              <a:t>/</a:t>
            </a:r>
          </a:p>
          <a:p>
            <a:endParaRPr lang="en-US"/>
          </a:p>
          <a:p>
            <a:r>
              <a:rPr lang="en-US"/>
              <a:t>Create  a view VW_emp3_dept3 based on Emp3(</a:t>
            </a:r>
            <a:r>
              <a:rPr lang="en-US" err="1"/>
              <a:t>Empno,ename,sal,deptno</a:t>
            </a:r>
            <a:r>
              <a:rPr lang="en-US"/>
              <a:t>) &amp; Dept3(</a:t>
            </a:r>
            <a:r>
              <a:rPr lang="en-US" err="1"/>
              <a:t>Deptno,Dname,Loc,Budget</a:t>
            </a:r>
            <a:r>
              <a:rPr lang="en-US"/>
              <a:t>)</a:t>
            </a:r>
          </a:p>
          <a:p>
            <a:r>
              <a:rPr lang="en-US"/>
              <a:t>-- user : lab p: </a:t>
            </a:r>
            <a:r>
              <a:rPr lang="en-US" err="1"/>
              <a:t>vm</a:t>
            </a:r>
            <a:endParaRPr lang="en-US"/>
          </a:p>
          <a:p>
            <a:r>
              <a:rPr lang="en-US"/>
              <a:t>D:\MCA  2022\Jan-2022\Ora-</a:t>
            </a:r>
            <a:r>
              <a:rPr lang="en-US" err="1"/>
              <a:t>Exer</a:t>
            </a:r>
            <a:r>
              <a:rPr lang="en-US"/>
              <a:t>\Triggers\instd_of_trg1.sql</a:t>
            </a:r>
          </a:p>
          <a:p>
            <a:r>
              <a:rPr lang="en-IN"/>
              <a:t>set serveroutput on</a:t>
            </a:r>
          </a:p>
          <a:p>
            <a:r>
              <a:rPr lang="en-IN"/>
              <a:t>drop trigger </a:t>
            </a:r>
            <a:r>
              <a:rPr lang="en-IN" err="1"/>
              <a:t>emp_dept_InsteadoF_trg</a:t>
            </a:r>
            <a:r>
              <a:rPr lang="en-IN"/>
              <a:t>;</a:t>
            </a:r>
          </a:p>
          <a:p>
            <a:r>
              <a:rPr lang="en-IN"/>
              <a:t>CREATE OR REPLACE TRIGGER </a:t>
            </a:r>
            <a:r>
              <a:rPr lang="en-IN" err="1"/>
              <a:t>emp_dept_InsteadoF_trg</a:t>
            </a:r>
            <a:endParaRPr lang="en-IN"/>
          </a:p>
          <a:p>
            <a:r>
              <a:rPr lang="en-IN"/>
              <a:t>    INSTEAD OF INSERT ON VW_emp3_dept3</a:t>
            </a:r>
          </a:p>
          <a:p>
            <a:r>
              <a:rPr lang="en-IN"/>
              <a:t>    FOR EACH ROW</a:t>
            </a:r>
          </a:p>
          <a:p>
            <a:r>
              <a:rPr lang="en-IN"/>
              <a:t>DECLARE</a:t>
            </a:r>
          </a:p>
          <a:p>
            <a:r>
              <a:rPr lang="en-IN"/>
              <a:t>   </a:t>
            </a:r>
            <a:r>
              <a:rPr lang="en-IN" err="1"/>
              <a:t>no_of_rec</a:t>
            </a:r>
            <a:r>
              <a:rPr lang="en-IN"/>
              <a:t> Number(2):=10;</a:t>
            </a:r>
          </a:p>
          <a:p>
            <a:r>
              <a:rPr lang="en-IN"/>
              <a:t>BEGIN</a:t>
            </a:r>
          </a:p>
          <a:p>
            <a:r>
              <a:rPr lang="en-IN"/>
              <a:t>    DBMS_OUTPUT.PUT_LINE(' Entered </a:t>
            </a:r>
            <a:r>
              <a:rPr lang="en-IN" err="1"/>
              <a:t>deptno</a:t>
            </a:r>
            <a:r>
              <a:rPr lang="en-IN"/>
              <a:t> '||:</a:t>
            </a:r>
            <a:r>
              <a:rPr lang="en-IN" err="1"/>
              <a:t>new.deptno</a:t>
            </a:r>
            <a:r>
              <a:rPr lang="en-IN"/>
              <a:t>);</a:t>
            </a:r>
          </a:p>
          <a:p>
            <a:r>
              <a:rPr lang="en-IN"/>
              <a:t>	insert into dept3 values(:new.</a:t>
            </a:r>
            <a:r>
              <a:rPr lang="en-IN" err="1"/>
              <a:t>deptno</a:t>
            </a:r>
            <a:r>
              <a:rPr lang="en-IN"/>
              <a:t>,:</a:t>
            </a:r>
            <a:r>
              <a:rPr lang="en-IN" err="1"/>
              <a:t>new.dname,null,null</a:t>
            </a:r>
            <a:r>
              <a:rPr lang="en-IN"/>
              <a:t>);</a:t>
            </a:r>
          </a:p>
          <a:p>
            <a:r>
              <a:rPr lang="en-IN"/>
              <a:t>	insert into emp3 (</a:t>
            </a:r>
            <a:r>
              <a:rPr lang="en-IN" err="1"/>
              <a:t>empno,ename,deptno</a:t>
            </a:r>
            <a:r>
              <a:rPr lang="en-IN"/>
              <a:t>) values(:new.</a:t>
            </a:r>
            <a:r>
              <a:rPr lang="en-IN" err="1"/>
              <a:t>empno</a:t>
            </a:r>
            <a:r>
              <a:rPr lang="en-IN"/>
              <a:t>,:new.</a:t>
            </a:r>
            <a:r>
              <a:rPr lang="en-IN" err="1"/>
              <a:t>ename</a:t>
            </a:r>
            <a:r>
              <a:rPr lang="en-IN"/>
              <a:t>,:</a:t>
            </a:r>
            <a:r>
              <a:rPr lang="en-IN" err="1"/>
              <a:t>new.deptno</a:t>
            </a:r>
            <a:r>
              <a:rPr lang="en-IN"/>
              <a:t>);</a:t>
            </a:r>
          </a:p>
          <a:p>
            <a:r>
              <a:rPr lang="en-IN"/>
              <a:t>end;</a:t>
            </a:r>
          </a:p>
          <a:p>
            <a:r>
              <a:rPr lang="en-IN"/>
              <a:t>/	</a:t>
            </a:r>
          </a:p>
          <a:p>
            <a:endParaRPr lang="en-US"/>
          </a:p>
          <a:p>
            <a:r>
              <a:rPr lang="en-US"/>
              <a:t>D:\MCA  2022\Jan-2022\Ora-</a:t>
            </a:r>
            <a:r>
              <a:rPr lang="en-US" err="1"/>
              <a:t>Exer</a:t>
            </a:r>
            <a:r>
              <a:rPr lang="en-US"/>
              <a:t>\Triggers\instd_of_trg2.sql </a:t>
            </a:r>
          </a:p>
          <a:p>
            <a:r>
              <a:rPr lang="en-IN"/>
              <a:t>set serveroutput on;</a:t>
            </a:r>
          </a:p>
          <a:p>
            <a:r>
              <a:rPr lang="en-IN"/>
              <a:t>Drop trigger emp_dept_InsteadoF_trg2;</a:t>
            </a:r>
          </a:p>
          <a:p>
            <a:r>
              <a:rPr lang="en-IN"/>
              <a:t>CREATE OR REPLACE TRIGGER emp_dept_InsteadoF_trg2</a:t>
            </a:r>
          </a:p>
          <a:p>
            <a:r>
              <a:rPr lang="en-IN"/>
              <a:t>    INSTEAD OF INSERT ON VW_emp4_dept4 FOR EACH ROW</a:t>
            </a:r>
          </a:p>
          <a:p>
            <a:r>
              <a:rPr lang="en-IN"/>
              <a:t>DECLARE</a:t>
            </a:r>
          </a:p>
          <a:p>
            <a:r>
              <a:rPr lang="en-IN"/>
              <a:t>   </a:t>
            </a:r>
            <a:r>
              <a:rPr lang="en-IN" err="1"/>
              <a:t>no_of_rec</a:t>
            </a:r>
            <a:r>
              <a:rPr lang="en-IN"/>
              <a:t> Number(2);</a:t>
            </a:r>
          </a:p>
          <a:p>
            <a:r>
              <a:rPr lang="en-IN"/>
              <a:t>BEGIN</a:t>
            </a:r>
          </a:p>
          <a:p>
            <a:r>
              <a:rPr lang="en-IN"/>
              <a:t>    DBMS_OUTPUT.PUT_LINE(' Entered </a:t>
            </a:r>
            <a:r>
              <a:rPr lang="en-IN" err="1"/>
              <a:t>deptno</a:t>
            </a:r>
            <a:r>
              <a:rPr lang="en-IN"/>
              <a:t> '||:</a:t>
            </a:r>
            <a:r>
              <a:rPr lang="en-IN" err="1"/>
              <a:t>new.deptno</a:t>
            </a:r>
            <a:r>
              <a:rPr lang="en-IN"/>
              <a:t>);</a:t>
            </a:r>
          </a:p>
          <a:p>
            <a:r>
              <a:rPr lang="en-IN"/>
              <a:t>	select </a:t>
            </a:r>
            <a:r>
              <a:rPr lang="en-IN" err="1"/>
              <a:t>deptno</a:t>
            </a:r>
            <a:r>
              <a:rPr lang="en-IN"/>
              <a:t> into </a:t>
            </a:r>
            <a:r>
              <a:rPr lang="en-IN" err="1"/>
              <a:t>no_of_rec</a:t>
            </a:r>
            <a:r>
              <a:rPr lang="en-IN"/>
              <a:t>  from dept4 where </a:t>
            </a:r>
            <a:r>
              <a:rPr lang="en-IN" err="1"/>
              <a:t>deptno</a:t>
            </a:r>
            <a:r>
              <a:rPr lang="en-IN"/>
              <a:t>=:</a:t>
            </a:r>
            <a:r>
              <a:rPr lang="en-IN" err="1"/>
              <a:t>new.deptno</a:t>
            </a:r>
            <a:r>
              <a:rPr lang="en-IN"/>
              <a:t>;</a:t>
            </a:r>
          </a:p>
          <a:p>
            <a:r>
              <a:rPr lang="en-IN"/>
              <a:t>	if(</a:t>
            </a:r>
            <a:r>
              <a:rPr lang="en-IN" err="1"/>
              <a:t>SQL%rowcount</a:t>
            </a:r>
            <a:r>
              <a:rPr lang="en-IN"/>
              <a:t>&gt;0) THEN</a:t>
            </a:r>
          </a:p>
          <a:p>
            <a:r>
              <a:rPr lang="en-IN"/>
              <a:t>	 	DBMS_OUTPUT.PUT_LINE('</a:t>
            </a:r>
            <a:r>
              <a:rPr lang="en-IN" err="1"/>
              <a:t>Deaprtment</a:t>
            </a:r>
            <a:r>
              <a:rPr lang="en-IN"/>
              <a:t> '||:</a:t>
            </a:r>
            <a:r>
              <a:rPr lang="en-IN" err="1"/>
              <a:t>new.deptno</a:t>
            </a:r>
            <a:r>
              <a:rPr lang="en-IN"/>
              <a:t>||' EXISTS  '||</a:t>
            </a:r>
            <a:r>
              <a:rPr lang="en-IN" err="1"/>
              <a:t>no_of_rec</a:t>
            </a:r>
            <a:r>
              <a:rPr lang="en-IN"/>
              <a:t>);</a:t>
            </a:r>
          </a:p>
          <a:p>
            <a:r>
              <a:rPr lang="en-IN"/>
              <a:t>		DBMS_OUTPUT.PUT_LINE(' Rows '||</a:t>
            </a:r>
            <a:r>
              <a:rPr lang="en-IN" err="1"/>
              <a:t>sql%rowcount</a:t>
            </a:r>
            <a:r>
              <a:rPr lang="en-IN"/>
              <a:t>);</a:t>
            </a:r>
          </a:p>
          <a:p>
            <a:r>
              <a:rPr lang="en-IN"/>
              <a:t>		DBMS_OUTPUT.PUT_LINE(' </a:t>
            </a:r>
            <a:r>
              <a:rPr lang="en-IN" err="1"/>
              <a:t>Insering</a:t>
            </a:r>
            <a:r>
              <a:rPr lang="en-IN"/>
              <a:t> only employee record ');</a:t>
            </a:r>
          </a:p>
          <a:p>
            <a:r>
              <a:rPr lang="en-IN"/>
              <a:t>		insert into emp4 (</a:t>
            </a:r>
            <a:r>
              <a:rPr lang="en-IN" err="1"/>
              <a:t>empno,ename,deptno</a:t>
            </a:r>
            <a:r>
              <a:rPr lang="en-IN"/>
              <a:t>) values(:new.empno,:new.ename,:</a:t>
            </a:r>
            <a:r>
              <a:rPr lang="en-IN" err="1"/>
              <a:t>new.deptno</a:t>
            </a:r>
            <a:r>
              <a:rPr lang="en-IN"/>
              <a:t>); </a:t>
            </a:r>
          </a:p>
          <a:p>
            <a:r>
              <a:rPr lang="en-IN"/>
              <a:t>	end if;	</a:t>
            </a:r>
          </a:p>
          <a:p>
            <a:r>
              <a:rPr lang="en-IN"/>
              <a:t>  EXCEPTION</a:t>
            </a:r>
          </a:p>
          <a:p>
            <a:r>
              <a:rPr lang="en-IN"/>
              <a:t>	WHEN </a:t>
            </a:r>
            <a:r>
              <a:rPr lang="en-IN" err="1"/>
              <a:t>no_data_found</a:t>
            </a:r>
            <a:r>
              <a:rPr lang="en-IN"/>
              <a:t> THEN</a:t>
            </a:r>
          </a:p>
          <a:p>
            <a:r>
              <a:rPr lang="en-IN"/>
              <a:t>	  DBMS_OUTPUT.PUT_LINE(' Deptno entered is </a:t>
            </a:r>
            <a:r>
              <a:rPr lang="en-IN" err="1"/>
              <a:t>unique,not</a:t>
            </a:r>
            <a:r>
              <a:rPr lang="en-IN"/>
              <a:t> existing in table dept ');</a:t>
            </a:r>
          </a:p>
          <a:p>
            <a:r>
              <a:rPr lang="en-IN"/>
              <a:t>	  insert into dept4 values(:new.</a:t>
            </a:r>
            <a:r>
              <a:rPr lang="en-IN" err="1"/>
              <a:t>deptno</a:t>
            </a:r>
            <a:r>
              <a:rPr lang="en-IN"/>
              <a:t>,:new.dname,null,null);</a:t>
            </a:r>
          </a:p>
          <a:p>
            <a:r>
              <a:rPr lang="en-IN"/>
              <a:t>	  insert into emp4 (</a:t>
            </a:r>
            <a:r>
              <a:rPr lang="en-IN" err="1"/>
              <a:t>empno,ename,deptno</a:t>
            </a:r>
            <a:r>
              <a:rPr lang="en-IN"/>
              <a:t>) values(:new.empno,:new.ename,:</a:t>
            </a:r>
            <a:r>
              <a:rPr lang="en-IN" err="1"/>
              <a:t>new.deptno</a:t>
            </a:r>
            <a:r>
              <a:rPr lang="en-IN"/>
              <a:t>); </a:t>
            </a:r>
          </a:p>
          <a:p>
            <a:r>
              <a:rPr lang="en-IN"/>
              <a:t>end;</a:t>
            </a:r>
          </a:p>
          <a:p>
            <a:r>
              <a:rPr lang="en-IN"/>
              <a:t>/	</a:t>
            </a:r>
          </a:p>
          <a:p>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23</a:t>
            </a:fld>
            <a:endParaRPr lang="en-IN"/>
          </a:p>
        </p:txBody>
      </p:sp>
    </p:spTree>
    <p:extLst>
      <p:ext uri="{BB962C8B-B14F-4D97-AF65-F5344CB8AC3E}">
        <p14:creationId xmlns:p14="http://schemas.microsoft.com/office/powerpoint/2010/main" val="380411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To create/test a trigger, you (not the ‘system’ user of the trigger) must have </a:t>
            </a:r>
            <a:r>
              <a:rPr lang="en-US" altLang="en-US" sz="1200">
                <a:solidFill>
                  <a:srgbClr val="C00000"/>
                </a:solidFill>
              </a:rPr>
              <a:t>appropriate access </a:t>
            </a:r>
            <a:r>
              <a:rPr lang="en-US" altLang="en-US" sz="1200"/>
              <a:t>to all objects referenced by a trigger action.  </a:t>
            </a:r>
          </a:p>
        </p:txBody>
      </p:sp>
      <p:sp>
        <p:nvSpPr>
          <p:cNvPr id="4" name="Slide Number Placeholder 3"/>
          <p:cNvSpPr>
            <a:spLocks noGrp="1"/>
          </p:cNvSpPr>
          <p:nvPr>
            <p:ph type="sldNum" sz="quarter" idx="5"/>
          </p:nvPr>
        </p:nvSpPr>
        <p:spPr/>
        <p:txBody>
          <a:bodyPr/>
          <a:lstStyle/>
          <a:p>
            <a:fld id="{9D2145C1-2599-4693-9AD8-9A4B884D28D3}" type="slidenum">
              <a:rPr lang="en-IN" smtClean="0"/>
              <a:t>3</a:t>
            </a:fld>
            <a:endParaRPr lang="en-IN"/>
          </a:p>
        </p:txBody>
      </p:sp>
    </p:spTree>
    <p:extLst>
      <p:ext uri="{BB962C8B-B14F-4D97-AF65-F5344CB8AC3E}">
        <p14:creationId xmlns:p14="http://schemas.microsoft.com/office/powerpoint/2010/main" val="231919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List All Triggers in Oracle Database</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err="1">
                <a:solidFill>
                  <a:schemeClr val="tx1"/>
                </a:solidFill>
                <a:effectLst/>
                <a:latin typeface="+mn-lt"/>
                <a:ea typeface="+mn-ea"/>
                <a:cs typeface="+mn-cs"/>
              </a:rPr>
              <a:t>user_triggers</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View. The </a:t>
            </a:r>
            <a:r>
              <a:rPr lang="en-US" sz="1200" b="0" i="0" kern="1200" err="1">
                <a:solidFill>
                  <a:schemeClr val="tx1"/>
                </a:solidFill>
                <a:effectLst/>
                <a:latin typeface="+mn-lt"/>
                <a:ea typeface="+mn-ea"/>
                <a:cs typeface="+mn-cs"/>
              </a:rPr>
              <a:t>user_triggers</a:t>
            </a:r>
            <a:r>
              <a:rPr lang="en-US" sz="1200" b="0" i="0" kern="1200">
                <a:solidFill>
                  <a:schemeClr val="tx1"/>
                </a:solidFill>
                <a:effectLst/>
                <a:latin typeface="+mn-lt"/>
                <a:ea typeface="+mn-ea"/>
                <a:cs typeface="+mn-cs"/>
              </a:rPr>
              <a:t> view describes the triggers owned by the current user. ...</a:t>
            </a:r>
          </a:p>
          <a:p>
            <a:r>
              <a:rPr lang="en-US" sz="1200" b="0" i="0" kern="1200">
                <a:solidFill>
                  <a:schemeClr val="tx1"/>
                </a:solidFill>
                <a:effectLst/>
                <a:latin typeface="+mn-lt"/>
                <a:ea typeface="+mn-ea"/>
                <a:cs typeface="+mn-cs"/>
              </a:rPr>
              <a:t>The </a:t>
            </a:r>
            <a:r>
              <a:rPr lang="en-US" sz="1200" b="1" i="0" kern="1200" err="1">
                <a:solidFill>
                  <a:schemeClr val="tx1"/>
                </a:solidFill>
                <a:effectLst/>
                <a:latin typeface="+mn-lt"/>
                <a:ea typeface="+mn-ea"/>
                <a:cs typeface="+mn-cs"/>
              </a:rPr>
              <a:t>all_triggers</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View. The </a:t>
            </a:r>
            <a:r>
              <a:rPr lang="en-US" sz="1200" b="0" i="0" kern="1200" err="1">
                <a:solidFill>
                  <a:schemeClr val="tx1"/>
                </a:solidFill>
                <a:effectLst/>
                <a:latin typeface="+mn-lt"/>
                <a:ea typeface="+mn-ea"/>
                <a:cs typeface="+mn-cs"/>
              </a:rPr>
              <a:t>all_triggers</a:t>
            </a:r>
            <a:r>
              <a:rPr lang="en-US" sz="1200" b="0" i="0" kern="1200">
                <a:solidFill>
                  <a:schemeClr val="tx1"/>
                </a:solidFill>
                <a:effectLst/>
                <a:latin typeface="+mn-lt"/>
                <a:ea typeface="+mn-ea"/>
                <a:cs typeface="+mn-cs"/>
              </a:rPr>
              <a:t> view describes the triggers on tables accessible to the current user. ...</a:t>
            </a:r>
          </a:p>
          <a:p>
            <a:r>
              <a:rPr lang="en-US" sz="1200" b="0" i="0" kern="1200">
                <a:solidFill>
                  <a:schemeClr val="tx1"/>
                </a:solidFill>
                <a:effectLst/>
                <a:latin typeface="+mn-lt"/>
                <a:ea typeface="+mn-ea"/>
                <a:cs typeface="+mn-cs"/>
              </a:rPr>
              <a:t>The </a:t>
            </a:r>
            <a:r>
              <a:rPr lang="en-US" sz="1200" b="1" i="0" kern="1200" err="1">
                <a:solidFill>
                  <a:schemeClr val="tx1"/>
                </a:solidFill>
                <a:effectLst/>
                <a:latin typeface="+mn-lt"/>
                <a:ea typeface="+mn-ea"/>
                <a:cs typeface="+mn-cs"/>
              </a:rPr>
              <a:t>dba_triggers</a:t>
            </a:r>
            <a:r>
              <a:rPr lang="en-US" sz="1200" b="1" i="0"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View. The </a:t>
            </a:r>
            <a:r>
              <a:rPr lang="en-US" sz="1200" b="0" i="0" kern="1200" err="1">
                <a:solidFill>
                  <a:schemeClr val="tx1"/>
                </a:solidFill>
                <a:effectLst/>
                <a:latin typeface="+mn-lt"/>
                <a:ea typeface="+mn-ea"/>
                <a:cs typeface="+mn-cs"/>
              </a:rPr>
              <a:t>dba_triggers</a:t>
            </a:r>
            <a:r>
              <a:rPr lang="en-US" sz="1200" b="0" i="0" kern="1200">
                <a:solidFill>
                  <a:schemeClr val="tx1"/>
                </a:solidFill>
                <a:effectLst/>
                <a:latin typeface="+mn-lt"/>
                <a:ea typeface="+mn-ea"/>
                <a:cs typeface="+mn-cs"/>
              </a:rPr>
              <a:t> view lists all triggers in the database:</a:t>
            </a:r>
          </a:p>
          <a:p>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4</a:t>
            </a:fld>
            <a:endParaRPr lang="en-IN"/>
          </a:p>
        </p:txBody>
      </p:sp>
    </p:spTree>
    <p:extLst>
      <p:ext uri="{BB962C8B-B14F-4D97-AF65-F5344CB8AC3E}">
        <p14:creationId xmlns:p14="http://schemas.microsoft.com/office/powerpoint/2010/main" val="313481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Taken from: https://docs.oracle.com/cd/A57673_01/DOC/server/doc/SCN73/ch15.htm</a:t>
            </a:r>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6</a:t>
            </a:fld>
            <a:endParaRPr lang="en-IN"/>
          </a:p>
        </p:txBody>
      </p:sp>
    </p:spTree>
    <p:extLst>
      <p:ext uri="{BB962C8B-B14F-4D97-AF65-F5344CB8AC3E}">
        <p14:creationId xmlns:p14="http://schemas.microsoft.com/office/powerpoint/2010/main" val="1574351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https://docs.oracle.com/cd/A57673_01/DOC/server/doc/SCN73/ch15.htm </a:t>
            </a:r>
          </a:p>
          <a:p>
            <a:r>
              <a:rPr lang="en-US" sz="1200" b="1" i="0" kern="1200">
                <a:solidFill>
                  <a:schemeClr val="tx1"/>
                </a:solidFill>
                <a:effectLst/>
                <a:latin typeface="+mn-lt"/>
                <a:ea typeface="+mn-ea"/>
                <a:cs typeface="+mn-cs"/>
              </a:rPr>
              <a:t>Statement Triggers </a:t>
            </a:r>
            <a:r>
              <a:rPr lang="en-US" sz="1200" b="0" i="0" kern="1200">
                <a:solidFill>
                  <a:schemeClr val="tx1"/>
                </a:solidFill>
                <a:effectLst/>
                <a:latin typeface="+mn-lt"/>
                <a:ea typeface="+mn-ea"/>
                <a:cs typeface="+mn-cs"/>
              </a:rPr>
              <a:t>A statement trigger is fired once on behalf of the triggering statement, regardless of the number of rows in the table that the triggering statement affects (even if no rows are affected). For example, if a DELETE statement deletes several rows from a table, a statement-level DELETE trigger is fired only once, regardless of how many rows are deleted from the table.</a:t>
            </a:r>
          </a:p>
          <a:p>
            <a:r>
              <a:rPr lang="en-US" sz="1200" b="0" i="0" kern="1200">
                <a:solidFill>
                  <a:schemeClr val="tx1"/>
                </a:solidFill>
                <a:effectLst/>
                <a:latin typeface="+mn-lt"/>
                <a:ea typeface="+mn-ea"/>
                <a:cs typeface="+mn-cs"/>
              </a:rPr>
              <a:t>Statement triggers are useful if the code in the trigger action does not depend on the data provided by the triggering statement or the rows affected. For example, if a trigger makes a complex security check on the current time or user, or if a trigger generates a single audit record based on the type of triggering statement, a statement trigger is used.</a:t>
            </a:r>
            <a:endParaRPr lang="en-US" sz="1200" b="1"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BEFORE Triggers </a:t>
            </a:r>
            <a:r>
              <a:rPr lang="en-US" sz="1200" b="0" i="0" kern="1200">
                <a:solidFill>
                  <a:schemeClr val="tx1"/>
                </a:solidFill>
                <a:effectLst/>
                <a:latin typeface="+mn-lt"/>
                <a:ea typeface="+mn-ea"/>
                <a:cs typeface="+mn-cs"/>
              </a:rPr>
              <a:t>BEFORE triggers execute the trigger action before the triggering statement. This type of trigger is commonly used in the following situations:</a:t>
            </a:r>
          </a:p>
          <a:p>
            <a:r>
              <a:rPr lang="en-US" sz="1200" b="0" i="0" kern="1200">
                <a:solidFill>
                  <a:schemeClr val="tx1"/>
                </a:solidFill>
                <a:effectLst/>
                <a:latin typeface="+mn-lt"/>
                <a:ea typeface="+mn-ea"/>
                <a:cs typeface="+mn-cs"/>
              </a:rPr>
              <a:t>BEFORE triggers are used when the trigger action should determine whether the triggering statement should be allowed to complete. By using a BEFORE trigger for this purpose, you can eliminate unnecessary processing of the triggering statement and its eventual rollback in cases where an exception is raised in the trigger action.</a:t>
            </a:r>
          </a:p>
          <a:p>
            <a:r>
              <a:rPr lang="en-US" sz="1200" b="0" i="0" kern="1200">
                <a:solidFill>
                  <a:schemeClr val="tx1"/>
                </a:solidFill>
                <a:effectLst/>
                <a:latin typeface="+mn-lt"/>
                <a:ea typeface="+mn-ea"/>
                <a:cs typeface="+mn-cs"/>
              </a:rPr>
              <a:t>BEFORE triggers are used to derive specific column values before completing a triggering INSERT or UPDATE statement.</a:t>
            </a:r>
          </a:p>
          <a:p>
            <a:r>
              <a:rPr lang="en-US" sz="1200" b="1" i="0" kern="1200">
                <a:solidFill>
                  <a:schemeClr val="tx1"/>
                </a:solidFill>
                <a:effectLst/>
                <a:latin typeface="+mn-lt"/>
                <a:ea typeface="+mn-ea"/>
                <a:cs typeface="+mn-cs"/>
              </a:rPr>
              <a:t>AFTER Triggers </a:t>
            </a:r>
            <a:r>
              <a:rPr lang="en-US" sz="1200" b="0" i="0" kern="1200">
                <a:solidFill>
                  <a:schemeClr val="tx1"/>
                </a:solidFill>
                <a:effectLst/>
                <a:latin typeface="+mn-lt"/>
                <a:ea typeface="+mn-ea"/>
                <a:cs typeface="+mn-cs"/>
              </a:rPr>
              <a:t>AFTER triggers execute the trigger action after the triggering statement is executed. AFTER triggers are used in the following situations:</a:t>
            </a:r>
          </a:p>
          <a:p>
            <a:r>
              <a:rPr lang="en-US" sz="1200" b="0" i="0" kern="1200">
                <a:solidFill>
                  <a:schemeClr val="tx1"/>
                </a:solidFill>
                <a:effectLst/>
                <a:latin typeface="+mn-lt"/>
                <a:ea typeface="+mn-ea"/>
                <a:cs typeface="+mn-cs"/>
              </a:rPr>
              <a:t>AFTER triggers are used when you want the triggering statement to complete before executing the trigger action.</a:t>
            </a:r>
          </a:p>
          <a:p>
            <a:r>
              <a:rPr lang="en-US" sz="1200" b="0" i="0" kern="1200">
                <a:solidFill>
                  <a:schemeClr val="tx1"/>
                </a:solidFill>
                <a:effectLst/>
                <a:latin typeface="+mn-lt"/>
                <a:ea typeface="+mn-ea"/>
                <a:cs typeface="+mn-cs"/>
              </a:rPr>
              <a:t>If a BEFORE trigger is already present, an AFTER trigger can perform different actions on the same triggering statement.</a:t>
            </a:r>
          </a:p>
          <a:p>
            <a:r>
              <a:rPr lang="en-US" sz="1200" b="1" i="0" kern="1200">
                <a:solidFill>
                  <a:schemeClr val="tx1"/>
                </a:solidFill>
                <a:effectLst/>
                <a:latin typeface="+mn-lt"/>
                <a:ea typeface="+mn-ea"/>
                <a:cs typeface="+mn-cs"/>
              </a:rPr>
              <a:t>Combinations</a:t>
            </a:r>
          </a:p>
          <a:p>
            <a:r>
              <a:rPr lang="en-US" sz="1200" b="0" i="0" kern="1200">
                <a:solidFill>
                  <a:schemeClr val="tx1"/>
                </a:solidFill>
                <a:effectLst/>
                <a:latin typeface="+mn-lt"/>
                <a:ea typeface="+mn-ea"/>
                <a:cs typeface="+mn-cs"/>
              </a:rPr>
              <a:t>Using the options listed in the previous two sections, you can create four types of triggers:</a:t>
            </a:r>
          </a:p>
          <a:p>
            <a:r>
              <a:rPr lang="en-US" sz="1200" b="1" i="0" kern="1200">
                <a:solidFill>
                  <a:schemeClr val="tx1"/>
                </a:solidFill>
                <a:effectLst/>
                <a:latin typeface="+mn-lt"/>
                <a:ea typeface="+mn-ea"/>
                <a:cs typeface="+mn-cs"/>
              </a:rPr>
              <a:t>BEFORE statement trigger</a:t>
            </a:r>
            <a:r>
              <a:rPr lang="en-US" sz="1200" b="0" i="0" kern="1200">
                <a:solidFill>
                  <a:schemeClr val="tx1"/>
                </a:solidFill>
                <a:effectLst/>
                <a:latin typeface="+mn-lt"/>
                <a:ea typeface="+mn-ea"/>
                <a:cs typeface="+mn-cs"/>
              </a:rPr>
              <a:t> Before executing the triggering statement, the trigger action is executed.</a:t>
            </a:r>
          </a:p>
          <a:p>
            <a:r>
              <a:rPr lang="en-US" sz="1200" b="1" i="0" kern="1200">
                <a:solidFill>
                  <a:schemeClr val="tx1"/>
                </a:solidFill>
                <a:effectLst/>
                <a:latin typeface="+mn-lt"/>
                <a:ea typeface="+mn-ea"/>
                <a:cs typeface="+mn-cs"/>
              </a:rPr>
              <a:t>BEFORE row trigger</a:t>
            </a:r>
            <a:r>
              <a:rPr lang="en-US" sz="1200" b="0" i="0" kern="1200">
                <a:solidFill>
                  <a:schemeClr val="tx1"/>
                </a:solidFill>
                <a:effectLst/>
                <a:latin typeface="+mn-lt"/>
                <a:ea typeface="+mn-ea"/>
                <a:cs typeface="+mn-cs"/>
              </a:rPr>
              <a:t> Before modifying each row affected by the triggering statement and before checking appropriate integrity constraints, the trigger action is executed provided that the trigger restriction was not violated.</a:t>
            </a:r>
          </a:p>
          <a:p>
            <a:r>
              <a:rPr lang="en-US" sz="1200" b="1" i="0" kern="1200">
                <a:solidFill>
                  <a:schemeClr val="tx1"/>
                </a:solidFill>
                <a:effectLst/>
                <a:latin typeface="+mn-lt"/>
                <a:ea typeface="+mn-ea"/>
                <a:cs typeface="+mn-cs"/>
              </a:rPr>
              <a:t>AFTER statement trigger</a:t>
            </a:r>
            <a:r>
              <a:rPr lang="en-US" sz="1200" b="0" i="0" kern="1200">
                <a:solidFill>
                  <a:schemeClr val="tx1"/>
                </a:solidFill>
                <a:effectLst/>
                <a:latin typeface="+mn-lt"/>
                <a:ea typeface="+mn-ea"/>
                <a:cs typeface="+mn-cs"/>
              </a:rPr>
              <a:t> After executing the triggering statement and applying any deferred integrity constraints, the trigger action is executed.</a:t>
            </a:r>
          </a:p>
          <a:p>
            <a:r>
              <a:rPr lang="en-US" sz="1200" b="1" i="0" kern="1200">
                <a:solidFill>
                  <a:schemeClr val="tx1"/>
                </a:solidFill>
                <a:effectLst/>
                <a:latin typeface="+mn-lt"/>
                <a:ea typeface="+mn-ea"/>
                <a:cs typeface="+mn-cs"/>
              </a:rPr>
              <a:t>AFTER row trigger</a:t>
            </a:r>
            <a:r>
              <a:rPr lang="en-US" sz="1200" b="0" i="0" kern="1200">
                <a:solidFill>
                  <a:schemeClr val="tx1"/>
                </a:solidFill>
                <a:effectLst/>
                <a:latin typeface="+mn-lt"/>
                <a:ea typeface="+mn-ea"/>
                <a:cs typeface="+mn-cs"/>
              </a:rPr>
              <a:t> After modifying each row affected by the triggering statement and possibly applying appropriate integrity constraints, the trigger action is executed for the current row provided the trigger restriction was not violated. Unlike BEFORE row triggers, AFTER row triggers lock rows.</a:t>
            </a:r>
          </a:p>
          <a:p>
            <a:r>
              <a:rPr lang="en-US" sz="1200" b="0" i="0" kern="1200">
                <a:solidFill>
                  <a:schemeClr val="tx1"/>
                </a:solidFill>
                <a:effectLst/>
                <a:latin typeface="+mn-lt"/>
                <a:ea typeface="+mn-ea"/>
                <a:cs typeface="+mn-cs"/>
              </a:rPr>
              <a:t>You can have multiple triggers of the same type for the same statement for any given table. For example you may have two BEFORE STATEMENT triggers for UPDATE statements on the EMP table. Multiple triggers of the same type permit modular installation of applications that have triggers on the same tables. Also, Oracle snapshot logs use AFTER ROW triggers, so you can design your own AFTER ROW trigger in addition to the Oracle-defined AFTER ROW </a:t>
            </a:r>
            <a:r>
              <a:rPr lang="en-US" sz="1200" b="0" i="0" kern="1200" err="1">
                <a:solidFill>
                  <a:schemeClr val="tx1"/>
                </a:solidFill>
                <a:effectLst/>
                <a:latin typeface="+mn-lt"/>
                <a:ea typeface="+mn-ea"/>
                <a:cs typeface="+mn-cs"/>
              </a:rPr>
              <a:t>trigger.You</a:t>
            </a:r>
            <a:r>
              <a:rPr lang="en-US" sz="1200" b="0" i="0" kern="1200">
                <a:solidFill>
                  <a:schemeClr val="tx1"/>
                </a:solidFill>
                <a:effectLst/>
                <a:latin typeface="+mn-lt"/>
                <a:ea typeface="+mn-ea"/>
                <a:cs typeface="+mn-cs"/>
              </a:rPr>
              <a:t> can create as many triggers of the preceding different types as you need for each type of DML statement (INSERT, UPDATE, or DELETE). For example, suppose you have a table, SAL, and you want to know when the table is being accessed and the types of queries being issued. </a:t>
            </a:r>
            <a:r>
              <a:rPr lang="en-US" sz="1200" b="0" i="0" kern="1200">
                <a:solidFill>
                  <a:schemeClr val="tx1"/>
                </a:solidFill>
                <a:effectLst/>
                <a:latin typeface="+mn-lt"/>
                <a:ea typeface="+mn-ea"/>
                <a:cs typeface="+mn-cs"/>
                <a:hlinkClick r:id="rId3"/>
              </a:rPr>
              <a:t>Figure 15 - 4</a:t>
            </a:r>
            <a:r>
              <a:rPr lang="en-US" sz="1200" b="0" i="0" kern="1200">
                <a:solidFill>
                  <a:schemeClr val="tx1"/>
                </a:solidFill>
                <a:effectLst/>
                <a:latin typeface="+mn-lt"/>
                <a:ea typeface="+mn-ea"/>
                <a:cs typeface="+mn-cs"/>
              </a:rPr>
              <a:t> contains a sample package and trigger that tracks this information by hour and type of action (for example, UPDATE, DELETE, or INSERT) on table SAL. A global session variable, STAT.ROWCNT, is initialized to zero by a BEFORE statement trigger, then it is increased each time the row trigger is executed, and finally the statistical information is saved in the table STAT_TAB by the AFTER statement trigger.</a:t>
            </a:r>
          </a:p>
          <a:p>
            <a:r>
              <a:rPr lang="en-IN"/>
              <a:t>DROP TABLE </a:t>
            </a:r>
            <a:r>
              <a:rPr lang="en-IN" err="1"/>
              <a:t>stat_tab</a:t>
            </a:r>
            <a:r>
              <a:rPr lang="en-IN"/>
              <a:t>; CREATE TABLE </a:t>
            </a:r>
            <a:r>
              <a:rPr lang="en-IN" err="1"/>
              <a:t>stat_tab</a:t>
            </a:r>
            <a:r>
              <a:rPr lang="en-IN"/>
              <a:t>(</a:t>
            </a:r>
            <a:r>
              <a:rPr lang="en-IN" err="1"/>
              <a:t>utype</a:t>
            </a:r>
            <a:r>
              <a:rPr lang="en-IN"/>
              <a:t> CHAR(8), </a:t>
            </a:r>
            <a:r>
              <a:rPr lang="en-IN" err="1"/>
              <a:t>rowcnt</a:t>
            </a:r>
            <a:r>
              <a:rPr lang="en-IN"/>
              <a:t> INTEGER, </a:t>
            </a:r>
            <a:r>
              <a:rPr lang="en-IN" err="1"/>
              <a:t>uhour</a:t>
            </a:r>
            <a:r>
              <a:rPr lang="en-IN"/>
              <a:t> INTEGER); CREATE OR REPLACE PACKAGE stat IS </a:t>
            </a:r>
            <a:r>
              <a:rPr lang="en-IN" err="1"/>
              <a:t>rowcnt</a:t>
            </a:r>
            <a:r>
              <a:rPr lang="en-IN"/>
              <a:t> INTEGER; END; / CREATE TRIGGER </a:t>
            </a:r>
            <a:r>
              <a:rPr lang="en-IN" err="1"/>
              <a:t>bt</a:t>
            </a:r>
            <a:r>
              <a:rPr lang="en-IN"/>
              <a:t> BEFORE UPDATE OR DELETE OR INSERT ON </a:t>
            </a:r>
            <a:r>
              <a:rPr lang="en-IN" err="1"/>
              <a:t>sal</a:t>
            </a:r>
            <a:r>
              <a:rPr lang="en-IN"/>
              <a:t> BEGIN </a:t>
            </a:r>
            <a:r>
              <a:rPr lang="en-IN" err="1"/>
              <a:t>stat.rowcnt</a:t>
            </a:r>
            <a:r>
              <a:rPr lang="en-IN"/>
              <a:t> := 0; END; / CREATE TRIGGER rt BEFORE UPDATE OR DELETE OR INSERT ON </a:t>
            </a:r>
            <a:r>
              <a:rPr lang="en-IN" err="1"/>
              <a:t>sal</a:t>
            </a:r>
            <a:r>
              <a:rPr lang="en-IN"/>
              <a:t> FOR EACH ROW BEGIN </a:t>
            </a:r>
            <a:r>
              <a:rPr lang="en-IN" err="1"/>
              <a:t>stat.rowcnt</a:t>
            </a:r>
            <a:r>
              <a:rPr lang="en-IN"/>
              <a:t> := </a:t>
            </a:r>
            <a:r>
              <a:rPr lang="en-IN" err="1"/>
              <a:t>stat.rowcnt</a:t>
            </a:r>
            <a:r>
              <a:rPr lang="en-IN"/>
              <a:t> + 1; END; / CREATE TRIGGER at AFTER UPDATE OR DELETE OR INSERT ON </a:t>
            </a:r>
            <a:r>
              <a:rPr lang="en-IN" err="1"/>
              <a:t>sal</a:t>
            </a:r>
            <a:r>
              <a:rPr lang="en-IN"/>
              <a:t> DECLARE </a:t>
            </a:r>
            <a:r>
              <a:rPr lang="en-IN" err="1"/>
              <a:t>typ</a:t>
            </a:r>
            <a:r>
              <a:rPr lang="en-IN"/>
              <a:t> CHAR(8); hour NUMBER; BEGIN IF updating THEN </a:t>
            </a:r>
            <a:r>
              <a:rPr lang="en-IN" err="1"/>
              <a:t>typ</a:t>
            </a:r>
            <a:r>
              <a:rPr lang="en-IN"/>
              <a:t> := 'update'; END IF; IF deleting THEN </a:t>
            </a:r>
            <a:r>
              <a:rPr lang="en-IN" err="1"/>
              <a:t>typ</a:t>
            </a:r>
            <a:r>
              <a:rPr lang="en-IN"/>
              <a:t> := 'delete'; END IF; IF inserting THEN </a:t>
            </a:r>
            <a:r>
              <a:rPr lang="en-IN" err="1"/>
              <a:t>typ</a:t>
            </a:r>
            <a:r>
              <a:rPr lang="en-IN"/>
              <a:t> := 'insert'; END IF; hour := TRUNC((SYSDATE - TRUNC(SYSDATE)) * 24); UPDATE </a:t>
            </a:r>
            <a:r>
              <a:rPr lang="en-IN" err="1"/>
              <a:t>stat_tab</a:t>
            </a:r>
            <a:r>
              <a:rPr lang="en-IN"/>
              <a:t> SET </a:t>
            </a:r>
            <a:r>
              <a:rPr lang="en-IN" err="1"/>
              <a:t>rowcnt</a:t>
            </a:r>
            <a:r>
              <a:rPr lang="en-IN"/>
              <a:t> = </a:t>
            </a:r>
            <a:r>
              <a:rPr lang="en-IN" err="1"/>
              <a:t>rowcnt</a:t>
            </a:r>
            <a:r>
              <a:rPr lang="en-IN"/>
              <a:t> + </a:t>
            </a:r>
            <a:r>
              <a:rPr lang="en-IN" err="1"/>
              <a:t>stat.rowcnt</a:t>
            </a:r>
            <a:r>
              <a:rPr lang="en-IN"/>
              <a:t> WHERE </a:t>
            </a:r>
            <a:r>
              <a:rPr lang="en-IN" err="1"/>
              <a:t>utype</a:t>
            </a:r>
            <a:r>
              <a:rPr lang="en-IN"/>
              <a:t> = </a:t>
            </a:r>
            <a:r>
              <a:rPr lang="en-IN" err="1"/>
              <a:t>typ</a:t>
            </a:r>
            <a:r>
              <a:rPr lang="en-IN"/>
              <a:t> AND </a:t>
            </a:r>
            <a:r>
              <a:rPr lang="en-IN" err="1"/>
              <a:t>uhour</a:t>
            </a:r>
            <a:r>
              <a:rPr lang="en-IN"/>
              <a:t> = hour; IF SQL%ROWCOUNT = 0 THEN INSERT INTO </a:t>
            </a:r>
            <a:r>
              <a:rPr lang="en-IN" err="1"/>
              <a:t>stat_tab</a:t>
            </a:r>
            <a:r>
              <a:rPr lang="en-IN"/>
              <a:t> VALUES (</a:t>
            </a:r>
            <a:r>
              <a:rPr lang="en-IN" err="1"/>
              <a:t>typ</a:t>
            </a:r>
            <a:r>
              <a:rPr lang="en-IN"/>
              <a:t>, </a:t>
            </a:r>
            <a:r>
              <a:rPr lang="en-IN" err="1"/>
              <a:t>stat.rowcnt</a:t>
            </a:r>
            <a:r>
              <a:rPr lang="en-IN"/>
              <a:t>, hour); END IF; EXCEPTION WHEN </a:t>
            </a:r>
            <a:r>
              <a:rPr lang="en-IN" err="1"/>
              <a:t>dup_val_on_index</a:t>
            </a:r>
            <a:r>
              <a:rPr lang="en-IN"/>
              <a:t> THEN UPDATE </a:t>
            </a:r>
            <a:r>
              <a:rPr lang="en-IN" err="1"/>
              <a:t>stat_tab</a:t>
            </a:r>
            <a:r>
              <a:rPr lang="en-IN"/>
              <a:t> SET </a:t>
            </a:r>
            <a:r>
              <a:rPr lang="en-IN" err="1"/>
              <a:t>rowcnt</a:t>
            </a:r>
            <a:r>
              <a:rPr lang="en-IN"/>
              <a:t> = </a:t>
            </a:r>
            <a:r>
              <a:rPr lang="en-IN" err="1"/>
              <a:t>rowcnt</a:t>
            </a:r>
            <a:r>
              <a:rPr lang="en-IN"/>
              <a:t> + </a:t>
            </a:r>
            <a:r>
              <a:rPr lang="en-IN" err="1"/>
              <a:t>stat.rowcnt</a:t>
            </a:r>
            <a:r>
              <a:rPr lang="en-IN"/>
              <a:t> WHERE </a:t>
            </a:r>
            <a:r>
              <a:rPr lang="en-IN" err="1"/>
              <a:t>utype</a:t>
            </a:r>
            <a:r>
              <a:rPr lang="en-IN"/>
              <a:t> = </a:t>
            </a:r>
            <a:r>
              <a:rPr lang="en-IN" err="1"/>
              <a:t>typ</a:t>
            </a:r>
            <a:r>
              <a:rPr lang="en-IN"/>
              <a:t> AND </a:t>
            </a:r>
            <a:r>
              <a:rPr lang="en-IN" err="1"/>
              <a:t>uhour</a:t>
            </a:r>
            <a:r>
              <a:rPr lang="en-IN"/>
              <a:t> = hour; END; / </a:t>
            </a:r>
          </a:p>
        </p:txBody>
      </p:sp>
      <p:sp>
        <p:nvSpPr>
          <p:cNvPr id="4" name="Slide Number Placeholder 3"/>
          <p:cNvSpPr>
            <a:spLocks noGrp="1"/>
          </p:cNvSpPr>
          <p:nvPr>
            <p:ph type="sldNum" sz="quarter" idx="5"/>
          </p:nvPr>
        </p:nvSpPr>
        <p:spPr/>
        <p:txBody>
          <a:bodyPr/>
          <a:lstStyle/>
          <a:p>
            <a:fld id="{9D2145C1-2599-4693-9AD8-9A4B884D28D3}" type="slidenum">
              <a:rPr lang="en-IN" smtClean="0"/>
              <a:t>7</a:t>
            </a:fld>
            <a:endParaRPr lang="en-IN"/>
          </a:p>
        </p:txBody>
      </p:sp>
    </p:spTree>
    <p:extLst>
      <p:ext uri="{BB962C8B-B14F-4D97-AF65-F5344CB8AC3E}">
        <p14:creationId xmlns:p14="http://schemas.microsoft.com/office/powerpoint/2010/main" val="216291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lab p:vm</a:t>
            </a:r>
          </a:p>
          <a:p>
            <a:r>
              <a:rPr lang="en-US"/>
              <a:t>D:\MCA  2022\Jan-2022\Ora-</a:t>
            </a:r>
            <a:r>
              <a:rPr lang="en-US" err="1"/>
              <a:t>Exer</a:t>
            </a:r>
            <a:r>
              <a:rPr lang="en-US"/>
              <a:t>\Triggers\Trg0.sql</a:t>
            </a:r>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9</a:t>
            </a:fld>
            <a:endParaRPr lang="en-IN"/>
          </a:p>
        </p:txBody>
      </p:sp>
    </p:spTree>
    <p:extLst>
      <p:ext uri="{BB962C8B-B14F-4D97-AF65-F5344CB8AC3E}">
        <p14:creationId xmlns:p14="http://schemas.microsoft.com/office/powerpoint/2010/main" val="361369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 a trigger to record the salary changes made to </a:t>
            </a:r>
            <a:r>
              <a:rPr lang="en-US" err="1"/>
              <a:t>EMP_log</a:t>
            </a:r>
            <a:r>
              <a:rPr lang="en-US"/>
              <a:t> table, it has record information such as- Whose Salary has been changed, when changed, old and new values of salary, Action(I-increase, D-Decrease), User who initiated the change.</a:t>
            </a:r>
            <a:endParaRPr lang="en-IN"/>
          </a:p>
        </p:txBody>
      </p:sp>
      <p:sp>
        <p:nvSpPr>
          <p:cNvPr id="4" name="Slide Number Placeholder 3"/>
          <p:cNvSpPr>
            <a:spLocks noGrp="1"/>
          </p:cNvSpPr>
          <p:nvPr>
            <p:ph type="sldNum" sz="quarter" idx="5"/>
          </p:nvPr>
        </p:nvSpPr>
        <p:spPr/>
        <p:txBody>
          <a:bodyPr/>
          <a:lstStyle/>
          <a:p>
            <a:fld id="{9D2145C1-2599-4693-9AD8-9A4B884D28D3}" type="slidenum">
              <a:rPr lang="en-IN" smtClean="0"/>
              <a:t>12</a:t>
            </a:fld>
            <a:endParaRPr lang="en-IN"/>
          </a:p>
        </p:txBody>
      </p:sp>
    </p:spTree>
    <p:extLst>
      <p:ext uri="{BB962C8B-B14F-4D97-AF65-F5344CB8AC3E}">
        <p14:creationId xmlns:p14="http://schemas.microsoft.com/office/powerpoint/2010/main" val="143008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t>User: lab p:vm</a:t>
            </a:r>
            <a:endParaRPr lang="en-IN" b="1" i="0"/>
          </a:p>
          <a:p>
            <a:r>
              <a:rPr lang="en-US"/>
              <a:t>D:\MCA  2022\Jan-2022\Ora-</a:t>
            </a:r>
            <a:r>
              <a:rPr lang="en-US" err="1"/>
              <a:t>Exer</a:t>
            </a:r>
            <a:r>
              <a:rPr lang="en-US"/>
              <a:t>\Triggers\Trg1.sql</a:t>
            </a:r>
          </a:p>
          <a:p>
            <a:endParaRPr lang="en-IN"/>
          </a:p>
          <a:p>
            <a:r>
              <a:rPr lang="en-IN"/>
              <a:t>CREATE OR REPLACE TRIGGER log_salary_increase</a:t>
            </a:r>
          </a:p>
          <a:p>
            <a:r>
              <a:rPr lang="en-IN"/>
              <a:t>  AFTER UPDATE OF </a:t>
            </a:r>
            <a:r>
              <a:rPr lang="en-IN" err="1"/>
              <a:t>sal</a:t>
            </a:r>
            <a:r>
              <a:rPr lang="en-IN"/>
              <a:t> ON emp</a:t>
            </a:r>
          </a:p>
          <a:p>
            <a:r>
              <a:rPr lang="en-IN"/>
              <a:t>  FOR EACH ROW</a:t>
            </a:r>
          </a:p>
          <a:p>
            <a:r>
              <a:rPr lang="en-IN"/>
              <a:t>DECLARE</a:t>
            </a:r>
          </a:p>
          <a:p>
            <a:r>
              <a:rPr lang="en-IN"/>
              <a:t>  </a:t>
            </a:r>
            <a:r>
              <a:rPr lang="en-IN" err="1"/>
              <a:t>user_action</a:t>
            </a:r>
            <a:r>
              <a:rPr lang="en-IN"/>
              <a:t> VARCHAR2(1);</a:t>
            </a:r>
          </a:p>
          <a:p>
            <a:r>
              <a:rPr lang="en-IN"/>
              <a:t>BEGIN</a:t>
            </a:r>
          </a:p>
          <a:p>
            <a:r>
              <a:rPr lang="en-IN"/>
              <a:t>  if(:</a:t>
            </a:r>
            <a:r>
              <a:rPr lang="en-IN" err="1"/>
              <a:t>new.sal</a:t>
            </a:r>
            <a:r>
              <a:rPr lang="en-IN"/>
              <a:t>&gt;:</a:t>
            </a:r>
            <a:r>
              <a:rPr lang="en-IN" err="1"/>
              <a:t>old.sal</a:t>
            </a:r>
            <a:r>
              <a:rPr lang="en-IN"/>
              <a:t>) then</a:t>
            </a:r>
          </a:p>
          <a:p>
            <a:r>
              <a:rPr lang="en-IN"/>
              <a:t>      </a:t>
            </a:r>
            <a:r>
              <a:rPr lang="en-IN" err="1"/>
              <a:t>user_action</a:t>
            </a:r>
            <a:r>
              <a:rPr lang="en-IN"/>
              <a:t>:='I';</a:t>
            </a:r>
          </a:p>
          <a:p>
            <a:r>
              <a:rPr lang="en-IN"/>
              <a:t>  </a:t>
            </a:r>
            <a:r>
              <a:rPr lang="en-IN" err="1"/>
              <a:t>elsif</a:t>
            </a:r>
            <a:r>
              <a:rPr lang="en-IN"/>
              <a:t> :</a:t>
            </a:r>
            <a:r>
              <a:rPr lang="en-IN" err="1"/>
              <a:t>new.sal</a:t>
            </a:r>
            <a:r>
              <a:rPr lang="en-IN"/>
              <a:t>=:</a:t>
            </a:r>
            <a:r>
              <a:rPr lang="en-IN" err="1"/>
              <a:t>old.sal</a:t>
            </a:r>
            <a:r>
              <a:rPr lang="en-IN"/>
              <a:t> then</a:t>
            </a:r>
          </a:p>
          <a:p>
            <a:r>
              <a:rPr lang="en-IN"/>
              <a:t>	  </a:t>
            </a:r>
            <a:r>
              <a:rPr lang="en-IN" err="1"/>
              <a:t>user_action</a:t>
            </a:r>
            <a:r>
              <a:rPr lang="en-IN"/>
              <a:t>:='N';</a:t>
            </a:r>
          </a:p>
          <a:p>
            <a:r>
              <a:rPr lang="en-IN"/>
              <a:t>  else</a:t>
            </a:r>
          </a:p>
          <a:p>
            <a:r>
              <a:rPr lang="en-IN"/>
              <a:t>      </a:t>
            </a:r>
            <a:r>
              <a:rPr lang="en-IN" err="1"/>
              <a:t>user_action</a:t>
            </a:r>
            <a:r>
              <a:rPr lang="en-IN"/>
              <a:t>:='D';</a:t>
            </a:r>
          </a:p>
          <a:p>
            <a:r>
              <a:rPr lang="en-IN"/>
              <a:t>  end if;</a:t>
            </a:r>
          </a:p>
          <a:p>
            <a:r>
              <a:rPr lang="en-IN"/>
              <a:t>  INSERT INTO </a:t>
            </a:r>
            <a:r>
              <a:rPr lang="en-IN" err="1"/>
              <a:t>Emp_log</a:t>
            </a:r>
            <a:r>
              <a:rPr lang="en-IN"/>
              <a:t> (</a:t>
            </a:r>
            <a:r>
              <a:rPr lang="en-IN" err="1"/>
              <a:t>Emp_id</a:t>
            </a:r>
            <a:r>
              <a:rPr lang="en-IN"/>
              <a:t>, </a:t>
            </a:r>
            <a:r>
              <a:rPr lang="en-IN" err="1"/>
              <a:t>Log_date,old_salary</a:t>
            </a:r>
            <a:r>
              <a:rPr lang="en-IN"/>
              <a:t>, </a:t>
            </a:r>
            <a:r>
              <a:rPr lang="en-IN" err="1"/>
              <a:t>New_salary</a:t>
            </a:r>
            <a:r>
              <a:rPr lang="en-IN"/>
              <a:t>, Action, </a:t>
            </a:r>
          </a:p>
          <a:p>
            <a:r>
              <a:rPr lang="en-IN"/>
              <a:t>   </a:t>
            </a:r>
            <a:r>
              <a:rPr lang="en-IN" err="1"/>
              <a:t>user_name</a:t>
            </a:r>
            <a:r>
              <a:rPr lang="en-IN"/>
              <a:t>)</a:t>
            </a:r>
          </a:p>
          <a:p>
            <a:r>
              <a:rPr lang="en-IN"/>
              <a:t>  VALUES (:</a:t>
            </a:r>
            <a:r>
              <a:rPr lang="en-IN" err="1"/>
              <a:t>NEW.empno</a:t>
            </a:r>
            <a:r>
              <a:rPr lang="en-IN"/>
              <a:t>, SYSDATE,:</a:t>
            </a:r>
            <a:r>
              <a:rPr lang="en-IN" err="1"/>
              <a:t>old.sal</a:t>
            </a:r>
            <a:r>
              <a:rPr lang="en-IN"/>
              <a:t>, :</a:t>
            </a:r>
            <a:r>
              <a:rPr lang="en-IN" err="1"/>
              <a:t>NEW.sal,user_action</a:t>
            </a:r>
            <a:r>
              <a:rPr lang="en-IN"/>
              <a:t> ,User);</a:t>
            </a:r>
          </a:p>
          <a:p>
            <a:r>
              <a:rPr lang="en-IN"/>
              <a:t>END;</a:t>
            </a:r>
          </a:p>
          <a:p>
            <a:r>
              <a:rPr lang="en-IN"/>
              <a:t>/</a:t>
            </a:r>
          </a:p>
        </p:txBody>
      </p:sp>
      <p:sp>
        <p:nvSpPr>
          <p:cNvPr id="4" name="Slide Number Placeholder 3"/>
          <p:cNvSpPr>
            <a:spLocks noGrp="1"/>
          </p:cNvSpPr>
          <p:nvPr>
            <p:ph type="sldNum" sz="quarter" idx="5"/>
          </p:nvPr>
        </p:nvSpPr>
        <p:spPr/>
        <p:txBody>
          <a:bodyPr/>
          <a:lstStyle/>
          <a:p>
            <a:fld id="{9D2145C1-2599-4693-9AD8-9A4B884D28D3}" type="slidenum">
              <a:rPr lang="en-IN" smtClean="0"/>
              <a:t>13</a:t>
            </a:fld>
            <a:endParaRPr lang="en-IN"/>
          </a:p>
        </p:txBody>
      </p:sp>
    </p:spTree>
    <p:extLst>
      <p:ext uri="{BB962C8B-B14F-4D97-AF65-F5344CB8AC3E}">
        <p14:creationId xmlns:p14="http://schemas.microsoft.com/office/powerpoint/2010/main" val="3297492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t>D:\DSCA-2022\2020\DBMS-2020\DBMS-2020 Desktop\Ora-</a:t>
            </a:r>
            <a:r>
              <a:rPr lang="en-US" b="1" i="0" err="1"/>
              <a:t>Exer</a:t>
            </a:r>
            <a:r>
              <a:rPr lang="en-US" b="1" i="0"/>
              <a:t>\Triggers\Trg1_1.sql        (</a:t>
            </a:r>
            <a:r>
              <a:rPr lang="en-US" b="1" i="0" err="1"/>
              <a:t>user:hr</a:t>
            </a:r>
            <a:r>
              <a:rPr lang="en-US" b="1" i="0"/>
              <a:t>, </a:t>
            </a:r>
            <a:r>
              <a:rPr lang="en-US" b="1" i="0" err="1"/>
              <a:t>pass:hr</a:t>
            </a:r>
            <a:r>
              <a:rPr lang="en-US" b="1" i="0"/>
              <a:t>)</a:t>
            </a:r>
          </a:p>
          <a:p>
            <a:endParaRPr lang="en-US" b="1" i="0"/>
          </a:p>
          <a:p>
            <a:r>
              <a:rPr lang="en-US" b="1" i="0"/>
              <a:t>User: lab p:vm</a:t>
            </a:r>
            <a:endParaRPr lang="en-IN" b="1" i="0"/>
          </a:p>
          <a:p>
            <a:r>
              <a:rPr lang="en-US"/>
              <a:t>D:\MCA  2022\Jan-2022\Ora-</a:t>
            </a:r>
            <a:r>
              <a:rPr lang="en-US" err="1"/>
              <a:t>Exer</a:t>
            </a:r>
            <a:r>
              <a:rPr lang="en-US"/>
              <a:t>\Triggers\Trg1.sql</a:t>
            </a:r>
          </a:p>
          <a:p>
            <a:endParaRPr lang="en-IN"/>
          </a:p>
          <a:p>
            <a:r>
              <a:rPr lang="en-IN"/>
              <a:t>CREATE OR REPLACE TRIGGER log_salary_increase</a:t>
            </a:r>
          </a:p>
          <a:p>
            <a:r>
              <a:rPr lang="en-IN"/>
              <a:t>  AFTER UPDATE OF </a:t>
            </a:r>
            <a:r>
              <a:rPr lang="en-IN" err="1"/>
              <a:t>sal</a:t>
            </a:r>
            <a:r>
              <a:rPr lang="en-IN"/>
              <a:t> ON emp</a:t>
            </a:r>
          </a:p>
          <a:p>
            <a:r>
              <a:rPr lang="en-IN"/>
              <a:t>  FOR EACH ROW</a:t>
            </a:r>
          </a:p>
          <a:p>
            <a:r>
              <a:rPr lang="en-IN"/>
              <a:t>DECLARE</a:t>
            </a:r>
          </a:p>
          <a:p>
            <a:r>
              <a:rPr lang="en-IN"/>
              <a:t>  </a:t>
            </a:r>
            <a:r>
              <a:rPr lang="en-IN" err="1"/>
              <a:t>user_action</a:t>
            </a:r>
            <a:r>
              <a:rPr lang="en-IN"/>
              <a:t> VARCHAR2(1);</a:t>
            </a:r>
          </a:p>
          <a:p>
            <a:r>
              <a:rPr lang="en-IN"/>
              <a:t>BEGIN</a:t>
            </a:r>
          </a:p>
          <a:p>
            <a:r>
              <a:rPr lang="en-IN"/>
              <a:t>  if(:</a:t>
            </a:r>
            <a:r>
              <a:rPr lang="en-IN" err="1"/>
              <a:t>new.sal</a:t>
            </a:r>
            <a:r>
              <a:rPr lang="en-IN"/>
              <a:t>&gt;:</a:t>
            </a:r>
            <a:r>
              <a:rPr lang="en-IN" err="1"/>
              <a:t>old.sal</a:t>
            </a:r>
            <a:r>
              <a:rPr lang="en-IN"/>
              <a:t>) then</a:t>
            </a:r>
          </a:p>
          <a:p>
            <a:r>
              <a:rPr lang="en-IN"/>
              <a:t>      </a:t>
            </a:r>
            <a:r>
              <a:rPr lang="en-IN" err="1"/>
              <a:t>user_action</a:t>
            </a:r>
            <a:r>
              <a:rPr lang="en-IN"/>
              <a:t>:='I';</a:t>
            </a:r>
          </a:p>
          <a:p>
            <a:r>
              <a:rPr lang="en-IN"/>
              <a:t>  </a:t>
            </a:r>
            <a:r>
              <a:rPr lang="en-IN" err="1"/>
              <a:t>elsif</a:t>
            </a:r>
            <a:r>
              <a:rPr lang="en-IN"/>
              <a:t> :</a:t>
            </a:r>
            <a:r>
              <a:rPr lang="en-IN" err="1"/>
              <a:t>new.sal</a:t>
            </a:r>
            <a:r>
              <a:rPr lang="en-IN"/>
              <a:t>=:</a:t>
            </a:r>
            <a:r>
              <a:rPr lang="en-IN" err="1"/>
              <a:t>old.sal</a:t>
            </a:r>
            <a:r>
              <a:rPr lang="en-IN"/>
              <a:t> then</a:t>
            </a:r>
          </a:p>
          <a:p>
            <a:r>
              <a:rPr lang="en-IN"/>
              <a:t>	  </a:t>
            </a:r>
            <a:r>
              <a:rPr lang="en-IN" err="1"/>
              <a:t>user_action</a:t>
            </a:r>
            <a:r>
              <a:rPr lang="en-IN"/>
              <a:t>:='N';</a:t>
            </a:r>
          </a:p>
          <a:p>
            <a:r>
              <a:rPr lang="en-IN"/>
              <a:t>  else</a:t>
            </a:r>
          </a:p>
          <a:p>
            <a:r>
              <a:rPr lang="en-IN"/>
              <a:t>      </a:t>
            </a:r>
            <a:r>
              <a:rPr lang="en-IN" err="1"/>
              <a:t>user_action</a:t>
            </a:r>
            <a:r>
              <a:rPr lang="en-IN"/>
              <a:t>:='D';</a:t>
            </a:r>
          </a:p>
          <a:p>
            <a:r>
              <a:rPr lang="en-IN"/>
              <a:t>  end if;</a:t>
            </a:r>
          </a:p>
          <a:p>
            <a:r>
              <a:rPr lang="en-IN"/>
              <a:t>  INSERT INTO </a:t>
            </a:r>
            <a:r>
              <a:rPr lang="en-IN" err="1"/>
              <a:t>Emp_log</a:t>
            </a:r>
            <a:r>
              <a:rPr lang="en-IN"/>
              <a:t> (</a:t>
            </a:r>
            <a:r>
              <a:rPr lang="en-IN" err="1"/>
              <a:t>Emp_id</a:t>
            </a:r>
            <a:r>
              <a:rPr lang="en-IN"/>
              <a:t>, </a:t>
            </a:r>
            <a:r>
              <a:rPr lang="en-IN" err="1"/>
              <a:t>Log_date,old_salary</a:t>
            </a:r>
            <a:r>
              <a:rPr lang="en-IN"/>
              <a:t>, </a:t>
            </a:r>
            <a:r>
              <a:rPr lang="en-IN" err="1"/>
              <a:t>New_salary</a:t>
            </a:r>
            <a:r>
              <a:rPr lang="en-IN"/>
              <a:t>, Action, </a:t>
            </a:r>
          </a:p>
          <a:p>
            <a:r>
              <a:rPr lang="en-IN"/>
              <a:t>   </a:t>
            </a:r>
            <a:r>
              <a:rPr lang="en-IN" err="1"/>
              <a:t>user_name</a:t>
            </a:r>
            <a:r>
              <a:rPr lang="en-IN"/>
              <a:t>)</a:t>
            </a:r>
          </a:p>
          <a:p>
            <a:r>
              <a:rPr lang="en-IN"/>
              <a:t>  VALUES (:</a:t>
            </a:r>
            <a:r>
              <a:rPr lang="en-IN" err="1"/>
              <a:t>NEW.empno</a:t>
            </a:r>
            <a:r>
              <a:rPr lang="en-IN"/>
              <a:t>, SYSDATE,:</a:t>
            </a:r>
            <a:r>
              <a:rPr lang="en-IN" err="1"/>
              <a:t>old.sal</a:t>
            </a:r>
            <a:r>
              <a:rPr lang="en-IN"/>
              <a:t>, :</a:t>
            </a:r>
            <a:r>
              <a:rPr lang="en-IN" err="1"/>
              <a:t>NEW.sal,user_action</a:t>
            </a:r>
            <a:r>
              <a:rPr lang="en-IN"/>
              <a:t> ,User);</a:t>
            </a:r>
          </a:p>
          <a:p>
            <a:r>
              <a:rPr lang="en-IN"/>
              <a:t>END;</a:t>
            </a:r>
          </a:p>
          <a:p>
            <a:r>
              <a:rPr lang="en-IN"/>
              <a:t>/</a:t>
            </a:r>
          </a:p>
          <a:p>
            <a:endParaRPr lang="en-IN"/>
          </a:p>
          <a:p>
            <a:r>
              <a:rPr lang="en-IN" b="1"/>
              <a:t>User: hr , pass: hr</a:t>
            </a:r>
          </a:p>
          <a:p>
            <a:r>
              <a:rPr lang="en-IN"/>
              <a:t>CREATE OR REPLACE TRIGGER log_salary_increase1</a:t>
            </a:r>
          </a:p>
          <a:p>
            <a:r>
              <a:rPr lang="en-IN"/>
              <a:t>  AFTER INSERT OR UPDATE OF </a:t>
            </a:r>
            <a:r>
              <a:rPr lang="en-IN" err="1"/>
              <a:t>sal</a:t>
            </a:r>
            <a:r>
              <a:rPr lang="en-IN"/>
              <a:t> ON emp FOR EACH ROW WHEN   (</a:t>
            </a:r>
            <a:r>
              <a:rPr lang="en-IN" err="1"/>
              <a:t>NEW.sal</a:t>
            </a:r>
            <a:r>
              <a:rPr lang="en-IN"/>
              <a:t>&gt;90000)</a:t>
            </a:r>
          </a:p>
          <a:p>
            <a:r>
              <a:rPr lang="en-IN"/>
              <a:t>BEGIN</a:t>
            </a:r>
          </a:p>
          <a:p>
            <a:r>
              <a:rPr lang="en-IN"/>
              <a:t>  IF Inserting THEN</a:t>
            </a:r>
          </a:p>
          <a:p>
            <a:r>
              <a:rPr lang="en-IN"/>
              <a:t>    INSERT INTO Emp_log1 (</a:t>
            </a:r>
            <a:r>
              <a:rPr lang="en-IN" err="1"/>
              <a:t>Emp_id</a:t>
            </a:r>
            <a:r>
              <a:rPr lang="en-IN"/>
              <a:t>, </a:t>
            </a:r>
            <a:r>
              <a:rPr lang="en-IN" err="1"/>
              <a:t>Log_date</a:t>
            </a:r>
            <a:r>
              <a:rPr lang="en-IN"/>
              <a:t>, </a:t>
            </a:r>
            <a:r>
              <a:rPr lang="en-IN" err="1"/>
              <a:t>New_sal</a:t>
            </a:r>
            <a:r>
              <a:rPr lang="en-IN"/>
              <a:t>, Action, </a:t>
            </a:r>
          </a:p>
          <a:p>
            <a:r>
              <a:rPr lang="en-IN"/>
              <a:t>    </a:t>
            </a:r>
            <a:r>
              <a:rPr lang="en-IN" err="1"/>
              <a:t>user_name</a:t>
            </a:r>
            <a:r>
              <a:rPr lang="en-IN"/>
              <a:t>)</a:t>
            </a:r>
          </a:p>
          <a:p>
            <a:r>
              <a:rPr lang="en-IN"/>
              <a:t>    VALUES (:</a:t>
            </a:r>
            <a:r>
              <a:rPr lang="en-IN" err="1"/>
              <a:t>NEW.empno</a:t>
            </a:r>
            <a:r>
              <a:rPr lang="en-IN"/>
              <a:t>, SYSDATE, :</a:t>
            </a:r>
            <a:r>
              <a:rPr lang="en-IN" err="1"/>
              <a:t>NEW.sal</a:t>
            </a:r>
            <a:r>
              <a:rPr lang="en-IN"/>
              <a:t>, 'Invalid </a:t>
            </a:r>
            <a:r>
              <a:rPr lang="en-IN" err="1"/>
              <a:t>Insert',User</a:t>
            </a:r>
            <a:r>
              <a:rPr lang="en-IN"/>
              <a:t>);</a:t>
            </a:r>
          </a:p>
          <a:p>
            <a:r>
              <a:rPr lang="en-IN"/>
              <a:t>     </a:t>
            </a:r>
          </a:p>
          <a:p>
            <a:r>
              <a:rPr lang="en-IN"/>
              <a:t>  end if;</a:t>
            </a:r>
          </a:p>
          <a:p>
            <a:r>
              <a:rPr lang="en-IN"/>
              <a:t>  IF Updating THEN</a:t>
            </a:r>
          </a:p>
          <a:p>
            <a:r>
              <a:rPr lang="en-IN"/>
              <a:t>    INSERT INTO Emp_log1 (</a:t>
            </a:r>
            <a:r>
              <a:rPr lang="en-IN" err="1"/>
              <a:t>Emp_id</a:t>
            </a:r>
            <a:r>
              <a:rPr lang="en-IN"/>
              <a:t>, </a:t>
            </a:r>
            <a:r>
              <a:rPr lang="en-IN" err="1"/>
              <a:t>Log_date</a:t>
            </a:r>
            <a:r>
              <a:rPr lang="en-IN"/>
              <a:t>, </a:t>
            </a:r>
            <a:r>
              <a:rPr lang="en-IN" err="1"/>
              <a:t>old_sal</a:t>
            </a:r>
            <a:r>
              <a:rPr lang="en-IN"/>
              <a:t>, Action, </a:t>
            </a:r>
          </a:p>
          <a:p>
            <a:r>
              <a:rPr lang="en-IN"/>
              <a:t>    </a:t>
            </a:r>
            <a:r>
              <a:rPr lang="en-IN" err="1"/>
              <a:t>user_name</a:t>
            </a:r>
            <a:r>
              <a:rPr lang="en-IN"/>
              <a:t>)</a:t>
            </a:r>
          </a:p>
          <a:p>
            <a:r>
              <a:rPr lang="en-IN"/>
              <a:t>    VALUES (:</a:t>
            </a:r>
            <a:r>
              <a:rPr lang="en-IN" err="1"/>
              <a:t>OLD.empno</a:t>
            </a:r>
            <a:r>
              <a:rPr lang="en-IN"/>
              <a:t>, SYSDATE, :</a:t>
            </a:r>
            <a:r>
              <a:rPr lang="en-IN" err="1"/>
              <a:t>OLD.sal</a:t>
            </a:r>
            <a:r>
              <a:rPr lang="en-IN"/>
              <a:t>, 'Invalid </a:t>
            </a:r>
            <a:r>
              <a:rPr lang="en-IN" err="1"/>
              <a:t>Update',User</a:t>
            </a:r>
            <a:r>
              <a:rPr lang="en-IN"/>
              <a:t>);</a:t>
            </a:r>
          </a:p>
          <a:p>
            <a:r>
              <a:rPr lang="en-IN"/>
              <a:t>     </a:t>
            </a:r>
          </a:p>
          <a:p>
            <a:r>
              <a:rPr lang="en-IN"/>
              <a:t>  end if;</a:t>
            </a:r>
          </a:p>
          <a:p>
            <a:r>
              <a:rPr lang="en-IN"/>
              <a:t>END;</a:t>
            </a:r>
          </a:p>
          <a:p>
            <a:r>
              <a:rPr lang="en-IN"/>
              <a:t>/</a:t>
            </a:r>
          </a:p>
        </p:txBody>
      </p:sp>
      <p:sp>
        <p:nvSpPr>
          <p:cNvPr id="4" name="Slide Number Placeholder 3"/>
          <p:cNvSpPr>
            <a:spLocks noGrp="1"/>
          </p:cNvSpPr>
          <p:nvPr>
            <p:ph type="sldNum" sz="quarter" idx="5"/>
          </p:nvPr>
        </p:nvSpPr>
        <p:spPr/>
        <p:txBody>
          <a:bodyPr/>
          <a:lstStyle/>
          <a:p>
            <a:fld id="{9D2145C1-2599-4693-9AD8-9A4B884D28D3}" type="slidenum">
              <a:rPr lang="en-IN" smtClean="0"/>
              <a:t>15</a:t>
            </a:fld>
            <a:endParaRPr lang="en-IN"/>
          </a:p>
        </p:txBody>
      </p:sp>
    </p:spTree>
    <p:extLst>
      <p:ext uri="{BB962C8B-B14F-4D97-AF65-F5344CB8AC3E}">
        <p14:creationId xmlns:p14="http://schemas.microsoft.com/office/powerpoint/2010/main" val="260260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69336A-F107-46CD-99C2-E224EE923F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205778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69336A-F107-46CD-99C2-E224EE923F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388193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69336A-F107-46CD-99C2-E224EE923F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3492302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pPr>
              <a:defRPr/>
            </a:pPr>
            <a:r>
              <a:rPr lang="en-US" altLang="en-US"/>
              <a:t>Bordoloi and Bock</a:t>
            </a:r>
          </a:p>
        </p:txBody>
      </p:sp>
      <p:sp>
        <p:nvSpPr>
          <p:cNvPr id="6" name="Footer Placeholder 5"/>
          <p:cNvSpPr>
            <a:spLocks noGrp="1"/>
          </p:cNvSpPr>
          <p:nvPr>
            <p:ph type="ftr" sz="quarter" idx="11"/>
          </p:nvPr>
        </p:nvSpPr>
        <p:spPr>
          <a:xfrm>
            <a:off x="4165600" y="6248400"/>
            <a:ext cx="3860800" cy="457200"/>
          </a:xfrm>
          <a:prstGeom prst="rect">
            <a:avLst/>
          </a:prstGeo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a:defRPr/>
            </a:pPr>
            <a:fld id="{632FDE01-4993-4EFF-8E7A-D675A8E0234D}" type="slidenum">
              <a:rPr lang="en-US" altLang="en-US"/>
              <a:pPr>
                <a:defRPr/>
              </a:pPr>
              <a:t>‹#›</a:t>
            </a:fld>
            <a:endParaRPr lang="en-US" altLang="en-US"/>
          </a:p>
        </p:txBody>
      </p:sp>
    </p:spTree>
    <p:extLst>
      <p:ext uri="{BB962C8B-B14F-4D97-AF65-F5344CB8AC3E}">
        <p14:creationId xmlns:p14="http://schemas.microsoft.com/office/powerpoint/2010/main" val="68945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69336A-F107-46CD-99C2-E224EE923F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287130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69336A-F107-46CD-99C2-E224EE923FEB}"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58008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69336A-F107-46CD-99C2-E224EE923FEB}"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238627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69336A-F107-46CD-99C2-E224EE923FEB}"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77678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69336A-F107-46CD-99C2-E224EE923FEB}"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8001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9336A-F107-46CD-99C2-E224EE923FEB}"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232099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69336A-F107-46CD-99C2-E224EE923FEB}"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369541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69336A-F107-46CD-99C2-E224EE923FEB}"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F5782-9F62-49BE-B395-86B878649E93}" type="slidenum">
              <a:rPr lang="en-US" smtClean="0"/>
              <a:t>‹#›</a:t>
            </a:fld>
            <a:endParaRPr lang="en-US"/>
          </a:p>
        </p:txBody>
      </p:sp>
    </p:spTree>
    <p:extLst>
      <p:ext uri="{BB962C8B-B14F-4D97-AF65-F5344CB8AC3E}">
        <p14:creationId xmlns:p14="http://schemas.microsoft.com/office/powerpoint/2010/main" val="131778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9336A-F107-46CD-99C2-E224EE923FEB}"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F5782-9F62-49BE-B395-86B878649E93}" type="slidenum">
              <a:rPr lang="en-US" smtClean="0"/>
              <a:t>‹#›</a:t>
            </a:fld>
            <a:endParaRPr lang="en-US"/>
          </a:p>
        </p:txBody>
      </p:sp>
    </p:spTree>
    <p:extLst>
      <p:ext uri="{BB962C8B-B14F-4D97-AF65-F5344CB8AC3E}">
        <p14:creationId xmlns:p14="http://schemas.microsoft.com/office/powerpoint/2010/main" val="307484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09800" y="152400"/>
            <a:ext cx="7772400" cy="762000"/>
          </a:xfrm>
        </p:spPr>
        <p:txBody>
          <a:bodyPr/>
          <a:lstStyle/>
          <a:p>
            <a:pPr eaLnBrk="1" hangingPunct="1"/>
            <a:r>
              <a:rPr lang="en-US" altLang="en-US" sz="4000" b="1" u="sng">
                <a:solidFill>
                  <a:srgbClr val="C00000"/>
                </a:solidFill>
              </a:rPr>
              <a:t>USES-DATABASE TRIGGERS</a:t>
            </a:r>
          </a:p>
        </p:txBody>
      </p:sp>
      <p:sp>
        <p:nvSpPr>
          <p:cNvPr id="29699" name="Rectangle 3"/>
          <p:cNvSpPr>
            <a:spLocks noGrp="1" noChangeArrowheads="1"/>
          </p:cNvSpPr>
          <p:nvPr>
            <p:ph idx="1"/>
          </p:nvPr>
        </p:nvSpPr>
        <p:spPr>
          <a:xfrm>
            <a:off x="724619" y="1042358"/>
            <a:ext cx="9970698" cy="5496464"/>
          </a:xfrm>
        </p:spPr>
        <p:txBody>
          <a:bodyPr>
            <a:normAutofit lnSpcReduction="10000"/>
          </a:bodyPr>
          <a:lstStyle/>
          <a:p>
            <a:pPr algn="just" eaLnBrk="1" hangingPunct="1">
              <a:lnSpc>
                <a:spcPct val="100000"/>
              </a:lnSpc>
            </a:pPr>
            <a:r>
              <a:rPr lang="en-US" altLang="en-US"/>
              <a:t>Database triggers can be used to perform any of the following tasks:</a:t>
            </a:r>
          </a:p>
          <a:p>
            <a:pPr lvl="1" algn="just" eaLnBrk="1" hangingPunct="1">
              <a:lnSpc>
                <a:spcPct val="100000"/>
              </a:lnSpc>
            </a:pPr>
            <a:r>
              <a:rPr lang="en-US" altLang="en-US" sz="2800"/>
              <a:t>Audit data modification.</a:t>
            </a:r>
          </a:p>
          <a:p>
            <a:pPr lvl="1" algn="just" eaLnBrk="1" hangingPunct="1">
              <a:lnSpc>
                <a:spcPct val="100000"/>
              </a:lnSpc>
            </a:pPr>
            <a:r>
              <a:rPr lang="en-US" altLang="en-US" sz="2800"/>
              <a:t>Log events transparently.</a:t>
            </a:r>
          </a:p>
          <a:p>
            <a:pPr lvl="1" algn="just" eaLnBrk="1" hangingPunct="1">
              <a:lnSpc>
                <a:spcPct val="100000"/>
              </a:lnSpc>
            </a:pPr>
            <a:r>
              <a:rPr lang="en-US" altLang="en-US" sz="2800"/>
              <a:t>Enforce complex business rules.</a:t>
            </a:r>
          </a:p>
          <a:p>
            <a:pPr lvl="2" algn="just">
              <a:lnSpc>
                <a:spcPct val="100000"/>
              </a:lnSpc>
            </a:pPr>
            <a:r>
              <a:rPr lang="en-US" altLang="en-US" sz="2400"/>
              <a:t>Prevent DML operations on a table after regular business hours</a:t>
            </a:r>
          </a:p>
          <a:p>
            <a:pPr lvl="1" algn="just" eaLnBrk="1" hangingPunct="1">
              <a:lnSpc>
                <a:spcPct val="100000"/>
              </a:lnSpc>
            </a:pPr>
            <a:r>
              <a:rPr lang="en-US" altLang="en-US" sz="2800"/>
              <a:t>Derive column values automatically. </a:t>
            </a:r>
          </a:p>
          <a:p>
            <a:pPr lvl="1" algn="just" eaLnBrk="1" hangingPunct="1">
              <a:lnSpc>
                <a:spcPct val="100000"/>
              </a:lnSpc>
            </a:pPr>
            <a:r>
              <a:rPr lang="en-US" altLang="en-US" sz="2800"/>
              <a:t>Implement complex security authorizations. </a:t>
            </a:r>
          </a:p>
          <a:p>
            <a:pPr lvl="1" algn="just" eaLnBrk="1" hangingPunct="1">
              <a:lnSpc>
                <a:spcPct val="100000"/>
              </a:lnSpc>
            </a:pPr>
            <a:r>
              <a:rPr lang="en-US" altLang="en-US" sz="2800"/>
              <a:t>Maintain replicate tables.</a:t>
            </a:r>
          </a:p>
          <a:p>
            <a:pPr lvl="1" algn="just">
              <a:lnSpc>
                <a:spcPct val="100000"/>
              </a:lnSpc>
            </a:pPr>
            <a:r>
              <a:rPr lang="en-US" sz="2800"/>
              <a:t>Gather statistics on table access</a:t>
            </a:r>
          </a:p>
          <a:p>
            <a:pPr lvl="1" algn="just" eaLnBrk="1" hangingPunct="1">
              <a:lnSpc>
                <a:spcPct val="100000"/>
              </a:lnSpc>
            </a:pPr>
            <a:r>
              <a:rPr lang="en-US" altLang="en-US" sz="2800"/>
              <a:t>Publish information about events for a publish-subscribe environment such as that associated with web programming.  </a:t>
            </a:r>
          </a:p>
        </p:txBody>
      </p:sp>
    </p:spTree>
    <p:extLst>
      <p:ext uri="{BB962C8B-B14F-4D97-AF65-F5344CB8AC3E}">
        <p14:creationId xmlns:p14="http://schemas.microsoft.com/office/powerpoint/2010/main" val="257921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09800" y="0"/>
            <a:ext cx="7772400" cy="990600"/>
          </a:xfrm>
        </p:spPr>
        <p:txBody>
          <a:bodyPr/>
          <a:lstStyle/>
          <a:p>
            <a:pPr eaLnBrk="1" hangingPunct="1"/>
            <a:r>
              <a:rPr lang="en-GB" altLang="en-US" sz="4000" b="1" u="sng"/>
              <a:t>ROW Trigger – Accessing Rows</a:t>
            </a:r>
            <a:endParaRPr lang="en-US" altLang="en-US" sz="4000" b="1" u="sng"/>
          </a:p>
        </p:txBody>
      </p:sp>
      <p:sp>
        <p:nvSpPr>
          <p:cNvPr id="35843" name="Rectangle 3"/>
          <p:cNvSpPr>
            <a:spLocks noGrp="1" noChangeArrowheads="1"/>
          </p:cNvSpPr>
          <p:nvPr>
            <p:ph idx="1"/>
          </p:nvPr>
        </p:nvSpPr>
        <p:spPr>
          <a:xfrm>
            <a:off x="1295400" y="1066799"/>
            <a:ext cx="9372600" cy="5148943"/>
          </a:xfrm>
        </p:spPr>
        <p:txBody>
          <a:bodyPr>
            <a:noAutofit/>
          </a:bodyPr>
          <a:lstStyle/>
          <a:p>
            <a:pPr algn="just" eaLnBrk="1" hangingPunct="1">
              <a:lnSpc>
                <a:spcPct val="112000"/>
              </a:lnSpc>
            </a:pPr>
            <a:r>
              <a:rPr lang="en-GB" altLang="en-US"/>
              <a:t>Access data on the row currently being processed by using </a:t>
            </a:r>
            <a:r>
              <a:rPr lang="en-GB" altLang="en-US" b="1"/>
              <a:t>two correlation identifiers </a:t>
            </a:r>
            <a:r>
              <a:rPr lang="en-GB" altLang="en-US"/>
              <a:t>named </a:t>
            </a:r>
            <a:r>
              <a:rPr lang="en-GB" altLang="en-US" b="1">
                <a:solidFill>
                  <a:srgbClr val="C00000"/>
                </a:solidFill>
              </a:rPr>
              <a:t>:old </a:t>
            </a:r>
            <a:r>
              <a:rPr lang="en-GB" altLang="en-US"/>
              <a:t>and </a:t>
            </a:r>
            <a:r>
              <a:rPr lang="en-GB" altLang="en-US" b="1">
                <a:solidFill>
                  <a:srgbClr val="C00000"/>
                </a:solidFill>
              </a:rPr>
              <a:t>:new</a:t>
            </a:r>
            <a:r>
              <a:rPr lang="en-GB" altLang="en-US"/>
              <a:t>.  These are special Oracle bind variables.  </a:t>
            </a:r>
          </a:p>
          <a:p>
            <a:pPr algn="just" eaLnBrk="1" hangingPunct="1">
              <a:lnSpc>
                <a:spcPct val="112000"/>
              </a:lnSpc>
            </a:pPr>
            <a:r>
              <a:rPr lang="en-GB" altLang="en-US"/>
              <a:t>The PL/SQL compiler treats the </a:t>
            </a:r>
            <a:r>
              <a:rPr lang="en-GB" altLang="en-US" b="1">
                <a:solidFill>
                  <a:srgbClr val="C00000"/>
                </a:solidFill>
              </a:rPr>
              <a:t>:old </a:t>
            </a:r>
            <a:r>
              <a:rPr lang="en-GB" altLang="en-US"/>
              <a:t>and </a:t>
            </a:r>
            <a:r>
              <a:rPr lang="en-GB" altLang="en-US" b="1">
                <a:solidFill>
                  <a:srgbClr val="C00000"/>
                </a:solidFill>
              </a:rPr>
              <a:t>:new </a:t>
            </a:r>
            <a:r>
              <a:rPr lang="en-GB" altLang="en-US"/>
              <a:t>records as records of type </a:t>
            </a:r>
            <a:r>
              <a:rPr lang="en-GB" altLang="en-US" err="1">
                <a:solidFill>
                  <a:srgbClr val="C00000"/>
                </a:solidFill>
              </a:rPr>
              <a:t>trigger_Table_Name</a:t>
            </a:r>
            <a:r>
              <a:rPr lang="en-GB" altLang="en-US" err="1"/>
              <a:t>%</a:t>
            </a:r>
            <a:r>
              <a:rPr lang="en-GB" altLang="en-US" err="1">
                <a:solidFill>
                  <a:srgbClr val="C00000"/>
                </a:solidFill>
              </a:rPr>
              <a:t>ROWTYPE</a:t>
            </a:r>
            <a:r>
              <a:rPr lang="en-GB" altLang="en-US"/>
              <a:t>. </a:t>
            </a:r>
          </a:p>
          <a:p>
            <a:pPr algn="just" eaLnBrk="1" hangingPunct="1">
              <a:lnSpc>
                <a:spcPct val="112000"/>
              </a:lnSpc>
            </a:pPr>
            <a:r>
              <a:rPr lang="en-GB" altLang="en-US"/>
              <a:t>To reference a column in the triggering table, use the notation shown here where the </a:t>
            </a:r>
            <a:r>
              <a:rPr lang="en-GB" altLang="en-US" i="1" err="1"/>
              <a:t>ColumnName</a:t>
            </a:r>
            <a:r>
              <a:rPr lang="en-GB" altLang="en-US"/>
              <a:t> value is a valid column in the triggering table. </a:t>
            </a:r>
          </a:p>
          <a:p>
            <a:pPr lvl="2" algn="just" eaLnBrk="1" hangingPunct="1">
              <a:lnSpc>
                <a:spcPct val="100000"/>
              </a:lnSpc>
              <a:buFontTx/>
              <a:buNone/>
            </a:pPr>
            <a:r>
              <a:rPr lang="en-GB" altLang="en-US" sz="2800" b="1">
                <a:solidFill>
                  <a:srgbClr val="C00000"/>
                </a:solidFill>
                <a:latin typeface="Courier New" panose="02070309020205020404" pitchFamily="49" charset="0"/>
              </a:rPr>
              <a:t>:</a:t>
            </a:r>
            <a:r>
              <a:rPr lang="en-GB" altLang="en-US" sz="2800" b="1" err="1">
                <a:solidFill>
                  <a:srgbClr val="C00000"/>
                </a:solidFill>
                <a:latin typeface="Courier New" panose="02070309020205020404" pitchFamily="49" charset="0"/>
              </a:rPr>
              <a:t>new.</a:t>
            </a:r>
            <a:r>
              <a:rPr lang="en-GB" altLang="en-US" sz="2800" b="1" err="1">
                <a:solidFill>
                  <a:srgbClr val="002060"/>
                </a:solidFill>
                <a:latin typeface="Courier New" panose="02070309020205020404" pitchFamily="49" charset="0"/>
              </a:rPr>
              <a:t>ColumnName</a:t>
            </a:r>
            <a:endParaRPr lang="en-GB" altLang="en-US" sz="2800" b="1">
              <a:solidFill>
                <a:srgbClr val="002060"/>
              </a:solidFill>
              <a:latin typeface="Courier New" panose="02070309020205020404" pitchFamily="49" charset="0"/>
            </a:endParaRPr>
          </a:p>
          <a:p>
            <a:pPr lvl="2" algn="just" eaLnBrk="1" hangingPunct="1">
              <a:lnSpc>
                <a:spcPct val="100000"/>
              </a:lnSpc>
              <a:buFontTx/>
              <a:buNone/>
            </a:pPr>
            <a:r>
              <a:rPr lang="en-GB" altLang="en-US" sz="2800" b="1">
                <a:solidFill>
                  <a:srgbClr val="C00000"/>
                </a:solidFill>
                <a:latin typeface="Courier New" panose="02070309020205020404" pitchFamily="49" charset="0"/>
              </a:rPr>
              <a:t>:</a:t>
            </a:r>
            <a:r>
              <a:rPr lang="en-GB" altLang="en-US" sz="2800" b="1" err="1">
                <a:solidFill>
                  <a:srgbClr val="C00000"/>
                </a:solidFill>
                <a:latin typeface="Courier New" panose="02070309020205020404" pitchFamily="49" charset="0"/>
              </a:rPr>
              <a:t>old.</a:t>
            </a:r>
            <a:r>
              <a:rPr lang="en-GB" altLang="en-US" sz="2800" b="1" err="1">
                <a:solidFill>
                  <a:srgbClr val="002060"/>
                </a:solidFill>
                <a:latin typeface="Courier New" panose="02070309020205020404" pitchFamily="49" charset="0"/>
              </a:rPr>
              <a:t>ColumnName</a:t>
            </a:r>
            <a:endParaRPr lang="en-GB" altLang="en-US" sz="2800" b="1">
              <a:solidFill>
                <a:srgbClr val="002060"/>
              </a:solidFill>
            </a:endParaRPr>
          </a:p>
          <a:p>
            <a:pPr algn="just" eaLnBrk="1" hangingPunct="1">
              <a:lnSpc>
                <a:spcPct val="100000"/>
              </a:lnSpc>
            </a:pPr>
            <a:endParaRPr lang="en-US" altLang="en-US"/>
          </a:p>
        </p:txBody>
      </p:sp>
    </p:spTree>
    <p:extLst>
      <p:ext uri="{BB962C8B-B14F-4D97-AF65-F5344CB8AC3E}">
        <p14:creationId xmlns:p14="http://schemas.microsoft.com/office/powerpoint/2010/main" val="226656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0" y="228600"/>
            <a:ext cx="7772400" cy="685800"/>
          </a:xfrm>
        </p:spPr>
        <p:txBody>
          <a:bodyPr/>
          <a:lstStyle/>
          <a:p>
            <a:pPr eaLnBrk="1" hangingPunct="1"/>
            <a:r>
              <a:rPr lang="en-GB" altLang="en-US" sz="3600" b="1" u="sng"/>
              <a:t> Bind Variables </a:t>
            </a:r>
            <a:r>
              <a:rPr lang="en-GB" altLang="en-US" sz="3600" b="1" u="sng">
                <a:solidFill>
                  <a:srgbClr val="C00000"/>
                </a:solidFill>
              </a:rPr>
              <a:t>:</a:t>
            </a:r>
            <a:r>
              <a:rPr lang="en-GB" altLang="en-US" sz="3600" b="1" u="sng">
                <a:solidFill>
                  <a:srgbClr val="0070C0"/>
                </a:solidFill>
              </a:rPr>
              <a:t>old</a:t>
            </a:r>
            <a:r>
              <a:rPr lang="en-GB" altLang="en-US" sz="3600" b="1" u="sng"/>
              <a:t> and </a:t>
            </a:r>
            <a:r>
              <a:rPr lang="en-GB" altLang="en-US" sz="3600" b="1" u="sng">
                <a:solidFill>
                  <a:srgbClr val="C00000"/>
                </a:solidFill>
              </a:rPr>
              <a:t>:</a:t>
            </a:r>
            <a:r>
              <a:rPr lang="en-GB" altLang="en-US" sz="3600" b="1" u="sng">
                <a:solidFill>
                  <a:srgbClr val="0070C0"/>
                </a:solidFill>
              </a:rPr>
              <a:t>new</a:t>
            </a:r>
            <a:r>
              <a:rPr lang="en-GB" altLang="en-US" sz="3600" b="1" u="sng"/>
              <a:t> Defined</a:t>
            </a:r>
            <a:endParaRPr lang="en-US" altLang="en-US" sz="3600" b="1" u="sng"/>
          </a:p>
        </p:txBody>
      </p:sp>
      <p:sp>
        <p:nvSpPr>
          <p:cNvPr id="36867" name="Rectangle 3"/>
          <p:cNvSpPr>
            <a:spLocks noGrp="1" noChangeArrowheads="1"/>
          </p:cNvSpPr>
          <p:nvPr>
            <p:ph type="body" sz="half" idx="1"/>
          </p:nvPr>
        </p:nvSpPr>
        <p:spPr>
          <a:xfrm>
            <a:off x="1981200" y="1066800"/>
            <a:ext cx="8458200" cy="228600"/>
          </a:xfrm>
        </p:spPr>
        <p:txBody>
          <a:bodyPr/>
          <a:lstStyle/>
          <a:p>
            <a:pPr eaLnBrk="1" hangingPunct="1">
              <a:lnSpc>
                <a:spcPct val="80000"/>
              </a:lnSpc>
              <a:buFontTx/>
              <a:buNone/>
            </a:pPr>
            <a:r>
              <a:rPr lang="en-GB" altLang="en-US" sz="1000" b="1"/>
              <a:t> </a:t>
            </a:r>
          </a:p>
        </p:txBody>
      </p:sp>
      <p:graphicFrame>
        <p:nvGraphicFramePr>
          <p:cNvPr id="552999" name="Group 39"/>
          <p:cNvGraphicFramePr>
            <a:graphicFrameLocks noGrp="1"/>
          </p:cNvGraphicFramePr>
          <p:nvPr>
            <p:ph sz="half" idx="2"/>
            <p:extLst>
              <p:ext uri="{D42A27DB-BD31-4B8C-83A1-F6EECF244321}">
                <p14:modId xmlns:p14="http://schemas.microsoft.com/office/powerpoint/2010/main" val="2846164894"/>
              </p:ext>
            </p:extLst>
          </p:nvPr>
        </p:nvGraphicFramePr>
        <p:xfrm>
          <a:off x="1905000" y="1143002"/>
          <a:ext cx="8382000" cy="4948310"/>
        </p:xfrm>
        <a:graphic>
          <a:graphicData uri="http://schemas.openxmlformats.org/drawingml/2006/table">
            <a:tbl>
              <a:tblPr/>
              <a:tblGrid>
                <a:gridCol w="2315308">
                  <a:extLst>
                    <a:ext uri="{9D8B030D-6E8A-4147-A177-3AD203B41FA5}">
                      <a16:colId xmlns:a16="http://schemas.microsoft.com/office/drawing/2014/main" val="20000"/>
                    </a:ext>
                  </a:extLst>
                </a:gridCol>
                <a:gridCol w="3066757">
                  <a:extLst>
                    <a:ext uri="{9D8B030D-6E8A-4147-A177-3AD203B41FA5}">
                      <a16:colId xmlns:a16="http://schemas.microsoft.com/office/drawing/2014/main" val="20001"/>
                    </a:ext>
                  </a:extLst>
                </a:gridCol>
                <a:gridCol w="2999935">
                  <a:extLst>
                    <a:ext uri="{9D8B030D-6E8A-4147-A177-3AD203B41FA5}">
                      <a16:colId xmlns:a16="http://schemas.microsoft.com/office/drawing/2014/main" val="20002"/>
                    </a:ext>
                  </a:extLst>
                </a:gridCol>
              </a:tblGrid>
              <a:tr h="676527">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1" i="0" u="none" strike="noStrike" cap="none" normalizeH="0" baseline="0">
                          <a:ln>
                            <a:noFill/>
                          </a:ln>
                          <a:solidFill>
                            <a:srgbClr val="C00000"/>
                          </a:solidFill>
                          <a:effectLst/>
                          <a:latin typeface="Times New Roman" panose="02020603050405020304" pitchFamily="18" charset="0"/>
                        </a:rPr>
                        <a:t>DML Statement</a:t>
                      </a:r>
                      <a:r>
                        <a:rPr kumimoji="0" lang="en-US" altLang="en-US" sz="2000" b="0" i="0" u="none" strike="noStrike" cap="none" normalizeH="0" baseline="0">
                          <a:ln>
                            <a:noFill/>
                          </a:ln>
                          <a:solidFill>
                            <a:srgbClr val="C00000"/>
                          </a:solidFill>
                          <a:effectLst/>
                          <a:latin typeface="Times New Roman" panose="02020603050405020304" pitchFamily="18" charset="0"/>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C00000"/>
                          </a:solidFill>
                          <a:effectLst/>
                          <a:latin typeface="Times New Roman" panose="02020603050405020304" pitchFamily="18" charset="0"/>
                        </a:rPr>
                        <a:t> </a:t>
                      </a:r>
                      <a:r>
                        <a:rPr kumimoji="0" lang="en-US" altLang="en-US" sz="2000" b="1" i="0" u="none" strike="noStrike" cap="none" normalizeH="0" baseline="0">
                          <a:ln>
                            <a:noFill/>
                          </a:ln>
                          <a:solidFill>
                            <a:srgbClr val="C00000"/>
                          </a:solidFill>
                          <a:effectLst/>
                          <a:latin typeface="Times New Roman" panose="02020603050405020304" pitchFamily="18" charset="0"/>
                        </a:rPr>
                        <a:t>:old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C00000"/>
                          </a:solidFill>
                          <a:effectLst/>
                          <a:latin typeface="Times New Roman" panose="02020603050405020304" pitchFamily="18" charset="0"/>
                        </a:rPr>
                        <a:t> :new</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85269">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2060"/>
                          </a:solidFill>
                          <a:effectLst/>
                          <a:latin typeface="Times New Roman" panose="02020603050405020304" pitchFamily="18" charset="0"/>
                        </a:rPr>
                        <a:t>INSERT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a:ln>
                            <a:noFill/>
                          </a:ln>
                          <a:solidFill>
                            <a:srgbClr val="002060"/>
                          </a:solidFill>
                          <a:effectLst/>
                          <a:latin typeface="Times New Roman" panose="02020603050405020304" pitchFamily="18" charset="0"/>
                        </a:rPr>
                        <a:t>Undefined – all column values are </a:t>
                      </a:r>
                      <a:r>
                        <a:rPr kumimoji="0" lang="en-GB" altLang="en-US" sz="2000" b="0" i="0" u="none" strike="noStrike" cap="none" normalizeH="0" baseline="0">
                          <a:ln>
                            <a:noFill/>
                          </a:ln>
                          <a:solidFill>
                            <a:srgbClr val="C00000"/>
                          </a:solidFill>
                          <a:effectLst/>
                          <a:latin typeface="Times New Roman" panose="02020603050405020304" pitchFamily="18" charset="0"/>
                        </a:rPr>
                        <a:t>NULL</a:t>
                      </a:r>
                      <a:r>
                        <a:rPr kumimoji="0" lang="en-GB" altLang="en-US" sz="2000" b="0" i="0" u="none" strike="noStrike" cap="none" normalizeH="0" baseline="0">
                          <a:ln>
                            <a:noFill/>
                          </a:ln>
                          <a:solidFill>
                            <a:srgbClr val="002060"/>
                          </a:solidFill>
                          <a:effectLst/>
                          <a:latin typeface="Times New Roman" panose="02020603050405020304" pitchFamily="18" charset="0"/>
                        </a:rPr>
                        <a:t> as there is no “old” version of the data row being inserted.</a:t>
                      </a:r>
                      <a:r>
                        <a:rPr kumimoji="0" lang="en-US" altLang="en-US" sz="2000" b="0" i="0" u="none" strike="noStrike" cap="none" normalizeH="0" baseline="0">
                          <a:ln>
                            <a:noFill/>
                          </a:ln>
                          <a:solidFill>
                            <a:srgbClr val="002060"/>
                          </a:solidFill>
                          <a:effectLst/>
                          <a:latin typeface="Times New Roman" panose="02020603050405020304" pitchFamily="18" charset="0"/>
                        </a:rPr>
                        <a: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a:ln>
                            <a:noFill/>
                          </a:ln>
                          <a:solidFill>
                            <a:srgbClr val="002060"/>
                          </a:solidFill>
                          <a:effectLst/>
                          <a:latin typeface="Times New Roman" panose="02020603050405020304" pitchFamily="18" charset="0"/>
                        </a:rPr>
                        <a:t>Stores the values that will be inserted into the new row for the table.</a:t>
                      </a:r>
                      <a:r>
                        <a:rPr kumimoji="0" lang="en-US" altLang="en-US" sz="2000" b="0" i="0" u="none" strike="noStrike" cap="none" normalizeH="0" baseline="0">
                          <a:ln>
                            <a:noFill/>
                          </a:ln>
                          <a:solidFill>
                            <a:srgbClr val="002060"/>
                          </a:solidFill>
                          <a:effectLst/>
                          <a:latin typeface="Times New Roman" panose="02020603050405020304" pitchFamily="18" charset="0"/>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25440">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2060"/>
                          </a:solidFill>
                          <a:effectLst/>
                          <a:latin typeface="Times New Roman" panose="02020603050405020304" pitchFamily="18" charset="0"/>
                        </a:rPr>
                        <a:t>UPDATE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a:ln>
                            <a:noFill/>
                          </a:ln>
                          <a:solidFill>
                            <a:srgbClr val="002060"/>
                          </a:solidFill>
                          <a:effectLst/>
                          <a:latin typeface="Times New Roman" panose="02020603050405020304" pitchFamily="18" charset="0"/>
                        </a:rPr>
                        <a:t>Stores the original values for the row being updated </a:t>
                      </a:r>
                      <a:r>
                        <a:rPr kumimoji="0" lang="en-GB" altLang="en-US" sz="2000" b="0" i="0" u="none" strike="noStrike" cap="none" normalizeH="0" baseline="0">
                          <a:ln>
                            <a:noFill/>
                          </a:ln>
                          <a:solidFill>
                            <a:srgbClr val="C00000"/>
                          </a:solidFill>
                          <a:effectLst/>
                          <a:latin typeface="Times New Roman" panose="02020603050405020304" pitchFamily="18" charset="0"/>
                        </a:rPr>
                        <a:t>before the update</a:t>
                      </a:r>
                      <a:r>
                        <a:rPr kumimoji="0" lang="en-GB" altLang="en-US" sz="2000" b="0" i="0" u="none" strike="noStrike" cap="none" normalizeH="0" baseline="0">
                          <a:ln>
                            <a:noFill/>
                          </a:ln>
                          <a:solidFill>
                            <a:srgbClr val="002060"/>
                          </a:solidFill>
                          <a:effectLst/>
                          <a:latin typeface="Times New Roman" panose="02020603050405020304" pitchFamily="18" charset="0"/>
                        </a:rPr>
                        <a:t> takes place.</a:t>
                      </a:r>
                      <a:r>
                        <a:rPr kumimoji="0" lang="en-US" altLang="en-US" sz="2000" b="0" i="0" u="none" strike="noStrike" cap="none" normalizeH="0" baseline="0">
                          <a:ln>
                            <a:noFill/>
                          </a:ln>
                          <a:solidFill>
                            <a:srgbClr val="002060"/>
                          </a:solidFill>
                          <a:effectLst/>
                          <a:latin typeface="Times New Roman" panose="02020603050405020304" pitchFamily="18" charset="0"/>
                        </a:rPr>
                        <a: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a:ln>
                            <a:noFill/>
                          </a:ln>
                          <a:solidFill>
                            <a:srgbClr val="002060"/>
                          </a:solidFill>
                          <a:effectLst/>
                          <a:latin typeface="Times New Roman" panose="02020603050405020304" pitchFamily="18" charset="0"/>
                        </a:rPr>
                        <a:t>Stores the new values for the row – values the row will contain </a:t>
                      </a:r>
                      <a:r>
                        <a:rPr kumimoji="0" lang="en-GB" altLang="en-US" sz="2000" b="0" i="0" u="none" strike="noStrike" cap="none" normalizeH="0" baseline="0">
                          <a:ln>
                            <a:noFill/>
                          </a:ln>
                          <a:solidFill>
                            <a:srgbClr val="C00000"/>
                          </a:solidFill>
                          <a:effectLst/>
                          <a:latin typeface="Times New Roman" panose="02020603050405020304" pitchFamily="18" charset="0"/>
                        </a:rPr>
                        <a:t>after the update</a:t>
                      </a:r>
                      <a:r>
                        <a:rPr kumimoji="0" lang="en-GB" altLang="en-US" sz="2000" b="0" i="0" u="none" strike="noStrike" cap="none" normalizeH="0" baseline="0">
                          <a:ln>
                            <a:noFill/>
                          </a:ln>
                          <a:solidFill>
                            <a:srgbClr val="002060"/>
                          </a:solidFill>
                          <a:effectLst/>
                          <a:latin typeface="Times New Roman" panose="02020603050405020304" pitchFamily="18" charset="0"/>
                        </a:rPr>
                        <a:t> takes place.</a:t>
                      </a:r>
                      <a:r>
                        <a:rPr kumimoji="0" lang="en-US" altLang="en-US" sz="2000" b="0" i="0" u="none" strike="noStrike" cap="none" normalizeH="0" baseline="0">
                          <a:ln>
                            <a:noFill/>
                          </a:ln>
                          <a:solidFill>
                            <a:srgbClr val="002060"/>
                          </a:solidFill>
                          <a:effectLst/>
                          <a:latin typeface="Times New Roman" panose="02020603050405020304" pitchFamily="18" charset="0"/>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61074">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rgbClr val="002060"/>
                          </a:solidFill>
                          <a:effectLst/>
                          <a:latin typeface="Times New Roman" panose="02020603050405020304" pitchFamily="18" charset="0"/>
                        </a:rPr>
                        <a:t>DELETE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a:ln>
                            <a:noFill/>
                          </a:ln>
                          <a:solidFill>
                            <a:srgbClr val="002060"/>
                          </a:solidFill>
                          <a:effectLst/>
                          <a:latin typeface="Times New Roman" panose="02020603050405020304" pitchFamily="18" charset="0"/>
                        </a:rPr>
                        <a:t>Stores the original values for the row being deleted </a:t>
                      </a:r>
                      <a:r>
                        <a:rPr kumimoji="0" lang="en-GB" altLang="en-US" sz="2000" b="0" i="0" u="none" strike="noStrike" cap="none" normalizeH="0" baseline="0">
                          <a:ln>
                            <a:noFill/>
                          </a:ln>
                          <a:solidFill>
                            <a:srgbClr val="C00000"/>
                          </a:solidFill>
                          <a:effectLst/>
                          <a:latin typeface="Times New Roman" panose="02020603050405020304" pitchFamily="18" charset="0"/>
                        </a:rPr>
                        <a:t>before the deletion </a:t>
                      </a:r>
                      <a:r>
                        <a:rPr kumimoji="0" lang="en-GB" altLang="en-US" sz="2000" b="0" i="0" u="none" strike="noStrike" cap="none" normalizeH="0" baseline="0">
                          <a:ln>
                            <a:noFill/>
                          </a:ln>
                          <a:solidFill>
                            <a:srgbClr val="002060"/>
                          </a:solidFill>
                          <a:effectLst/>
                          <a:latin typeface="Times New Roman" panose="02020603050405020304" pitchFamily="18" charset="0"/>
                        </a:rPr>
                        <a:t>takes place.</a:t>
                      </a:r>
                      <a:r>
                        <a:rPr kumimoji="0" lang="en-US" altLang="en-US" sz="2000" b="0" i="0" u="none" strike="noStrike" cap="none" normalizeH="0" baseline="0">
                          <a:ln>
                            <a:noFill/>
                          </a:ln>
                          <a:solidFill>
                            <a:srgbClr val="002060"/>
                          </a:solidFill>
                          <a:effectLst/>
                          <a:latin typeface="Times New Roman" panose="02020603050405020304" pitchFamily="18" charset="0"/>
                        </a:rPr>
                        <a: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FCC00"/>
                          </a:solidFill>
                          <a:effectLst>
                            <a:outerShdw blurRad="38100" dist="38100" dir="2700000" algn="tl">
                              <a:srgbClr val="000000"/>
                            </a:outerShdw>
                          </a:effectLst>
                          <a:latin typeface="Times New Roman" panose="02020603050405020304" pitchFamily="18" charset="0"/>
                        </a:defRPr>
                      </a:lvl1pPr>
                      <a:lvl2pPr>
                        <a:spcBef>
                          <a:spcPct val="20000"/>
                        </a:spcBef>
                        <a:defRPr sz="2400">
                          <a:solidFill>
                            <a:srgbClr val="FFCC00"/>
                          </a:solidFill>
                          <a:effectLst>
                            <a:outerShdw blurRad="38100" dist="38100" dir="2700000" algn="tl">
                              <a:srgbClr val="000000"/>
                            </a:outerShdw>
                          </a:effectLst>
                          <a:latin typeface="Times New Roman" panose="02020603050405020304" pitchFamily="18" charset="0"/>
                        </a:defRPr>
                      </a:lvl2pPr>
                      <a:lvl3pPr>
                        <a:spcBef>
                          <a:spcPct val="20000"/>
                        </a:spcBef>
                        <a:defRPr sz="2000">
                          <a:solidFill>
                            <a:srgbClr val="FFCC00"/>
                          </a:solidFill>
                          <a:effectLst>
                            <a:outerShdw blurRad="38100" dist="38100" dir="2700000" algn="tl">
                              <a:srgbClr val="000000"/>
                            </a:outerShdw>
                          </a:effectLst>
                          <a:latin typeface="Times New Roman" panose="02020603050405020304" pitchFamily="18" charset="0"/>
                        </a:defRPr>
                      </a:lvl3pPr>
                      <a:lvl4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4pPr>
                      <a:lvl5pPr>
                        <a:spcBef>
                          <a:spcPct val="20000"/>
                        </a:spcBef>
                        <a:defRPr>
                          <a:solidFill>
                            <a:srgbClr val="FFCC00"/>
                          </a:solidFill>
                          <a:effectLst>
                            <a:outerShdw blurRad="38100" dist="38100" dir="2700000" algn="tl">
                              <a:srgbClr val="000000"/>
                            </a:outerShdw>
                          </a:effectLst>
                          <a:latin typeface="Times New Roman" panose="02020603050405020304" pitchFamily="18" charset="0"/>
                        </a:defRPr>
                      </a:lvl5pPr>
                      <a:lvl6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6pPr>
                      <a:lvl7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7pPr>
                      <a:lvl8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8pPr>
                      <a:lvl9pPr fontAlgn="base">
                        <a:spcBef>
                          <a:spcPct val="20000"/>
                        </a:spcBef>
                        <a:spcAft>
                          <a:spcPct val="0"/>
                        </a:spcAft>
                        <a:defRPr>
                          <a:solidFill>
                            <a:srgbClr val="FFCC00"/>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2000" b="0" i="0" u="none" strike="noStrike" cap="none" normalizeH="0" baseline="0">
                          <a:ln>
                            <a:noFill/>
                          </a:ln>
                          <a:solidFill>
                            <a:srgbClr val="002060"/>
                          </a:solidFill>
                          <a:effectLst/>
                          <a:latin typeface="Times New Roman" panose="02020603050405020304" pitchFamily="18" charset="0"/>
                        </a:rPr>
                        <a:t>Undefined – all column values are </a:t>
                      </a:r>
                      <a:r>
                        <a:rPr kumimoji="0" lang="en-GB" altLang="en-US" sz="2000" b="0" i="0" u="none" strike="noStrike" cap="none" normalizeH="0" baseline="0">
                          <a:ln>
                            <a:noFill/>
                          </a:ln>
                          <a:solidFill>
                            <a:srgbClr val="C00000"/>
                          </a:solidFill>
                          <a:effectLst/>
                          <a:latin typeface="Times New Roman" panose="02020603050405020304" pitchFamily="18" charset="0"/>
                        </a:rPr>
                        <a:t>NULL</a:t>
                      </a:r>
                      <a:r>
                        <a:rPr kumimoji="0" lang="en-GB" altLang="en-US" sz="2000" b="0" i="0" u="none" strike="noStrike" cap="none" normalizeH="0" baseline="0">
                          <a:ln>
                            <a:noFill/>
                          </a:ln>
                          <a:solidFill>
                            <a:srgbClr val="002060"/>
                          </a:solidFill>
                          <a:effectLst/>
                          <a:latin typeface="Times New Roman" panose="02020603050405020304" pitchFamily="18" charset="0"/>
                        </a:rPr>
                        <a:t> as there will not be a “new” version of the row being deleted.</a:t>
                      </a:r>
                      <a:r>
                        <a:rPr kumimoji="0" lang="en-US" altLang="en-US" sz="2000" b="0" i="0" u="none" strike="noStrike" cap="none" normalizeH="0" baseline="0">
                          <a:ln>
                            <a:noFill/>
                          </a:ln>
                          <a:solidFill>
                            <a:srgbClr val="002060"/>
                          </a:solidFill>
                          <a:effectLst/>
                          <a:latin typeface="Times New Roman" panose="02020603050405020304" pitchFamily="18" charset="0"/>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3039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175659" y="-92405"/>
            <a:ext cx="8162470" cy="958681"/>
          </a:xfrm>
        </p:spPr>
        <p:txBody>
          <a:bodyPr>
            <a:normAutofit/>
          </a:bodyPr>
          <a:lstStyle/>
          <a:p>
            <a:pPr eaLnBrk="1" hangingPunct="1"/>
            <a:r>
              <a:rPr lang="en-US" altLang="en-US" sz="3600" b="1" u="sng"/>
              <a:t>Example</a:t>
            </a:r>
          </a:p>
        </p:txBody>
      </p:sp>
      <p:sp>
        <p:nvSpPr>
          <p:cNvPr id="37891" name="Content Placeholder 2"/>
          <p:cNvSpPr>
            <a:spLocks noGrp="1"/>
          </p:cNvSpPr>
          <p:nvPr>
            <p:ph idx="1"/>
          </p:nvPr>
        </p:nvSpPr>
        <p:spPr>
          <a:xfrm>
            <a:off x="5977847" y="335508"/>
            <a:ext cx="5921829" cy="4284208"/>
          </a:xfrm>
        </p:spPr>
        <p:txBody>
          <a:bodyPr>
            <a:normAutofit fontScale="62500" lnSpcReduction="20000"/>
          </a:bodyPr>
          <a:lstStyle/>
          <a:p>
            <a:pPr marL="0" indent="0">
              <a:lnSpc>
                <a:spcPct val="120000"/>
              </a:lnSpc>
              <a:buNone/>
            </a:pPr>
            <a:r>
              <a:rPr lang="en-IN" altLang="en-US" sz="3800"/>
              <a:t>CREATE TABLE </a:t>
            </a:r>
            <a:r>
              <a:rPr lang="en-IN" altLang="en-US" sz="3800" err="1"/>
              <a:t>Emp_log</a:t>
            </a:r>
            <a:r>
              <a:rPr lang="en-IN" altLang="en-US" sz="3800"/>
              <a:t> </a:t>
            </a:r>
            <a:r>
              <a:rPr lang="en-IN" altLang="en-US" sz="4500" b="1">
                <a:solidFill>
                  <a:srgbClr val="C00000"/>
                </a:solidFill>
              </a:rPr>
              <a:t>(</a:t>
            </a:r>
          </a:p>
          <a:p>
            <a:pPr marL="0" indent="0">
              <a:lnSpc>
                <a:spcPct val="120000"/>
              </a:lnSpc>
              <a:buNone/>
            </a:pPr>
            <a:r>
              <a:rPr lang="en-IN" altLang="en-US" sz="3800"/>
              <a:t>	</a:t>
            </a:r>
            <a:r>
              <a:rPr lang="en-IN" altLang="en-US" sz="3800" err="1"/>
              <a:t>Emp_id</a:t>
            </a:r>
            <a:r>
              <a:rPr lang="en-IN" altLang="en-US" sz="3800"/>
              <a:t>     NUMBER(4),</a:t>
            </a:r>
          </a:p>
          <a:p>
            <a:pPr marL="0" indent="0">
              <a:lnSpc>
                <a:spcPct val="120000"/>
              </a:lnSpc>
              <a:buNone/>
            </a:pPr>
            <a:r>
              <a:rPr lang="en-IN" altLang="en-US" sz="3800"/>
              <a:t>	</a:t>
            </a:r>
            <a:r>
              <a:rPr lang="en-IN" altLang="en-US" sz="3800" err="1"/>
              <a:t>Log_date</a:t>
            </a:r>
            <a:r>
              <a:rPr lang="en-IN" altLang="en-US" sz="3800"/>
              <a:t>   DATE,</a:t>
            </a:r>
          </a:p>
          <a:p>
            <a:pPr marL="0" indent="0">
              <a:lnSpc>
                <a:spcPct val="120000"/>
              </a:lnSpc>
              <a:buNone/>
            </a:pPr>
            <a:r>
              <a:rPr lang="en-US" altLang="en-US" sz="3800"/>
              <a:t>	</a:t>
            </a:r>
            <a:r>
              <a:rPr lang="en-US" altLang="en-US" sz="3800" err="1"/>
              <a:t>Old_salary</a:t>
            </a:r>
            <a:r>
              <a:rPr lang="en-US" altLang="en-US" sz="3800"/>
              <a:t> </a:t>
            </a:r>
            <a:r>
              <a:rPr lang="en-IN" altLang="en-US" sz="3800"/>
              <a:t>NUMBER(7,2),</a:t>
            </a:r>
          </a:p>
          <a:p>
            <a:pPr marL="0" indent="0">
              <a:lnSpc>
                <a:spcPct val="120000"/>
              </a:lnSpc>
              <a:buNone/>
            </a:pPr>
            <a:r>
              <a:rPr lang="en-IN" altLang="en-US" sz="3800"/>
              <a:t>	</a:t>
            </a:r>
            <a:r>
              <a:rPr lang="en-IN" altLang="en-US" sz="3800" err="1"/>
              <a:t>New_salary</a:t>
            </a:r>
            <a:r>
              <a:rPr lang="en-IN" altLang="en-US" sz="3800"/>
              <a:t> NUMBER(7,2),</a:t>
            </a:r>
          </a:p>
          <a:p>
            <a:pPr marL="0" indent="0">
              <a:lnSpc>
                <a:spcPct val="120000"/>
              </a:lnSpc>
              <a:buNone/>
            </a:pPr>
            <a:r>
              <a:rPr lang="en-IN" altLang="en-US" sz="3800"/>
              <a:t>	Action     VARCHAR2(20),</a:t>
            </a:r>
          </a:p>
          <a:p>
            <a:pPr marL="0" indent="0">
              <a:lnSpc>
                <a:spcPct val="120000"/>
              </a:lnSpc>
              <a:buNone/>
            </a:pPr>
            <a:r>
              <a:rPr lang="en-IN" altLang="en-US" sz="3800"/>
              <a:t>	</a:t>
            </a:r>
            <a:r>
              <a:rPr lang="en-IN" altLang="en-US" sz="3800" err="1"/>
              <a:t>User_name</a:t>
            </a:r>
            <a:r>
              <a:rPr lang="en-IN" altLang="en-US" sz="3800"/>
              <a:t> varchar2(10)</a:t>
            </a:r>
            <a:r>
              <a:rPr lang="en-IN" altLang="en-US" sz="4500" b="1">
                <a:solidFill>
                  <a:srgbClr val="C00000"/>
                </a:solidFill>
              </a:rPr>
              <a:t>)</a:t>
            </a:r>
            <a:r>
              <a:rPr lang="en-IN" altLang="en-US" sz="3800"/>
              <a:t>;</a:t>
            </a:r>
          </a:p>
          <a:p>
            <a:pPr marL="0" indent="0">
              <a:buNone/>
            </a:pPr>
            <a:r>
              <a:rPr lang="en-IN" altLang="en-US"/>
              <a:t> </a:t>
            </a:r>
            <a:endParaRPr lang="en-IN" altLang="en-US" sz="1900"/>
          </a:p>
          <a:p>
            <a:pPr marL="0" indent="0">
              <a:buNone/>
            </a:pPr>
            <a:r>
              <a:rPr lang="en-IN" altLang="en-US"/>
              <a:t> </a:t>
            </a:r>
            <a:r>
              <a:rPr lang="en-IN" altLang="en-US" sz="3800"/>
              <a:t>This table records the salary  change events.</a:t>
            </a:r>
            <a:endParaRPr lang="en-US" altLang="en-US" sz="3800"/>
          </a:p>
        </p:txBody>
      </p:sp>
      <p:sp>
        <p:nvSpPr>
          <p:cNvPr id="4" name="Content Placeholder 2">
            <a:extLst>
              <a:ext uri="{FF2B5EF4-FFF2-40B4-BE49-F238E27FC236}">
                <a16:creationId xmlns:a16="http://schemas.microsoft.com/office/drawing/2014/main" id="{5D434A37-C920-4F13-902D-BAF39541B542}"/>
              </a:ext>
            </a:extLst>
          </p:cNvPr>
          <p:cNvSpPr txBox="1">
            <a:spLocks/>
          </p:cNvSpPr>
          <p:nvPr/>
        </p:nvSpPr>
        <p:spPr>
          <a:xfrm>
            <a:off x="621020" y="1013996"/>
            <a:ext cx="5300810" cy="34931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altLang="en-US" sz="2600"/>
              <a:t>CREATE TABLE Emp </a:t>
            </a:r>
            <a:r>
              <a:rPr lang="en-IN" altLang="en-US" sz="3000" b="1">
                <a:solidFill>
                  <a:srgbClr val="C00000"/>
                </a:solidFill>
              </a:rPr>
              <a:t>(</a:t>
            </a:r>
            <a:endParaRPr lang="en-IN" altLang="en-US" sz="2600" b="1">
              <a:solidFill>
                <a:srgbClr val="C00000"/>
              </a:solidFill>
            </a:endParaRPr>
          </a:p>
          <a:p>
            <a:pPr marL="0" indent="0">
              <a:lnSpc>
                <a:spcPct val="100000"/>
              </a:lnSpc>
              <a:buFont typeface="Arial" panose="020B0604020202020204" pitchFamily="34" charset="0"/>
              <a:buNone/>
            </a:pPr>
            <a:r>
              <a:rPr lang="en-IN" altLang="en-US" sz="2600"/>
              <a:t>	</a:t>
            </a:r>
            <a:r>
              <a:rPr lang="en-IN" altLang="en-US" sz="2600" err="1"/>
              <a:t>Empno</a:t>
            </a:r>
            <a:r>
              <a:rPr lang="en-IN" altLang="en-US" sz="2600"/>
              <a:t> NUMBER(4),</a:t>
            </a:r>
          </a:p>
          <a:p>
            <a:pPr marL="0" indent="0">
              <a:lnSpc>
                <a:spcPct val="100000"/>
              </a:lnSpc>
              <a:buFont typeface="Arial" panose="020B0604020202020204" pitchFamily="34" charset="0"/>
              <a:buNone/>
            </a:pPr>
            <a:r>
              <a:rPr lang="en-IN" altLang="en-US" sz="2600"/>
              <a:t>	Name  varchar2(10),</a:t>
            </a:r>
          </a:p>
          <a:p>
            <a:pPr marL="0" indent="0">
              <a:lnSpc>
                <a:spcPct val="100000"/>
              </a:lnSpc>
              <a:buFont typeface="Arial" panose="020B0604020202020204" pitchFamily="34" charset="0"/>
              <a:buNone/>
            </a:pPr>
            <a:r>
              <a:rPr lang="en-IN" altLang="en-US" sz="2600"/>
              <a:t>	salary NUMBER(7,2),</a:t>
            </a:r>
          </a:p>
          <a:p>
            <a:pPr marL="0" indent="0">
              <a:lnSpc>
                <a:spcPct val="100000"/>
              </a:lnSpc>
              <a:buFont typeface="Arial" panose="020B0604020202020204" pitchFamily="34" charset="0"/>
              <a:buNone/>
            </a:pPr>
            <a:r>
              <a:rPr lang="en-IN" altLang="en-US" sz="2600"/>
              <a:t>	Deptno     VARCHAR2(20)</a:t>
            </a:r>
            <a:r>
              <a:rPr lang="en-IN" altLang="en-US" sz="3000" b="1">
                <a:solidFill>
                  <a:srgbClr val="C00000"/>
                </a:solidFill>
              </a:rPr>
              <a:t>)</a:t>
            </a:r>
            <a:r>
              <a:rPr lang="en-IN" altLang="en-US" sz="2600"/>
              <a:t>;</a:t>
            </a:r>
          </a:p>
          <a:p>
            <a:pPr marL="0" indent="0">
              <a:lnSpc>
                <a:spcPct val="100000"/>
              </a:lnSpc>
              <a:buFont typeface="Arial" panose="020B0604020202020204" pitchFamily="34" charset="0"/>
              <a:buNone/>
            </a:pPr>
            <a:r>
              <a:rPr lang="en-IN" altLang="en-US"/>
              <a:t> </a:t>
            </a:r>
          </a:p>
          <a:p>
            <a:pPr marL="0" indent="0">
              <a:lnSpc>
                <a:spcPct val="100000"/>
              </a:lnSpc>
              <a:buFont typeface="Arial" panose="020B0604020202020204" pitchFamily="34" charset="0"/>
              <a:buNone/>
            </a:pPr>
            <a:r>
              <a:rPr lang="en-IN" altLang="en-US" sz="2600"/>
              <a:t>This table contains  employee information</a:t>
            </a:r>
            <a:endParaRPr lang="en-US" altLang="en-US" sz="2600"/>
          </a:p>
        </p:txBody>
      </p:sp>
      <p:sp>
        <p:nvSpPr>
          <p:cNvPr id="2" name="Rectangle 1">
            <a:extLst>
              <a:ext uri="{FF2B5EF4-FFF2-40B4-BE49-F238E27FC236}">
                <a16:creationId xmlns:a16="http://schemas.microsoft.com/office/drawing/2014/main" id="{DC729332-85DC-4A30-BE04-AE3E20816135}"/>
              </a:ext>
            </a:extLst>
          </p:cNvPr>
          <p:cNvSpPr/>
          <p:nvPr/>
        </p:nvSpPr>
        <p:spPr>
          <a:xfrm>
            <a:off x="1175659" y="5047629"/>
            <a:ext cx="10493831" cy="1724768"/>
          </a:xfrm>
          <a:prstGeom prst="rect">
            <a:avLst/>
          </a:prstGeom>
        </p:spPr>
        <p:txBody>
          <a:bodyPr wrap="square">
            <a:spAutoFit/>
          </a:bodyPr>
          <a:lstStyle/>
          <a:p>
            <a:pPr algn="just">
              <a:lnSpc>
                <a:spcPct val="112000"/>
              </a:lnSpc>
            </a:pPr>
            <a:r>
              <a:rPr lang="en-US" sz="2400" b="1"/>
              <a:t>Example: </a:t>
            </a:r>
            <a:r>
              <a:rPr lang="en-US" sz="2400"/>
              <a:t>Create a trigger to store salary change information into </a:t>
            </a:r>
            <a:r>
              <a:rPr lang="en-US" sz="2400" b="1" err="1"/>
              <a:t>EMP_log</a:t>
            </a:r>
            <a:r>
              <a:rPr lang="en-US" sz="2400" b="1"/>
              <a:t> </a:t>
            </a:r>
            <a:r>
              <a:rPr lang="en-US" sz="2400"/>
              <a:t>table , when salary changes is made to </a:t>
            </a:r>
            <a:r>
              <a:rPr lang="en-US" sz="2400" b="1"/>
              <a:t>EMP</a:t>
            </a:r>
            <a:r>
              <a:rPr lang="en-US" sz="2400"/>
              <a:t> table. It has record information such as- Whose Salary has been changed, when changed, old and new values of salary, Action(</a:t>
            </a:r>
            <a:r>
              <a:rPr lang="en-US" sz="2400">
                <a:solidFill>
                  <a:srgbClr val="C00000"/>
                </a:solidFill>
              </a:rPr>
              <a:t>I</a:t>
            </a:r>
            <a:r>
              <a:rPr lang="en-US" sz="2400"/>
              <a:t>-increase, </a:t>
            </a:r>
            <a:r>
              <a:rPr lang="en-US" sz="2400">
                <a:solidFill>
                  <a:srgbClr val="C00000"/>
                </a:solidFill>
              </a:rPr>
              <a:t>D</a:t>
            </a:r>
            <a:r>
              <a:rPr lang="en-US" sz="2400"/>
              <a:t>-Decrease), User who initiated the change.</a:t>
            </a:r>
            <a:endParaRPr lang="en-IN" sz="2400"/>
          </a:p>
        </p:txBody>
      </p:sp>
    </p:spTree>
    <p:extLst>
      <p:ext uri="{BB962C8B-B14F-4D97-AF65-F5344CB8AC3E}">
        <p14:creationId xmlns:p14="http://schemas.microsoft.com/office/powerpoint/2010/main" val="4037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52600" y="152401"/>
            <a:ext cx="7886700" cy="549275"/>
          </a:xfrm>
        </p:spPr>
        <p:txBody>
          <a:bodyPr>
            <a:normAutofit fontScale="90000"/>
          </a:bodyPr>
          <a:lstStyle/>
          <a:p>
            <a:pPr eaLnBrk="1" hangingPunct="1"/>
            <a:r>
              <a:rPr lang="en-US" altLang="en-US" b="1"/>
              <a:t>Example-2</a:t>
            </a:r>
          </a:p>
        </p:txBody>
      </p:sp>
      <p:sp>
        <p:nvSpPr>
          <p:cNvPr id="38915" name="Content Placeholder 2"/>
          <p:cNvSpPr>
            <a:spLocks noGrp="1"/>
          </p:cNvSpPr>
          <p:nvPr>
            <p:ph idx="1"/>
          </p:nvPr>
        </p:nvSpPr>
        <p:spPr>
          <a:xfrm>
            <a:off x="232757" y="802104"/>
            <a:ext cx="8345978" cy="6217921"/>
          </a:xfrm>
        </p:spPr>
        <p:txBody>
          <a:bodyPr>
            <a:noAutofit/>
          </a:bodyPr>
          <a:lstStyle/>
          <a:p>
            <a:pPr marL="0" indent="0">
              <a:lnSpc>
                <a:spcPct val="120000"/>
              </a:lnSpc>
              <a:buNone/>
            </a:pPr>
            <a:r>
              <a:rPr lang="en-IN" altLang="en-US" sz="2500" b="1"/>
              <a:t>CREATE OR REPLACE TRIGGER log_salary_increase</a:t>
            </a:r>
          </a:p>
          <a:p>
            <a:pPr marL="0" indent="0">
              <a:lnSpc>
                <a:spcPct val="120000"/>
              </a:lnSpc>
              <a:buNone/>
            </a:pPr>
            <a:r>
              <a:rPr lang="en-IN" altLang="en-US" sz="2500" b="1"/>
              <a:t>  AFTER UPDATE OF </a:t>
            </a:r>
            <a:r>
              <a:rPr lang="en-IN" altLang="en-US" sz="2500" b="1" err="1"/>
              <a:t>sal</a:t>
            </a:r>
            <a:r>
              <a:rPr lang="en-IN" altLang="en-US" sz="2500" b="1"/>
              <a:t> ON emp</a:t>
            </a:r>
          </a:p>
          <a:p>
            <a:pPr marL="0" indent="0">
              <a:lnSpc>
                <a:spcPct val="120000"/>
              </a:lnSpc>
              <a:buNone/>
            </a:pPr>
            <a:r>
              <a:rPr lang="en-IN" altLang="en-US" sz="2500" b="1"/>
              <a:t>  FOR EACH ROW</a:t>
            </a:r>
          </a:p>
          <a:p>
            <a:pPr marL="0" indent="0">
              <a:lnSpc>
                <a:spcPct val="120000"/>
              </a:lnSpc>
              <a:buNone/>
            </a:pPr>
            <a:r>
              <a:rPr lang="en-IN" altLang="en-US" sz="2500"/>
              <a:t>DECLARE</a:t>
            </a:r>
          </a:p>
          <a:p>
            <a:pPr marL="0" indent="0">
              <a:lnSpc>
                <a:spcPct val="120000"/>
              </a:lnSpc>
              <a:buNone/>
            </a:pPr>
            <a:r>
              <a:rPr lang="en-IN" altLang="en-US" sz="2500"/>
              <a:t>  </a:t>
            </a:r>
            <a:r>
              <a:rPr lang="en-IN" altLang="en-US" sz="2500" err="1"/>
              <a:t>user_action</a:t>
            </a:r>
            <a:r>
              <a:rPr lang="en-IN" altLang="en-US" sz="2500"/>
              <a:t> VARCHAR2(1);</a:t>
            </a:r>
          </a:p>
          <a:p>
            <a:pPr marL="0" indent="0">
              <a:lnSpc>
                <a:spcPct val="120000"/>
              </a:lnSpc>
              <a:buNone/>
            </a:pPr>
            <a:r>
              <a:rPr lang="en-IN" altLang="en-US" sz="2500"/>
              <a:t>BEGIN</a:t>
            </a:r>
          </a:p>
          <a:p>
            <a:pPr marL="0" indent="0">
              <a:lnSpc>
                <a:spcPct val="120000"/>
              </a:lnSpc>
              <a:buNone/>
            </a:pPr>
            <a:r>
              <a:rPr lang="en-IN" altLang="en-US" sz="2500"/>
              <a:t>  if(</a:t>
            </a:r>
            <a:r>
              <a:rPr lang="en-IN" altLang="en-US" sz="2500" b="1">
                <a:solidFill>
                  <a:srgbClr val="C00000"/>
                </a:solidFill>
              </a:rPr>
              <a:t>:</a:t>
            </a:r>
            <a:r>
              <a:rPr lang="en-IN" altLang="en-US" sz="2500" err="1"/>
              <a:t>new.sal</a:t>
            </a:r>
            <a:r>
              <a:rPr lang="en-IN" altLang="en-US" sz="2500"/>
              <a:t>&gt;</a:t>
            </a:r>
            <a:r>
              <a:rPr lang="en-IN" altLang="en-US" sz="2500" b="1">
                <a:solidFill>
                  <a:srgbClr val="C00000"/>
                </a:solidFill>
              </a:rPr>
              <a:t>:</a:t>
            </a:r>
            <a:r>
              <a:rPr lang="en-IN" altLang="en-US" sz="2500" err="1"/>
              <a:t>old.sal</a:t>
            </a:r>
            <a:r>
              <a:rPr lang="en-IN" altLang="en-US" sz="2500"/>
              <a:t>) then</a:t>
            </a:r>
          </a:p>
          <a:p>
            <a:pPr marL="0" indent="0">
              <a:lnSpc>
                <a:spcPct val="120000"/>
              </a:lnSpc>
              <a:buNone/>
            </a:pPr>
            <a:r>
              <a:rPr lang="en-IN" altLang="en-US" sz="2500"/>
              <a:t>      </a:t>
            </a:r>
            <a:r>
              <a:rPr lang="en-IN" altLang="en-US" sz="2500" err="1"/>
              <a:t>user_action</a:t>
            </a:r>
            <a:r>
              <a:rPr lang="en-IN" altLang="en-US" sz="2500"/>
              <a:t>:='I';</a:t>
            </a:r>
          </a:p>
          <a:p>
            <a:pPr marL="0" indent="0">
              <a:lnSpc>
                <a:spcPct val="120000"/>
              </a:lnSpc>
              <a:buNone/>
            </a:pPr>
            <a:r>
              <a:rPr lang="en-IN" altLang="en-US" sz="2500"/>
              <a:t>  </a:t>
            </a:r>
            <a:r>
              <a:rPr lang="en-IN" altLang="en-US" sz="2500" err="1"/>
              <a:t>elsif</a:t>
            </a:r>
            <a:r>
              <a:rPr lang="en-IN" altLang="en-US" sz="2500"/>
              <a:t> </a:t>
            </a:r>
            <a:r>
              <a:rPr lang="en-IN" altLang="en-US" sz="2500" b="1">
                <a:solidFill>
                  <a:srgbClr val="C00000"/>
                </a:solidFill>
              </a:rPr>
              <a:t>:</a:t>
            </a:r>
            <a:r>
              <a:rPr lang="en-IN" altLang="en-US" sz="2500" err="1"/>
              <a:t>new.sal</a:t>
            </a:r>
            <a:r>
              <a:rPr lang="en-IN" altLang="en-US" sz="2500"/>
              <a:t>=</a:t>
            </a:r>
            <a:r>
              <a:rPr lang="en-IN" altLang="en-US" sz="2500" b="1">
                <a:solidFill>
                  <a:srgbClr val="C00000"/>
                </a:solidFill>
              </a:rPr>
              <a:t>:</a:t>
            </a:r>
            <a:r>
              <a:rPr lang="en-IN" altLang="en-US" sz="2500" err="1"/>
              <a:t>old.sal</a:t>
            </a:r>
            <a:r>
              <a:rPr lang="en-IN" altLang="en-US" sz="2500"/>
              <a:t> then</a:t>
            </a:r>
          </a:p>
          <a:p>
            <a:pPr marL="0" indent="0">
              <a:lnSpc>
                <a:spcPct val="120000"/>
              </a:lnSpc>
              <a:buNone/>
            </a:pPr>
            <a:r>
              <a:rPr lang="en-IN" altLang="en-US" sz="2500"/>
              <a:t>     </a:t>
            </a:r>
            <a:r>
              <a:rPr lang="en-IN" altLang="en-US" sz="2500" err="1"/>
              <a:t>user_action</a:t>
            </a:r>
            <a:r>
              <a:rPr lang="en-IN" altLang="en-US" sz="2500"/>
              <a:t>:='N';  </a:t>
            </a:r>
            <a:endParaRPr lang="en-US" altLang="en-US" sz="2500"/>
          </a:p>
        </p:txBody>
      </p:sp>
      <p:sp>
        <p:nvSpPr>
          <p:cNvPr id="2" name="Rectangle 1">
            <a:extLst>
              <a:ext uri="{FF2B5EF4-FFF2-40B4-BE49-F238E27FC236}">
                <a16:creationId xmlns:a16="http://schemas.microsoft.com/office/drawing/2014/main" id="{C921FC12-1C9E-4749-AEE4-CCBEB47084EF}"/>
              </a:ext>
            </a:extLst>
          </p:cNvPr>
          <p:cNvSpPr/>
          <p:nvPr/>
        </p:nvSpPr>
        <p:spPr>
          <a:xfrm>
            <a:off x="6096001" y="2077152"/>
            <a:ext cx="6096000" cy="4628447"/>
          </a:xfrm>
          <a:prstGeom prst="rect">
            <a:avLst/>
          </a:prstGeom>
        </p:spPr>
        <p:txBody>
          <a:bodyPr wrap="square">
            <a:spAutoFit/>
          </a:bodyPr>
          <a:lstStyle/>
          <a:p>
            <a:pPr>
              <a:lnSpc>
                <a:spcPct val="120000"/>
              </a:lnSpc>
            </a:pPr>
            <a:r>
              <a:rPr lang="en-IN" altLang="en-US" sz="2800"/>
              <a:t>else</a:t>
            </a:r>
          </a:p>
          <a:p>
            <a:pPr>
              <a:lnSpc>
                <a:spcPct val="120000"/>
              </a:lnSpc>
            </a:pPr>
            <a:r>
              <a:rPr lang="en-IN" altLang="en-US" sz="2800"/>
              <a:t>      </a:t>
            </a:r>
            <a:r>
              <a:rPr lang="en-IN" altLang="en-US" sz="2800" err="1"/>
              <a:t>user_action</a:t>
            </a:r>
            <a:r>
              <a:rPr lang="en-IN" altLang="en-US" sz="2800"/>
              <a:t>:='D';</a:t>
            </a:r>
          </a:p>
          <a:p>
            <a:pPr>
              <a:lnSpc>
                <a:spcPct val="120000"/>
              </a:lnSpc>
            </a:pPr>
            <a:r>
              <a:rPr lang="en-IN" altLang="en-US" sz="2800"/>
              <a:t>  end if;</a:t>
            </a:r>
            <a:endParaRPr lang="en-IN" altLang="en-US" sz="2600"/>
          </a:p>
          <a:p>
            <a:pPr>
              <a:lnSpc>
                <a:spcPct val="150000"/>
              </a:lnSpc>
            </a:pPr>
            <a:r>
              <a:rPr lang="en-IN" altLang="en-US" sz="2600"/>
              <a:t>INSERT INTO </a:t>
            </a:r>
            <a:r>
              <a:rPr lang="en-IN" altLang="en-US" sz="2600" err="1"/>
              <a:t>Emp_log</a:t>
            </a:r>
            <a:r>
              <a:rPr lang="en-IN" altLang="en-US" sz="2600"/>
              <a:t> </a:t>
            </a:r>
          </a:p>
          <a:p>
            <a:pPr>
              <a:lnSpc>
                <a:spcPct val="150000"/>
              </a:lnSpc>
            </a:pPr>
            <a:r>
              <a:rPr lang="en-IN" altLang="en-US" sz="2600"/>
              <a:t>VALUES (</a:t>
            </a:r>
            <a:r>
              <a:rPr lang="en-IN" altLang="en-US" sz="2600" b="1">
                <a:solidFill>
                  <a:srgbClr val="C00000"/>
                </a:solidFill>
              </a:rPr>
              <a:t>:</a:t>
            </a:r>
            <a:r>
              <a:rPr lang="en-IN" altLang="en-US" sz="2600" err="1"/>
              <a:t>NEW.empno</a:t>
            </a:r>
            <a:r>
              <a:rPr lang="en-IN" altLang="en-US" sz="2600"/>
              <a:t>, SYSDATE,</a:t>
            </a:r>
            <a:r>
              <a:rPr lang="en-IN" altLang="en-US" sz="2800" b="1">
                <a:solidFill>
                  <a:srgbClr val="C00000"/>
                </a:solidFill>
              </a:rPr>
              <a:t>:</a:t>
            </a:r>
            <a:r>
              <a:rPr lang="en-IN" altLang="en-US" sz="2600" err="1"/>
              <a:t>old.sal</a:t>
            </a:r>
            <a:r>
              <a:rPr lang="en-IN" altLang="en-US" sz="2600"/>
              <a:t>, </a:t>
            </a:r>
            <a:r>
              <a:rPr lang="en-IN" altLang="en-US" sz="2600" b="1">
                <a:solidFill>
                  <a:srgbClr val="C00000"/>
                </a:solidFill>
              </a:rPr>
              <a:t>:</a:t>
            </a:r>
            <a:r>
              <a:rPr lang="en-IN" altLang="en-US" sz="2600" err="1"/>
              <a:t>NEW.sal,user_action</a:t>
            </a:r>
            <a:r>
              <a:rPr lang="en-IN" altLang="en-US" sz="2600"/>
              <a:t> ,User);</a:t>
            </a:r>
          </a:p>
          <a:p>
            <a:pPr>
              <a:lnSpc>
                <a:spcPct val="150000"/>
              </a:lnSpc>
            </a:pPr>
            <a:r>
              <a:rPr lang="en-IN" altLang="en-US" sz="2600"/>
              <a:t>END;</a:t>
            </a:r>
          </a:p>
          <a:p>
            <a:pPr>
              <a:lnSpc>
                <a:spcPct val="150000"/>
              </a:lnSpc>
            </a:pPr>
            <a:r>
              <a:rPr lang="en-IN" altLang="en-US" sz="2600" b="1">
                <a:solidFill>
                  <a:srgbClr val="C00000"/>
                </a:solidFill>
              </a:rPr>
              <a:t>/</a:t>
            </a:r>
            <a:endParaRPr lang="en-IN" sz="2600" b="1">
              <a:solidFill>
                <a:srgbClr val="C00000"/>
              </a:solidFill>
            </a:endParaRPr>
          </a:p>
        </p:txBody>
      </p:sp>
      <p:cxnSp>
        <p:nvCxnSpPr>
          <p:cNvPr id="4" name="Straight Connector 3">
            <a:extLst>
              <a:ext uri="{FF2B5EF4-FFF2-40B4-BE49-F238E27FC236}">
                <a16:creationId xmlns:a16="http://schemas.microsoft.com/office/drawing/2014/main" id="{9E1F7F99-1B4C-4DC4-ABCF-2C62E9DD74DA}"/>
              </a:ext>
            </a:extLst>
          </p:cNvPr>
          <p:cNvCxnSpPr>
            <a:cxnSpLocks/>
          </p:cNvCxnSpPr>
          <p:nvPr/>
        </p:nvCxnSpPr>
        <p:spPr>
          <a:xfrm>
            <a:off x="5778073" y="1764632"/>
            <a:ext cx="0" cy="47192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33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C90-9202-4687-8641-D5E7BF9EFBB5}"/>
              </a:ext>
            </a:extLst>
          </p:cNvPr>
          <p:cNvSpPr>
            <a:spLocks noGrp="1"/>
          </p:cNvSpPr>
          <p:nvPr>
            <p:ph type="title"/>
          </p:nvPr>
        </p:nvSpPr>
        <p:spPr>
          <a:xfrm>
            <a:off x="641513" y="270934"/>
            <a:ext cx="10515600" cy="830629"/>
          </a:xfrm>
        </p:spPr>
        <p:txBody>
          <a:bodyPr>
            <a:normAutofit fontScale="90000"/>
          </a:bodyPr>
          <a:lstStyle/>
          <a:p>
            <a:r>
              <a:rPr lang="en-GB" altLang="en-US"/>
              <a:t>WHEN clause-</a:t>
            </a:r>
            <a:r>
              <a:rPr lang="en-GB" altLang="en-US" sz="2800"/>
              <a:t> </a:t>
            </a:r>
            <a:r>
              <a:rPr lang="en-GB" altLang="en-US" sz="3100"/>
              <a:t>to specify condition under which  Trigger has to fire</a:t>
            </a:r>
            <a:endParaRPr lang="en-IN"/>
          </a:p>
        </p:txBody>
      </p:sp>
      <p:sp>
        <p:nvSpPr>
          <p:cNvPr id="4" name="Rectangle 3">
            <a:extLst>
              <a:ext uri="{FF2B5EF4-FFF2-40B4-BE49-F238E27FC236}">
                <a16:creationId xmlns:a16="http://schemas.microsoft.com/office/drawing/2014/main" id="{F5917E21-D9B8-4886-B1DF-0ECA0B47D99E}"/>
              </a:ext>
            </a:extLst>
          </p:cNvPr>
          <p:cNvSpPr/>
          <p:nvPr/>
        </p:nvSpPr>
        <p:spPr>
          <a:xfrm>
            <a:off x="849084" y="1704232"/>
            <a:ext cx="10493831" cy="2479333"/>
          </a:xfrm>
          <a:prstGeom prst="rect">
            <a:avLst/>
          </a:prstGeom>
        </p:spPr>
        <p:txBody>
          <a:bodyPr wrap="square">
            <a:spAutoFit/>
          </a:bodyPr>
          <a:lstStyle/>
          <a:p>
            <a:pPr algn="just">
              <a:lnSpc>
                <a:spcPct val="112000"/>
              </a:lnSpc>
            </a:pPr>
            <a:r>
              <a:rPr lang="en-US" sz="2800" b="1"/>
              <a:t>Example 3: </a:t>
            </a:r>
            <a:r>
              <a:rPr lang="en-US" sz="2800"/>
              <a:t>Create a trigger to store salary change information into </a:t>
            </a:r>
            <a:r>
              <a:rPr lang="en-US" sz="2800" b="1" err="1"/>
              <a:t>EMP_log</a:t>
            </a:r>
            <a:r>
              <a:rPr lang="en-US" sz="2800" b="1"/>
              <a:t> </a:t>
            </a:r>
            <a:r>
              <a:rPr lang="en-US" sz="2800"/>
              <a:t>table , when salary changes above 90000 is made to </a:t>
            </a:r>
            <a:r>
              <a:rPr lang="en-US" sz="2800" b="1"/>
              <a:t>EMP</a:t>
            </a:r>
            <a:r>
              <a:rPr lang="en-US" sz="2800"/>
              <a:t> table. It has record information such as- Whose Salary has been changed, when changed, old and new values of salary, Action(</a:t>
            </a:r>
            <a:r>
              <a:rPr lang="en-US" sz="2800" b="1"/>
              <a:t>I</a:t>
            </a:r>
            <a:r>
              <a:rPr lang="en-US" sz="2800"/>
              <a:t>-increase, </a:t>
            </a:r>
            <a:r>
              <a:rPr lang="en-US" sz="2800" b="1"/>
              <a:t>D</a:t>
            </a:r>
            <a:r>
              <a:rPr lang="en-US" sz="2800"/>
              <a:t>-Decrease), User who initiated the change.</a:t>
            </a:r>
            <a:endParaRPr lang="en-IN" sz="2800"/>
          </a:p>
        </p:txBody>
      </p:sp>
    </p:spTree>
    <p:extLst>
      <p:ext uri="{BB962C8B-B14F-4D97-AF65-F5344CB8AC3E}">
        <p14:creationId xmlns:p14="http://schemas.microsoft.com/office/powerpoint/2010/main" val="17743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52600" y="152401"/>
            <a:ext cx="7886700" cy="549275"/>
          </a:xfrm>
        </p:spPr>
        <p:txBody>
          <a:bodyPr>
            <a:normAutofit fontScale="90000"/>
          </a:bodyPr>
          <a:lstStyle/>
          <a:p>
            <a:pPr eaLnBrk="1" hangingPunct="1"/>
            <a:r>
              <a:rPr lang="en-US" altLang="en-US" b="1">
                <a:solidFill>
                  <a:srgbClr val="C00000"/>
                </a:solidFill>
              </a:rPr>
              <a:t>Example-3</a:t>
            </a:r>
          </a:p>
        </p:txBody>
      </p:sp>
      <p:sp>
        <p:nvSpPr>
          <p:cNvPr id="38915" name="Content Placeholder 2"/>
          <p:cNvSpPr>
            <a:spLocks noGrp="1"/>
          </p:cNvSpPr>
          <p:nvPr>
            <p:ph idx="1"/>
          </p:nvPr>
        </p:nvSpPr>
        <p:spPr>
          <a:xfrm>
            <a:off x="232757" y="844059"/>
            <a:ext cx="8345978" cy="6217921"/>
          </a:xfrm>
        </p:spPr>
        <p:txBody>
          <a:bodyPr>
            <a:noAutofit/>
          </a:bodyPr>
          <a:lstStyle/>
          <a:p>
            <a:pPr marL="0" indent="0">
              <a:lnSpc>
                <a:spcPct val="120000"/>
              </a:lnSpc>
              <a:buNone/>
            </a:pPr>
            <a:r>
              <a:rPr lang="en-IN" altLang="en-US" sz="2500" b="1"/>
              <a:t>CREATE OR REPLACE TRIGGER </a:t>
            </a:r>
            <a:r>
              <a:rPr lang="en-IN" altLang="en-US" sz="2500" b="1" err="1"/>
              <a:t>log_salary_increase_when</a:t>
            </a:r>
            <a:endParaRPr lang="en-IN" altLang="en-US" sz="2500" b="1"/>
          </a:p>
          <a:p>
            <a:pPr marL="0" indent="0">
              <a:lnSpc>
                <a:spcPct val="120000"/>
              </a:lnSpc>
              <a:buNone/>
            </a:pPr>
            <a:r>
              <a:rPr lang="en-IN" altLang="en-US" sz="2500" b="1"/>
              <a:t>  AFTER UPDATE OF </a:t>
            </a:r>
            <a:r>
              <a:rPr lang="en-IN" altLang="en-US" sz="2500" b="1" err="1"/>
              <a:t>sal</a:t>
            </a:r>
            <a:r>
              <a:rPr lang="en-IN" altLang="en-US" sz="2500" b="1"/>
              <a:t> ON emp1  FOR EACH ROW </a:t>
            </a:r>
            <a:r>
              <a:rPr lang="en-IN" altLang="en-US" sz="2500" b="1">
                <a:solidFill>
                  <a:srgbClr val="C00000"/>
                </a:solidFill>
              </a:rPr>
              <a:t>WHEN</a:t>
            </a:r>
            <a:r>
              <a:rPr lang="en-IN" altLang="en-US" sz="2500" b="1"/>
              <a:t> </a:t>
            </a:r>
            <a:r>
              <a:rPr lang="en-IN" altLang="en-US" sz="2500" b="1">
                <a:solidFill>
                  <a:srgbClr val="C00000"/>
                </a:solidFill>
              </a:rPr>
              <a:t>(</a:t>
            </a:r>
            <a:r>
              <a:rPr lang="en-IN" altLang="en-US" sz="2500" b="1" err="1"/>
              <a:t>new.sal</a:t>
            </a:r>
            <a:r>
              <a:rPr lang="en-IN" altLang="en-US" sz="2500" b="1"/>
              <a:t>&gt;90000</a:t>
            </a:r>
            <a:r>
              <a:rPr lang="en-IN" altLang="en-US" sz="2500" b="1">
                <a:solidFill>
                  <a:srgbClr val="C00000"/>
                </a:solidFill>
              </a:rPr>
              <a:t>)</a:t>
            </a:r>
          </a:p>
          <a:p>
            <a:pPr marL="0" indent="0">
              <a:lnSpc>
                <a:spcPct val="120000"/>
              </a:lnSpc>
              <a:buNone/>
            </a:pPr>
            <a:r>
              <a:rPr lang="en-IN" altLang="en-US" sz="2500"/>
              <a:t>DECLARE</a:t>
            </a:r>
          </a:p>
          <a:p>
            <a:pPr marL="0" indent="0">
              <a:lnSpc>
                <a:spcPct val="120000"/>
              </a:lnSpc>
              <a:buNone/>
            </a:pPr>
            <a:r>
              <a:rPr lang="en-IN" altLang="en-US" sz="2500"/>
              <a:t>  </a:t>
            </a:r>
            <a:r>
              <a:rPr lang="en-IN" altLang="en-US" sz="2500" err="1"/>
              <a:t>user_action</a:t>
            </a:r>
            <a:r>
              <a:rPr lang="en-IN" altLang="en-US" sz="2500"/>
              <a:t> VARCHAR2(1);</a:t>
            </a:r>
          </a:p>
          <a:p>
            <a:pPr marL="0" indent="0">
              <a:lnSpc>
                <a:spcPct val="120000"/>
              </a:lnSpc>
              <a:buNone/>
            </a:pPr>
            <a:r>
              <a:rPr lang="en-IN" altLang="en-US" sz="2500"/>
              <a:t>BEGIN</a:t>
            </a:r>
          </a:p>
          <a:p>
            <a:pPr marL="0" indent="0">
              <a:lnSpc>
                <a:spcPct val="120000"/>
              </a:lnSpc>
              <a:buNone/>
            </a:pPr>
            <a:r>
              <a:rPr lang="en-IN" altLang="en-US" sz="2500"/>
              <a:t>  if(:</a:t>
            </a:r>
            <a:r>
              <a:rPr lang="en-IN" altLang="en-US" sz="2500" err="1"/>
              <a:t>new.sal</a:t>
            </a:r>
            <a:r>
              <a:rPr lang="en-IN" altLang="en-US" sz="2500"/>
              <a:t>&gt;:</a:t>
            </a:r>
            <a:r>
              <a:rPr lang="en-IN" altLang="en-US" sz="2500" err="1"/>
              <a:t>old.sal</a:t>
            </a:r>
            <a:r>
              <a:rPr lang="en-IN" altLang="en-US" sz="2500"/>
              <a:t>) then</a:t>
            </a:r>
          </a:p>
          <a:p>
            <a:pPr marL="0" indent="0">
              <a:lnSpc>
                <a:spcPct val="120000"/>
              </a:lnSpc>
              <a:buNone/>
            </a:pPr>
            <a:r>
              <a:rPr lang="en-IN" altLang="en-US" sz="2500"/>
              <a:t>      </a:t>
            </a:r>
            <a:r>
              <a:rPr lang="en-IN" altLang="en-US" sz="2500" err="1"/>
              <a:t>user_action</a:t>
            </a:r>
            <a:r>
              <a:rPr lang="en-IN" altLang="en-US" sz="2500"/>
              <a:t>:='I';</a:t>
            </a:r>
          </a:p>
          <a:p>
            <a:pPr marL="0" indent="0">
              <a:lnSpc>
                <a:spcPct val="120000"/>
              </a:lnSpc>
              <a:buNone/>
            </a:pPr>
            <a:r>
              <a:rPr lang="en-IN" altLang="en-US" sz="2500"/>
              <a:t>  </a:t>
            </a:r>
            <a:r>
              <a:rPr lang="en-IN" altLang="en-US" sz="2500" err="1"/>
              <a:t>elsif</a:t>
            </a:r>
            <a:r>
              <a:rPr lang="en-IN" altLang="en-US" sz="2500"/>
              <a:t> :</a:t>
            </a:r>
            <a:r>
              <a:rPr lang="en-IN" altLang="en-US" sz="2500" err="1"/>
              <a:t>new.sal</a:t>
            </a:r>
            <a:r>
              <a:rPr lang="en-IN" altLang="en-US" sz="2500"/>
              <a:t>=:</a:t>
            </a:r>
            <a:r>
              <a:rPr lang="en-IN" altLang="en-US" sz="2500" err="1"/>
              <a:t>old.sal</a:t>
            </a:r>
            <a:r>
              <a:rPr lang="en-IN" altLang="en-US" sz="2500"/>
              <a:t> then</a:t>
            </a:r>
          </a:p>
          <a:p>
            <a:pPr marL="0" indent="0">
              <a:lnSpc>
                <a:spcPct val="120000"/>
              </a:lnSpc>
              <a:buNone/>
            </a:pPr>
            <a:r>
              <a:rPr lang="en-IN" altLang="en-US" sz="2500"/>
              <a:t>     </a:t>
            </a:r>
            <a:r>
              <a:rPr lang="en-IN" altLang="en-US" sz="2500" err="1"/>
              <a:t>user_action</a:t>
            </a:r>
            <a:r>
              <a:rPr lang="en-IN" altLang="en-US" sz="2500"/>
              <a:t>:='N';  </a:t>
            </a:r>
            <a:endParaRPr lang="en-US" altLang="en-US" sz="2500"/>
          </a:p>
        </p:txBody>
      </p:sp>
      <p:sp>
        <p:nvSpPr>
          <p:cNvPr id="2" name="Rectangle 1">
            <a:extLst>
              <a:ext uri="{FF2B5EF4-FFF2-40B4-BE49-F238E27FC236}">
                <a16:creationId xmlns:a16="http://schemas.microsoft.com/office/drawing/2014/main" id="{C921FC12-1C9E-4749-AEE4-CCBEB47084EF}"/>
              </a:ext>
            </a:extLst>
          </p:cNvPr>
          <p:cNvSpPr/>
          <p:nvPr/>
        </p:nvSpPr>
        <p:spPr>
          <a:xfrm>
            <a:off x="6622474" y="2229553"/>
            <a:ext cx="6096000" cy="4628447"/>
          </a:xfrm>
          <a:prstGeom prst="rect">
            <a:avLst/>
          </a:prstGeom>
        </p:spPr>
        <p:txBody>
          <a:bodyPr wrap="square">
            <a:spAutoFit/>
          </a:bodyPr>
          <a:lstStyle/>
          <a:p>
            <a:pPr>
              <a:lnSpc>
                <a:spcPct val="120000"/>
              </a:lnSpc>
            </a:pPr>
            <a:r>
              <a:rPr lang="en-IN" altLang="en-US" sz="2800"/>
              <a:t>else</a:t>
            </a:r>
          </a:p>
          <a:p>
            <a:pPr>
              <a:lnSpc>
                <a:spcPct val="120000"/>
              </a:lnSpc>
            </a:pPr>
            <a:r>
              <a:rPr lang="en-IN" altLang="en-US" sz="2800"/>
              <a:t>      </a:t>
            </a:r>
            <a:r>
              <a:rPr lang="en-IN" altLang="en-US" sz="2800" err="1"/>
              <a:t>user_action</a:t>
            </a:r>
            <a:r>
              <a:rPr lang="en-IN" altLang="en-US" sz="2800"/>
              <a:t>:='D';</a:t>
            </a:r>
          </a:p>
          <a:p>
            <a:pPr>
              <a:lnSpc>
                <a:spcPct val="120000"/>
              </a:lnSpc>
            </a:pPr>
            <a:r>
              <a:rPr lang="en-IN" altLang="en-US" sz="2800"/>
              <a:t>  end if;</a:t>
            </a:r>
            <a:endParaRPr lang="en-IN" altLang="en-US" sz="2600"/>
          </a:p>
          <a:p>
            <a:pPr>
              <a:lnSpc>
                <a:spcPct val="150000"/>
              </a:lnSpc>
            </a:pPr>
            <a:r>
              <a:rPr lang="en-IN" altLang="en-US" sz="2600"/>
              <a:t>INSERT INTO Emp_log1 </a:t>
            </a:r>
          </a:p>
          <a:p>
            <a:pPr>
              <a:lnSpc>
                <a:spcPct val="150000"/>
              </a:lnSpc>
            </a:pPr>
            <a:r>
              <a:rPr lang="en-IN" altLang="en-US" sz="2600"/>
              <a:t>VALUES (</a:t>
            </a:r>
            <a:r>
              <a:rPr lang="en-IN" altLang="en-US" sz="2600" b="1">
                <a:solidFill>
                  <a:srgbClr val="C00000"/>
                </a:solidFill>
              </a:rPr>
              <a:t>:</a:t>
            </a:r>
            <a:r>
              <a:rPr lang="en-IN" altLang="en-US" sz="2600" err="1"/>
              <a:t>NEW.empno</a:t>
            </a:r>
            <a:r>
              <a:rPr lang="en-IN" altLang="en-US" sz="2600"/>
              <a:t>, SYSDATE,</a:t>
            </a:r>
            <a:r>
              <a:rPr lang="en-IN" altLang="en-US" sz="2800" b="1">
                <a:solidFill>
                  <a:srgbClr val="C00000"/>
                </a:solidFill>
              </a:rPr>
              <a:t>:</a:t>
            </a:r>
            <a:r>
              <a:rPr lang="en-IN" altLang="en-US" sz="2600" err="1"/>
              <a:t>old.sal</a:t>
            </a:r>
            <a:r>
              <a:rPr lang="en-IN" altLang="en-US" sz="2600"/>
              <a:t>, :</a:t>
            </a:r>
            <a:r>
              <a:rPr lang="en-IN" altLang="en-US" sz="2600" err="1"/>
              <a:t>NEW.sal,user_action</a:t>
            </a:r>
            <a:r>
              <a:rPr lang="en-IN" altLang="en-US" sz="2600"/>
              <a:t> ,User);</a:t>
            </a:r>
          </a:p>
          <a:p>
            <a:pPr>
              <a:lnSpc>
                <a:spcPct val="150000"/>
              </a:lnSpc>
            </a:pPr>
            <a:r>
              <a:rPr lang="en-IN" altLang="en-US" sz="2600"/>
              <a:t>END;</a:t>
            </a:r>
          </a:p>
          <a:p>
            <a:pPr>
              <a:lnSpc>
                <a:spcPct val="150000"/>
              </a:lnSpc>
            </a:pPr>
            <a:r>
              <a:rPr lang="en-IN" altLang="en-US" sz="2600" b="1">
                <a:solidFill>
                  <a:srgbClr val="C00000"/>
                </a:solidFill>
              </a:rPr>
              <a:t>/</a:t>
            </a:r>
            <a:endParaRPr lang="en-IN" sz="2600" b="1">
              <a:solidFill>
                <a:srgbClr val="C00000"/>
              </a:solidFill>
            </a:endParaRPr>
          </a:p>
        </p:txBody>
      </p:sp>
      <p:cxnSp>
        <p:nvCxnSpPr>
          <p:cNvPr id="4" name="Straight Connector 3">
            <a:extLst>
              <a:ext uri="{FF2B5EF4-FFF2-40B4-BE49-F238E27FC236}">
                <a16:creationId xmlns:a16="http://schemas.microsoft.com/office/drawing/2014/main" id="{9E1F7F99-1B4C-4DC4-ABCF-2C62E9DD74DA}"/>
              </a:ext>
            </a:extLst>
          </p:cNvPr>
          <p:cNvCxnSpPr/>
          <p:nvPr/>
        </p:nvCxnSpPr>
        <p:spPr>
          <a:xfrm>
            <a:off x="6622474" y="2229553"/>
            <a:ext cx="0" cy="42062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2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0210-50E2-4E84-9B3A-C85B15E56472}"/>
              </a:ext>
            </a:extLst>
          </p:cNvPr>
          <p:cNvSpPr>
            <a:spLocks noGrp="1"/>
          </p:cNvSpPr>
          <p:nvPr>
            <p:ph type="title"/>
          </p:nvPr>
        </p:nvSpPr>
        <p:spPr>
          <a:xfrm>
            <a:off x="669387" y="0"/>
            <a:ext cx="10515600" cy="689952"/>
          </a:xfrm>
        </p:spPr>
        <p:txBody>
          <a:bodyPr>
            <a:normAutofit/>
          </a:bodyPr>
          <a:lstStyle/>
          <a:p>
            <a:r>
              <a:rPr lang="en-US" altLang="en-US" sz="3200" b="1">
                <a:solidFill>
                  <a:srgbClr val="C00000"/>
                </a:solidFill>
              </a:rPr>
              <a:t>STATEMENT</a:t>
            </a:r>
            <a:r>
              <a:rPr lang="en-US" altLang="en-US" sz="3600">
                <a:solidFill>
                  <a:srgbClr val="C00000"/>
                </a:solidFill>
              </a:rPr>
              <a:t> </a:t>
            </a:r>
            <a:r>
              <a:rPr lang="en-US" altLang="en-US" sz="3200">
                <a:solidFill>
                  <a:srgbClr val="C00000"/>
                </a:solidFill>
              </a:rPr>
              <a:t>Trigger - Example</a:t>
            </a:r>
            <a:endParaRPr lang="en-IN" sz="3600">
              <a:solidFill>
                <a:srgbClr val="C00000"/>
              </a:solidFill>
            </a:endParaRPr>
          </a:p>
        </p:txBody>
      </p:sp>
      <p:sp>
        <p:nvSpPr>
          <p:cNvPr id="4" name="Rectangle 3">
            <a:extLst>
              <a:ext uri="{FF2B5EF4-FFF2-40B4-BE49-F238E27FC236}">
                <a16:creationId xmlns:a16="http://schemas.microsoft.com/office/drawing/2014/main" id="{5F6CEBE6-EF4B-46DF-8DB8-556450E9C961}"/>
              </a:ext>
            </a:extLst>
          </p:cNvPr>
          <p:cNvSpPr/>
          <p:nvPr/>
        </p:nvSpPr>
        <p:spPr>
          <a:xfrm>
            <a:off x="438967" y="689952"/>
            <a:ext cx="11314066" cy="523220"/>
          </a:xfrm>
          <a:prstGeom prst="rect">
            <a:avLst/>
          </a:prstGeom>
        </p:spPr>
        <p:txBody>
          <a:bodyPr wrap="square">
            <a:spAutoFit/>
          </a:bodyPr>
          <a:lstStyle/>
          <a:p>
            <a:r>
              <a:rPr lang="en-US" sz="2800"/>
              <a:t>Write a trigger to validate the salary updating action only during week-days</a:t>
            </a:r>
            <a:endParaRPr lang="en-IN" sz="2800"/>
          </a:p>
        </p:txBody>
      </p:sp>
      <p:sp>
        <p:nvSpPr>
          <p:cNvPr id="5" name="Rectangle 4">
            <a:extLst>
              <a:ext uri="{FF2B5EF4-FFF2-40B4-BE49-F238E27FC236}">
                <a16:creationId xmlns:a16="http://schemas.microsoft.com/office/drawing/2014/main" id="{6C5B8863-80CB-4889-8161-64E78FFABFC9}"/>
              </a:ext>
            </a:extLst>
          </p:cNvPr>
          <p:cNvSpPr/>
          <p:nvPr/>
        </p:nvSpPr>
        <p:spPr>
          <a:xfrm>
            <a:off x="323217" y="2366058"/>
            <a:ext cx="11753033" cy="4409605"/>
          </a:xfrm>
          <a:prstGeom prst="rect">
            <a:avLst/>
          </a:prstGeom>
        </p:spPr>
        <p:txBody>
          <a:bodyPr wrap="square">
            <a:spAutoFit/>
          </a:bodyPr>
          <a:lstStyle/>
          <a:p>
            <a:pPr>
              <a:lnSpc>
                <a:spcPct val="112000"/>
              </a:lnSpc>
            </a:pPr>
            <a:r>
              <a:rPr lang="en-US" sz="2800"/>
              <a:t>--User </a:t>
            </a:r>
            <a:r>
              <a:rPr lang="en-US" sz="2800" err="1"/>
              <a:t>hr</a:t>
            </a:r>
            <a:r>
              <a:rPr lang="en-US" sz="2800"/>
              <a:t> p: </a:t>
            </a:r>
            <a:r>
              <a:rPr lang="en-US" sz="2800" err="1"/>
              <a:t>hr</a:t>
            </a:r>
            <a:r>
              <a:rPr lang="en-US" sz="2800"/>
              <a:t>     create another table EMP2 copy of EMP;</a:t>
            </a:r>
          </a:p>
          <a:p>
            <a:pPr>
              <a:lnSpc>
                <a:spcPct val="112000"/>
              </a:lnSpc>
            </a:pPr>
            <a:endParaRPr lang="en-US" sz="2800"/>
          </a:p>
          <a:p>
            <a:pPr>
              <a:lnSpc>
                <a:spcPct val="112000"/>
              </a:lnSpc>
            </a:pPr>
            <a:r>
              <a:rPr lang="en-US" sz="2800" b="1"/>
              <a:t>create or replace trigger </a:t>
            </a:r>
            <a:r>
              <a:rPr lang="en-US" sz="2800" b="1" err="1"/>
              <a:t>sal_update_weekDays</a:t>
            </a:r>
            <a:r>
              <a:rPr lang="en-US" sz="2800" b="1"/>
              <a:t> before update of sal on emp2 </a:t>
            </a:r>
          </a:p>
          <a:p>
            <a:pPr>
              <a:lnSpc>
                <a:spcPct val="112000"/>
              </a:lnSpc>
            </a:pPr>
            <a:r>
              <a:rPr lang="en-US" sz="2800"/>
              <a:t>begin </a:t>
            </a:r>
          </a:p>
          <a:p>
            <a:pPr>
              <a:lnSpc>
                <a:spcPct val="112000"/>
              </a:lnSpc>
            </a:pPr>
            <a:r>
              <a:rPr lang="en-US" sz="2800"/>
              <a:t>if </a:t>
            </a:r>
            <a:r>
              <a:rPr lang="en-US" sz="2800">
                <a:solidFill>
                  <a:srgbClr val="C00000"/>
                </a:solidFill>
              </a:rPr>
              <a:t>to_char(</a:t>
            </a:r>
            <a:r>
              <a:rPr lang="en-US" sz="2800" err="1">
                <a:solidFill>
                  <a:srgbClr val="C00000"/>
                </a:solidFill>
              </a:rPr>
              <a:t>sysdate,'DY</a:t>
            </a:r>
            <a:r>
              <a:rPr lang="en-US" sz="2800">
                <a:solidFill>
                  <a:srgbClr val="C00000"/>
                </a:solidFill>
              </a:rPr>
              <a:t>') = 'SUN'</a:t>
            </a:r>
            <a:r>
              <a:rPr lang="en-US" sz="2800"/>
              <a:t> then       	</a:t>
            </a:r>
          </a:p>
          <a:p>
            <a:pPr>
              <a:lnSpc>
                <a:spcPct val="112000"/>
              </a:lnSpc>
            </a:pPr>
            <a:r>
              <a:rPr lang="en-US" sz="2800"/>
              <a:t>   </a:t>
            </a:r>
            <a:r>
              <a:rPr lang="en-US" sz="2800">
                <a:solidFill>
                  <a:srgbClr val="002060"/>
                </a:solidFill>
              </a:rPr>
              <a:t>raise_application_error</a:t>
            </a:r>
            <a:r>
              <a:rPr lang="en-US" sz="2800">
                <a:solidFill>
                  <a:srgbClr val="C00000"/>
                </a:solidFill>
              </a:rPr>
              <a:t>(</a:t>
            </a:r>
            <a:r>
              <a:rPr lang="en-US" sz="2800"/>
              <a:t>-20111,'No changes can be made on Sunday.'</a:t>
            </a:r>
            <a:r>
              <a:rPr lang="en-US" sz="2800">
                <a:solidFill>
                  <a:srgbClr val="C00000"/>
                </a:solidFill>
              </a:rPr>
              <a:t>)</a:t>
            </a:r>
            <a:r>
              <a:rPr lang="en-US" sz="2800"/>
              <a:t>; </a:t>
            </a:r>
          </a:p>
          <a:p>
            <a:pPr>
              <a:lnSpc>
                <a:spcPct val="112000"/>
              </a:lnSpc>
            </a:pPr>
            <a:r>
              <a:rPr lang="en-US" sz="2800"/>
              <a:t>end if; </a:t>
            </a:r>
          </a:p>
          <a:p>
            <a:pPr>
              <a:lnSpc>
                <a:spcPct val="112000"/>
              </a:lnSpc>
            </a:pPr>
            <a:r>
              <a:rPr lang="en-US" sz="2800"/>
              <a:t>end; </a:t>
            </a:r>
          </a:p>
          <a:p>
            <a:pPr>
              <a:lnSpc>
                <a:spcPct val="112000"/>
              </a:lnSpc>
            </a:pPr>
            <a:r>
              <a:rPr lang="en-US" sz="2800"/>
              <a:t>/</a:t>
            </a:r>
            <a:endParaRPr lang="en-IN" sz="2800"/>
          </a:p>
        </p:txBody>
      </p:sp>
      <p:sp>
        <p:nvSpPr>
          <p:cNvPr id="6" name="Rectangle 5">
            <a:extLst>
              <a:ext uri="{FF2B5EF4-FFF2-40B4-BE49-F238E27FC236}">
                <a16:creationId xmlns:a16="http://schemas.microsoft.com/office/drawing/2014/main" id="{8CCE96CB-A039-4C4C-A376-F04BDD6E3673}"/>
              </a:ext>
            </a:extLst>
          </p:cNvPr>
          <p:cNvSpPr/>
          <p:nvPr/>
        </p:nvSpPr>
        <p:spPr>
          <a:xfrm>
            <a:off x="701097" y="1379904"/>
            <a:ext cx="11051936" cy="830997"/>
          </a:xfrm>
          <a:prstGeom prst="rect">
            <a:avLst/>
          </a:prstGeom>
        </p:spPr>
        <p:txBody>
          <a:bodyPr wrap="none">
            <a:spAutoFit/>
          </a:bodyPr>
          <a:lstStyle/>
          <a:p>
            <a:r>
              <a:rPr lang="en-US" sz="2400" b="1"/>
              <a:t>Note: </a:t>
            </a:r>
            <a:r>
              <a:rPr lang="en-US" sz="2400"/>
              <a:t>Salary update statement may be updating multiple rows but Trigger </a:t>
            </a:r>
          </a:p>
          <a:p>
            <a:r>
              <a:rPr lang="en-US" sz="2400"/>
              <a:t>is executed only once because It is </a:t>
            </a:r>
            <a:r>
              <a:rPr lang="en-US" sz="2400">
                <a:solidFill>
                  <a:srgbClr val="C00000"/>
                </a:solidFill>
              </a:rPr>
              <a:t>System Trigger </a:t>
            </a:r>
            <a:r>
              <a:rPr lang="en-US" sz="2400"/>
              <a:t>therefore </a:t>
            </a:r>
            <a:r>
              <a:rPr lang="en-US" sz="2400">
                <a:solidFill>
                  <a:srgbClr val="C00000"/>
                </a:solidFill>
              </a:rPr>
              <a:t>FOR EACH ROW </a:t>
            </a:r>
            <a:r>
              <a:rPr lang="en-US" sz="2400"/>
              <a:t>is </a:t>
            </a:r>
            <a:r>
              <a:rPr lang="en-US" sz="2400">
                <a:solidFill>
                  <a:schemeClr val="accent1">
                    <a:lumMod val="75000"/>
                  </a:schemeClr>
                </a:solidFill>
              </a:rPr>
              <a:t>not used</a:t>
            </a:r>
            <a:endParaRPr lang="en-IN" sz="2400">
              <a:solidFill>
                <a:schemeClr val="accent1">
                  <a:lumMod val="75000"/>
                </a:schemeClr>
              </a:solidFill>
            </a:endParaRPr>
          </a:p>
        </p:txBody>
      </p:sp>
    </p:spTree>
    <p:extLst>
      <p:ext uri="{BB962C8B-B14F-4D97-AF65-F5344CB8AC3E}">
        <p14:creationId xmlns:p14="http://schemas.microsoft.com/office/powerpoint/2010/main" val="429224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A650AC-0CFC-4712-B113-A77D27644D86}"/>
              </a:ext>
            </a:extLst>
          </p:cNvPr>
          <p:cNvSpPr/>
          <p:nvPr/>
        </p:nvSpPr>
        <p:spPr>
          <a:xfrm>
            <a:off x="842210" y="830917"/>
            <a:ext cx="10507579" cy="5196166"/>
          </a:xfrm>
          <a:prstGeom prst="rect">
            <a:avLst/>
          </a:prstGeom>
        </p:spPr>
        <p:txBody>
          <a:bodyPr wrap="square">
            <a:spAutoFit/>
          </a:bodyPr>
          <a:lstStyle/>
          <a:p>
            <a:r>
              <a:rPr lang="en-IN" sz="2800"/>
              <a:t>/* CREATE TABLE </a:t>
            </a:r>
            <a:r>
              <a:rPr lang="en-IN" sz="2800" err="1"/>
              <a:t>users_log</a:t>
            </a:r>
            <a:r>
              <a:rPr lang="en-IN" sz="2800"/>
              <a:t>(User_name varchar2(10),Operation varchar2(10),</a:t>
            </a:r>
            <a:r>
              <a:rPr lang="en-IN" sz="2800" err="1"/>
              <a:t>Login_Date</a:t>
            </a:r>
            <a:r>
              <a:rPr lang="en-IN" sz="2800"/>
              <a:t> Date);*/</a:t>
            </a:r>
          </a:p>
          <a:p>
            <a:endParaRPr lang="en-IN" sz="2800"/>
          </a:p>
          <a:p>
            <a:pPr>
              <a:lnSpc>
                <a:spcPct val="150000"/>
              </a:lnSpc>
            </a:pPr>
            <a:r>
              <a:rPr lang="en-IN" sz="2800"/>
              <a:t>CREATE OR REPLACE TRIGGER </a:t>
            </a:r>
            <a:r>
              <a:rPr lang="en-IN" sz="2800" b="1" err="1"/>
              <a:t>note_hr_logon_trigger</a:t>
            </a:r>
            <a:r>
              <a:rPr lang="en-IN" sz="2800"/>
              <a:t> </a:t>
            </a:r>
          </a:p>
          <a:p>
            <a:pPr>
              <a:lnSpc>
                <a:spcPct val="150000"/>
              </a:lnSpc>
            </a:pPr>
            <a:r>
              <a:rPr lang="en-IN" sz="2800"/>
              <a:t>  AFTER </a:t>
            </a:r>
            <a:r>
              <a:rPr lang="en-IN" sz="2800">
                <a:solidFill>
                  <a:srgbClr val="FF0000"/>
                </a:solidFill>
              </a:rPr>
              <a:t>LOGON</a:t>
            </a:r>
            <a:r>
              <a:rPr lang="en-IN" sz="2800"/>
              <a:t>  ON HR.SCHEMA</a:t>
            </a:r>
          </a:p>
          <a:p>
            <a:pPr>
              <a:lnSpc>
                <a:spcPct val="150000"/>
              </a:lnSpc>
            </a:pPr>
            <a:r>
              <a:rPr lang="en-IN" sz="2800"/>
              <a:t>BEGIN</a:t>
            </a:r>
          </a:p>
          <a:p>
            <a:pPr>
              <a:lnSpc>
                <a:spcPct val="150000"/>
              </a:lnSpc>
            </a:pPr>
            <a:r>
              <a:rPr lang="en-IN" sz="2800"/>
              <a:t>  INSERT INTO </a:t>
            </a:r>
            <a:r>
              <a:rPr lang="en-IN" sz="2800" err="1"/>
              <a:t>users_log</a:t>
            </a:r>
            <a:r>
              <a:rPr lang="en-IN" sz="2800"/>
              <a:t> VALUES (USER, 'LOGON', SYSDATE);</a:t>
            </a:r>
          </a:p>
          <a:p>
            <a:pPr>
              <a:lnSpc>
                <a:spcPct val="150000"/>
              </a:lnSpc>
            </a:pPr>
            <a:r>
              <a:rPr lang="en-IN" sz="2800"/>
              <a:t>END;</a:t>
            </a:r>
          </a:p>
          <a:p>
            <a:pPr>
              <a:lnSpc>
                <a:spcPct val="150000"/>
              </a:lnSpc>
            </a:pPr>
            <a:r>
              <a:rPr lang="en-IN" sz="2800"/>
              <a:t>/</a:t>
            </a:r>
          </a:p>
        </p:txBody>
      </p:sp>
      <p:sp>
        <p:nvSpPr>
          <p:cNvPr id="5" name="Title 1">
            <a:extLst>
              <a:ext uri="{FF2B5EF4-FFF2-40B4-BE49-F238E27FC236}">
                <a16:creationId xmlns:a16="http://schemas.microsoft.com/office/drawing/2014/main" id="{42B21ABF-2888-4C97-9440-82C019F7C4BF}"/>
              </a:ext>
            </a:extLst>
          </p:cNvPr>
          <p:cNvSpPr>
            <a:spLocks noGrp="1"/>
          </p:cNvSpPr>
          <p:nvPr>
            <p:ph type="title"/>
          </p:nvPr>
        </p:nvSpPr>
        <p:spPr>
          <a:xfrm>
            <a:off x="669387" y="0"/>
            <a:ext cx="10515600" cy="689952"/>
          </a:xfrm>
        </p:spPr>
        <p:txBody>
          <a:bodyPr>
            <a:normAutofit/>
          </a:bodyPr>
          <a:lstStyle/>
          <a:p>
            <a:r>
              <a:rPr lang="en-US" altLang="en-US" sz="3200" b="1"/>
              <a:t>STATEMENT</a:t>
            </a:r>
            <a:r>
              <a:rPr lang="en-US" altLang="en-US" sz="3600"/>
              <a:t> </a:t>
            </a:r>
            <a:r>
              <a:rPr lang="en-US" altLang="en-US" sz="3200"/>
              <a:t>Trigger - Example</a:t>
            </a:r>
            <a:endParaRPr lang="en-IN" sz="3600"/>
          </a:p>
        </p:txBody>
      </p:sp>
    </p:spTree>
    <p:extLst>
      <p:ext uri="{BB962C8B-B14F-4D97-AF65-F5344CB8AC3E}">
        <p14:creationId xmlns:p14="http://schemas.microsoft.com/office/powerpoint/2010/main" val="2389016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1BFD-997C-4706-AF89-C92E41D74974}"/>
              </a:ext>
            </a:extLst>
          </p:cNvPr>
          <p:cNvSpPr>
            <a:spLocks noGrp="1"/>
          </p:cNvSpPr>
          <p:nvPr>
            <p:ph type="title"/>
          </p:nvPr>
        </p:nvSpPr>
        <p:spPr>
          <a:xfrm>
            <a:off x="968828" y="-99333"/>
            <a:ext cx="10515600" cy="761546"/>
          </a:xfrm>
        </p:spPr>
        <p:txBody>
          <a:bodyPr/>
          <a:lstStyle/>
          <a:p>
            <a:r>
              <a:rPr lang="en-US"/>
              <a:t>Using Correlation Variable-</a:t>
            </a:r>
            <a:r>
              <a:rPr lang="en-US" altLang="en-US"/>
              <a:t> Trigger - Example</a:t>
            </a:r>
            <a:endParaRPr lang="en-IN"/>
          </a:p>
        </p:txBody>
      </p:sp>
      <p:sp>
        <p:nvSpPr>
          <p:cNvPr id="4" name="Rectangle 3">
            <a:extLst>
              <a:ext uri="{FF2B5EF4-FFF2-40B4-BE49-F238E27FC236}">
                <a16:creationId xmlns:a16="http://schemas.microsoft.com/office/drawing/2014/main" id="{7447F527-DB57-461E-87BD-CEEB042697E2}"/>
              </a:ext>
            </a:extLst>
          </p:cNvPr>
          <p:cNvSpPr/>
          <p:nvPr/>
        </p:nvSpPr>
        <p:spPr>
          <a:xfrm>
            <a:off x="1023256" y="572406"/>
            <a:ext cx="9870587" cy="954107"/>
          </a:xfrm>
          <a:prstGeom prst="rect">
            <a:avLst/>
          </a:prstGeom>
        </p:spPr>
        <p:txBody>
          <a:bodyPr wrap="none">
            <a:spAutoFit/>
          </a:bodyPr>
          <a:lstStyle/>
          <a:p>
            <a:r>
              <a:rPr lang="en-IN" sz="2800">
                <a:solidFill>
                  <a:srgbClr val="C00000"/>
                </a:solidFill>
              </a:rPr>
              <a:t>create table new (id number, </a:t>
            </a:r>
            <a:r>
              <a:rPr lang="en-IN" sz="2800">
                <a:solidFill>
                  <a:schemeClr val="accent1">
                    <a:lumMod val="75000"/>
                  </a:schemeClr>
                </a:solidFill>
              </a:rPr>
              <a:t>new</a:t>
            </a:r>
            <a:r>
              <a:rPr lang="en-IN" sz="2800">
                <a:solidFill>
                  <a:srgbClr val="C00000"/>
                </a:solidFill>
              </a:rPr>
              <a:t> number);</a:t>
            </a:r>
          </a:p>
          <a:p>
            <a:r>
              <a:rPr lang="en-US" sz="2800">
                <a:solidFill>
                  <a:srgbClr val="C00000"/>
                </a:solidFill>
              </a:rPr>
              <a:t>	insert into new values(1,10); 	insert into new values(2,30);</a:t>
            </a:r>
            <a:endParaRPr lang="en-IN" sz="2800">
              <a:solidFill>
                <a:srgbClr val="C00000"/>
              </a:solidFill>
            </a:endParaRPr>
          </a:p>
        </p:txBody>
      </p:sp>
      <p:sp>
        <p:nvSpPr>
          <p:cNvPr id="5" name="Rectangle 4">
            <a:extLst>
              <a:ext uri="{FF2B5EF4-FFF2-40B4-BE49-F238E27FC236}">
                <a16:creationId xmlns:a16="http://schemas.microsoft.com/office/drawing/2014/main" id="{47459438-519F-4D56-BF65-6213116FAE92}"/>
              </a:ext>
            </a:extLst>
          </p:cNvPr>
          <p:cNvSpPr/>
          <p:nvPr/>
        </p:nvSpPr>
        <p:spPr>
          <a:xfrm>
            <a:off x="1023256" y="1436706"/>
            <a:ext cx="11027230" cy="5262979"/>
          </a:xfrm>
          <a:prstGeom prst="rect">
            <a:avLst/>
          </a:prstGeom>
        </p:spPr>
        <p:txBody>
          <a:bodyPr wrap="square">
            <a:spAutoFit/>
          </a:bodyPr>
          <a:lstStyle/>
          <a:p>
            <a:r>
              <a:rPr lang="en-US" sz="2800" b="1"/>
              <a:t>create or replace trigger </a:t>
            </a:r>
            <a:r>
              <a:rPr lang="en-US" sz="2800" b="1" err="1"/>
              <a:t>trig_coRelVariable</a:t>
            </a:r>
            <a:endParaRPr lang="en-US" sz="2800" b="1"/>
          </a:p>
          <a:p>
            <a:r>
              <a:rPr lang="en-US" sz="2800" b="1"/>
              <a:t>after update on new referencing </a:t>
            </a:r>
            <a:r>
              <a:rPr lang="en-US" sz="2800" b="1">
                <a:solidFill>
                  <a:srgbClr val="C00000"/>
                </a:solidFill>
              </a:rPr>
              <a:t>old</a:t>
            </a:r>
            <a:r>
              <a:rPr lang="en-US" sz="2800" b="1"/>
              <a:t> as </a:t>
            </a:r>
            <a:r>
              <a:rPr lang="en-US" sz="2800" b="1" err="1">
                <a:solidFill>
                  <a:srgbClr val="C00000"/>
                </a:solidFill>
              </a:rPr>
              <a:t>old_rowtyp</a:t>
            </a:r>
            <a:r>
              <a:rPr lang="en-US" sz="2800" b="1">
                <a:solidFill>
                  <a:srgbClr val="C00000"/>
                </a:solidFill>
              </a:rPr>
              <a:t> </a:t>
            </a:r>
            <a:r>
              <a:rPr lang="en-US" sz="2800" b="1">
                <a:solidFill>
                  <a:schemeClr val="accent1">
                    <a:lumMod val="75000"/>
                  </a:schemeClr>
                </a:solidFill>
              </a:rPr>
              <a:t>new</a:t>
            </a:r>
            <a:r>
              <a:rPr lang="en-US" sz="2800" b="1"/>
              <a:t> as </a:t>
            </a:r>
            <a:r>
              <a:rPr lang="en-US" sz="2800" b="1" err="1">
                <a:solidFill>
                  <a:srgbClr val="C00000"/>
                </a:solidFill>
              </a:rPr>
              <a:t>new_rowtyp</a:t>
            </a:r>
            <a:endParaRPr lang="en-US" sz="2800" b="1">
              <a:solidFill>
                <a:srgbClr val="C00000"/>
              </a:solidFill>
            </a:endParaRPr>
          </a:p>
          <a:p>
            <a:r>
              <a:rPr lang="en-US" sz="2800" b="1"/>
              <a:t>for each row</a:t>
            </a:r>
          </a:p>
          <a:p>
            <a:r>
              <a:rPr lang="en-US" sz="2800"/>
              <a:t>begin</a:t>
            </a:r>
          </a:p>
          <a:p>
            <a:r>
              <a:rPr lang="en-US" sz="2800"/>
              <a:t> if updating then</a:t>
            </a:r>
          </a:p>
          <a:p>
            <a:r>
              <a:rPr lang="en-US" sz="2800"/>
              <a:t>    DBMS_OUTPUT.PUT_LINE('OLD VALUE '||</a:t>
            </a:r>
            <a:r>
              <a:rPr lang="en-US" sz="2800">
                <a:solidFill>
                  <a:srgbClr val="002060"/>
                </a:solidFill>
              </a:rPr>
              <a:t>:</a:t>
            </a:r>
            <a:r>
              <a:rPr lang="en-US" sz="2800" err="1">
                <a:solidFill>
                  <a:srgbClr val="002060"/>
                </a:solidFill>
              </a:rPr>
              <a:t>old_rowtyp.new</a:t>
            </a:r>
            <a:r>
              <a:rPr lang="en-US" sz="2800"/>
              <a:t>||' NEW VALUE '||</a:t>
            </a:r>
            <a:r>
              <a:rPr lang="en-US" sz="2800">
                <a:solidFill>
                  <a:srgbClr val="002060"/>
                </a:solidFill>
              </a:rPr>
              <a:t>:</a:t>
            </a:r>
            <a:r>
              <a:rPr lang="en-US" sz="2800" err="1">
                <a:solidFill>
                  <a:srgbClr val="002060"/>
                </a:solidFill>
              </a:rPr>
              <a:t>new_rowtyp.new</a:t>
            </a:r>
            <a:r>
              <a:rPr lang="en-US" sz="2800"/>
              <a:t>);</a:t>
            </a:r>
          </a:p>
          <a:p>
            <a:r>
              <a:rPr lang="en-US" sz="2800"/>
              <a:t> else</a:t>
            </a:r>
          </a:p>
          <a:p>
            <a:r>
              <a:rPr lang="en-US" sz="2800"/>
              <a:t>  DBMS_OUTPUT.PUT_LINE(' </a:t>
            </a:r>
            <a:r>
              <a:rPr lang="en-US" sz="2800" err="1"/>
              <a:t>SOme</a:t>
            </a:r>
            <a:r>
              <a:rPr lang="en-US" sz="2800"/>
              <a:t> Error ...'); </a:t>
            </a:r>
          </a:p>
          <a:p>
            <a:r>
              <a:rPr lang="en-US" sz="2800"/>
              <a:t> end if;	</a:t>
            </a:r>
          </a:p>
          <a:p>
            <a:r>
              <a:rPr lang="en-US" sz="2800"/>
              <a:t>end;</a:t>
            </a:r>
          </a:p>
          <a:p>
            <a:r>
              <a:rPr lang="en-US" sz="2800"/>
              <a:t>/</a:t>
            </a:r>
            <a:endParaRPr lang="en-IN" sz="2800"/>
          </a:p>
        </p:txBody>
      </p:sp>
    </p:spTree>
    <p:extLst>
      <p:ext uri="{BB962C8B-B14F-4D97-AF65-F5344CB8AC3E}">
        <p14:creationId xmlns:p14="http://schemas.microsoft.com/office/powerpoint/2010/main" val="231670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z="3600" b="1" u="sng"/>
              <a:t>Dropping a Trigger</a:t>
            </a:r>
          </a:p>
        </p:txBody>
      </p:sp>
      <p:sp>
        <p:nvSpPr>
          <p:cNvPr id="39939" name="Rectangle 3"/>
          <p:cNvSpPr>
            <a:spLocks noGrp="1" noChangeArrowheads="1"/>
          </p:cNvSpPr>
          <p:nvPr>
            <p:ph idx="1"/>
          </p:nvPr>
        </p:nvSpPr>
        <p:spPr>
          <a:xfrm>
            <a:off x="838200" y="1825625"/>
            <a:ext cx="10515600" cy="3539589"/>
          </a:xfrm>
        </p:spPr>
        <p:txBody>
          <a:bodyPr/>
          <a:lstStyle/>
          <a:p>
            <a:pPr eaLnBrk="1" hangingPunct="1">
              <a:lnSpc>
                <a:spcPct val="150000"/>
              </a:lnSpc>
            </a:pPr>
            <a:r>
              <a:rPr lang="en-GB" altLang="en-US"/>
              <a:t>The DROP TRIGGER statement drops a trigger from the database.  </a:t>
            </a:r>
            <a:endParaRPr lang="en-US" altLang="en-US"/>
          </a:p>
          <a:p>
            <a:pPr eaLnBrk="1" hangingPunct="1">
              <a:lnSpc>
                <a:spcPct val="150000"/>
              </a:lnSpc>
            </a:pPr>
            <a:r>
              <a:rPr lang="en-US" altLang="en-US"/>
              <a:t>If you drop a table, all associated table triggers are also dropped.  </a:t>
            </a:r>
          </a:p>
          <a:p>
            <a:pPr eaLnBrk="1" hangingPunct="1">
              <a:lnSpc>
                <a:spcPct val="150000"/>
              </a:lnSpc>
            </a:pPr>
            <a:r>
              <a:rPr lang="en-GB" altLang="en-US"/>
              <a:t>The syntax is: </a:t>
            </a:r>
          </a:p>
          <a:p>
            <a:pPr lvl="1" eaLnBrk="1" hangingPunct="1">
              <a:lnSpc>
                <a:spcPct val="150000"/>
              </a:lnSpc>
              <a:buFontTx/>
              <a:buNone/>
            </a:pPr>
            <a:r>
              <a:rPr lang="en-GB" altLang="en-US" sz="2800" b="1">
                <a:latin typeface="Courier New" panose="02070309020205020404" pitchFamily="49" charset="0"/>
              </a:rPr>
              <a:t>DROP TRIGGER </a:t>
            </a:r>
            <a:r>
              <a:rPr lang="en-GB" altLang="en-US" sz="2800" b="1" err="1">
                <a:latin typeface="Courier New" panose="02070309020205020404" pitchFamily="49" charset="0"/>
              </a:rPr>
              <a:t>trigger_name</a:t>
            </a:r>
            <a:r>
              <a:rPr lang="en-GB" altLang="en-US" sz="2800" b="1">
                <a:latin typeface="Courier New" panose="02070309020205020404" pitchFamily="49" charset="0"/>
              </a:rPr>
              <a:t>;</a:t>
            </a:r>
            <a:endParaRPr lang="en-US" altLang="en-US" sz="2800" b="1">
              <a:latin typeface="Courier New" panose="02070309020205020404" pitchFamily="49" charset="0"/>
            </a:endParaRPr>
          </a:p>
        </p:txBody>
      </p:sp>
    </p:spTree>
    <p:extLst>
      <p:ext uri="{BB962C8B-B14F-4D97-AF65-F5344CB8AC3E}">
        <p14:creationId xmlns:p14="http://schemas.microsoft.com/office/powerpoint/2010/main" val="27087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C296-87D2-4D5F-B5A2-18EFBD2D77C2}"/>
              </a:ext>
            </a:extLst>
          </p:cNvPr>
          <p:cNvSpPr>
            <a:spLocks noGrp="1"/>
          </p:cNvSpPr>
          <p:nvPr>
            <p:ph type="title"/>
          </p:nvPr>
        </p:nvSpPr>
        <p:spPr>
          <a:xfrm>
            <a:off x="655320" y="198870"/>
            <a:ext cx="10515600" cy="1325563"/>
          </a:xfrm>
        </p:spPr>
        <p:txBody>
          <a:bodyPr/>
          <a:lstStyle/>
          <a:p>
            <a:r>
              <a:rPr lang="en-US" b="1">
                <a:solidFill>
                  <a:srgbClr val="C00000"/>
                </a:solidFill>
              </a:rPr>
              <a:t>Difference between Trigger and Constraints</a:t>
            </a:r>
            <a:endParaRPr lang="en-IN" b="1">
              <a:solidFill>
                <a:srgbClr val="C00000"/>
              </a:solidFill>
            </a:endParaRPr>
          </a:p>
        </p:txBody>
      </p:sp>
      <p:sp>
        <p:nvSpPr>
          <p:cNvPr id="3" name="Content Placeholder 2">
            <a:extLst>
              <a:ext uri="{FF2B5EF4-FFF2-40B4-BE49-F238E27FC236}">
                <a16:creationId xmlns:a16="http://schemas.microsoft.com/office/drawing/2014/main" id="{70367FA8-B023-4EC9-9251-A062BC158C8D}"/>
              </a:ext>
            </a:extLst>
          </p:cNvPr>
          <p:cNvSpPr>
            <a:spLocks noGrp="1"/>
          </p:cNvSpPr>
          <p:nvPr>
            <p:ph idx="1"/>
          </p:nvPr>
        </p:nvSpPr>
        <p:spPr>
          <a:xfrm>
            <a:off x="838200" y="1825625"/>
            <a:ext cx="10515600" cy="2596746"/>
          </a:xfrm>
        </p:spPr>
        <p:txBody>
          <a:bodyPr>
            <a:normAutofit/>
          </a:bodyPr>
          <a:lstStyle/>
          <a:p>
            <a:pPr>
              <a:lnSpc>
                <a:spcPct val="150000"/>
              </a:lnSpc>
            </a:pPr>
            <a:r>
              <a:rPr lang="en-US"/>
              <a:t>Trigger affects only those rows, which are added after it is created.</a:t>
            </a:r>
          </a:p>
          <a:p>
            <a:pPr>
              <a:lnSpc>
                <a:spcPct val="150000"/>
              </a:lnSpc>
            </a:pPr>
            <a:endParaRPr lang="en-US" sz="1400"/>
          </a:p>
          <a:p>
            <a:pPr>
              <a:lnSpc>
                <a:spcPct val="150000"/>
              </a:lnSpc>
            </a:pPr>
            <a:r>
              <a:rPr lang="en-US"/>
              <a:t>Constraints affects all the rows </a:t>
            </a:r>
          </a:p>
          <a:p>
            <a:pPr lvl="1">
              <a:lnSpc>
                <a:spcPct val="150000"/>
              </a:lnSpc>
            </a:pPr>
            <a:r>
              <a:rPr lang="en-US"/>
              <a:t>i.e.  Validates the even already existing data before defining the constraint.</a:t>
            </a:r>
            <a:endParaRPr lang="en-IN"/>
          </a:p>
        </p:txBody>
      </p:sp>
    </p:spTree>
    <p:extLst>
      <p:ext uri="{BB962C8B-B14F-4D97-AF65-F5344CB8AC3E}">
        <p14:creationId xmlns:p14="http://schemas.microsoft.com/office/powerpoint/2010/main" val="42598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AF8A-81B6-45F0-A15D-70CF204096AC}"/>
              </a:ext>
            </a:extLst>
          </p:cNvPr>
          <p:cNvSpPr>
            <a:spLocks noGrp="1"/>
          </p:cNvSpPr>
          <p:nvPr>
            <p:ph type="title"/>
          </p:nvPr>
        </p:nvSpPr>
        <p:spPr>
          <a:xfrm>
            <a:off x="838200" y="0"/>
            <a:ext cx="10515600" cy="931660"/>
          </a:xfrm>
        </p:spPr>
        <p:txBody>
          <a:bodyPr/>
          <a:lstStyle/>
          <a:p>
            <a:r>
              <a:rPr lang="en-IN" b="1"/>
              <a:t>A Cautionary Note</a:t>
            </a:r>
            <a:endParaRPr lang="en-IN"/>
          </a:p>
        </p:txBody>
      </p:sp>
      <p:sp>
        <p:nvSpPr>
          <p:cNvPr id="4" name="Rectangle 3">
            <a:extLst>
              <a:ext uri="{FF2B5EF4-FFF2-40B4-BE49-F238E27FC236}">
                <a16:creationId xmlns:a16="http://schemas.microsoft.com/office/drawing/2014/main" id="{CCB89876-C58F-4DF7-A8C0-9E6DAB40E86D}"/>
              </a:ext>
            </a:extLst>
          </p:cNvPr>
          <p:cNvSpPr/>
          <p:nvPr/>
        </p:nvSpPr>
        <p:spPr>
          <a:xfrm>
            <a:off x="728031" y="618213"/>
            <a:ext cx="9803476" cy="2251065"/>
          </a:xfrm>
          <a:prstGeom prst="rect">
            <a:avLst/>
          </a:prstGeom>
        </p:spPr>
        <p:txBody>
          <a:bodyPr wrap="square">
            <a:spAutoFit/>
          </a:bodyPr>
          <a:lstStyle/>
          <a:p>
            <a:pPr>
              <a:lnSpc>
                <a:spcPct val="150000"/>
              </a:lnSpc>
            </a:pPr>
            <a:r>
              <a:rPr lang="en-US" sz="2400">
                <a:solidFill>
                  <a:srgbClr val="000000"/>
                </a:solidFill>
                <a:latin typeface="Times New Roman" panose="02020603050405020304" pitchFamily="18" charset="0"/>
              </a:rPr>
              <a:t>When a trigger is fired, a SQL statement within its trigger action potentially can fire other triggers, </a:t>
            </a:r>
            <a:r>
              <a:rPr lang="en-US" sz="2400"/>
              <a:t>. When a statement in a trigger body causes another trigger to be fired, the triggers are said to be </a:t>
            </a:r>
            <a:r>
              <a:rPr lang="en-US" sz="2400" b="1" i="1">
                <a:solidFill>
                  <a:srgbClr val="C00000"/>
                </a:solidFill>
              </a:rPr>
              <a:t>cascading</a:t>
            </a:r>
            <a:r>
              <a:rPr lang="en-US" sz="2400"/>
              <a:t>.</a:t>
            </a:r>
            <a:br>
              <a:rPr lang="en-US" sz="2400"/>
            </a:br>
            <a:endParaRPr lang="en-IN" sz="2400"/>
          </a:p>
        </p:txBody>
      </p:sp>
      <p:pic>
        <p:nvPicPr>
          <p:cNvPr id="5" name="Picture 4">
            <a:extLst>
              <a:ext uri="{FF2B5EF4-FFF2-40B4-BE49-F238E27FC236}">
                <a16:creationId xmlns:a16="http://schemas.microsoft.com/office/drawing/2014/main" id="{8F6B69E6-2628-4DED-84D7-2F14E645AB45}"/>
              </a:ext>
            </a:extLst>
          </p:cNvPr>
          <p:cNvPicPr>
            <a:picLocks noChangeAspect="1"/>
          </p:cNvPicPr>
          <p:nvPr/>
        </p:nvPicPr>
        <p:blipFill>
          <a:blip r:embed="rId3"/>
          <a:stretch>
            <a:fillRect/>
          </a:stretch>
        </p:blipFill>
        <p:spPr>
          <a:xfrm>
            <a:off x="2699133" y="2218426"/>
            <a:ext cx="5504014" cy="4376208"/>
          </a:xfrm>
          <a:prstGeom prst="rect">
            <a:avLst/>
          </a:prstGeom>
        </p:spPr>
      </p:pic>
      <p:sp>
        <p:nvSpPr>
          <p:cNvPr id="6" name="Rectangle 5">
            <a:extLst>
              <a:ext uri="{FF2B5EF4-FFF2-40B4-BE49-F238E27FC236}">
                <a16:creationId xmlns:a16="http://schemas.microsoft.com/office/drawing/2014/main" id="{BF61F9F4-40AA-4EC1-BAEF-EDEA97864F33}"/>
              </a:ext>
            </a:extLst>
          </p:cNvPr>
          <p:cNvSpPr/>
          <p:nvPr/>
        </p:nvSpPr>
        <p:spPr>
          <a:xfrm>
            <a:off x="621940" y="6081791"/>
            <a:ext cx="6096000" cy="307777"/>
          </a:xfrm>
          <a:prstGeom prst="rect">
            <a:avLst/>
          </a:prstGeom>
        </p:spPr>
        <p:txBody>
          <a:bodyPr>
            <a:spAutoFit/>
          </a:bodyPr>
          <a:lstStyle/>
          <a:p>
            <a:r>
              <a:rPr lang="en-IN" sz="1400"/>
              <a:t>https://docs.oracle.com/cd/A57673_01/DOC/server/doc/SCN73/ch15.htm</a:t>
            </a:r>
          </a:p>
        </p:txBody>
      </p:sp>
    </p:spTree>
    <p:extLst>
      <p:ext uri="{BB962C8B-B14F-4D97-AF65-F5344CB8AC3E}">
        <p14:creationId xmlns:p14="http://schemas.microsoft.com/office/powerpoint/2010/main" val="367697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E6-BC96-4378-A092-1D7DAC9B297F}"/>
              </a:ext>
            </a:extLst>
          </p:cNvPr>
          <p:cNvSpPr>
            <a:spLocks noGrp="1"/>
          </p:cNvSpPr>
          <p:nvPr>
            <p:ph type="title"/>
          </p:nvPr>
        </p:nvSpPr>
        <p:spPr>
          <a:xfrm>
            <a:off x="838200" y="0"/>
            <a:ext cx="10515600" cy="757822"/>
          </a:xfrm>
        </p:spPr>
        <p:txBody>
          <a:bodyPr/>
          <a:lstStyle/>
          <a:p>
            <a:r>
              <a:rPr lang="en-US">
                <a:solidFill>
                  <a:srgbClr val="C00000"/>
                </a:solidFill>
              </a:rPr>
              <a:t>Temporarily enabling/disabling trigger</a:t>
            </a:r>
            <a:endParaRPr lang="en-IN">
              <a:solidFill>
                <a:srgbClr val="C00000"/>
              </a:solidFill>
            </a:endParaRPr>
          </a:p>
        </p:txBody>
      </p:sp>
      <p:sp>
        <p:nvSpPr>
          <p:cNvPr id="4" name="Rectangle 3">
            <a:extLst>
              <a:ext uri="{FF2B5EF4-FFF2-40B4-BE49-F238E27FC236}">
                <a16:creationId xmlns:a16="http://schemas.microsoft.com/office/drawing/2014/main" id="{7E15B215-D6AA-4768-97A7-42763092FD68}"/>
              </a:ext>
            </a:extLst>
          </p:cNvPr>
          <p:cNvSpPr/>
          <p:nvPr/>
        </p:nvSpPr>
        <p:spPr>
          <a:xfrm>
            <a:off x="838200" y="875982"/>
            <a:ext cx="9861884" cy="830997"/>
          </a:xfrm>
          <a:prstGeom prst="rect">
            <a:avLst/>
          </a:prstGeom>
        </p:spPr>
        <p:txBody>
          <a:bodyPr wrap="square">
            <a:spAutoFit/>
          </a:bodyPr>
          <a:lstStyle/>
          <a:p>
            <a:r>
              <a:rPr lang="en-US" sz="2400" b="1">
                <a:solidFill>
                  <a:srgbClr val="202124"/>
                </a:solidFill>
                <a:latin typeface="Google Sans"/>
              </a:rPr>
              <a:t>To disable a trigger, you use the ALTER TRIGGER DISABLE statement</a:t>
            </a:r>
          </a:p>
          <a:p>
            <a:endParaRPr lang="en-IN" sz="2400"/>
          </a:p>
        </p:txBody>
      </p:sp>
      <p:sp>
        <p:nvSpPr>
          <p:cNvPr id="5" name="Rectangle 4">
            <a:extLst>
              <a:ext uri="{FF2B5EF4-FFF2-40B4-BE49-F238E27FC236}">
                <a16:creationId xmlns:a16="http://schemas.microsoft.com/office/drawing/2014/main" id="{90A2FCC3-9405-459F-9E63-C6F7CF8F486C}"/>
              </a:ext>
            </a:extLst>
          </p:cNvPr>
          <p:cNvSpPr/>
          <p:nvPr/>
        </p:nvSpPr>
        <p:spPr>
          <a:xfrm>
            <a:off x="838200" y="1418221"/>
            <a:ext cx="10940716" cy="5009833"/>
          </a:xfrm>
          <a:prstGeom prst="rect">
            <a:avLst/>
          </a:prstGeom>
        </p:spPr>
        <p:txBody>
          <a:bodyPr wrap="square">
            <a:spAutoFit/>
          </a:bodyPr>
          <a:lstStyle/>
          <a:p>
            <a:pPr>
              <a:lnSpc>
                <a:spcPct val="150000"/>
              </a:lnSpc>
            </a:pPr>
            <a:r>
              <a:rPr lang="en-US" sz="2400" b="1">
                <a:solidFill>
                  <a:schemeClr val="accent5">
                    <a:lumMod val="75000"/>
                  </a:schemeClr>
                </a:solidFill>
                <a:latin typeface="arial" panose="020B0604020202020204" pitchFamily="34" charset="0"/>
              </a:rPr>
              <a:t>Syntax</a:t>
            </a:r>
            <a:r>
              <a:rPr lang="en-US" sz="2400" b="1">
                <a:solidFill>
                  <a:srgbClr val="202124"/>
                </a:solidFill>
                <a:latin typeface="arial" panose="020B0604020202020204" pitchFamily="34" charset="0"/>
              </a:rPr>
              <a:t>;</a:t>
            </a:r>
          </a:p>
          <a:p>
            <a:pPr>
              <a:lnSpc>
                <a:spcPct val="150000"/>
              </a:lnSpc>
            </a:pPr>
            <a:r>
              <a:rPr lang="en-US" sz="2400">
                <a:solidFill>
                  <a:srgbClr val="202124"/>
                </a:solidFill>
                <a:latin typeface="arial" panose="020B0604020202020204" pitchFamily="34" charset="0"/>
              </a:rPr>
              <a:t>      	ALTER TRIGGER trigger_name DISABLE;</a:t>
            </a:r>
          </a:p>
          <a:p>
            <a:pPr>
              <a:lnSpc>
                <a:spcPct val="150000"/>
              </a:lnSpc>
            </a:pPr>
            <a:r>
              <a:rPr lang="en-US" sz="2400">
                <a:solidFill>
                  <a:srgbClr val="C00000"/>
                </a:solidFill>
                <a:latin typeface="arial" panose="020B0604020202020204" pitchFamily="34" charset="0"/>
              </a:rPr>
              <a:t>Example:</a:t>
            </a:r>
          </a:p>
          <a:p>
            <a:pPr>
              <a:lnSpc>
                <a:spcPct val="150000"/>
              </a:lnSpc>
            </a:pPr>
            <a:r>
              <a:rPr lang="en-US" sz="2400">
                <a:solidFill>
                  <a:srgbClr val="202124"/>
                </a:solidFill>
                <a:latin typeface="arial" panose="020B0604020202020204" pitchFamily="34" charset="0"/>
              </a:rPr>
              <a:t>	ALTER TRIGGER </a:t>
            </a:r>
            <a:r>
              <a:rPr lang="en-US" sz="2400"/>
              <a:t>sal_update_weekDays_trg</a:t>
            </a:r>
            <a:r>
              <a:rPr lang="en-US" sz="2400">
                <a:solidFill>
                  <a:srgbClr val="202124"/>
                </a:solidFill>
                <a:latin typeface="arial" panose="020B0604020202020204" pitchFamily="34" charset="0"/>
              </a:rPr>
              <a:t> DISABLE;</a:t>
            </a:r>
          </a:p>
          <a:p>
            <a:pPr>
              <a:lnSpc>
                <a:spcPct val="150000"/>
              </a:lnSpc>
            </a:pPr>
            <a:r>
              <a:rPr lang="en-US" sz="2400">
                <a:solidFill>
                  <a:srgbClr val="202124"/>
                </a:solidFill>
                <a:latin typeface="arial" panose="020B0604020202020204" pitchFamily="34" charset="0"/>
              </a:rPr>
              <a:t>To </a:t>
            </a:r>
            <a:r>
              <a:rPr lang="en-US" sz="2400" b="1">
                <a:solidFill>
                  <a:srgbClr val="202124"/>
                </a:solidFill>
                <a:latin typeface="arial" panose="020B0604020202020204" pitchFamily="34" charset="0"/>
              </a:rPr>
              <a:t>disable</a:t>
            </a:r>
            <a:r>
              <a:rPr lang="en-US" sz="2400">
                <a:solidFill>
                  <a:srgbClr val="202124"/>
                </a:solidFill>
                <a:latin typeface="arial" panose="020B0604020202020204" pitchFamily="34" charset="0"/>
              </a:rPr>
              <a:t> </a:t>
            </a:r>
            <a:r>
              <a:rPr lang="en-US" sz="2400" b="1">
                <a:solidFill>
                  <a:srgbClr val="202124"/>
                </a:solidFill>
                <a:latin typeface="arial" panose="020B0604020202020204" pitchFamily="34" charset="0"/>
              </a:rPr>
              <a:t>all</a:t>
            </a:r>
            <a:r>
              <a:rPr lang="en-US" sz="2400">
                <a:solidFill>
                  <a:srgbClr val="202124"/>
                </a:solidFill>
                <a:latin typeface="arial" panose="020B0604020202020204" pitchFamily="34" charset="0"/>
              </a:rPr>
              <a:t> triggers on a Table</a:t>
            </a:r>
          </a:p>
          <a:p>
            <a:pPr>
              <a:lnSpc>
                <a:spcPct val="150000"/>
              </a:lnSpc>
            </a:pPr>
            <a:r>
              <a:rPr lang="en-US" sz="2400" b="1">
                <a:solidFill>
                  <a:schemeClr val="accent5">
                    <a:lumMod val="75000"/>
                  </a:schemeClr>
                </a:solidFill>
                <a:latin typeface="arial" panose="020B0604020202020204" pitchFamily="34" charset="0"/>
              </a:rPr>
              <a:t>Syntax:</a:t>
            </a:r>
          </a:p>
          <a:p>
            <a:pPr>
              <a:lnSpc>
                <a:spcPct val="150000"/>
              </a:lnSpc>
            </a:pPr>
            <a:r>
              <a:rPr lang="en-US" sz="2400">
                <a:solidFill>
                  <a:srgbClr val="202124"/>
                </a:solidFill>
                <a:latin typeface="arial" panose="020B0604020202020204" pitchFamily="34" charset="0"/>
              </a:rPr>
              <a:t>	ALTER TABLE </a:t>
            </a:r>
            <a:r>
              <a:rPr lang="en-US" sz="2400" err="1">
                <a:solidFill>
                  <a:srgbClr val="202124"/>
                </a:solidFill>
                <a:latin typeface="arial" panose="020B0604020202020204" pitchFamily="34" charset="0"/>
              </a:rPr>
              <a:t>table_name</a:t>
            </a:r>
            <a:r>
              <a:rPr lang="en-US" sz="2400">
                <a:solidFill>
                  <a:srgbClr val="202124"/>
                </a:solidFill>
                <a:latin typeface="arial" panose="020B0604020202020204" pitchFamily="34" charset="0"/>
              </a:rPr>
              <a:t> DISABLE ALL TRIGGERS;</a:t>
            </a:r>
          </a:p>
          <a:p>
            <a:pPr>
              <a:lnSpc>
                <a:spcPct val="150000"/>
              </a:lnSpc>
            </a:pPr>
            <a:r>
              <a:rPr lang="en-US" sz="2400">
                <a:solidFill>
                  <a:srgbClr val="C00000"/>
                </a:solidFill>
                <a:latin typeface="arial" panose="020B0604020202020204" pitchFamily="34" charset="0"/>
              </a:rPr>
              <a:t>Example :</a:t>
            </a:r>
          </a:p>
          <a:p>
            <a:pPr>
              <a:lnSpc>
                <a:spcPct val="150000"/>
              </a:lnSpc>
            </a:pPr>
            <a:r>
              <a:rPr lang="en-US" sz="2400">
                <a:solidFill>
                  <a:srgbClr val="202124"/>
                </a:solidFill>
                <a:latin typeface="arial" panose="020B0604020202020204" pitchFamily="34" charset="0"/>
              </a:rPr>
              <a:t>	ALTER TABLE </a:t>
            </a:r>
            <a:r>
              <a:rPr lang="en-US" sz="2400"/>
              <a:t>Emp</a:t>
            </a:r>
            <a:r>
              <a:rPr lang="en-US" sz="2400">
                <a:solidFill>
                  <a:srgbClr val="202124"/>
                </a:solidFill>
                <a:latin typeface="arial" panose="020B0604020202020204" pitchFamily="34" charset="0"/>
              </a:rPr>
              <a:t> DISABLE ALL TRIGGERS;</a:t>
            </a:r>
            <a:endParaRPr lang="en-US" sz="2400" b="0" i="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695449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607353-C830-4DDD-BC89-946C365BE846}"/>
              </a:ext>
            </a:extLst>
          </p:cNvPr>
          <p:cNvPicPr>
            <a:picLocks noChangeAspect="1"/>
          </p:cNvPicPr>
          <p:nvPr/>
        </p:nvPicPr>
        <p:blipFill>
          <a:blip r:embed="rId3"/>
          <a:stretch>
            <a:fillRect/>
          </a:stretch>
        </p:blipFill>
        <p:spPr>
          <a:xfrm>
            <a:off x="5276850" y="757236"/>
            <a:ext cx="6076950" cy="3514725"/>
          </a:xfrm>
          <a:prstGeom prst="rect">
            <a:avLst/>
          </a:prstGeom>
        </p:spPr>
      </p:pic>
      <p:sp>
        <p:nvSpPr>
          <p:cNvPr id="5" name="Title 1">
            <a:extLst>
              <a:ext uri="{FF2B5EF4-FFF2-40B4-BE49-F238E27FC236}">
                <a16:creationId xmlns:a16="http://schemas.microsoft.com/office/drawing/2014/main" id="{FC43690F-C75F-43F5-9BDF-63BF43ABE59D}"/>
              </a:ext>
            </a:extLst>
          </p:cNvPr>
          <p:cNvSpPr>
            <a:spLocks noGrp="1"/>
          </p:cNvSpPr>
          <p:nvPr>
            <p:ph type="title"/>
          </p:nvPr>
        </p:nvSpPr>
        <p:spPr>
          <a:xfrm>
            <a:off x="838200" y="112295"/>
            <a:ext cx="10515600" cy="517190"/>
          </a:xfrm>
        </p:spPr>
        <p:txBody>
          <a:bodyPr>
            <a:normAutofit fontScale="90000"/>
          </a:bodyPr>
          <a:lstStyle/>
          <a:p>
            <a:r>
              <a:rPr lang="en-US" b="1">
                <a:solidFill>
                  <a:srgbClr val="C00000"/>
                </a:solidFill>
              </a:rPr>
              <a:t>INSTEAD OF Trigger</a:t>
            </a:r>
            <a:endParaRPr lang="en-IN" b="1">
              <a:solidFill>
                <a:srgbClr val="C00000"/>
              </a:solidFill>
            </a:endParaRPr>
          </a:p>
        </p:txBody>
      </p:sp>
      <p:grpSp>
        <p:nvGrpSpPr>
          <p:cNvPr id="11" name="Group 10">
            <a:extLst>
              <a:ext uri="{FF2B5EF4-FFF2-40B4-BE49-F238E27FC236}">
                <a16:creationId xmlns:a16="http://schemas.microsoft.com/office/drawing/2014/main" id="{21ACE64C-6F2F-4510-A38F-8233F09CA44B}"/>
              </a:ext>
            </a:extLst>
          </p:cNvPr>
          <p:cNvGrpSpPr/>
          <p:nvPr/>
        </p:nvGrpSpPr>
        <p:grpSpPr>
          <a:xfrm>
            <a:off x="243016" y="1316327"/>
            <a:ext cx="4873413" cy="2396541"/>
            <a:chOff x="403437" y="1678154"/>
            <a:chExt cx="4873413" cy="2396541"/>
          </a:xfrm>
        </p:grpSpPr>
        <p:pic>
          <p:nvPicPr>
            <p:cNvPr id="6" name="Picture 5">
              <a:extLst>
                <a:ext uri="{FF2B5EF4-FFF2-40B4-BE49-F238E27FC236}">
                  <a16:creationId xmlns:a16="http://schemas.microsoft.com/office/drawing/2014/main" id="{A8834568-5CDB-40B4-8B1C-E285C351FCA4}"/>
                </a:ext>
              </a:extLst>
            </p:cNvPr>
            <p:cNvPicPr>
              <a:picLocks noChangeAspect="1"/>
            </p:cNvPicPr>
            <p:nvPr/>
          </p:nvPicPr>
          <p:blipFill>
            <a:blip r:embed="rId4"/>
            <a:stretch>
              <a:fillRect/>
            </a:stretch>
          </p:blipFill>
          <p:spPr>
            <a:xfrm>
              <a:off x="403437" y="1678154"/>
              <a:ext cx="4873413" cy="2396541"/>
            </a:xfrm>
            <a:prstGeom prst="rect">
              <a:avLst/>
            </a:prstGeom>
          </p:spPr>
        </p:pic>
        <p:cxnSp>
          <p:nvCxnSpPr>
            <p:cNvPr id="8" name="Straight Arrow Connector 7">
              <a:extLst>
                <a:ext uri="{FF2B5EF4-FFF2-40B4-BE49-F238E27FC236}">
                  <a16:creationId xmlns:a16="http://schemas.microsoft.com/office/drawing/2014/main" id="{DC52739E-D35F-40D9-A8AB-E37292BDDB54}"/>
                </a:ext>
              </a:extLst>
            </p:cNvPr>
            <p:cNvCxnSpPr>
              <a:cxnSpLocks/>
            </p:cNvCxnSpPr>
            <p:nvPr/>
          </p:nvCxnSpPr>
          <p:spPr>
            <a:xfrm flipH="1">
              <a:off x="2342148" y="2514598"/>
              <a:ext cx="962526" cy="11750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82F18782-5AD9-4559-A633-F1348EB5EF97}"/>
              </a:ext>
            </a:extLst>
          </p:cNvPr>
          <p:cNvSpPr/>
          <p:nvPr/>
        </p:nvSpPr>
        <p:spPr>
          <a:xfrm>
            <a:off x="2181727" y="3536041"/>
            <a:ext cx="1133515" cy="369332"/>
          </a:xfrm>
          <a:prstGeom prst="rect">
            <a:avLst/>
          </a:prstGeom>
        </p:spPr>
        <p:txBody>
          <a:bodyPr wrap="none">
            <a:spAutoFit/>
          </a:bodyPr>
          <a:lstStyle/>
          <a:p>
            <a:r>
              <a:rPr lang="en-US"/>
              <a:t>Many to 1</a:t>
            </a:r>
            <a:endParaRPr lang="en-IN"/>
          </a:p>
        </p:txBody>
      </p:sp>
      <p:sp>
        <p:nvSpPr>
          <p:cNvPr id="13" name="Rectangle 12">
            <a:extLst>
              <a:ext uri="{FF2B5EF4-FFF2-40B4-BE49-F238E27FC236}">
                <a16:creationId xmlns:a16="http://schemas.microsoft.com/office/drawing/2014/main" id="{D725EF50-63E9-4CE1-B758-ECB6549DE6D3}"/>
              </a:ext>
            </a:extLst>
          </p:cNvPr>
          <p:cNvSpPr/>
          <p:nvPr/>
        </p:nvSpPr>
        <p:spPr>
          <a:xfrm>
            <a:off x="838200" y="4399710"/>
            <a:ext cx="9063790" cy="1900520"/>
          </a:xfrm>
          <a:prstGeom prst="rect">
            <a:avLst/>
          </a:prstGeom>
        </p:spPr>
        <p:txBody>
          <a:bodyPr wrap="square">
            <a:spAutoFit/>
          </a:bodyPr>
          <a:lstStyle/>
          <a:p>
            <a:pPr>
              <a:lnSpc>
                <a:spcPct val="150000"/>
              </a:lnSpc>
            </a:pPr>
            <a:r>
              <a:rPr lang="en-US" sz="2000">
                <a:latin typeface="Courier New" panose="02070309020205020404" pitchFamily="49" charset="0"/>
              </a:rPr>
              <a:t>CREATE VIEW vw_customers AS SELECT name, address, website, credit_limit, first_name, last_name, email, phone FROM customers Cust,contacts Cont where Cust.Customer_id=Cont.Customer_id;</a:t>
            </a:r>
            <a:endParaRPr lang="en-IN" sz="2000"/>
          </a:p>
        </p:txBody>
      </p:sp>
    </p:spTree>
    <p:extLst>
      <p:ext uri="{BB962C8B-B14F-4D97-AF65-F5344CB8AC3E}">
        <p14:creationId xmlns:p14="http://schemas.microsoft.com/office/powerpoint/2010/main" val="207091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3A21-7999-4A7A-B08E-039A460D6E3C}"/>
              </a:ext>
            </a:extLst>
          </p:cNvPr>
          <p:cNvSpPr>
            <a:spLocks noGrp="1"/>
          </p:cNvSpPr>
          <p:nvPr>
            <p:ph type="title"/>
          </p:nvPr>
        </p:nvSpPr>
        <p:spPr>
          <a:xfrm>
            <a:off x="838200" y="112295"/>
            <a:ext cx="10515600" cy="517190"/>
          </a:xfrm>
        </p:spPr>
        <p:txBody>
          <a:bodyPr>
            <a:normAutofit fontScale="90000"/>
          </a:bodyPr>
          <a:lstStyle/>
          <a:p>
            <a:r>
              <a:rPr lang="en-US" b="1">
                <a:solidFill>
                  <a:srgbClr val="C00000"/>
                </a:solidFill>
              </a:rPr>
              <a:t>INSTEAD OF Trigger</a:t>
            </a:r>
            <a:endParaRPr lang="en-IN" b="1">
              <a:solidFill>
                <a:srgbClr val="C00000"/>
              </a:solidFill>
            </a:endParaRPr>
          </a:p>
        </p:txBody>
      </p:sp>
      <p:sp>
        <p:nvSpPr>
          <p:cNvPr id="4" name="Rectangle 3">
            <a:extLst>
              <a:ext uri="{FF2B5EF4-FFF2-40B4-BE49-F238E27FC236}">
                <a16:creationId xmlns:a16="http://schemas.microsoft.com/office/drawing/2014/main" id="{480EA92E-D2E5-4E70-A50E-793516C0A4ED}"/>
              </a:ext>
            </a:extLst>
          </p:cNvPr>
          <p:cNvSpPr/>
          <p:nvPr/>
        </p:nvSpPr>
        <p:spPr>
          <a:xfrm>
            <a:off x="465221" y="677610"/>
            <a:ext cx="10888579" cy="1331390"/>
          </a:xfrm>
          <a:prstGeom prst="rect">
            <a:avLst/>
          </a:prstGeom>
        </p:spPr>
        <p:txBody>
          <a:bodyPr wrap="square">
            <a:spAutoFit/>
          </a:bodyPr>
          <a:lstStyle/>
          <a:p>
            <a:pPr>
              <a:lnSpc>
                <a:spcPct val="114000"/>
              </a:lnSpc>
            </a:pPr>
            <a:r>
              <a:rPr lang="en-US" sz="2400" b="1"/>
              <a:t>Example:</a:t>
            </a:r>
            <a:r>
              <a:rPr lang="en-US" sz="2400"/>
              <a:t> Create  a view VW_emp3_dept3 based on Emp(Empno, ename, sal, deptno) &amp; Dept(Deptno, </a:t>
            </a:r>
            <a:r>
              <a:rPr lang="en-US" sz="2400" err="1"/>
              <a:t>Dname,Loc</a:t>
            </a:r>
            <a:r>
              <a:rPr lang="en-US" sz="2400"/>
              <a:t>). Write a trigger to update base tables </a:t>
            </a:r>
            <a:r>
              <a:rPr lang="en-US" sz="2400" err="1"/>
              <a:t>Dept,Emp</a:t>
            </a:r>
            <a:r>
              <a:rPr lang="en-US" sz="2400"/>
              <a:t> whenever </a:t>
            </a:r>
            <a:r>
              <a:rPr lang="en-US" sz="2400" err="1"/>
              <a:t>VW_emp_dept</a:t>
            </a:r>
            <a:r>
              <a:rPr lang="en-US" sz="2400"/>
              <a:t>  view is updated.</a:t>
            </a:r>
            <a:endParaRPr lang="en-IN" sz="2400"/>
          </a:p>
        </p:txBody>
      </p:sp>
      <p:sp>
        <p:nvSpPr>
          <p:cNvPr id="5" name="Rectangle 4">
            <a:extLst>
              <a:ext uri="{FF2B5EF4-FFF2-40B4-BE49-F238E27FC236}">
                <a16:creationId xmlns:a16="http://schemas.microsoft.com/office/drawing/2014/main" id="{F7F42B56-D317-4F88-B092-CF89F78747BF}"/>
              </a:ext>
            </a:extLst>
          </p:cNvPr>
          <p:cNvSpPr/>
          <p:nvPr/>
        </p:nvSpPr>
        <p:spPr>
          <a:xfrm>
            <a:off x="64168" y="2137336"/>
            <a:ext cx="12063664" cy="4386650"/>
          </a:xfrm>
          <a:prstGeom prst="rect">
            <a:avLst/>
          </a:prstGeom>
          <a:ln>
            <a:solidFill>
              <a:schemeClr val="accent2"/>
            </a:solidFill>
          </a:ln>
        </p:spPr>
        <p:txBody>
          <a:bodyPr wrap="square">
            <a:spAutoFit/>
          </a:bodyPr>
          <a:lstStyle/>
          <a:p>
            <a:pPr>
              <a:lnSpc>
                <a:spcPct val="117000"/>
              </a:lnSpc>
            </a:pPr>
            <a:r>
              <a:rPr lang="en-IN" sz="2400"/>
              <a:t>set serveroutput on;</a:t>
            </a:r>
          </a:p>
          <a:p>
            <a:pPr>
              <a:lnSpc>
                <a:spcPct val="117000"/>
              </a:lnSpc>
            </a:pPr>
            <a:r>
              <a:rPr lang="en-IN" sz="2400" b="1"/>
              <a:t>CREATE OR REPLACE TRIGGER emp_dept_InsteadoF_trg</a:t>
            </a:r>
          </a:p>
          <a:p>
            <a:pPr>
              <a:lnSpc>
                <a:spcPct val="117000"/>
              </a:lnSpc>
            </a:pPr>
            <a:r>
              <a:rPr lang="en-IN" sz="2400" b="1"/>
              <a:t>    INSTEAD OF INSERT ON VW_emp3_dept3   FOR EACH ROW</a:t>
            </a:r>
          </a:p>
          <a:p>
            <a:pPr>
              <a:lnSpc>
                <a:spcPct val="117000"/>
              </a:lnSpc>
            </a:pPr>
            <a:r>
              <a:rPr lang="en-IN" sz="2400"/>
              <a:t>DECLARE</a:t>
            </a:r>
          </a:p>
          <a:p>
            <a:pPr>
              <a:lnSpc>
                <a:spcPct val="117000"/>
              </a:lnSpc>
            </a:pPr>
            <a:r>
              <a:rPr lang="en-IN" sz="2400"/>
              <a:t>BEGIN</a:t>
            </a:r>
          </a:p>
          <a:p>
            <a:pPr>
              <a:lnSpc>
                <a:spcPct val="117000"/>
              </a:lnSpc>
            </a:pPr>
            <a:r>
              <a:rPr lang="en-IN" sz="2400"/>
              <a:t>    DBMS_OUTPUT.PUT_LINE(' Entered </a:t>
            </a:r>
            <a:r>
              <a:rPr lang="en-IN" sz="2400" err="1"/>
              <a:t>deptno</a:t>
            </a:r>
            <a:r>
              <a:rPr lang="en-IN" sz="2400"/>
              <a:t> '||:</a:t>
            </a:r>
            <a:r>
              <a:rPr lang="en-IN" sz="2400" err="1"/>
              <a:t>new.deptno</a:t>
            </a:r>
            <a:r>
              <a:rPr lang="en-IN" sz="2400"/>
              <a:t>);</a:t>
            </a:r>
          </a:p>
          <a:p>
            <a:pPr>
              <a:lnSpc>
                <a:spcPct val="117000"/>
              </a:lnSpc>
            </a:pPr>
            <a:r>
              <a:rPr lang="en-IN" sz="2400"/>
              <a:t>	insert into dept3 values(:new.</a:t>
            </a:r>
            <a:r>
              <a:rPr lang="en-IN" sz="2400" err="1"/>
              <a:t>deptno</a:t>
            </a:r>
            <a:r>
              <a:rPr lang="en-IN" sz="2400"/>
              <a:t>,:</a:t>
            </a:r>
            <a:r>
              <a:rPr lang="en-IN" sz="2400" err="1"/>
              <a:t>new.dname,null</a:t>
            </a:r>
            <a:r>
              <a:rPr lang="en-IN" sz="2400"/>
              <a:t>);</a:t>
            </a:r>
          </a:p>
          <a:p>
            <a:pPr>
              <a:lnSpc>
                <a:spcPct val="117000"/>
              </a:lnSpc>
            </a:pPr>
            <a:r>
              <a:rPr lang="en-IN" sz="2400"/>
              <a:t>	insert into emp3 (</a:t>
            </a:r>
            <a:r>
              <a:rPr lang="en-IN" sz="2400" err="1"/>
              <a:t>empno,ename,deptno</a:t>
            </a:r>
            <a:r>
              <a:rPr lang="en-IN" sz="2400"/>
              <a:t>) values(:new.empno,:new.ename,:</a:t>
            </a:r>
            <a:r>
              <a:rPr lang="en-IN" sz="2400" err="1"/>
              <a:t>new.deptno</a:t>
            </a:r>
            <a:r>
              <a:rPr lang="en-IN" sz="2400"/>
              <a:t>);</a:t>
            </a:r>
          </a:p>
          <a:p>
            <a:pPr>
              <a:lnSpc>
                <a:spcPct val="117000"/>
              </a:lnSpc>
            </a:pPr>
            <a:r>
              <a:rPr lang="en-IN" sz="2400"/>
              <a:t>end;</a:t>
            </a:r>
          </a:p>
          <a:p>
            <a:pPr>
              <a:lnSpc>
                <a:spcPct val="117000"/>
              </a:lnSpc>
            </a:pPr>
            <a:r>
              <a:rPr lang="en-IN" sz="2400"/>
              <a:t>/	</a:t>
            </a:r>
          </a:p>
        </p:txBody>
      </p:sp>
    </p:spTree>
    <p:extLst>
      <p:ext uri="{BB962C8B-B14F-4D97-AF65-F5344CB8AC3E}">
        <p14:creationId xmlns:p14="http://schemas.microsoft.com/office/powerpoint/2010/main" val="235334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AF4B-8635-4688-BBC7-C15D45656E8C}"/>
              </a:ext>
            </a:extLst>
          </p:cNvPr>
          <p:cNvSpPr>
            <a:spLocks noGrp="1"/>
          </p:cNvSpPr>
          <p:nvPr>
            <p:ph type="title"/>
          </p:nvPr>
        </p:nvSpPr>
        <p:spPr>
          <a:xfrm>
            <a:off x="4461710" y="1840998"/>
            <a:ext cx="3268579" cy="1325563"/>
          </a:xfrm>
        </p:spPr>
        <p:txBody>
          <a:bodyPr/>
          <a:lstStyle/>
          <a:p>
            <a:pPr algn="ctr"/>
            <a:r>
              <a:rPr lang="en-US"/>
              <a:t>END</a:t>
            </a:r>
            <a:endParaRPr lang="en-IN"/>
          </a:p>
        </p:txBody>
      </p:sp>
    </p:spTree>
    <p:extLst>
      <p:ext uri="{BB962C8B-B14F-4D97-AF65-F5344CB8AC3E}">
        <p14:creationId xmlns:p14="http://schemas.microsoft.com/office/powerpoint/2010/main" val="66678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957943" y="228600"/>
            <a:ext cx="9949543" cy="6464300"/>
          </a:xfrm>
        </p:spPr>
        <p:txBody>
          <a:bodyPr rtlCol="0">
            <a:normAutofit/>
          </a:bodyPr>
          <a:lstStyle/>
          <a:p>
            <a:pPr marL="0" indent="0" algn="just" eaLnBrk="1" hangingPunct="1">
              <a:lnSpc>
                <a:spcPct val="100000"/>
              </a:lnSpc>
              <a:buNone/>
              <a:defRPr/>
            </a:pPr>
            <a:r>
              <a:rPr lang="en-US" altLang="en-US" sz="3600" b="1">
                <a:solidFill>
                  <a:srgbClr val="C00000"/>
                </a:solidFill>
              </a:rPr>
              <a:t>Triggers</a:t>
            </a:r>
            <a:r>
              <a:rPr lang="en-US" altLang="en-US" sz="3200">
                <a:solidFill>
                  <a:srgbClr val="C00000"/>
                </a:solidFill>
              </a:rPr>
              <a:t>:</a:t>
            </a:r>
          </a:p>
          <a:p>
            <a:pPr lvl="1" algn="just" eaLnBrk="1" hangingPunct="1">
              <a:lnSpc>
                <a:spcPct val="100000"/>
              </a:lnSpc>
              <a:defRPr/>
            </a:pPr>
            <a:r>
              <a:rPr lang="en-US" altLang="en-US" sz="2800"/>
              <a:t>are named </a:t>
            </a:r>
            <a:r>
              <a:rPr lang="en-US" altLang="en-US" sz="2800">
                <a:solidFill>
                  <a:srgbClr val="C00000"/>
                </a:solidFill>
              </a:rPr>
              <a:t>PL/SQL </a:t>
            </a:r>
            <a:r>
              <a:rPr lang="en-US" altLang="en-US" sz="2800"/>
              <a:t>blocks with declarative, executable, and exception handling sections.  </a:t>
            </a:r>
          </a:p>
          <a:p>
            <a:pPr lvl="1" algn="just" eaLnBrk="1" hangingPunct="1">
              <a:lnSpc>
                <a:spcPct val="100000"/>
              </a:lnSpc>
              <a:defRPr/>
            </a:pPr>
            <a:r>
              <a:rPr lang="en-US" altLang="en-US" sz="2800"/>
              <a:t>are stand-alone database objects</a:t>
            </a:r>
          </a:p>
          <a:p>
            <a:pPr lvl="1" algn="just" eaLnBrk="1" hangingPunct="1">
              <a:lnSpc>
                <a:spcPct val="100000"/>
              </a:lnSpc>
              <a:defRPr/>
            </a:pPr>
            <a:r>
              <a:rPr lang="en-US" altLang="en-US" sz="2800"/>
              <a:t>do </a:t>
            </a:r>
            <a:r>
              <a:rPr lang="en-US" altLang="en-US" sz="2800">
                <a:solidFill>
                  <a:srgbClr val="C00000"/>
                </a:solidFill>
              </a:rPr>
              <a:t>not accept arguments</a:t>
            </a:r>
            <a:r>
              <a:rPr lang="en-US" altLang="en-US" sz="2800"/>
              <a:t>. </a:t>
            </a:r>
          </a:p>
          <a:p>
            <a:pPr lvl="1" algn="just" eaLnBrk="1" hangingPunct="1">
              <a:lnSpc>
                <a:spcPct val="100000"/>
              </a:lnSpc>
              <a:defRPr/>
            </a:pPr>
            <a:endParaRPr lang="en-US" altLang="en-US" sz="1400"/>
          </a:p>
          <a:p>
            <a:pPr algn="just" eaLnBrk="1" hangingPunct="1">
              <a:lnSpc>
                <a:spcPct val="100000"/>
              </a:lnSpc>
              <a:defRPr/>
            </a:pPr>
            <a:r>
              <a:rPr lang="en-US" altLang="en-US" sz="3100"/>
              <a:t>To create/test a trigger, you (not the ‘system’ user of the trigger) must have </a:t>
            </a:r>
            <a:r>
              <a:rPr lang="en-US" altLang="en-US" sz="3100">
                <a:solidFill>
                  <a:srgbClr val="C00000"/>
                </a:solidFill>
              </a:rPr>
              <a:t>appropriate access </a:t>
            </a:r>
            <a:r>
              <a:rPr lang="en-US" altLang="en-US" sz="3100"/>
              <a:t>to all objects referenced by a trigger action.  </a:t>
            </a:r>
          </a:p>
          <a:p>
            <a:pPr marL="0" indent="0" algn="just">
              <a:lnSpc>
                <a:spcPct val="100000"/>
              </a:lnSpc>
              <a:buNone/>
              <a:defRPr/>
            </a:pPr>
            <a:endParaRPr lang="en-US" altLang="en-US" sz="800"/>
          </a:p>
          <a:p>
            <a:pPr algn="just" eaLnBrk="1" hangingPunct="1">
              <a:lnSpc>
                <a:spcPct val="100000"/>
              </a:lnSpc>
              <a:defRPr/>
            </a:pPr>
            <a:r>
              <a:rPr lang="en-US" altLang="en-US" sz="3100" b="1"/>
              <a:t>Example:</a:t>
            </a:r>
            <a:r>
              <a:rPr lang="en-US" altLang="en-US" sz="3100"/>
              <a:t> To create a BEFORE INSERT trigger for the </a:t>
            </a:r>
            <a:r>
              <a:rPr lang="en-US" altLang="en-US" sz="3100" i="1"/>
              <a:t>employee</a:t>
            </a:r>
            <a:r>
              <a:rPr lang="en-US" altLang="en-US" sz="3100"/>
              <a:t> table requires you to have </a:t>
            </a:r>
            <a:r>
              <a:rPr lang="en-US" altLang="en-US" sz="3100">
                <a:solidFill>
                  <a:srgbClr val="C00000"/>
                </a:solidFill>
              </a:rPr>
              <a:t>INSERT ROW privileges</a:t>
            </a:r>
            <a:r>
              <a:rPr lang="en-US" altLang="en-US" sz="3100"/>
              <a:t> for the table.</a:t>
            </a:r>
            <a:endParaRPr lang="en-GB" altLang="en-US" sz="3100"/>
          </a:p>
        </p:txBody>
      </p:sp>
    </p:spTree>
    <p:extLst>
      <p:ext uri="{BB962C8B-B14F-4D97-AF65-F5344CB8AC3E}">
        <p14:creationId xmlns:p14="http://schemas.microsoft.com/office/powerpoint/2010/main" val="152411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0" y="0"/>
            <a:ext cx="4419600" cy="533400"/>
          </a:xfrm>
        </p:spPr>
        <p:txBody>
          <a:bodyPr/>
          <a:lstStyle/>
          <a:p>
            <a:pPr eaLnBrk="1" hangingPunct="1"/>
            <a:r>
              <a:rPr lang="en-GB" altLang="en-US" sz="3200" b="1" u="sng">
                <a:solidFill>
                  <a:srgbClr val="0070C0"/>
                </a:solidFill>
              </a:rPr>
              <a:t>Create Trigger Syntax</a:t>
            </a:r>
            <a:endParaRPr lang="en-US" altLang="en-US" sz="3200" b="1" u="sng">
              <a:solidFill>
                <a:srgbClr val="0070C0"/>
              </a:solidFill>
            </a:endParaRPr>
          </a:p>
        </p:txBody>
      </p:sp>
      <p:sp>
        <p:nvSpPr>
          <p:cNvPr id="31747" name="Rectangle 3"/>
          <p:cNvSpPr>
            <a:spLocks noGrp="1" noChangeArrowheads="1"/>
          </p:cNvSpPr>
          <p:nvPr>
            <p:ph idx="1"/>
          </p:nvPr>
        </p:nvSpPr>
        <p:spPr>
          <a:xfrm>
            <a:off x="1371600" y="533398"/>
            <a:ext cx="9144000" cy="4553650"/>
          </a:xfrm>
          <a:ln>
            <a:solidFill>
              <a:schemeClr val="accent2"/>
            </a:solidFill>
          </a:ln>
        </p:spPr>
        <p:txBody>
          <a:bodyPr>
            <a:normAutofit fontScale="92500" lnSpcReduction="20000"/>
          </a:bodyPr>
          <a:lstStyle/>
          <a:p>
            <a:pPr eaLnBrk="1" hangingPunct="1">
              <a:lnSpc>
                <a:spcPct val="120000"/>
              </a:lnSpc>
              <a:buFontTx/>
              <a:buNone/>
            </a:pPr>
            <a:r>
              <a:rPr lang="en-GB" altLang="en-US" sz="2400" b="1">
                <a:solidFill>
                  <a:srgbClr val="C00000"/>
                </a:solidFill>
                <a:latin typeface="Courier New" panose="02070309020205020404" pitchFamily="49" charset="0"/>
              </a:rPr>
              <a:t>CREATE [OR REPLACE] TRIGGER </a:t>
            </a:r>
            <a:r>
              <a:rPr lang="en-GB" altLang="en-US" sz="2400" b="1" err="1">
                <a:latin typeface="Courier New" panose="02070309020205020404" pitchFamily="49" charset="0"/>
              </a:rPr>
              <a:t>trigger_name</a:t>
            </a:r>
            <a:endParaRPr lang="en-GB" altLang="en-US" sz="2400" b="1">
              <a:latin typeface="Courier New" panose="02070309020205020404" pitchFamily="49" charset="0"/>
            </a:endParaRPr>
          </a:p>
          <a:p>
            <a:pPr>
              <a:lnSpc>
                <a:spcPct val="120000"/>
              </a:lnSpc>
              <a:buNone/>
            </a:pPr>
            <a:r>
              <a:rPr lang="en-GB" altLang="en-US" sz="2400" b="1">
                <a:solidFill>
                  <a:srgbClr val="C00000"/>
                </a:solidFill>
                <a:latin typeface="Courier New" panose="02070309020205020404" pitchFamily="49" charset="0"/>
              </a:rPr>
              <a:t>BEFORE</a:t>
            </a:r>
            <a:r>
              <a:rPr lang="en-GB" altLang="en-US" sz="2600" b="1">
                <a:solidFill>
                  <a:schemeClr val="accent1">
                    <a:lumMod val="75000"/>
                  </a:schemeClr>
                </a:solidFill>
                <a:latin typeface="Courier New" panose="02070309020205020404" pitchFamily="49" charset="0"/>
              </a:rPr>
              <a:t>|</a:t>
            </a:r>
            <a:r>
              <a:rPr lang="en-GB" altLang="en-US" sz="2400" b="1">
                <a:solidFill>
                  <a:srgbClr val="C00000"/>
                </a:solidFill>
                <a:latin typeface="Courier New" panose="02070309020205020404" pitchFamily="49" charset="0"/>
              </a:rPr>
              <a:t>AFTER</a:t>
            </a:r>
            <a:r>
              <a:rPr lang="en-GB" altLang="en-US" sz="2600" b="1">
                <a:solidFill>
                  <a:schemeClr val="accent1">
                    <a:lumMod val="75000"/>
                  </a:schemeClr>
                </a:solidFill>
                <a:latin typeface="Courier New" panose="02070309020205020404" pitchFamily="49" charset="0"/>
              </a:rPr>
              <a:t>|</a:t>
            </a:r>
            <a:r>
              <a:rPr lang="en-GB" altLang="en-US" sz="2400" b="1">
                <a:solidFill>
                  <a:srgbClr val="C00000"/>
                </a:solidFill>
                <a:latin typeface="Courier New" panose="02070309020205020404" pitchFamily="49" charset="0"/>
              </a:rPr>
              <a:t>INSTEAD OF </a:t>
            </a:r>
            <a:r>
              <a:rPr lang="en-GB" altLang="en-US" sz="2400" b="1" err="1">
                <a:latin typeface="Courier New" panose="02070309020205020404" pitchFamily="49" charset="0"/>
              </a:rPr>
              <a:t>triggering_event</a:t>
            </a:r>
            <a:r>
              <a:rPr lang="en-GB" altLang="en-US" sz="2400" b="1">
                <a:solidFill>
                  <a:srgbClr val="C00000"/>
                </a:solidFill>
                <a:latin typeface="Courier New" panose="02070309020205020404" pitchFamily="49" charset="0"/>
              </a:rPr>
              <a:t> ON </a:t>
            </a:r>
            <a:r>
              <a:rPr lang="en-GB" altLang="en-US" sz="2400" b="1" err="1">
                <a:latin typeface="Courier New" panose="02070309020205020404" pitchFamily="49" charset="0"/>
              </a:rPr>
              <a:t>table_name</a:t>
            </a:r>
            <a:r>
              <a:rPr lang="en-GB" altLang="en-US" sz="2400" b="1">
                <a:latin typeface="Courier New" panose="02070309020205020404" pitchFamily="49" charset="0"/>
              </a:rPr>
              <a:t> </a:t>
            </a:r>
            <a:r>
              <a:rPr lang="en-GB" altLang="en-US" sz="2600" b="1">
                <a:solidFill>
                  <a:schemeClr val="accent1">
                    <a:lumMod val="75000"/>
                  </a:schemeClr>
                </a:solidFill>
                <a:latin typeface="Courier New" panose="02070309020205020404" pitchFamily="49" charset="0"/>
              </a:rPr>
              <a:t>|</a:t>
            </a:r>
            <a:r>
              <a:rPr lang="en-GB" altLang="en-US" sz="2400" b="1">
                <a:latin typeface="Courier New" panose="02070309020205020404" pitchFamily="49" charset="0"/>
              </a:rPr>
              <a:t> </a:t>
            </a:r>
            <a:r>
              <a:rPr lang="en-GB" altLang="en-US" sz="2400" b="1" err="1">
                <a:latin typeface="Courier New" panose="02070309020205020404" pitchFamily="49" charset="0"/>
              </a:rPr>
              <a:t>view_name</a:t>
            </a:r>
            <a:r>
              <a:rPr lang="en-GB" altLang="en-US" sz="2400" b="1">
                <a:solidFill>
                  <a:srgbClr val="C00000"/>
                </a:solidFill>
                <a:latin typeface="Courier New" panose="02070309020205020404" pitchFamily="49" charset="0"/>
              </a:rPr>
              <a:t> [</a:t>
            </a:r>
            <a:r>
              <a:rPr lang="en-GB" altLang="en-US" sz="2400" b="1" err="1">
                <a:latin typeface="Courier New" panose="02070309020205020404" pitchFamily="49" charset="0"/>
              </a:rPr>
              <a:t>referencing_clause</a:t>
            </a:r>
            <a:r>
              <a:rPr lang="en-GB" altLang="en-US" sz="2400" b="1">
                <a:solidFill>
                  <a:srgbClr val="C00000"/>
                </a:solidFill>
                <a:latin typeface="Courier New" panose="02070309020205020404" pitchFamily="49" charset="0"/>
              </a:rPr>
              <a:t>] </a:t>
            </a:r>
          </a:p>
          <a:p>
            <a:pPr eaLnBrk="1" hangingPunct="1">
              <a:lnSpc>
                <a:spcPct val="120000"/>
              </a:lnSpc>
              <a:buFontTx/>
              <a:buNone/>
            </a:pPr>
            <a:r>
              <a:rPr lang="en-GB" altLang="en-US" sz="2400" b="1">
                <a:solidFill>
                  <a:srgbClr val="C00000"/>
                </a:solidFill>
                <a:latin typeface="Courier New" panose="02070309020205020404" pitchFamily="49" charset="0"/>
              </a:rPr>
              <a:t>[WHEN </a:t>
            </a:r>
            <a:r>
              <a:rPr lang="en-GB" altLang="en-US" sz="2400" b="1">
                <a:latin typeface="Courier New" panose="02070309020205020404" pitchFamily="49" charset="0"/>
              </a:rPr>
              <a:t>condition</a:t>
            </a:r>
            <a:r>
              <a:rPr lang="en-GB" altLang="en-US" sz="2400" b="1">
                <a:solidFill>
                  <a:srgbClr val="C00000"/>
                </a:solidFill>
                <a:latin typeface="Courier New" panose="02070309020205020404" pitchFamily="49" charset="0"/>
              </a:rPr>
              <a:t>] [FOR EACH ROW]</a:t>
            </a:r>
            <a:r>
              <a:rPr lang="en-GB" altLang="en-US" sz="2400">
                <a:solidFill>
                  <a:srgbClr val="C00000"/>
                </a:solidFill>
                <a:latin typeface="Courier New" panose="02070309020205020404" pitchFamily="49" charset="0"/>
              </a:rPr>
              <a:t>  </a:t>
            </a:r>
          </a:p>
          <a:p>
            <a:pPr eaLnBrk="1" hangingPunct="1">
              <a:lnSpc>
                <a:spcPct val="80000"/>
              </a:lnSpc>
              <a:buFontTx/>
              <a:buNone/>
            </a:pPr>
            <a:endParaRPr lang="en-GB" altLang="en-US" sz="1200">
              <a:latin typeface="Courier New" panose="02070309020205020404" pitchFamily="49" charset="0"/>
            </a:endParaRPr>
          </a:p>
          <a:p>
            <a:pPr eaLnBrk="1" hangingPunct="1">
              <a:lnSpc>
                <a:spcPct val="80000"/>
              </a:lnSpc>
              <a:buFontTx/>
              <a:buNone/>
            </a:pPr>
            <a:r>
              <a:rPr lang="en-GB" altLang="en-US" sz="2400" b="1">
                <a:solidFill>
                  <a:srgbClr val="002060"/>
                </a:solidFill>
                <a:latin typeface="Courier New" panose="02070309020205020404" pitchFamily="49" charset="0"/>
              </a:rPr>
              <a:t>[DECLARE</a:t>
            </a:r>
          </a:p>
          <a:p>
            <a:pPr eaLnBrk="1" hangingPunct="1">
              <a:lnSpc>
                <a:spcPct val="80000"/>
              </a:lnSpc>
              <a:buFontTx/>
              <a:buNone/>
            </a:pPr>
            <a:r>
              <a:rPr lang="en-GB" altLang="en-US" sz="2400">
                <a:latin typeface="Courier New" panose="02070309020205020404" pitchFamily="49" charset="0"/>
              </a:rPr>
              <a:t>    Declaration statements</a:t>
            </a:r>
            <a:r>
              <a:rPr lang="en-GB" altLang="en-US" sz="2400" b="1">
                <a:latin typeface="Courier New" panose="02070309020205020404" pitchFamily="49" charset="0"/>
              </a:rPr>
              <a:t>]</a:t>
            </a:r>
          </a:p>
          <a:p>
            <a:pPr eaLnBrk="1" hangingPunct="1">
              <a:lnSpc>
                <a:spcPct val="80000"/>
              </a:lnSpc>
              <a:buFontTx/>
              <a:buNone/>
            </a:pPr>
            <a:r>
              <a:rPr lang="en-GB" altLang="en-US" sz="2400" b="1">
                <a:solidFill>
                  <a:srgbClr val="002060"/>
                </a:solidFill>
                <a:latin typeface="Courier New" panose="02070309020205020404" pitchFamily="49" charset="0"/>
              </a:rPr>
              <a:t>BEGIN</a:t>
            </a:r>
          </a:p>
          <a:p>
            <a:pPr eaLnBrk="1" hangingPunct="1">
              <a:lnSpc>
                <a:spcPct val="80000"/>
              </a:lnSpc>
              <a:buFontTx/>
              <a:buNone/>
            </a:pPr>
            <a:r>
              <a:rPr lang="en-GB" altLang="en-US" sz="2400">
                <a:latin typeface="Courier New" panose="02070309020205020404" pitchFamily="49" charset="0"/>
              </a:rPr>
              <a:t>    Executable statements</a:t>
            </a:r>
          </a:p>
          <a:p>
            <a:pPr eaLnBrk="1" hangingPunct="1">
              <a:lnSpc>
                <a:spcPct val="80000"/>
              </a:lnSpc>
              <a:buFontTx/>
              <a:buNone/>
            </a:pPr>
            <a:r>
              <a:rPr lang="en-GB" altLang="en-US" sz="2400" b="1">
                <a:latin typeface="Courier New" panose="02070309020205020404" pitchFamily="49" charset="0"/>
              </a:rPr>
              <a:t>[EXCEPTION</a:t>
            </a:r>
          </a:p>
          <a:p>
            <a:pPr eaLnBrk="1" hangingPunct="1">
              <a:lnSpc>
                <a:spcPct val="80000"/>
              </a:lnSpc>
              <a:buFontTx/>
              <a:buNone/>
            </a:pPr>
            <a:r>
              <a:rPr lang="en-GB" altLang="en-US" sz="2400">
                <a:latin typeface="Courier New" panose="02070309020205020404" pitchFamily="49" charset="0"/>
              </a:rPr>
              <a:t>    Exception-handling statements</a:t>
            </a:r>
            <a:r>
              <a:rPr lang="en-GB" altLang="en-US" sz="2400" b="1">
                <a:latin typeface="Courier New" panose="02070309020205020404" pitchFamily="49" charset="0"/>
              </a:rPr>
              <a:t>]</a:t>
            </a:r>
          </a:p>
          <a:p>
            <a:pPr eaLnBrk="1" hangingPunct="1">
              <a:lnSpc>
                <a:spcPct val="80000"/>
              </a:lnSpc>
              <a:buFontTx/>
              <a:buNone/>
            </a:pPr>
            <a:r>
              <a:rPr lang="en-GB" altLang="en-US" sz="2400" b="1">
                <a:solidFill>
                  <a:srgbClr val="002060"/>
                </a:solidFill>
                <a:latin typeface="Courier New" panose="02070309020205020404" pitchFamily="49" charset="0"/>
              </a:rPr>
              <a:t>END;</a:t>
            </a:r>
          </a:p>
        </p:txBody>
      </p:sp>
      <p:sp>
        <p:nvSpPr>
          <p:cNvPr id="2" name="Rectangle 1">
            <a:extLst>
              <a:ext uri="{FF2B5EF4-FFF2-40B4-BE49-F238E27FC236}">
                <a16:creationId xmlns:a16="http://schemas.microsoft.com/office/drawing/2014/main" id="{9AF98363-5115-46B5-8A53-50C2E5D57586}"/>
              </a:ext>
            </a:extLst>
          </p:cNvPr>
          <p:cNvSpPr/>
          <p:nvPr/>
        </p:nvSpPr>
        <p:spPr>
          <a:xfrm>
            <a:off x="293298" y="5130592"/>
            <a:ext cx="11605403" cy="1569660"/>
          </a:xfrm>
          <a:prstGeom prst="rect">
            <a:avLst/>
          </a:prstGeom>
        </p:spPr>
        <p:txBody>
          <a:bodyPr wrap="square">
            <a:spAutoFit/>
          </a:bodyPr>
          <a:lstStyle/>
          <a:p>
            <a:r>
              <a:rPr lang="en-US" altLang="en-US" sz="2400"/>
              <a:t>The trigger body must have at least the executable section.  </a:t>
            </a:r>
          </a:p>
          <a:p>
            <a:r>
              <a:rPr lang="en-US" altLang="en-US" sz="2400"/>
              <a:t>The declarative and exception handling sections are optional.  </a:t>
            </a:r>
          </a:p>
          <a:p>
            <a:r>
              <a:rPr lang="en-US" altLang="en-US" sz="2400"/>
              <a:t>When there is a declarative section, the trigger body must start with the DECLARE keyword. </a:t>
            </a:r>
          </a:p>
          <a:p>
            <a:r>
              <a:rPr lang="en-GB" altLang="en-US" sz="2400"/>
              <a:t>The WHEN clause specifies the condition under which a trigger should fire.</a:t>
            </a:r>
            <a:r>
              <a:rPr lang="en-US" altLang="en-US" sz="2400"/>
              <a:t> </a:t>
            </a:r>
          </a:p>
        </p:txBody>
      </p:sp>
    </p:spTree>
    <p:extLst>
      <p:ext uri="{BB962C8B-B14F-4D97-AF65-F5344CB8AC3E}">
        <p14:creationId xmlns:p14="http://schemas.microsoft.com/office/powerpoint/2010/main" val="152137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0" y="152400"/>
            <a:ext cx="7772400" cy="762000"/>
          </a:xfrm>
        </p:spPr>
        <p:txBody>
          <a:bodyPr/>
          <a:lstStyle/>
          <a:p>
            <a:pPr eaLnBrk="1" hangingPunct="1"/>
            <a:r>
              <a:rPr lang="en-US" altLang="en-US" sz="4000" b="1" u="sng">
                <a:solidFill>
                  <a:srgbClr val="C00000"/>
                </a:solidFill>
              </a:rPr>
              <a:t>DATABASE TRIGGERS</a:t>
            </a:r>
          </a:p>
        </p:txBody>
      </p:sp>
      <p:sp>
        <p:nvSpPr>
          <p:cNvPr id="28675" name="Rectangle 3"/>
          <p:cNvSpPr>
            <a:spLocks noGrp="1" noChangeArrowheads="1"/>
          </p:cNvSpPr>
          <p:nvPr>
            <p:ph idx="1"/>
          </p:nvPr>
        </p:nvSpPr>
        <p:spPr>
          <a:xfrm>
            <a:off x="871928" y="1339849"/>
            <a:ext cx="10448144" cy="4743796"/>
          </a:xfrm>
        </p:spPr>
        <p:txBody>
          <a:bodyPr>
            <a:normAutofit/>
          </a:bodyPr>
          <a:lstStyle/>
          <a:p>
            <a:pPr algn="just" eaLnBrk="1" hangingPunct="1">
              <a:lnSpc>
                <a:spcPct val="100000"/>
              </a:lnSpc>
            </a:pPr>
            <a:r>
              <a:rPr lang="en-US" altLang="en-US" sz="3200" b="1"/>
              <a:t>Database trigger</a:t>
            </a:r>
            <a:r>
              <a:rPr lang="en-US" altLang="en-US" sz="3200"/>
              <a:t> – a </a:t>
            </a:r>
            <a:r>
              <a:rPr lang="en-US" altLang="en-US" sz="3200">
                <a:solidFill>
                  <a:srgbClr val="C00000"/>
                </a:solidFill>
              </a:rPr>
              <a:t>stored</a:t>
            </a:r>
            <a:r>
              <a:rPr lang="en-US" altLang="en-US" sz="3200"/>
              <a:t> PL/SQL program unit that is </a:t>
            </a:r>
            <a:r>
              <a:rPr lang="en-US" altLang="en-US" sz="3200">
                <a:solidFill>
                  <a:srgbClr val="C00000"/>
                </a:solidFill>
              </a:rPr>
              <a:t>associated</a:t>
            </a:r>
            <a:r>
              <a:rPr lang="en-US" altLang="en-US" sz="3200"/>
              <a:t> with a specific database </a:t>
            </a:r>
            <a:r>
              <a:rPr lang="en-US" altLang="en-US" sz="3200">
                <a:solidFill>
                  <a:srgbClr val="C00000"/>
                </a:solidFill>
              </a:rPr>
              <a:t>table</a:t>
            </a:r>
            <a:r>
              <a:rPr lang="en-US" altLang="en-US" sz="3200"/>
              <a:t>, or with certain </a:t>
            </a:r>
            <a:r>
              <a:rPr lang="en-US" altLang="en-US" sz="3200">
                <a:solidFill>
                  <a:srgbClr val="C00000"/>
                </a:solidFill>
              </a:rPr>
              <a:t>view</a:t>
            </a:r>
            <a:r>
              <a:rPr lang="en-US" altLang="en-US" sz="3200"/>
              <a:t> types  and can be fired automatically in response to any </a:t>
            </a:r>
            <a:r>
              <a:rPr lang="en-US" altLang="en-US" sz="3200">
                <a:solidFill>
                  <a:srgbClr val="C00000"/>
                </a:solidFill>
              </a:rPr>
              <a:t>DML events </a:t>
            </a:r>
            <a:r>
              <a:rPr lang="en-US" altLang="en-US" sz="3200"/>
              <a:t>or a </a:t>
            </a:r>
            <a:r>
              <a:rPr lang="en-US" altLang="en-US" sz="3200">
                <a:solidFill>
                  <a:srgbClr val="C00000"/>
                </a:solidFill>
              </a:rPr>
              <a:t>system event </a:t>
            </a:r>
            <a:r>
              <a:rPr lang="en-US" altLang="en-US" sz="3200"/>
              <a:t>such as database startup.</a:t>
            </a:r>
          </a:p>
          <a:p>
            <a:pPr algn="just" eaLnBrk="1" hangingPunct="1">
              <a:lnSpc>
                <a:spcPct val="100000"/>
              </a:lnSpc>
            </a:pPr>
            <a:r>
              <a:rPr lang="en-US" altLang="en-US" sz="3200"/>
              <a:t>Two sections:</a:t>
            </a:r>
          </a:p>
          <a:p>
            <a:pPr lvl="1" algn="just" eaLnBrk="1" hangingPunct="1">
              <a:lnSpc>
                <a:spcPct val="100000"/>
              </a:lnSpc>
            </a:pPr>
            <a:r>
              <a:rPr lang="en-US" altLang="en-US" sz="2800"/>
              <a:t>A named </a:t>
            </a:r>
            <a:r>
              <a:rPr lang="en-US" altLang="en-US" sz="2800">
                <a:solidFill>
                  <a:srgbClr val="C00000"/>
                </a:solidFill>
              </a:rPr>
              <a:t>database event</a:t>
            </a:r>
          </a:p>
          <a:p>
            <a:pPr lvl="1" algn="just" eaLnBrk="1" hangingPunct="1">
              <a:lnSpc>
                <a:spcPct val="100000"/>
              </a:lnSpc>
            </a:pPr>
            <a:r>
              <a:rPr lang="en-US" altLang="en-US" sz="2800"/>
              <a:t>A </a:t>
            </a:r>
            <a:r>
              <a:rPr lang="en-US" altLang="en-US" sz="2800">
                <a:solidFill>
                  <a:srgbClr val="C00000"/>
                </a:solidFill>
              </a:rPr>
              <a:t>PL/SQL block </a:t>
            </a:r>
            <a:r>
              <a:rPr lang="en-US" altLang="en-US" sz="2800"/>
              <a:t>that will </a:t>
            </a:r>
            <a:r>
              <a:rPr lang="en-US" altLang="en-US" sz="2800">
                <a:solidFill>
                  <a:srgbClr val="C00000"/>
                </a:solidFill>
              </a:rPr>
              <a:t>execute</a:t>
            </a:r>
            <a:r>
              <a:rPr lang="en-US" altLang="en-US" sz="2800"/>
              <a:t> when the event occurs</a:t>
            </a:r>
          </a:p>
          <a:p>
            <a:pPr algn="just" eaLnBrk="1" hangingPunct="1">
              <a:lnSpc>
                <a:spcPct val="100000"/>
              </a:lnSpc>
            </a:pPr>
            <a:endParaRPr lang="en-US" altLang="en-US" sz="3200"/>
          </a:p>
        </p:txBody>
      </p:sp>
    </p:spTree>
    <p:extLst>
      <p:ext uri="{BB962C8B-B14F-4D97-AF65-F5344CB8AC3E}">
        <p14:creationId xmlns:p14="http://schemas.microsoft.com/office/powerpoint/2010/main" val="270191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D451-2ED0-464D-9141-E3E29891EDBF}"/>
              </a:ext>
            </a:extLst>
          </p:cNvPr>
          <p:cNvSpPr>
            <a:spLocks noGrp="1"/>
          </p:cNvSpPr>
          <p:nvPr>
            <p:ph type="title"/>
          </p:nvPr>
        </p:nvSpPr>
        <p:spPr>
          <a:xfrm>
            <a:off x="838200" y="0"/>
            <a:ext cx="10515600" cy="1325563"/>
          </a:xfrm>
        </p:spPr>
        <p:txBody>
          <a:bodyPr/>
          <a:lstStyle/>
          <a:p>
            <a:r>
              <a:rPr lang="en-US" b="1">
                <a:solidFill>
                  <a:srgbClr val="C00000"/>
                </a:solidFill>
              </a:rPr>
              <a:t>Database Trigger</a:t>
            </a:r>
            <a:endParaRPr lang="en-IN" b="1">
              <a:solidFill>
                <a:srgbClr val="C00000"/>
              </a:solidFill>
            </a:endParaRPr>
          </a:p>
        </p:txBody>
      </p:sp>
      <p:pic>
        <p:nvPicPr>
          <p:cNvPr id="4" name="Picture 3">
            <a:extLst>
              <a:ext uri="{FF2B5EF4-FFF2-40B4-BE49-F238E27FC236}">
                <a16:creationId xmlns:a16="http://schemas.microsoft.com/office/drawing/2014/main" id="{98A29E04-D5A9-407E-8093-0C27ECE86A0F}"/>
              </a:ext>
            </a:extLst>
          </p:cNvPr>
          <p:cNvPicPr>
            <a:picLocks noChangeAspect="1"/>
          </p:cNvPicPr>
          <p:nvPr/>
        </p:nvPicPr>
        <p:blipFill>
          <a:blip r:embed="rId3"/>
          <a:stretch>
            <a:fillRect/>
          </a:stretch>
        </p:blipFill>
        <p:spPr>
          <a:xfrm>
            <a:off x="5282132" y="1429788"/>
            <a:ext cx="6715125" cy="4621877"/>
          </a:xfrm>
          <a:prstGeom prst="rect">
            <a:avLst/>
          </a:prstGeom>
        </p:spPr>
      </p:pic>
      <p:sp>
        <p:nvSpPr>
          <p:cNvPr id="5" name="Rectangle 4">
            <a:extLst>
              <a:ext uri="{FF2B5EF4-FFF2-40B4-BE49-F238E27FC236}">
                <a16:creationId xmlns:a16="http://schemas.microsoft.com/office/drawing/2014/main" id="{80651933-9639-47FE-BB5A-98CE99608027}"/>
              </a:ext>
            </a:extLst>
          </p:cNvPr>
          <p:cNvSpPr/>
          <p:nvPr/>
        </p:nvSpPr>
        <p:spPr>
          <a:xfrm>
            <a:off x="194743" y="2112139"/>
            <a:ext cx="4948844" cy="3257174"/>
          </a:xfrm>
          <a:prstGeom prst="rect">
            <a:avLst/>
          </a:prstGeom>
        </p:spPr>
        <p:txBody>
          <a:bodyPr wrap="square">
            <a:spAutoFit/>
          </a:bodyPr>
          <a:lstStyle/>
          <a:p>
            <a:pPr algn="just">
              <a:lnSpc>
                <a:spcPct val="150000"/>
              </a:lnSpc>
            </a:pPr>
            <a:r>
              <a:rPr lang="en-US" altLang="en-US" sz="2800"/>
              <a:t>Triggers get executed (fire) </a:t>
            </a:r>
            <a:r>
              <a:rPr lang="en-US" altLang="en-US" sz="2800">
                <a:solidFill>
                  <a:srgbClr val="C00000"/>
                </a:solidFill>
              </a:rPr>
              <a:t>automatically</a:t>
            </a:r>
            <a:r>
              <a:rPr lang="en-US" altLang="en-US" sz="2800"/>
              <a:t>  when specified SQL DML operations – </a:t>
            </a:r>
            <a:r>
              <a:rPr lang="en-US" altLang="en-US" sz="2800">
                <a:solidFill>
                  <a:srgbClr val="C00000"/>
                </a:solidFill>
              </a:rPr>
              <a:t>INSERT</a:t>
            </a:r>
            <a:r>
              <a:rPr lang="en-US" altLang="en-US" sz="2800"/>
              <a:t>, </a:t>
            </a:r>
            <a:r>
              <a:rPr lang="en-US" altLang="en-US" sz="2800">
                <a:solidFill>
                  <a:srgbClr val="C00000"/>
                </a:solidFill>
              </a:rPr>
              <a:t>UPDATE</a:t>
            </a:r>
            <a:r>
              <a:rPr lang="en-US" altLang="en-US" sz="2800"/>
              <a:t>, or </a:t>
            </a:r>
            <a:r>
              <a:rPr lang="en-US" altLang="en-US" sz="2800">
                <a:solidFill>
                  <a:srgbClr val="C00000"/>
                </a:solidFill>
              </a:rPr>
              <a:t>DELETE</a:t>
            </a:r>
            <a:r>
              <a:rPr lang="en-US" altLang="en-US" sz="2800"/>
              <a:t> affecting one or more rows of a table. </a:t>
            </a:r>
          </a:p>
        </p:txBody>
      </p:sp>
    </p:spTree>
    <p:extLst>
      <p:ext uri="{BB962C8B-B14F-4D97-AF65-F5344CB8AC3E}">
        <p14:creationId xmlns:p14="http://schemas.microsoft.com/office/powerpoint/2010/main" val="10969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55406" y="114300"/>
            <a:ext cx="7772400" cy="685800"/>
          </a:xfrm>
        </p:spPr>
        <p:txBody>
          <a:bodyPr/>
          <a:lstStyle/>
          <a:p>
            <a:pPr eaLnBrk="1" hangingPunct="1"/>
            <a:r>
              <a:rPr lang="en-US" altLang="en-US" sz="3600" b="1" u="sng">
                <a:solidFill>
                  <a:srgbClr val="C00000"/>
                </a:solidFill>
              </a:rPr>
              <a:t>Trigger Types</a:t>
            </a:r>
          </a:p>
        </p:txBody>
      </p:sp>
      <p:sp>
        <p:nvSpPr>
          <p:cNvPr id="32771" name="Rectangle 3"/>
          <p:cNvSpPr>
            <a:spLocks noGrp="1" noChangeArrowheads="1"/>
          </p:cNvSpPr>
          <p:nvPr>
            <p:ph idx="1"/>
          </p:nvPr>
        </p:nvSpPr>
        <p:spPr>
          <a:xfrm>
            <a:off x="855405" y="979714"/>
            <a:ext cx="10160937" cy="5410200"/>
          </a:xfrm>
        </p:spPr>
        <p:txBody>
          <a:bodyPr>
            <a:normAutofit lnSpcReduction="10000"/>
          </a:bodyPr>
          <a:lstStyle/>
          <a:p>
            <a:pPr algn="just" eaLnBrk="1" hangingPunct="1">
              <a:lnSpc>
                <a:spcPct val="110000"/>
              </a:lnSpc>
            </a:pPr>
            <a:r>
              <a:rPr lang="en-GB" altLang="en-US" sz="2400" b="1"/>
              <a:t>BEFORE</a:t>
            </a:r>
            <a:r>
              <a:rPr lang="en-GB" altLang="en-US" sz="2400"/>
              <a:t> and </a:t>
            </a:r>
            <a:r>
              <a:rPr lang="en-GB" altLang="en-US" sz="2400" b="1"/>
              <a:t>AFTER</a:t>
            </a:r>
            <a:r>
              <a:rPr lang="en-GB" altLang="en-US" sz="2400"/>
              <a:t> Triggers – trigger fires before or after the triggering event.  </a:t>
            </a:r>
            <a:r>
              <a:rPr lang="en-GB" altLang="en-US" sz="2400">
                <a:solidFill>
                  <a:srgbClr val="C00000"/>
                </a:solidFill>
              </a:rPr>
              <a:t>Applies</a:t>
            </a:r>
            <a:r>
              <a:rPr lang="en-GB" altLang="en-US" sz="2400"/>
              <a:t> </a:t>
            </a:r>
            <a:r>
              <a:rPr lang="en-GB" altLang="en-US" sz="2400">
                <a:solidFill>
                  <a:srgbClr val="C00000"/>
                </a:solidFill>
              </a:rPr>
              <a:t>only to tables</a:t>
            </a:r>
            <a:r>
              <a:rPr lang="en-GB" altLang="en-US" sz="2400"/>
              <a:t>.</a:t>
            </a:r>
          </a:p>
          <a:p>
            <a:pPr algn="just" eaLnBrk="1" hangingPunct="1">
              <a:lnSpc>
                <a:spcPct val="110000"/>
              </a:lnSpc>
            </a:pPr>
            <a:r>
              <a:rPr lang="en-GB" altLang="en-US" sz="2400" b="1"/>
              <a:t>INSTEAD OF</a:t>
            </a:r>
            <a:r>
              <a:rPr lang="en-GB" altLang="en-US" sz="2400"/>
              <a:t> Trigger – trigger fires instead of the triggering event.  </a:t>
            </a:r>
            <a:r>
              <a:rPr lang="en-GB" altLang="en-US" sz="2400">
                <a:solidFill>
                  <a:srgbClr val="C00000"/>
                </a:solidFill>
              </a:rPr>
              <a:t>Applies only to views</a:t>
            </a:r>
            <a:r>
              <a:rPr lang="en-GB" altLang="en-US" sz="2400"/>
              <a:t>.</a:t>
            </a:r>
          </a:p>
          <a:p>
            <a:pPr algn="just" eaLnBrk="1" hangingPunct="1">
              <a:lnSpc>
                <a:spcPct val="110000"/>
              </a:lnSpc>
              <a:spcAft>
                <a:spcPts val="600"/>
              </a:spcAft>
            </a:pPr>
            <a:r>
              <a:rPr lang="en-GB" altLang="en-US" sz="2400" b="1"/>
              <a:t>Triggering event </a:t>
            </a:r>
            <a:r>
              <a:rPr lang="en-GB" altLang="en-US" sz="2400"/>
              <a:t>– a DML statement issued against the table or view named in the </a:t>
            </a:r>
            <a:r>
              <a:rPr lang="en-GB" altLang="en-US" sz="2400">
                <a:solidFill>
                  <a:srgbClr val="C00000"/>
                </a:solidFill>
              </a:rPr>
              <a:t>ON</a:t>
            </a:r>
            <a:r>
              <a:rPr lang="en-GB" altLang="en-US" sz="2400"/>
              <a:t> clause – example: </a:t>
            </a:r>
            <a:r>
              <a:rPr lang="en-GB" altLang="en-US" sz="2400">
                <a:solidFill>
                  <a:srgbClr val="C00000"/>
                </a:solidFill>
              </a:rPr>
              <a:t>INSERT, UPDATE, or DELETE</a:t>
            </a:r>
            <a:r>
              <a:rPr lang="en-GB" altLang="en-US" sz="2400"/>
              <a:t>.</a:t>
            </a:r>
          </a:p>
          <a:p>
            <a:pPr marL="0" indent="0" algn="just" eaLnBrk="1" hangingPunct="1">
              <a:lnSpc>
                <a:spcPct val="110000"/>
              </a:lnSpc>
              <a:buNone/>
            </a:pPr>
            <a:r>
              <a:rPr lang="en-US" altLang="en-US" b="1">
                <a:solidFill>
                  <a:srgbClr val="C00000"/>
                </a:solidFill>
              </a:rPr>
              <a:t>DML</a:t>
            </a:r>
            <a:r>
              <a:rPr lang="en-US" altLang="en-US">
                <a:solidFill>
                  <a:srgbClr val="C00000"/>
                </a:solidFill>
              </a:rPr>
              <a:t> </a:t>
            </a:r>
            <a:r>
              <a:rPr lang="en-US" altLang="en-US" b="1">
                <a:solidFill>
                  <a:srgbClr val="C00000"/>
                </a:solidFill>
              </a:rPr>
              <a:t>triggers</a:t>
            </a:r>
            <a:r>
              <a:rPr lang="en-US" altLang="en-US">
                <a:solidFill>
                  <a:srgbClr val="C00000"/>
                </a:solidFill>
              </a:rPr>
              <a:t> </a:t>
            </a:r>
            <a:r>
              <a:rPr lang="en-US" altLang="en-US" sz="2400"/>
              <a:t>are fired by DML statements and are referred to sometimes as </a:t>
            </a:r>
            <a:r>
              <a:rPr lang="en-US" altLang="en-US" sz="2400" b="1"/>
              <a:t>row triggers</a:t>
            </a:r>
            <a:r>
              <a:rPr lang="en-US" altLang="en-US" sz="2400"/>
              <a:t>. </a:t>
            </a:r>
          </a:p>
          <a:p>
            <a:pPr algn="just" eaLnBrk="1" hangingPunct="1">
              <a:lnSpc>
                <a:spcPct val="110000"/>
              </a:lnSpc>
            </a:pPr>
            <a:r>
              <a:rPr lang="en-US" altLang="en-US" sz="2400" b="1"/>
              <a:t>FOR EACH ROW </a:t>
            </a:r>
            <a:r>
              <a:rPr lang="en-US" altLang="en-US" sz="2400"/>
              <a:t>clause – a </a:t>
            </a:r>
            <a:r>
              <a:rPr lang="en-US" altLang="en-US" sz="2400">
                <a:solidFill>
                  <a:srgbClr val="C00000"/>
                </a:solidFill>
              </a:rPr>
              <a:t>ROW trigger </a:t>
            </a:r>
            <a:r>
              <a:rPr lang="en-US" altLang="en-US" sz="2400"/>
              <a:t>that fires once </a:t>
            </a:r>
            <a:r>
              <a:rPr lang="en-US" altLang="en-US" sz="2400">
                <a:solidFill>
                  <a:srgbClr val="C00000"/>
                </a:solidFill>
              </a:rPr>
              <a:t>for each modified row.  </a:t>
            </a:r>
          </a:p>
          <a:p>
            <a:pPr algn="just" eaLnBrk="1" hangingPunct="1">
              <a:lnSpc>
                <a:spcPct val="110000"/>
              </a:lnSpc>
            </a:pPr>
            <a:r>
              <a:rPr lang="en-US" altLang="en-US" sz="2400" b="1"/>
              <a:t>STATEMENT</a:t>
            </a:r>
            <a:r>
              <a:rPr lang="en-US" altLang="en-US" sz="2400"/>
              <a:t> trigger – fires </a:t>
            </a:r>
            <a:r>
              <a:rPr lang="en-US" altLang="en-US" sz="2400" b="1">
                <a:solidFill>
                  <a:srgbClr val="C00000"/>
                </a:solidFill>
              </a:rPr>
              <a:t>once</a:t>
            </a:r>
            <a:r>
              <a:rPr lang="en-US" altLang="en-US" sz="2400"/>
              <a:t> for the </a:t>
            </a:r>
            <a:r>
              <a:rPr lang="en-US" altLang="en-US" sz="2400">
                <a:solidFill>
                  <a:srgbClr val="C00000"/>
                </a:solidFill>
              </a:rPr>
              <a:t>DML statement</a:t>
            </a:r>
            <a:r>
              <a:rPr lang="en-US" altLang="en-US" sz="2400"/>
              <a:t>.</a:t>
            </a:r>
          </a:p>
          <a:p>
            <a:pPr algn="just" eaLnBrk="1" hangingPunct="1">
              <a:lnSpc>
                <a:spcPct val="110000"/>
              </a:lnSpc>
            </a:pPr>
            <a:r>
              <a:rPr lang="en-US" altLang="en-US" sz="2400" b="1"/>
              <a:t>Referencing_clause </a:t>
            </a:r>
            <a:r>
              <a:rPr lang="en-US" altLang="en-US" sz="2400"/>
              <a:t>– enables writing code to refer to the data in the row currently being modified by a different name. </a:t>
            </a:r>
          </a:p>
        </p:txBody>
      </p:sp>
    </p:spTree>
    <p:extLst>
      <p:ext uri="{BB962C8B-B14F-4D97-AF65-F5344CB8AC3E}">
        <p14:creationId xmlns:p14="http://schemas.microsoft.com/office/powerpoint/2010/main" val="168794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792288" y="310510"/>
            <a:ext cx="8458200" cy="1272209"/>
          </a:xfrm>
        </p:spPr>
        <p:txBody>
          <a:bodyPr>
            <a:normAutofit fontScale="90000"/>
          </a:bodyPr>
          <a:lstStyle/>
          <a:p>
            <a:pPr algn="ctr" eaLnBrk="1" hangingPunct="1"/>
            <a:r>
              <a:rPr lang="en-IN" altLang="en-US"/>
              <a:t>Conditional Predicates for Detecting Triggering DML Statement</a:t>
            </a:r>
            <a:br>
              <a:rPr lang="en-IN" altLang="en-US"/>
            </a:br>
            <a:endParaRPr lang="en-US" altLang="en-US"/>
          </a:p>
        </p:txBody>
      </p:sp>
      <p:graphicFrame>
        <p:nvGraphicFramePr>
          <p:cNvPr id="5" name="Content Placeholder 4"/>
          <p:cNvGraphicFramePr>
            <a:graphicFrameLocks noGrp="1"/>
          </p:cNvGraphicFramePr>
          <p:nvPr>
            <p:ph idx="1"/>
          </p:nvPr>
        </p:nvGraphicFramePr>
        <p:xfrm>
          <a:off x="1527176" y="1981201"/>
          <a:ext cx="8988425" cy="3657599"/>
        </p:xfrm>
        <a:graphic>
          <a:graphicData uri="http://schemas.openxmlformats.org/drawingml/2006/table">
            <a:tbl>
              <a:tblPr/>
              <a:tblGrid>
                <a:gridCol w="3425825">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505761">
                <a:tc>
                  <a:txBody>
                    <a:bodyPr/>
                    <a:lstStyle/>
                    <a:p>
                      <a:pPr algn="l" fontAlgn="b"/>
                      <a:r>
                        <a:rPr lang="en-US" sz="2000" b="1">
                          <a:solidFill>
                            <a:schemeClr val="bg1">
                              <a:lumMod val="95000"/>
                            </a:schemeClr>
                          </a:solidFill>
                          <a:effectLst/>
                        </a:rPr>
                        <a:t>Conditional Predicate</a:t>
                      </a:r>
                    </a:p>
                  </a:txBody>
                  <a:tcPr marL="28355" marR="28355" marT="28355" marB="28355" anchor="b">
                    <a:lnL>
                      <a:noFill/>
                    </a:lnL>
                    <a:lnR>
                      <a:noFill/>
                    </a:lnR>
                    <a:lnT>
                      <a:noFill/>
                    </a:lnT>
                    <a:lnB>
                      <a:noFill/>
                    </a:lnB>
                    <a:solidFill>
                      <a:srgbClr val="3F3F3F"/>
                    </a:solidFill>
                  </a:tcPr>
                </a:tc>
                <a:tc>
                  <a:txBody>
                    <a:bodyPr/>
                    <a:lstStyle/>
                    <a:p>
                      <a:pPr algn="l" fontAlgn="b"/>
                      <a:r>
                        <a:rPr lang="en-IN" sz="2000" b="1">
                          <a:solidFill>
                            <a:schemeClr val="bg1">
                              <a:lumMod val="95000"/>
                            </a:schemeClr>
                          </a:solidFill>
                          <a:effectLst/>
                        </a:rPr>
                        <a:t>TRUE if and only if:</a:t>
                      </a:r>
                    </a:p>
                  </a:txBody>
                  <a:tcPr marL="28355" marR="28355" marT="28355" marB="28355" anchor="b">
                    <a:lnL>
                      <a:noFill/>
                    </a:lnL>
                    <a:lnR>
                      <a:noFill/>
                    </a:lnR>
                    <a:lnT>
                      <a:noFill/>
                    </a:lnT>
                    <a:lnB>
                      <a:noFill/>
                    </a:lnB>
                    <a:solidFill>
                      <a:srgbClr val="3F3F3F"/>
                    </a:solidFill>
                  </a:tcPr>
                </a:tc>
                <a:extLst>
                  <a:ext uri="{0D108BD9-81ED-4DB2-BD59-A6C34878D82A}">
                    <a16:rowId xmlns:a16="http://schemas.microsoft.com/office/drawing/2014/main" val="10000"/>
                  </a:ext>
                </a:extLst>
              </a:tr>
              <a:tr h="689006">
                <a:tc>
                  <a:txBody>
                    <a:bodyPr/>
                    <a:lstStyle/>
                    <a:p>
                      <a:pPr algn="l"/>
                      <a:r>
                        <a:rPr lang="en-US" sz="2000">
                          <a:solidFill>
                            <a:srgbClr val="222222"/>
                          </a:solidFill>
                          <a:effectLst/>
                        </a:rPr>
                        <a:t>INSERTING</a:t>
                      </a:r>
                    </a:p>
                  </a:txBody>
                  <a:tcPr marL="56709" marR="56709" marT="75612" marB="75612">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IN" sz="2000">
                          <a:solidFill>
                            <a:srgbClr val="222222"/>
                          </a:solidFill>
                          <a:effectLst/>
                        </a:rPr>
                        <a:t>An INSERT statement fired the trigger.</a:t>
                      </a:r>
                    </a:p>
                  </a:txBody>
                  <a:tcPr marL="56709" marR="56709" marT="75612" marB="75612">
                    <a:lnL>
                      <a:noFill/>
                    </a:lnL>
                    <a:lnR>
                      <a:noFill/>
                    </a:lnR>
                    <a:lnT>
                      <a:noFill/>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9006">
                <a:tc>
                  <a:txBody>
                    <a:bodyPr/>
                    <a:lstStyle/>
                    <a:p>
                      <a:pPr algn="l"/>
                      <a:r>
                        <a:rPr lang="en-US" sz="2000">
                          <a:solidFill>
                            <a:srgbClr val="222222"/>
                          </a:solidFill>
                          <a:effectLst/>
                        </a:rPr>
                        <a:t>UPDATING</a:t>
                      </a:r>
                    </a:p>
                  </a:txBody>
                  <a:tcPr marL="56709" marR="56709" marT="75612" marB="75612">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IN" sz="2000">
                          <a:solidFill>
                            <a:srgbClr val="222222"/>
                          </a:solidFill>
                          <a:effectLst/>
                        </a:rPr>
                        <a:t>An UPDATE statement fired the trigger.</a:t>
                      </a:r>
                    </a:p>
                  </a:txBody>
                  <a:tcPr marL="56709" marR="56709" marT="75612" marB="75612">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1084820">
                <a:tc>
                  <a:txBody>
                    <a:bodyPr/>
                    <a:lstStyle/>
                    <a:p>
                      <a:pPr algn="l"/>
                      <a:r>
                        <a:rPr lang="en-US" sz="2000">
                          <a:solidFill>
                            <a:srgbClr val="222222"/>
                          </a:solidFill>
                          <a:effectLst/>
                        </a:rPr>
                        <a:t>UPDATING ('</a:t>
                      </a:r>
                      <a:r>
                        <a:rPr lang="en-US" sz="2000" i="1">
                          <a:solidFill>
                            <a:srgbClr val="222222"/>
                          </a:solidFill>
                          <a:effectLst/>
                        </a:rPr>
                        <a:t>column</a:t>
                      </a:r>
                      <a:r>
                        <a:rPr lang="en-US" sz="2000">
                          <a:solidFill>
                            <a:srgbClr val="222222"/>
                          </a:solidFill>
                          <a:effectLst/>
                        </a:rPr>
                        <a:t>')</a:t>
                      </a:r>
                    </a:p>
                  </a:txBody>
                  <a:tcPr marL="56709" marR="56709" marT="75612" marB="75612">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IN" sz="2000">
                          <a:solidFill>
                            <a:srgbClr val="222222"/>
                          </a:solidFill>
                          <a:effectLst/>
                        </a:rPr>
                        <a:t>An UPDATE statement that affected the specified column fired the trigger.</a:t>
                      </a:r>
                    </a:p>
                  </a:txBody>
                  <a:tcPr marL="56709" marR="56709" marT="75612" marB="75612">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9006">
                <a:tc>
                  <a:txBody>
                    <a:bodyPr/>
                    <a:lstStyle/>
                    <a:p>
                      <a:pPr algn="l"/>
                      <a:r>
                        <a:rPr lang="en-US" sz="2000">
                          <a:solidFill>
                            <a:srgbClr val="222222"/>
                          </a:solidFill>
                          <a:effectLst/>
                        </a:rPr>
                        <a:t>DELETING</a:t>
                      </a:r>
                    </a:p>
                  </a:txBody>
                  <a:tcPr marL="56709" marR="56709" marT="75612" marB="75612">
                    <a:lnL>
                      <a:noFill/>
                    </a:lnL>
                    <a:lnR>
                      <a:noFill/>
                    </a:lnR>
                    <a:lnT w="9525" cap="flat" cmpd="sng" algn="ctr">
                      <a:solidFill>
                        <a:srgbClr val="3F3F3F"/>
                      </a:solidFill>
                      <a:prstDash val="solid"/>
                      <a:round/>
                      <a:headEnd type="none" w="med" len="med"/>
                      <a:tailEnd type="none" w="med" len="med"/>
                    </a:lnT>
                    <a:lnB w="19050" cap="flat" cmpd="sng" algn="ctr">
                      <a:solidFill>
                        <a:srgbClr val="3F3F3F"/>
                      </a:solidFill>
                      <a:prstDash val="solid"/>
                      <a:round/>
                      <a:headEnd type="none" w="med" len="med"/>
                      <a:tailEnd type="none" w="med" len="med"/>
                    </a:lnB>
                    <a:solidFill>
                      <a:srgbClr val="F9F9F9"/>
                    </a:solidFill>
                  </a:tcPr>
                </a:tc>
                <a:tc>
                  <a:txBody>
                    <a:bodyPr/>
                    <a:lstStyle/>
                    <a:p>
                      <a:pPr algn="l"/>
                      <a:r>
                        <a:rPr lang="en-IN" sz="2000">
                          <a:solidFill>
                            <a:srgbClr val="222222"/>
                          </a:solidFill>
                          <a:effectLst/>
                        </a:rPr>
                        <a:t>A DELETE statement fired the trigger.</a:t>
                      </a:r>
                    </a:p>
                  </a:txBody>
                  <a:tcPr marL="56709" marR="56709" marT="75612" marB="75612">
                    <a:lnL>
                      <a:noFill/>
                    </a:lnL>
                    <a:lnR>
                      <a:noFill/>
                    </a:lnR>
                    <a:lnT w="9525" cap="flat" cmpd="sng" algn="ctr">
                      <a:solidFill>
                        <a:srgbClr val="3F3F3F"/>
                      </a:solidFill>
                      <a:prstDash val="solid"/>
                      <a:round/>
                      <a:headEnd type="none" w="med" len="med"/>
                      <a:tailEnd type="none" w="med" len="med"/>
                    </a:lnT>
                    <a:lnB w="19050" cap="flat" cmpd="sng" algn="ctr">
                      <a:solidFill>
                        <a:srgbClr val="3F3F3F"/>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199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200031" y="225287"/>
            <a:ext cx="9269896" cy="6858000"/>
          </a:xfrm>
        </p:spPr>
        <p:txBody>
          <a:bodyPr>
            <a:normAutofit lnSpcReduction="10000"/>
          </a:bodyPr>
          <a:lstStyle/>
          <a:p>
            <a:pPr marL="0" indent="0">
              <a:buNone/>
            </a:pPr>
            <a:r>
              <a:rPr lang="en-US" altLang="en-US" sz="2400"/>
              <a:t>SET SERVEROUTPUT On</a:t>
            </a:r>
          </a:p>
          <a:p>
            <a:pPr marL="0" indent="0">
              <a:buNone/>
            </a:pPr>
            <a:r>
              <a:rPr lang="en-US" altLang="en-US" sz="2400"/>
              <a:t>CREATE OR REPLACE TRIGGER trig1</a:t>
            </a:r>
          </a:p>
          <a:p>
            <a:pPr marL="0" indent="0">
              <a:buNone/>
            </a:pPr>
            <a:r>
              <a:rPr lang="en-US" altLang="en-US" sz="2400"/>
              <a:t>  BEFORE   </a:t>
            </a:r>
            <a:r>
              <a:rPr lang="en-US" altLang="en-US" sz="2400" b="1"/>
              <a:t>INSERT</a:t>
            </a:r>
            <a:r>
              <a:rPr lang="en-US" altLang="en-US" sz="2400"/>
              <a:t> OR  </a:t>
            </a:r>
            <a:r>
              <a:rPr lang="en-US" altLang="en-US" sz="2400" b="1"/>
              <a:t>UPDATE</a:t>
            </a:r>
            <a:r>
              <a:rPr lang="en-US" altLang="en-US" sz="2400"/>
              <a:t> OF sal, deptno OR</a:t>
            </a:r>
          </a:p>
          <a:p>
            <a:pPr marL="0" indent="0">
              <a:buNone/>
            </a:pPr>
            <a:r>
              <a:rPr lang="en-US" altLang="en-US" sz="2400"/>
              <a:t>    </a:t>
            </a:r>
            <a:r>
              <a:rPr lang="en-US" altLang="en-US" sz="2400" b="1"/>
              <a:t>DELETE</a:t>
            </a:r>
            <a:r>
              <a:rPr lang="en-US" altLang="en-US" sz="2400"/>
              <a:t>   ON emp FOR EACH ROW</a:t>
            </a:r>
          </a:p>
          <a:p>
            <a:pPr marL="0" indent="0">
              <a:buNone/>
            </a:pPr>
            <a:r>
              <a:rPr lang="en-US" altLang="en-US" sz="2400"/>
              <a:t>BEGIN</a:t>
            </a:r>
          </a:p>
          <a:p>
            <a:pPr marL="0" indent="0">
              <a:buNone/>
            </a:pPr>
            <a:r>
              <a:rPr lang="en-US" altLang="en-US" sz="2400"/>
              <a:t>  CASE</a:t>
            </a:r>
          </a:p>
          <a:p>
            <a:pPr marL="0" indent="0">
              <a:buNone/>
            </a:pPr>
            <a:r>
              <a:rPr lang="en-US" altLang="en-US" sz="2400"/>
              <a:t>    WHEN </a:t>
            </a:r>
            <a:r>
              <a:rPr lang="en-US" altLang="en-US" sz="2400">
                <a:solidFill>
                  <a:srgbClr val="C00000"/>
                </a:solidFill>
              </a:rPr>
              <a:t>INSERTING</a:t>
            </a:r>
            <a:r>
              <a:rPr lang="en-US" altLang="en-US" sz="2400"/>
              <a:t> THEN</a:t>
            </a:r>
          </a:p>
          <a:p>
            <a:pPr marL="0" indent="0">
              <a:buNone/>
            </a:pPr>
            <a:r>
              <a:rPr lang="en-US" altLang="en-US" sz="2400"/>
              <a:t>      DBMS_OUTPUT.PUT_LINE('Inserting');</a:t>
            </a:r>
          </a:p>
          <a:p>
            <a:pPr marL="0" indent="0">
              <a:buNone/>
            </a:pPr>
            <a:r>
              <a:rPr lang="en-US" altLang="en-US" sz="2400"/>
              <a:t>    WHEN </a:t>
            </a:r>
            <a:r>
              <a:rPr lang="en-US" altLang="en-US" sz="2400">
                <a:solidFill>
                  <a:srgbClr val="C00000"/>
                </a:solidFill>
              </a:rPr>
              <a:t>UPDATING</a:t>
            </a:r>
            <a:r>
              <a:rPr lang="en-US" altLang="en-US" sz="2400"/>
              <a:t>('</a:t>
            </a:r>
            <a:r>
              <a:rPr lang="en-US" altLang="en-US" sz="2400" err="1">
                <a:solidFill>
                  <a:schemeClr val="accent5">
                    <a:lumMod val="75000"/>
                  </a:schemeClr>
                </a:solidFill>
              </a:rPr>
              <a:t>sal</a:t>
            </a:r>
            <a:r>
              <a:rPr lang="en-US" altLang="en-US" sz="2400"/>
              <a:t>') THEN</a:t>
            </a:r>
          </a:p>
          <a:p>
            <a:pPr marL="0" indent="0">
              <a:buNone/>
            </a:pPr>
            <a:r>
              <a:rPr lang="en-US" altLang="en-US" sz="2400"/>
              <a:t>      DBMS_OUTPUT.PUT_LINE('Updating salary');</a:t>
            </a:r>
          </a:p>
          <a:p>
            <a:pPr marL="0" indent="0">
              <a:buNone/>
            </a:pPr>
            <a:r>
              <a:rPr lang="en-US" altLang="en-US" sz="2400"/>
              <a:t>    WHEN </a:t>
            </a:r>
            <a:r>
              <a:rPr lang="en-US" altLang="en-US" sz="2400">
                <a:solidFill>
                  <a:srgbClr val="C00000"/>
                </a:solidFill>
              </a:rPr>
              <a:t>UPDATING</a:t>
            </a:r>
            <a:r>
              <a:rPr lang="en-US" altLang="en-US" sz="2400"/>
              <a:t>('</a:t>
            </a:r>
            <a:r>
              <a:rPr lang="en-US" altLang="en-US" sz="2400" err="1">
                <a:solidFill>
                  <a:schemeClr val="accent5">
                    <a:lumMod val="75000"/>
                  </a:schemeClr>
                </a:solidFill>
              </a:rPr>
              <a:t>Deptno</a:t>
            </a:r>
            <a:r>
              <a:rPr lang="en-US" altLang="en-US" sz="2400"/>
              <a:t>') THEN</a:t>
            </a:r>
          </a:p>
          <a:p>
            <a:pPr marL="0" indent="0">
              <a:buNone/>
            </a:pPr>
            <a:r>
              <a:rPr lang="en-US" altLang="en-US" sz="2400"/>
              <a:t>      DBMS_OUTPUT.PUT_LINE('Updating department ID');</a:t>
            </a:r>
          </a:p>
          <a:p>
            <a:pPr marL="0" indent="0">
              <a:buNone/>
            </a:pPr>
            <a:r>
              <a:rPr lang="en-US" altLang="en-US" sz="2400"/>
              <a:t>    WHEN </a:t>
            </a:r>
            <a:r>
              <a:rPr lang="en-US" altLang="en-US" sz="2400">
                <a:solidFill>
                  <a:srgbClr val="C00000"/>
                </a:solidFill>
              </a:rPr>
              <a:t>DELETING</a:t>
            </a:r>
            <a:r>
              <a:rPr lang="en-US" altLang="en-US" sz="2400"/>
              <a:t> THEN</a:t>
            </a:r>
          </a:p>
          <a:p>
            <a:pPr marL="0" indent="0">
              <a:buNone/>
            </a:pPr>
            <a:r>
              <a:rPr lang="en-US" altLang="en-US" sz="2400"/>
              <a:t>      DBMS_OUTPUT.PUT_LINE('Deleting');</a:t>
            </a:r>
          </a:p>
          <a:p>
            <a:pPr marL="0" indent="0">
              <a:buNone/>
            </a:pPr>
            <a:r>
              <a:rPr lang="en-US" altLang="en-US" sz="2400"/>
              <a:t>  END CASE; END;</a:t>
            </a:r>
          </a:p>
          <a:p>
            <a:pPr marL="0" indent="0">
              <a:buNone/>
            </a:pPr>
            <a:r>
              <a:rPr lang="en-US" altLang="en-US" sz="2400"/>
              <a:t>/</a:t>
            </a:r>
          </a:p>
        </p:txBody>
      </p:sp>
      <p:sp>
        <p:nvSpPr>
          <p:cNvPr id="2" name="Rectangle 1">
            <a:extLst>
              <a:ext uri="{FF2B5EF4-FFF2-40B4-BE49-F238E27FC236}">
                <a16:creationId xmlns:a16="http://schemas.microsoft.com/office/drawing/2014/main" id="{DBA9A3DE-F81E-43CD-873B-031E37330683}"/>
              </a:ext>
            </a:extLst>
          </p:cNvPr>
          <p:cNvSpPr/>
          <p:nvPr/>
        </p:nvSpPr>
        <p:spPr>
          <a:xfrm>
            <a:off x="7357403" y="448901"/>
            <a:ext cx="4778325" cy="5632311"/>
          </a:xfrm>
          <a:prstGeom prst="rect">
            <a:avLst/>
          </a:prstGeom>
          <a:ln>
            <a:solidFill>
              <a:schemeClr val="accent2"/>
            </a:solidFill>
          </a:ln>
        </p:spPr>
        <p:txBody>
          <a:bodyPr wrap="square">
            <a:spAutoFit/>
          </a:bodyPr>
          <a:lstStyle/>
          <a:p>
            <a:r>
              <a:rPr lang="en-US" sz="2400" b="1"/>
              <a:t>Example-1</a:t>
            </a:r>
            <a:r>
              <a:rPr lang="en-US" sz="2400"/>
              <a:t>: A  trigger program  to display the trigger  event that resulted into trigger execution</a:t>
            </a:r>
          </a:p>
          <a:p>
            <a:r>
              <a:rPr lang="en-US" sz="2400"/>
              <a:t>Save the file – </a:t>
            </a:r>
            <a:r>
              <a:rPr lang="en-US" sz="2400" b="1"/>
              <a:t>trg1_ex.sql</a:t>
            </a:r>
          </a:p>
          <a:p>
            <a:endParaRPr lang="en-US" sz="2400"/>
          </a:p>
          <a:p>
            <a:r>
              <a:rPr lang="en-US" sz="2400" b="1"/>
              <a:t>SQL&gt;@</a:t>
            </a:r>
            <a:r>
              <a:rPr lang="en-US" sz="2400"/>
              <a:t> trg1_ex.sql</a:t>
            </a:r>
          </a:p>
          <a:p>
            <a:r>
              <a:rPr lang="en-IN" sz="2400"/>
              <a:t>Trigger created.</a:t>
            </a:r>
          </a:p>
          <a:p>
            <a:r>
              <a:rPr lang="en-US" sz="2400"/>
              <a:t>I</a:t>
            </a:r>
            <a:r>
              <a:rPr lang="en-IN" sz="2400"/>
              <a:t>f errors</a:t>
            </a:r>
          </a:p>
          <a:p>
            <a:r>
              <a:rPr lang="en-US" sz="2400" b="1"/>
              <a:t>S</a:t>
            </a:r>
            <a:r>
              <a:rPr lang="en-IN" sz="2400" b="1"/>
              <a:t>QL&gt; </a:t>
            </a:r>
            <a:r>
              <a:rPr lang="en-IN" sz="2400"/>
              <a:t>SHOW ERRORS TRIGGER trig1</a:t>
            </a:r>
          </a:p>
          <a:p>
            <a:endParaRPr lang="en-US" sz="2400"/>
          </a:p>
          <a:p>
            <a:r>
              <a:rPr lang="en-US" sz="2400" b="1"/>
              <a:t>S</a:t>
            </a:r>
            <a:r>
              <a:rPr lang="en-IN" sz="2400" b="1"/>
              <a:t>QL&gt; </a:t>
            </a:r>
            <a:r>
              <a:rPr lang="en-US" sz="2400"/>
              <a:t>insert into emp(</a:t>
            </a:r>
            <a:r>
              <a:rPr lang="en-US" sz="2400" err="1"/>
              <a:t>empno</a:t>
            </a:r>
            <a:r>
              <a:rPr lang="en-US" sz="2400"/>
              <a:t>, </a:t>
            </a:r>
            <a:r>
              <a:rPr lang="en-US" sz="2400" err="1"/>
              <a:t>ename</a:t>
            </a:r>
            <a:r>
              <a:rPr lang="en-US" sz="2400"/>
              <a:t>, </a:t>
            </a:r>
            <a:r>
              <a:rPr lang="en-US" sz="2400" err="1"/>
              <a:t>sal</a:t>
            </a:r>
            <a:r>
              <a:rPr lang="en-US" sz="2400"/>
              <a:t>, </a:t>
            </a:r>
            <a:r>
              <a:rPr lang="en-US" sz="2400" err="1"/>
              <a:t>deptno</a:t>
            </a:r>
            <a:r>
              <a:rPr lang="en-US" sz="2400"/>
              <a:t>) values(119,'Akshay',3400,10);</a:t>
            </a:r>
          </a:p>
          <a:p>
            <a:endParaRPr lang="en-US" sz="2400"/>
          </a:p>
          <a:p>
            <a:r>
              <a:rPr lang="en-IN" sz="2400"/>
              <a:t>Inserting</a:t>
            </a:r>
          </a:p>
        </p:txBody>
      </p:sp>
    </p:spTree>
    <p:extLst>
      <p:ext uri="{BB962C8B-B14F-4D97-AF65-F5344CB8AC3E}">
        <p14:creationId xmlns:p14="http://schemas.microsoft.com/office/powerpoint/2010/main" val="2135355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341A4F-8BAB-4EB6-BE4F-176EB5C3895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34D19A4-8841-42F2-9139-517A8D0CC4E5}"/>
</file>

<file path=customXml/itemProps3.xml><?xml version="1.0" encoding="utf-8"?>
<ds:datastoreItem xmlns:ds="http://schemas.openxmlformats.org/officeDocument/2006/customXml" ds:itemID="{2265C7B2-90C9-4C5D-A80A-F9A10A5408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15</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USES-DATABASE TRIGGERS</vt:lpstr>
      <vt:lpstr>Difference between Trigger and Constraints</vt:lpstr>
      <vt:lpstr>PowerPoint Presentation</vt:lpstr>
      <vt:lpstr>Create Trigger Syntax</vt:lpstr>
      <vt:lpstr>DATABASE TRIGGERS</vt:lpstr>
      <vt:lpstr>Database Trigger</vt:lpstr>
      <vt:lpstr>Trigger Types</vt:lpstr>
      <vt:lpstr>Conditional Predicates for Detecting Triggering DML Statement </vt:lpstr>
      <vt:lpstr>PowerPoint Presentation</vt:lpstr>
      <vt:lpstr>ROW Trigger – Accessing Rows</vt:lpstr>
      <vt:lpstr> Bind Variables :old and :new Defined</vt:lpstr>
      <vt:lpstr>Example</vt:lpstr>
      <vt:lpstr>Example-2</vt:lpstr>
      <vt:lpstr>WHEN clause- to specify condition under which  Trigger has to fire</vt:lpstr>
      <vt:lpstr>Example-3</vt:lpstr>
      <vt:lpstr>STATEMENT Trigger - Example</vt:lpstr>
      <vt:lpstr>STATEMENT Trigger - Example</vt:lpstr>
      <vt:lpstr>Using Correlation Variable- Trigger - Example</vt:lpstr>
      <vt:lpstr>Dropping a Trigger</vt:lpstr>
      <vt:lpstr>A Cautionary Note</vt:lpstr>
      <vt:lpstr>Temporarily enabling/disabling trigger</vt:lpstr>
      <vt:lpstr>INSTEAD OF Trigger</vt:lpstr>
      <vt:lpstr>INSTEAD OF Trigger</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TRIGGERS</dc:title>
  <dc:creator>vinayak</dc:creator>
  <cp:revision>1</cp:revision>
  <dcterms:created xsi:type="dcterms:W3CDTF">2019-10-25T17:45:15Z</dcterms:created>
  <dcterms:modified xsi:type="dcterms:W3CDTF">2023-04-19T20:38:33Z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ies>
</file>