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80" r:id="rId24"/>
    <p:sldId id="278" r:id="rId25"/>
    <p:sldId id="279"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04"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1"/>
            <a:ext cx="7772400" cy="4267200"/>
          </a:xfrm>
        </p:spPr>
        <p:txBody>
          <a:bodyPr anchor="b">
            <a:noAutofit/>
          </a:bodyPr>
          <a:lstStyle>
            <a:lvl1pPr>
              <a:lnSpc>
                <a:spcPct val="100000"/>
              </a:lnSpc>
              <a:defRPr sz="8000"/>
            </a:lvl1pPr>
          </a:lstStyle>
          <a:p>
            <a:r>
              <a:rPr lang="en-US" smtClean="0"/>
              <a:t>Click to edit Master title style</a:t>
            </a:r>
            <a:endParaRPr lang="en-US" dirty="0"/>
          </a:p>
        </p:txBody>
      </p:sp>
      <p:sp>
        <p:nvSpPr>
          <p:cNvPr id="3" name="Subtitle 2"/>
          <p:cNvSpPr>
            <a:spLocks noGrp="1"/>
          </p:cNvSpPr>
          <p:nvPr>
            <p:ph type="subTitle" idx="1"/>
          </p:nvPr>
        </p:nvSpPr>
        <p:spPr>
          <a:xfrm>
            <a:off x="1371600" y="4953000"/>
            <a:ext cx="6400800" cy="12192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11/17/2021</a:t>
            </a:fld>
            <a:endParaRPr lang="en-US"/>
          </a:p>
        </p:txBody>
      </p:sp>
      <p:sp>
        <p:nvSpPr>
          <p:cNvPr id="8" name="Slide Number Placeholder 7"/>
          <p:cNvSpPr>
            <a:spLocks noGrp="1"/>
          </p:cNvSpPr>
          <p:nvPr>
            <p:ph type="sldNum" sz="quarter" idx="11"/>
          </p:nvPr>
        </p:nvSpPr>
        <p:spPr/>
        <p:txBody>
          <a:bodyPr/>
          <a:lstStyle/>
          <a:p>
            <a:fld id="{B6F15528-21DE-4FAA-801E-634DDDAF4B2B}" type="slidenum">
              <a:rPr lang="en-US" smtClean="0"/>
              <a:pPr/>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10"/>
          </p:nvPr>
        </p:nvSpPr>
        <p:spPr/>
        <p:txBody>
          <a:bodyPr/>
          <a:lstStyle/>
          <a:p>
            <a:fld id="{1D8BD707-D9CF-40AE-B4C6-C98DA3205C09}" type="datetimeFigureOut">
              <a:rPr lang="en-US" smtClean="0"/>
              <a:pPr/>
              <a:t>11/17/2021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371600"/>
            <a:ext cx="7772400" cy="2505075"/>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smtClean="0"/>
              <a:t>Click to edit Master title style</a:t>
            </a:r>
            <a:endParaRPr lang="en-US" dirty="0"/>
          </a:p>
        </p:txBody>
      </p:sp>
      <p:sp>
        <p:nvSpPr>
          <p:cNvPr id="3" name="Text Placeholder 2"/>
          <p:cNvSpPr>
            <a:spLocks noGrp="1"/>
          </p:cNvSpPr>
          <p:nvPr>
            <p:ph type="body" idx="1"/>
          </p:nvPr>
        </p:nvSpPr>
        <p:spPr>
          <a:xfrm>
            <a:off x="722313" y="4068763"/>
            <a:ext cx="7772400" cy="11318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7" name="Oval 6"/>
          <p:cNvSpPr/>
          <p:nvPr/>
        </p:nvSpPr>
        <p:spPr>
          <a:xfrm>
            <a:off x="4495800"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695825"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4296728"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Date Placeholder 4"/>
          <p:cNvSpPr>
            <a:spLocks noGrp="1"/>
          </p:cNvSpPr>
          <p:nvPr>
            <p:ph type="dt" sz="half" idx="10"/>
          </p:nvPr>
        </p:nvSpPr>
        <p:spPr/>
        <p:txBody>
          <a:bodyPr/>
          <a:lstStyle/>
          <a:p>
            <a:fld id="{1D8BD707-D9CF-40AE-B4C6-C98DA3205C09}" type="datetimeFigureOut">
              <a:rPr lang="en-US" smtClean="0"/>
              <a:pPr/>
              <a:t>11/17/2021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3"/>
          </p:nvPr>
        </p:nvSpPr>
        <p:spPr>
          <a:xfrm>
            <a:off x="365760" y="1600200"/>
            <a:ext cx="4041648" cy="452628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600200"/>
            <a:ext cx="4040188"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648200" y="1600200"/>
            <a:ext cx="4041775"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1D8BD707-D9CF-40AE-B4C6-C98DA3205C09}" type="datetimeFigureOut">
              <a:rPr lang="en-US" smtClean="0"/>
              <a:pPr/>
              <a:t>11/17/2021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quarter" idx="13"/>
          </p:nvPr>
        </p:nvSpPr>
        <p:spPr>
          <a:xfrm>
            <a:off x="457200" y="2212848"/>
            <a:ext cx="4041648" cy="391363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4672584" y="2212848"/>
            <a:ext cx="4041648" cy="3913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pPr/>
              <a:t>11/17/2021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11/17/2021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07087" y="266700"/>
            <a:ext cx="3008313"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719137" y="273050"/>
            <a:ext cx="499586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907087" y="2438400"/>
            <a:ext cx="3008313"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9576" y="228600"/>
            <a:ext cx="5711824" cy="895350"/>
          </a:xfrm>
        </p:spPr>
        <p:txBody>
          <a:bodyPr anchor="b"/>
          <a:lstStyle>
            <a:lvl1pPr algn="ctr">
              <a:lnSpc>
                <a:spcPct val="100000"/>
              </a:lnSpc>
              <a:defRPr sz="2800" b="0"/>
            </a:lvl1pPr>
          </a:lstStyle>
          <a:p>
            <a:r>
              <a:rPr lang="en-US" smtClean="0"/>
              <a:t>Click to edit Master title style</a:t>
            </a:r>
            <a:endParaRPr lang="en-US" dirty="0"/>
          </a:p>
        </p:txBody>
      </p:sp>
      <p:sp>
        <p:nvSpPr>
          <p:cNvPr id="3" name="Picture Placeholder 2"/>
          <p:cNvSpPr>
            <a:spLocks noGrp="1"/>
          </p:cNvSpPr>
          <p:nvPr>
            <p:ph type="pic" idx="1"/>
          </p:nvPr>
        </p:nvSpPr>
        <p:spPr>
          <a:xfrm>
            <a:off x="1508126" y="1143000"/>
            <a:ext cx="6054724"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679576" y="5810250"/>
            <a:ext cx="5711824"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1600200"/>
          </a:xfrm>
          <a:prstGeom prst="rect">
            <a:avLst/>
          </a:prstGeom>
        </p:spPr>
        <p:txBody>
          <a:bodyPr vert="horz" lIns="91440" tIns="45720" rIns="91440" bIns="4572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6363347" y="6356350"/>
            <a:ext cx="2085975" cy="365125"/>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itchFamily="34" charset="0"/>
              </a:defRPr>
            </a:lvl1pPr>
          </a:lstStyle>
          <a:p>
            <a:fld id="{1D8BD707-D9CF-40AE-B4C6-C98DA3205C09}" type="datetimeFigureOut">
              <a:rPr lang="en-US" smtClean="0"/>
              <a:pPr/>
              <a:t>11/17/2021</a:t>
            </a:fld>
            <a:endParaRPr lang="en-US"/>
          </a:p>
        </p:txBody>
      </p:sp>
      <p:sp>
        <p:nvSpPr>
          <p:cNvPr id="5" name="Footer Placeholder 4"/>
          <p:cNvSpPr>
            <a:spLocks noGrp="1"/>
          </p:cNvSpPr>
          <p:nvPr>
            <p:ph type="ftr" sz="quarter" idx="3"/>
          </p:nvPr>
        </p:nvSpPr>
        <p:spPr>
          <a:xfrm>
            <a:off x="659165" y="6356350"/>
            <a:ext cx="2847975" cy="365125"/>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itchFamily="34" charset="0"/>
              </a:defRPr>
            </a:lvl1pPr>
          </a:lstStyle>
          <a:p>
            <a:endParaRPr lang="en-US"/>
          </a:p>
        </p:txBody>
      </p:sp>
      <p:sp>
        <p:nvSpPr>
          <p:cNvPr id="6" name="Slide Number Placeholder 5"/>
          <p:cNvSpPr>
            <a:spLocks noGrp="1"/>
          </p:cNvSpPr>
          <p:nvPr>
            <p:ph type="sldNum" sz="quarter" idx="4"/>
          </p:nvPr>
        </p:nvSpPr>
        <p:spPr>
          <a:xfrm>
            <a:off x="8543278" y="6356350"/>
            <a:ext cx="561975" cy="365125"/>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itchFamily="34" charset="0"/>
              </a:defRPr>
            </a:lvl1pPr>
          </a:lstStyle>
          <a:p>
            <a:fld id="{B6F15528-21DE-4FAA-801E-634DDDAF4B2B}" type="slidenum">
              <a:rPr lang="en-US" smtClean="0"/>
              <a:pPr/>
              <a:t>‹#›</a:t>
            </a:fld>
            <a:endParaRPr lang="en-US"/>
          </a:p>
        </p:txBody>
      </p:sp>
      <p:sp>
        <p:nvSpPr>
          <p:cNvPr id="7" name="Oval 6"/>
          <p:cNvSpPr/>
          <p:nvPr/>
        </p:nvSpPr>
        <p:spPr>
          <a:xfrm>
            <a:off x="8457760"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Oval 7"/>
          <p:cNvSpPr/>
          <p:nvPr/>
        </p:nvSpPr>
        <p:spPr>
          <a:xfrm>
            <a:off x="569119"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hyperlink" Target="https://www.geeksforgeeks.org/ml-hyperparameter-tuning/" TargetMode="Externa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Rating Prediction Project</a:t>
            </a:r>
            <a:endParaRPr lang="en-IN" dirty="0"/>
          </a:p>
        </p:txBody>
      </p:sp>
      <p:sp>
        <p:nvSpPr>
          <p:cNvPr id="3" name="Subtitle 2"/>
          <p:cNvSpPr>
            <a:spLocks noGrp="1"/>
          </p:cNvSpPr>
          <p:nvPr>
            <p:ph type="subTitle" idx="1"/>
          </p:nvPr>
        </p:nvSpPr>
        <p:spPr/>
        <p:txBody>
          <a:bodyPr>
            <a:normAutofit lnSpcReduction="10000"/>
          </a:bodyPr>
          <a:lstStyle/>
          <a:p>
            <a:pPr lvl="0">
              <a:spcBef>
                <a:spcPts val="580"/>
              </a:spcBef>
              <a:buClr>
                <a:srgbClr val="D34817"/>
              </a:buClr>
              <a:buSzPct val="85000"/>
            </a:pPr>
            <a:r>
              <a:rPr lang="en-IN" sz="3600" dirty="0">
                <a:solidFill>
                  <a:srgbClr val="FF0000"/>
                </a:solidFill>
                <a:latin typeface="Perpetua"/>
              </a:rPr>
              <a:t>Submitted by</a:t>
            </a:r>
          </a:p>
          <a:p>
            <a:pPr lvl="0">
              <a:spcBef>
                <a:spcPts val="580"/>
              </a:spcBef>
              <a:buClr>
                <a:srgbClr val="D34817"/>
              </a:buClr>
              <a:buSzPct val="85000"/>
            </a:pPr>
            <a:r>
              <a:rPr lang="en-IN" sz="3600" dirty="0" err="1">
                <a:solidFill>
                  <a:srgbClr val="FF0000"/>
                </a:solidFill>
                <a:latin typeface="Perpetua"/>
              </a:rPr>
              <a:t>Naincy</a:t>
            </a:r>
            <a:r>
              <a:rPr lang="en-IN" sz="3600" dirty="0">
                <a:solidFill>
                  <a:srgbClr val="FF0000"/>
                </a:solidFill>
                <a:latin typeface="Perpetua"/>
              </a:rPr>
              <a:t> Joshi</a:t>
            </a:r>
          </a:p>
          <a:p>
            <a:endParaRPr lang="en-IN"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304800"/>
            <a:ext cx="5601432" cy="2362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033147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66800" y="1371600"/>
            <a:ext cx="7239000" cy="5262979"/>
          </a:xfrm>
          <a:prstGeom prst="rect">
            <a:avLst/>
          </a:prstGeom>
          <a:noFill/>
        </p:spPr>
        <p:txBody>
          <a:bodyPr wrap="square" rtlCol="0">
            <a:spAutoFit/>
          </a:bodyPr>
          <a:lstStyle/>
          <a:p>
            <a:pPr marL="342900" indent="-342900">
              <a:buFont typeface="Wingdings" panose="05000000000000000000" pitchFamily="2" charset="2"/>
              <a:buChar char="§"/>
            </a:pPr>
            <a:r>
              <a:rPr lang="en-IN" sz="2400" dirty="0" smtClean="0">
                <a:latin typeface="+mj-lt"/>
              </a:rPr>
              <a:t>Let’s </a:t>
            </a:r>
            <a:r>
              <a:rPr lang="en-IN" sz="2400" dirty="0">
                <a:latin typeface="+mj-lt"/>
              </a:rPr>
              <a:t>take sample example and explore two different spicy sparse matrix before go into deep explanation . It gives overall view what </a:t>
            </a:r>
            <a:r>
              <a:rPr lang="en-IN" sz="2400" dirty="0" smtClean="0">
                <a:latin typeface="+mj-lt"/>
              </a:rPr>
              <a:t>I </a:t>
            </a:r>
            <a:r>
              <a:rPr lang="en-IN" sz="2400" dirty="0">
                <a:latin typeface="+mj-lt"/>
              </a:rPr>
              <a:t>am trying to explain below .Simple basic </a:t>
            </a:r>
            <a:r>
              <a:rPr lang="en-IN" sz="2400" dirty="0" smtClean="0">
                <a:latin typeface="+mj-lt"/>
              </a:rPr>
              <a:t>example of TF-IDF.</a:t>
            </a:r>
          </a:p>
          <a:p>
            <a:pPr marL="342900" indent="-342900">
              <a:buFont typeface="Wingdings" panose="05000000000000000000" pitchFamily="2" charset="2"/>
              <a:buChar char="§"/>
            </a:pPr>
            <a:r>
              <a:rPr lang="en-IN" sz="2400" b="1" dirty="0">
                <a:latin typeface="+mj-lt"/>
              </a:rPr>
              <a:t>Train Document Set:</a:t>
            </a:r>
            <a:r>
              <a:rPr lang="en-IN" sz="2400" dirty="0">
                <a:latin typeface="+mj-lt"/>
              </a:rPr>
              <a:t/>
            </a:r>
            <a:br>
              <a:rPr lang="en-IN" sz="2400" dirty="0">
                <a:latin typeface="+mj-lt"/>
              </a:rPr>
            </a:br>
            <a:r>
              <a:rPr lang="en-IN" sz="2400" dirty="0">
                <a:latin typeface="+mj-lt"/>
              </a:rPr>
              <a:t>d1: The sky is blue.</a:t>
            </a:r>
            <a:r>
              <a:rPr lang="en-IN" sz="2400" dirty="0">
                <a:latin typeface="+mj-lt"/>
              </a:rPr>
              <a:t/>
            </a:r>
            <a:br>
              <a:rPr lang="en-IN" sz="2400" dirty="0">
                <a:latin typeface="+mj-lt"/>
              </a:rPr>
            </a:br>
            <a:r>
              <a:rPr lang="en-IN" sz="2400" dirty="0">
                <a:latin typeface="+mj-lt"/>
              </a:rPr>
              <a:t>d2: The sun is bright.</a:t>
            </a:r>
            <a:r>
              <a:rPr lang="en-IN" sz="2400" dirty="0">
                <a:latin typeface="+mj-lt"/>
              </a:rPr>
              <a:t/>
            </a:r>
            <a:br>
              <a:rPr lang="en-IN" sz="2400" dirty="0">
                <a:latin typeface="+mj-lt"/>
              </a:rPr>
            </a:br>
            <a:r>
              <a:rPr lang="en-IN" sz="2400" b="1" dirty="0">
                <a:latin typeface="+mj-lt"/>
              </a:rPr>
              <a:t>Test Document Set:</a:t>
            </a:r>
            <a:r>
              <a:rPr lang="en-IN" sz="2400" dirty="0">
                <a:latin typeface="+mj-lt"/>
              </a:rPr>
              <a:t/>
            </a:r>
            <a:br>
              <a:rPr lang="en-IN" sz="2400" dirty="0">
                <a:latin typeface="+mj-lt"/>
              </a:rPr>
            </a:br>
            <a:r>
              <a:rPr lang="en-IN" sz="2400" dirty="0">
                <a:latin typeface="+mj-lt"/>
              </a:rPr>
              <a:t>d3: The sun </a:t>
            </a:r>
            <a:r>
              <a:rPr lang="en-IN" sz="2400" b="1" dirty="0">
                <a:latin typeface="+mj-lt"/>
              </a:rPr>
              <a:t>in</a:t>
            </a:r>
            <a:r>
              <a:rPr lang="en-IN" sz="2400" dirty="0">
                <a:latin typeface="+mj-lt"/>
              </a:rPr>
              <a:t> the sky is bright.</a:t>
            </a:r>
            <a:r>
              <a:rPr lang="en-IN" sz="2400" dirty="0">
                <a:latin typeface="+mj-lt"/>
              </a:rPr>
              <a:t/>
            </a:r>
            <a:br>
              <a:rPr lang="en-IN" sz="2400" dirty="0">
                <a:latin typeface="+mj-lt"/>
              </a:rPr>
            </a:br>
            <a:r>
              <a:rPr lang="en-IN" sz="2400" dirty="0">
                <a:latin typeface="+mj-lt"/>
              </a:rPr>
              <a:t>d4: We can see the shining sun, the bright sun</a:t>
            </a:r>
            <a:r>
              <a:rPr lang="en-IN" sz="2400" dirty="0" smtClean="0">
                <a:latin typeface="+mj-lt"/>
              </a:rPr>
              <a:t>.</a:t>
            </a:r>
          </a:p>
          <a:p>
            <a:pPr marL="342900" indent="-342900">
              <a:buFont typeface="Wingdings" panose="05000000000000000000" pitchFamily="2" charset="2"/>
              <a:buChar char="§"/>
            </a:pPr>
            <a:endParaRPr lang="en-IN" sz="2400" dirty="0" smtClean="0">
              <a:latin typeface="+mj-lt"/>
            </a:endParaRPr>
          </a:p>
          <a:p>
            <a:endParaRPr lang="en-IN" sz="2400" dirty="0">
              <a:latin typeface="+mj-lt"/>
            </a:endParaRPr>
          </a:p>
        </p:txBody>
      </p:sp>
    </p:spTree>
    <p:extLst>
      <p:ext uri="{BB962C8B-B14F-4D97-AF65-F5344CB8AC3E}">
        <p14:creationId xmlns:p14="http://schemas.microsoft.com/office/powerpoint/2010/main" val="2180213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295400"/>
            <a:ext cx="6477000" cy="41147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084355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371600"/>
          </a:xfrm>
        </p:spPr>
        <p:txBody>
          <a:bodyPr/>
          <a:lstStyle/>
          <a:p>
            <a:r>
              <a:rPr lang="en-IN" dirty="0" smtClean="0"/>
              <a:t>Removing the skewness</a:t>
            </a:r>
            <a:endParaRPr lang="en-IN" dirty="0"/>
          </a:p>
        </p:txBody>
      </p:sp>
      <p:pic>
        <p:nvPicPr>
          <p:cNvPr id="7170" name="Picture 2"/>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t="26785" b="26073"/>
          <a:stretch/>
        </p:blipFill>
        <p:spPr bwMode="auto">
          <a:xfrm>
            <a:off x="546957" y="2286000"/>
            <a:ext cx="8050085" cy="34289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407032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447800" y="685800"/>
            <a:ext cx="6553200" cy="5909310"/>
          </a:xfrm>
          <a:prstGeom prst="rect">
            <a:avLst/>
          </a:prstGeom>
          <a:noFill/>
        </p:spPr>
        <p:txBody>
          <a:bodyPr wrap="square" rtlCol="0">
            <a:spAutoFit/>
          </a:bodyPr>
          <a:lstStyle/>
          <a:p>
            <a:pPr marL="342900" indent="-342900">
              <a:buFont typeface="Wingdings" panose="05000000000000000000" pitchFamily="2" charset="2"/>
              <a:buChar char="§"/>
            </a:pPr>
            <a:r>
              <a:rPr lang="en-IN" sz="2400" dirty="0">
                <a:latin typeface="+mj-lt"/>
              </a:rPr>
              <a:t>Power transforms are a family of parametric, monotonic transformations that are applied to make data more Gaussian-like. </a:t>
            </a:r>
          </a:p>
          <a:p>
            <a:pPr marL="342900" indent="-342900">
              <a:buFont typeface="Wingdings" panose="05000000000000000000" pitchFamily="2" charset="2"/>
              <a:buChar char="§"/>
            </a:pPr>
            <a:r>
              <a:rPr lang="en-IN" sz="2400" dirty="0">
                <a:latin typeface="+mj-lt"/>
              </a:rPr>
              <a:t>Currently, </a:t>
            </a:r>
            <a:r>
              <a:rPr lang="en-IN" sz="2400" dirty="0" smtClean="0">
                <a:latin typeface="+mj-lt"/>
              </a:rPr>
              <a:t>Power Transformer </a:t>
            </a:r>
            <a:r>
              <a:rPr lang="en-IN" sz="2400" dirty="0">
                <a:latin typeface="+mj-lt"/>
              </a:rPr>
              <a:t>supports the Box-Cox transform and the Yeo-Johnson transform. The optimal parameter for stabilizing variance and minimizing skewness is estimated through maximum likelihood.</a:t>
            </a:r>
          </a:p>
          <a:p>
            <a:pPr marL="285750" indent="-285750">
              <a:buFont typeface="Wingdings" panose="05000000000000000000" pitchFamily="2" charset="2"/>
              <a:buChar char="§"/>
            </a:pPr>
            <a:r>
              <a:rPr lang="en-IN" sz="2400" dirty="0">
                <a:latin typeface="+mj-lt"/>
              </a:rPr>
              <a:t>Box-Cox requires input data to be strictly positive, while Yeo-Johnson supports both positive or negative data</a:t>
            </a:r>
            <a:r>
              <a:rPr lang="en-IN" sz="2400" dirty="0" smtClean="0">
                <a:latin typeface="+mj-lt"/>
              </a:rPr>
              <a:t>.</a:t>
            </a:r>
          </a:p>
          <a:p>
            <a:pPr marL="285750" indent="-285750">
              <a:buFont typeface="Wingdings" panose="05000000000000000000" pitchFamily="2" charset="2"/>
              <a:buChar char="§"/>
            </a:pPr>
            <a:r>
              <a:rPr lang="en-IN" sz="2400" dirty="0" smtClean="0">
                <a:latin typeface="+mj-lt"/>
              </a:rPr>
              <a:t>We have removed the skewness using power transformer</a:t>
            </a:r>
            <a:endParaRPr lang="en-IN" sz="2400" dirty="0">
              <a:latin typeface="+mj-lt"/>
            </a:endParaRPr>
          </a:p>
          <a:p>
            <a:pPr marL="285750" indent="-285750">
              <a:buFont typeface="Wingdings" panose="05000000000000000000" pitchFamily="2" charset="2"/>
              <a:buChar char="§"/>
            </a:pPr>
            <a:endParaRPr lang="en-IN" dirty="0"/>
          </a:p>
        </p:txBody>
      </p:sp>
    </p:spTree>
    <p:extLst>
      <p:ext uri="{BB962C8B-B14F-4D97-AF65-F5344CB8AC3E}">
        <p14:creationId xmlns:p14="http://schemas.microsoft.com/office/powerpoint/2010/main" val="3258993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Splitting the dataset</a:t>
            </a:r>
            <a:endParaRPr lang="en-IN" dirty="0"/>
          </a:p>
        </p:txBody>
      </p:sp>
      <p:sp>
        <p:nvSpPr>
          <p:cNvPr id="3" name="Content Placeholder 2"/>
          <p:cNvSpPr>
            <a:spLocks noGrp="1"/>
          </p:cNvSpPr>
          <p:nvPr>
            <p:ph idx="1"/>
          </p:nvPr>
        </p:nvSpPr>
        <p:spPr/>
        <p:txBody>
          <a:bodyPr/>
          <a:lstStyle/>
          <a:p>
            <a:r>
              <a:rPr lang="en-IN" dirty="0"/>
              <a:t>In machine learning, Train Test split activity is done to measure the performance of the machine learning algorithm when they are used to predict the new data which is not used to train the model.</a:t>
            </a:r>
            <a:endParaRPr lang="en-IN" dirty="0" smtClean="0"/>
          </a:p>
          <a:p>
            <a:r>
              <a:rPr lang="en-IN" dirty="0" smtClean="0"/>
              <a:t>We have split the dataset using train test split </a:t>
            </a:r>
          </a:p>
          <a:p>
            <a:r>
              <a:rPr lang="en-IN" dirty="0" smtClean="0"/>
              <a:t>We took test size as 0.2 it means 20% of the data is test set and 80% data is of train set.</a:t>
            </a:r>
          </a:p>
          <a:p>
            <a:r>
              <a:rPr lang="en-IN" b="1" dirty="0"/>
              <a:t>Train Sets</a:t>
            </a:r>
            <a:r>
              <a:rPr lang="en-IN" dirty="0"/>
              <a:t> – Used to fit the data into your machine learning model</a:t>
            </a:r>
            <a:r>
              <a:rPr lang="en-IN" dirty="0"/>
              <a:t/>
            </a:r>
            <a:br>
              <a:rPr lang="en-IN" dirty="0"/>
            </a:br>
            <a:r>
              <a:rPr lang="en-IN" b="1" dirty="0"/>
              <a:t>Test Sets</a:t>
            </a:r>
            <a:r>
              <a:rPr lang="en-IN" dirty="0"/>
              <a:t> – Used to evaluate the fit in your machine learning </a:t>
            </a:r>
            <a:r>
              <a:rPr lang="en-IN" dirty="0" smtClean="0"/>
              <a:t>mode.</a:t>
            </a:r>
          </a:p>
          <a:p>
            <a:endParaRPr lang="en-IN" dirty="0"/>
          </a:p>
        </p:txBody>
      </p:sp>
    </p:spTree>
    <p:extLst>
      <p:ext uri="{BB962C8B-B14F-4D97-AF65-F5344CB8AC3E}">
        <p14:creationId xmlns:p14="http://schemas.microsoft.com/office/powerpoint/2010/main" val="1982699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Building the model:-</a:t>
            </a:r>
            <a:endParaRPr lang="en-IN" dirty="0"/>
          </a:p>
        </p:txBody>
      </p:sp>
      <p:pic>
        <p:nvPicPr>
          <p:cNvPr id="8194" name="Picture 2"/>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t="19438" b="5564"/>
          <a:stretch/>
        </p:blipFill>
        <p:spPr bwMode="auto">
          <a:xfrm>
            <a:off x="546957" y="1905000"/>
            <a:ext cx="8050085" cy="426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476925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Random Forest Classifier:-</a:t>
            </a:r>
            <a:endParaRPr lang="en-IN" dirty="0"/>
          </a:p>
        </p:txBody>
      </p:sp>
      <p:pic>
        <p:nvPicPr>
          <p:cNvPr id="9218" name="Picture 2"/>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t="19438" b="8626"/>
          <a:stretch/>
        </p:blipFill>
        <p:spPr bwMode="auto">
          <a:xfrm>
            <a:off x="546957" y="2057400"/>
            <a:ext cx="8050085" cy="36783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636100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XGBClassifier</a:t>
            </a:r>
            <a:endParaRPr lang="en-IN" dirty="0"/>
          </a:p>
        </p:txBody>
      </p:sp>
      <p:pic>
        <p:nvPicPr>
          <p:cNvPr id="10242" name="Picture 2"/>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t="18827" b="5870"/>
          <a:stretch/>
        </p:blipFill>
        <p:spPr bwMode="auto">
          <a:xfrm>
            <a:off x="546957" y="1828800"/>
            <a:ext cx="8050085" cy="4343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233212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AdaBosstClassifier</a:t>
            </a:r>
            <a:endParaRPr lang="en-IN" dirty="0"/>
          </a:p>
        </p:txBody>
      </p:sp>
      <p:pic>
        <p:nvPicPr>
          <p:cNvPr id="11266" name="Picture 2"/>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t="17908" b="8931"/>
          <a:stretch/>
        </p:blipFill>
        <p:spPr bwMode="auto">
          <a:xfrm>
            <a:off x="546957" y="1828800"/>
            <a:ext cx="8050085" cy="4419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691173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K-Nearest </a:t>
            </a:r>
            <a:r>
              <a:rPr lang="en-IN" dirty="0" err="1" smtClean="0"/>
              <a:t>Neighbor</a:t>
            </a:r>
            <a:endParaRPr lang="en-IN" dirty="0"/>
          </a:p>
        </p:txBody>
      </p:sp>
      <p:pic>
        <p:nvPicPr>
          <p:cNvPr id="12290" name="Picture 2"/>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t="17602" b="7707"/>
          <a:stretch/>
        </p:blipFill>
        <p:spPr bwMode="auto">
          <a:xfrm>
            <a:off x="546957" y="1600200"/>
            <a:ext cx="8050085" cy="417714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739526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Dataset :-</a:t>
            </a:r>
            <a:endParaRPr lang="en-IN" dirty="0"/>
          </a:p>
        </p:txBody>
      </p:sp>
      <p:sp>
        <p:nvSpPr>
          <p:cNvPr id="3" name="Content Placeholder 2"/>
          <p:cNvSpPr>
            <a:spLocks noGrp="1"/>
          </p:cNvSpPr>
          <p:nvPr>
            <p:ph idx="1"/>
          </p:nvPr>
        </p:nvSpPr>
        <p:spPr/>
        <p:txBody>
          <a:bodyPr/>
          <a:lstStyle/>
          <a:p>
            <a:pPr>
              <a:buFont typeface="Wingdings" panose="05000000000000000000" pitchFamily="2" charset="2"/>
              <a:buChar char="§"/>
            </a:pPr>
            <a:r>
              <a:rPr lang="en-IN" dirty="0" smtClean="0"/>
              <a:t>We have collected dataset through scrapping the data through E-commerce website.</a:t>
            </a:r>
          </a:p>
          <a:p>
            <a:pPr>
              <a:buFont typeface="Wingdings" panose="05000000000000000000" pitchFamily="2" charset="2"/>
              <a:buChar char="§"/>
            </a:pPr>
            <a:r>
              <a:rPr lang="en-IN" dirty="0" smtClean="0"/>
              <a:t>We have collected the Rating and the Reviews of the customer given to many products such as smartphone, monitor, printer, camera, </a:t>
            </a:r>
            <a:r>
              <a:rPr lang="en-IN" dirty="0" err="1" smtClean="0"/>
              <a:t>router,and</a:t>
            </a:r>
            <a:r>
              <a:rPr lang="en-IN" dirty="0" smtClean="0"/>
              <a:t> many more.</a:t>
            </a:r>
          </a:p>
          <a:p>
            <a:pPr>
              <a:buFont typeface="Wingdings" panose="05000000000000000000" pitchFamily="2" charset="2"/>
              <a:buChar char="§"/>
            </a:pPr>
            <a:r>
              <a:rPr lang="en-IN" dirty="0" smtClean="0"/>
              <a:t>The rating are out of 5 and we have round up the rating.</a:t>
            </a:r>
          </a:p>
          <a:p>
            <a:pPr>
              <a:buFont typeface="Wingdings" panose="05000000000000000000" pitchFamily="2" charset="2"/>
              <a:buChar char="§"/>
            </a:pPr>
            <a:r>
              <a:rPr lang="en-IN" dirty="0" smtClean="0"/>
              <a:t>The reviews are the text which has to be </a:t>
            </a:r>
            <a:r>
              <a:rPr lang="en-IN" dirty="0" err="1" smtClean="0"/>
              <a:t>tozenized</a:t>
            </a:r>
            <a:r>
              <a:rPr lang="en-IN" dirty="0" smtClean="0"/>
              <a:t> and </a:t>
            </a:r>
            <a:r>
              <a:rPr lang="en-IN" dirty="0" err="1" smtClean="0"/>
              <a:t>lemmantize</a:t>
            </a:r>
            <a:r>
              <a:rPr lang="en-IN" dirty="0" smtClean="0"/>
              <a:t> to extract the root of the sentences</a:t>
            </a:r>
            <a:endParaRPr lang="en-IN" dirty="0"/>
          </a:p>
        </p:txBody>
      </p:sp>
    </p:spTree>
    <p:extLst>
      <p:ext uri="{BB962C8B-B14F-4D97-AF65-F5344CB8AC3E}">
        <p14:creationId xmlns:p14="http://schemas.microsoft.com/office/powerpoint/2010/main" val="37003370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09600" y="1066800"/>
            <a:ext cx="7315200" cy="4524315"/>
          </a:xfrm>
          <a:prstGeom prst="rect">
            <a:avLst/>
          </a:prstGeom>
          <a:noFill/>
        </p:spPr>
        <p:txBody>
          <a:bodyPr wrap="square" rtlCol="0">
            <a:spAutoFit/>
          </a:bodyPr>
          <a:lstStyle/>
          <a:p>
            <a:pPr marL="285750" indent="-285750">
              <a:buFont typeface="Wingdings" panose="05000000000000000000" pitchFamily="2" charset="2"/>
              <a:buChar char="§"/>
            </a:pPr>
            <a:r>
              <a:rPr lang="en-IN" sz="2400" dirty="0">
                <a:latin typeface="+mj-lt"/>
              </a:rPr>
              <a:t>This step is actually quite simple. Once we decide which model to apply on the data, we can create an object of its corresponding class, and fit the object on our training set, considering </a:t>
            </a:r>
            <a:r>
              <a:rPr lang="en-IN" sz="2400" dirty="0" err="1">
                <a:latin typeface="+mj-lt"/>
              </a:rPr>
              <a:t>X_train</a:t>
            </a:r>
            <a:r>
              <a:rPr lang="en-IN" sz="2400" dirty="0">
                <a:latin typeface="+mj-lt"/>
              </a:rPr>
              <a:t> as the input and </a:t>
            </a:r>
            <a:r>
              <a:rPr lang="en-IN" sz="2400" dirty="0" err="1">
                <a:latin typeface="+mj-lt"/>
              </a:rPr>
              <a:t>y_train</a:t>
            </a:r>
            <a:r>
              <a:rPr lang="en-IN" sz="2400" dirty="0">
                <a:latin typeface="+mj-lt"/>
              </a:rPr>
              <a:t> as the output</a:t>
            </a:r>
            <a:r>
              <a:rPr lang="en-IN" sz="2400" dirty="0" smtClean="0">
                <a:latin typeface="+mj-lt"/>
              </a:rPr>
              <a:t>.</a:t>
            </a:r>
          </a:p>
          <a:p>
            <a:pPr marL="285750" indent="-285750">
              <a:buFont typeface="Wingdings" panose="05000000000000000000" pitchFamily="2" charset="2"/>
              <a:buChar char="§"/>
            </a:pPr>
            <a:r>
              <a:rPr lang="en-IN" sz="2400" dirty="0" smtClean="0">
                <a:latin typeface="+mj-lt"/>
              </a:rPr>
              <a:t>After this step we will improve the model accuracy or its performance using hyper-parameter function.</a:t>
            </a:r>
          </a:p>
          <a:p>
            <a:pPr marL="285750" indent="-285750">
              <a:buFont typeface="Wingdings" panose="05000000000000000000" pitchFamily="2" charset="2"/>
              <a:buChar char="§"/>
            </a:pPr>
            <a:r>
              <a:rPr lang="en-IN" sz="2400" dirty="0" smtClean="0">
                <a:latin typeface="+mj-lt"/>
              </a:rPr>
              <a:t>In this model we will take the K-nearest </a:t>
            </a:r>
            <a:r>
              <a:rPr lang="en-IN" sz="2400" dirty="0" err="1" smtClean="0">
                <a:latin typeface="+mj-lt"/>
              </a:rPr>
              <a:t>neighbor</a:t>
            </a:r>
            <a:r>
              <a:rPr lang="en-IN" sz="2400" dirty="0" smtClean="0">
                <a:latin typeface="+mj-lt"/>
              </a:rPr>
              <a:t> because the difference between the train accuracy and test accuracy is less.</a:t>
            </a:r>
            <a:endParaRPr lang="en-IN" sz="2400" dirty="0">
              <a:latin typeface="+mj-lt"/>
            </a:endParaRPr>
          </a:p>
        </p:txBody>
      </p:sp>
    </p:spTree>
    <p:extLst>
      <p:ext uri="{BB962C8B-B14F-4D97-AF65-F5344CB8AC3E}">
        <p14:creationId xmlns:p14="http://schemas.microsoft.com/office/powerpoint/2010/main" val="35444106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dirty="0" smtClean="0"/>
              <a:t>Viewing Result</a:t>
            </a:r>
            <a:endParaRPr lang="en-IN" dirty="0"/>
          </a:p>
        </p:txBody>
      </p:sp>
      <p:sp>
        <p:nvSpPr>
          <p:cNvPr id="6" name="Content Placeholder 5"/>
          <p:cNvSpPr>
            <a:spLocks noGrp="1"/>
          </p:cNvSpPr>
          <p:nvPr>
            <p:ph idx="1"/>
          </p:nvPr>
        </p:nvSpPr>
        <p:spPr/>
        <p:txBody>
          <a:bodyPr/>
          <a:lstStyle/>
          <a:p>
            <a:r>
              <a:rPr lang="en-IN" dirty="0"/>
              <a:t>The performance of a classifier can be assessed by the parameters of accuracy, precision, recall, and f1-score. These values can be seen using a method known as </a:t>
            </a:r>
            <a:r>
              <a:rPr lang="en-IN" dirty="0" err="1"/>
              <a:t>classification_report</a:t>
            </a:r>
            <a:r>
              <a:rPr lang="en-IN" dirty="0"/>
              <a:t> ().  It can also be viewed as a confusion matrix that helps us to know how many of which category of data have been classified correctly.</a:t>
            </a:r>
          </a:p>
          <a:p>
            <a:endParaRPr lang="en-IN" dirty="0"/>
          </a:p>
        </p:txBody>
      </p:sp>
    </p:spTree>
    <p:extLst>
      <p:ext uri="{BB962C8B-B14F-4D97-AF65-F5344CB8AC3E}">
        <p14:creationId xmlns:p14="http://schemas.microsoft.com/office/powerpoint/2010/main" val="42060909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Hyper-parameter </a:t>
            </a:r>
            <a:r>
              <a:rPr lang="en-IN" dirty="0" err="1" smtClean="0"/>
              <a:t>Tunning</a:t>
            </a:r>
            <a:endParaRPr lang="en-IN" dirty="0"/>
          </a:p>
        </p:txBody>
      </p:sp>
      <p:sp>
        <p:nvSpPr>
          <p:cNvPr id="3" name="Content Placeholder 2"/>
          <p:cNvSpPr>
            <a:spLocks noGrp="1"/>
          </p:cNvSpPr>
          <p:nvPr>
            <p:ph idx="1"/>
          </p:nvPr>
        </p:nvSpPr>
        <p:spPr/>
        <p:txBody>
          <a:bodyPr/>
          <a:lstStyle/>
          <a:p>
            <a:r>
              <a:rPr lang="en-IN" i="1" dirty="0"/>
              <a:t>The k-nearest </a:t>
            </a:r>
            <a:r>
              <a:rPr lang="en-IN" i="1" dirty="0" err="1"/>
              <a:t>neighbors</a:t>
            </a:r>
            <a:r>
              <a:rPr lang="en-IN" i="1" dirty="0"/>
              <a:t> algorithm (KNN) is a non-parametric method used for classification and regression. In both cases, the input consists of the k closest training examples in the feature space. The output depends on whether k-NN is used for classification or </a:t>
            </a:r>
            <a:r>
              <a:rPr lang="en-IN" i="1" dirty="0" smtClean="0"/>
              <a:t>regression.</a:t>
            </a:r>
          </a:p>
          <a:p>
            <a:r>
              <a:rPr lang="en-IN" dirty="0"/>
              <a:t>In the case of k-NN, we can tune </a:t>
            </a:r>
            <a:r>
              <a:rPr lang="en-IN" i="1" dirty="0"/>
              <a:t>k</a:t>
            </a:r>
            <a:r>
              <a:rPr lang="en-IN" dirty="0"/>
              <a:t>, the number of nearest </a:t>
            </a:r>
            <a:r>
              <a:rPr lang="en-IN" dirty="0" err="1"/>
              <a:t>neighbors</a:t>
            </a:r>
            <a:r>
              <a:rPr lang="en-IN" dirty="0"/>
              <a:t>. </a:t>
            </a:r>
            <a:endParaRPr lang="en-IN" dirty="0" smtClean="0"/>
          </a:p>
          <a:p>
            <a:r>
              <a:rPr lang="en-IN" dirty="0" smtClean="0"/>
              <a:t>We </a:t>
            </a:r>
            <a:r>
              <a:rPr lang="en-IN" dirty="0"/>
              <a:t>can also tune our </a:t>
            </a:r>
            <a:r>
              <a:rPr lang="en-IN" dirty="0" smtClean="0"/>
              <a:t>distance </a:t>
            </a:r>
            <a:r>
              <a:rPr lang="en-IN" dirty="0" err="1" smtClean="0"/>
              <a:t>i.e</a:t>
            </a:r>
            <a:r>
              <a:rPr lang="en-IN" dirty="0" smtClean="0"/>
              <a:t> P </a:t>
            </a:r>
            <a:r>
              <a:rPr lang="en-IN" dirty="0"/>
              <a:t>metric/similarity function as well.</a:t>
            </a:r>
            <a:endParaRPr lang="en-IN" dirty="0"/>
          </a:p>
        </p:txBody>
      </p:sp>
    </p:spTree>
    <p:extLst>
      <p:ext uri="{BB962C8B-B14F-4D97-AF65-F5344CB8AC3E}">
        <p14:creationId xmlns:p14="http://schemas.microsoft.com/office/powerpoint/2010/main" val="33571900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1" y="762000"/>
            <a:ext cx="7162800" cy="502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43003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14400" y="990600"/>
            <a:ext cx="6781800" cy="3416320"/>
          </a:xfrm>
          <a:prstGeom prst="rect">
            <a:avLst/>
          </a:prstGeom>
          <a:noFill/>
        </p:spPr>
        <p:txBody>
          <a:bodyPr wrap="square" rtlCol="0">
            <a:spAutoFit/>
          </a:bodyPr>
          <a:lstStyle/>
          <a:p>
            <a:pPr marL="285750" indent="-285750">
              <a:buFont typeface="Wingdings" panose="05000000000000000000" pitchFamily="2" charset="2"/>
              <a:buChar char="§"/>
            </a:pPr>
            <a:r>
              <a:rPr lang="en-IN" sz="2400" dirty="0" smtClean="0">
                <a:latin typeface="+mj-lt"/>
              </a:rPr>
              <a:t>WE got the </a:t>
            </a:r>
            <a:r>
              <a:rPr lang="en-IN" sz="2400" dirty="0" err="1" smtClean="0">
                <a:latin typeface="+mj-lt"/>
              </a:rPr>
              <a:t>the</a:t>
            </a:r>
            <a:r>
              <a:rPr lang="en-IN" sz="2400" dirty="0" smtClean="0">
                <a:latin typeface="+mj-lt"/>
              </a:rPr>
              <a:t> K-nearest number as 1 and the distance P is also 1.</a:t>
            </a:r>
          </a:p>
          <a:p>
            <a:pPr marL="285750" indent="-285750">
              <a:buFont typeface="Wingdings" panose="05000000000000000000" pitchFamily="2" charset="2"/>
              <a:buChar char="§"/>
            </a:pPr>
            <a:r>
              <a:rPr lang="en-IN" sz="2400" u="sng" dirty="0" err="1">
                <a:latin typeface="+mj-lt"/>
                <a:hlinkClick r:id="rId2"/>
              </a:rPr>
              <a:t>Hyperparameter</a:t>
            </a:r>
            <a:r>
              <a:rPr lang="en-IN" sz="2400" u="sng" dirty="0">
                <a:latin typeface="+mj-lt"/>
                <a:hlinkClick r:id="rId2"/>
              </a:rPr>
              <a:t> tuning</a:t>
            </a:r>
            <a:r>
              <a:rPr lang="en-IN" sz="2400" dirty="0">
                <a:latin typeface="+mj-lt"/>
              </a:rPr>
              <a:t> is done to increase the efficiency of a model by tuning the parameters of the neural network</a:t>
            </a:r>
            <a:r>
              <a:rPr lang="en-IN" sz="2400" dirty="0" smtClean="0">
                <a:latin typeface="+mj-lt"/>
              </a:rPr>
              <a:t>.</a:t>
            </a:r>
          </a:p>
          <a:p>
            <a:pPr marL="285750" indent="-285750">
              <a:buFont typeface="Wingdings" panose="05000000000000000000" pitchFamily="2" charset="2"/>
              <a:buChar char="§"/>
            </a:pPr>
            <a:r>
              <a:rPr lang="en-IN" sz="2400" dirty="0" smtClean="0">
                <a:latin typeface="+mj-lt"/>
              </a:rPr>
              <a:t>We have increased the model accuracy from 97% to 99%.</a:t>
            </a:r>
          </a:p>
          <a:p>
            <a:pPr marL="285750" indent="-285750">
              <a:buFont typeface="Wingdings" panose="05000000000000000000" pitchFamily="2" charset="2"/>
              <a:buChar char="§"/>
            </a:pPr>
            <a:endParaRPr lang="en-IN" sz="2400" dirty="0">
              <a:latin typeface="+mj-lt"/>
            </a:endParaRPr>
          </a:p>
        </p:txBody>
      </p:sp>
    </p:spTree>
    <p:extLst>
      <p:ext uri="{BB962C8B-B14F-4D97-AF65-F5344CB8AC3E}">
        <p14:creationId xmlns:p14="http://schemas.microsoft.com/office/powerpoint/2010/main" val="22999103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Saving the model</a:t>
            </a:r>
            <a:endParaRPr lang="en-IN" dirty="0"/>
          </a:p>
        </p:txBody>
      </p:sp>
      <p:sp>
        <p:nvSpPr>
          <p:cNvPr id="3" name="Content Placeholder 2"/>
          <p:cNvSpPr>
            <a:spLocks noGrp="1"/>
          </p:cNvSpPr>
          <p:nvPr>
            <p:ph idx="1"/>
          </p:nvPr>
        </p:nvSpPr>
        <p:spPr/>
        <p:txBody>
          <a:bodyPr/>
          <a:lstStyle/>
          <a:p>
            <a:r>
              <a:rPr lang="en-IN" dirty="0" smtClean="0"/>
              <a:t>We will save the model using </a:t>
            </a:r>
            <a:r>
              <a:rPr lang="en-IN" dirty="0" err="1" smtClean="0"/>
              <a:t>joblib</a:t>
            </a:r>
            <a:r>
              <a:rPr lang="en-IN" dirty="0" smtClean="0"/>
              <a:t>.</a:t>
            </a:r>
          </a:p>
          <a:p>
            <a:endParaRPr lang="en-IN" dirty="0"/>
          </a:p>
        </p:txBody>
      </p:sp>
      <p:pic>
        <p:nvPicPr>
          <p:cNvPr id="1331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7809" t="22024" r="25483" b="8929"/>
          <a:stretch/>
        </p:blipFill>
        <p:spPr bwMode="auto">
          <a:xfrm>
            <a:off x="685800" y="2209800"/>
            <a:ext cx="7696200" cy="445225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405542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219200"/>
          </a:xfrm>
        </p:spPr>
        <p:txBody>
          <a:bodyPr/>
          <a:lstStyle/>
          <a:p>
            <a:r>
              <a:rPr lang="en-IN" dirty="0" smtClean="0"/>
              <a:t>Dataset details :-</a:t>
            </a:r>
            <a:endParaRPr lang="en-IN" dirty="0"/>
          </a:p>
        </p:txBody>
      </p:sp>
      <p:pic>
        <p:nvPicPr>
          <p:cNvPr id="2050" name="Picture 2"/>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t="29540" b="14748"/>
          <a:stretch/>
        </p:blipFill>
        <p:spPr bwMode="auto">
          <a:xfrm>
            <a:off x="546957" y="1905000"/>
            <a:ext cx="8050085" cy="355369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115852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Preprocesing</a:t>
            </a:r>
            <a:r>
              <a:rPr lang="en-IN" dirty="0" smtClean="0"/>
              <a:t> the data</a:t>
            </a:r>
            <a:endParaRPr lang="en-IN" dirty="0"/>
          </a:p>
        </p:txBody>
      </p:sp>
      <p:sp>
        <p:nvSpPr>
          <p:cNvPr id="3" name="Content Placeholder 2"/>
          <p:cNvSpPr>
            <a:spLocks noGrp="1"/>
          </p:cNvSpPr>
          <p:nvPr>
            <p:ph idx="1"/>
          </p:nvPr>
        </p:nvSpPr>
        <p:spPr/>
        <p:txBody>
          <a:bodyPr/>
          <a:lstStyle/>
          <a:p>
            <a:r>
              <a:rPr lang="en-IN" dirty="0" smtClean="0"/>
              <a:t>We will check whether data contains any missing value through the code </a:t>
            </a:r>
            <a:r>
              <a:rPr lang="en-IN" dirty="0" err="1" smtClean="0"/>
              <a:t>data.isna</a:t>
            </a:r>
            <a:r>
              <a:rPr lang="en-IN" dirty="0" smtClean="0"/>
              <a:t>().sum()</a:t>
            </a:r>
          </a:p>
          <a:p>
            <a:r>
              <a:rPr lang="en-IN" dirty="0" smtClean="0"/>
              <a:t>If any we will fill the missing value either through mean, mode and median. We can also drop the null value through the use of </a:t>
            </a:r>
            <a:r>
              <a:rPr lang="en-IN" dirty="0" err="1" smtClean="0"/>
              <a:t>dropna</a:t>
            </a:r>
            <a:r>
              <a:rPr lang="en-IN" dirty="0" smtClean="0"/>
              <a:t>()</a:t>
            </a:r>
          </a:p>
          <a:p>
            <a:r>
              <a:rPr lang="en-IN" dirty="0" smtClean="0"/>
              <a:t>We have checked the datatype through data.info() .The Rating and the Review both are object type.</a:t>
            </a:r>
          </a:p>
          <a:p>
            <a:r>
              <a:rPr lang="en-IN" dirty="0" smtClean="0"/>
              <a:t>We have to convert the rating into integer.</a:t>
            </a:r>
            <a:endParaRPr lang="en-IN" dirty="0"/>
          </a:p>
        </p:txBody>
      </p:sp>
    </p:spTree>
    <p:extLst>
      <p:ext uri="{BB962C8B-B14F-4D97-AF65-F5344CB8AC3E}">
        <p14:creationId xmlns:p14="http://schemas.microsoft.com/office/powerpoint/2010/main" val="35089808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0"/>
            <a:ext cx="8229600" cy="5410200"/>
          </a:xfrm>
        </p:spPr>
        <p:txBody>
          <a:bodyPr/>
          <a:lstStyle/>
          <a:p>
            <a:endParaRPr lang="en-IN" dirty="0"/>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7688" y="838201"/>
            <a:ext cx="8047037" cy="4440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33851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5800" y="914400"/>
            <a:ext cx="7467600" cy="5262979"/>
          </a:xfrm>
          <a:prstGeom prst="rect">
            <a:avLst/>
          </a:prstGeom>
          <a:noFill/>
        </p:spPr>
        <p:txBody>
          <a:bodyPr wrap="square" rtlCol="0">
            <a:spAutoFit/>
          </a:bodyPr>
          <a:lstStyle/>
          <a:p>
            <a:pPr marL="285750" indent="-285750">
              <a:buFont typeface="Wingdings" panose="05000000000000000000" pitchFamily="2" charset="2"/>
              <a:buChar char="§"/>
            </a:pPr>
            <a:r>
              <a:rPr lang="en-IN" sz="2400" dirty="0" smtClean="0">
                <a:latin typeface="+mj-lt"/>
              </a:rPr>
              <a:t>In the Rating column we have  “4.2 out of 5” so  we will be replacing the  out of 5 with the blank space and then we will convert into the float value into the integer. </a:t>
            </a:r>
          </a:p>
          <a:p>
            <a:pPr marL="285750" indent="-285750">
              <a:buFont typeface="Wingdings" panose="05000000000000000000" pitchFamily="2" charset="2"/>
              <a:buChar char="§"/>
            </a:pPr>
            <a:r>
              <a:rPr lang="en-IN" sz="2400" dirty="0" smtClean="0">
                <a:latin typeface="+mj-lt"/>
              </a:rPr>
              <a:t>We will round up the value of the rating.</a:t>
            </a:r>
          </a:p>
          <a:p>
            <a:pPr marL="285750" indent="-285750">
              <a:buFont typeface="Wingdings" panose="05000000000000000000" pitchFamily="2" charset="2"/>
              <a:buChar char="§"/>
            </a:pPr>
            <a:r>
              <a:rPr lang="en-IN" sz="2400" dirty="0" smtClean="0">
                <a:latin typeface="+mj-lt"/>
              </a:rPr>
              <a:t>We will clean the “Review column” </a:t>
            </a:r>
          </a:p>
          <a:p>
            <a:pPr marL="285750" indent="-285750">
              <a:buFont typeface="Wingdings" panose="05000000000000000000" pitchFamily="2" charset="2"/>
              <a:buChar char="§"/>
            </a:pPr>
            <a:r>
              <a:rPr lang="en-IN" sz="2400" dirty="0" smtClean="0">
                <a:latin typeface="+mj-lt"/>
              </a:rPr>
              <a:t>We will convert all the text into lower case.</a:t>
            </a:r>
          </a:p>
          <a:p>
            <a:pPr marL="285750" indent="-285750">
              <a:buFont typeface="Wingdings" panose="05000000000000000000" pitchFamily="2" charset="2"/>
              <a:buChar char="§"/>
            </a:pPr>
            <a:r>
              <a:rPr lang="en-IN" sz="2400" dirty="0" smtClean="0">
                <a:latin typeface="+mj-lt"/>
              </a:rPr>
              <a:t>In the review column, we will remove the </a:t>
            </a:r>
            <a:r>
              <a:rPr lang="en-IN" sz="2400" dirty="0" err="1" smtClean="0">
                <a:latin typeface="+mj-lt"/>
              </a:rPr>
              <a:t>the</a:t>
            </a:r>
            <a:r>
              <a:rPr lang="en-IN" sz="2400" dirty="0" smtClean="0">
                <a:latin typeface="+mj-lt"/>
              </a:rPr>
              <a:t> numbers or any other symbolic expression which has no meaning to the computer language.</a:t>
            </a:r>
          </a:p>
          <a:p>
            <a:pPr marL="285750" indent="-285750">
              <a:buFont typeface="Wingdings" panose="05000000000000000000" pitchFamily="2" charset="2"/>
              <a:buChar char="§"/>
            </a:pPr>
            <a:r>
              <a:rPr lang="en-IN" sz="2400" dirty="0" smtClean="0">
                <a:latin typeface="+mj-lt"/>
              </a:rPr>
              <a:t>Commas and semicolons are to be removed </a:t>
            </a:r>
          </a:p>
          <a:p>
            <a:pPr marL="285750" indent="-285750">
              <a:buFont typeface="Wingdings" panose="05000000000000000000" pitchFamily="2" charset="2"/>
              <a:buChar char="§"/>
            </a:pPr>
            <a:endParaRPr lang="en-IN" sz="2400" dirty="0" smtClean="0">
              <a:latin typeface="+mj-lt"/>
            </a:endParaRPr>
          </a:p>
          <a:p>
            <a:pPr marL="285750" indent="-285750">
              <a:buFont typeface="Wingdings" panose="05000000000000000000" pitchFamily="2" charset="2"/>
              <a:buChar char="§"/>
            </a:pPr>
            <a:endParaRPr lang="en-IN" sz="2400" dirty="0">
              <a:latin typeface="+mj-lt"/>
            </a:endParaRPr>
          </a:p>
        </p:txBody>
      </p:sp>
    </p:spTree>
    <p:extLst>
      <p:ext uri="{BB962C8B-B14F-4D97-AF65-F5344CB8AC3E}">
        <p14:creationId xmlns:p14="http://schemas.microsoft.com/office/powerpoint/2010/main" val="15805135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Cleaning the Review column :-</a:t>
            </a:r>
            <a:endParaRPr lang="en-IN" dirty="0"/>
          </a:p>
        </p:txBody>
      </p:sp>
      <p:pic>
        <p:nvPicPr>
          <p:cNvPr id="4099" name="Picture 3"/>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t="28315" b="15666"/>
          <a:stretch/>
        </p:blipFill>
        <p:spPr bwMode="auto">
          <a:xfrm>
            <a:off x="546957" y="1752600"/>
            <a:ext cx="8050085" cy="426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88178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0"/>
            <a:ext cx="8229600" cy="1600200"/>
          </a:xfrm>
        </p:spPr>
        <p:txBody>
          <a:bodyPr/>
          <a:lstStyle/>
          <a:p>
            <a:r>
              <a:rPr lang="en-IN" dirty="0" smtClean="0"/>
              <a:t>Cleaning the dataset</a:t>
            </a:r>
            <a:endParaRPr lang="en-IN" dirty="0"/>
          </a:p>
        </p:txBody>
      </p:sp>
      <p:sp>
        <p:nvSpPr>
          <p:cNvPr id="3" name="Content Placeholder 2"/>
          <p:cNvSpPr>
            <a:spLocks noGrp="1"/>
          </p:cNvSpPr>
          <p:nvPr>
            <p:ph idx="4294967295"/>
          </p:nvPr>
        </p:nvSpPr>
        <p:spPr>
          <a:xfrm>
            <a:off x="0" y="1600200"/>
            <a:ext cx="8229600" cy="4525963"/>
          </a:xfrm>
        </p:spPr>
        <p:txBody>
          <a:bodyPr/>
          <a:lstStyle/>
          <a:p>
            <a:r>
              <a:rPr lang="en-IN" dirty="0"/>
              <a:t>The NLTK library is one of the oldest and most commonly used Python libraries for Natural Language Processing. NLTK supports stop word removal, and you can find the list of stop words in the corpus </a:t>
            </a:r>
            <a:r>
              <a:rPr lang="en-IN" dirty="0" smtClean="0"/>
              <a:t>module.</a:t>
            </a:r>
          </a:p>
          <a:p>
            <a:r>
              <a:rPr lang="en-IN" dirty="0"/>
              <a:t>Text may contain stop words like ‘the’, ‘is’, ‘are’. Stop words can be filtered from the text to be processed. There is no universal list of stop words in </a:t>
            </a:r>
            <a:r>
              <a:rPr lang="en-IN" dirty="0" err="1" smtClean="0"/>
              <a:t>nlp</a:t>
            </a:r>
            <a:r>
              <a:rPr lang="en-IN" dirty="0" smtClean="0"/>
              <a:t> (Natural Language Process) </a:t>
            </a:r>
            <a:r>
              <a:rPr lang="en-IN" dirty="0"/>
              <a:t>research, however the </a:t>
            </a:r>
            <a:r>
              <a:rPr lang="en-IN" dirty="0" err="1"/>
              <a:t>nltk</a:t>
            </a:r>
            <a:r>
              <a:rPr lang="en-IN" dirty="0"/>
              <a:t> module contains a list of stop words.</a:t>
            </a:r>
            <a:endParaRPr lang="en-IN" dirty="0"/>
          </a:p>
        </p:txBody>
      </p:sp>
    </p:spTree>
    <p:extLst>
      <p:ext uri="{BB962C8B-B14F-4D97-AF65-F5344CB8AC3E}">
        <p14:creationId xmlns:p14="http://schemas.microsoft.com/office/powerpoint/2010/main" val="22681238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90600" y="609600"/>
            <a:ext cx="6858000" cy="5262979"/>
          </a:xfrm>
          <a:prstGeom prst="rect">
            <a:avLst/>
          </a:prstGeom>
        </p:spPr>
        <p:txBody>
          <a:bodyPr wrap="square">
            <a:spAutoFit/>
          </a:bodyPr>
          <a:lstStyle/>
          <a:p>
            <a:pPr marL="342900" indent="-342900">
              <a:buFont typeface="Wingdings" panose="05000000000000000000" pitchFamily="2" charset="2"/>
              <a:buChar char="§"/>
            </a:pPr>
            <a:r>
              <a:rPr lang="en-IN" sz="2400" dirty="0">
                <a:solidFill>
                  <a:srgbClr val="000000"/>
                </a:solidFill>
                <a:latin typeface="+mj-lt"/>
              </a:rPr>
              <a:t>Stop words are frequently used words that carry very little meaning. Stop words are words that are so common they are basically ignored by typical tokenizers</a:t>
            </a:r>
            <a:r>
              <a:rPr lang="en-IN" sz="2400" dirty="0" smtClean="0">
                <a:solidFill>
                  <a:srgbClr val="000000"/>
                </a:solidFill>
                <a:latin typeface="+mj-lt"/>
              </a:rPr>
              <a:t>.</a:t>
            </a:r>
          </a:p>
          <a:p>
            <a:pPr marL="342900" indent="-342900">
              <a:buFont typeface="Wingdings" panose="05000000000000000000" pitchFamily="2" charset="2"/>
              <a:buChar char="§"/>
            </a:pPr>
            <a:r>
              <a:rPr lang="en-IN" sz="2400" dirty="0">
                <a:latin typeface="+mj-lt"/>
              </a:rPr>
              <a:t>By default, NLTK (Natural Language Toolkit) includes a list of 40 stop words, including: “a”, “an”, “the”, “of”, “in”, etc</a:t>
            </a:r>
            <a:r>
              <a:rPr lang="en-IN" sz="2400" dirty="0" smtClean="0">
                <a:latin typeface="+mj-lt"/>
              </a:rPr>
              <a:t>.</a:t>
            </a:r>
          </a:p>
          <a:p>
            <a:pPr marL="342900" indent="-342900">
              <a:buFont typeface="Wingdings" panose="05000000000000000000" pitchFamily="2" charset="2"/>
              <a:buChar char="§"/>
            </a:pPr>
            <a:r>
              <a:rPr lang="en-IN" sz="2400" dirty="0">
                <a:latin typeface="+mj-lt"/>
              </a:rPr>
              <a:t>TF-IDF is an abbreviation for Term Frequency Inverse Document Frequency</a:t>
            </a:r>
            <a:r>
              <a:rPr lang="en-IN" sz="2400" dirty="0" smtClean="0">
                <a:latin typeface="+mj-lt"/>
              </a:rPr>
              <a:t>. </a:t>
            </a:r>
          </a:p>
          <a:p>
            <a:pPr marL="342900" indent="-342900">
              <a:buFont typeface="Wingdings" panose="05000000000000000000" pitchFamily="2" charset="2"/>
              <a:buChar char="§"/>
            </a:pPr>
            <a:r>
              <a:rPr lang="en-IN" sz="2400" dirty="0"/>
              <a:t> </a:t>
            </a:r>
            <a:r>
              <a:rPr lang="en-IN" sz="2400" dirty="0">
                <a:latin typeface="+mj-lt"/>
              </a:rPr>
              <a:t>This is very common algorithm to transform text into a meaningful representation of numbers which is used to fit machine algorithm for </a:t>
            </a:r>
            <a:r>
              <a:rPr lang="en-IN" sz="2400" dirty="0" smtClean="0">
                <a:latin typeface="+mj-lt"/>
              </a:rPr>
              <a:t>prediction.</a:t>
            </a:r>
            <a:endParaRPr lang="en-IN" sz="2400" dirty="0" smtClean="0">
              <a:solidFill>
                <a:srgbClr val="000000"/>
              </a:solidFill>
              <a:latin typeface="+mj-lt"/>
            </a:endParaRPr>
          </a:p>
          <a:p>
            <a:pPr marL="342900" indent="-342900">
              <a:buFont typeface="Arial" panose="020B0604020202020204" pitchFamily="34" charset="0"/>
              <a:buChar char="•"/>
            </a:pPr>
            <a:endParaRPr lang="en-IN" sz="2400" dirty="0">
              <a:latin typeface="+mj-lt"/>
            </a:endParaRPr>
          </a:p>
        </p:txBody>
      </p:sp>
    </p:spTree>
    <p:extLst>
      <p:ext uri="{BB962C8B-B14F-4D97-AF65-F5344CB8AC3E}">
        <p14:creationId xmlns:p14="http://schemas.microsoft.com/office/powerpoint/2010/main" val="114311645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xecutive">
  <a:themeElements>
    <a:clrScheme name="Executive">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Executi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xecutiv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Executive</Template>
  <TotalTime>1060</TotalTime>
  <Words>827</Words>
  <Application>Microsoft Office PowerPoint</Application>
  <PresentationFormat>On-screen Show (4:3)</PresentationFormat>
  <Paragraphs>59</Paragraphs>
  <Slides>25</Slides>
  <Notes>0</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Executive</vt:lpstr>
      <vt:lpstr>Rating Prediction Project</vt:lpstr>
      <vt:lpstr>Dataset :-</vt:lpstr>
      <vt:lpstr>Dataset details :-</vt:lpstr>
      <vt:lpstr>Preprocesing the data</vt:lpstr>
      <vt:lpstr>PowerPoint Presentation</vt:lpstr>
      <vt:lpstr>PowerPoint Presentation</vt:lpstr>
      <vt:lpstr>Cleaning the Review column :-</vt:lpstr>
      <vt:lpstr>Cleaning the dataset</vt:lpstr>
      <vt:lpstr>PowerPoint Presentation</vt:lpstr>
      <vt:lpstr>PowerPoint Presentation</vt:lpstr>
      <vt:lpstr>PowerPoint Presentation</vt:lpstr>
      <vt:lpstr>Removing the skewness</vt:lpstr>
      <vt:lpstr>PowerPoint Presentation</vt:lpstr>
      <vt:lpstr>Splitting the dataset</vt:lpstr>
      <vt:lpstr>Building the model:-</vt:lpstr>
      <vt:lpstr>Random Forest Classifier:-</vt:lpstr>
      <vt:lpstr>XGBClassifier</vt:lpstr>
      <vt:lpstr>AdaBosstClassifier</vt:lpstr>
      <vt:lpstr>K-Nearest Neighbor</vt:lpstr>
      <vt:lpstr>PowerPoint Presentation</vt:lpstr>
      <vt:lpstr>Viewing Result</vt:lpstr>
      <vt:lpstr>Hyper-parameter Tunning</vt:lpstr>
      <vt:lpstr>PowerPoint Presentation</vt:lpstr>
      <vt:lpstr>PowerPoint Presentation</vt:lpstr>
      <vt:lpstr>Saving the model</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Rating Prediction Project</dc:title>
  <dc:creator>monish</dc:creator>
  <cp:lastModifiedBy>monish</cp:lastModifiedBy>
  <cp:revision>12</cp:revision>
  <dcterms:created xsi:type="dcterms:W3CDTF">2006-08-16T00:00:00Z</dcterms:created>
  <dcterms:modified xsi:type="dcterms:W3CDTF">2021-11-18T10:58:56Z</dcterms:modified>
</cp:coreProperties>
</file>