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9" r:id="rId9"/>
    <p:sldId id="261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7DCF2-C612-4BD4-806E-6B1C1EC10B64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AC301-362A-4CF8-A46D-F189E90CE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AC301-362A-4CF8-A46D-F189E90CEF4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929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keras/losses/SparseCategoricalCrossentropy" TargetMode="External"/><Relationship Id="rId7" Type="http://schemas.openxmlformats.org/officeDocument/2006/relationships/hyperlink" Target="https://www.tensorflow.org/api_docs/python/tf/keras/metrics" TargetMode="External"/><Relationship Id="rId2" Type="http://schemas.openxmlformats.org/officeDocument/2006/relationships/hyperlink" Target="https://www.tensorflow.org/api_docs/python/tf/keras/optimizers/Ada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ensorflow.org/api_docs/python/tf/keras/optimizers" TargetMode="External"/><Relationship Id="rId5" Type="http://schemas.openxmlformats.org/officeDocument/2006/relationships/hyperlink" Target="https://www.tensorflow.org/api_docs/python/tf/keras/losses" TargetMode="External"/><Relationship Id="rId4" Type="http://schemas.openxmlformats.org/officeDocument/2006/relationships/hyperlink" Target="https://www.tensorflow.org/api_docs/python/tf/keras/Model#compil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IMAGE CLASSIFICATION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SUBMITTED BY:</a:t>
            </a:r>
          </a:p>
          <a:p>
            <a:r>
              <a:rPr lang="en-IN" dirty="0" smtClean="0"/>
              <a:t>NAINCY JOSHI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41941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86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summary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98" r="9211" b="5564"/>
          <a:stretch/>
        </p:blipFill>
        <p:spPr bwMode="auto">
          <a:xfrm>
            <a:off x="546958" y="1676400"/>
            <a:ext cx="730857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8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Compile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37" b="6789"/>
          <a:stretch/>
        </p:blipFill>
        <p:spPr bwMode="auto">
          <a:xfrm>
            <a:off x="546957" y="1600200"/>
            <a:ext cx="859704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9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1218" y="457200"/>
            <a:ext cx="769620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202124"/>
                </a:solidFill>
                <a:latin typeface="+mj-lt"/>
              </a:rPr>
              <a:t>For this </a:t>
            </a:r>
            <a:r>
              <a:rPr lang="en-IN" sz="2800" dirty="0" smtClean="0">
                <a:solidFill>
                  <a:srgbClr val="202124"/>
                </a:solidFill>
                <a:latin typeface="+mj-lt"/>
              </a:rPr>
              <a:t>project, we have </a:t>
            </a:r>
            <a:r>
              <a:rPr lang="en-IN" sz="2800" dirty="0">
                <a:solidFill>
                  <a:srgbClr val="202124"/>
                </a:solidFill>
                <a:latin typeface="+mj-lt"/>
              </a:rPr>
              <a:t>choose the </a:t>
            </a:r>
            <a:r>
              <a:rPr lang="en-IN" sz="2800" dirty="0" err="1">
                <a:latin typeface="+mj-lt"/>
                <a:hlinkClick r:id="rId2"/>
              </a:rPr>
              <a:t>tf.keras.optimizers.Adam</a:t>
            </a:r>
            <a:r>
              <a:rPr lang="en-IN" sz="2800" dirty="0">
                <a:solidFill>
                  <a:srgbClr val="202124"/>
                </a:solidFill>
                <a:latin typeface="+mj-lt"/>
              </a:rPr>
              <a:t> optimizer and </a:t>
            </a:r>
            <a:r>
              <a:rPr lang="en-IN" sz="2800" dirty="0" err="1">
                <a:latin typeface="+mj-lt"/>
                <a:hlinkClick r:id="rId3"/>
              </a:rPr>
              <a:t>tf.keras.losses.CategoricalCrossentropy</a:t>
            </a:r>
            <a:r>
              <a:rPr lang="en-IN" sz="2800" dirty="0">
                <a:solidFill>
                  <a:srgbClr val="202124"/>
                </a:solidFill>
                <a:latin typeface="+mj-lt"/>
              </a:rPr>
              <a:t> loss function. To view training and validation accuracy for each training epoch, pass the </a:t>
            </a:r>
            <a:r>
              <a:rPr lang="en-IN" sz="2800" dirty="0">
                <a:latin typeface="+mj-lt"/>
              </a:rPr>
              <a:t>metrics</a:t>
            </a:r>
            <a:r>
              <a:rPr lang="en-IN" sz="2800" dirty="0">
                <a:solidFill>
                  <a:srgbClr val="202124"/>
                </a:solidFill>
                <a:latin typeface="+mj-lt"/>
              </a:rPr>
              <a:t> argument to </a:t>
            </a:r>
            <a:r>
              <a:rPr lang="en-IN" sz="2800" dirty="0" err="1">
                <a:latin typeface="+mj-lt"/>
                <a:hlinkClick r:id="rId4"/>
              </a:rPr>
              <a:t>Model.compile</a:t>
            </a:r>
            <a:r>
              <a:rPr lang="en-IN" dirty="0" smtClean="0">
                <a:solidFill>
                  <a:srgbClr val="202124"/>
                </a:solidFill>
                <a:latin typeface="Roboto"/>
              </a:rPr>
              <a:t>.</a:t>
            </a:r>
          </a:p>
          <a:p>
            <a:r>
              <a:rPr lang="en-IN" sz="2800" i="1" dirty="0">
                <a:latin typeface="+mj-lt"/>
                <a:hlinkClick r:id="rId5"/>
              </a:rPr>
              <a:t>Loss function</a:t>
            </a:r>
            <a:r>
              <a:rPr lang="en-IN" sz="2800" dirty="0">
                <a:latin typeface="+mj-lt"/>
              </a:rPr>
              <a:t> —This measures how accurate the model is during training. You want to minimize this function to "steer" the model in the right direction.</a:t>
            </a:r>
          </a:p>
          <a:p>
            <a:r>
              <a:rPr lang="en-IN" sz="2800" i="1" dirty="0">
                <a:latin typeface="+mj-lt"/>
                <a:hlinkClick r:id="rId6"/>
              </a:rPr>
              <a:t>Optimizer</a:t>
            </a:r>
            <a:r>
              <a:rPr lang="en-IN" sz="2800" dirty="0">
                <a:latin typeface="+mj-lt"/>
              </a:rPr>
              <a:t> —This is how the model is updated based on the data it sees and its loss function.</a:t>
            </a:r>
          </a:p>
          <a:p>
            <a:r>
              <a:rPr lang="en-IN" sz="2800" i="1" dirty="0">
                <a:latin typeface="+mj-lt"/>
                <a:hlinkClick r:id="rId7"/>
              </a:rPr>
              <a:t>Metrics</a:t>
            </a:r>
            <a:r>
              <a:rPr lang="en-IN" sz="2800" dirty="0">
                <a:latin typeface="+mj-lt"/>
              </a:rPr>
              <a:t> —Used to monitor the training and testing steps. The following example uses </a:t>
            </a:r>
            <a:r>
              <a:rPr lang="en-IN" sz="2800" i="1" dirty="0">
                <a:latin typeface="+mj-lt"/>
              </a:rPr>
              <a:t>accuracy</a:t>
            </a:r>
            <a:r>
              <a:rPr lang="en-IN" sz="2800" dirty="0">
                <a:latin typeface="+mj-lt"/>
              </a:rPr>
              <a:t>, the fraction of the images that are correctly classified.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80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 Data Generator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3" b="10156"/>
          <a:stretch/>
        </p:blipFill>
        <p:spPr bwMode="auto">
          <a:xfrm>
            <a:off x="546957" y="2175164"/>
            <a:ext cx="8050085" cy="349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2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23455" y="1524000"/>
            <a:ext cx="8153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As we can see that there is three classes in the data set. The classes are Jeans , saree and the Trouser</a:t>
            </a:r>
            <a:r>
              <a:rPr lang="en-IN" sz="3600" dirty="0" smtClean="0"/>
              <a:t>.</a:t>
            </a:r>
          </a:p>
          <a:p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We have set the </a:t>
            </a:r>
            <a:r>
              <a:rPr lang="en-IN" sz="3600" dirty="0" err="1"/>
              <a:t>imaze</a:t>
            </a:r>
            <a:r>
              <a:rPr lang="en-IN" sz="3600" dirty="0"/>
              <a:t> size as 244*244</a:t>
            </a:r>
            <a:r>
              <a:rPr lang="en-IN" sz="3600" dirty="0" smtClean="0"/>
              <a:t>.</a:t>
            </a:r>
          </a:p>
          <a:p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We took shear </a:t>
            </a:r>
            <a:r>
              <a:rPr lang="en-IN" sz="3600" dirty="0" err="1"/>
              <a:t>imaze</a:t>
            </a:r>
            <a:r>
              <a:rPr lang="en-IN" sz="3600" dirty="0"/>
              <a:t> and the zoom </a:t>
            </a:r>
            <a:r>
              <a:rPr lang="en-IN" sz="3600" dirty="0" err="1"/>
              <a:t>imaze</a:t>
            </a:r>
            <a:r>
              <a:rPr lang="en-IN" sz="3600" dirty="0"/>
              <a:t> as 20%.</a:t>
            </a:r>
          </a:p>
        </p:txBody>
      </p:sp>
    </p:spTree>
    <p:extLst>
      <p:ext uri="{BB962C8B-B14F-4D97-AF65-F5344CB8AC3E}">
        <p14:creationId xmlns:p14="http://schemas.microsoft.com/office/powerpoint/2010/main" val="85223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IN" dirty="0" smtClean="0"/>
              <a:t>Fitting the model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2703" r="4048" b="5257"/>
          <a:stretch/>
        </p:blipFill>
        <p:spPr bwMode="auto">
          <a:xfrm>
            <a:off x="0" y="1752600"/>
            <a:ext cx="7397750" cy="41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4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>
            <a:normAutofit fontScale="90000"/>
          </a:bodyPr>
          <a:lstStyle/>
          <a:p>
            <a:r>
              <a:rPr lang="en-IN" sz="3100" dirty="0"/>
              <a:t/>
            </a:r>
            <a:br>
              <a:rPr lang="en-IN" sz="3100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0" b="4962"/>
          <a:stretch/>
        </p:blipFill>
        <p:spPr bwMode="auto">
          <a:xfrm>
            <a:off x="457200" y="1551709"/>
            <a:ext cx="8229600" cy="397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82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Train and Test Loss and Accuracy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6" t="8112" r="8695" b="5258"/>
          <a:stretch/>
        </p:blipFill>
        <p:spPr bwMode="auto">
          <a:xfrm>
            <a:off x="1122218" y="1752601"/>
            <a:ext cx="6774873" cy="4135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7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Predicted the model 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8" b="4952"/>
          <a:stretch/>
        </p:blipFill>
        <p:spPr bwMode="auto">
          <a:xfrm>
            <a:off x="546957" y="1447801"/>
            <a:ext cx="8050085" cy="445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4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Saving the Model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88" b="35622"/>
          <a:stretch/>
        </p:blipFill>
        <p:spPr bwMode="auto">
          <a:xfrm>
            <a:off x="546957" y="1981201"/>
            <a:ext cx="8050085" cy="264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25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IMPORTING THE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image classification dataset been scrapped using selenium through E-commerce website.</a:t>
            </a:r>
          </a:p>
          <a:p>
            <a:r>
              <a:rPr lang="en-IN" dirty="0" smtClean="0"/>
              <a:t>The dataset has been uploaded on the google drive.</a:t>
            </a:r>
          </a:p>
          <a:p>
            <a:r>
              <a:rPr lang="en-IN" dirty="0" smtClean="0"/>
              <a:t>We have mounted the google </a:t>
            </a:r>
            <a:r>
              <a:rPr lang="en-IN" dirty="0" err="1" smtClean="0"/>
              <a:t>colab</a:t>
            </a:r>
            <a:r>
              <a:rPr lang="en-IN" dirty="0" smtClean="0"/>
              <a:t> with the google drive so that we can connect the dataset through the drive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1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5" b="10714"/>
          <a:stretch/>
        </p:blipFill>
        <p:spPr bwMode="auto">
          <a:xfrm>
            <a:off x="0" y="595086"/>
            <a:ext cx="8991600" cy="593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3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Importing the Libraries: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imported the important libraries and then stored the path of the train data and the test data.</a:t>
            </a:r>
          </a:p>
          <a:p>
            <a:r>
              <a:rPr lang="en-IN" dirty="0" smtClean="0"/>
              <a:t>The train data path has been stored with the attribute </a:t>
            </a:r>
            <a:r>
              <a:rPr lang="en-IN" dirty="0" err="1" smtClean="0"/>
              <a:t>train_path</a:t>
            </a:r>
            <a:r>
              <a:rPr lang="en-IN" dirty="0" smtClean="0"/>
              <a:t> and the test data been stored on the </a:t>
            </a:r>
            <a:r>
              <a:rPr lang="en-IN" dirty="0" err="1" smtClean="0"/>
              <a:t>test_path</a:t>
            </a:r>
            <a:endParaRPr lang="en-IN" dirty="0" smtClean="0"/>
          </a:p>
          <a:p>
            <a:r>
              <a:rPr lang="en-IN" dirty="0" smtClean="0"/>
              <a:t>We will be using Inception V3 for image classification.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1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3" t="28174" r="7442" b="6746"/>
          <a:stretch/>
        </p:blipFill>
        <p:spPr bwMode="auto">
          <a:xfrm>
            <a:off x="263237" y="685800"/>
            <a:ext cx="8423564" cy="5932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84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Inception V3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buFont typeface="+mj-lt"/>
              <a:buAutoNum type="arabicPeriod"/>
            </a:pPr>
            <a:r>
              <a:rPr lang="en-IN" dirty="0">
                <a:solidFill>
                  <a:srgbClr val="3C484E"/>
                </a:solidFill>
              </a:rPr>
              <a:t> Factorization into Smaller Convolutions</a:t>
            </a:r>
          </a:p>
          <a:p>
            <a:pPr fontAlgn="base"/>
            <a:endParaRPr lang="en-IN" dirty="0">
              <a:solidFill>
                <a:srgbClr val="3C484E"/>
              </a:solidFill>
            </a:endParaRPr>
          </a:p>
          <a:p>
            <a:pPr fontAlgn="base"/>
            <a:r>
              <a:rPr lang="en-IN" dirty="0">
                <a:solidFill>
                  <a:srgbClr val="3C484E"/>
                </a:solidFill>
              </a:rPr>
              <a:t>2.  Spatial Factorization into Asymmetric    Convolutions</a:t>
            </a:r>
          </a:p>
          <a:p>
            <a:pPr fontAlgn="base"/>
            <a:endParaRPr lang="en-IN" dirty="0">
              <a:solidFill>
                <a:srgbClr val="3C484E"/>
              </a:solidFill>
            </a:endParaRPr>
          </a:p>
          <a:p>
            <a:pPr fontAlgn="base"/>
            <a:r>
              <a:rPr lang="en-IN" dirty="0">
                <a:solidFill>
                  <a:srgbClr val="3C484E"/>
                </a:solidFill>
              </a:rPr>
              <a:t>3.   Utility of Auxiliary Classifiers</a:t>
            </a:r>
          </a:p>
          <a:p>
            <a:pPr fontAlgn="base"/>
            <a:endParaRPr lang="en-IN" dirty="0">
              <a:solidFill>
                <a:srgbClr val="3C484E"/>
              </a:solidFill>
            </a:endParaRPr>
          </a:p>
          <a:p>
            <a:pPr fontAlgn="base"/>
            <a:r>
              <a:rPr lang="en-IN" dirty="0">
                <a:solidFill>
                  <a:srgbClr val="3C484E"/>
                </a:solidFill>
              </a:rPr>
              <a:t>4.  Efficient Grid Size Reduction</a:t>
            </a:r>
          </a:p>
          <a:p>
            <a:pPr fontAlgn="base"/>
            <a:endParaRPr lang="en-IN" dirty="0">
              <a:solidFill>
                <a:srgbClr val="3C484E"/>
              </a:solidFill>
            </a:endParaRPr>
          </a:p>
          <a:p>
            <a:pPr fontAlgn="base"/>
            <a:r>
              <a:rPr lang="en-IN" dirty="0"/>
              <a:t># The total loss used by the inception net during training. </a:t>
            </a:r>
            <a:r>
              <a:rPr lang="en-IN" b="1" dirty="0" err="1"/>
              <a:t>total_loss</a:t>
            </a:r>
            <a:r>
              <a:rPr lang="en-IN" b="1" dirty="0"/>
              <a:t> = </a:t>
            </a:r>
            <a:r>
              <a:rPr lang="en-IN" b="1" dirty="0" err="1"/>
              <a:t>real_loss</a:t>
            </a:r>
            <a:r>
              <a:rPr lang="en-IN" b="1" dirty="0"/>
              <a:t> + 0.3 * aux_loss_1 + 0.3 * aux_loss_2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68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1" t="10664" r="32176" b="4930"/>
          <a:stretch/>
        </p:blipFill>
        <p:spPr bwMode="auto">
          <a:xfrm>
            <a:off x="856343" y="769257"/>
            <a:ext cx="7373258" cy="5021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62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889844"/>
            <a:ext cx="7239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+mj-lt"/>
              </a:rPr>
              <a:t>The first layer in this network, </a:t>
            </a:r>
            <a:r>
              <a:rPr lang="en-IN" sz="2400" dirty="0" err="1">
                <a:latin typeface="+mj-lt"/>
              </a:rPr>
              <a:t>tf.keras.layers.Flatten</a:t>
            </a:r>
            <a:r>
              <a:rPr lang="en-IN" sz="2400" dirty="0">
                <a:latin typeface="+mj-lt"/>
              </a:rPr>
              <a:t>, transforms the format of the images from a two-dimensional array (of 28 by 28 pixels) to a one-dimensional array (of 28 * 28 = 784 pixels). Think of this layer as unstacking rows of pixels in the image and lining them up. This layer has no parameters to learn; it only reformats the data.</a:t>
            </a:r>
          </a:p>
          <a:p>
            <a:endParaRPr lang="en-IN" sz="2400" dirty="0">
              <a:latin typeface="+mj-lt"/>
            </a:endParaRPr>
          </a:p>
          <a:p>
            <a:r>
              <a:rPr lang="en-IN" sz="2400" dirty="0">
                <a:latin typeface="+mj-lt"/>
              </a:rPr>
              <a:t>After the pixels are flattened, the network consists of a sequence of two </a:t>
            </a:r>
            <a:r>
              <a:rPr lang="en-IN" sz="2400" dirty="0" err="1">
                <a:latin typeface="+mj-lt"/>
              </a:rPr>
              <a:t>tf.keras.layers.Dense</a:t>
            </a:r>
            <a:r>
              <a:rPr lang="en-IN" sz="2400" dirty="0">
                <a:latin typeface="+mj-lt"/>
              </a:rPr>
              <a:t> layers. These are densely connected, or fully connected, neural layers. The first Dense layer has 128 nodes (or neurons). The second (and last) layer returns a logits array with length of 10. Each node contains a score that indicates the current image belongs to one of the 10 classes.</a:t>
            </a:r>
          </a:p>
        </p:txBody>
      </p:sp>
    </p:spTree>
    <p:extLst>
      <p:ext uri="{BB962C8B-B14F-4D97-AF65-F5344CB8AC3E}">
        <p14:creationId xmlns:p14="http://schemas.microsoft.com/office/powerpoint/2010/main" val="131328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err="1"/>
              <a:t>Softmax</a:t>
            </a:r>
            <a:r>
              <a:rPr lang="en-IN" dirty="0"/>
              <a:t> extends this idea into a multi-class world. That is, </a:t>
            </a:r>
            <a:r>
              <a:rPr lang="en-IN" dirty="0" err="1"/>
              <a:t>Softmax</a:t>
            </a:r>
            <a:r>
              <a:rPr lang="en-IN" dirty="0"/>
              <a:t> assigns decimal probabilities to each class in a multi-class problem. Those decimal probabilities must add up to 1.0. This additional constraint helps training converge more quickly than it otherwise would.</a:t>
            </a:r>
          </a:p>
          <a:p>
            <a:r>
              <a:rPr lang="en-IN" dirty="0" err="1" smtClean="0"/>
              <a:t>Softmax</a:t>
            </a:r>
            <a:r>
              <a:rPr lang="en-IN" dirty="0" smtClean="0"/>
              <a:t> </a:t>
            </a:r>
            <a:r>
              <a:rPr lang="en-IN" dirty="0"/>
              <a:t>might produce the following likelihoods of an image belonging to a particular class</a:t>
            </a:r>
            <a:r>
              <a:rPr lang="en-IN" dirty="0" smtClean="0"/>
              <a:t>:</a:t>
            </a:r>
          </a:p>
          <a:p>
            <a:r>
              <a:rPr lang="en-IN" dirty="0" smtClean="0"/>
              <a:t>Model . Summary() will provide the details of the project shape and </a:t>
            </a:r>
            <a:r>
              <a:rPr lang="en-IN" dirty="0" err="1" smtClean="0"/>
              <a:t>imaze</a:t>
            </a:r>
            <a:r>
              <a:rPr lang="en-IN" dirty="0" smtClean="0"/>
              <a:t> size and many more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34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377</Words>
  <Application>Microsoft Office PowerPoint</Application>
  <PresentationFormat>On-screen Show (4:3)</PresentationFormat>
  <Paragraphs>46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IMAGE CLASSIFICATION PROJECT</vt:lpstr>
      <vt:lpstr>IMPORTING THE DATASET</vt:lpstr>
      <vt:lpstr>PowerPoint Presentation</vt:lpstr>
      <vt:lpstr>Importing the Libraries:</vt:lpstr>
      <vt:lpstr>PowerPoint Presentation</vt:lpstr>
      <vt:lpstr>Inception V3</vt:lpstr>
      <vt:lpstr>PowerPoint Presentation</vt:lpstr>
      <vt:lpstr>PowerPoint Presentation</vt:lpstr>
      <vt:lpstr>Pre-Processing</vt:lpstr>
      <vt:lpstr>Model summary</vt:lpstr>
      <vt:lpstr>Model Compile</vt:lpstr>
      <vt:lpstr>PowerPoint Presentation</vt:lpstr>
      <vt:lpstr>Image Data Generator</vt:lpstr>
      <vt:lpstr>PowerPoint Presentation</vt:lpstr>
      <vt:lpstr>Fitting the model</vt:lpstr>
      <vt:lpstr>  </vt:lpstr>
      <vt:lpstr>Train and Test Loss and Accuracy</vt:lpstr>
      <vt:lpstr>Predicted the model </vt:lpstr>
      <vt:lpstr>Saving the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monish</dc:creator>
  <cp:lastModifiedBy>monish</cp:lastModifiedBy>
  <cp:revision>12</cp:revision>
  <dcterms:created xsi:type="dcterms:W3CDTF">2006-08-16T00:00:00Z</dcterms:created>
  <dcterms:modified xsi:type="dcterms:W3CDTF">2021-12-01T12:17:04Z</dcterms:modified>
</cp:coreProperties>
</file>