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1BB43-34FC-4354-9822-134F8367D22C}" type="datetimeFigureOut">
              <a:rPr lang="en-IN" smtClean="0"/>
              <a:t>03-11-2021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FC5161-2627-4655-B6D8-FEF0C3CE3039}" type="slidenum">
              <a:rPr lang="en-IN" smtClean="0"/>
              <a:t>‹#›</a:t>
            </a:fld>
            <a:endParaRPr lang="en-IN"/>
          </a:p>
        </p:txBody>
      </p:sp>
    </p:spTree>
    <p:extLst>
      <p:ext uri="{BB962C8B-B14F-4D97-AF65-F5344CB8AC3E}">
        <p14:creationId xmlns:p14="http://schemas.microsoft.com/office/powerpoint/2010/main" val="416881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FC5161-2627-4655-B6D8-FEF0C3CE3039}" type="slidenum">
              <a:rPr lang="en-IN" smtClean="0"/>
              <a:t>22</a:t>
            </a:fld>
            <a:endParaRPr lang="en-IN"/>
          </a:p>
        </p:txBody>
      </p:sp>
    </p:spTree>
    <p:extLst>
      <p:ext uri="{BB962C8B-B14F-4D97-AF65-F5344CB8AC3E}">
        <p14:creationId xmlns:p14="http://schemas.microsoft.com/office/powerpoint/2010/main" val="241469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Flight_Price_prediction</a:t>
            </a:r>
            <a:endParaRPr lang="en-IN" dirty="0"/>
          </a:p>
        </p:txBody>
      </p:sp>
      <p:sp>
        <p:nvSpPr>
          <p:cNvPr id="3" name="Subtitle 2"/>
          <p:cNvSpPr>
            <a:spLocks noGrp="1"/>
          </p:cNvSpPr>
          <p:nvPr>
            <p:ph type="subTitle" idx="1"/>
          </p:nvPr>
        </p:nvSpPr>
        <p:spPr/>
        <p:txBody>
          <a:bodyPr/>
          <a:lstStyle/>
          <a:p>
            <a:r>
              <a:rPr lang="en-IN" dirty="0" smtClean="0"/>
              <a:t>Submitted by:</a:t>
            </a:r>
          </a:p>
          <a:p>
            <a:r>
              <a:rPr lang="en-IN" dirty="0" err="1" smtClean="0"/>
              <a:t>Naincy</a:t>
            </a:r>
            <a:r>
              <a:rPr lang="en-IN" dirty="0" smtClean="0"/>
              <a:t> Joshi</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1001"/>
            <a:ext cx="41941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74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3440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76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7772400" cy="4031873"/>
          </a:xfrm>
          <a:prstGeom prst="rect">
            <a:avLst/>
          </a:prstGeom>
          <a:noFill/>
        </p:spPr>
        <p:txBody>
          <a:bodyPr wrap="square" rtlCol="0">
            <a:spAutoFit/>
          </a:bodyPr>
          <a:lstStyle/>
          <a:p>
            <a:pPr marL="457200" indent="-457200">
              <a:buFont typeface="Wingdings" panose="05000000000000000000" pitchFamily="2" charset="2"/>
              <a:buChar char="Ø"/>
            </a:pPr>
            <a:r>
              <a:rPr lang="en-IN" sz="3200" dirty="0" smtClean="0"/>
              <a:t>As we can see from the above graph that the price of the cities such as </a:t>
            </a:r>
            <a:r>
              <a:rPr lang="en-IN" sz="3200" dirty="0" err="1" smtClean="0"/>
              <a:t>patna</a:t>
            </a:r>
            <a:r>
              <a:rPr lang="en-IN" sz="3200" dirty="0"/>
              <a:t>,</a:t>
            </a:r>
            <a:r>
              <a:rPr lang="en-IN" sz="3200" dirty="0" smtClean="0"/>
              <a:t> Goa and </a:t>
            </a:r>
            <a:r>
              <a:rPr lang="en-IN" sz="3200" dirty="0" err="1" smtClean="0"/>
              <a:t>guwahati</a:t>
            </a:r>
            <a:r>
              <a:rPr lang="en-IN" sz="3200" dirty="0" smtClean="0"/>
              <a:t> air fare cost is most due to non frequent flight.</a:t>
            </a:r>
          </a:p>
          <a:p>
            <a:pPr marL="457200" indent="-457200">
              <a:buFont typeface="Wingdings" panose="05000000000000000000" pitchFamily="2" charset="2"/>
              <a:buChar char="Ø"/>
            </a:pPr>
            <a:r>
              <a:rPr lang="en-IN" sz="3200" dirty="0" smtClean="0"/>
              <a:t>The cost of the cities such as Mumbai, new </a:t>
            </a:r>
            <a:r>
              <a:rPr lang="en-IN" sz="3200" dirty="0" err="1" smtClean="0"/>
              <a:t>delhi</a:t>
            </a:r>
            <a:r>
              <a:rPr lang="en-IN" sz="3200" dirty="0" smtClean="0"/>
              <a:t>, </a:t>
            </a:r>
            <a:r>
              <a:rPr lang="en-IN" sz="3200" dirty="0" err="1" smtClean="0"/>
              <a:t>ahmedabad</a:t>
            </a:r>
            <a:r>
              <a:rPr lang="en-IN" sz="3200" dirty="0" smtClean="0"/>
              <a:t>, </a:t>
            </a:r>
            <a:r>
              <a:rPr lang="en-IN" sz="3200" dirty="0" err="1" smtClean="0"/>
              <a:t>pune</a:t>
            </a:r>
            <a:r>
              <a:rPr lang="en-IN" sz="3200" dirty="0" smtClean="0"/>
              <a:t> are nominal due to more frequent flight to these cities.</a:t>
            </a:r>
          </a:p>
          <a:p>
            <a:pPr marL="457200" indent="-457200">
              <a:buFont typeface="Wingdings" panose="05000000000000000000" pitchFamily="2" charset="2"/>
              <a:buChar char="Ø"/>
            </a:pPr>
            <a:endParaRPr lang="en-IN" sz="3200" dirty="0"/>
          </a:p>
        </p:txBody>
      </p:sp>
    </p:spTree>
    <p:extLst>
      <p:ext uri="{BB962C8B-B14F-4D97-AF65-F5344CB8AC3E}">
        <p14:creationId xmlns:p14="http://schemas.microsoft.com/office/powerpoint/2010/main" val="111761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5357813"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56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8001000" cy="5016758"/>
          </a:xfrm>
          <a:prstGeom prst="rect">
            <a:avLst/>
          </a:prstGeom>
          <a:noFill/>
        </p:spPr>
        <p:txBody>
          <a:bodyPr wrap="square" rtlCol="0">
            <a:spAutoFit/>
          </a:bodyPr>
          <a:lstStyle/>
          <a:p>
            <a:pPr marL="285750" indent="-285750">
              <a:buFont typeface="Wingdings" panose="05000000000000000000" pitchFamily="2" charset="2"/>
              <a:buChar char="Ø"/>
            </a:pPr>
            <a:r>
              <a:rPr lang="en-IN" sz="3200" dirty="0" smtClean="0"/>
              <a:t>From the above figure, we can conclude that the airline “Indigo” flight has highest number of non-stop flight , 1-Stop flight and many more</a:t>
            </a:r>
          </a:p>
          <a:p>
            <a:pPr marL="285750" indent="-285750">
              <a:buFont typeface="Wingdings" panose="05000000000000000000" pitchFamily="2" charset="2"/>
              <a:buChar char="Ø"/>
            </a:pPr>
            <a:r>
              <a:rPr lang="en-IN" sz="3200" dirty="0" smtClean="0"/>
              <a:t>Airline such as “ </a:t>
            </a:r>
            <a:r>
              <a:rPr lang="en-IN" sz="3200" dirty="0" err="1" smtClean="0"/>
              <a:t>Airasia</a:t>
            </a:r>
            <a:r>
              <a:rPr lang="en-IN" sz="3200" dirty="0" smtClean="0"/>
              <a:t> ” has less number of flight due to less frequent in the day-to day services.</a:t>
            </a:r>
          </a:p>
          <a:p>
            <a:pPr marL="285750" indent="-285750">
              <a:buFont typeface="Wingdings" panose="05000000000000000000" pitchFamily="2" charset="2"/>
              <a:buChar char="Ø"/>
            </a:pPr>
            <a:r>
              <a:rPr lang="en-IN" sz="3200" dirty="0"/>
              <a:t> </a:t>
            </a:r>
            <a:r>
              <a:rPr lang="en-IN" sz="3200" dirty="0" smtClean="0"/>
              <a:t>“</a:t>
            </a:r>
            <a:r>
              <a:rPr lang="en-IN" sz="3200" dirty="0" err="1" smtClean="0"/>
              <a:t>spicejet</a:t>
            </a:r>
            <a:r>
              <a:rPr lang="en-IN" sz="3200" dirty="0" smtClean="0"/>
              <a:t>” has more of non-stop and 1 stop flight.</a:t>
            </a:r>
          </a:p>
          <a:p>
            <a:pPr marL="285750" indent="-285750">
              <a:buFont typeface="Wingdings" panose="05000000000000000000" pitchFamily="2" charset="2"/>
              <a:buChar char="Ø"/>
            </a:pPr>
            <a:endParaRPr lang="en-IN" sz="3200" dirty="0"/>
          </a:p>
        </p:txBody>
      </p:sp>
    </p:spTree>
    <p:extLst>
      <p:ext uri="{BB962C8B-B14F-4D97-AF65-F5344CB8AC3E}">
        <p14:creationId xmlns:p14="http://schemas.microsoft.com/office/powerpoint/2010/main" val="364407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856" b="6251"/>
          <a:stretch/>
        </p:blipFill>
        <p:spPr bwMode="auto">
          <a:xfrm>
            <a:off x="762000" y="1219200"/>
            <a:ext cx="7543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389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219200"/>
            <a:ext cx="6858000" cy="4524315"/>
          </a:xfrm>
          <a:prstGeom prst="rect">
            <a:avLst/>
          </a:prstGeom>
          <a:noFill/>
        </p:spPr>
        <p:txBody>
          <a:bodyPr wrap="square" rtlCol="0">
            <a:spAutoFit/>
          </a:bodyPr>
          <a:lstStyle/>
          <a:p>
            <a:pPr marL="457200" indent="-457200">
              <a:buFont typeface="Wingdings" panose="05000000000000000000" pitchFamily="2" charset="2"/>
              <a:buChar char="Ø"/>
            </a:pPr>
            <a:r>
              <a:rPr lang="en-IN" sz="3200" dirty="0" smtClean="0"/>
              <a:t>As we have added a two new columns such as the duration hours and duration minutes from the </a:t>
            </a:r>
            <a:r>
              <a:rPr lang="en-IN" sz="3200" dirty="0" err="1" smtClean="0"/>
              <a:t>duartion</a:t>
            </a:r>
            <a:r>
              <a:rPr lang="en-IN" sz="3200" dirty="0" smtClean="0"/>
              <a:t> column.</a:t>
            </a:r>
          </a:p>
          <a:p>
            <a:pPr marL="457200" indent="-457200">
              <a:buFont typeface="Wingdings" panose="05000000000000000000" pitchFamily="2" charset="2"/>
              <a:buChar char="Ø"/>
            </a:pPr>
            <a:r>
              <a:rPr lang="en-IN" sz="3200" dirty="0" smtClean="0"/>
              <a:t>It means we have separated the hour and time from the duration column and appended into two new columns.</a:t>
            </a:r>
          </a:p>
          <a:p>
            <a:endParaRPr lang="en-IN" sz="3200" dirty="0"/>
          </a:p>
        </p:txBody>
      </p:sp>
    </p:spTree>
    <p:extLst>
      <p:ext uri="{BB962C8B-B14F-4D97-AF65-F5344CB8AC3E}">
        <p14:creationId xmlns:p14="http://schemas.microsoft.com/office/powerpoint/2010/main" val="218135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685800"/>
            <a:ext cx="8077201"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91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7239000" cy="5509200"/>
          </a:xfrm>
          <a:prstGeom prst="rect">
            <a:avLst/>
          </a:prstGeom>
          <a:noFill/>
        </p:spPr>
        <p:txBody>
          <a:bodyPr wrap="square" rtlCol="0">
            <a:spAutoFit/>
          </a:bodyPr>
          <a:lstStyle/>
          <a:p>
            <a:pPr marL="457200" indent="-457200">
              <a:buFont typeface="Wingdings" panose="05000000000000000000" pitchFamily="2" charset="2"/>
              <a:buChar char="Ø"/>
            </a:pPr>
            <a:r>
              <a:rPr lang="en-IN" sz="3200" dirty="0" smtClean="0"/>
              <a:t>From the above heat map, we can conclude the relationship between the feature columns with the target column such as “Price”.</a:t>
            </a:r>
          </a:p>
          <a:p>
            <a:pPr marL="457200" indent="-457200">
              <a:buFont typeface="Wingdings" panose="05000000000000000000" pitchFamily="2" charset="2"/>
              <a:buChar char="Ø"/>
            </a:pPr>
            <a:r>
              <a:rPr lang="en-IN" sz="3200" dirty="0" smtClean="0"/>
              <a:t>As we can see that the highest relationship with the “price” is the “duration of the hour” that takes to travel from one place to another.</a:t>
            </a:r>
          </a:p>
          <a:p>
            <a:pPr marL="457200" indent="-457200">
              <a:buFont typeface="Wingdings" panose="05000000000000000000" pitchFamily="2" charset="2"/>
              <a:buChar char="Ø"/>
            </a:pPr>
            <a:r>
              <a:rPr lang="en-IN" sz="3200" dirty="0" smtClean="0"/>
              <a:t>The label “price” also had good relationship with the “source” from the journey start.</a:t>
            </a:r>
            <a:endParaRPr lang="en-IN" sz="3200" dirty="0"/>
          </a:p>
        </p:txBody>
      </p:sp>
    </p:spTree>
    <p:extLst>
      <p:ext uri="{BB962C8B-B14F-4D97-AF65-F5344CB8AC3E}">
        <p14:creationId xmlns:p14="http://schemas.microsoft.com/office/powerpoint/2010/main" val="82364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533400"/>
            <a:ext cx="8639175"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1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7696200" cy="5016758"/>
          </a:xfrm>
          <a:prstGeom prst="rect">
            <a:avLst/>
          </a:prstGeom>
          <a:noFill/>
        </p:spPr>
        <p:txBody>
          <a:bodyPr wrap="square" rtlCol="0">
            <a:spAutoFit/>
          </a:bodyPr>
          <a:lstStyle/>
          <a:p>
            <a:pPr marL="457200" indent="-457200">
              <a:buFont typeface="Wingdings" panose="05000000000000000000" pitchFamily="2" charset="2"/>
              <a:buChar char="Ø"/>
            </a:pPr>
            <a:r>
              <a:rPr lang="en-IN" sz="3200" dirty="0" smtClean="0"/>
              <a:t>As we can see that there is no outlier in the dataset.</a:t>
            </a:r>
          </a:p>
          <a:p>
            <a:pPr marL="457200" indent="-457200">
              <a:buFont typeface="Wingdings" panose="05000000000000000000" pitchFamily="2" charset="2"/>
              <a:buChar char="Ø"/>
            </a:pPr>
            <a:r>
              <a:rPr lang="en-IN" sz="3200" dirty="0" smtClean="0"/>
              <a:t>So will convert the object datatype into the machine learning language.</a:t>
            </a:r>
          </a:p>
          <a:p>
            <a:pPr marL="457200" indent="-457200">
              <a:buFont typeface="Wingdings" panose="05000000000000000000" pitchFamily="2" charset="2"/>
              <a:buChar char="Ø"/>
            </a:pPr>
            <a:r>
              <a:rPr lang="en-IN" sz="3200" dirty="0" smtClean="0"/>
              <a:t>We will be using Label Encoder() to convert the datatype into machine learning code.</a:t>
            </a:r>
          </a:p>
          <a:p>
            <a:pPr marL="457200" indent="-457200">
              <a:buFont typeface="Wingdings" panose="05000000000000000000" pitchFamily="2" charset="2"/>
              <a:buChar char="Ø"/>
            </a:pPr>
            <a:endParaRPr lang="en-IN" sz="3200" dirty="0" smtClean="0"/>
          </a:p>
          <a:p>
            <a:pPr marL="457200" indent="-457200">
              <a:buFont typeface="Wingdings" panose="05000000000000000000" pitchFamily="2" charset="2"/>
              <a:buChar char="Ø"/>
            </a:pPr>
            <a:endParaRPr lang="en-IN" sz="3200" dirty="0" smtClean="0"/>
          </a:p>
          <a:p>
            <a:pPr marL="457200" indent="-457200">
              <a:buFont typeface="Wingdings" panose="05000000000000000000" pitchFamily="2" charset="2"/>
              <a:buChar char="Ø"/>
            </a:pPr>
            <a:endParaRPr lang="en-IN" sz="3200" dirty="0"/>
          </a:p>
        </p:txBody>
      </p:sp>
    </p:spTree>
    <p:extLst>
      <p:ext uri="{BB962C8B-B14F-4D97-AF65-F5344CB8AC3E}">
        <p14:creationId xmlns:p14="http://schemas.microsoft.com/office/powerpoint/2010/main" val="65764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Importing dataset</a:t>
            </a:r>
            <a:endParaRPr lang="en-IN"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785" b="17502"/>
          <a:stretch/>
        </p:blipFill>
        <p:spPr bwMode="auto">
          <a:xfrm>
            <a:off x="546957" y="1828800"/>
            <a:ext cx="8050085" cy="4114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6597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Splitting the data into “x” and “y” column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We will be using Z score to remove the skewness in the dataset.</a:t>
            </a:r>
          </a:p>
          <a:p>
            <a:pPr>
              <a:buFont typeface="Wingdings" panose="05000000000000000000" pitchFamily="2" charset="2"/>
              <a:buChar char="Ø"/>
            </a:pPr>
            <a:r>
              <a:rPr lang="en-IN" dirty="0" smtClean="0"/>
              <a:t>Then we divide the column into “x” as the feature column and “y” as the label column or the vector column.</a:t>
            </a:r>
          </a:p>
          <a:p>
            <a:pPr>
              <a:buFont typeface="Wingdings" panose="05000000000000000000" pitchFamily="2" charset="2"/>
              <a:buChar char="Ø"/>
            </a:pPr>
            <a:r>
              <a:rPr lang="en-IN" dirty="0" smtClean="0"/>
              <a:t>The label column or the vector in this dataset is the “Price” column.</a:t>
            </a:r>
          </a:p>
          <a:p>
            <a:endParaRPr lang="en-IN" dirty="0"/>
          </a:p>
        </p:txBody>
      </p:sp>
    </p:spTree>
    <p:extLst>
      <p:ext uri="{BB962C8B-B14F-4D97-AF65-F5344CB8AC3E}">
        <p14:creationId xmlns:p14="http://schemas.microsoft.com/office/powerpoint/2010/main" val="2320904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Splitting the dataset into train and test model</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 We will split the data into training and for testing purpose.</a:t>
            </a:r>
          </a:p>
          <a:p>
            <a:pPr>
              <a:buFont typeface="Wingdings" panose="05000000000000000000" pitchFamily="2" charset="2"/>
              <a:buChar char="Ø"/>
            </a:pPr>
            <a:r>
              <a:rPr lang="en-IN" dirty="0"/>
              <a:t> </a:t>
            </a:r>
            <a:r>
              <a:rPr lang="en-IN" dirty="0" smtClean="0"/>
              <a:t>We will divide the data into train as the 0.8 </a:t>
            </a:r>
          </a:p>
          <a:p>
            <a:pPr marL="0" indent="0">
              <a:buNone/>
            </a:pPr>
            <a:r>
              <a:rPr lang="en-IN" dirty="0" smtClean="0"/>
              <a:t>     </a:t>
            </a:r>
            <a:r>
              <a:rPr lang="en-IN" dirty="0" err="1" smtClean="0"/>
              <a:t>i.e</a:t>
            </a:r>
            <a:r>
              <a:rPr lang="en-IN" dirty="0" smtClean="0"/>
              <a:t> 80%  is the training dataset and testing</a:t>
            </a:r>
          </a:p>
          <a:p>
            <a:pPr marL="0" indent="0">
              <a:buNone/>
            </a:pPr>
            <a:r>
              <a:rPr lang="en-IN" dirty="0"/>
              <a:t> </a:t>
            </a:r>
            <a:r>
              <a:rPr lang="en-IN" dirty="0" smtClean="0"/>
              <a:t>    purpose </a:t>
            </a:r>
            <a:r>
              <a:rPr lang="en-IN" dirty="0"/>
              <a:t>as   0.2 means 20%   for the testing</a:t>
            </a:r>
            <a:endParaRPr lang="en-IN" dirty="0" smtClean="0"/>
          </a:p>
          <a:p>
            <a:pPr marL="0" indent="0">
              <a:buNone/>
            </a:pPr>
            <a:r>
              <a:rPr lang="en-IN" dirty="0" smtClean="0"/>
              <a:t>     data.</a:t>
            </a:r>
            <a:endParaRPr lang="en-IN" dirty="0"/>
          </a:p>
        </p:txBody>
      </p:sp>
    </p:spTree>
    <p:extLst>
      <p:ext uri="{BB962C8B-B14F-4D97-AF65-F5344CB8AC3E}">
        <p14:creationId xmlns:p14="http://schemas.microsoft.com/office/powerpoint/2010/main" val="214999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the model:</a:t>
            </a:r>
            <a:endParaRPr lang="en-IN" dirty="0"/>
          </a:p>
        </p:txBody>
      </p:sp>
      <p:pic>
        <p:nvPicPr>
          <p:cNvPr id="11266"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6989" b="6789"/>
          <a:stretch/>
        </p:blipFill>
        <p:spPr bwMode="auto">
          <a:xfrm>
            <a:off x="546957" y="1905000"/>
            <a:ext cx="805008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2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121" t="18335" r="8030" b="5399"/>
          <a:stretch/>
        </p:blipFill>
        <p:spPr>
          <a:xfrm>
            <a:off x="651164" y="1219200"/>
            <a:ext cx="7758545" cy="4502727"/>
          </a:xfrm>
          <a:prstGeom prst="rect">
            <a:avLst/>
          </a:prstGeom>
        </p:spPr>
      </p:pic>
    </p:spTree>
    <p:extLst>
      <p:ext uri="{BB962C8B-B14F-4D97-AF65-F5344CB8AC3E}">
        <p14:creationId xmlns:p14="http://schemas.microsoft.com/office/powerpoint/2010/main" val="3175614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8065" b="5129"/>
          <a:stretch/>
        </p:blipFill>
        <p:spPr>
          <a:xfrm>
            <a:off x="533400" y="1066801"/>
            <a:ext cx="7239000" cy="4668982"/>
          </a:xfrm>
          <a:prstGeom prst="rect">
            <a:avLst/>
          </a:prstGeom>
        </p:spPr>
      </p:pic>
    </p:spTree>
    <p:extLst>
      <p:ext uri="{BB962C8B-B14F-4D97-AF65-F5344CB8AC3E}">
        <p14:creationId xmlns:p14="http://schemas.microsoft.com/office/powerpoint/2010/main" val="3192461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7796" b="22377"/>
          <a:stretch/>
        </p:blipFill>
        <p:spPr>
          <a:xfrm>
            <a:off x="457200" y="1295400"/>
            <a:ext cx="7696200" cy="4495800"/>
          </a:xfrm>
          <a:prstGeom prst="rect">
            <a:avLst/>
          </a:prstGeom>
        </p:spPr>
      </p:pic>
    </p:spTree>
    <p:extLst>
      <p:ext uri="{BB962C8B-B14F-4D97-AF65-F5344CB8AC3E}">
        <p14:creationId xmlns:p14="http://schemas.microsoft.com/office/powerpoint/2010/main" val="4111580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Hyper-Parameter </a:t>
            </a:r>
            <a:r>
              <a:rPr lang="en-IN" dirty="0" smtClean="0"/>
              <a:t>Tuning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6173" b="22094"/>
          <a:stretch/>
        </p:blipFill>
        <p:spPr>
          <a:xfrm>
            <a:off x="546957" y="1447800"/>
            <a:ext cx="8050085" cy="4724400"/>
          </a:xfrm>
        </p:spPr>
      </p:pic>
    </p:spTree>
    <p:extLst>
      <p:ext uri="{BB962C8B-B14F-4D97-AF65-F5344CB8AC3E}">
        <p14:creationId xmlns:p14="http://schemas.microsoft.com/office/powerpoint/2010/main" val="3251207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dirty="0" smtClean="0"/>
              <a:t> We have applied various technique to build the technique like Ridge, Lasso, Random Forest </a:t>
            </a:r>
            <a:r>
              <a:rPr lang="en-IN" dirty="0" err="1" smtClean="0"/>
              <a:t>Regressor</a:t>
            </a:r>
            <a:r>
              <a:rPr lang="en-IN" dirty="0" smtClean="0"/>
              <a:t>, </a:t>
            </a:r>
            <a:r>
              <a:rPr lang="en-IN" dirty="0" err="1" smtClean="0"/>
              <a:t>Xgb</a:t>
            </a:r>
            <a:r>
              <a:rPr lang="en-IN" dirty="0" smtClean="0"/>
              <a:t> </a:t>
            </a:r>
            <a:r>
              <a:rPr lang="en-IN" dirty="0" err="1" smtClean="0"/>
              <a:t>Regressor</a:t>
            </a:r>
            <a:r>
              <a:rPr lang="en-IN" dirty="0" smtClean="0"/>
              <a:t> and Gradient Boosting </a:t>
            </a:r>
            <a:r>
              <a:rPr lang="en-IN" dirty="0" err="1" smtClean="0"/>
              <a:t>Regressor.All</a:t>
            </a:r>
            <a:r>
              <a:rPr lang="en-IN" dirty="0" smtClean="0"/>
              <a:t> are Ensemble technique.</a:t>
            </a:r>
          </a:p>
          <a:p>
            <a:pPr>
              <a:buFont typeface="Wingdings" panose="05000000000000000000" pitchFamily="2" charset="2"/>
              <a:buChar char="Ø"/>
            </a:pPr>
            <a:r>
              <a:rPr lang="en-IN" dirty="0"/>
              <a:t>When building models, comparing them and deciding which one is better is a crucial step. You should test lots of things and then </a:t>
            </a:r>
            <a:r>
              <a:rPr lang="en-IN" dirty="0" err="1"/>
              <a:t>analyze</a:t>
            </a:r>
            <a:r>
              <a:rPr lang="en-IN" dirty="0"/>
              <a:t> summaries. Drop some variables, sum or multiply them and again test. After completing the series of analysis, you will </a:t>
            </a:r>
            <a:r>
              <a:rPr lang="en-IN" dirty="0" smtClean="0"/>
              <a:t>check the mean squared error.</a:t>
            </a:r>
            <a:endParaRPr lang="en-IN" dirty="0"/>
          </a:p>
        </p:txBody>
      </p:sp>
    </p:spTree>
    <p:extLst>
      <p:ext uri="{BB962C8B-B14F-4D97-AF65-F5344CB8AC3E}">
        <p14:creationId xmlns:p14="http://schemas.microsoft.com/office/powerpoint/2010/main" val="1471396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914400"/>
            <a:ext cx="7543800" cy="5016758"/>
          </a:xfrm>
          <a:prstGeom prst="rect">
            <a:avLst/>
          </a:prstGeom>
          <a:noFill/>
        </p:spPr>
        <p:txBody>
          <a:bodyPr wrap="square" rtlCol="0">
            <a:spAutoFit/>
          </a:bodyPr>
          <a:lstStyle/>
          <a:p>
            <a:pPr marL="457200" indent="-457200">
              <a:buFont typeface="Wingdings" panose="05000000000000000000" pitchFamily="2" charset="2"/>
              <a:buChar char="Ø"/>
            </a:pPr>
            <a:r>
              <a:rPr lang="en-IN" sz="3200" dirty="0" smtClean="0"/>
              <a:t>We have used hyper-parameter </a:t>
            </a:r>
            <a:r>
              <a:rPr lang="en-IN" sz="3200" dirty="0" err="1" smtClean="0"/>
              <a:t>tunning</a:t>
            </a:r>
            <a:r>
              <a:rPr lang="en-IN" sz="3200" dirty="0" smtClean="0"/>
              <a:t> to tune the model </a:t>
            </a:r>
          </a:p>
          <a:p>
            <a:pPr marL="457200" indent="-457200">
              <a:buFont typeface="Wingdings" panose="05000000000000000000" pitchFamily="2" charset="2"/>
              <a:buChar char="Ø"/>
            </a:pPr>
            <a:r>
              <a:rPr lang="en-IN" sz="3200" dirty="0"/>
              <a:t>In the case of a random forest, </a:t>
            </a:r>
            <a:r>
              <a:rPr lang="en-IN" sz="3200" dirty="0" err="1"/>
              <a:t>hyperparameters</a:t>
            </a:r>
            <a:r>
              <a:rPr lang="en-IN" sz="3200" dirty="0"/>
              <a:t> include the number of decision trees in the forest and the number of features considered by each tree when splitting a node. (The parameters of a random forest are the variables and thresholds used to split each node learned during training)</a:t>
            </a:r>
            <a:r>
              <a:rPr lang="en-IN" sz="3200" dirty="0" smtClean="0"/>
              <a:t> </a:t>
            </a:r>
            <a:endParaRPr lang="en-IN" sz="3200" dirty="0"/>
          </a:p>
        </p:txBody>
      </p:sp>
    </p:spTree>
    <p:extLst>
      <p:ext uri="{BB962C8B-B14F-4D97-AF65-F5344CB8AC3E}">
        <p14:creationId xmlns:p14="http://schemas.microsoft.com/office/powerpoint/2010/main" val="410632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8001000" cy="5016758"/>
          </a:xfrm>
          <a:prstGeom prst="rect">
            <a:avLst/>
          </a:prstGeom>
          <a:noFill/>
        </p:spPr>
        <p:txBody>
          <a:bodyPr wrap="square" rtlCol="0">
            <a:spAutoFit/>
          </a:bodyPr>
          <a:lstStyle/>
          <a:p>
            <a:pPr marL="457200" indent="-457200">
              <a:buFont typeface="Wingdings" panose="05000000000000000000" pitchFamily="2" charset="2"/>
              <a:buChar char="Ø"/>
            </a:pPr>
            <a:r>
              <a:rPr lang="en-IN" sz="3200" dirty="0" smtClean="0"/>
              <a:t>As we have achieved the model accuracy as 49% but when we </a:t>
            </a:r>
            <a:r>
              <a:rPr lang="en-IN" sz="3200" dirty="0" err="1" smtClean="0"/>
              <a:t>tunned</a:t>
            </a:r>
            <a:r>
              <a:rPr lang="en-IN" sz="3200" dirty="0" smtClean="0"/>
              <a:t> the model, we got the accuracy as 54%.</a:t>
            </a:r>
          </a:p>
          <a:p>
            <a:pPr marL="457200" indent="-457200">
              <a:buFont typeface="Wingdings" panose="05000000000000000000" pitchFamily="2" charset="2"/>
              <a:buChar char="Ø"/>
            </a:pPr>
            <a:r>
              <a:rPr lang="en-IN" sz="3200" dirty="0" smtClean="0"/>
              <a:t>As we know this is very less accuracy due to many other features that are missing such as date of journey or any other additional feature such as meal is included or not</a:t>
            </a:r>
          </a:p>
          <a:p>
            <a:pPr marL="457200" indent="-457200">
              <a:buFont typeface="Wingdings" panose="05000000000000000000" pitchFamily="2" charset="2"/>
              <a:buChar char="Ø"/>
            </a:pPr>
            <a:r>
              <a:rPr lang="en-IN" sz="3200" dirty="0" smtClean="0"/>
              <a:t>We have saved the model using </a:t>
            </a:r>
            <a:r>
              <a:rPr lang="en-IN" sz="3200" dirty="0" err="1" smtClean="0"/>
              <a:t>joblib</a:t>
            </a:r>
            <a:r>
              <a:rPr lang="en-IN" sz="3200" dirty="0" smtClean="0"/>
              <a:t> and there is always a scope to improve the accuracy.</a:t>
            </a:r>
            <a:endParaRPr lang="en-IN" sz="3200" dirty="0"/>
          </a:p>
        </p:txBody>
      </p:sp>
    </p:spTree>
    <p:extLst>
      <p:ext uri="{BB962C8B-B14F-4D97-AF65-F5344CB8AC3E}">
        <p14:creationId xmlns:p14="http://schemas.microsoft.com/office/powerpoint/2010/main" val="5413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Details: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IN" dirty="0" smtClean="0"/>
              <a:t>We have 1739 Rows x 8 Columns.</a:t>
            </a:r>
          </a:p>
          <a:p>
            <a:pPr>
              <a:buFont typeface="Wingdings" panose="05000000000000000000" pitchFamily="2" charset="2"/>
              <a:buChar char="Ø"/>
            </a:pPr>
            <a:r>
              <a:rPr lang="en-IN" dirty="0" smtClean="0"/>
              <a:t>Thee columns contains Departure time of the flight.</a:t>
            </a:r>
          </a:p>
          <a:p>
            <a:pPr>
              <a:buFont typeface="Wingdings" panose="05000000000000000000" pitchFamily="2" charset="2"/>
              <a:buChar char="Ø"/>
            </a:pPr>
            <a:r>
              <a:rPr lang="en-IN" dirty="0" smtClean="0"/>
              <a:t>Arrival time of the flight.</a:t>
            </a:r>
          </a:p>
          <a:p>
            <a:pPr>
              <a:buFont typeface="Wingdings" panose="05000000000000000000" pitchFamily="2" charset="2"/>
              <a:buChar char="Ø"/>
            </a:pPr>
            <a:r>
              <a:rPr lang="en-IN" dirty="0" smtClean="0"/>
              <a:t>Source and the destination of the flight.</a:t>
            </a:r>
          </a:p>
          <a:p>
            <a:pPr>
              <a:buFont typeface="Wingdings" panose="05000000000000000000" pitchFamily="2" charset="2"/>
              <a:buChar char="Ø"/>
            </a:pPr>
            <a:r>
              <a:rPr lang="en-IN" dirty="0" smtClean="0"/>
              <a:t>Duration is the total time taken by the flight.</a:t>
            </a:r>
          </a:p>
          <a:p>
            <a:pPr>
              <a:buFont typeface="Wingdings" panose="05000000000000000000" pitchFamily="2" charset="2"/>
              <a:buChar char="Ø"/>
            </a:pPr>
            <a:r>
              <a:rPr lang="en-IN" dirty="0" smtClean="0"/>
              <a:t>Stoppage means how much stops it take.</a:t>
            </a:r>
          </a:p>
          <a:p>
            <a:pPr>
              <a:buFont typeface="Wingdings" panose="05000000000000000000" pitchFamily="2" charset="2"/>
              <a:buChar char="Ø"/>
            </a:pPr>
            <a:r>
              <a:rPr lang="en-IN" dirty="0" smtClean="0"/>
              <a:t>Airline name means which airline do the passenger take the services.</a:t>
            </a:r>
          </a:p>
          <a:p>
            <a:pPr>
              <a:buFont typeface="Wingdings" panose="05000000000000000000" pitchFamily="2" charset="2"/>
              <a:buChar char="Ø"/>
            </a:pPr>
            <a:r>
              <a:rPr lang="en-IN" dirty="0" smtClean="0"/>
              <a:t>The target output </a:t>
            </a:r>
            <a:r>
              <a:rPr lang="en-IN" dirty="0" err="1" smtClean="0"/>
              <a:t>i.e</a:t>
            </a:r>
            <a:r>
              <a:rPr lang="en-IN" dirty="0" smtClean="0"/>
              <a:t> the Price</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1137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In the pre-processing  we have found that all the datatype are of “</a:t>
            </a:r>
            <a:r>
              <a:rPr lang="en-IN" dirty="0" err="1" smtClean="0"/>
              <a:t>object”,so</a:t>
            </a:r>
            <a:r>
              <a:rPr lang="en-IN" dirty="0" smtClean="0"/>
              <a:t> we need to convert into the machine learning language.</a:t>
            </a:r>
          </a:p>
          <a:p>
            <a:pPr>
              <a:buFont typeface="Wingdings" panose="05000000000000000000" pitchFamily="2" charset="2"/>
              <a:buChar char="Ø"/>
            </a:pPr>
            <a:r>
              <a:rPr lang="en-IN" dirty="0" smtClean="0"/>
              <a:t>Then we check whether data contains the missing value or not through the data. </a:t>
            </a:r>
            <a:r>
              <a:rPr lang="en-IN" dirty="0" err="1" smtClean="0"/>
              <a:t>isna</a:t>
            </a:r>
            <a:r>
              <a:rPr lang="en-IN" dirty="0" smtClean="0"/>
              <a:t>().sum() which give us missing value. In this dataset there is no missing value.</a:t>
            </a:r>
          </a:p>
          <a:p>
            <a:pPr marL="0" indent="0">
              <a:buNone/>
            </a:pPr>
            <a:endParaRPr lang="en-IN" dirty="0"/>
          </a:p>
        </p:txBody>
      </p:sp>
    </p:spTree>
    <p:extLst>
      <p:ext uri="{BB962C8B-B14F-4D97-AF65-F5344CB8AC3E}">
        <p14:creationId xmlns:p14="http://schemas.microsoft.com/office/powerpoint/2010/main" val="369849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Replacing the comma and converting price into </a:t>
            </a:r>
            <a:r>
              <a:rPr lang="en-IN" dirty="0" err="1" smtClean="0"/>
              <a:t>int</a:t>
            </a:r>
            <a:endParaRPr lang="en-IN"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030" b="11993"/>
          <a:stretch/>
        </p:blipFill>
        <p:spPr bwMode="auto">
          <a:xfrm>
            <a:off x="546957" y="1905000"/>
            <a:ext cx="805008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42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2288" y="3962400"/>
            <a:ext cx="5486400" cy="533400"/>
          </a:xfrm>
        </p:spPr>
        <p:txBody>
          <a:bodyPr/>
          <a:lstStyle/>
          <a:p>
            <a:r>
              <a:rPr lang="en-IN" dirty="0" smtClean="0"/>
              <a:t>Replacing the repeated name with different style</a:t>
            </a:r>
            <a:endParaRPr lang="en-IN" dirty="0"/>
          </a:p>
        </p:txBody>
      </p:sp>
      <p:pic>
        <p:nvPicPr>
          <p:cNvPr id="4098" name="Picture 2"/>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2518" t="17095" r="12518" b="59336"/>
          <a:stretch/>
        </p:blipFill>
        <p:spPr bwMode="auto">
          <a:xfrm>
            <a:off x="1600200" y="762000"/>
            <a:ext cx="5486400" cy="287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sz="half" idx="2"/>
          </p:nvPr>
        </p:nvSpPr>
        <p:spPr>
          <a:xfrm>
            <a:off x="1792288" y="4572000"/>
            <a:ext cx="5486400" cy="1600200"/>
          </a:xfrm>
        </p:spPr>
        <p:txBody>
          <a:bodyPr>
            <a:normAutofit/>
          </a:bodyPr>
          <a:lstStyle/>
          <a:p>
            <a:pPr marL="342900" indent="-342900">
              <a:buFont typeface="Wingdings" panose="05000000000000000000" pitchFamily="2" charset="2"/>
              <a:buChar char="Ø"/>
            </a:pPr>
            <a:r>
              <a:rPr lang="en-IN" sz="2400" b="1" dirty="0" smtClean="0"/>
              <a:t>We have replaced the name of the airline which are of same name but written with different format</a:t>
            </a:r>
            <a:endParaRPr lang="en-IN" sz="2400" b="1" dirty="0"/>
          </a:p>
        </p:txBody>
      </p:sp>
    </p:spTree>
    <p:extLst>
      <p:ext uri="{BB962C8B-B14F-4D97-AF65-F5344CB8AC3E}">
        <p14:creationId xmlns:p14="http://schemas.microsoft.com/office/powerpoint/2010/main" val="337390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789893"/>
            <a:ext cx="7467600" cy="5016758"/>
          </a:xfrm>
          <a:prstGeom prst="rect">
            <a:avLst/>
          </a:prstGeom>
          <a:noFill/>
        </p:spPr>
        <p:txBody>
          <a:bodyPr wrap="square" rtlCol="0">
            <a:spAutoFit/>
          </a:bodyPr>
          <a:lstStyle/>
          <a:p>
            <a:pPr marL="285750" indent="-285750">
              <a:buFont typeface="Wingdings" panose="05000000000000000000" pitchFamily="2" charset="2"/>
              <a:buChar char="Ø"/>
            </a:pPr>
            <a:r>
              <a:rPr lang="en-IN" sz="3200" b="1" dirty="0" smtClean="0"/>
              <a:t>There are lot of  words with same meaning but written in different style.</a:t>
            </a:r>
          </a:p>
          <a:p>
            <a:pPr marL="285750" indent="-285750">
              <a:buFont typeface="Wingdings" panose="05000000000000000000" pitchFamily="2" charset="2"/>
              <a:buChar char="Ø"/>
            </a:pPr>
            <a:r>
              <a:rPr lang="en-IN" sz="3200" b="1" dirty="0" smtClean="0"/>
              <a:t>In Source column we have two name such as “Delhi” and “New Delhi” which are of same category, so we have replaced with one.</a:t>
            </a:r>
          </a:p>
          <a:p>
            <a:pPr marL="285750" indent="-285750">
              <a:buFont typeface="Wingdings" panose="05000000000000000000" pitchFamily="2" charset="2"/>
              <a:buChar char="Ø"/>
            </a:pPr>
            <a:r>
              <a:rPr lang="en-IN" sz="3200" b="1" dirty="0" smtClean="0"/>
              <a:t>Likewise in every column there is something or the other.</a:t>
            </a:r>
            <a:endParaRPr lang="en-IN" sz="2400" b="1" dirty="0" smtClean="0"/>
          </a:p>
          <a:p>
            <a:pPr marL="285750" indent="-285750">
              <a:buFont typeface="Wingdings" panose="05000000000000000000" pitchFamily="2" charset="2"/>
              <a:buChar char="Ø"/>
            </a:pPr>
            <a:r>
              <a:rPr lang="en-IN" sz="3200" b="1" dirty="0" smtClean="0"/>
              <a:t>Now we will look some visualization of the dataset.</a:t>
            </a:r>
          </a:p>
        </p:txBody>
      </p:sp>
    </p:spTree>
    <p:extLst>
      <p:ext uri="{BB962C8B-B14F-4D97-AF65-F5344CB8AC3E}">
        <p14:creationId xmlns:p14="http://schemas.microsoft.com/office/powerpoint/2010/main" val="103320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Visualization: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229600" cy="3197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713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838200"/>
            <a:ext cx="6477000" cy="4524315"/>
          </a:xfrm>
          <a:prstGeom prst="rect">
            <a:avLst/>
          </a:prstGeom>
          <a:noFill/>
        </p:spPr>
        <p:txBody>
          <a:bodyPr wrap="square" rtlCol="0">
            <a:spAutoFit/>
          </a:bodyPr>
          <a:lstStyle/>
          <a:p>
            <a:pPr marL="457200" indent="-457200">
              <a:buFont typeface="Wingdings" panose="05000000000000000000" pitchFamily="2" charset="2"/>
              <a:buChar char="Ø"/>
            </a:pPr>
            <a:r>
              <a:rPr lang="en-IN" sz="3200" dirty="0" smtClean="0"/>
              <a:t>Above figure shows the stoppage distribution to the price.</a:t>
            </a:r>
          </a:p>
          <a:p>
            <a:pPr marL="457200" indent="-457200">
              <a:buFont typeface="Wingdings" panose="05000000000000000000" pitchFamily="2" charset="2"/>
              <a:buChar char="Ø"/>
            </a:pPr>
            <a:r>
              <a:rPr lang="en-IN" sz="3200" dirty="0" smtClean="0"/>
              <a:t>As we can see from the figure that stoppage is directly proportional to the price.</a:t>
            </a:r>
          </a:p>
          <a:p>
            <a:pPr marL="457200" indent="-457200">
              <a:buFont typeface="Wingdings" panose="05000000000000000000" pitchFamily="2" charset="2"/>
              <a:buChar char="Ø"/>
            </a:pPr>
            <a:r>
              <a:rPr lang="en-IN" sz="3200" dirty="0" smtClean="0"/>
              <a:t>As the stoppage increases, the price of the flight also goes increases.</a:t>
            </a:r>
          </a:p>
          <a:p>
            <a:pPr marL="457200" indent="-457200">
              <a:buFont typeface="Wingdings" panose="05000000000000000000" pitchFamily="2" charset="2"/>
              <a:buChar char="Ø"/>
            </a:pPr>
            <a:endParaRPr lang="en-IN" sz="3200" dirty="0"/>
          </a:p>
        </p:txBody>
      </p:sp>
    </p:spTree>
    <p:extLst>
      <p:ext uri="{BB962C8B-B14F-4D97-AF65-F5344CB8AC3E}">
        <p14:creationId xmlns:p14="http://schemas.microsoft.com/office/powerpoint/2010/main" val="47106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908</Words>
  <Application>Microsoft Office PowerPoint</Application>
  <PresentationFormat>On-screen Show (4:3)</PresentationFormat>
  <Paragraphs>62</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Flight_Price_prediction</vt:lpstr>
      <vt:lpstr>Importing dataset</vt:lpstr>
      <vt:lpstr>Dataset Details:</vt:lpstr>
      <vt:lpstr>Pre-processing :</vt:lpstr>
      <vt:lpstr>Replacing the comma and converting price into int</vt:lpstr>
      <vt:lpstr>Replacing the repeated name with different style</vt:lpstr>
      <vt:lpstr>PowerPoint Presentation</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Splitting the data into “x” and “y” column </vt:lpstr>
      <vt:lpstr>Splitting the dataset into train and test model</vt:lpstr>
      <vt:lpstr>Building the model:</vt:lpstr>
      <vt:lpstr>PowerPoint Presentation</vt:lpstr>
      <vt:lpstr>PowerPoint Presentation</vt:lpstr>
      <vt:lpstr>PowerPoint Presentation</vt:lpstr>
      <vt:lpstr>Hyper-Parameter Tuning </vt:lpstr>
      <vt:lpstr>Conclusion: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Flight_Price_prediction</dc:title>
  <dc:creator>monish</dc:creator>
  <cp:lastModifiedBy>monish</cp:lastModifiedBy>
  <cp:revision>15</cp:revision>
  <dcterms:created xsi:type="dcterms:W3CDTF">2006-08-16T00:00:00Z</dcterms:created>
  <dcterms:modified xsi:type="dcterms:W3CDTF">2021-11-03T05:18:43Z</dcterms:modified>
</cp:coreProperties>
</file>