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10/19/2021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3600" dirty="0" smtClean="0">
                <a:solidFill>
                  <a:srgbClr val="FF0000"/>
                </a:solidFill>
              </a:rPr>
              <a:t>Submitted by</a:t>
            </a:r>
          </a:p>
          <a:p>
            <a:r>
              <a:rPr lang="en-IN" sz="3600" dirty="0" err="1" smtClean="0">
                <a:solidFill>
                  <a:srgbClr val="FF0000"/>
                </a:solidFill>
              </a:rPr>
              <a:t>Naincy</a:t>
            </a:r>
            <a:r>
              <a:rPr lang="en-IN" sz="3600" dirty="0" smtClean="0">
                <a:solidFill>
                  <a:srgbClr val="FF0000"/>
                </a:solidFill>
              </a:rPr>
              <a:t> Joshi</a:t>
            </a:r>
            <a:endParaRPr lang="en-IN" sz="3600" dirty="0">
              <a:solidFill>
                <a:srgbClr val="FF0000"/>
              </a:solidFill>
            </a:endParaRPr>
          </a:p>
        </p:txBody>
      </p:sp>
      <p:sp>
        <p:nvSpPr>
          <p:cNvPr id="2" name="Title 1"/>
          <p:cNvSpPr>
            <a:spLocks noGrp="1"/>
          </p:cNvSpPr>
          <p:nvPr>
            <p:ph type="ctrTitle"/>
          </p:nvPr>
        </p:nvSpPr>
        <p:spPr/>
        <p:txBody>
          <a:bodyPr/>
          <a:lstStyle/>
          <a:p>
            <a:r>
              <a:rPr lang="en-IN" dirty="0" smtClean="0"/>
              <a:t>Malignant-Comment-Classifier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1000"/>
            <a:ext cx="4191000"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071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chemeClr val="tx1"/>
                </a:solidFill>
              </a:rPr>
              <a:t>MultiLabel</a:t>
            </a:r>
            <a:r>
              <a:rPr lang="en-IN" b="1" dirty="0" smtClean="0">
                <a:solidFill>
                  <a:schemeClr val="tx1"/>
                </a:solidFill>
              </a:rPr>
              <a:t> Classification</a:t>
            </a:r>
            <a:endParaRPr lang="en-IN" b="1" dirty="0">
              <a:solidFill>
                <a:schemeClr val="tx1"/>
              </a:solidFill>
            </a:endParaRPr>
          </a:p>
        </p:txBody>
      </p:sp>
      <p:sp>
        <p:nvSpPr>
          <p:cNvPr id="3" name="Content Placeholder 2"/>
          <p:cNvSpPr>
            <a:spLocks noGrp="1"/>
          </p:cNvSpPr>
          <p:nvPr>
            <p:ph sz="quarter" idx="1"/>
          </p:nvPr>
        </p:nvSpPr>
        <p:spPr/>
        <p:txBody>
          <a:bodyPr>
            <a:noAutofit/>
          </a:bodyPr>
          <a:lstStyle/>
          <a:p>
            <a:r>
              <a:rPr lang="en-IN" sz="3600" dirty="0"/>
              <a:t>As discussed earlier, we can solve the problem using multi label classification. We </a:t>
            </a:r>
            <a:r>
              <a:rPr lang="en-IN" sz="3600" dirty="0" smtClean="0"/>
              <a:t>have used </a:t>
            </a:r>
            <a:r>
              <a:rPr lang="en-IN" sz="3600" dirty="0"/>
              <a:t>algorithms like </a:t>
            </a:r>
            <a:r>
              <a:rPr lang="en-IN" sz="3600" dirty="0" err="1"/>
              <a:t>OneVsRest</a:t>
            </a:r>
            <a:r>
              <a:rPr lang="en-IN" sz="3600" dirty="0"/>
              <a:t> and Multi-Output Classifier on above the classifiers</a:t>
            </a:r>
            <a:r>
              <a:rPr lang="en-IN" sz="3600" dirty="0" smtClean="0"/>
              <a:t>.</a:t>
            </a:r>
            <a:endParaRPr lang="en-IN" sz="3600" dirty="0"/>
          </a:p>
          <a:p>
            <a:r>
              <a:rPr lang="en-IN" sz="3600" dirty="0"/>
              <a:t>Classifiers used :-</a:t>
            </a:r>
          </a:p>
          <a:p>
            <a:r>
              <a:rPr lang="en-IN" sz="3600" dirty="0"/>
              <a:t>1) </a:t>
            </a:r>
            <a:r>
              <a:rPr lang="en-IN" sz="3600" dirty="0" err="1"/>
              <a:t>MultiOutput</a:t>
            </a:r>
            <a:r>
              <a:rPr lang="en-IN" sz="3600" dirty="0"/>
              <a:t> Classifier on </a:t>
            </a:r>
            <a:r>
              <a:rPr lang="en-IN" sz="3600" dirty="0" smtClean="0"/>
              <a:t> </a:t>
            </a:r>
            <a:r>
              <a:rPr lang="en-IN" sz="3600" dirty="0"/>
              <a:t>the </a:t>
            </a:r>
            <a:r>
              <a:rPr lang="en-IN" sz="3600" dirty="0" err="1"/>
              <a:t>RandomForest</a:t>
            </a:r>
            <a:r>
              <a:rPr lang="en-IN" sz="3600" dirty="0"/>
              <a:t> Classifier</a:t>
            </a:r>
          </a:p>
        </p:txBody>
      </p:sp>
    </p:spTree>
    <p:extLst>
      <p:ext uri="{BB962C8B-B14F-4D97-AF65-F5344CB8AC3E}">
        <p14:creationId xmlns:p14="http://schemas.microsoft.com/office/powerpoint/2010/main" val="248447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solidFill>
                  <a:schemeClr val="tx1"/>
                </a:solidFill>
              </a:rPr>
              <a:t>OneVsRest</a:t>
            </a:r>
            <a:r>
              <a:rPr lang="en-IN" b="1" dirty="0" smtClean="0">
                <a:solidFill>
                  <a:schemeClr val="tx1"/>
                </a:solidFill>
              </a:rPr>
              <a:t> </a:t>
            </a:r>
            <a:r>
              <a:rPr lang="en-IN" b="1" dirty="0">
                <a:solidFill>
                  <a:schemeClr val="tx1"/>
                </a:solidFill>
              </a:rPr>
              <a:t>Classifier on above the </a:t>
            </a:r>
            <a:r>
              <a:rPr lang="en-IN" b="1" dirty="0" err="1">
                <a:solidFill>
                  <a:schemeClr val="tx1"/>
                </a:solidFill>
              </a:rPr>
              <a:t>LinearSVC</a:t>
            </a:r>
            <a:endParaRPr lang="en-IN" b="1" dirty="0">
              <a:solidFill>
                <a:schemeClr val="tx1"/>
              </a:solidFill>
            </a:endParaRPr>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t="22258" b="13064"/>
          <a:stretch/>
        </p:blipFill>
        <p:spPr>
          <a:xfrm>
            <a:off x="838200" y="1676400"/>
            <a:ext cx="7848600" cy="4495800"/>
          </a:xfrm>
        </p:spPr>
      </p:pic>
    </p:spTree>
    <p:extLst>
      <p:ext uri="{BB962C8B-B14F-4D97-AF65-F5344CB8AC3E}">
        <p14:creationId xmlns:p14="http://schemas.microsoft.com/office/powerpoint/2010/main" val="196862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228600"/>
          </a:xfrm>
        </p:spPr>
        <p:txBody>
          <a:bodyPr>
            <a:normAutofit fontScale="90000"/>
          </a:bodyPr>
          <a:lstStyle/>
          <a:p>
            <a:pPr marL="457200" indent="-457200">
              <a:buFont typeface="Arial" panose="020B0604020202020204" pitchFamily="34" charset="0"/>
              <a:buChar char="•"/>
            </a:pPr>
            <a:r>
              <a:rPr lang="en-IN" sz="3200" dirty="0"/>
              <a:t/>
            </a:r>
            <a:br>
              <a:rPr lang="en-IN" sz="3200" dirty="0"/>
            </a:br>
            <a:endParaRPr lang="en-IN" sz="3200" b="1" dirty="0">
              <a:solidFill>
                <a:schemeClr val="tx1"/>
              </a:solidFill>
            </a:endParaRPr>
          </a:p>
        </p:txBody>
      </p:sp>
      <p:sp>
        <p:nvSpPr>
          <p:cNvPr id="3" name="Content Placeholder 2"/>
          <p:cNvSpPr>
            <a:spLocks noGrp="1"/>
          </p:cNvSpPr>
          <p:nvPr>
            <p:ph sz="quarter" idx="1"/>
          </p:nvPr>
        </p:nvSpPr>
        <p:spPr>
          <a:xfrm>
            <a:off x="914400" y="381000"/>
            <a:ext cx="7772400" cy="5638800"/>
          </a:xfrm>
        </p:spPr>
        <p:txBody>
          <a:bodyPr>
            <a:noAutofit/>
          </a:bodyPr>
          <a:lstStyle/>
          <a:p>
            <a:r>
              <a:rPr lang="en-IN" sz="4000" b="1" dirty="0" err="1"/>
              <a:t>OneVsRest</a:t>
            </a:r>
            <a:r>
              <a:rPr lang="en-IN" sz="4000" b="1" dirty="0"/>
              <a:t> over </a:t>
            </a:r>
            <a:r>
              <a:rPr lang="en-IN" sz="4000" b="1" dirty="0" err="1"/>
              <a:t>LinearSVC</a:t>
            </a:r>
            <a:r>
              <a:rPr lang="en-IN" sz="4000" b="1" dirty="0"/>
              <a:t> is giving us better results. Hence, it makes good sense to use </a:t>
            </a:r>
            <a:r>
              <a:rPr lang="en-IN" sz="4000" b="1" dirty="0" err="1"/>
              <a:t>OneVsRest</a:t>
            </a:r>
            <a:r>
              <a:rPr lang="en-IN" sz="4000" b="1" dirty="0"/>
              <a:t> </a:t>
            </a:r>
            <a:r>
              <a:rPr lang="en-IN" sz="4000" b="1" dirty="0" smtClean="0"/>
              <a:t>Classifier.</a:t>
            </a:r>
          </a:p>
          <a:p>
            <a:r>
              <a:rPr lang="en-IN" sz="4000" b="1" dirty="0" smtClean="0"/>
              <a:t>Checking </a:t>
            </a:r>
            <a:r>
              <a:rPr lang="en-IN" sz="4000" b="1" dirty="0"/>
              <a:t>the Model on New </a:t>
            </a:r>
            <a:r>
              <a:rPr lang="en-IN" sz="4000" b="1" dirty="0" smtClean="0"/>
              <a:t>Dataset.</a:t>
            </a:r>
          </a:p>
          <a:p>
            <a:r>
              <a:rPr lang="en-IN" sz="4000" b="1" dirty="0"/>
              <a:t>The finalized model for giving predictions on a new dataset after cleaning it is </a:t>
            </a:r>
            <a:r>
              <a:rPr lang="en-IN" sz="4000" b="1" dirty="0" smtClean="0"/>
              <a:t>shown below:</a:t>
            </a:r>
            <a:endParaRPr lang="en-IN" sz="4000" b="1" dirty="0"/>
          </a:p>
        </p:txBody>
      </p:sp>
    </p:spTree>
    <p:extLst>
      <p:ext uri="{BB962C8B-B14F-4D97-AF65-F5344CB8AC3E}">
        <p14:creationId xmlns:p14="http://schemas.microsoft.com/office/powerpoint/2010/main" val="41274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IN" b="1" dirty="0" smtClean="0">
                <a:solidFill>
                  <a:schemeClr val="tx1"/>
                </a:solidFill>
              </a:rPr>
              <a:t>Cleaning the test data:</a:t>
            </a:r>
            <a:endParaRPr lang="en-IN" b="1" dirty="0">
              <a:solidFill>
                <a:schemeClr val="tx1"/>
              </a:solidFill>
            </a:endParaRPr>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t="27331" b="16234"/>
          <a:stretch/>
        </p:blipFill>
        <p:spPr>
          <a:xfrm>
            <a:off x="914400" y="1600200"/>
            <a:ext cx="7772400" cy="4038600"/>
          </a:xfrm>
        </p:spPr>
      </p:pic>
    </p:spTree>
    <p:extLst>
      <p:ext uri="{BB962C8B-B14F-4D97-AF65-F5344CB8AC3E}">
        <p14:creationId xmlns:p14="http://schemas.microsoft.com/office/powerpoint/2010/main" val="315284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Predicting the test data</a:t>
            </a:r>
            <a:endParaRPr lang="en-IN"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t="19723" b="9259"/>
          <a:stretch/>
        </p:blipFill>
        <p:spPr>
          <a:xfrm>
            <a:off x="609600" y="1676400"/>
            <a:ext cx="8077200" cy="4267200"/>
          </a:xfrm>
        </p:spPr>
      </p:pic>
    </p:spTree>
    <p:extLst>
      <p:ext uri="{BB962C8B-B14F-4D97-AF65-F5344CB8AC3E}">
        <p14:creationId xmlns:p14="http://schemas.microsoft.com/office/powerpoint/2010/main" val="43971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pic>
        <p:nvPicPr>
          <p:cNvPr id="2050"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33038" b="8941"/>
          <a:stretch/>
        </p:blipFill>
        <p:spPr bwMode="auto">
          <a:xfrm>
            <a:off x="838200" y="1524000"/>
            <a:ext cx="7772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990600" y="4419600"/>
            <a:ext cx="7239000" cy="1384995"/>
          </a:xfrm>
          <a:prstGeom prst="rect">
            <a:avLst/>
          </a:prstGeom>
        </p:spPr>
        <p:txBody>
          <a:bodyPr wrap="square">
            <a:spAutoFit/>
          </a:bodyPr>
          <a:lstStyle/>
          <a:p>
            <a:r>
              <a:rPr lang="en-IN" sz="2800" b="1" dirty="0"/>
              <a:t>In this Project, we have analysed the texts using NLP techniques and successfully made predictions using multi-label classifier.</a:t>
            </a:r>
          </a:p>
        </p:txBody>
      </p:sp>
    </p:spTree>
    <p:extLst>
      <p:ext uri="{BB962C8B-B14F-4D97-AF65-F5344CB8AC3E}">
        <p14:creationId xmlns:p14="http://schemas.microsoft.com/office/powerpoint/2010/main" val="316644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 have two data set one is the train data and the other is the test data.</a:t>
            </a:r>
            <a:endParaRPr lang="en-IN" dirty="0"/>
          </a:p>
        </p:txBody>
      </p:sp>
      <p:pic>
        <p:nvPicPr>
          <p:cNvPr id="2050"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27703" b="8626"/>
          <a:stretch/>
        </p:blipFill>
        <p:spPr bwMode="auto">
          <a:xfrm>
            <a:off x="546957" y="1524000"/>
            <a:ext cx="805008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37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tx1"/>
                </a:solidFill>
              </a:rPr>
              <a:t>Attribute </a:t>
            </a:r>
            <a:r>
              <a:rPr lang="en-IN" b="1" dirty="0" err="1" smtClean="0">
                <a:solidFill>
                  <a:schemeClr val="tx1"/>
                </a:solidFill>
              </a:rPr>
              <a:t>Explaination</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buNone/>
            </a:pPr>
            <a:endParaRPr lang="en-IN" dirty="0">
              <a:solidFill>
                <a:srgbClr val="212529"/>
              </a:solidFill>
              <a:latin typeface="Arial"/>
            </a:endParaRPr>
          </a:p>
          <a:p>
            <a:r>
              <a:rPr lang="en-IN" dirty="0">
                <a:solidFill>
                  <a:srgbClr val="212529"/>
                </a:solidFill>
                <a:latin typeface="Arial"/>
              </a:rPr>
              <a:t>1. ID refers to the unique identification of the text.</a:t>
            </a:r>
          </a:p>
          <a:p>
            <a:r>
              <a:rPr lang="en-IN" dirty="0">
                <a:solidFill>
                  <a:srgbClr val="212529"/>
                </a:solidFill>
                <a:latin typeface="Arial"/>
              </a:rPr>
              <a:t>2. </a:t>
            </a:r>
            <a:r>
              <a:rPr lang="en-IN" dirty="0" err="1">
                <a:solidFill>
                  <a:srgbClr val="212529"/>
                </a:solidFill>
                <a:latin typeface="Arial"/>
              </a:rPr>
              <a:t>Comment_text</a:t>
            </a:r>
            <a:r>
              <a:rPr lang="en-IN" dirty="0">
                <a:solidFill>
                  <a:srgbClr val="212529"/>
                </a:solidFill>
                <a:latin typeface="Arial"/>
              </a:rPr>
              <a:t> column contains entire text of the comment.</a:t>
            </a:r>
          </a:p>
          <a:p>
            <a:r>
              <a:rPr lang="en-IN" dirty="0">
                <a:solidFill>
                  <a:srgbClr val="212529"/>
                </a:solidFill>
                <a:latin typeface="Arial"/>
              </a:rPr>
              <a:t>3. Malignant, </a:t>
            </a:r>
            <a:r>
              <a:rPr lang="en-IN" dirty="0" err="1">
                <a:solidFill>
                  <a:srgbClr val="212529"/>
                </a:solidFill>
                <a:latin typeface="Arial"/>
              </a:rPr>
              <a:t>highly_malignant</a:t>
            </a:r>
            <a:r>
              <a:rPr lang="en-IN" dirty="0">
                <a:solidFill>
                  <a:srgbClr val="212529"/>
                </a:solidFill>
                <a:latin typeface="Arial"/>
              </a:rPr>
              <a:t>, rude, threat, abuse, loathe are those features wherein 0 denotes that the comment is not categorized as that particular feature </a:t>
            </a:r>
            <a:endParaRPr lang="en-IN" b="0" i="0" dirty="0">
              <a:solidFill>
                <a:srgbClr val="212529"/>
              </a:solidFill>
              <a:effectLst/>
              <a:latin typeface="Arial"/>
            </a:endParaRPr>
          </a:p>
        </p:txBody>
      </p:sp>
    </p:spTree>
    <p:extLst>
      <p:ext uri="{BB962C8B-B14F-4D97-AF65-F5344CB8AC3E}">
        <p14:creationId xmlns:p14="http://schemas.microsoft.com/office/powerpoint/2010/main" val="52464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Autofit/>
          </a:bodyPr>
          <a:lstStyle/>
          <a:p>
            <a:r>
              <a:rPr lang="en-IN" b="1" dirty="0" err="1" smtClean="0">
                <a:solidFill>
                  <a:schemeClr val="tx1"/>
                </a:solidFill>
              </a:rPr>
              <a:t>Intial</a:t>
            </a:r>
            <a:r>
              <a:rPr lang="en-IN" b="1" dirty="0" smtClean="0">
                <a:solidFill>
                  <a:schemeClr val="tx1"/>
                </a:solidFill>
              </a:rPr>
              <a:t> Observation</a:t>
            </a:r>
            <a:endParaRPr lang="en-IN" b="1" dirty="0">
              <a:solidFill>
                <a:schemeClr val="tx1"/>
              </a:solidFill>
            </a:endParaRPr>
          </a:p>
        </p:txBody>
      </p:sp>
      <p:sp>
        <p:nvSpPr>
          <p:cNvPr id="3" name="Content Placeholder 2"/>
          <p:cNvSpPr>
            <a:spLocks noGrp="1"/>
          </p:cNvSpPr>
          <p:nvPr>
            <p:ph sz="quarter" idx="1"/>
          </p:nvPr>
        </p:nvSpPr>
        <p:spPr>
          <a:xfrm>
            <a:off x="914400" y="838200"/>
            <a:ext cx="7772400" cy="5181600"/>
          </a:xfrm>
        </p:spPr>
        <p:txBody>
          <a:bodyPr/>
          <a:lstStyle/>
          <a:p>
            <a:r>
              <a:rPr lang="en-IN" dirty="0">
                <a:solidFill>
                  <a:srgbClr val="212529"/>
                </a:solidFill>
                <a:latin typeface="Arial"/>
              </a:rPr>
              <a:t>We can observe that many comments are categorized as ‘normal’; just like a real time scenario, we will find a greater number of normal comments than negative comments.</a:t>
            </a:r>
          </a:p>
          <a:p>
            <a:r>
              <a:rPr lang="en-IN" dirty="0">
                <a:solidFill>
                  <a:srgbClr val="212529"/>
                </a:solidFill>
                <a:latin typeface="Arial"/>
              </a:rPr>
              <a:t>Out of 159571 no. of records, 143346 records are normal as shown </a:t>
            </a:r>
            <a:r>
              <a:rPr lang="en-IN" dirty="0" smtClean="0">
                <a:solidFill>
                  <a:srgbClr val="212529"/>
                </a:solidFill>
                <a:latin typeface="Arial"/>
              </a:rPr>
              <a:t>below</a:t>
            </a:r>
            <a:endParaRPr lang="en-IN" b="0" i="0" dirty="0">
              <a:solidFill>
                <a:srgbClr val="212529"/>
              </a:solidFill>
              <a:effectLst/>
              <a:latin typeface="Aria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96" t="17803" r="6172" b="12500"/>
          <a:stretch/>
        </p:blipFill>
        <p:spPr bwMode="auto">
          <a:xfrm>
            <a:off x="609600" y="3505200"/>
            <a:ext cx="7696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16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Visualization in NLP</a:t>
            </a:r>
            <a:endParaRPr lang="en-IN" b="1" dirty="0">
              <a:solidFill>
                <a:schemeClr val="tx1"/>
              </a:solidFill>
            </a:endParaRPr>
          </a:p>
        </p:txBody>
      </p:sp>
      <p:sp>
        <p:nvSpPr>
          <p:cNvPr id="3" name="Content Placeholder 2"/>
          <p:cNvSpPr>
            <a:spLocks noGrp="1"/>
          </p:cNvSpPr>
          <p:nvPr>
            <p:ph sz="quarter" idx="1"/>
          </p:nvPr>
        </p:nvSpPr>
        <p:spPr/>
        <p:txBody>
          <a:bodyPr/>
          <a:lstStyle/>
          <a:p>
            <a:r>
              <a:rPr lang="en-IN" dirty="0">
                <a:solidFill>
                  <a:srgbClr val="212529"/>
                </a:solidFill>
                <a:latin typeface="Arial"/>
              </a:rPr>
              <a:t>When we are </a:t>
            </a:r>
            <a:r>
              <a:rPr lang="en-IN" dirty="0" err="1">
                <a:solidFill>
                  <a:srgbClr val="212529"/>
                </a:solidFill>
                <a:latin typeface="Arial"/>
              </a:rPr>
              <a:t>analyzing</a:t>
            </a:r>
            <a:r>
              <a:rPr lang="en-IN" dirty="0">
                <a:solidFill>
                  <a:srgbClr val="212529"/>
                </a:solidFill>
                <a:latin typeface="Arial"/>
              </a:rPr>
              <a:t> huge data, visualization plays a vital role in giving summary of the text.</a:t>
            </a:r>
          </a:p>
          <a:p>
            <a:r>
              <a:rPr lang="en-IN" dirty="0">
                <a:solidFill>
                  <a:srgbClr val="212529"/>
                </a:solidFill>
                <a:latin typeface="Arial"/>
              </a:rPr>
              <a:t>We have a library in python called </a:t>
            </a:r>
            <a:r>
              <a:rPr lang="en-IN" dirty="0" err="1">
                <a:solidFill>
                  <a:srgbClr val="212529"/>
                </a:solidFill>
                <a:latin typeface="Arial"/>
              </a:rPr>
              <a:t>WordCloud</a:t>
            </a:r>
            <a:r>
              <a:rPr lang="en-IN" dirty="0">
                <a:solidFill>
                  <a:srgbClr val="212529"/>
                </a:solidFill>
                <a:latin typeface="Arial"/>
              </a:rPr>
              <a:t> which helps in highlighting the frequently appearing words. We will use the same to visualize the various comments. Before that we need to </a:t>
            </a:r>
            <a:r>
              <a:rPr lang="en-IN" dirty="0" err="1">
                <a:solidFill>
                  <a:srgbClr val="212529"/>
                </a:solidFill>
                <a:latin typeface="Arial"/>
              </a:rPr>
              <a:t>preprocess</a:t>
            </a:r>
            <a:r>
              <a:rPr lang="en-IN" dirty="0">
                <a:solidFill>
                  <a:srgbClr val="212529"/>
                </a:solidFill>
                <a:latin typeface="Arial"/>
              </a:rPr>
              <a:t> the data by cleaning it and segregating it by comment category.</a:t>
            </a:r>
          </a:p>
          <a:p>
            <a:r>
              <a:rPr lang="en-IN" dirty="0">
                <a:solidFill>
                  <a:srgbClr val="212529"/>
                </a:solidFill>
                <a:latin typeface="Arial"/>
              </a:rPr>
              <a:t>I have imported necessary libraries and cleaned dataset as </a:t>
            </a:r>
            <a:r>
              <a:rPr lang="en-IN" dirty="0" smtClean="0">
                <a:solidFill>
                  <a:srgbClr val="212529"/>
                </a:solidFill>
                <a:latin typeface="Arial"/>
              </a:rPr>
              <a:t>below:-</a:t>
            </a:r>
            <a:endParaRPr lang="en-IN" dirty="0">
              <a:solidFill>
                <a:srgbClr val="212529"/>
              </a:solidFill>
              <a:latin typeface="Arial"/>
            </a:endParaRPr>
          </a:p>
          <a:p>
            <a:endParaRPr lang="en-IN" dirty="0"/>
          </a:p>
        </p:txBody>
      </p:sp>
    </p:spTree>
    <p:extLst>
      <p:ext uri="{BB962C8B-B14F-4D97-AF65-F5344CB8AC3E}">
        <p14:creationId xmlns:p14="http://schemas.microsoft.com/office/powerpoint/2010/main" val="14285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Cleaning the </a:t>
            </a:r>
            <a:r>
              <a:rPr lang="en-IN" b="1" dirty="0" err="1" smtClean="0">
                <a:solidFill>
                  <a:schemeClr val="tx1"/>
                </a:solidFill>
              </a:rPr>
              <a:t>Comment_text</a:t>
            </a:r>
            <a:endParaRPr lang="en-IN" b="1" dirty="0">
              <a:solidFill>
                <a:schemeClr val="tx1"/>
              </a:solidFill>
            </a:endParaRPr>
          </a:p>
        </p:txBody>
      </p:sp>
      <p:pic>
        <p:nvPicPr>
          <p:cNvPr id="4098"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18771" b="5455"/>
          <a:stretch/>
        </p:blipFill>
        <p:spPr bwMode="auto">
          <a:xfrm>
            <a:off x="914400" y="1676400"/>
            <a:ext cx="7772400" cy="43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39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152399"/>
            <a:ext cx="7772400" cy="1226127"/>
          </a:xfrm>
        </p:spPr>
        <p:txBody>
          <a:bodyPr>
            <a:normAutofit fontScale="90000"/>
          </a:bodyPr>
          <a:lstStyle/>
          <a:p>
            <a:r>
              <a:rPr lang="en-IN" dirty="0">
                <a:solidFill>
                  <a:srgbClr val="212529"/>
                </a:solidFill>
                <a:latin typeface="Arial"/>
              </a:rPr>
              <a:t/>
            </a:r>
            <a:br>
              <a:rPr lang="en-IN" dirty="0">
                <a:solidFill>
                  <a:srgbClr val="212529"/>
                </a:solidFill>
                <a:latin typeface="Arial"/>
              </a:rPr>
            </a:br>
            <a:r>
              <a:rPr lang="en-IN" dirty="0"/>
              <a:t/>
            </a:r>
            <a:br>
              <a:rPr lang="en-IN" dirty="0"/>
            </a:br>
            <a:endParaRPr lang="en-IN" dirty="0"/>
          </a:p>
        </p:txBody>
      </p:sp>
      <p:sp>
        <p:nvSpPr>
          <p:cNvPr id="4" name="Rectangle 3"/>
          <p:cNvSpPr/>
          <p:nvPr/>
        </p:nvSpPr>
        <p:spPr>
          <a:xfrm>
            <a:off x="1066800" y="24925"/>
            <a:ext cx="7086600" cy="1754326"/>
          </a:xfrm>
          <a:prstGeom prst="rect">
            <a:avLst/>
          </a:prstGeom>
        </p:spPr>
        <p:txBody>
          <a:bodyPr wrap="square">
            <a:spAutoFit/>
          </a:bodyPr>
          <a:lstStyle/>
          <a:p>
            <a:r>
              <a:rPr lang="en-IN" sz="3600" dirty="0">
                <a:solidFill>
                  <a:srgbClr val="212529"/>
                </a:solidFill>
                <a:latin typeface="Arial"/>
                <a:ea typeface="+mj-ea"/>
                <a:cs typeface="+mj-cs"/>
              </a:rPr>
              <a:t>Cleaning the dataset and creating a new column which contains </a:t>
            </a:r>
            <a:r>
              <a:rPr lang="en-IN" sz="3600" dirty="0" err="1" smtClean="0">
                <a:solidFill>
                  <a:srgbClr val="212529"/>
                </a:solidFill>
                <a:latin typeface="Arial"/>
                <a:ea typeface="+mj-ea"/>
                <a:cs typeface="+mj-cs"/>
              </a:rPr>
              <a:t>cleaned_text</a:t>
            </a:r>
            <a:r>
              <a:rPr lang="en-IN" sz="3600" dirty="0">
                <a:solidFill>
                  <a:srgbClr val="212529"/>
                </a:solidFill>
                <a:latin typeface="Arial"/>
                <a:ea typeface="+mj-ea"/>
                <a:cs typeface="+mj-cs"/>
              </a:rPr>
              <a:t>: -</a:t>
            </a:r>
            <a:endParaRPr lang="en-IN" dirty="0"/>
          </a:p>
        </p:txBody>
      </p:sp>
      <p:pic>
        <p:nvPicPr>
          <p:cNvPr id="5122"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27454" b="28182"/>
          <a:stretch/>
        </p:blipFill>
        <p:spPr bwMode="auto">
          <a:xfrm>
            <a:off x="1412280" y="2209800"/>
            <a:ext cx="677664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1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Model Building in NLP</a:t>
            </a:r>
            <a:endParaRPr lang="en-IN" b="1" dirty="0">
              <a:solidFill>
                <a:schemeClr val="tx1"/>
              </a:solidFill>
            </a:endParaRPr>
          </a:p>
        </p:txBody>
      </p:sp>
      <p:sp>
        <p:nvSpPr>
          <p:cNvPr id="3" name="Content Placeholder 2"/>
          <p:cNvSpPr>
            <a:spLocks noGrp="1"/>
          </p:cNvSpPr>
          <p:nvPr>
            <p:ph sz="quarter" idx="1"/>
          </p:nvPr>
        </p:nvSpPr>
        <p:spPr/>
        <p:txBody>
          <a:bodyPr/>
          <a:lstStyle/>
          <a:p>
            <a:r>
              <a:rPr lang="en-IN" sz="3200" dirty="0"/>
              <a:t>The next step would be to build Model for Multi Label classification. Before executing that process, we need to convert the text into numbers by using some Techniques like BOW (Bag of Words), </a:t>
            </a:r>
            <a:r>
              <a:rPr lang="en-IN" sz="3200" dirty="0" err="1"/>
              <a:t>Tf-idf-vectorizer</a:t>
            </a:r>
            <a:r>
              <a:rPr lang="en-IN" sz="3200" dirty="0"/>
              <a:t> and Word2Vec. This is required as Algorithms can only accept numbers and not text for model building.</a:t>
            </a:r>
          </a:p>
          <a:p>
            <a:r>
              <a:rPr lang="en-IN" sz="3200" dirty="0"/>
              <a:t>Here, </a:t>
            </a:r>
            <a:r>
              <a:rPr lang="en-IN" sz="3200" dirty="0" err="1"/>
              <a:t>Tf-idf-vectorizer</a:t>
            </a:r>
            <a:r>
              <a:rPr lang="en-IN" sz="3200" dirty="0"/>
              <a:t> is used to convert the text into vectors.</a:t>
            </a:r>
          </a:p>
          <a:p>
            <a:endParaRPr lang="en-IN" dirty="0"/>
          </a:p>
        </p:txBody>
      </p:sp>
    </p:spTree>
    <p:extLst>
      <p:ext uri="{BB962C8B-B14F-4D97-AF65-F5344CB8AC3E}">
        <p14:creationId xmlns:p14="http://schemas.microsoft.com/office/powerpoint/2010/main" val="183098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41281" b="15284"/>
          <a:stretch/>
        </p:blipFill>
        <p:spPr bwMode="auto">
          <a:xfrm>
            <a:off x="533400" y="457200"/>
            <a:ext cx="87630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3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2575</TotalTime>
  <Words>418</Words>
  <Application>Microsoft Office PowerPoint</Application>
  <PresentationFormat>On-screen Show (4:3)</PresentationFormat>
  <Paragraphs>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Malignant-Comment-Classifier</vt:lpstr>
      <vt:lpstr>We have two data set one is the train data and the other is the test data.</vt:lpstr>
      <vt:lpstr>Attribute Explaination</vt:lpstr>
      <vt:lpstr>Intial Observation</vt:lpstr>
      <vt:lpstr>Visualization in NLP</vt:lpstr>
      <vt:lpstr>Cleaning the Comment_text</vt:lpstr>
      <vt:lpstr>  </vt:lpstr>
      <vt:lpstr>Model Building in NLP</vt:lpstr>
      <vt:lpstr>PowerPoint Presentation</vt:lpstr>
      <vt:lpstr>MultiLabel Classification</vt:lpstr>
      <vt:lpstr>OneVsRest Classifier on above the LinearSVC</vt:lpstr>
      <vt:lpstr> </vt:lpstr>
      <vt:lpstr>Cleaning the test data:</vt:lpstr>
      <vt:lpstr>Predicting the test data</vt:lpstr>
      <vt:lpstr>Saving the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Malignant-Comment-Classifier</dc:title>
  <dc:creator>monish</dc:creator>
  <cp:lastModifiedBy>monish</cp:lastModifiedBy>
  <cp:revision>8</cp:revision>
  <dcterms:created xsi:type="dcterms:W3CDTF">2006-08-16T00:00:00Z</dcterms:created>
  <dcterms:modified xsi:type="dcterms:W3CDTF">2021-10-20T08:53:25Z</dcterms:modified>
</cp:coreProperties>
</file>