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84D03B-4374-4637-95C4-F2BA6651C19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871A3-FD3C-4012-BD63-B0BBB69FB689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E568B-1803-4E72-B4DA-56E9D7B00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416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PROJECT REPORT 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066800"/>
          </a:xfrm>
        </p:spPr>
        <p:txBody>
          <a:bodyPr/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MICRO-CREDIT DEFAULTER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Visualization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00948"/>
          </a:xfrm>
        </p:spPr>
        <p:txBody>
          <a:bodyPr/>
          <a:lstStyle/>
          <a:p>
            <a:r>
              <a:rPr lang="en-IN" dirty="0" err="1" smtClean="0"/>
              <a:t>sns.countplot</a:t>
            </a:r>
            <a:r>
              <a:rPr lang="en-IN" dirty="0" smtClean="0"/>
              <a:t>(x</a:t>
            </a:r>
            <a:r>
              <a:rPr lang="en-IN" dirty="0"/>
              <a:t>='</a:t>
            </a:r>
            <a:r>
              <a:rPr lang="en-IN" dirty="0" err="1"/>
              <a:t>label',data</a:t>
            </a:r>
            <a:r>
              <a:rPr lang="en-IN" dirty="0"/>
              <a:t>=data)</a:t>
            </a:r>
          </a:p>
          <a:p>
            <a:r>
              <a:rPr lang="en-IN" dirty="0" err="1"/>
              <a:t>plt.show</a:t>
            </a:r>
            <a:endParaRPr lang="en-IN" dirty="0"/>
          </a:p>
        </p:txBody>
      </p:sp>
      <p:pic>
        <p:nvPicPr>
          <p:cNvPr id="1026" name="Picture 2" descr="C:\Users\monish\Downloads\label 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52800"/>
            <a:ext cx="5180952" cy="311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570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42013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400"/>
            <a:ext cx="6777317" cy="4156229"/>
          </a:xfrm>
        </p:spPr>
        <p:txBody>
          <a:bodyPr>
            <a:normAutofit/>
          </a:bodyPr>
          <a:lstStyle/>
          <a:p>
            <a:r>
              <a:rPr lang="en-IN" dirty="0"/>
              <a:t>In today’s world, a lot of data is being generated on a daily basis. And sometimes to </a:t>
            </a:r>
            <a:r>
              <a:rPr lang="en-IN" dirty="0" err="1"/>
              <a:t>analyze</a:t>
            </a:r>
            <a:r>
              <a:rPr lang="en-IN" dirty="0"/>
              <a:t> this data for certain trends, patterns may become difficult if the data is in its raw format. To overcome this data visualization comes into play. Data visualization provides a good, organized pictorial representation of the data which makes it easier to understand, observe, </a:t>
            </a:r>
            <a:r>
              <a:rPr lang="en-IN" dirty="0" err="1"/>
              <a:t>analyze</a:t>
            </a:r>
            <a:r>
              <a:rPr lang="en-IN" dirty="0"/>
              <a:t>. In this tutorial, we will discuss how to visualize data using Python.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7631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1066800"/>
            <a:ext cx="7086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dirty="0" smtClean="0"/>
              <a:t>The library which we are using for data visualization are as follow:-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dirty="0" err="1" smtClean="0"/>
              <a:t>Matplotlib</a:t>
            </a:r>
            <a:endParaRPr lang="en-IN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dirty="0" err="1"/>
              <a:t>Seaborn</a:t>
            </a:r>
            <a:endParaRPr lang="en-IN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dirty="0" err="1"/>
              <a:t>Bokeh</a:t>
            </a:r>
            <a:endParaRPr lang="en-IN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dirty="0" err="1" smtClean="0"/>
              <a:t>Plotly</a:t>
            </a:r>
            <a:endParaRPr lang="en-IN" dirty="0" smtClean="0"/>
          </a:p>
          <a:p>
            <a:pPr fontAlgn="base"/>
            <a:endParaRPr lang="en-IN" dirty="0"/>
          </a:p>
          <a:p>
            <a:pPr marL="342900" indent="-342900" fontAlgn="base">
              <a:buFont typeface="+mj-lt"/>
              <a:buAutoNum type="arabicPeriod"/>
            </a:pPr>
            <a:r>
              <a:rPr lang="en-IN" b="1" dirty="0" err="1"/>
              <a:t>Matplotlib</a:t>
            </a:r>
            <a:r>
              <a:rPr lang="en-IN" b="1" dirty="0"/>
              <a:t> </a:t>
            </a:r>
            <a:r>
              <a:rPr lang="en-IN" dirty="0"/>
              <a:t>is an easy-to-use, low-level data visualization library that is built on </a:t>
            </a:r>
            <a:r>
              <a:rPr lang="en-IN" dirty="0" err="1"/>
              <a:t>NumPy</a:t>
            </a:r>
            <a:r>
              <a:rPr lang="en-IN" dirty="0"/>
              <a:t> arrays. It consists of various plots like scatter plot, line plot, histogram, etc. </a:t>
            </a:r>
            <a:r>
              <a:rPr lang="en-IN" dirty="0" err="1"/>
              <a:t>Matplotlib</a:t>
            </a:r>
            <a:r>
              <a:rPr lang="en-IN" dirty="0"/>
              <a:t> provides a lot of flexibility</a:t>
            </a:r>
            <a:r>
              <a:rPr lang="en-IN" dirty="0" smtClean="0"/>
              <a:t>.</a:t>
            </a:r>
          </a:p>
          <a:p>
            <a:pPr marL="342900" indent="-342900" fontAlgn="base">
              <a:buFont typeface="+mj-lt"/>
              <a:buAutoNum type="arabicPeriod"/>
            </a:pPr>
            <a:endParaRPr lang="en-IN" dirty="0"/>
          </a:p>
          <a:p>
            <a:pPr marL="342900" indent="-342900" fontAlgn="base">
              <a:buFont typeface="+mj-lt"/>
              <a:buAutoNum type="arabicPeriod"/>
            </a:pPr>
            <a:endParaRPr lang="en-IN" dirty="0" smtClean="0"/>
          </a:p>
          <a:p>
            <a:pPr marL="342900" indent="-342900" fontAlgn="base">
              <a:buAutoNum type="arabicPeriod" startAt="2"/>
            </a:pPr>
            <a:r>
              <a:rPr lang="en-IN" b="1" dirty="0" err="1" smtClean="0"/>
              <a:t>Seaborn</a:t>
            </a:r>
            <a:r>
              <a:rPr lang="en-IN" b="1" dirty="0"/>
              <a:t> </a:t>
            </a:r>
            <a:r>
              <a:rPr lang="en-IN" dirty="0"/>
              <a:t>is a high-level interface built on top of the </a:t>
            </a:r>
            <a:r>
              <a:rPr lang="en-IN" dirty="0" smtClean="0"/>
              <a:t>         </a:t>
            </a:r>
            <a:r>
              <a:rPr lang="en-IN" dirty="0" err="1" smtClean="0"/>
              <a:t>Matplotlib</a:t>
            </a:r>
            <a:r>
              <a:rPr lang="en-IN" dirty="0"/>
              <a:t>. </a:t>
            </a:r>
            <a:r>
              <a:rPr lang="en-IN" dirty="0" smtClean="0"/>
              <a:t>It </a:t>
            </a:r>
            <a:r>
              <a:rPr lang="en-IN" dirty="0"/>
              <a:t>provides beautiful design styles and </a:t>
            </a:r>
            <a:r>
              <a:rPr lang="en-IN" dirty="0" err="1"/>
              <a:t>color</a:t>
            </a:r>
            <a:r>
              <a:rPr lang="en-IN" dirty="0"/>
              <a:t> palettes to make more attractive graphs</a:t>
            </a:r>
            <a:r>
              <a:rPr lang="en-IN" dirty="0" smtClean="0"/>
              <a:t>.</a:t>
            </a:r>
            <a:endParaRPr lang="en-IN" dirty="0"/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We are using</a:t>
            </a:r>
            <a:r>
              <a:rPr lang="en-IN" b="1" dirty="0" smtClean="0"/>
              <a:t> </a:t>
            </a:r>
            <a:r>
              <a:rPr lang="en-IN" b="1" dirty="0" err="1" smtClean="0"/>
              <a:t>Seaborn</a:t>
            </a:r>
            <a:r>
              <a:rPr lang="en-IN" b="1" dirty="0" smtClean="0"/>
              <a:t> </a:t>
            </a:r>
            <a:r>
              <a:rPr lang="en-IN" dirty="0" smtClean="0"/>
              <a:t>in this dataset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2547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715536"/>
          </a:xfrm>
        </p:spPr>
        <p:txBody>
          <a:bodyPr>
            <a:normAutofit/>
          </a:bodyPr>
          <a:lstStyle/>
          <a:p>
            <a:r>
              <a:rPr lang="en-IN" sz="2000" dirty="0"/>
              <a:t># Making of </a:t>
            </a:r>
            <a:r>
              <a:rPr lang="en-IN" sz="2000" dirty="0" err="1"/>
              <a:t>distplot</a:t>
            </a:r>
            <a:r>
              <a:rPr lang="en-IN" sz="2000" dirty="0"/>
              <a:t> to show the skewness in different columns</a:t>
            </a:r>
            <a:r>
              <a:rPr lang="en-IN" dirty="0"/>
              <a:t/>
            </a:r>
            <a:br>
              <a:rPr lang="en-IN" dirty="0"/>
            </a:br>
            <a:r>
              <a:rPr lang="en-IN" sz="2000" dirty="0"/>
              <a:t>for g in </a:t>
            </a:r>
            <a:r>
              <a:rPr lang="en-IN" sz="2000" dirty="0" err="1"/>
              <a:t>data.describe</a:t>
            </a:r>
            <a:r>
              <a:rPr lang="en-IN" sz="2000" dirty="0"/>
              <a:t>().columns:</a:t>
            </a:r>
            <a:br>
              <a:rPr lang="en-IN" sz="2000" dirty="0"/>
            </a:br>
            <a:r>
              <a:rPr lang="en-IN" sz="2000" dirty="0"/>
              <a:t>    </a:t>
            </a:r>
            <a:r>
              <a:rPr lang="en-IN" sz="2000" dirty="0" err="1"/>
              <a:t>sns.distplot</a:t>
            </a:r>
            <a:r>
              <a:rPr lang="en-IN" sz="2000" dirty="0"/>
              <a:t>(data[g])</a:t>
            </a:r>
            <a:br>
              <a:rPr lang="en-IN" sz="2000" dirty="0"/>
            </a:br>
            <a:r>
              <a:rPr lang="en-IN" sz="2000" dirty="0"/>
              <a:t>    </a:t>
            </a:r>
            <a:r>
              <a:rPr lang="en-IN" sz="2000" dirty="0" err="1"/>
              <a:t>plt.show</a:t>
            </a:r>
            <a:r>
              <a:rPr lang="en-IN" sz="2000" dirty="0"/>
              <a:t>()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16225"/>
            <a:ext cx="5715000" cy="320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424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7024688" cy="5867400"/>
          </a:xfrm>
        </p:spPr>
        <p:txBody>
          <a:bodyPr>
            <a:normAutofit/>
          </a:bodyPr>
          <a:lstStyle/>
          <a:p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/>
          </a:p>
        </p:txBody>
      </p:sp>
      <p:sp>
        <p:nvSpPr>
          <p:cNvPr id="3" name="Rectangle 2"/>
          <p:cNvSpPr/>
          <p:nvPr/>
        </p:nvSpPr>
        <p:spPr>
          <a:xfrm>
            <a:off x="1143000" y="965513"/>
            <a:ext cx="6553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are lot of skewness and outlier in the </a:t>
            </a:r>
            <a:r>
              <a:rPr lang="en-IN" dirty="0" err="1"/>
              <a:t>dataset.In</a:t>
            </a:r>
            <a:r>
              <a:rPr lang="en-IN" dirty="0"/>
              <a:t> Visualization we have used bivariate analysis with all the columns with the target column ‘‘label</a:t>
            </a:r>
            <a:r>
              <a:rPr lang="en-IN" dirty="0" smtClean="0"/>
              <a:t>’’.</a:t>
            </a:r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Data.skew</a:t>
            </a:r>
            <a:r>
              <a:rPr lang="en-IN" dirty="0"/>
              <a:t>() will provide </a:t>
            </a:r>
            <a:r>
              <a:rPr lang="en-IN" dirty="0" err="1"/>
              <a:t>indormation</a:t>
            </a:r>
            <a:r>
              <a:rPr lang="en-IN" dirty="0"/>
              <a:t> about the </a:t>
            </a:r>
            <a:r>
              <a:rPr lang="en-IN" dirty="0" err="1"/>
              <a:t>skewness.if</a:t>
            </a:r>
            <a:r>
              <a:rPr lang="en-IN" dirty="0"/>
              <a:t> the value is between  ‘0 to 1’ and ‘-0 to  -1’ then it is acceptable  but if the value is more then we have to remove the skewness from the column in which it is </a:t>
            </a:r>
            <a:r>
              <a:rPr lang="en-IN" dirty="0" err="1"/>
              <a:t>present.In</a:t>
            </a:r>
            <a:r>
              <a:rPr lang="en-IN" dirty="0"/>
              <a:t> our dataset we have lot of skewness in the column such </a:t>
            </a:r>
            <a:r>
              <a:rPr lang="en-IN" dirty="0" smtClean="0"/>
              <a:t>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aon</a:t>
            </a:r>
            <a:r>
              <a:rPr lang="en-IN" dirty="0"/>
              <a:t> </a:t>
            </a:r>
            <a:r>
              <a:rPr lang="en-IN" dirty="0" smtClean="0"/>
              <a:t>==10.392949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daily_decr30 ==3.946230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daily_decr90 ==4.252565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rental30 ==4.521929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Rental90== </a:t>
            </a:r>
            <a:r>
              <a:rPr lang="en-IN" dirty="0"/>
              <a:t>4.437681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last_rech_date_ma</a:t>
            </a:r>
            <a:r>
              <a:rPr lang="en-IN" dirty="0" smtClean="0"/>
              <a:t> ==14.790974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last_rech_date_da</a:t>
            </a:r>
            <a:r>
              <a:rPr lang="en-IN" dirty="0" smtClean="0"/>
              <a:t> ==14.814857</a:t>
            </a:r>
            <a:endParaRPr lang="en-IN" dirty="0"/>
          </a:p>
          <a:p>
            <a:endParaRPr lang="en-IN" dirty="0" smtClean="0"/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155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990600"/>
            <a:ext cx="6172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last_rech_amt_ma</a:t>
            </a:r>
            <a:r>
              <a:rPr lang="en-IN" dirty="0"/>
              <a:t> </a:t>
            </a:r>
            <a:r>
              <a:rPr lang="en-IN" dirty="0" smtClean="0"/>
              <a:t>==3.781149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cnt_ma_rech30 ==3.283842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fr_ma_rech30 ==14.772833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sumamnt_ma_rech30 ==6.38678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medianamnt_ma_rech</a:t>
            </a:r>
            <a:r>
              <a:rPr lang="en-IN" dirty="0" smtClean="0"/>
              <a:t>==30 </a:t>
            </a:r>
            <a:r>
              <a:rPr lang="en-IN" dirty="0"/>
              <a:t>3.512324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medianmarechprebal30 ==14.779875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 </a:t>
            </a:r>
            <a:r>
              <a:rPr lang="en-IN" dirty="0"/>
              <a:t>cnt_ma_rech90 </a:t>
            </a:r>
            <a:r>
              <a:rPr lang="en-IN" dirty="0" smtClean="0"/>
              <a:t>==3.425254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medianmarechprebal90 </a:t>
            </a:r>
            <a:r>
              <a:rPr lang="pt-BR" dirty="0" smtClean="0"/>
              <a:t>==44.880503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cnt_da_rech30== </a:t>
            </a:r>
            <a:r>
              <a:rPr lang="pt-BR" dirty="0"/>
              <a:t>17.818364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fr_da_rech30 ==14.776430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cnt_da_rech90 ==27.267278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fr_da_rech90 </a:t>
            </a:r>
            <a:r>
              <a:rPr lang="pt-BR" dirty="0" smtClean="0"/>
              <a:t>==28.988083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maxamnt_loans30 </a:t>
            </a:r>
            <a:r>
              <a:rPr lang="en-IN" dirty="0" smtClean="0"/>
              <a:t>==17.658052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medianamnt_loans30== </a:t>
            </a:r>
            <a:r>
              <a:rPr lang="en-IN" dirty="0"/>
              <a:t>4.551043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cnt_loans90 ==16.594408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medianamnt_loans90 </a:t>
            </a:r>
            <a:r>
              <a:rPr lang="en-IN" dirty="0" smtClean="0"/>
              <a:t>==4.895720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payback30 ==8.310695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 </a:t>
            </a:r>
            <a:r>
              <a:rPr lang="en-IN" dirty="0"/>
              <a:t>payback90 </a:t>
            </a:r>
            <a:r>
              <a:rPr lang="en-IN" dirty="0" smtClean="0"/>
              <a:t>==6.899951 </a:t>
            </a:r>
            <a:r>
              <a:rPr lang="en-IN" dirty="0"/>
              <a:t/>
            </a:r>
            <a:br>
              <a:rPr lang="en-IN" dirty="0"/>
            </a:b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4692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490" y="609600"/>
            <a:ext cx="7024744" cy="1295400"/>
          </a:xfrm>
        </p:spPr>
        <p:txBody>
          <a:bodyPr>
            <a:normAutofit fontScale="90000"/>
          </a:bodyPr>
          <a:lstStyle/>
          <a:p>
            <a:r>
              <a:rPr lang="en-IN" sz="2000" dirty="0"/>
              <a:t># Plotting of correlation matrix.</a:t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err="1"/>
              <a:t>plt.figure</a:t>
            </a:r>
            <a:r>
              <a:rPr lang="en-IN" sz="2000" dirty="0"/>
              <a:t>(</a:t>
            </a:r>
            <a:r>
              <a:rPr lang="en-IN" sz="2000" dirty="0" err="1"/>
              <a:t>figsize</a:t>
            </a:r>
            <a:r>
              <a:rPr lang="en-IN" sz="2000" dirty="0"/>
              <a:t>=(30,20))</a:t>
            </a:r>
            <a:br>
              <a:rPr lang="en-IN" sz="2000" dirty="0"/>
            </a:br>
            <a:r>
              <a:rPr lang="en-IN" sz="2000" dirty="0" err="1"/>
              <a:t>sns.heatmap</a:t>
            </a:r>
            <a:r>
              <a:rPr lang="en-IN" sz="2000" dirty="0"/>
              <a:t>(</a:t>
            </a:r>
            <a:r>
              <a:rPr lang="en-IN" sz="2000" dirty="0" err="1"/>
              <a:t>data.corr</a:t>
            </a:r>
            <a:r>
              <a:rPr lang="en-IN" sz="2000" dirty="0"/>
              <a:t>(),</a:t>
            </a:r>
            <a:r>
              <a:rPr lang="en-IN" sz="2000" dirty="0" err="1"/>
              <a:t>annot</a:t>
            </a:r>
            <a:r>
              <a:rPr lang="en-IN" sz="2000" dirty="0"/>
              <a:t>=</a:t>
            </a:r>
            <a:r>
              <a:rPr lang="en-IN" sz="2000" dirty="0" err="1"/>
              <a:t>True,cmap</a:t>
            </a:r>
            <a:r>
              <a:rPr lang="en-IN" sz="2000" dirty="0"/>
              <a:t>='</a:t>
            </a:r>
            <a:r>
              <a:rPr lang="en-IN" sz="2000" dirty="0" err="1"/>
              <a:t>cubehelix_r</a:t>
            </a:r>
            <a:r>
              <a:rPr lang="en-IN" sz="2000" dirty="0"/>
              <a:t>')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57400"/>
            <a:ext cx="6400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9548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447800"/>
            <a:ext cx="6477000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OBSERVATION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'daily_decr30' and 'daily_decr90' are positively related to each </a:t>
            </a:r>
            <a:r>
              <a:rPr lang="en-IN" dirty="0" smtClean="0"/>
              <a:t>other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'rental30' and 'rental90' are positively related to each </a:t>
            </a:r>
            <a:r>
              <a:rPr lang="en-IN" dirty="0" smtClean="0"/>
              <a:t>other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'cnt_loans30' and 'amnt_loans30' are positively related to each </a:t>
            </a:r>
            <a:r>
              <a:rPr lang="en-IN" dirty="0" smtClean="0"/>
              <a:t>other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'payback30' and 'payback90' are positively related to each other</a:t>
            </a:r>
          </a:p>
        </p:txBody>
      </p:sp>
    </p:spTree>
    <p:extLst>
      <p:ext uri="{BB962C8B-B14F-4D97-AF65-F5344CB8AC3E}">
        <p14:creationId xmlns:p14="http://schemas.microsoft.com/office/powerpoint/2010/main" val="2851101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600200"/>
            <a:ext cx="64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</a:t>
            </a:r>
            <a:r>
              <a:rPr lang="en-IN" dirty="0" smtClean="0"/>
              <a:t>e will delete the column which have no relation ship</a:t>
            </a:r>
          </a:p>
          <a:p>
            <a:r>
              <a:rPr lang="en-IN" dirty="0" smtClean="0"/>
              <a:t>with the target column.</a:t>
            </a:r>
          </a:p>
          <a:p>
            <a:endParaRPr lang="en-IN" dirty="0"/>
          </a:p>
          <a:p>
            <a:r>
              <a:rPr lang="en-IN" dirty="0" smtClean="0"/>
              <a:t>So we will delete the column such as:-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Unnamed:0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Msisdn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Pcircle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Pdate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All the columns did not provide any information in the dataset.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5660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We will use </a:t>
            </a:r>
            <a:r>
              <a:rPr lang="en-IN" sz="2000" dirty="0" err="1" smtClean="0"/>
              <a:t>PowerTransformer</a:t>
            </a:r>
            <a:r>
              <a:rPr lang="en-IN" sz="2000" dirty="0" smtClean="0"/>
              <a:t> to remove the skewness:-</a:t>
            </a:r>
            <a:br>
              <a:rPr lang="en-IN" sz="2000" dirty="0" smtClean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from </a:t>
            </a:r>
            <a:r>
              <a:rPr lang="en-IN" sz="2000" dirty="0" err="1"/>
              <a:t>sklearn.preprocessing</a:t>
            </a:r>
            <a:r>
              <a:rPr lang="en-IN" sz="2000" dirty="0"/>
              <a:t> import </a:t>
            </a:r>
            <a:r>
              <a:rPr lang="en-IN" sz="2000" dirty="0" err="1"/>
              <a:t>PowerTransformer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68580" indent="0">
              <a:buNone/>
            </a:pPr>
            <a:r>
              <a:rPr lang="en-IN" dirty="0" err="1"/>
              <a:t>pt</a:t>
            </a:r>
            <a:r>
              <a:rPr lang="en-IN" dirty="0"/>
              <a:t>=</a:t>
            </a:r>
            <a:r>
              <a:rPr lang="en-IN" dirty="0" err="1"/>
              <a:t>PowerTransformer</a:t>
            </a:r>
            <a:r>
              <a:rPr lang="en-IN" dirty="0"/>
              <a:t>(method='yeo-</a:t>
            </a:r>
            <a:r>
              <a:rPr lang="en-IN" dirty="0" err="1"/>
              <a:t>johnson</a:t>
            </a:r>
            <a:r>
              <a:rPr lang="en-IN" dirty="0"/>
              <a:t>')</a:t>
            </a:r>
          </a:p>
          <a:p>
            <a:pPr marL="6858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</a:t>
            </a:r>
            <a:r>
              <a:rPr lang="en-IN" dirty="0" err="1"/>
              <a:t>data.skew</a:t>
            </a:r>
            <a:r>
              <a:rPr lang="en-IN" dirty="0"/>
              <a:t>().index[1:]:</a:t>
            </a:r>
          </a:p>
          <a:p>
            <a:pPr marL="68580" indent="0">
              <a:buNone/>
            </a:pPr>
            <a:r>
              <a:rPr lang="en-IN" dirty="0"/>
              <a:t>    if </a:t>
            </a:r>
            <a:r>
              <a:rPr lang="en-IN" dirty="0" err="1"/>
              <a:t>data.skew</a:t>
            </a:r>
            <a:r>
              <a:rPr lang="en-IN" dirty="0"/>
              <a:t>().</a:t>
            </a:r>
            <a:r>
              <a:rPr lang="en-IN" dirty="0" err="1"/>
              <a:t>loc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]&gt;0.55:</a:t>
            </a:r>
          </a:p>
          <a:p>
            <a:pPr marL="68580" indent="0">
              <a:buNone/>
            </a:pPr>
            <a:r>
              <a:rPr lang="en-IN" dirty="0"/>
              <a:t>        data[</a:t>
            </a:r>
            <a:r>
              <a:rPr lang="en-IN" dirty="0" err="1"/>
              <a:t>i</a:t>
            </a:r>
            <a:r>
              <a:rPr lang="en-IN" dirty="0"/>
              <a:t>]=</a:t>
            </a:r>
            <a:r>
              <a:rPr lang="en-IN" dirty="0" err="1"/>
              <a:t>pt.fit_transform</a:t>
            </a:r>
            <a:r>
              <a:rPr lang="en-IN" dirty="0"/>
              <a:t>(data[</a:t>
            </a:r>
            <a:r>
              <a:rPr lang="en-IN" dirty="0" err="1"/>
              <a:t>i</a:t>
            </a:r>
            <a:r>
              <a:rPr lang="en-IN" dirty="0"/>
              <a:t>].</a:t>
            </a:r>
            <a:r>
              <a:rPr lang="en-IN" dirty="0" err="1"/>
              <a:t>values.reshape</a:t>
            </a:r>
            <a:r>
              <a:rPr lang="en-IN" dirty="0"/>
              <a:t>(-1,1))</a:t>
            </a:r>
          </a:p>
          <a:p>
            <a:pPr marL="68580" indent="0">
              <a:buNone/>
            </a:pPr>
            <a:r>
              <a:rPr lang="en-IN" dirty="0"/>
              <a:t>    if </a:t>
            </a:r>
            <a:r>
              <a:rPr lang="en-IN" dirty="0" err="1"/>
              <a:t>data.skew</a:t>
            </a:r>
            <a:r>
              <a:rPr lang="en-IN" dirty="0"/>
              <a:t>().</a:t>
            </a:r>
            <a:r>
              <a:rPr lang="en-IN" dirty="0" err="1"/>
              <a:t>loc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]&lt;-0.55:</a:t>
            </a:r>
          </a:p>
          <a:p>
            <a:pPr marL="68580" indent="0">
              <a:buNone/>
            </a:pPr>
            <a:r>
              <a:rPr lang="en-IN" dirty="0"/>
              <a:t>        data[</a:t>
            </a:r>
            <a:r>
              <a:rPr lang="en-IN" dirty="0" err="1"/>
              <a:t>i</a:t>
            </a:r>
            <a:r>
              <a:rPr lang="en-IN" dirty="0"/>
              <a:t>]=</a:t>
            </a:r>
            <a:r>
              <a:rPr lang="en-IN" dirty="0" err="1"/>
              <a:t>pt.fit_transform</a:t>
            </a:r>
            <a:r>
              <a:rPr lang="en-IN" dirty="0"/>
              <a:t>(data[</a:t>
            </a:r>
            <a:r>
              <a:rPr lang="en-IN" dirty="0" err="1"/>
              <a:t>i</a:t>
            </a:r>
            <a:r>
              <a:rPr lang="en-IN" dirty="0"/>
              <a:t>].</a:t>
            </a:r>
            <a:r>
              <a:rPr lang="en-IN" dirty="0" err="1"/>
              <a:t>values.reshape</a:t>
            </a:r>
            <a:r>
              <a:rPr lang="en-IN" dirty="0"/>
              <a:t>(-1,1))</a:t>
            </a:r>
          </a:p>
          <a:p>
            <a:pPr marL="68580" indent="0">
              <a:buNone/>
            </a:pPr>
            <a:r>
              <a:rPr lang="en-IN" dirty="0"/>
              <a:t>    else:</a:t>
            </a:r>
          </a:p>
          <a:p>
            <a:pPr marL="68580" indent="0">
              <a:buNone/>
            </a:pPr>
            <a:r>
              <a:rPr lang="en-IN" dirty="0"/>
              <a:t>        data[</a:t>
            </a:r>
            <a:r>
              <a:rPr lang="en-IN" dirty="0" err="1"/>
              <a:t>i</a:t>
            </a:r>
            <a:r>
              <a:rPr lang="en-IN" dirty="0"/>
              <a:t>]=data[</a:t>
            </a:r>
            <a:r>
              <a:rPr lang="en-IN" dirty="0" err="1"/>
              <a:t>i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0983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SUBMITTED BY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NAINCY JOSHI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613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2133600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 are using </a:t>
            </a:r>
            <a:r>
              <a:rPr lang="en-IN" dirty="0" err="1" smtClean="0"/>
              <a:t>PowerTransformer</a:t>
            </a:r>
            <a:r>
              <a:rPr lang="en-IN" dirty="0" smtClean="0"/>
              <a:t> in the value lie between </a:t>
            </a:r>
          </a:p>
          <a:p>
            <a:r>
              <a:rPr lang="en-IN" dirty="0" smtClean="0"/>
              <a:t>&gt;0.55 and &lt;-0.55</a:t>
            </a:r>
          </a:p>
          <a:p>
            <a:endParaRPr lang="en-IN" dirty="0"/>
          </a:p>
          <a:p>
            <a:r>
              <a:rPr lang="en-IN" dirty="0" smtClean="0"/>
              <a:t>This will make the data  lie in that range between -1 to 1</a:t>
            </a:r>
          </a:p>
          <a:p>
            <a:endParaRPr lang="en-IN" dirty="0"/>
          </a:p>
          <a:p>
            <a:r>
              <a:rPr lang="en-IN" dirty="0" smtClean="0"/>
              <a:t>This will remove the skewness from the dataset.</a:t>
            </a:r>
          </a:p>
          <a:p>
            <a:endParaRPr lang="en-IN" dirty="0"/>
          </a:p>
          <a:p>
            <a:r>
              <a:rPr lang="en-IN" dirty="0" smtClean="0"/>
              <a:t>Now our target is to remove the Outlier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7494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72536"/>
          </a:xfrm>
        </p:spPr>
        <p:txBody>
          <a:bodyPr>
            <a:normAutofit/>
          </a:bodyPr>
          <a:lstStyle/>
          <a:p>
            <a:r>
              <a:rPr lang="en-IN" sz="2000" dirty="0" smtClean="0"/>
              <a:t>We will remove the </a:t>
            </a:r>
            <a:r>
              <a:rPr lang="en-IN" sz="2000" dirty="0" err="1" smtClean="0"/>
              <a:t>oulier</a:t>
            </a:r>
            <a:r>
              <a:rPr lang="en-IN" sz="2000" dirty="0" smtClean="0"/>
              <a:t> using Z-score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IN" dirty="0"/>
              <a:t>#Removing of outliers using </a:t>
            </a:r>
            <a:r>
              <a:rPr lang="en-IN" dirty="0" err="1"/>
              <a:t>Zscore</a:t>
            </a:r>
            <a:r>
              <a:rPr lang="en-IN" dirty="0"/>
              <a:t>.</a:t>
            </a:r>
          </a:p>
          <a:p>
            <a:endParaRPr lang="en-IN" dirty="0"/>
          </a:p>
          <a:p>
            <a:pPr marL="68580" indent="0">
              <a:buNone/>
            </a:pPr>
            <a:r>
              <a:rPr lang="en-IN" dirty="0"/>
              <a:t>z=</a:t>
            </a:r>
            <a:r>
              <a:rPr lang="en-IN" dirty="0" err="1"/>
              <a:t>np.abs</a:t>
            </a:r>
            <a:r>
              <a:rPr lang="en-IN" dirty="0"/>
              <a:t>(</a:t>
            </a:r>
            <a:r>
              <a:rPr lang="en-IN" dirty="0" err="1"/>
              <a:t>zscore</a:t>
            </a:r>
            <a:r>
              <a:rPr lang="en-IN" dirty="0"/>
              <a:t>(data))</a:t>
            </a:r>
          </a:p>
          <a:p>
            <a:pPr marL="68580" indent="0">
              <a:buNone/>
            </a:pPr>
            <a:r>
              <a:rPr lang="en-IN" dirty="0"/>
              <a:t>threshold=3</a:t>
            </a:r>
          </a:p>
          <a:p>
            <a:pPr marL="68580" indent="0">
              <a:buNone/>
            </a:pPr>
            <a:r>
              <a:rPr lang="en-IN" dirty="0" err="1"/>
              <a:t>data_new</a:t>
            </a:r>
            <a:r>
              <a:rPr lang="en-IN" dirty="0"/>
              <a:t>=data[(z&lt;3).all(axis=1</a:t>
            </a:r>
            <a:r>
              <a:rPr lang="en-IN" dirty="0" smtClean="0"/>
              <a:t>)]</a:t>
            </a:r>
          </a:p>
          <a:p>
            <a:r>
              <a:rPr lang="en-IN" dirty="0" smtClean="0"/>
              <a:t>If the </a:t>
            </a:r>
            <a:r>
              <a:rPr lang="en-IN" dirty="0"/>
              <a:t>Z-score value is greater than or less than 3 or -3 respectively, that data point will be identified as </a:t>
            </a:r>
            <a:r>
              <a:rPr lang="en-IN" dirty="0" err="1" smtClean="0"/>
              <a:t>outliers.Thatswhy</a:t>
            </a:r>
            <a:r>
              <a:rPr lang="en-IN" dirty="0" smtClean="0"/>
              <a:t> we keep z value less than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6456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/>
          <a:lstStyle/>
          <a:p>
            <a:r>
              <a:rPr lang="en-IN" dirty="0" smtClean="0"/>
              <a:t>Data Selection:-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Earlier in the data set the value of the defaulter=26162</a:t>
            </a:r>
          </a:p>
          <a:p>
            <a:pPr marL="68580" indent="0">
              <a:buNone/>
            </a:pPr>
            <a:r>
              <a:rPr lang="en-IN" dirty="0"/>
              <a:t>   n</a:t>
            </a:r>
            <a:r>
              <a:rPr lang="en-IN" dirty="0" smtClean="0"/>
              <a:t>on-defaulter=183431</a:t>
            </a:r>
          </a:p>
          <a:p>
            <a:r>
              <a:rPr lang="en-IN" dirty="0" smtClean="0"/>
              <a:t>After removing skewness and the </a:t>
            </a:r>
            <a:r>
              <a:rPr lang="en-IN" dirty="0" err="1" smtClean="0"/>
              <a:t>outlier,we</a:t>
            </a:r>
            <a:r>
              <a:rPr lang="en-IN" dirty="0" smtClean="0"/>
              <a:t> got the </a:t>
            </a:r>
            <a:r>
              <a:rPr lang="en-IN" dirty="0" err="1" smtClean="0"/>
              <a:t>new_data</a:t>
            </a:r>
            <a:r>
              <a:rPr lang="en-IN" dirty="0" smtClean="0"/>
              <a:t> in that we have</a:t>
            </a:r>
          </a:p>
          <a:p>
            <a:pPr marL="68580" indent="0">
              <a:buNone/>
            </a:pPr>
            <a:r>
              <a:rPr lang="en-IN" dirty="0"/>
              <a:t> </a:t>
            </a:r>
            <a:r>
              <a:rPr lang="en-IN" dirty="0" smtClean="0"/>
              <a:t>  defaulter=22722</a:t>
            </a:r>
          </a:p>
          <a:p>
            <a:pPr marL="68580" indent="0">
              <a:buNone/>
            </a:pPr>
            <a:r>
              <a:rPr lang="en-IN" dirty="0"/>
              <a:t>   non-defaulter=147866</a:t>
            </a:r>
            <a:endParaRPr lang="en-IN" dirty="0" smtClean="0"/>
          </a:p>
          <a:p>
            <a:pPr marL="6858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79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 smtClean="0"/>
              <a:t>Splitting the data into “X” as the feature and “Y” as the vector or label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# Splitting the data into x and y for train test split</a:t>
            </a:r>
            <a:r>
              <a:rPr lang="en-IN" dirty="0" smtClean="0"/>
              <a:t>.</a:t>
            </a:r>
          </a:p>
          <a:p>
            <a:pPr marL="68580" indent="0">
              <a:buNone/>
            </a:pPr>
            <a:endParaRPr lang="en-IN" dirty="0"/>
          </a:p>
          <a:p>
            <a:pPr marL="68580" indent="0">
              <a:buNone/>
            </a:pPr>
            <a:r>
              <a:rPr lang="en-IN" dirty="0" smtClean="0"/>
              <a:t>x=</a:t>
            </a:r>
            <a:r>
              <a:rPr lang="en-IN" dirty="0" err="1" smtClean="0"/>
              <a:t>data_new.drop</a:t>
            </a:r>
            <a:r>
              <a:rPr lang="en-IN" dirty="0"/>
              <a:t>(['label'],axis=1)</a:t>
            </a:r>
          </a:p>
          <a:p>
            <a:pPr marL="68580" indent="0">
              <a:buNone/>
            </a:pPr>
            <a:r>
              <a:rPr lang="en-IN" dirty="0"/>
              <a:t>y=</a:t>
            </a:r>
            <a:r>
              <a:rPr lang="en-IN" dirty="0" err="1"/>
              <a:t>data_new</a:t>
            </a:r>
            <a:r>
              <a:rPr lang="en-IN" dirty="0"/>
              <a:t>['label']</a:t>
            </a:r>
          </a:p>
        </p:txBody>
      </p:sp>
    </p:spTree>
    <p:extLst>
      <p:ext uri="{BB962C8B-B14F-4D97-AF65-F5344CB8AC3E}">
        <p14:creationId xmlns:p14="http://schemas.microsoft.com/office/powerpoint/2010/main" val="2670695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01136"/>
          </a:xfrm>
        </p:spPr>
        <p:txBody>
          <a:bodyPr/>
          <a:lstStyle/>
          <a:p>
            <a:r>
              <a:rPr lang="en-IN" dirty="0" smtClean="0"/>
              <a:t>Using </a:t>
            </a:r>
            <a:r>
              <a:rPr lang="en-IN" dirty="0" err="1" smtClean="0"/>
              <a:t>MinMaxScaler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</a:t>
            </a:r>
            <a:r>
              <a:rPr lang="en-IN" dirty="0" err="1"/>
              <a:t>sklearn.preprocessing</a:t>
            </a:r>
            <a:r>
              <a:rPr lang="en-IN" dirty="0"/>
              <a:t> import </a:t>
            </a:r>
            <a:r>
              <a:rPr lang="en-IN" dirty="0" err="1" smtClean="0"/>
              <a:t>MinMaxScaler</a:t>
            </a:r>
            <a:r>
              <a:rPr lang="en-IN" dirty="0" smtClean="0"/>
              <a:t>(Importing </a:t>
            </a:r>
            <a:r>
              <a:rPr lang="en-IN" dirty="0" err="1" smtClean="0"/>
              <a:t>MinMaxScaler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 smtClean="0"/>
              <a:t>Transform </a:t>
            </a:r>
            <a:r>
              <a:rPr lang="en-IN" dirty="0"/>
              <a:t>features by scaling each feature to a given range.</a:t>
            </a:r>
          </a:p>
          <a:p>
            <a:r>
              <a:rPr lang="en-IN" dirty="0"/>
              <a:t>This estimator scales and translates each feature individually such that it is in the given range on the training set, e.g. between zero and one.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211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5236"/>
            <a:ext cx="7024744" cy="803564"/>
          </a:xfrm>
        </p:spPr>
        <p:txBody>
          <a:bodyPr>
            <a:noAutofit/>
          </a:bodyPr>
          <a:lstStyle/>
          <a:p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b="1" dirty="0"/>
              <a:t>Using </a:t>
            </a:r>
            <a:r>
              <a:rPr lang="en-IN" sz="2400" b="1" dirty="0" err="1"/>
              <a:t>SMOTETomek</a:t>
            </a:r>
            <a:r>
              <a:rPr lang="en-IN" sz="2400" b="1" dirty="0"/>
              <a:t> for handling Imbalanced data which uses </a:t>
            </a:r>
            <a:r>
              <a:rPr lang="en-IN" sz="2400" b="1" dirty="0" err="1"/>
              <a:t>under_sampling</a:t>
            </a:r>
            <a:r>
              <a:rPr lang="en-IN" sz="2400" b="1" dirty="0"/>
              <a:t> method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resample the “x” and “Y” data using </a:t>
            </a:r>
            <a:r>
              <a:rPr lang="en-IN" dirty="0" err="1" smtClean="0"/>
              <a:t>SmoteTomek</a:t>
            </a:r>
            <a:r>
              <a:rPr lang="en-IN" dirty="0" smtClean="0"/>
              <a:t>.</a:t>
            </a:r>
          </a:p>
          <a:p>
            <a:pPr marL="68580" indent="0">
              <a:buNone/>
            </a:pPr>
            <a:r>
              <a:rPr lang="es-ES" dirty="0"/>
              <a:t># </a:t>
            </a:r>
            <a:r>
              <a:rPr lang="es-ES" dirty="0" err="1"/>
              <a:t>X_res</a:t>
            </a:r>
            <a:r>
              <a:rPr lang="es-ES" dirty="0"/>
              <a:t>, </a:t>
            </a:r>
            <a:r>
              <a:rPr lang="es-ES" dirty="0" err="1"/>
              <a:t>y_res</a:t>
            </a:r>
            <a:r>
              <a:rPr lang="es-ES" dirty="0"/>
              <a:t> = </a:t>
            </a:r>
            <a:r>
              <a:rPr lang="es-ES" dirty="0" err="1"/>
              <a:t>smt.fit_resample</a:t>
            </a:r>
            <a:r>
              <a:rPr lang="es-ES" dirty="0"/>
              <a:t>(</a:t>
            </a:r>
            <a:r>
              <a:rPr lang="es-ES" dirty="0" err="1"/>
              <a:t>x,y</a:t>
            </a:r>
            <a:r>
              <a:rPr lang="es-ES" dirty="0"/>
              <a:t>)</a:t>
            </a:r>
          </a:p>
          <a:p>
            <a:pPr marL="68580" indent="0">
              <a:buNone/>
            </a:pPr>
            <a:r>
              <a:rPr lang="es-ES" dirty="0" err="1"/>
              <a:t>smt</a:t>
            </a:r>
            <a:r>
              <a:rPr lang="es-ES" dirty="0"/>
              <a:t> = SMOTE()</a:t>
            </a:r>
          </a:p>
          <a:p>
            <a:pPr marL="68580" indent="0">
              <a:buNone/>
            </a:pPr>
            <a:r>
              <a:rPr lang="es-ES" dirty="0" err="1"/>
              <a:t>X_res</a:t>
            </a:r>
            <a:r>
              <a:rPr lang="es-ES" dirty="0"/>
              <a:t>, </a:t>
            </a:r>
            <a:r>
              <a:rPr lang="es-ES" dirty="0" err="1"/>
              <a:t>y_res</a:t>
            </a:r>
            <a:r>
              <a:rPr lang="es-ES" dirty="0"/>
              <a:t> = </a:t>
            </a:r>
            <a:r>
              <a:rPr lang="es-ES" dirty="0" err="1"/>
              <a:t>smote.fit_resample</a:t>
            </a:r>
            <a:r>
              <a:rPr lang="es-ES" dirty="0"/>
              <a:t>(</a:t>
            </a:r>
            <a:r>
              <a:rPr lang="es-ES" dirty="0" err="1"/>
              <a:t>x,y</a:t>
            </a:r>
            <a:r>
              <a:rPr lang="es-E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150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944136"/>
          </a:xfrm>
        </p:spPr>
        <p:txBody>
          <a:bodyPr>
            <a:normAutofit/>
          </a:bodyPr>
          <a:lstStyle/>
          <a:p>
            <a:r>
              <a:rPr lang="en-IN" dirty="0" smtClean="0"/>
              <a:t>Then we will train and test the data using </a:t>
            </a:r>
            <a:r>
              <a:rPr lang="en-IN" dirty="0" err="1" smtClean="0"/>
              <a:t>train_test_split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3200399"/>
            <a:ext cx="6777317" cy="1752601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err="1" smtClean="0"/>
              <a:t>x_train,x_test,y_train,y_test</a:t>
            </a:r>
            <a:r>
              <a:rPr lang="en-IN" dirty="0" smtClean="0"/>
              <a:t>=</a:t>
            </a:r>
            <a:r>
              <a:rPr lang="en-IN" dirty="0" err="1" smtClean="0"/>
              <a:t>train_test_split</a:t>
            </a:r>
            <a:endParaRPr lang="en-IN" dirty="0" smtClean="0"/>
          </a:p>
          <a:p>
            <a:pPr marL="68580" indent="0">
              <a:buNone/>
            </a:pPr>
            <a:r>
              <a:rPr lang="en-IN" dirty="0" smtClean="0"/>
              <a:t>(</a:t>
            </a:r>
            <a:r>
              <a:rPr lang="en-IN" dirty="0" err="1" smtClean="0"/>
              <a:t>X_res,y_res,test_size</a:t>
            </a:r>
            <a:r>
              <a:rPr lang="en-IN" dirty="0"/>
              <a:t>=.30,random_state=40)</a:t>
            </a:r>
          </a:p>
        </p:txBody>
      </p:sp>
    </p:spTree>
    <p:extLst>
      <p:ext uri="{BB962C8B-B14F-4D97-AF65-F5344CB8AC3E}">
        <p14:creationId xmlns:p14="http://schemas.microsoft.com/office/powerpoint/2010/main" val="1226490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Building the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</a:t>
            </a:r>
            <a:r>
              <a:rPr lang="en-IN" dirty="0" smtClean="0"/>
              <a:t>pplying </a:t>
            </a:r>
            <a:r>
              <a:rPr lang="en-IN" dirty="0"/>
              <a:t>cross validation to the best model to see if it is under fitting or over fitting</a:t>
            </a:r>
          </a:p>
          <a:p>
            <a:r>
              <a:rPr lang="en-IN" dirty="0" smtClean="0"/>
              <a:t>from </a:t>
            </a:r>
            <a:r>
              <a:rPr lang="en-IN" dirty="0" err="1"/>
              <a:t>sklearn.model_selection</a:t>
            </a:r>
            <a:r>
              <a:rPr lang="en-IN" dirty="0"/>
              <a:t> import </a:t>
            </a:r>
            <a:r>
              <a:rPr lang="en-IN" dirty="0" err="1"/>
              <a:t>cross_val_score</a:t>
            </a:r>
            <a:endParaRPr lang="en-IN" dirty="0"/>
          </a:p>
          <a:p>
            <a:r>
              <a:rPr lang="en-IN" dirty="0" smtClean="0"/>
              <a:t>list</a:t>
            </a:r>
            <a:r>
              <a:rPr lang="en-IN" dirty="0"/>
              <a:t>=[</a:t>
            </a:r>
            <a:r>
              <a:rPr lang="en-IN" dirty="0" err="1"/>
              <a:t>RandomForestClassifier</a:t>
            </a:r>
            <a:r>
              <a:rPr lang="en-IN" dirty="0"/>
              <a:t>(),</a:t>
            </a:r>
            <a:r>
              <a:rPr lang="en-IN" dirty="0" err="1"/>
              <a:t>DecisionTreeClassifier</a:t>
            </a:r>
            <a:r>
              <a:rPr lang="en-IN" dirty="0" smtClean="0"/>
              <a:t>(),</a:t>
            </a:r>
            <a:r>
              <a:rPr lang="en-IN" dirty="0" err="1" smtClean="0"/>
              <a:t>GaussianNB</a:t>
            </a:r>
            <a:r>
              <a:rPr lang="en-IN" dirty="0" smtClean="0"/>
              <a:t>(),</a:t>
            </a:r>
            <a:r>
              <a:rPr lang="en-IN" dirty="0" err="1"/>
              <a:t>LogisticRegression</a:t>
            </a:r>
            <a:r>
              <a:rPr lang="en-IN" dirty="0" smtClean="0"/>
              <a:t>()]</a:t>
            </a:r>
          </a:p>
          <a:p>
            <a:r>
              <a:rPr lang="en-IN" dirty="0" smtClean="0"/>
              <a:t>We will </a:t>
            </a:r>
            <a:r>
              <a:rPr lang="en-IN" dirty="0" err="1" smtClean="0"/>
              <a:t>predit</a:t>
            </a:r>
            <a:r>
              <a:rPr lang="en-IN" dirty="0" smtClean="0"/>
              <a:t> the accuracy score and classification report of all the model and the we will cross-validate and see which has less difference between the accuracy score </a:t>
            </a:r>
            <a:r>
              <a:rPr lang="en-IN" dirty="0" err="1" smtClean="0"/>
              <a:t>nad</a:t>
            </a:r>
            <a:r>
              <a:rPr lang="en-IN" dirty="0" smtClean="0"/>
              <a:t> the cross-validation score.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319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Hyper-parameter using </a:t>
            </a:r>
            <a:r>
              <a:rPr lang="en-IN" dirty="0" err="1" smtClean="0"/>
              <a:t>Kfold</a:t>
            </a:r>
            <a:r>
              <a:rPr lang="en-IN" dirty="0" smtClean="0"/>
              <a:t> and the </a:t>
            </a:r>
            <a:r>
              <a:rPr lang="en-IN" dirty="0" err="1" smtClean="0"/>
              <a:t>GridSearchCV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use these technique to find out the best parameter  and then we compare with the accuracy score and the F1 score.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794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902057"/>
              </p:ext>
            </p:extLst>
          </p:nvPr>
        </p:nvGraphicFramePr>
        <p:xfrm>
          <a:off x="533401" y="1679972"/>
          <a:ext cx="7432964" cy="2286000"/>
        </p:xfrm>
        <a:graphic>
          <a:graphicData uri="http://schemas.openxmlformats.org/drawingml/2006/table">
            <a:tbl>
              <a:tblPr/>
              <a:tblGrid>
                <a:gridCol w="1142999"/>
                <a:gridCol w="2573483"/>
                <a:gridCol w="1858241"/>
                <a:gridCol w="1858241"/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effectLst/>
                        </a:rPr>
                        <a:t>Models</a:t>
                      </a:r>
                    </a:p>
                    <a:p>
                      <a:pPr algn="r" fontAlgn="ctr"/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effectLst/>
                        </a:rPr>
                        <a:t>Accuracy Score</a:t>
                      </a:r>
                    </a:p>
                    <a:p>
                      <a:pPr algn="r" fontAlgn="ctr"/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effectLst/>
                        </a:rPr>
                        <a:t>F1 Score</a:t>
                      </a:r>
                    </a:p>
                    <a:p>
                      <a:endParaRPr lang="en-IN" dirty="0"/>
                    </a:p>
                  </a:txBody>
                  <a:tcPr>
                    <a:lnL>
                      <a:noFill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RandomForestClassifier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93.719567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0.936767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DecisionTreeClassifier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89.282011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0.891510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LogisticRegression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77.871957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0.774883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76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To find </a:t>
            </a:r>
            <a:r>
              <a:rPr lang="en-IN" dirty="0" smtClean="0"/>
              <a:t>in </a:t>
            </a:r>
            <a:r>
              <a:rPr lang="en-IN" dirty="0"/>
              <a:t>an MFI </a:t>
            </a:r>
            <a:r>
              <a:rPr lang="en-IN" dirty="0" smtClean="0"/>
              <a:t>that </a:t>
            </a:r>
            <a:r>
              <a:rPr lang="en-IN" dirty="0"/>
              <a:t>provide micro-credit on mobile balances to be paid back in 5 days. The Consumer is believed to be defaulter if he deviates from the path of paying back the loaned amount within the time duration of 5 days. </a:t>
            </a:r>
            <a:r>
              <a:rPr lang="en-IN" dirty="0" smtClean="0"/>
              <a:t>For </a:t>
            </a:r>
            <a:r>
              <a:rPr lang="en-IN" dirty="0"/>
              <a:t>the loan amount of 5 (in Indonesian Rupiah), payback amount should be 6 (in Indonesian Rupiah), while, for the loan amount of 10 (in Indonesian Rupiah), the payback amount should be 12 (in Indonesian Rupiah).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1528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143000"/>
            <a:ext cx="5257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So from the above table we can conclude that “</a:t>
            </a:r>
            <a:r>
              <a:rPr lang="en-IN" dirty="0" err="1" smtClean="0"/>
              <a:t>RandomForestClassifier</a:t>
            </a:r>
            <a:r>
              <a:rPr lang="en-IN" dirty="0" smtClean="0"/>
              <a:t>” gave the </a:t>
            </a:r>
            <a:r>
              <a:rPr lang="en-IN" dirty="0" err="1" smtClean="0"/>
              <a:t>higgest</a:t>
            </a:r>
            <a:r>
              <a:rPr lang="en-IN" dirty="0" smtClean="0"/>
              <a:t> accuracy score and F1 score.</a:t>
            </a:r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</a:t>
            </a:r>
            <a:r>
              <a:rPr lang="en-IN" dirty="0" smtClean="0"/>
              <a:t>t improved the model with best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So will also draw the </a:t>
            </a:r>
            <a:r>
              <a:rPr lang="en-IN" dirty="0" err="1" smtClean="0"/>
              <a:t>Roc_Auc_Curve</a:t>
            </a:r>
            <a:r>
              <a:rPr lang="en-IN" dirty="0" smtClean="0"/>
              <a:t> of the following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At last we will save the model using </a:t>
            </a:r>
            <a:r>
              <a:rPr lang="en-IN" dirty="0" err="1" smtClean="0"/>
              <a:t>Joblib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import </a:t>
            </a:r>
            <a:r>
              <a:rPr lang="en-IN" dirty="0" err="1"/>
              <a:t>joblib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joblib.dump</a:t>
            </a:r>
            <a:r>
              <a:rPr lang="en-IN" dirty="0"/>
              <a:t>(</a:t>
            </a:r>
            <a:r>
              <a:rPr lang="en-IN" dirty="0" err="1"/>
              <a:t>rf</a:t>
            </a:r>
            <a:r>
              <a:rPr lang="en-IN" dirty="0"/>
              <a:t>,'</a:t>
            </a:r>
            <a:r>
              <a:rPr lang="en-IN" dirty="0" err="1"/>
              <a:t>microcredit_Defaulter_Indonesia.pkl</a:t>
            </a:r>
            <a:r>
              <a:rPr lang="en-IN" dirty="0"/>
              <a:t>')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8559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In this project we predicted various methods to derive the accuracy score and the classification report so that we can conclude the best accuracy with the </a:t>
            </a:r>
            <a:r>
              <a:rPr lang="en-IN" smtClean="0"/>
              <a:t>best model.</a:t>
            </a:r>
            <a:endParaRPr lang="en-IN" dirty="0" smtClean="0"/>
          </a:p>
          <a:p>
            <a:r>
              <a:rPr lang="en-IN" dirty="0" smtClean="0"/>
              <a:t>We used hyper-parameter </a:t>
            </a:r>
            <a:r>
              <a:rPr lang="en-IN" dirty="0" err="1" smtClean="0"/>
              <a:t>techinique</a:t>
            </a:r>
            <a:r>
              <a:rPr lang="en-IN" dirty="0" smtClean="0"/>
              <a:t> so that we can improve our accuracy score.</a:t>
            </a:r>
          </a:p>
          <a:p>
            <a:r>
              <a:rPr lang="en-IN" dirty="0" smtClean="0"/>
              <a:t>So while using “</a:t>
            </a:r>
            <a:r>
              <a:rPr lang="en-IN" dirty="0" err="1" smtClean="0"/>
              <a:t>RandomForestClassifier</a:t>
            </a:r>
            <a:r>
              <a:rPr lang="en-IN" dirty="0" smtClean="0"/>
              <a:t>” , we predicted  with 93.7% accuracy score.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93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85800"/>
            <a:ext cx="7024744" cy="762000"/>
          </a:xfrm>
        </p:spPr>
        <p:txBody>
          <a:bodyPr>
            <a:normAutofit/>
          </a:bodyPr>
          <a:lstStyle/>
          <a:p>
            <a:r>
              <a:rPr lang="en-IN" dirty="0" smtClean="0"/>
              <a:t>Dataset features:-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00200"/>
            <a:ext cx="6777317" cy="4572000"/>
          </a:xfrm>
        </p:spPr>
        <p:txBody>
          <a:bodyPr>
            <a:normAutofit fontScale="25000" lnSpcReduction="20000"/>
          </a:bodyPr>
          <a:lstStyle/>
          <a:p>
            <a:pPr marL="68580" indent="0">
              <a:buNone/>
            </a:pPr>
            <a:r>
              <a:rPr lang="en-IN" sz="4900" b="1" dirty="0"/>
              <a:t> </a:t>
            </a:r>
            <a:r>
              <a:rPr lang="en-IN" sz="4900" b="1" dirty="0" smtClean="0"/>
              <a:t>   </a:t>
            </a:r>
          </a:p>
          <a:p>
            <a:r>
              <a:rPr lang="en-IN" sz="7200" b="1" dirty="0" smtClean="0"/>
              <a:t>1 label</a:t>
            </a:r>
          </a:p>
          <a:p>
            <a:r>
              <a:rPr lang="en-IN" sz="7200" b="1" dirty="0" smtClean="0"/>
              <a:t>2 </a:t>
            </a:r>
            <a:r>
              <a:rPr lang="en-IN" sz="7200" b="1" dirty="0" err="1"/>
              <a:t>msisdn</a:t>
            </a:r>
            <a:r>
              <a:rPr lang="en-IN" sz="7200" b="1" dirty="0"/>
              <a:t> </a:t>
            </a:r>
            <a:endParaRPr lang="en-IN" sz="7200" b="1" dirty="0" smtClean="0"/>
          </a:p>
          <a:p>
            <a:r>
              <a:rPr lang="en-IN" sz="7200" b="1" dirty="0" smtClean="0"/>
              <a:t>3 </a:t>
            </a:r>
            <a:r>
              <a:rPr lang="en-IN" sz="7200" b="1" dirty="0" err="1"/>
              <a:t>aon</a:t>
            </a:r>
            <a:r>
              <a:rPr lang="en-IN" sz="7200" b="1" dirty="0"/>
              <a:t> </a:t>
            </a:r>
            <a:endParaRPr lang="en-IN" sz="7200" b="1" dirty="0" smtClean="0"/>
          </a:p>
          <a:p>
            <a:r>
              <a:rPr lang="en-IN" sz="7200" b="1" dirty="0" smtClean="0"/>
              <a:t>4 </a:t>
            </a:r>
            <a:r>
              <a:rPr lang="en-IN" sz="7200" b="1" dirty="0"/>
              <a:t>daily_decr30 </a:t>
            </a:r>
            <a:endParaRPr lang="en-IN" sz="7200" b="1" dirty="0" smtClean="0"/>
          </a:p>
          <a:p>
            <a:r>
              <a:rPr lang="en-IN" sz="7200" b="1" dirty="0" smtClean="0"/>
              <a:t>5 </a:t>
            </a:r>
            <a:r>
              <a:rPr lang="en-IN" sz="7200" b="1" dirty="0"/>
              <a:t>daily_decr90 </a:t>
            </a:r>
            <a:endParaRPr lang="en-IN" sz="7200" b="1" dirty="0" smtClean="0"/>
          </a:p>
          <a:p>
            <a:r>
              <a:rPr lang="en-IN" sz="7200" b="1" dirty="0" smtClean="0"/>
              <a:t>6 </a:t>
            </a:r>
            <a:r>
              <a:rPr lang="en-IN" sz="7200" b="1" dirty="0"/>
              <a:t>rental30 </a:t>
            </a:r>
            <a:endParaRPr lang="en-IN" sz="7200" b="1" dirty="0" smtClean="0"/>
          </a:p>
          <a:p>
            <a:r>
              <a:rPr lang="en-IN" sz="7200" b="1" dirty="0" smtClean="0"/>
              <a:t>7 </a:t>
            </a:r>
            <a:r>
              <a:rPr lang="en-IN" sz="7200" b="1" dirty="0"/>
              <a:t>rental90 </a:t>
            </a:r>
          </a:p>
          <a:p>
            <a:r>
              <a:rPr lang="en-IN" sz="7200" b="1" dirty="0" smtClean="0"/>
              <a:t>8 </a:t>
            </a:r>
            <a:r>
              <a:rPr lang="en-IN" sz="7200" b="1" dirty="0" err="1"/>
              <a:t>last_rech_date_ma</a:t>
            </a:r>
            <a:r>
              <a:rPr lang="en-IN" sz="7200" b="1" dirty="0"/>
              <a:t> </a:t>
            </a:r>
          </a:p>
          <a:p>
            <a:r>
              <a:rPr lang="en-IN" sz="7200" b="1" dirty="0" smtClean="0"/>
              <a:t>9 </a:t>
            </a:r>
            <a:r>
              <a:rPr lang="en-IN" sz="7200" b="1" dirty="0" err="1"/>
              <a:t>last_rech_date_da</a:t>
            </a:r>
            <a:r>
              <a:rPr lang="en-IN" sz="7200" b="1" dirty="0"/>
              <a:t> </a:t>
            </a:r>
            <a:endParaRPr lang="en-IN" sz="7200" b="1" dirty="0" smtClean="0"/>
          </a:p>
          <a:p>
            <a:r>
              <a:rPr lang="en-IN" sz="7200" b="1" dirty="0" smtClean="0"/>
              <a:t>10 </a:t>
            </a:r>
            <a:r>
              <a:rPr lang="en-IN" sz="7200" b="1" dirty="0" err="1"/>
              <a:t>last_rech_amt_ma</a:t>
            </a:r>
            <a:r>
              <a:rPr lang="en-IN" sz="7200" b="1" dirty="0"/>
              <a:t> </a:t>
            </a:r>
          </a:p>
          <a:p>
            <a:r>
              <a:rPr lang="en-IN" sz="7200" b="1" dirty="0" smtClean="0"/>
              <a:t>11 </a:t>
            </a:r>
            <a:r>
              <a:rPr lang="en-IN" sz="7200" b="1" dirty="0"/>
              <a:t>cnt_ma_rech30 </a:t>
            </a:r>
          </a:p>
          <a:p>
            <a:r>
              <a:rPr lang="en-IN" sz="7200" b="1" dirty="0" smtClean="0"/>
              <a:t>12 </a:t>
            </a:r>
            <a:r>
              <a:rPr lang="en-IN" sz="7200" b="1" dirty="0"/>
              <a:t>fr_ma_rech30 </a:t>
            </a:r>
          </a:p>
          <a:p>
            <a:r>
              <a:rPr lang="en-IN" sz="7200" b="1" dirty="0" smtClean="0"/>
              <a:t>13 sumamnt_ma_rech30</a:t>
            </a:r>
          </a:p>
          <a:p>
            <a:r>
              <a:rPr lang="en-IN" sz="7200" b="1" dirty="0" smtClean="0"/>
              <a:t>14 medianamnt_ma_rech30</a:t>
            </a:r>
          </a:p>
          <a:p>
            <a:r>
              <a:rPr lang="en-IN" sz="7200" b="1" dirty="0" smtClean="0"/>
              <a:t>15 medianmarechprebal30</a:t>
            </a:r>
          </a:p>
          <a:p>
            <a:r>
              <a:rPr lang="en-IN" sz="7200" b="1" dirty="0" smtClean="0"/>
              <a:t>16 </a:t>
            </a:r>
            <a:r>
              <a:rPr lang="en-IN" sz="7200" b="1" dirty="0"/>
              <a:t>cnt_ma_rech90 </a:t>
            </a:r>
          </a:p>
          <a:p>
            <a:r>
              <a:rPr lang="en-IN" sz="7200" b="1" dirty="0" smtClean="0"/>
              <a:t>17 </a:t>
            </a:r>
            <a:r>
              <a:rPr lang="en-IN" sz="7200" b="1" dirty="0"/>
              <a:t>fr_ma_rech90 </a:t>
            </a:r>
          </a:p>
        </p:txBody>
      </p:sp>
    </p:spTree>
    <p:extLst>
      <p:ext uri="{BB962C8B-B14F-4D97-AF65-F5344CB8AC3E}">
        <p14:creationId xmlns:p14="http://schemas.microsoft.com/office/powerpoint/2010/main" val="231674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612845"/>
            <a:ext cx="6705600" cy="53553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18 sumamnt_ma_rech90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19 </a:t>
            </a:r>
            <a:r>
              <a:rPr lang="en-IN" dirty="0"/>
              <a:t>medianamnt_ma_rech90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20 </a:t>
            </a:r>
            <a:r>
              <a:rPr lang="en-IN" dirty="0"/>
              <a:t>medianmarechprebal90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21 cnt_da_rech30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22 fr_da_rech30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23 </a:t>
            </a:r>
            <a:r>
              <a:rPr lang="en-IN" dirty="0"/>
              <a:t>cnt_da_rech90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24 </a:t>
            </a:r>
            <a:r>
              <a:rPr lang="en-IN" dirty="0"/>
              <a:t>fr_da_rech90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25 </a:t>
            </a:r>
            <a:r>
              <a:rPr lang="en-IN" dirty="0"/>
              <a:t>cnt_loans30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26 </a:t>
            </a:r>
            <a:r>
              <a:rPr lang="en-IN" dirty="0"/>
              <a:t>amnt_loans30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27 </a:t>
            </a:r>
            <a:r>
              <a:rPr lang="en-IN" dirty="0"/>
              <a:t>maxamnt_loans30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28 </a:t>
            </a:r>
            <a:r>
              <a:rPr lang="en-IN" dirty="0"/>
              <a:t>medianamnt_loans30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29 </a:t>
            </a:r>
            <a:r>
              <a:rPr lang="en-IN" dirty="0"/>
              <a:t>cnt_loans90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30 </a:t>
            </a:r>
            <a:r>
              <a:rPr lang="en-IN" dirty="0"/>
              <a:t>amnt_loans90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31 </a:t>
            </a:r>
            <a:r>
              <a:rPr lang="en-IN" dirty="0"/>
              <a:t>maxamnt_loans90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32 </a:t>
            </a:r>
            <a:r>
              <a:rPr lang="en-IN" dirty="0"/>
              <a:t>medianamnt_loans90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33 </a:t>
            </a:r>
            <a:r>
              <a:rPr lang="en-IN" dirty="0"/>
              <a:t>payback30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34 payback90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35 </a:t>
            </a:r>
            <a:r>
              <a:rPr lang="en-IN" dirty="0" err="1" smtClean="0"/>
              <a:t>pcircle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36 </a:t>
            </a:r>
            <a:r>
              <a:rPr lang="en-IN" dirty="0" err="1" smtClean="0"/>
              <a:t>pdate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459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Exploration:-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need to find the success rate as “1” and defaulter as “0”.</a:t>
            </a:r>
          </a:p>
          <a:p>
            <a:r>
              <a:rPr lang="en-IN" dirty="0" smtClean="0"/>
              <a:t>We have label as the target output.</a:t>
            </a:r>
          </a:p>
          <a:p>
            <a:r>
              <a:rPr lang="en-IN" dirty="0" smtClean="0"/>
              <a:t>We have our target output as in the form of binary classification.</a:t>
            </a:r>
          </a:p>
          <a:p>
            <a:r>
              <a:rPr lang="en-IN" dirty="0"/>
              <a:t>W</a:t>
            </a:r>
            <a:r>
              <a:rPr lang="en-IN" dirty="0" smtClean="0"/>
              <a:t>e need to check if there is any missing value</a:t>
            </a:r>
          </a:p>
          <a:p>
            <a:r>
              <a:rPr lang="en-IN" dirty="0" smtClean="0"/>
              <a:t>We need to check the datatype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1074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4873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Importing libraries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52600"/>
            <a:ext cx="6777317" cy="4080029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# Linear </a:t>
            </a:r>
            <a:r>
              <a:rPr lang="en-IN" dirty="0" err="1"/>
              <a:t>Algebric</a:t>
            </a:r>
            <a:endParaRPr lang="en-IN" dirty="0"/>
          </a:p>
          <a:p>
            <a:r>
              <a:rPr lang="en-IN" dirty="0"/>
              <a:t>import pandas as </a:t>
            </a:r>
            <a:r>
              <a:rPr lang="en-IN" dirty="0" err="1"/>
              <a:t>pd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</a:t>
            </a:r>
          </a:p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seaborn</a:t>
            </a:r>
            <a:r>
              <a:rPr lang="en-IN" dirty="0"/>
              <a:t> as </a:t>
            </a:r>
            <a:r>
              <a:rPr lang="en-IN" dirty="0" err="1"/>
              <a:t>sns</a:t>
            </a:r>
            <a:endParaRPr lang="en-IN" dirty="0"/>
          </a:p>
          <a:p>
            <a:r>
              <a:rPr lang="en-IN" dirty="0"/>
              <a:t>%</a:t>
            </a:r>
            <a:r>
              <a:rPr lang="en-IN" dirty="0" err="1"/>
              <a:t>matplotlib</a:t>
            </a:r>
            <a:r>
              <a:rPr lang="en-IN" dirty="0"/>
              <a:t> inline</a:t>
            </a:r>
          </a:p>
          <a:p>
            <a:endParaRPr lang="en-IN" dirty="0"/>
          </a:p>
          <a:p>
            <a:r>
              <a:rPr lang="en-IN" dirty="0"/>
              <a:t># </a:t>
            </a:r>
            <a:r>
              <a:rPr lang="en-IN" dirty="0" err="1"/>
              <a:t>Preprocessing</a:t>
            </a:r>
            <a:r>
              <a:rPr lang="en-IN" dirty="0"/>
              <a:t> learning</a:t>
            </a:r>
          </a:p>
          <a:p>
            <a:r>
              <a:rPr lang="en-IN" dirty="0"/>
              <a:t>from </a:t>
            </a:r>
            <a:r>
              <a:rPr lang="en-IN" dirty="0" err="1"/>
              <a:t>sklearn.preprocessing</a:t>
            </a:r>
            <a:r>
              <a:rPr lang="en-IN" dirty="0"/>
              <a:t> import  </a:t>
            </a:r>
            <a:r>
              <a:rPr lang="en-IN" dirty="0" err="1"/>
              <a:t>StandardScaler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</a:t>
            </a:r>
            <a:r>
              <a:rPr lang="en-IN" dirty="0"/>
              <a:t> import </a:t>
            </a:r>
            <a:r>
              <a:rPr lang="en-IN" dirty="0" err="1"/>
              <a:t>preprocessing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sklearn.preprocessing</a:t>
            </a:r>
            <a:r>
              <a:rPr lang="en-IN" dirty="0"/>
              <a:t> import </a:t>
            </a:r>
            <a:r>
              <a:rPr lang="en-IN" dirty="0" err="1"/>
              <a:t>LabelEncoder</a:t>
            </a:r>
            <a:endParaRPr lang="en-IN" dirty="0"/>
          </a:p>
          <a:p>
            <a:r>
              <a:rPr lang="en-IN" dirty="0"/>
              <a:t># machine learning</a:t>
            </a:r>
          </a:p>
          <a:p>
            <a:r>
              <a:rPr lang="en-IN" dirty="0"/>
              <a:t>from </a:t>
            </a:r>
            <a:r>
              <a:rPr lang="en-IN" dirty="0" err="1"/>
              <a:t>sklearn.model_selection</a:t>
            </a:r>
            <a:r>
              <a:rPr lang="en-IN" dirty="0"/>
              <a:t> import </a:t>
            </a:r>
            <a:r>
              <a:rPr lang="en-IN" dirty="0" err="1"/>
              <a:t>train_test_split,GridSearchCV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sklearn.linear_model</a:t>
            </a:r>
            <a:r>
              <a:rPr lang="en-IN" dirty="0"/>
              <a:t> import </a:t>
            </a:r>
            <a:r>
              <a:rPr lang="en-IN" dirty="0" err="1"/>
              <a:t>LogisticRegression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sklearn.ensemble</a:t>
            </a:r>
            <a:r>
              <a:rPr lang="en-IN" dirty="0"/>
              <a:t> import </a:t>
            </a:r>
            <a:r>
              <a:rPr lang="en-IN" dirty="0" err="1"/>
              <a:t>RandomForestClassifier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sklearn.neighbors</a:t>
            </a:r>
            <a:r>
              <a:rPr lang="en-IN" dirty="0"/>
              <a:t> import </a:t>
            </a:r>
            <a:r>
              <a:rPr lang="en-IN" dirty="0" err="1"/>
              <a:t>KNeighborsClassifier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sklearn.naive_bayes</a:t>
            </a:r>
            <a:r>
              <a:rPr lang="en-IN" dirty="0"/>
              <a:t> import </a:t>
            </a:r>
            <a:r>
              <a:rPr lang="en-IN" dirty="0" err="1"/>
              <a:t>GaussianNB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sklearn.linear_model</a:t>
            </a:r>
            <a:r>
              <a:rPr lang="en-IN" dirty="0"/>
              <a:t> import </a:t>
            </a:r>
            <a:r>
              <a:rPr lang="en-IN" dirty="0" err="1"/>
              <a:t>SGDClassifier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sklearn.tree</a:t>
            </a:r>
            <a:r>
              <a:rPr lang="en-IN" dirty="0"/>
              <a:t> import </a:t>
            </a:r>
            <a:r>
              <a:rPr lang="en-IN" dirty="0" err="1"/>
              <a:t>DecisionTreeClassifier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9428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43490" y="318655"/>
            <a:ext cx="7024744" cy="2195945"/>
          </a:xfrm>
        </p:spPr>
        <p:txBody>
          <a:bodyPr>
            <a:normAutofit/>
          </a:bodyPr>
          <a:lstStyle/>
          <a:p>
            <a:r>
              <a:rPr lang="en-IN" sz="2000" dirty="0"/>
              <a:t>from </a:t>
            </a:r>
            <a:r>
              <a:rPr lang="en-IN" sz="2000" dirty="0" err="1"/>
              <a:t>sklearn.metrics</a:t>
            </a:r>
            <a:r>
              <a:rPr lang="en-IN" sz="2000" dirty="0"/>
              <a:t> import </a:t>
            </a:r>
            <a:r>
              <a:rPr lang="en-IN" sz="2000" dirty="0" err="1"/>
              <a:t>classification_report</a:t>
            </a:r>
            <a:r>
              <a:rPr lang="en-IN" sz="2000" dirty="0"/>
              <a:t>, </a:t>
            </a:r>
            <a:r>
              <a:rPr lang="en-IN" sz="2000" dirty="0" err="1"/>
              <a:t>confusion_matrix,precision_score,accuracy_score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IN" dirty="0"/>
          </a:p>
          <a:p>
            <a:pPr marL="68580" indent="0">
              <a:buNone/>
            </a:pPr>
            <a:r>
              <a:rPr lang="en-IN" dirty="0"/>
              <a:t>#Loading </a:t>
            </a:r>
            <a:r>
              <a:rPr lang="en-IN" dirty="0" err="1"/>
              <a:t>preprocessing</a:t>
            </a:r>
            <a:r>
              <a:rPr lang="en-IN" dirty="0"/>
              <a:t> </a:t>
            </a:r>
            <a:r>
              <a:rPr lang="en-IN" dirty="0" err="1"/>
              <a:t>pipline</a:t>
            </a:r>
            <a:r>
              <a:rPr lang="en-IN" dirty="0"/>
              <a:t> </a:t>
            </a:r>
            <a:r>
              <a:rPr lang="en-IN" dirty="0" smtClean="0"/>
              <a:t>functions:-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sklearn.preprocessing</a:t>
            </a:r>
            <a:r>
              <a:rPr lang="en-IN" dirty="0"/>
              <a:t> import </a:t>
            </a:r>
            <a:r>
              <a:rPr lang="en-IN" dirty="0" err="1"/>
              <a:t>MinMaxScaler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sklearn.preprocessing</a:t>
            </a:r>
            <a:r>
              <a:rPr lang="en-IN" dirty="0"/>
              <a:t> import </a:t>
            </a:r>
            <a:r>
              <a:rPr lang="en-IN" dirty="0" err="1"/>
              <a:t>PowerTransformer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scipy.stats</a:t>
            </a:r>
            <a:r>
              <a:rPr lang="en-IN" dirty="0"/>
              <a:t> import </a:t>
            </a:r>
            <a:r>
              <a:rPr lang="en-IN" dirty="0" err="1"/>
              <a:t>zscore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sklearn.metrics</a:t>
            </a:r>
            <a:r>
              <a:rPr lang="en-IN" dirty="0"/>
              <a:t> import f1_score,roc_curve,roc_auc_score</a:t>
            </a:r>
          </a:p>
          <a:p>
            <a:endParaRPr lang="en-IN" dirty="0"/>
          </a:p>
          <a:p>
            <a:r>
              <a:rPr lang="en-IN" dirty="0"/>
              <a:t>import warnings</a:t>
            </a:r>
          </a:p>
          <a:p>
            <a:r>
              <a:rPr lang="en-IN" dirty="0" err="1"/>
              <a:t>warnings.filterwarnings</a:t>
            </a:r>
            <a:r>
              <a:rPr lang="en-IN" dirty="0"/>
              <a:t>('ignore')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3974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Exploratory 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Data.info() will check the datatype</a:t>
            </a:r>
          </a:p>
          <a:p>
            <a:r>
              <a:rPr lang="en-IN" dirty="0" err="1" smtClean="0"/>
              <a:t>Data.isna</a:t>
            </a:r>
            <a:r>
              <a:rPr lang="en-IN" dirty="0" smtClean="0"/>
              <a:t>().sum() will check the missing value.</a:t>
            </a:r>
          </a:p>
          <a:p>
            <a:r>
              <a:rPr lang="en-IN" dirty="0" err="1" smtClean="0"/>
              <a:t>Data.describe</a:t>
            </a:r>
            <a:r>
              <a:rPr lang="en-IN" dirty="0" smtClean="0"/>
              <a:t>() will give you the summary of the dataset.</a:t>
            </a:r>
            <a:r>
              <a:rPr lang="en-IN" dirty="0"/>
              <a:t> Describe Function gives the mean, </a:t>
            </a:r>
            <a:r>
              <a:rPr lang="en-IN" dirty="0" err="1"/>
              <a:t>std</a:t>
            </a:r>
            <a:r>
              <a:rPr lang="en-IN" dirty="0"/>
              <a:t> and IQR values</a:t>
            </a:r>
            <a:endParaRPr lang="en-IN" dirty="0" smtClean="0"/>
          </a:p>
          <a:p>
            <a:pPr marL="6858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3898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642</TotalTime>
  <Words>1349</Words>
  <Application>Microsoft Office PowerPoint</Application>
  <PresentationFormat>On-screen Show (4:3)</PresentationFormat>
  <Paragraphs>238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Austin</vt:lpstr>
      <vt:lpstr>PROJECT REPORT ON</vt:lpstr>
      <vt:lpstr>SUBMITTED BY</vt:lpstr>
      <vt:lpstr>PROBLEM STATEMENT:-</vt:lpstr>
      <vt:lpstr>Dataset features:-</vt:lpstr>
      <vt:lpstr>PowerPoint Presentation</vt:lpstr>
      <vt:lpstr>Data Exploration:-</vt:lpstr>
      <vt:lpstr>Importing libraries</vt:lpstr>
      <vt:lpstr>from sklearn.metrics import classification_report, confusion_matrix,precision_score,accuracy_score </vt:lpstr>
      <vt:lpstr>Exploratory data analysis</vt:lpstr>
      <vt:lpstr>Data Visualization</vt:lpstr>
      <vt:lpstr>description</vt:lpstr>
      <vt:lpstr>PowerPoint Presentation</vt:lpstr>
      <vt:lpstr># Making of distplot to show the skewness in different columns for g in data.describe().columns:     sns.distplot(data[g])     plt.show()</vt:lpstr>
      <vt:lpstr>            </vt:lpstr>
      <vt:lpstr>PowerPoint Presentation</vt:lpstr>
      <vt:lpstr># Plotting of correlation matrix.  plt.figure(figsize=(30,20)) sns.heatmap(data.corr(),annot=True,cmap='cubehelix_r')</vt:lpstr>
      <vt:lpstr>PowerPoint Presentation</vt:lpstr>
      <vt:lpstr>PowerPoint Presentation</vt:lpstr>
      <vt:lpstr>  We will use PowerTransformer to remove the skewness:-  from sklearn.preprocessing import PowerTransformer </vt:lpstr>
      <vt:lpstr>PowerPoint Presentation</vt:lpstr>
      <vt:lpstr>We will remove the oulier using Z-score</vt:lpstr>
      <vt:lpstr>Data Selection:-</vt:lpstr>
      <vt:lpstr>Splitting the data into “X” as the feature and “Y” as the vector or label</vt:lpstr>
      <vt:lpstr>Using MinMaxScaler</vt:lpstr>
      <vt:lpstr> Using SMOTETomek for handling Imbalanced data which uses under_sampling method</vt:lpstr>
      <vt:lpstr>Then we will train and test the data using train_test_split</vt:lpstr>
      <vt:lpstr>Building the model</vt:lpstr>
      <vt:lpstr>Hyper-parameter using Kfold and the GridSearchCV</vt:lpstr>
      <vt:lpstr>PowerPoint Presentation</vt:lpstr>
      <vt:lpstr>PowerPoint Presentation</vt:lpstr>
      <vt:lpstr>Conclusion:-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ON</dc:title>
  <dc:creator>monish</dc:creator>
  <cp:lastModifiedBy>monish</cp:lastModifiedBy>
  <cp:revision>20</cp:revision>
  <dcterms:created xsi:type="dcterms:W3CDTF">2006-08-16T00:00:00Z</dcterms:created>
  <dcterms:modified xsi:type="dcterms:W3CDTF">2021-08-27T11:10:39Z</dcterms:modified>
</cp:coreProperties>
</file>