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5"/>
  </p:notesMasterIdLst>
  <p:sldIdLst>
    <p:sldId id="256" r:id="rId2"/>
    <p:sldId id="262" r:id="rId3"/>
    <p:sldId id="271" r:id="rId4"/>
    <p:sldId id="272" r:id="rId5"/>
    <p:sldId id="258" r:id="rId6"/>
    <p:sldId id="260" r:id="rId7"/>
    <p:sldId id="259" r:id="rId8"/>
    <p:sldId id="275" r:id="rId9"/>
    <p:sldId id="265" r:id="rId10"/>
    <p:sldId id="266" r:id="rId11"/>
    <p:sldId id="267" r:id="rId12"/>
    <p:sldId id="268" r:id="rId13"/>
    <p:sldId id="269" r:id="rId14"/>
    <p:sldId id="270" r:id="rId15"/>
    <p:sldId id="273" r:id="rId16"/>
    <p:sldId id="274" r:id="rId17"/>
    <p:sldId id="276" r:id="rId18"/>
    <p:sldId id="277" r:id="rId19"/>
    <p:sldId id="278" r:id="rId20"/>
    <p:sldId id="279" r:id="rId21"/>
    <p:sldId id="280" r:id="rId22"/>
    <p:sldId id="263" r:id="rId23"/>
    <p:sldId id="264" r:id="rId24"/>
  </p:sldIdLst>
  <p:sldSz cx="9144000" cy="6858000" type="screen4x3"/>
  <p:notesSz cx="6858000" cy="9144000"/>
  <p:photoAlbum layout="1pic"/>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6" autoAdjust="0"/>
    <p:restoredTop sz="94662" autoAdjust="0"/>
  </p:normalViewPr>
  <p:slideViewPr>
    <p:cSldViewPr>
      <p:cViewPr varScale="1">
        <p:scale>
          <a:sx n="74" d="100"/>
          <a:sy n="74" d="100"/>
        </p:scale>
        <p:origin x="-1254" y="-90"/>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56" d="100"/>
          <a:sy n="56" d="100"/>
        </p:scale>
        <p:origin x="-2802"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458C777-2F31-4D0D-8D6E-CC7C346447E8}" type="datetimeFigureOut">
              <a:rPr lang="en-IN" smtClean="0"/>
              <a:t>17-08-2021</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7E89C34-126B-4E49-A61F-B77EAF89008C}" type="slidenum">
              <a:rPr lang="en-IN" smtClean="0"/>
              <a:t>‹#›</a:t>
            </a:fld>
            <a:endParaRPr lang="en-IN"/>
          </a:p>
        </p:txBody>
      </p:sp>
    </p:spTree>
    <p:extLst>
      <p:ext uri="{BB962C8B-B14F-4D97-AF65-F5344CB8AC3E}">
        <p14:creationId xmlns:p14="http://schemas.microsoft.com/office/powerpoint/2010/main" val="20216366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From the Above Graph,</a:t>
            </a:r>
            <a:r>
              <a:rPr lang="en-IN" baseline="0" dirty="0" smtClean="0"/>
              <a:t> we can see that “Female” are more in the </a:t>
            </a:r>
            <a:r>
              <a:rPr lang="en-IN" baseline="0" dirty="0" err="1" smtClean="0"/>
              <a:t>Dataset.It</a:t>
            </a:r>
            <a:r>
              <a:rPr lang="en-IN" baseline="0" dirty="0" smtClean="0"/>
              <a:t> means Targeting “female” will leads to Higher customer churn rate.</a:t>
            </a:r>
            <a:endParaRPr lang="en-IN" dirty="0"/>
          </a:p>
        </p:txBody>
      </p:sp>
      <p:sp>
        <p:nvSpPr>
          <p:cNvPr id="4" name="Slide Number Placeholder 3"/>
          <p:cNvSpPr>
            <a:spLocks noGrp="1"/>
          </p:cNvSpPr>
          <p:nvPr>
            <p:ph type="sldNum" sz="quarter" idx="10"/>
          </p:nvPr>
        </p:nvSpPr>
        <p:spPr/>
        <p:txBody>
          <a:bodyPr/>
          <a:lstStyle/>
          <a:p>
            <a:fld id="{C7E89C34-126B-4E49-A61F-B77EAF89008C}" type="slidenum">
              <a:rPr lang="en-IN" smtClean="0"/>
              <a:t>5</a:t>
            </a:fld>
            <a:endParaRPr lang="en-IN"/>
          </a:p>
        </p:txBody>
      </p:sp>
    </p:spTree>
    <p:extLst>
      <p:ext uri="{BB962C8B-B14F-4D97-AF65-F5344CB8AC3E}">
        <p14:creationId xmlns:p14="http://schemas.microsoft.com/office/powerpoint/2010/main" val="112700028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3680A214-0EA7-4E08-8B5B-8D41663A088D}" type="datetimeFigureOut">
              <a:rPr lang="en-IN" smtClean="0"/>
              <a:t>17-08-2021</a:t>
            </a:fld>
            <a:endParaRPr lang="en-IN"/>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IN"/>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BFE12C42-5E18-4DA6-8A4B-86A43FABA373}"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3680A214-0EA7-4E08-8B5B-8D41663A088D}" type="datetimeFigureOut">
              <a:rPr lang="en-IN" smtClean="0"/>
              <a:t>17-08-2021</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BFE12C42-5E18-4DA6-8A4B-86A43FABA373}"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3680A214-0EA7-4E08-8B5B-8D41663A088D}" type="datetimeFigureOut">
              <a:rPr lang="en-IN" smtClean="0"/>
              <a:t>17-08-2021</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BFE12C42-5E18-4DA6-8A4B-86A43FABA373}"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3680A214-0EA7-4E08-8B5B-8D41663A088D}" type="datetimeFigureOut">
              <a:rPr lang="en-IN" smtClean="0"/>
              <a:t>17-08-2021</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BFE12C42-5E18-4DA6-8A4B-86A43FABA373}" type="slidenum">
              <a:rPr lang="en-IN" smtClean="0"/>
              <a:t>‹#›</a:t>
            </a:fld>
            <a:endParaRPr lang="en-IN"/>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3680A214-0EA7-4E08-8B5B-8D41663A088D}" type="datetimeFigureOut">
              <a:rPr lang="en-IN" smtClean="0"/>
              <a:t>17-08-2021</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BFE12C42-5E18-4DA6-8A4B-86A43FABA373}" type="slidenum">
              <a:rPr lang="en-IN" smtClean="0"/>
              <a:t>‹#›</a:t>
            </a:fld>
            <a:endParaRPr lang="en-IN"/>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3680A214-0EA7-4E08-8B5B-8D41663A088D}" type="datetimeFigureOut">
              <a:rPr lang="en-IN" smtClean="0"/>
              <a:t>17-08-2021</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BFE12C42-5E18-4DA6-8A4B-86A43FABA373}" type="slidenum">
              <a:rPr lang="en-IN" smtClean="0"/>
              <a:t>‹#›</a:t>
            </a:fld>
            <a:endParaRPr lang="en-IN"/>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3680A214-0EA7-4E08-8B5B-8D41663A088D}" type="datetimeFigureOut">
              <a:rPr lang="en-IN" smtClean="0"/>
              <a:t>17-08-2021</a:t>
            </a:fld>
            <a:endParaRPr lang="en-IN"/>
          </a:p>
        </p:txBody>
      </p:sp>
      <p:sp>
        <p:nvSpPr>
          <p:cNvPr id="8" name="Footer Placeholder 7"/>
          <p:cNvSpPr>
            <a:spLocks noGrp="1"/>
          </p:cNvSpPr>
          <p:nvPr>
            <p:ph type="ftr" sz="quarter" idx="11"/>
          </p:nvPr>
        </p:nvSpPr>
        <p:spPr/>
        <p:txBody>
          <a:bodyPr/>
          <a:lstStyle>
            <a:extLst/>
          </a:lstStyle>
          <a:p>
            <a:endParaRPr lang="en-IN"/>
          </a:p>
        </p:txBody>
      </p:sp>
      <p:sp>
        <p:nvSpPr>
          <p:cNvPr id="9" name="Slide Number Placeholder 8"/>
          <p:cNvSpPr>
            <a:spLocks noGrp="1"/>
          </p:cNvSpPr>
          <p:nvPr>
            <p:ph type="sldNum" sz="quarter" idx="12"/>
          </p:nvPr>
        </p:nvSpPr>
        <p:spPr/>
        <p:txBody>
          <a:bodyPr/>
          <a:lstStyle>
            <a:extLst/>
          </a:lstStyle>
          <a:p>
            <a:fld id="{BFE12C42-5E18-4DA6-8A4B-86A43FABA373}"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3680A214-0EA7-4E08-8B5B-8D41663A088D}" type="datetimeFigureOut">
              <a:rPr lang="en-IN" smtClean="0"/>
              <a:t>17-08-2021</a:t>
            </a:fld>
            <a:endParaRPr lang="en-IN"/>
          </a:p>
        </p:txBody>
      </p:sp>
      <p:sp>
        <p:nvSpPr>
          <p:cNvPr id="4" name="Footer Placeholder 3"/>
          <p:cNvSpPr>
            <a:spLocks noGrp="1"/>
          </p:cNvSpPr>
          <p:nvPr>
            <p:ph type="ftr" sz="quarter" idx="11"/>
          </p:nvPr>
        </p:nvSpPr>
        <p:spPr/>
        <p:txBody>
          <a:bodyPr/>
          <a:lstStyle>
            <a:extLst/>
          </a:lstStyle>
          <a:p>
            <a:endParaRPr lang="en-IN"/>
          </a:p>
        </p:txBody>
      </p:sp>
      <p:sp>
        <p:nvSpPr>
          <p:cNvPr id="5" name="Slide Number Placeholder 4"/>
          <p:cNvSpPr>
            <a:spLocks noGrp="1"/>
          </p:cNvSpPr>
          <p:nvPr>
            <p:ph type="sldNum" sz="quarter" idx="12"/>
          </p:nvPr>
        </p:nvSpPr>
        <p:spPr/>
        <p:txBody>
          <a:bodyPr/>
          <a:lstStyle>
            <a:extLst/>
          </a:lstStyle>
          <a:p>
            <a:fld id="{BFE12C42-5E18-4DA6-8A4B-86A43FABA373}" type="slidenum">
              <a:rPr lang="en-IN" smtClean="0"/>
              <a:t>‹#›</a:t>
            </a:fld>
            <a:endParaRPr lang="en-IN"/>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3680A214-0EA7-4E08-8B5B-8D41663A088D}" type="datetimeFigureOut">
              <a:rPr lang="en-IN" smtClean="0"/>
              <a:t>17-08-2021</a:t>
            </a:fld>
            <a:endParaRPr lang="en-IN"/>
          </a:p>
        </p:txBody>
      </p:sp>
      <p:sp>
        <p:nvSpPr>
          <p:cNvPr id="3" name="Footer Placeholder 2"/>
          <p:cNvSpPr>
            <a:spLocks noGrp="1"/>
          </p:cNvSpPr>
          <p:nvPr>
            <p:ph type="ftr" sz="quarter" idx="11"/>
          </p:nvPr>
        </p:nvSpPr>
        <p:spPr/>
        <p:txBody>
          <a:bodyPr/>
          <a:lstStyle>
            <a:extLst/>
          </a:lstStyle>
          <a:p>
            <a:endParaRPr lang="en-IN"/>
          </a:p>
        </p:txBody>
      </p:sp>
      <p:sp>
        <p:nvSpPr>
          <p:cNvPr id="4" name="Slide Number Placeholder 3"/>
          <p:cNvSpPr>
            <a:spLocks noGrp="1"/>
          </p:cNvSpPr>
          <p:nvPr>
            <p:ph type="sldNum" sz="quarter" idx="12"/>
          </p:nvPr>
        </p:nvSpPr>
        <p:spPr/>
        <p:txBody>
          <a:bodyPr/>
          <a:lstStyle>
            <a:extLst/>
          </a:lstStyle>
          <a:p>
            <a:fld id="{BFE12C42-5E18-4DA6-8A4B-86A43FABA373}"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3680A214-0EA7-4E08-8B5B-8D41663A088D}" type="datetimeFigureOut">
              <a:rPr lang="en-IN" smtClean="0"/>
              <a:t>17-08-2021</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BFE12C42-5E18-4DA6-8A4B-86A43FABA373}"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3680A214-0EA7-4E08-8B5B-8D41663A088D}" type="datetimeFigureOut">
              <a:rPr lang="en-IN" smtClean="0"/>
              <a:t>17-08-2021</a:t>
            </a:fld>
            <a:endParaRPr lang="en-IN"/>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IN"/>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BFE12C42-5E18-4DA6-8A4B-86A43FABA373}" type="slidenum">
              <a:rPr lang="en-IN" smtClean="0"/>
              <a:t>‹#›</a:t>
            </a:fld>
            <a:endParaRPr lang="en-IN"/>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3680A214-0EA7-4E08-8B5B-8D41663A088D}" type="datetimeFigureOut">
              <a:rPr lang="en-IN" smtClean="0"/>
              <a:t>17-08-2021</a:t>
            </a:fld>
            <a:endParaRPr lang="en-IN"/>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IN"/>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BFE12C42-5E18-4DA6-8A4B-86A43FABA373}"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hyperlink" Target="https://www2.deloitte.com/content/dam/Deloitte/uk/Documents/consumer-business/deloitte-uk-consumer-review-customer-loyalty.pdf"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Customer Retention project</a:t>
            </a:r>
            <a:endParaRPr lang="en-IN" dirty="0"/>
          </a:p>
        </p:txBody>
      </p:sp>
      <p:sp>
        <p:nvSpPr>
          <p:cNvPr id="3" name="Subtitle 2"/>
          <p:cNvSpPr>
            <a:spLocks noGrp="1"/>
          </p:cNvSpPr>
          <p:nvPr>
            <p:ph type="subTitle" idx="1"/>
          </p:nvPr>
        </p:nvSpPr>
        <p:spPr/>
        <p:txBody>
          <a:bodyPr/>
          <a:lstStyle/>
          <a:p>
            <a:r>
              <a:rPr lang="en-IN" dirty="0" err="1" smtClean="0"/>
              <a:t>Naincy</a:t>
            </a:r>
            <a:r>
              <a:rPr lang="en-IN" dirty="0" smtClean="0"/>
              <a:t> Dinesh Joshi</a:t>
            </a:r>
            <a:endParaRPr lang="en-IN" dirty="0"/>
          </a:p>
        </p:txBody>
      </p:sp>
    </p:spTree>
    <p:extLst>
      <p:ext uri="{BB962C8B-B14F-4D97-AF65-F5344CB8AC3E}">
        <p14:creationId xmlns:p14="http://schemas.microsoft.com/office/powerpoint/2010/main" val="25807986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Data Preparation </a:t>
            </a:r>
            <a:endParaRPr lang="en-IN" dirty="0"/>
          </a:p>
        </p:txBody>
      </p:sp>
      <p:pic>
        <p:nvPicPr>
          <p:cNvPr id="6" name="Picture Placeholder 5"/>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t="15466" b="5079"/>
          <a:stretch/>
        </p:blipFill>
        <p:spPr>
          <a:xfrm>
            <a:off x="107504" y="476672"/>
            <a:ext cx="8686800" cy="3692452"/>
          </a:xfrm>
        </p:spPr>
      </p:pic>
      <p:sp>
        <p:nvSpPr>
          <p:cNvPr id="4" name="Text Placeholder 3"/>
          <p:cNvSpPr>
            <a:spLocks noGrp="1"/>
          </p:cNvSpPr>
          <p:nvPr>
            <p:ph type="body" sz="half" idx="2"/>
          </p:nvPr>
        </p:nvSpPr>
        <p:spPr>
          <a:xfrm>
            <a:off x="1141232" y="5443402"/>
            <a:ext cx="7162800" cy="433870"/>
          </a:xfrm>
        </p:spPr>
        <p:txBody>
          <a:bodyPr>
            <a:normAutofit/>
          </a:bodyPr>
          <a:lstStyle/>
          <a:p>
            <a:r>
              <a:rPr lang="en-IN" dirty="0" err="1" smtClean="0"/>
              <a:t>Data.head</a:t>
            </a:r>
            <a:r>
              <a:rPr lang="en-IN" dirty="0" smtClean="0"/>
              <a:t>() will give top of the data</a:t>
            </a:r>
            <a:endParaRPr lang="en-IN" dirty="0"/>
          </a:p>
        </p:txBody>
      </p:sp>
    </p:spTree>
    <p:extLst>
      <p:ext uri="{BB962C8B-B14F-4D97-AF65-F5344CB8AC3E}">
        <p14:creationId xmlns:p14="http://schemas.microsoft.com/office/powerpoint/2010/main" val="82102712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2074"/>
          </a:xfrm>
        </p:spPr>
        <p:txBody>
          <a:bodyPr>
            <a:normAutofit fontScale="90000"/>
          </a:bodyPr>
          <a:lstStyle/>
          <a:p>
            <a:r>
              <a:rPr lang="en-IN" dirty="0" smtClean="0"/>
              <a:t>Raw Description</a:t>
            </a:r>
            <a:endParaRPr lang="en-IN" dirty="0"/>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t="29435" b="5408"/>
          <a:stretch/>
        </p:blipFill>
        <p:spPr>
          <a:xfrm>
            <a:off x="179512" y="980728"/>
            <a:ext cx="8050085" cy="2948940"/>
          </a:xfrm>
        </p:spPr>
      </p:pic>
    </p:spTree>
    <p:extLst>
      <p:ext uri="{BB962C8B-B14F-4D97-AF65-F5344CB8AC3E}">
        <p14:creationId xmlns:p14="http://schemas.microsoft.com/office/powerpoint/2010/main" val="246849653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47664" y="1632096"/>
            <a:ext cx="6246440" cy="3416320"/>
          </a:xfrm>
          <a:prstGeom prst="rect">
            <a:avLst/>
          </a:prstGeom>
        </p:spPr>
        <p:txBody>
          <a:bodyPr wrap="square">
            <a:spAutoFit/>
          </a:bodyPr>
          <a:lstStyle/>
          <a:p>
            <a:pPr fontAlgn="base"/>
            <a:r>
              <a:rPr lang="en-IN" dirty="0" smtClean="0"/>
              <a:t>Data.info() will provide information about the column details </a:t>
            </a:r>
            <a:r>
              <a:rPr lang="en-IN" dirty="0" err="1" smtClean="0"/>
              <a:t>i.e</a:t>
            </a:r>
            <a:r>
              <a:rPr lang="en-IN" dirty="0" smtClean="0"/>
              <a:t> what type of column is </a:t>
            </a:r>
            <a:r>
              <a:rPr lang="en-IN" dirty="0" err="1" smtClean="0"/>
              <a:t>available.It</a:t>
            </a:r>
            <a:r>
              <a:rPr lang="en-IN" dirty="0" smtClean="0"/>
              <a:t> will also give information about the column ‘Datatypes’.</a:t>
            </a:r>
          </a:p>
          <a:p>
            <a:pPr fontAlgn="base"/>
            <a:endParaRPr lang="en-IN" dirty="0"/>
          </a:p>
          <a:p>
            <a:pPr fontAlgn="base"/>
            <a:r>
              <a:rPr lang="en-IN" dirty="0" err="1" smtClean="0"/>
              <a:t>Data.describe</a:t>
            </a:r>
            <a:r>
              <a:rPr lang="en-IN" dirty="0" smtClean="0"/>
              <a:t>() will provide information about </a:t>
            </a:r>
            <a:r>
              <a:rPr lang="en-IN" dirty="0" err="1" smtClean="0"/>
              <a:t>mean,standard</a:t>
            </a:r>
            <a:r>
              <a:rPr lang="en-IN" dirty="0" smtClean="0"/>
              <a:t> </a:t>
            </a:r>
            <a:r>
              <a:rPr lang="en-IN" dirty="0" err="1" smtClean="0"/>
              <a:t>mean.It</a:t>
            </a:r>
            <a:r>
              <a:rPr lang="en-IN" dirty="0" smtClean="0"/>
              <a:t> also give information about quantile percentage of different columns.</a:t>
            </a:r>
          </a:p>
          <a:p>
            <a:pPr fontAlgn="base"/>
            <a:endParaRPr lang="en-IN" dirty="0"/>
          </a:p>
          <a:p>
            <a:pPr fontAlgn="base"/>
            <a:r>
              <a:rPr lang="en-IN" dirty="0" err="1" smtClean="0"/>
              <a:t>Data.isna</a:t>
            </a:r>
            <a:r>
              <a:rPr lang="en-IN" dirty="0" smtClean="0"/>
              <a:t>().sum() will give you information about the missing value in the dataset.</a:t>
            </a:r>
            <a:endParaRPr lang="en-IN" dirty="0"/>
          </a:p>
          <a:p>
            <a:r>
              <a:rPr lang="en-IN" dirty="0"/>
              <a:t/>
            </a:r>
            <a:br>
              <a:rPr lang="en-IN" dirty="0"/>
            </a:br>
            <a:endParaRPr lang="en-IN" dirty="0"/>
          </a:p>
        </p:txBody>
      </p:sp>
    </p:spTree>
    <p:extLst>
      <p:ext uri="{BB962C8B-B14F-4D97-AF65-F5344CB8AC3E}">
        <p14:creationId xmlns:p14="http://schemas.microsoft.com/office/powerpoint/2010/main" val="18224201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2276872"/>
            <a:ext cx="8229600" cy="3730419"/>
          </a:xfrm>
        </p:spPr>
        <p:txBody>
          <a:bodyPr>
            <a:normAutofit fontScale="92500" lnSpcReduction="10000"/>
          </a:bodyPr>
          <a:lstStyle/>
          <a:p>
            <a:pPr fontAlgn="base"/>
            <a:r>
              <a:rPr lang="en-IN" dirty="0" smtClean="0"/>
              <a:t>Sol:-</a:t>
            </a:r>
            <a:r>
              <a:rPr lang="en-IN" dirty="0"/>
              <a:t>Product value is the primary driver for customer retention.</a:t>
            </a:r>
          </a:p>
          <a:p>
            <a:pPr fontAlgn="base"/>
            <a:r>
              <a:rPr lang="en-IN" dirty="0"/>
              <a:t>If a customer is dissatisfied with their purchase, they are unlikely to come back. But even beyond that simple statement, it turns out product value creates loyalty.</a:t>
            </a:r>
          </a:p>
          <a:p>
            <a:pPr fontAlgn="base"/>
            <a:r>
              <a:rPr lang="en-IN" dirty="0">
                <a:hlinkClick r:id="rId2"/>
              </a:rPr>
              <a:t>64%</a:t>
            </a:r>
            <a:r>
              <a:rPr lang="en-IN" dirty="0"/>
              <a:t> – Of customers identify value for money as an important factor in brand loyalty.</a:t>
            </a:r>
          </a:p>
          <a:p>
            <a:pPr fontAlgn="base"/>
            <a:r>
              <a:rPr lang="en-IN" dirty="0">
                <a:hlinkClick r:id="rId2"/>
              </a:rPr>
              <a:t>50%</a:t>
            </a:r>
            <a:r>
              <a:rPr lang="en-IN" dirty="0"/>
              <a:t> – Agree that if a brand offers the best quality products and services they will purchase again.</a:t>
            </a:r>
          </a:p>
          <a:p>
            <a:endParaRPr lang="en-IN" dirty="0"/>
          </a:p>
        </p:txBody>
      </p:sp>
      <p:sp>
        <p:nvSpPr>
          <p:cNvPr id="3" name="Title 2"/>
          <p:cNvSpPr>
            <a:spLocks noGrp="1"/>
          </p:cNvSpPr>
          <p:nvPr>
            <p:ph type="title"/>
          </p:nvPr>
        </p:nvSpPr>
        <p:spPr>
          <a:xfrm>
            <a:off x="457200" y="274638"/>
            <a:ext cx="8229600" cy="2866330"/>
          </a:xfrm>
        </p:spPr>
        <p:txBody>
          <a:bodyPr>
            <a:normAutofit fontScale="90000"/>
          </a:bodyPr>
          <a:lstStyle/>
          <a:p>
            <a:pPr fontAlgn="base"/>
            <a:r>
              <a:rPr lang="en-IN" dirty="0" smtClean="0"/>
              <a:t>Q </a:t>
            </a:r>
            <a:r>
              <a:rPr lang="en-IN" b="0" dirty="0">
                <a:effectLst/>
              </a:rPr>
              <a:t>Why Product Value Is a Necessary Condition for Customer </a:t>
            </a:r>
            <a:r>
              <a:rPr lang="en-IN" b="0" dirty="0" smtClean="0">
                <a:effectLst/>
              </a:rPr>
              <a:t>Retention?</a:t>
            </a:r>
            <a:r>
              <a:rPr lang="en-IN" b="0" dirty="0">
                <a:effectLst/>
              </a:rPr>
              <a:t/>
            </a:r>
            <a:br>
              <a:rPr lang="en-IN" b="0" dirty="0">
                <a:effectLst/>
              </a:rPr>
            </a:br>
            <a:r>
              <a:rPr lang="en-IN" dirty="0"/>
              <a:t/>
            </a:r>
            <a:br>
              <a:rPr lang="en-IN" dirty="0"/>
            </a:br>
            <a:endParaRPr lang="en-IN" dirty="0"/>
          </a:p>
        </p:txBody>
      </p:sp>
    </p:spTree>
    <p:extLst>
      <p:ext uri="{BB962C8B-B14F-4D97-AF65-F5344CB8AC3E}">
        <p14:creationId xmlns:p14="http://schemas.microsoft.com/office/powerpoint/2010/main" val="161191617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t="16993" b="5348"/>
          <a:stretch/>
        </p:blipFill>
        <p:spPr>
          <a:xfrm>
            <a:off x="395288" y="1484784"/>
            <a:ext cx="8229600" cy="4220557"/>
          </a:xfrm>
        </p:spPr>
      </p:pic>
      <p:sp>
        <p:nvSpPr>
          <p:cNvPr id="3" name="Title 2"/>
          <p:cNvSpPr>
            <a:spLocks noGrp="1"/>
          </p:cNvSpPr>
          <p:nvPr>
            <p:ph type="title"/>
          </p:nvPr>
        </p:nvSpPr>
        <p:spPr>
          <a:xfrm>
            <a:off x="457200" y="274638"/>
            <a:ext cx="8229600" cy="922114"/>
          </a:xfrm>
        </p:spPr>
        <p:txBody>
          <a:bodyPr>
            <a:normAutofit fontScale="90000"/>
          </a:bodyPr>
          <a:lstStyle/>
          <a:p>
            <a:r>
              <a:rPr lang="en-IN" dirty="0" smtClean="0"/>
              <a:t>How people Think about monetary saving while shopping online.</a:t>
            </a:r>
            <a:endParaRPr lang="en-IN" dirty="0"/>
          </a:p>
        </p:txBody>
      </p:sp>
    </p:spTree>
    <p:extLst>
      <p:ext uri="{BB962C8B-B14F-4D97-AF65-F5344CB8AC3E}">
        <p14:creationId xmlns:p14="http://schemas.microsoft.com/office/powerpoint/2010/main" val="67192003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2060848"/>
            <a:ext cx="8229600" cy="3946443"/>
          </a:xfrm>
        </p:spPr>
        <p:txBody>
          <a:bodyPr/>
          <a:lstStyle/>
          <a:p>
            <a:pPr fontAlgn="base"/>
            <a:r>
              <a:rPr lang="en-IN" dirty="0" smtClean="0"/>
              <a:t>A </a:t>
            </a:r>
            <a:r>
              <a:rPr lang="en-IN" dirty="0"/>
              <a:t>Customers don’t want to look through countless uninteresting items.</a:t>
            </a:r>
          </a:p>
          <a:p>
            <a:pPr fontAlgn="base"/>
            <a:r>
              <a:rPr lang="en-IN" dirty="0"/>
              <a:t>They want personal offers – relevant to them in this moment. They want products they care about.</a:t>
            </a:r>
          </a:p>
          <a:p>
            <a:pPr fontAlgn="base"/>
            <a:r>
              <a:rPr lang="en-IN" dirty="0"/>
              <a:t>Today, </a:t>
            </a:r>
            <a:r>
              <a:rPr lang="en-IN" dirty="0" smtClean="0"/>
              <a:t>e-Retail stores </a:t>
            </a:r>
            <a:r>
              <a:rPr lang="en-IN" dirty="0"/>
              <a:t>can create personalized product recommendations, leverage dynamic content, and even tailor specific rewards down to the individual.</a:t>
            </a:r>
          </a:p>
          <a:p>
            <a:endParaRPr lang="en-IN" dirty="0"/>
          </a:p>
        </p:txBody>
      </p:sp>
      <p:sp>
        <p:nvSpPr>
          <p:cNvPr id="3" name="Title 2"/>
          <p:cNvSpPr>
            <a:spLocks noGrp="1"/>
          </p:cNvSpPr>
          <p:nvPr>
            <p:ph type="title"/>
          </p:nvPr>
        </p:nvSpPr>
        <p:spPr>
          <a:xfrm>
            <a:off x="457200" y="274638"/>
            <a:ext cx="8229600" cy="2722314"/>
          </a:xfrm>
        </p:spPr>
        <p:txBody>
          <a:bodyPr>
            <a:normAutofit fontScale="90000"/>
          </a:bodyPr>
          <a:lstStyle/>
          <a:p>
            <a:pPr fontAlgn="base"/>
            <a:r>
              <a:rPr lang="en-IN" dirty="0" smtClean="0"/>
              <a:t>Q </a:t>
            </a:r>
            <a:r>
              <a:rPr lang="en-IN" b="0" dirty="0">
                <a:effectLst/>
              </a:rPr>
              <a:t>Personalized Customer Experiences Are Increasingly </a:t>
            </a:r>
            <a:r>
              <a:rPr lang="en-IN" b="0" dirty="0" smtClean="0">
                <a:effectLst/>
              </a:rPr>
              <a:t>Necessary?</a:t>
            </a:r>
            <a:r>
              <a:rPr lang="en-IN" b="0" dirty="0">
                <a:effectLst/>
              </a:rPr>
              <a:t/>
            </a:r>
            <a:br>
              <a:rPr lang="en-IN" b="0" dirty="0">
                <a:effectLst/>
              </a:rPr>
            </a:br>
            <a:r>
              <a:rPr lang="en-IN" dirty="0"/>
              <a:t/>
            </a:r>
            <a:br>
              <a:rPr lang="en-IN" dirty="0"/>
            </a:br>
            <a:endParaRPr lang="en-IN" dirty="0"/>
          </a:p>
        </p:txBody>
      </p:sp>
    </p:spTree>
    <p:extLst>
      <p:ext uri="{BB962C8B-B14F-4D97-AF65-F5344CB8AC3E}">
        <p14:creationId xmlns:p14="http://schemas.microsoft.com/office/powerpoint/2010/main" val="408161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2276873"/>
            <a:ext cx="8229600" cy="2880320"/>
          </a:xfrm>
        </p:spPr>
        <p:txBody>
          <a:bodyPr/>
          <a:lstStyle/>
          <a:p>
            <a:r>
              <a:rPr lang="en-IN" dirty="0" smtClean="0"/>
              <a:t>To convert “Object” datatype, we can use </a:t>
            </a:r>
            <a:r>
              <a:rPr lang="en-IN" dirty="0" err="1" smtClean="0"/>
              <a:t>LabelEncoder,OneHotEncoder</a:t>
            </a:r>
            <a:r>
              <a:rPr lang="en-IN" dirty="0" smtClean="0"/>
              <a:t> into categorical </a:t>
            </a:r>
            <a:r>
              <a:rPr lang="en-IN" dirty="0" err="1" smtClean="0"/>
              <a:t>data,so</a:t>
            </a:r>
            <a:r>
              <a:rPr lang="en-IN" dirty="0" smtClean="0"/>
              <a:t> that we can perform statistical calculation on splitting the data into “X” as a features and “Y” as a label or a vector</a:t>
            </a:r>
            <a:endParaRPr lang="en-IN" dirty="0"/>
          </a:p>
        </p:txBody>
      </p:sp>
      <p:sp>
        <p:nvSpPr>
          <p:cNvPr id="3" name="Title 2"/>
          <p:cNvSpPr>
            <a:spLocks noGrp="1"/>
          </p:cNvSpPr>
          <p:nvPr>
            <p:ph type="title"/>
          </p:nvPr>
        </p:nvSpPr>
        <p:spPr>
          <a:xfrm>
            <a:off x="457200" y="274638"/>
            <a:ext cx="8229600" cy="1498178"/>
          </a:xfrm>
        </p:spPr>
        <p:txBody>
          <a:bodyPr>
            <a:normAutofit fontScale="90000"/>
          </a:bodyPr>
          <a:lstStyle/>
          <a:p>
            <a:r>
              <a:rPr lang="en-IN" dirty="0" smtClean="0"/>
              <a:t>WE will use </a:t>
            </a:r>
            <a:r>
              <a:rPr lang="en-IN" dirty="0" err="1"/>
              <a:t>L</a:t>
            </a:r>
            <a:r>
              <a:rPr lang="en-IN" dirty="0" err="1" smtClean="0"/>
              <a:t>abelEncoder</a:t>
            </a:r>
            <a:r>
              <a:rPr lang="en-IN" dirty="0" smtClean="0"/>
              <a:t>() to convert ‘object’ datatype into integer</a:t>
            </a:r>
            <a:endParaRPr lang="en-IN" dirty="0"/>
          </a:p>
        </p:txBody>
      </p:sp>
    </p:spTree>
    <p:extLst>
      <p:ext uri="{BB962C8B-B14F-4D97-AF65-F5344CB8AC3E}">
        <p14:creationId xmlns:p14="http://schemas.microsoft.com/office/powerpoint/2010/main" val="7621562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844825"/>
            <a:ext cx="8229600" cy="3168352"/>
          </a:xfrm>
        </p:spPr>
        <p:txBody>
          <a:bodyPr/>
          <a:lstStyle/>
          <a:p>
            <a:r>
              <a:rPr lang="en-IN" b="1" dirty="0"/>
              <a:t>The </a:t>
            </a:r>
            <a:r>
              <a:rPr lang="en-IN" b="1" dirty="0" err="1"/>
              <a:t>train_test_split</a:t>
            </a:r>
            <a:r>
              <a:rPr lang="en-IN" b="1" dirty="0"/>
              <a:t> function is for splitting a single dataset for two different purposes: training and testing. The testing subset is for building your model. The testing subset is for using the model on unknown data to evaluate the performance of the model.</a:t>
            </a:r>
            <a:endParaRPr lang="en-IN" dirty="0"/>
          </a:p>
        </p:txBody>
      </p:sp>
      <p:sp>
        <p:nvSpPr>
          <p:cNvPr id="3" name="Title 2"/>
          <p:cNvSpPr>
            <a:spLocks noGrp="1"/>
          </p:cNvSpPr>
          <p:nvPr>
            <p:ph type="title"/>
          </p:nvPr>
        </p:nvSpPr>
        <p:spPr/>
        <p:txBody>
          <a:bodyPr>
            <a:normAutofit fontScale="90000"/>
          </a:bodyPr>
          <a:lstStyle/>
          <a:p>
            <a:r>
              <a:rPr lang="en-IN" dirty="0" smtClean="0"/>
              <a:t>We can split the data into </a:t>
            </a:r>
            <a:r>
              <a:rPr lang="en-IN" dirty="0" err="1" smtClean="0"/>
              <a:t>train_test_split</a:t>
            </a:r>
            <a:endParaRPr lang="en-IN" dirty="0"/>
          </a:p>
        </p:txBody>
      </p:sp>
    </p:spTree>
    <p:extLst>
      <p:ext uri="{BB962C8B-B14F-4D97-AF65-F5344CB8AC3E}">
        <p14:creationId xmlns:p14="http://schemas.microsoft.com/office/powerpoint/2010/main" val="5387453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IN" dirty="0"/>
          </a:p>
        </p:txBody>
      </p:sp>
      <p:sp>
        <p:nvSpPr>
          <p:cNvPr id="3" name="Title 2"/>
          <p:cNvSpPr>
            <a:spLocks noGrp="1"/>
          </p:cNvSpPr>
          <p:nvPr>
            <p:ph type="title"/>
          </p:nvPr>
        </p:nvSpPr>
        <p:spPr/>
        <p:txBody>
          <a:bodyPr/>
          <a:lstStyle/>
          <a:p>
            <a:r>
              <a:rPr lang="en-IN" dirty="0" smtClean="0"/>
              <a:t>Building The Model</a:t>
            </a:r>
            <a:endParaRPr lang="en-IN" dirty="0"/>
          </a:p>
        </p:txBody>
      </p:sp>
    </p:spTree>
    <p:extLst>
      <p:ext uri="{BB962C8B-B14F-4D97-AF65-F5344CB8AC3E}">
        <p14:creationId xmlns:p14="http://schemas.microsoft.com/office/powerpoint/2010/main" val="5578172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916832"/>
            <a:ext cx="8229600" cy="4090459"/>
          </a:xfrm>
        </p:spPr>
        <p:txBody>
          <a:bodyPr>
            <a:normAutofit fontScale="92500"/>
          </a:bodyPr>
          <a:lstStyle/>
          <a:p>
            <a:r>
              <a:rPr lang="en-IN" dirty="0" err="1"/>
              <a:t>Hyperparameter</a:t>
            </a:r>
            <a:r>
              <a:rPr lang="en-IN" dirty="0"/>
              <a:t> tuning is an important step for improving algorithm performance. It tests various parameter combinations to come up with the most optimized set of parameters. In this </a:t>
            </a:r>
            <a:r>
              <a:rPr lang="en-IN" dirty="0" err="1" smtClean="0"/>
              <a:t>post,we</a:t>
            </a:r>
            <a:r>
              <a:rPr lang="en-IN" dirty="0" smtClean="0"/>
              <a:t> covered</a:t>
            </a:r>
            <a:r>
              <a:rPr lang="en-IN" dirty="0"/>
              <a:t> </a:t>
            </a:r>
            <a:r>
              <a:rPr lang="en-IN" dirty="0" err="1" smtClean="0"/>
              <a:t>hyperparameter</a:t>
            </a:r>
            <a:r>
              <a:rPr lang="en-IN" dirty="0"/>
              <a:t> </a:t>
            </a:r>
            <a:r>
              <a:rPr lang="en-IN" dirty="0" smtClean="0"/>
              <a:t>tuning</a:t>
            </a:r>
            <a:r>
              <a:rPr lang="en-IN" dirty="0"/>
              <a:t> </a:t>
            </a:r>
            <a:r>
              <a:rPr lang="en-IN" dirty="0" smtClean="0"/>
              <a:t>in</a:t>
            </a:r>
            <a:r>
              <a:rPr lang="en-IN" dirty="0"/>
              <a:t> Python using the </a:t>
            </a:r>
            <a:r>
              <a:rPr lang="en-IN" dirty="0" err="1"/>
              <a:t>scikit</a:t>
            </a:r>
            <a:r>
              <a:rPr lang="en-IN" dirty="0"/>
              <a:t>-learn library. </a:t>
            </a:r>
            <a:endParaRPr lang="en-IN" dirty="0" smtClean="0"/>
          </a:p>
          <a:p>
            <a:r>
              <a:rPr lang="en-IN" dirty="0" smtClean="0"/>
              <a:t>We </a:t>
            </a:r>
            <a:r>
              <a:rPr lang="en-IN" dirty="0"/>
              <a:t>improved algorithm results significantly using grid </a:t>
            </a:r>
            <a:r>
              <a:rPr lang="en-IN" dirty="0" err="1" smtClean="0"/>
              <a:t>search.We</a:t>
            </a:r>
            <a:r>
              <a:rPr lang="en-IN" dirty="0" smtClean="0"/>
              <a:t> took </a:t>
            </a:r>
            <a:r>
              <a:rPr lang="en-IN" dirty="0" err="1" smtClean="0"/>
              <a:t>Knn</a:t>
            </a:r>
            <a:r>
              <a:rPr lang="en-IN" dirty="0" smtClean="0"/>
              <a:t> model because there is a least difference of </a:t>
            </a:r>
            <a:r>
              <a:rPr lang="en-IN" dirty="0" err="1" smtClean="0"/>
              <a:t>accuracy_score</a:t>
            </a:r>
            <a:r>
              <a:rPr lang="en-IN" dirty="0" smtClean="0"/>
              <a:t> and the </a:t>
            </a:r>
            <a:r>
              <a:rPr lang="en-IN" dirty="0" err="1" smtClean="0"/>
              <a:t>cross_validation_score</a:t>
            </a:r>
            <a:endParaRPr lang="en-IN" dirty="0"/>
          </a:p>
          <a:p>
            <a:endParaRPr lang="en-IN" dirty="0"/>
          </a:p>
        </p:txBody>
      </p:sp>
      <p:sp>
        <p:nvSpPr>
          <p:cNvPr id="3" name="Title 2"/>
          <p:cNvSpPr>
            <a:spLocks noGrp="1"/>
          </p:cNvSpPr>
          <p:nvPr>
            <p:ph type="title"/>
          </p:nvPr>
        </p:nvSpPr>
        <p:spPr/>
        <p:txBody>
          <a:bodyPr/>
          <a:lstStyle/>
          <a:p>
            <a:r>
              <a:rPr lang="en-IN" dirty="0" err="1" smtClean="0"/>
              <a:t>Hyper_parameter</a:t>
            </a:r>
            <a:r>
              <a:rPr lang="en-IN" dirty="0" smtClean="0"/>
              <a:t> </a:t>
            </a:r>
            <a:r>
              <a:rPr lang="en-IN" dirty="0" err="1" smtClean="0"/>
              <a:t>Tunning</a:t>
            </a:r>
            <a:endParaRPr lang="en-IN" dirty="0"/>
          </a:p>
        </p:txBody>
      </p:sp>
    </p:spTree>
    <p:extLst>
      <p:ext uri="{BB962C8B-B14F-4D97-AF65-F5344CB8AC3E}">
        <p14:creationId xmlns:p14="http://schemas.microsoft.com/office/powerpoint/2010/main" val="24169702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Q  what is Customer Retention?</a:t>
            </a:r>
          </a:p>
        </p:txBody>
      </p:sp>
      <p:sp>
        <p:nvSpPr>
          <p:cNvPr id="3" name="Content Placeholder 2"/>
          <p:cNvSpPr>
            <a:spLocks noGrp="1"/>
          </p:cNvSpPr>
          <p:nvPr>
            <p:ph idx="1"/>
          </p:nvPr>
        </p:nvSpPr>
        <p:spPr>
          <a:xfrm>
            <a:off x="457200" y="1481329"/>
            <a:ext cx="8229600" cy="2883775"/>
          </a:xfrm>
        </p:spPr>
        <p:txBody>
          <a:bodyPr/>
          <a:lstStyle/>
          <a:p>
            <a:pPr marL="109728" indent="0">
              <a:buNone/>
            </a:pPr>
            <a:r>
              <a:rPr lang="en-IN" dirty="0" err="1" smtClean="0"/>
              <a:t>Ans</a:t>
            </a:r>
            <a:r>
              <a:rPr lang="en-IN" dirty="0" smtClean="0"/>
              <a:t> </a:t>
            </a:r>
            <a:r>
              <a:rPr lang="en-IN" dirty="0"/>
              <a:t>Customer Retention is the process of retaining the old customer than the new ones</a:t>
            </a:r>
            <a:r>
              <a:rPr lang="en-IN" dirty="0" smtClean="0"/>
              <a:t>.</a:t>
            </a:r>
          </a:p>
          <a:p>
            <a:pPr marL="109728" indent="0">
              <a:buNone/>
            </a:pPr>
            <a:r>
              <a:rPr lang="en-IN" dirty="0" smtClean="0"/>
              <a:t>Its </a:t>
            </a:r>
            <a:r>
              <a:rPr lang="en-IN" dirty="0"/>
              <a:t>very important to know why there is low retention rate</a:t>
            </a:r>
            <a:r>
              <a:rPr lang="en-IN" dirty="0" smtClean="0"/>
              <a:t>.</a:t>
            </a:r>
          </a:p>
          <a:p>
            <a:pPr marL="109728" indent="0">
              <a:buNone/>
            </a:pPr>
            <a:r>
              <a:rPr lang="en-IN" dirty="0" smtClean="0"/>
              <a:t>There </a:t>
            </a:r>
            <a:r>
              <a:rPr lang="en-IN" dirty="0"/>
              <a:t>are many technique in ML where we can predict the churn rate of the customer</a:t>
            </a:r>
          </a:p>
        </p:txBody>
      </p:sp>
    </p:spTree>
    <p:extLst>
      <p:ext uri="{BB962C8B-B14F-4D97-AF65-F5344CB8AC3E}">
        <p14:creationId xmlns:p14="http://schemas.microsoft.com/office/powerpoint/2010/main" val="318591704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r>
              <a:rPr lang="en-IN" dirty="0"/>
              <a:t>AUC - ROC curve is a performance measurement for the classification problems at various threshold settings. ROC is a probability curve and AUC represents the degree or measure of </a:t>
            </a:r>
            <a:r>
              <a:rPr lang="en-IN" dirty="0" err="1"/>
              <a:t>separability</a:t>
            </a:r>
            <a:r>
              <a:rPr lang="en-IN" dirty="0"/>
              <a:t>. It tells how much the model is capable of distinguishing between classes. Higher the AUC, the better the model is at predicting 0 classes as 0 and 1 classes as 1. By analogy, the Higher the AUC, the better the model is at distinguishing between </a:t>
            </a:r>
            <a:r>
              <a:rPr lang="en-IN" dirty="0" smtClean="0"/>
              <a:t>customer retention and with no retention</a:t>
            </a:r>
            <a:endParaRPr lang="en-IN" dirty="0"/>
          </a:p>
        </p:txBody>
      </p:sp>
      <p:sp>
        <p:nvSpPr>
          <p:cNvPr id="3" name="Title 2"/>
          <p:cNvSpPr>
            <a:spLocks noGrp="1"/>
          </p:cNvSpPr>
          <p:nvPr>
            <p:ph type="title"/>
          </p:nvPr>
        </p:nvSpPr>
        <p:spPr/>
        <p:txBody>
          <a:bodyPr/>
          <a:lstStyle/>
          <a:p>
            <a:r>
              <a:rPr lang="en-IN" dirty="0" smtClean="0"/>
              <a:t>ROC_AUC_CURVE</a:t>
            </a:r>
            <a:endParaRPr lang="en-IN" dirty="0"/>
          </a:p>
        </p:txBody>
      </p:sp>
    </p:spTree>
    <p:extLst>
      <p:ext uri="{BB962C8B-B14F-4D97-AF65-F5344CB8AC3E}">
        <p14:creationId xmlns:p14="http://schemas.microsoft.com/office/powerpoint/2010/main" val="37336537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15616" y="980728"/>
            <a:ext cx="7056784" cy="6186309"/>
          </a:xfrm>
          <a:prstGeom prst="rect">
            <a:avLst/>
          </a:prstGeom>
        </p:spPr>
        <p:txBody>
          <a:bodyPr wrap="square">
            <a:spAutoFit/>
          </a:bodyPr>
          <a:lstStyle/>
          <a:p>
            <a:r>
              <a:rPr lang="en-IN" dirty="0"/>
              <a:t>The ROC curve is plotted with </a:t>
            </a:r>
            <a:r>
              <a:rPr lang="en-IN" dirty="0" smtClean="0"/>
              <a:t>TPR(True positive rate) </a:t>
            </a:r>
            <a:r>
              <a:rPr lang="en-IN" dirty="0"/>
              <a:t>against the </a:t>
            </a:r>
            <a:r>
              <a:rPr lang="en-IN" dirty="0" smtClean="0"/>
              <a:t>FPR(false positive rate) </a:t>
            </a:r>
            <a:r>
              <a:rPr lang="en-IN" dirty="0"/>
              <a:t>where </a:t>
            </a:r>
            <a:r>
              <a:rPr lang="en-IN" dirty="0" smtClean="0"/>
              <a:t>TPR(True positive rate) </a:t>
            </a:r>
            <a:r>
              <a:rPr lang="en-IN" dirty="0"/>
              <a:t>is on the y-axis and </a:t>
            </a:r>
            <a:r>
              <a:rPr lang="en-IN" dirty="0" smtClean="0"/>
              <a:t>FPR(False positive rate) </a:t>
            </a:r>
            <a:r>
              <a:rPr lang="en-IN" dirty="0"/>
              <a:t>is on the x-axis</a:t>
            </a:r>
            <a:r>
              <a:rPr lang="en-IN" dirty="0" smtClean="0"/>
              <a:t>.</a:t>
            </a:r>
          </a:p>
          <a:p>
            <a:endParaRPr lang="en-IN" dirty="0"/>
          </a:p>
          <a:p>
            <a:r>
              <a:rPr lang="en-IN" dirty="0" smtClean="0"/>
              <a:t>Saving And Loading the Model:-</a:t>
            </a:r>
            <a:endParaRPr lang="en-IN" dirty="0"/>
          </a:p>
          <a:p>
            <a:r>
              <a:rPr lang="en-IN" dirty="0"/>
              <a:t>We can save the model through various </a:t>
            </a:r>
            <a:r>
              <a:rPr lang="en-IN" dirty="0" smtClean="0"/>
              <a:t>process</a:t>
            </a:r>
          </a:p>
          <a:p>
            <a:pPr fontAlgn="base"/>
            <a:r>
              <a:rPr lang="en-IN" dirty="0" smtClean="0"/>
              <a:t>Save </a:t>
            </a:r>
            <a:r>
              <a:rPr lang="en-IN" dirty="0"/>
              <a:t>Your Model with </a:t>
            </a:r>
            <a:r>
              <a:rPr lang="en-IN" dirty="0" smtClean="0"/>
              <a:t>pickle.</a:t>
            </a:r>
          </a:p>
          <a:p>
            <a:pPr fontAlgn="base"/>
            <a:r>
              <a:rPr lang="en-IN" dirty="0" smtClean="0"/>
              <a:t>Save </a:t>
            </a:r>
            <a:r>
              <a:rPr lang="en-IN" dirty="0"/>
              <a:t>Your Model with </a:t>
            </a:r>
            <a:r>
              <a:rPr lang="en-IN" dirty="0" err="1" smtClean="0"/>
              <a:t>joblib</a:t>
            </a:r>
            <a:r>
              <a:rPr lang="en-IN" dirty="0" smtClean="0"/>
              <a:t>.</a:t>
            </a:r>
          </a:p>
          <a:p>
            <a:pPr fontAlgn="base"/>
            <a:endParaRPr lang="en-IN" dirty="0"/>
          </a:p>
          <a:p>
            <a:pPr fontAlgn="base"/>
            <a:r>
              <a:rPr lang="en-IN" b="1" dirty="0"/>
              <a:t>object serialization</a:t>
            </a:r>
            <a:r>
              <a:rPr lang="en-IN" dirty="0"/>
              <a:t> This process / procedure of saving a ML Model is also known as object serialization - representing an object with a stream of bytes, in order to store it on disk, send it over a network or save to a database</a:t>
            </a:r>
            <a:r>
              <a:rPr lang="en-IN" dirty="0" smtClean="0"/>
              <a:t>.</a:t>
            </a:r>
          </a:p>
          <a:p>
            <a:pPr fontAlgn="base"/>
            <a:endParaRPr lang="en-IN" dirty="0"/>
          </a:p>
          <a:p>
            <a:r>
              <a:rPr lang="en-IN" b="1" dirty="0"/>
              <a:t>deserialization</a:t>
            </a:r>
            <a:r>
              <a:rPr lang="en-IN" dirty="0"/>
              <a:t> While the restoring/reloading of ML Model procedure is known as deserialization</a:t>
            </a:r>
            <a:r>
              <a:rPr lang="en-IN" dirty="0" smtClean="0"/>
              <a:t>.</a:t>
            </a:r>
            <a:endParaRPr lang="en-IN" dirty="0"/>
          </a:p>
          <a:p>
            <a:pPr fontAlgn="base"/>
            <a:endParaRPr lang="en-IN" dirty="0" smtClean="0"/>
          </a:p>
          <a:p>
            <a:pPr fontAlgn="base"/>
            <a:endParaRPr lang="en-IN" dirty="0"/>
          </a:p>
          <a:p>
            <a:pPr fontAlgn="base"/>
            <a:endParaRPr lang="en-IN" dirty="0"/>
          </a:p>
          <a:p>
            <a:endParaRPr lang="en-IN" dirty="0" smtClean="0"/>
          </a:p>
          <a:p>
            <a:endParaRPr lang="en-IN" dirty="0"/>
          </a:p>
          <a:p>
            <a:endParaRPr lang="en-IN" dirty="0"/>
          </a:p>
        </p:txBody>
      </p:sp>
    </p:spTree>
    <p:extLst>
      <p:ext uri="{BB962C8B-B14F-4D97-AF65-F5344CB8AC3E}">
        <p14:creationId xmlns:p14="http://schemas.microsoft.com/office/powerpoint/2010/main" val="14520174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1187624" y="1052736"/>
            <a:ext cx="6480720" cy="4524315"/>
          </a:xfrm>
          <a:prstGeom prst="rect">
            <a:avLst/>
          </a:prstGeom>
        </p:spPr>
        <p:txBody>
          <a:bodyPr wrap="square">
            <a:spAutoFit/>
          </a:bodyPr>
          <a:lstStyle/>
          <a:p>
            <a:r>
              <a:rPr lang="en-IN" b="1" dirty="0" smtClean="0"/>
              <a:t>CONCLUSION:-</a:t>
            </a:r>
          </a:p>
          <a:p>
            <a:r>
              <a:rPr lang="en-IN" b="1" dirty="0"/>
              <a:t> </a:t>
            </a:r>
          </a:p>
          <a:p>
            <a:r>
              <a:rPr lang="en-IN" dirty="0" smtClean="0"/>
              <a:t>Knowing </a:t>
            </a:r>
            <a:r>
              <a:rPr lang="en-IN" dirty="0"/>
              <a:t>your customer is crucial. Digital shopping provides businesses with an increasing potential customer base. It has also created a highly educated consumer that can compare all competitive products / services with a few clicks. Focused marketing and customer interaction is key to keeping a loyal customer and generating new business as well. </a:t>
            </a:r>
            <a:r>
              <a:rPr lang="en-IN" dirty="0" smtClean="0"/>
              <a:t>We </a:t>
            </a:r>
            <a:r>
              <a:rPr lang="en-IN" dirty="0"/>
              <a:t>need to </a:t>
            </a:r>
            <a:r>
              <a:rPr lang="en-IN" dirty="0" err="1" smtClean="0"/>
              <a:t>analyze</a:t>
            </a:r>
            <a:r>
              <a:rPr lang="en-IN" dirty="0" smtClean="0"/>
              <a:t> </a:t>
            </a:r>
            <a:r>
              <a:rPr lang="en-IN" dirty="0"/>
              <a:t>who their current customers are, where their potential customers are and how to keep them all happy. Transaction and demographic data generated at point-of-sale, through marketing tactics and through loyalty programs provides a wealth of retail data prime for analysis. One example, the data can be used to forecast demand for individual geographic areas</a:t>
            </a:r>
            <a:r>
              <a:rPr lang="en-IN" dirty="0" smtClean="0"/>
              <a:t>.</a:t>
            </a:r>
            <a:endParaRPr lang="en-IN" dirty="0"/>
          </a:p>
        </p:txBody>
      </p:sp>
    </p:spTree>
    <p:extLst>
      <p:ext uri="{BB962C8B-B14F-4D97-AF65-F5344CB8AC3E}">
        <p14:creationId xmlns:p14="http://schemas.microsoft.com/office/powerpoint/2010/main" val="238420457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43608" y="692696"/>
            <a:ext cx="5598368" cy="3970318"/>
          </a:xfrm>
          <a:prstGeom prst="rect">
            <a:avLst/>
          </a:prstGeom>
        </p:spPr>
        <p:txBody>
          <a:bodyPr wrap="square">
            <a:spAutoFit/>
          </a:bodyPr>
          <a:lstStyle/>
          <a:p>
            <a:r>
              <a:rPr lang="en-IN" dirty="0" smtClean="0"/>
              <a:t>Armed </a:t>
            </a:r>
            <a:r>
              <a:rPr lang="en-IN" dirty="0"/>
              <a:t>with this knowledge, retailers can be proactive and able to </a:t>
            </a:r>
            <a:r>
              <a:rPr lang="en-IN" dirty="0" smtClean="0"/>
              <a:t>fulfil </a:t>
            </a:r>
            <a:r>
              <a:rPr lang="en-IN" dirty="0"/>
              <a:t>orders more quickly and efficiently. This is a great way to keep your customers happy.</a:t>
            </a:r>
          </a:p>
          <a:p>
            <a:r>
              <a:rPr lang="en-IN" dirty="0" smtClean="0"/>
              <a:t>Returning </a:t>
            </a:r>
            <a:r>
              <a:rPr lang="en-IN" dirty="0"/>
              <a:t>to insights driven marketing and merchandising, data on how individual customers interact and make contact with retailers can then be used to decide which is the best way to grab their attention with a particular product or promotion. </a:t>
            </a:r>
            <a:endParaRPr lang="en-IN" dirty="0" smtClean="0"/>
          </a:p>
          <a:p>
            <a:r>
              <a:rPr lang="en-IN" dirty="0" smtClean="0"/>
              <a:t>Analysing and </a:t>
            </a:r>
            <a:r>
              <a:rPr lang="en-IN" dirty="0"/>
              <a:t>tracking this data through professional dashboards is a great way for </a:t>
            </a:r>
            <a:r>
              <a:rPr lang="en-IN" dirty="0" smtClean="0"/>
              <a:t>customer retention </a:t>
            </a:r>
            <a:r>
              <a:rPr lang="en-IN" dirty="0"/>
              <a:t>of any size to stay ahead of the pack.</a:t>
            </a:r>
          </a:p>
        </p:txBody>
      </p:sp>
    </p:spTree>
    <p:extLst>
      <p:ext uri="{BB962C8B-B14F-4D97-AF65-F5344CB8AC3E}">
        <p14:creationId xmlns:p14="http://schemas.microsoft.com/office/powerpoint/2010/main" val="410759058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331640" y="1443841"/>
            <a:ext cx="7056784" cy="4247317"/>
          </a:xfrm>
          <a:prstGeom prst="rect">
            <a:avLst/>
          </a:prstGeom>
        </p:spPr>
        <p:txBody>
          <a:bodyPr wrap="square">
            <a:spAutoFit/>
          </a:bodyPr>
          <a:lstStyle/>
          <a:p>
            <a:r>
              <a:rPr lang="en-IN" dirty="0"/>
              <a:t>Customer retention is one of the most important problems in the 21 century. People have a lot of different products and services to choose from. It makes every E-retailer to fight a hard battle for the customer. Businesses spend a lot of resources and money to acquire a new customer. That is why it is important to keep existing customers. It is 5 times cheaper than finding a new one. All that to say, it is possible to reduce customer churn and increase customer retention using machine learning</a:t>
            </a:r>
            <a:r>
              <a:rPr lang="en-IN" dirty="0" smtClean="0"/>
              <a:t>.</a:t>
            </a:r>
          </a:p>
          <a:p>
            <a:endParaRPr lang="en-IN" dirty="0"/>
          </a:p>
          <a:p>
            <a:endParaRPr lang="en-IN" dirty="0" smtClean="0"/>
          </a:p>
          <a:p>
            <a:pPr fontAlgn="base"/>
            <a:r>
              <a:rPr lang="en-IN" dirty="0"/>
              <a:t>It means that investment in retention is one of the most important factors of business growth.</a:t>
            </a:r>
          </a:p>
          <a:p>
            <a:r>
              <a:rPr lang="en-IN" dirty="0"/>
              <a:t/>
            </a:r>
            <a:br>
              <a:rPr lang="en-IN" dirty="0"/>
            </a:br>
            <a:endParaRPr lang="en-IN" dirty="0"/>
          </a:p>
        </p:txBody>
      </p:sp>
    </p:spTree>
    <p:extLst>
      <p:ext uri="{BB962C8B-B14F-4D97-AF65-F5344CB8AC3E}">
        <p14:creationId xmlns:p14="http://schemas.microsoft.com/office/powerpoint/2010/main" val="20993762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47664" y="799330"/>
            <a:ext cx="6336704" cy="4524315"/>
          </a:xfrm>
          <a:prstGeom prst="rect">
            <a:avLst/>
          </a:prstGeom>
        </p:spPr>
        <p:txBody>
          <a:bodyPr wrap="square">
            <a:spAutoFit/>
          </a:bodyPr>
          <a:lstStyle/>
          <a:p>
            <a:r>
              <a:rPr lang="en-IN" dirty="0"/>
              <a:t>Machine Learning is a subset of AI used to build a mathematical model of sample data, known as “training data”, in order to make predictions or decisions without being explicitly programmed to perform the task</a:t>
            </a:r>
            <a:r>
              <a:rPr lang="en-IN" dirty="0" smtClean="0"/>
              <a:t>.</a:t>
            </a:r>
          </a:p>
          <a:p>
            <a:endParaRPr lang="en-IN" dirty="0"/>
          </a:p>
          <a:p>
            <a:pPr fontAlgn="base"/>
            <a:r>
              <a:rPr lang="en-IN" dirty="0"/>
              <a:t>Machine Learning gives you an opportunity to create self-learning models, which will have to make an appropriate task in the future e.g. predict customer churn, predict customer lifetime value (LTV), detect anomaly or fraud, etc. Both AI and machine learning are based on a solid foundation of big data science. AI, in order to work, needs a big amount of data that it can work with and on.</a:t>
            </a:r>
          </a:p>
          <a:p>
            <a:r>
              <a:rPr lang="en-IN" dirty="0"/>
              <a:t/>
            </a:r>
            <a:br>
              <a:rPr lang="en-IN" dirty="0"/>
            </a:br>
            <a:endParaRPr lang="en-IN" dirty="0"/>
          </a:p>
        </p:txBody>
      </p:sp>
    </p:spTree>
    <p:extLst>
      <p:ext uri="{BB962C8B-B14F-4D97-AF65-F5344CB8AC3E}">
        <p14:creationId xmlns:p14="http://schemas.microsoft.com/office/powerpoint/2010/main" val="21806302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shot (157)"/>
          <p:cNvPicPr>
            <a:picLocks noGrp="1" noChangeAspect="1"/>
          </p:cNvPicPr>
          <p:nvPr isPhoto="1"/>
        </p:nvPicPr>
        <p:blipFill rotWithShape="1">
          <a:blip r:embed="rId3">
            <a:lum bright="3000"/>
            <a:extLst>
              <a:ext uri="{28A0092B-C50C-407E-A947-70E740481C1C}">
                <a14:useLocalDpi xmlns:a14="http://schemas.microsoft.com/office/drawing/2010/main" val="0"/>
              </a:ext>
            </a:extLst>
          </a:blip>
          <a:srcRect l="-272" t="7941" r="520" b="10172"/>
          <a:stretch/>
        </p:blipFill>
        <p:spPr>
          <a:xfrm>
            <a:off x="997527" y="1745673"/>
            <a:ext cx="6664038" cy="3075710"/>
          </a:xfrm>
          <a:prstGeom prst="rect">
            <a:avLst/>
          </a:prstGeom>
          <a:noFill/>
          <a:ln>
            <a:noFill/>
          </a:ln>
        </p:spPr>
      </p:pic>
      <p:sp>
        <p:nvSpPr>
          <p:cNvPr id="4" name="TextBox 3"/>
          <p:cNvSpPr txBox="1"/>
          <p:nvPr/>
        </p:nvSpPr>
        <p:spPr>
          <a:xfrm>
            <a:off x="992847" y="5121233"/>
            <a:ext cx="7822945" cy="1200329"/>
          </a:xfrm>
          <a:prstGeom prst="rect">
            <a:avLst/>
          </a:prstGeom>
          <a:noFill/>
        </p:spPr>
        <p:txBody>
          <a:bodyPr wrap="square" rtlCol="0">
            <a:spAutoFit/>
          </a:bodyPr>
          <a:lstStyle/>
          <a:p>
            <a:r>
              <a:rPr lang="en-IN" dirty="0" smtClean="0"/>
              <a:t>From the above </a:t>
            </a:r>
            <a:r>
              <a:rPr lang="en-IN" dirty="0" err="1"/>
              <a:t>barplot</a:t>
            </a:r>
            <a:r>
              <a:rPr lang="en-IN" dirty="0"/>
              <a:t>, we observe that the number of females is higher than the </a:t>
            </a:r>
            <a:r>
              <a:rPr lang="en-IN" dirty="0" err="1" smtClean="0"/>
              <a:t>males.I</a:t>
            </a:r>
            <a:r>
              <a:rPr lang="en-IN" b="1" dirty="0" err="1" smtClean="0"/>
              <a:t>t</a:t>
            </a:r>
            <a:r>
              <a:rPr lang="en-IN" b="1" dirty="0" smtClean="0"/>
              <a:t> means targeting </a:t>
            </a:r>
            <a:r>
              <a:rPr lang="en-IN" b="1" dirty="0"/>
              <a:t>“female” will leads to </a:t>
            </a:r>
            <a:r>
              <a:rPr lang="en-IN" b="1" dirty="0" smtClean="0"/>
              <a:t>Lower</a:t>
            </a:r>
            <a:r>
              <a:rPr lang="en-IN" b="1" dirty="0" smtClean="0"/>
              <a:t> </a:t>
            </a:r>
            <a:r>
              <a:rPr lang="en-IN" b="1" dirty="0"/>
              <a:t>customer churn rate.</a:t>
            </a:r>
          </a:p>
          <a:p>
            <a:endParaRPr lang="en-IN" b="1" dirty="0"/>
          </a:p>
        </p:txBody>
      </p:sp>
    </p:spTree>
    <p:extLst>
      <p:ext uri="{BB962C8B-B14F-4D97-AF65-F5344CB8AC3E}">
        <p14:creationId xmlns:p14="http://schemas.microsoft.com/office/powerpoint/2010/main" val="412120005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Q why Female preferred more of online shopping than Male?</a:t>
            </a:r>
          </a:p>
        </p:txBody>
      </p:sp>
      <p:sp>
        <p:nvSpPr>
          <p:cNvPr id="3" name="Content Placeholder 2"/>
          <p:cNvSpPr>
            <a:spLocks noGrp="1"/>
          </p:cNvSpPr>
          <p:nvPr>
            <p:ph idx="1"/>
          </p:nvPr>
        </p:nvSpPr>
        <p:spPr>
          <a:xfrm>
            <a:off x="457200" y="1988840"/>
            <a:ext cx="8229600" cy="4018451"/>
          </a:xfrm>
        </p:spPr>
        <p:txBody>
          <a:bodyPr>
            <a:normAutofit lnSpcReduction="10000"/>
          </a:bodyPr>
          <a:lstStyle/>
          <a:p>
            <a:pPr marL="109728" indent="0">
              <a:buNone/>
            </a:pPr>
            <a:r>
              <a:rPr lang="en-IN" dirty="0" err="1"/>
              <a:t>Ans</a:t>
            </a:r>
            <a:r>
              <a:rPr lang="en-IN" dirty="0"/>
              <a:t>  When the name comes '</a:t>
            </a:r>
            <a:r>
              <a:rPr lang="en-IN" dirty="0" err="1"/>
              <a:t>Shopping',it</a:t>
            </a:r>
            <a:r>
              <a:rPr lang="en-IN" dirty="0"/>
              <a:t> is always female who shops online or </a:t>
            </a:r>
            <a:r>
              <a:rPr lang="en-IN" dirty="0" err="1"/>
              <a:t>offline.They</a:t>
            </a:r>
            <a:r>
              <a:rPr lang="en-IN" dirty="0"/>
              <a:t> Find it easy and monetary saving while performing Online </a:t>
            </a:r>
            <a:r>
              <a:rPr lang="en-IN" dirty="0" err="1"/>
              <a:t>shopping.Anyone</a:t>
            </a:r>
            <a:r>
              <a:rPr lang="en-IN" dirty="0"/>
              <a:t> get attracted easily when they get </a:t>
            </a:r>
            <a:r>
              <a:rPr lang="en-IN" dirty="0" err="1"/>
              <a:t>offers.The</a:t>
            </a:r>
            <a:r>
              <a:rPr lang="en-IN" dirty="0"/>
              <a:t> main reason behind online shopping is discount, 'user friendly interface' and the enjoyment from online </a:t>
            </a:r>
            <a:r>
              <a:rPr lang="en-IN" dirty="0" err="1"/>
              <a:t>shopping.So</a:t>
            </a:r>
            <a:r>
              <a:rPr lang="en-IN" dirty="0"/>
              <a:t> to retain the </a:t>
            </a:r>
            <a:r>
              <a:rPr lang="en-IN" dirty="0" err="1" smtClean="0"/>
              <a:t>customers,we</a:t>
            </a:r>
            <a:r>
              <a:rPr lang="en-IN" dirty="0" smtClean="0"/>
              <a:t> </a:t>
            </a:r>
            <a:r>
              <a:rPr lang="en-IN" dirty="0"/>
              <a:t>can target the </a:t>
            </a:r>
            <a:r>
              <a:rPr lang="en-IN" dirty="0" err="1" smtClean="0"/>
              <a:t>female</a:t>
            </a:r>
            <a:r>
              <a:rPr lang="en-IN" dirty="0" err="1" smtClean="0"/>
              <a:t>,who</a:t>
            </a:r>
            <a:r>
              <a:rPr lang="en-IN" dirty="0" smtClean="0"/>
              <a:t> </a:t>
            </a:r>
            <a:r>
              <a:rPr lang="en-IN" dirty="0"/>
              <a:t>are in majority to do online shopping.</a:t>
            </a:r>
          </a:p>
        </p:txBody>
      </p:sp>
    </p:spTree>
    <p:extLst>
      <p:ext uri="{BB962C8B-B14F-4D97-AF65-F5344CB8AC3E}">
        <p14:creationId xmlns:p14="http://schemas.microsoft.com/office/powerpoint/2010/main" val="253575219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7544" y="764704"/>
            <a:ext cx="8229600" cy="1733054"/>
          </a:xfrm>
        </p:spPr>
        <p:txBody>
          <a:bodyPr>
            <a:normAutofit fontScale="90000"/>
          </a:bodyPr>
          <a:lstStyle/>
          <a:p>
            <a:r>
              <a:rPr lang="en-IN" dirty="0"/>
              <a:t>There are more people who </a:t>
            </a:r>
            <a:r>
              <a:rPr lang="en-IN" dirty="0" smtClean="0"/>
              <a:t>shops </a:t>
            </a:r>
            <a:r>
              <a:rPr lang="en-IN" dirty="0"/>
              <a:t>online in the age-group of "21-30" and in every age-group 'Females' are more</a:t>
            </a:r>
          </a:p>
        </p:txBody>
      </p:sp>
      <p:pic>
        <p:nvPicPr>
          <p:cNvPr id="7" name="Content Placeholder 6"/>
          <p:cNvPicPr>
            <a:picLocks noGrp="1" noChangeAspect="1"/>
          </p:cNvPicPr>
          <p:nvPr>
            <p:ph idx="1"/>
          </p:nvPr>
        </p:nvPicPr>
        <p:blipFill rotWithShape="1">
          <a:blip r:embed="rId2">
            <a:extLst>
              <a:ext uri="{28A0092B-C50C-407E-A947-70E740481C1C}">
                <a14:useLocalDpi xmlns:a14="http://schemas.microsoft.com/office/drawing/2010/main" val="0"/>
              </a:ext>
            </a:extLst>
          </a:blip>
          <a:srcRect t="19732" b="4394"/>
          <a:stretch/>
        </p:blipFill>
        <p:spPr>
          <a:xfrm>
            <a:off x="1331640" y="2924944"/>
            <a:ext cx="6552728" cy="3024336"/>
          </a:xfrm>
        </p:spPr>
      </p:pic>
    </p:spTree>
    <p:extLst>
      <p:ext uri="{BB962C8B-B14F-4D97-AF65-F5344CB8AC3E}">
        <p14:creationId xmlns:p14="http://schemas.microsoft.com/office/powerpoint/2010/main" val="27936741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27584" y="474345"/>
            <a:ext cx="7992888" cy="5355312"/>
          </a:xfrm>
          <a:prstGeom prst="rect">
            <a:avLst/>
          </a:prstGeom>
        </p:spPr>
        <p:txBody>
          <a:bodyPr wrap="square">
            <a:spAutoFit/>
          </a:bodyPr>
          <a:lstStyle/>
          <a:p>
            <a:r>
              <a:rPr lang="en-IN" b="1" dirty="0"/>
              <a:t>Need of Customer </a:t>
            </a:r>
            <a:r>
              <a:rPr lang="en-IN" b="1" dirty="0" smtClean="0"/>
              <a:t>Segmentation</a:t>
            </a:r>
          </a:p>
          <a:p>
            <a:endParaRPr lang="en-IN" b="1" dirty="0"/>
          </a:p>
          <a:p>
            <a:pPr marL="285750" indent="-285750">
              <a:buFont typeface="Wingdings" panose="05000000000000000000" pitchFamily="2" charset="2"/>
              <a:buChar char="Ø"/>
            </a:pPr>
            <a:r>
              <a:rPr lang="en-IN" dirty="0"/>
              <a:t>It will help in identifying the most potential customers.</a:t>
            </a:r>
          </a:p>
          <a:p>
            <a:pPr marL="285750" indent="-285750">
              <a:buFont typeface="Wingdings" panose="05000000000000000000" pitchFamily="2" charset="2"/>
              <a:buChar char="Ø"/>
            </a:pPr>
            <a:r>
              <a:rPr lang="en-IN" dirty="0"/>
              <a:t>It will help managers to easily communicate with a </a:t>
            </a:r>
            <a:r>
              <a:rPr lang="en-IN" dirty="0" smtClean="0"/>
              <a:t>targeted </a:t>
            </a:r>
            <a:r>
              <a:rPr lang="en-IN" dirty="0"/>
              <a:t>group of the audience.</a:t>
            </a:r>
          </a:p>
          <a:p>
            <a:pPr marL="285750" indent="-285750">
              <a:buFont typeface="Wingdings" panose="05000000000000000000" pitchFamily="2" charset="2"/>
              <a:buChar char="Ø"/>
            </a:pPr>
            <a:r>
              <a:rPr lang="en-IN" dirty="0"/>
              <a:t>Also, help in selecting the best medium for communicating with the </a:t>
            </a:r>
            <a:r>
              <a:rPr lang="en-IN" dirty="0" smtClean="0"/>
              <a:t>targeted </a:t>
            </a:r>
            <a:r>
              <a:rPr lang="en-IN" dirty="0"/>
              <a:t>segment.</a:t>
            </a:r>
          </a:p>
          <a:p>
            <a:pPr marL="285750" indent="-285750">
              <a:buFont typeface="Wingdings" panose="05000000000000000000" pitchFamily="2" charset="2"/>
              <a:buChar char="Ø"/>
            </a:pPr>
            <a:r>
              <a:rPr lang="en-IN" dirty="0"/>
              <a:t>It improves the quality of service, loyalty, and retention.</a:t>
            </a:r>
          </a:p>
          <a:p>
            <a:pPr marL="285750" indent="-285750">
              <a:buFont typeface="Wingdings" panose="05000000000000000000" pitchFamily="2" charset="2"/>
              <a:buChar char="Ø"/>
            </a:pPr>
            <a:r>
              <a:rPr lang="en-IN" dirty="0"/>
              <a:t>Improve customer relationship via better understanding needs of segments.</a:t>
            </a:r>
          </a:p>
          <a:p>
            <a:pPr marL="285750" indent="-285750">
              <a:buFont typeface="Wingdings" panose="05000000000000000000" pitchFamily="2" charset="2"/>
              <a:buChar char="Ø"/>
            </a:pPr>
            <a:r>
              <a:rPr lang="en-IN" dirty="0"/>
              <a:t>It provides opportunities for upselling and cross-selling.</a:t>
            </a:r>
          </a:p>
          <a:p>
            <a:pPr marL="285750" indent="-285750">
              <a:buFont typeface="Wingdings" panose="05000000000000000000" pitchFamily="2" charset="2"/>
              <a:buChar char="Ø"/>
            </a:pPr>
            <a:r>
              <a:rPr lang="en-IN" dirty="0"/>
              <a:t>It will help managers to design special offers for </a:t>
            </a:r>
            <a:r>
              <a:rPr lang="en-IN" dirty="0" smtClean="0"/>
              <a:t>targeted </a:t>
            </a:r>
            <a:r>
              <a:rPr lang="en-IN" dirty="0"/>
              <a:t>customers, to encourage them to buy more products</a:t>
            </a:r>
            <a:r>
              <a:rPr lang="en-IN" dirty="0" smtClean="0"/>
              <a:t>.</a:t>
            </a:r>
          </a:p>
          <a:p>
            <a:pPr marL="285750" indent="-285750">
              <a:buFont typeface="Wingdings" panose="05000000000000000000" pitchFamily="2" charset="2"/>
              <a:buChar char="Ø"/>
            </a:pPr>
            <a:r>
              <a:rPr lang="en-IN" dirty="0"/>
              <a:t>It helps companies to stay a step ahead of competitors.</a:t>
            </a:r>
          </a:p>
          <a:p>
            <a:pPr marL="285750" indent="-285750">
              <a:buFont typeface="Wingdings" panose="05000000000000000000" pitchFamily="2" charset="2"/>
              <a:buChar char="Ø"/>
            </a:pPr>
            <a:r>
              <a:rPr lang="en-IN" dirty="0"/>
              <a:t>It also helps in identifying new products that customers could be interested in.</a:t>
            </a:r>
          </a:p>
          <a:p>
            <a:endParaRPr lang="en-IN" dirty="0"/>
          </a:p>
          <a:p>
            <a:r>
              <a:rPr lang="en-IN" dirty="0"/>
              <a:t/>
            </a:r>
            <a:br>
              <a:rPr lang="en-IN" dirty="0"/>
            </a:br>
            <a:endParaRPr lang="en-IN" dirty="0"/>
          </a:p>
        </p:txBody>
      </p:sp>
      <p:sp>
        <p:nvSpPr>
          <p:cNvPr id="3" name="Right Arrow 2"/>
          <p:cNvSpPr/>
          <p:nvPr/>
        </p:nvSpPr>
        <p:spPr>
          <a:xfrm>
            <a:off x="179512" y="474345"/>
            <a:ext cx="648072"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1407865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899592" y="1412776"/>
            <a:ext cx="6768752" cy="923330"/>
          </a:xfrm>
          <a:prstGeom prst="rect">
            <a:avLst/>
          </a:prstGeom>
        </p:spPr>
        <p:txBody>
          <a:bodyPr wrap="square">
            <a:spAutoFit/>
          </a:bodyPr>
          <a:lstStyle/>
          <a:p>
            <a:r>
              <a:rPr lang="en-IN" dirty="0"/>
              <a:t>Customer segmentation is useful in understanding what demographic and psychographic sub-populations there are within your customers in a business case.</a:t>
            </a:r>
          </a:p>
        </p:txBody>
      </p:sp>
      <p:sp>
        <p:nvSpPr>
          <p:cNvPr id="7" name="Rectangle 1"/>
          <p:cNvSpPr>
            <a:spLocks noChangeArrowheads="1"/>
          </p:cNvSpPr>
          <p:nvPr/>
        </p:nvSpPr>
        <p:spPr bwMode="auto">
          <a:xfrm rot="10800000" flipV="1">
            <a:off x="1063457" y="2892569"/>
            <a:ext cx="5112568" cy="784830"/>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500" b="0" i="0" u="none" strike="noStrike" cap="none" normalizeH="0" baseline="0" dirty="0" smtClean="0">
                <a:ln>
                  <a:noFill/>
                </a:ln>
                <a:solidFill>
                  <a:srgbClr val="292929"/>
                </a:solidFill>
                <a:effectLst/>
                <a:latin typeface="charter"/>
                <a:cs typeface="Arial" pitchFamily="34" charset="0"/>
              </a:rPr>
              <a:t>1.Getting started, you can write out your import statements and load the data set, calling </a:t>
            </a:r>
            <a:r>
              <a:rPr kumimoji="0" lang="en-US" altLang="en-US" sz="1100" b="0" i="0" u="none" strike="noStrike" cap="none" normalizeH="0" baseline="0" dirty="0" smtClean="0">
                <a:ln>
                  <a:noFill/>
                </a:ln>
                <a:solidFill>
                  <a:srgbClr val="292929"/>
                </a:solidFill>
                <a:effectLst/>
                <a:latin typeface="Menlo"/>
                <a:cs typeface="Arial" pitchFamily="34" charset="0"/>
              </a:rPr>
              <a:t>head()</a:t>
            </a:r>
            <a:r>
              <a:rPr kumimoji="0" lang="en-US" altLang="en-US" sz="1500" b="0" i="0" u="none" strike="noStrike" cap="none" normalizeH="0" baseline="0" dirty="0" smtClean="0">
                <a:ln>
                  <a:noFill/>
                </a:ln>
                <a:solidFill>
                  <a:srgbClr val="292929"/>
                </a:solidFill>
                <a:effectLst/>
                <a:latin typeface="charter"/>
                <a:cs typeface="Arial" pitchFamily="34" charset="0"/>
              </a:rPr>
              <a:t> to see a preview of the data.</a:t>
            </a:r>
            <a:r>
              <a:rPr kumimoji="0" lang="en-US" altLang="en-US" sz="800" b="0" i="0" u="none" strike="noStrike" cap="none" normalizeH="0" baseline="0" dirty="0" smtClean="0">
                <a:ln>
                  <a:noFill/>
                </a:ln>
                <a:solidFill>
                  <a:schemeClr val="tx1"/>
                </a:solidFill>
                <a:effectLst/>
                <a:latin typeface="Arial" pitchFamily="34" charset="0"/>
                <a:cs typeface="Arial" pitchFamily="34" charset="0"/>
              </a:rPr>
              <a:t> </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44789184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3846</TotalTime>
  <Words>1169</Words>
  <Application>Microsoft Office PowerPoint</Application>
  <PresentationFormat>On-screen Show (4:3)</PresentationFormat>
  <Paragraphs>85</Paragraphs>
  <Slides>23</Slides>
  <Notes>1</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Concourse</vt:lpstr>
      <vt:lpstr>Customer Retention project</vt:lpstr>
      <vt:lpstr>Q  what is Customer Retention?</vt:lpstr>
      <vt:lpstr>PowerPoint Presentation</vt:lpstr>
      <vt:lpstr>PowerPoint Presentation</vt:lpstr>
      <vt:lpstr>PowerPoint Presentation</vt:lpstr>
      <vt:lpstr>Q why Female preferred more of online shopping than Male?</vt:lpstr>
      <vt:lpstr>There are more people who shops online in the age-group of "21-30" and in every age-group 'Females' are more</vt:lpstr>
      <vt:lpstr>PowerPoint Presentation</vt:lpstr>
      <vt:lpstr>PowerPoint Presentation</vt:lpstr>
      <vt:lpstr>Data Preparation </vt:lpstr>
      <vt:lpstr>Raw Description</vt:lpstr>
      <vt:lpstr>PowerPoint Presentation</vt:lpstr>
      <vt:lpstr>Q Why Product Value Is a Necessary Condition for Customer Retention?  </vt:lpstr>
      <vt:lpstr>How people Think about monetary saving while shopping online.</vt:lpstr>
      <vt:lpstr>Q Personalized Customer Experiences Are Increasingly Necessary?  </vt:lpstr>
      <vt:lpstr>WE will use LabelEncoder() to convert ‘object’ datatype into integer</vt:lpstr>
      <vt:lpstr>We can split the data into train_test_split</vt:lpstr>
      <vt:lpstr>Building The Model</vt:lpstr>
      <vt:lpstr>Hyper_parameter Tunning</vt:lpstr>
      <vt:lpstr>ROC_AUC_CURVE</vt:lpstr>
      <vt:lpstr>PowerPoint Presentation</vt:lpstr>
      <vt:lpstr>PowerPoint Presentation</vt:lpstr>
      <vt:lpstr>PowerPoint Presentation</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Retention project</dc:title>
  <dc:creator>monish</dc:creator>
  <cp:lastModifiedBy>monish</cp:lastModifiedBy>
  <cp:revision>22</cp:revision>
  <dcterms:created xsi:type="dcterms:W3CDTF">2021-08-12T08:56:59Z</dcterms:created>
  <dcterms:modified xsi:type="dcterms:W3CDTF">2021-08-19T02:34:35Z</dcterms:modified>
</cp:coreProperties>
</file>