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9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CBEB"/>
    <a:srgbClr val="3499CD"/>
    <a:srgbClr val="F2F2F2"/>
    <a:srgbClr val="3399CC"/>
    <a:srgbClr val="727272"/>
    <a:srgbClr val="FFFFFF"/>
    <a:srgbClr val="007A8D"/>
    <a:srgbClr val="0091FE"/>
    <a:srgbClr val="2DD7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0" autoAdjust="0"/>
    <p:restoredTop sz="88385" autoAdjust="0"/>
  </p:normalViewPr>
  <p:slideViewPr>
    <p:cSldViewPr snapToGrid="0">
      <p:cViewPr varScale="1">
        <p:scale>
          <a:sx n="58" d="100"/>
          <a:sy n="58" d="100"/>
        </p:scale>
        <p:origin x="1036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77DA9-0B47-4F62-B675-CEC19A287196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33815-F32F-4D2F-8B05-D87E5C27D3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33815-F32F-4D2F-8B05-D87E5C27D38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92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9BB6449B-D34D-43BD-8A62-73B488548A4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777E145A-C1A7-4FED-8D7C-AAF761F49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449B-D34D-43BD-8A62-73B488548A4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145A-C1A7-4FED-8D7C-AAF761F49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/>
          <a:p>
            <a:fld id="{9BB6449B-D34D-43BD-8A62-73B488548A4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7E145A-C1A7-4FED-8D7C-AAF761F49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449B-D34D-43BD-8A62-73B488548A4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145A-C1A7-4FED-8D7C-AAF761F49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B6449B-D34D-43BD-8A62-73B488548A4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/>
          <a:p>
            <a:fld id="{777E145A-C1A7-4FED-8D7C-AAF761F49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449B-D34D-43BD-8A62-73B488548A4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145A-C1A7-4FED-8D7C-AAF761F49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449B-D34D-43BD-8A62-73B488548A4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145A-C1A7-4FED-8D7C-AAF761F49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449B-D34D-43BD-8A62-73B488548A4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145A-C1A7-4FED-8D7C-AAF761F49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B6449B-D34D-43BD-8A62-73B488548A4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145A-C1A7-4FED-8D7C-AAF761F49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449B-D34D-43BD-8A62-73B488548A4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145A-C1A7-4FED-8D7C-AAF761F49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449B-D34D-43BD-8A62-73B488548A4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145A-C1A7-4FED-8D7C-AAF761F49D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9BB6449B-D34D-43BD-8A62-73B488548A4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777E145A-C1A7-4FED-8D7C-AAF761F49D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 panose="05020102010507070707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335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 panose="05020102010507070707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825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 panose="05000000000000000000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 panose="05020102010507070707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 panose="05000000000000000000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930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 panose="05020102010507070707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225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 panose="05020102010507070707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215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anose="05000000000000000000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hyperlink" Target="https://nyc-crash-analysis.netlify.app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underground.com/history/daily/us/ny/new-york-city/KJFK" TargetMode="External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hyperlink" Target="https://data.cityofnewyork.us/Public-Safety/Motor-Vehicle-Collisions-Crashes/h9gi-nx9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" TargetMode="Externa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ark.apache.org/docs/latest/api/python/getting_started/quickstart_ps.html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ngodb.com/docs/drivers/python/" TargetMode="External"/><Relationship Id="rId5" Type="http://schemas.openxmlformats.org/officeDocument/2006/relationships/hyperlink" Target="https://www.mongodb.com/docs/atlas/getting-started/" TargetMode="Externa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mongodb.com/v2/63fe22b208ccf83793d4d8bd#/clusters" TargetMode="Externa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171" y="-43632"/>
            <a:ext cx="234811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endParaRPr lang="en-US" altLang="en-US" b="1" dirty="0">
              <a:solidFill>
                <a:schemeClr val="bg1"/>
              </a:solidFill>
              <a:latin typeface="Inter SemiBold" panose="02000503000000020004" pitchFamily="2" charset="0"/>
              <a:ea typeface="Inter SemiBold" panose="02000503000000020004" pitchFamily="2" charset="0"/>
            </a:endParaRPr>
          </a:p>
          <a:p>
            <a:pPr algn="ctr">
              <a:buClrTx/>
            </a:pPr>
            <a:r>
              <a:rPr lang="en-US" altLang="en-US" b="1" dirty="0">
                <a:solidFill>
                  <a:schemeClr val="bg1"/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C-DAC Bangalore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64" y="2347028"/>
            <a:ext cx="997051" cy="794993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2467335" y="-147776"/>
            <a:ext cx="9660322" cy="1852105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000" dirty="0">
                <a:ln w="11430"/>
                <a:solidFill>
                  <a:schemeClr val="tx1"/>
                </a:solidFill>
                <a:latin typeface="Inter Black" panose="02000503000000020004" pitchFamily="2" charset="0"/>
                <a:ea typeface="Inter Black" panose="02000503000000020004" pitchFamily="2" charset="0"/>
              </a:rPr>
              <a:t>Analysis of the relationship between </a:t>
            </a:r>
            <a:br>
              <a:rPr lang="en-US" sz="3000" dirty="0">
                <a:ln w="11430"/>
                <a:solidFill>
                  <a:schemeClr val="tx1"/>
                </a:solidFill>
                <a:latin typeface="Inter Black" panose="02000503000000020004" pitchFamily="2" charset="0"/>
                <a:ea typeface="Inter Black" panose="02000503000000020004" pitchFamily="2" charset="0"/>
              </a:rPr>
            </a:br>
            <a:r>
              <a:rPr lang="en-US" sz="3000" dirty="0">
                <a:ln w="11430"/>
                <a:solidFill>
                  <a:schemeClr val="tx1"/>
                </a:solidFill>
                <a:latin typeface="Inter Black" panose="02000503000000020004" pitchFamily="2" charset="0"/>
                <a:ea typeface="Inter Black" panose="02000503000000020004" pitchFamily="2" charset="0"/>
              </a:rPr>
              <a:t>New York City Accidents and Weather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74856" y="5903709"/>
            <a:ext cx="90197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50" endPos="85000" dist="60007" dir="5400000" sy="-100000" algn="bl" rotWithShape="0"/>
                </a:effectLst>
                <a:latin typeface="Inter SemiBold" panose="02000503000000020004" pitchFamily="2" charset="0"/>
                <a:ea typeface="Inter SemiBold" panose="02000503000000020004" pitchFamily="2" charset="0"/>
                <a:cs typeface="Arial" panose="020B0604020202020204" pitchFamily="34" charset="0"/>
              </a:rPr>
              <a:t>Center for Development of Advanced Computing</a:t>
            </a:r>
            <a:endParaRPr lang="en-US" sz="2800" dirty="0"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55000" endA="50" endPos="85000" dist="60007" dir="5400000" sy="-100000" algn="bl" rotWithShape="0"/>
              </a:effectLst>
              <a:latin typeface="Inter SemiBold" panose="02000503000000020004" pitchFamily="2" charset="0"/>
              <a:ea typeface="Inter SemiBold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19" name="Subtitle 8"/>
          <p:cNvSpPr txBox="1"/>
          <p:nvPr/>
        </p:nvSpPr>
        <p:spPr>
          <a:xfrm>
            <a:off x="3354442" y="3539864"/>
            <a:ext cx="4544697" cy="1101248"/>
          </a:xfrm>
          <a:prstGeom prst="rect">
            <a:avLst/>
          </a:prstGeom>
        </p:spPr>
        <p:txBody>
          <a:bodyPr vert="horz" lIns="45720" tIns="0" rIns="45720" bIns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 panose="05020102010507070707"/>
              <a:buNone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 SemiBold" panose="02000503000000020004" pitchFamily="2" charset="0"/>
                <a:ea typeface="Inter SemiBold" panose="02000503000000020004" pitchFamily="2" charset="0"/>
              </a:rPr>
              <a:t>PG –DAC/DITISS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82084" y="3078199"/>
            <a:ext cx="5698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Inter" panose="02000503000000020004" pitchFamily="2" charset="0"/>
                <a:ea typeface="Inter" panose="02000503000000020004" pitchFamily="2" charset="0"/>
              </a:rPr>
              <a:t>Course: </a:t>
            </a:r>
            <a:r>
              <a:rPr lang="en-IN" sz="2400" b="1" dirty="0">
                <a:latin typeface="Inter SemiBold" panose="02000503000000020004" pitchFamily="2" charset="0"/>
                <a:ea typeface="Inter SemiBold" panose="02000503000000020004" pitchFamily="2" charset="0"/>
              </a:rPr>
              <a:t>PG-DBDA SEPT 2022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87800" y="3539864"/>
            <a:ext cx="798337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860" algn="just" rtl="0">
              <a:spcBef>
                <a:spcPts val="0"/>
              </a:spcBef>
              <a:spcAft>
                <a:spcPts val="0"/>
              </a:spcAft>
            </a:pPr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NAME: </a:t>
            </a:r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Jemima Joaquina Dias</a:t>
            </a:r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  PRN: </a:t>
            </a:r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220950125041</a:t>
            </a:r>
            <a:endParaRPr lang="en-IN" sz="1900" b="0" dirty="0">
              <a:effectLst/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1800860" algn="just" rtl="0">
              <a:spcBef>
                <a:spcPts val="0"/>
              </a:spcBef>
              <a:spcAft>
                <a:spcPts val="0"/>
              </a:spcAft>
            </a:pPr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NAME: </a:t>
            </a:r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Kajal Patel</a:t>
            </a:r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  PRN: </a:t>
            </a:r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22095015442</a:t>
            </a:r>
            <a:endParaRPr lang="en-IN" sz="1900" b="0" dirty="0">
              <a:effectLst/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1800860" algn="just" rtl="0">
              <a:spcBef>
                <a:spcPts val="0"/>
              </a:spcBef>
              <a:spcAft>
                <a:spcPts val="0"/>
              </a:spcAft>
            </a:pPr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NAME: </a:t>
            </a:r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Kamal Prakash Yadav</a:t>
            </a:r>
            <a:r>
              <a:rPr lang="en-IN" sz="1900" dirty="0">
                <a:solidFill>
                  <a:srgbClr val="000000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   </a:t>
            </a:r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PRN: </a:t>
            </a:r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220950125043</a:t>
            </a:r>
            <a:endParaRPr lang="en-IN" sz="1900" b="0" dirty="0">
              <a:effectLst/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1800860" algn="just" rtl="0">
              <a:spcBef>
                <a:spcPts val="0"/>
              </a:spcBef>
              <a:spcAft>
                <a:spcPts val="0"/>
              </a:spcAft>
            </a:pPr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NAME</a:t>
            </a:r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: Nainesh Anil Khanjire   </a:t>
            </a:r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PRN: </a:t>
            </a:r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220950125053</a:t>
            </a:r>
            <a:endParaRPr lang="en-IN" sz="1900" b="0" dirty="0">
              <a:effectLst/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1800860" algn="just" rtl="0">
              <a:spcBef>
                <a:spcPts val="0"/>
              </a:spcBef>
              <a:spcAft>
                <a:spcPts val="0"/>
              </a:spcAft>
            </a:pPr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NAME: </a:t>
            </a:r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Nalin Pushp   </a:t>
            </a:r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PRN: </a:t>
            </a:r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220950125054</a:t>
            </a:r>
            <a:endParaRPr lang="en-IN" sz="1900" b="0" dirty="0">
              <a:effectLst/>
              <a:latin typeface="Inter" panose="02000503000000020004" pitchFamily="2" charset="0"/>
              <a:ea typeface="Inter" panose="02000503000000020004" pitchFamily="2" charset="0"/>
            </a:endParaRPr>
          </a:p>
          <a:p>
            <a:br>
              <a:rPr lang="en-IN" sz="1900" dirty="0">
                <a:latin typeface="Inter Medium" panose="02000503000000020004" pitchFamily="2" charset="0"/>
                <a:ea typeface="Inter Medium" panose="02000503000000020004" pitchFamily="2" charset="0"/>
              </a:rPr>
            </a:br>
            <a:endParaRPr lang="en-IN" sz="1900" b="1" dirty="0"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pic>
        <p:nvPicPr>
          <p:cNvPr id="1026" name="Picture 2" descr="C:\Users\cdac2\Desktop\Report Format\index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248" y="6067776"/>
            <a:ext cx="874710" cy="621077"/>
          </a:xfrm>
          <a:prstGeom prst="rect">
            <a:avLst/>
          </a:prstGeom>
          <a:noFill/>
        </p:spPr>
      </p:pic>
      <p:pic>
        <p:nvPicPr>
          <p:cNvPr id="1027" name="Picture 3" descr="C:\Users\cdac2\Desktop\Report Format\inde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3499" y="6067776"/>
            <a:ext cx="914668" cy="636064"/>
          </a:xfrm>
          <a:prstGeom prst="rect">
            <a:avLst/>
          </a:prstGeom>
          <a:noFill/>
        </p:spPr>
      </p:pic>
      <p:pic>
        <p:nvPicPr>
          <p:cNvPr id="2" name="Picture 2" descr="C:\Users\ISEA02\Desktop\Report Format\image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3" y="145792"/>
            <a:ext cx="2290938" cy="96202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alpha val="89000"/>
              </a:schemeClr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03098" y="0"/>
            <a:ext cx="1788902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r>
              <a:rPr lang="en-US" altLang="en-US" sz="1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C-DAC Bangalore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489" y="5377125"/>
            <a:ext cx="1122120" cy="794993"/>
          </a:xfrm>
          <a:prstGeom prst="rect">
            <a:avLst/>
          </a:prstGeom>
        </p:spPr>
      </p:pic>
      <p:pic>
        <p:nvPicPr>
          <p:cNvPr id="2050" name="Picture 2" descr="C:\Users\ISEA02\Desktop\Report Format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220" y="160849"/>
            <a:ext cx="1602658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6BB704-92AA-2CF1-15BF-E682A6D1882B}"/>
              </a:ext>
            </a:extLst>
          </p:cNvPr>
          <p:cNvSpPr txBox="1"/>
          <p:nvPr/>
        </p:nvSpPr>
        <p:spPr>
          <a:xfrm>
            <a:off x="253388" y="435526"/>
            <a:ext cx="1005658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latin typeface="Inter" panose="02000503000000020004" pitchFamily="2" charset="0"/>
                <a:ea typeface="Inter" panose="02000503000000020004" pitchFamily="2" charset="0"/>
              </a:rPr>
              <a:t>MACHINE LEARNING METRICS</a:t>
            </a:r>
            <a:endParaRPr lang="en-US" sz="3000" b="1" i="0" u="none" strike="noStrike" dirty="0">
              <a:effectLst/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613FC4-C3E3-783B-C7E8-BFF5B2D28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7431"/>
            <a:ext cx="10403098" cy="3310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9F8809-F5AB-6427-5A7B-F2840765DF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4" y="885825"/>
            <a:ext cx="95154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82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03098" y="0"/>
            <a:ext cx="1788902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r>
              <a:rPr lang="en-US" altLang="en-US" sz="1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C-DAC Bangalore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489" y="5377125"/>
            <a:ext cx="1122120" cy="794993"/>
          </a:xfrm>
          <a:prstGeom prst="rect">
            <a:avLst/>
          </a:prstGeom>
        </p:spPr>
      </p:pic>
      <p:pic>
        <p:nvPicPr>
          <p:cNvPr id="2050" name="Picture 2" descr="C:\Users\ISEA02\Desktop\Report Format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220" y="160849"/>
            <a:ext cx="1602658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6BB704-92AA-2CF1-15BF-E682A6D1882B}"/>
              </a:ext>
            </a:extLst>
          </p:cNvPr>
          <p:cNvSpPr txBox="1"/>
          <p:nvPr/>
        </p:nvSpPr>
        <p:spPr>
          <a:xfrm>
            <a:off x="253388" y="527859"/>
            <a:ext cx="1005658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000" b="1" i="0" u="none" strike="noStrike" dirty="0">
                <a:effectLst/>
                <a:latin typeface="Inter" panose="02000503000000020004" pitchFamily="2" charset="0"/>
                <a:ea typeface="Inter" panose="02000503000000020004" pitchFamily="2" charset="0"/>
              </a:rPr>
              <a:t>VISUALISATION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97616-EA67-3A11-AAF0-4DCA4EAE9210}"/>
              </a:ext>
            </a:extLst>
          </p:cNvPr>
          <p:cNvSpPr txBox="1"/>
          <p:nvPr/>
        </p:nvSpPr>
        <p:spPr>
          <a:xfrm>
            <a:off x="253387" y="1321090"/>
            <a:ext cx="99702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 panose="02000503000000020004" pitchFamily="2" charset="0"/>
                <a:ea typeface="Inter" panose="02000503000000020004" pitchFamily="2" charset="0"/>
              </a:rPr>
              <a:t>We have developed a frontend using HTML, AMCharts, and Power BI.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 panose="02000503000000020004" pitchFamily="2" charset="0"/>
                <a:ea typeface="Inter" panose="02000503000000020004" pitchFamily="2" charset="0"/>
              </a:rPr>
              <a:t>HTML and CSS are used to create the main page, while AMCharts is used to create a race chart displaying 10 years of data and a heat map showing the distribution of crashes during the week.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 panose="02000503000000020004" pitchFamily="2" charset="0"/>
                <a:ea typeface="Inter" panose="02000503000000020004" pitchFamily="2" charset="0"/>
              </a:rPr>
              <a:t>We have embedded Power BI into HTML using an inline frame to display the weather and crash data dashboard.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 panose="02000503000000020004" pitchFamily="2" charset="0"/>
                <a:ea typeface="Inter" panose="02000503000000020004" pitchFamily="2" charset="0"/>
              </a:rPr>
              <a:t>Our frontend provides an interactive and visually appealing way to analyze crash and weather data for New York 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BF12E0-8681-0E82-812C-3691E8C05B6F}"/>
              </a:ext>
            </a:extLst>
          </p:cNvPr>
          <p:cNvSpPr txBox="1"/>
          <p:nvPr/>
        </p:nvSpPr>
        <p:spPr>
          <a:xfrm>
            <a:off x="3997287" y="5115515"/>
            <a:ext cx="4197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Inter Black" panose="02000503000000020004" pitchFamily="2" charset="0"/>
                <a:ea typeface="Inter Black" panose="020005030000000200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TO FRONTEND</a:t>
            </a:r>
            <a:endParaRPr lang="en-IN" sz="2800" u="sng" dirty="0">
              <a:latin typeface="Inter Black" panose="02000503000000020004" pitchFamily="2" charset="0"/>
              <a:ea typeface="Inter Black" panose="02000503000000020004" pitchFamily="2" charset="0"/>
            </a:endParaRPr>
          </a:p>
        </p:txBody>
      </p:sp>
      <p:pic>
        <p:nvPicPr>
          <p:cNvPr id="8" name="Graphic 7" descr="Right pointing backhand index">
            <a:extLst>
              <a:ext uri="{FF2B5EF4-FFF2-40B4-BE49-F238E27FC236}">
                <a16:creationId xmlns:a16="http://schemas.microsoft.com/office/drawing/2014/main" id="{C69EE962-A685-6133-FE1D-9F64BB3E6B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0352" y="4976643"/>
            <a:ext cx="807212" cy="80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88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03098" y="0"/>
            <a:ext cx="1788902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r>
              <a:rPr lang="en-US" altLang="en-US" sz="1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C-DAC Bangalore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489" y="5377125"/>
            <a:ext cx="1122120" cy="794993"/>
          </a:xfrm>
          <a:prstGeom prst="rect">
            <a:avLst/>
          </a:prstGeom>
        </p:spPr>
      </p:pic>
      <p:pic>
        <p:nvPicPr>
          <p:cNvPr id="2050" name="Picture 2" descr="C:\Users\ISEA02\Desktop\Report Format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220" y="160849"/>
            <a:ext cx="1602658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6BB704-92AA-2CF1-15BF-E682A6D1882B}"/>
              </a:ext>
            </a:extLst>
          </p:cNvPr>
          <p:cNvSpPr txBox="1"/>
          <p:nvPr/>
        </p:nvSpPr>
        <p:spPr>
          <a:xfrm>
            <a:off x="253388" y="527859"/>
            <a:ext cx="1005658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000" b="1" i="0" u="none" strike="noStrike" dirty="0">
                <a:effectLst/>
                <a:latin typeface="Inter" panose="02000503000000020004" pitchFamily="2" charset="0"/>
                <a:ea typeface="Inter" panose="02000503000000020004" pitchFamily="2" charset="0"/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340A77-3E34-D6E8-CBE3-1A286098586D}"/>
              </a:ext>
            </a:extLst>
          </p:cNvPr>
          <p:cNvSpPr txBox="1"/>
          <p:nvPr/>
        </p:nvSpPr>
        <p:spPr>
          <a:xfrm>
            <a:off x="152309" y="1475164"/>
            <a:ext cx="100565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 panose="02000503000000020004" pitchFamily="2" charset="0"/>
                <a:ea typeface="Inter" panose="02000503000000020004" pitchFamily="2" charset="0"/>
              </a:rPr>
              <a:t>NYC has 5 boroughs and a population of 8.8 million.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 panose="02000503000000020004" pitchFamily="2" charset="0"/>
                <a:ea typeface="Inter" panose="02000503000000020004" pitchFamily="2" charset="0"/>
              </a:rPr>
              <a:t>Crashes decreased after 2019, with Brooklyn being the most dangerous region and Staten Island the safest.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 panose="02000503000000020004" pitchFamily="2" charset="0"/>
                <a:ea typeface="Inter" panose="02000503000000020004" pitchFamily="2" charset="0"/>
              </a:rPr>
              <a:t>More pedestrians are injured, and more motorists are killed, with sedans and SUVs being the most involved vehicles.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 panose="02000503000000020004" pitchFamily="2" charset="0"/>
                <a:ea typeface="Inter" panose="02000503000000020004" pitchFamily="2" charset="0"/>
              </a:rPr>
              <a:t>Weekdays, especially from 8 am to 6 pm, have more crashes than weekends, with Friday at 5 pm being the peak time.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 panose="02000503000000020004" pitchFamily="2" charset="0"/>
                <a:ea typeface="Inter" panose="02000503000000020004" pitchFamily="2" charset="0"/>
              </a:rPr>
              <a:t>High humidity leads to reduced visibility and more crashes, with July and August being more prone to accidents, and "Mostly Cloudy" and "Cloudy" conditions being the most common.</a:t>
            </a:r>
          </a:p>
        </p:txBody>
      </p:sp>
    </p:spTree>
    <p:extLst>
      <p:ext uri="{BB962C8B-B14F-4D97-AF65-F5344CB8AC3E}">
        <p14:creationId xmlns:p14="http://schemas.microsoft.com/office/powerpoint/2010/main" val="735230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03098" y="0"/>
            <a:ext cx="1788902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r>
              <a:rPr lang="en-US" altLang="en-US" sz="1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C-DAC Bangalore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489" y="5377125"/>
            <a:ext cx="1122120" cy="794993"/>
          </a:xfrm>
          <a:prstGeom prst="rect">
            <a:avLst/>
          </a:prstGeom>
        </p:spPr>
      </p:pic>
      <p:pic>
        <p:nvPicPr>
          <p:cNvPr id="2050" name="Picture 2" descr="C:\Users\ISEA02\Desktop\Report Format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220" y="160849"/>
            <a:ext cx="1602658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8D3035-5A86-B3C4-5D82-2827689B43FD}"/>
              </a:ext>
            </a:extLst>
          </p:cNvPr>
          <p:cNvSpPr txBox="1"/>
          <p:nvPr/>
        </p:nvSpPr>
        <p:spPr>
          <a:xfrm>
            <a:off x="3040228" y="3113529"/>
            <a:ext cx="50622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latin typeface="Inter Black" panose="02000503000000020004" pitchFamily="2" charset="0"/>
                <a:ea typeface="Inter Black" panose="02000503000000020004" pitchFamily="2" charset="0"/>
              </a:rPr>
              <a:t>THANK YOU !</a:t>
            </a:r>
            <a:endParaRPr lang="en-IN" sz="3500" b="1" dirty="0">
              <a:latin typeface="Inter Black" panose="02000503000000020004" pitchFamily="2" charset="0"/>
              <a:ea typeface="Inter Blac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41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E49CA1D-D9DB-4B45-4981-09586E092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41"/>
            <a:ext cx="10403098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403098" y="0"/>
            <a:ext cx="1788902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r>
              <a:rPr lang="en-US" altLang="en-US" sz="1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C-DAC Bangalore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489" y="5377125"/>
            <a:ext cx="1122120" cy="794993"/>
          </a:xfrm>
          <a:prstGeom prst="rect">
            <a:avLst/>
          </a:prstGeom>
        </p:spPr>
      </p:pic>
      <p:pic>
        <p:nvPicPr>
          <p:cNvPr id="2050" name="Picture 2" descr="C:\Users\ISEA02\Desktop\Report Format\downloa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220" y="160849"/>
            <a:ext cx="1602658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6BB704-92AA-2CF1-15BF-E682A6D1882B}"/>
              </a:ext>
            </a:extLst>
          </p:cNvPr>
          <p:cNvSpPr txBox="1"/>
          <p:nvPr/>
        </p:nvSpPr>
        <p:spPr>
          <a:xfrm>
            <a:off x="-3113021" y="298187"/>
            <a:ext cx="1005658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000" b="1" i="0" u="none" strike="noStrike" dirty="0">
                <a:solidFill>
                  <a:schemeClr val="bg1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6BCD2-FA12-8A72-C9A8-3131B0B29A3C}"/>
              </a:ext>
            </a:extLst>
          </p:cNvPr>
          <p:cNvSpPr txBox="1"/>
          <p:nvPr/>
        </p:nvSpPr>
        <p:spPr>
          <a:xfrm>
            <a:off x="93122" y="878726"/>
            <a:ext cx="10198100" cy="550920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effectLst/>
                <a:latin typeface="Inter" panose="02000503000000020004" pitchFamily="2" charset="0"/>
                <a:ea typeface="Inter" panose="02000503000000020004" pitchFamily="2" charset="0"/>
              </a:rPr>
              <a:t>New York</a:t>
            </a:r>
            <a:endParaRPr lang="en-US" sz="32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en-US" sz="3200" b="0" i="0" u="none" strike="noStrike" dirty="0">
                <a:effectLst/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b="0" i="0" u="none" strike="noStrike" dirty="0">
                <a:effectLst/>
                <a:latin typeface="Inter" panose="02000503000000020004" pitchFamily="2" charset="0"/>
                <a:ea typeface="Inter" panose="02000503000000020004" pitchFamily="2" charset="0"/>
              </a:rPr>
              <a:t> often called New York City or NYC, is the most populous city in the United States,  referred	to collectively as the Five Borough</a:t>
            </a:r>
            <a:endParaRPr lang="en-US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en-US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This project is developed to understand feature correlations, patterns and analyze trends with the current weather conditions in the area of the accident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D</a:t>
            </a:r>
            <a:r>
              <a:rPr lang="en-US" b="0" i="0" u="none" strike="noStrike" dirty="0">
                <a:effectLst/>
                <a:latin typeface="Inter" panose="02000503000000020004" pitchFamily="2" charset="0"/>
                <a:ea typeface="Inter" panose="02000503000000020004" pitchFamily="2" charset="0"/>
              </a:rPr>
              <a:t>ata related to weather taken for the year 2016 to 2023 , data related to traffic accidents in the New York City from NYC-Open Data website for the year 2012 to 2023 is used</a:t>
            </a:r>
          </a:p>
          <a:p>
            <a:endParaRPr lang="en-US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 Technologies used in this project are: </a:t>
            </a:r>
          </a:p>
          <a:p>
            <a:endParaRPr lang="en-US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Python3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PySpark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Power BI, AMcharts5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03098" y="0"/>
            <a:ext cx="1788902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r>
              <a:rPr lang="en-US" altLang="en-US" sz="1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C-DAC Bangalore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489" y="5377125"/>
            <a:ext cx="1122120" cy="794993"/>
          </a:xfrm>
          <a:prstGeom prst="rect">
            <a:avLst/>
          </a:prstGeom>
        </p:spPr>
      </p:pic>
      <p:pic>
        <p:nvPicPr>
          <p:cNvPr id="2050" name="Picture 2" descr="C:\Users\ISEA02\Desktop\Report Format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220" y="160849"/>
            <a:ext cx="1602658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6BB704-92AA-2CF1-15BF-E682A6D1882B}"/>
              </a:ext>
            </a:extLst>
          </p:cNvPr>
          <p:cNvSpPr txBox="1"/>
          <p:nvPr/>
        </p:nvSpPr>
        <p:spPr>
          <a:xfrm>
            <a:off x="-10111" y="284107"/>
            <a:ext cx="100565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200" b="1" i="0" u="none" strike="noStrike" spc="-150" dirty="0">
                <a:effectLst/>
                <a:latin typeface="Inter" panose="02000503000000020004" pitchFamily="2" charset="0"/>
                <a:ea typeface="Inter" panose="02000503000000020004" pitchFamily="2" charset="0"/>
              </a:rPr>
              <a:t>DATA  EXTRACTION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017A26-7357-19DB-A41F-D1ED5A0E2B5E}"/>
              </a:ext>
            </a:extLst>
          </p:cNvPr>
          <p:cNvSpPr txBox="1"/>
          <p:nvPr/>
        </p:nvSpPr>
        <p:spPr>
          <a:xfrm>
            <a:off x="3899971" y="23576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DCD4BC-992C-C2EE-D4B5-91AFAAABC2A5}"/>
              </a:ext>
            </a:extLst>
          </p:cNvPr>
          <p:cNvSpPr txBox="1"/>
          <p:nvPr/>
        </p:nvSpPr>
        <p:spPr>
          <a:xfrm>
            <a:off x="27543" y="1672326"/>
            <a:ext cx="4754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Inter" panose="02000503000000020004" pitchFamily="2" charset="0"/>
                <a:ea typeface="Inter" panose="02000503000000020004" pitchFamily="2" charset="0"/>
              </a:rPr>
              <a:t>Beautiful Soup is a Python package for parsing HTML and XML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D</a:t>
            </a:r>
            <a:r>
              <a:rPr lang="en-US" b="0" i="0" u="none" strike="noStrike" dirty="0">
                <a:effectLst/>
                <a:latin typeface="Inter" panose="02000503000000020004" pitchFamily="2" charset="0"/>
                <a:ea typeface="Inter" panose="02000503000000020004" pitchFamily="2" charset="0"/>
              </a:rPr>
              <a:t>ata related to weather taken for the year 2016 to 2023</a:t>
            </a:r>
            <a:endParaRPr lang="en-US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Inter" panose="02000503000000020004" pitchFamily="2" charset="0"/>
                <a:ea typeface="Inter" panose="02000503000000020004" pitchFamily="2" charset="0"/>
              </a:rPr>
              <a:t>Total no of rows in the extracted dataset is 68030 and total no of columns are 17</a:t>
            </a:r>
            <a:endParaRPr lang="en-IN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ED1D7D-69A4-E03A-366D-FD76D45015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39" y="989524"/>
            <a:ext cx="2137272" cy="45302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121D006-92D5-2C46-B008-3A805FFC58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2539" y="4472847"/>
            <a:ext cx="2379643" cy="3149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272398-05E1-BD46-394D-AE3FF5742E6C}"/>
              </a:ext>
            </a:extLst>
          </p:cNvPr>
          <p:cNvSpPr txBox="1"/>
          <p:nvPr/>
        </p:nvSpPr>
        <p:spPr>
          <a:xfrm>
            <a:off x="2170323" y="2726942"/>
            <a:ext cx="155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149CD6-0887-E05A-5EAF-E6928E89D391}"/>
              </a:ext>
            </a:extLst>
          </p:cNvPr>
          <p:cNvSpPr txBox="1"/>
          <p:nvPr/>
        </p:nvSpPr>
        <p:spPr>
          <a:xfrm>
            <a:off x="169974" y="4971789"/>
            <a:ext cx="9696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ata related to traffic accidents in the New York City NYC Open Data website from the year 2012 to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Total no of rows in the extracted dataset is 1972605 and total no of columns are 29</a:t>
            </a:r>
            <a:endParaRPr lang="en-IN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DFD7E2-9CE4-2895-9AAD-A4DDD023797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022"/>
          <a:stretch/>
        </p:blipFill>
        <p:spPr>
          <a:xfrm>
            <a:off x="4781967" y="1568450"/>
            <a:ext cx="5474737" cy="30586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AF4BFA-C5F9-4322-5DBB-C38B62221BCD}"/>
              </a:ext>
            </a:extLst>
          </p:cNvPr>
          <p:cNvSpPr txBox="1"/>
          <p:nvPr/>
        </p:nvSpPr>
        <p:spPr>
          <a:xfrm>
            <a:off x="320210" y="6172118"/>
            <a:ext cx="98795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Inter" panose="02000503000000020004" pitchFamily="2" charset="0"/>
                <a:ea typeface="Inter" panose="02000503000000020004" pitchFamily="2" charset="0"/>
              </a:rPr>
              <a:t>References: </a:t>
            </a:r>
          </a:p>
          <a:p>
            <a:r>
              <a:rPr lang="en-US" sz="1100" dirty="0">
                <a:latin typeface="Inter" panose="02000503000000020004" pitchFamily="2" charset="0"/>
                <a:ea typeface="Inter" panose="02000503000000020004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https://www.wunderground.com/history/daily/us/ny/new-york-city/KJFK</a:t>
            </a:r>
            <a:endParaRPr lang="en-US" sz="11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en-IN" sz="1100" dirty="0">
                <a:latin typeface="Inter" panose="02000503000000020004" pitchFamily="2" charset="0"/>
                <a:ea typeface="Inter" panose="02000503000000020004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https://data.cityofnewyork.us/Public-Safety/Motor-Vehicle-Collisions-Crashes/h9gi-nx95</a:t>
            </a:r>
            <a:endParaRPr lang="en-IN" sz="11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50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03098" y="0"/>
            <a:ext cx="1788902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r>
              <a:rPr lang="en-US" altLang="en-US" sz="1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C-DAC Bangalore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489" y="5377125"/>
            <a:ext cx="1122120" cy="794993"/>
          </a:xfrm>
          <a:prstGeom prst="rect">
            <a:avLst/>
          </a:prstGeom>
        </p:spPr>
      </p:pic>
      <p:pic>
        <p:nvPicPr>
          <p:cNvPr id="2050" name="Picture 2" descr="C:\Users\ISEA02\Desktop\Report Format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220" y="160849"/>
            <a:ext cx="1602658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6BB704-92AA-2CF1-15BF-E682A6D1882B}"/>
              </a:ext>
            </a:extLst>
          </p:cNvPr>
          <p:cNvSpPr txBox="1"/>
          <p:nvPr/>
        </p:nvSpPr>
        <p:spPr>
          <a:xfrm>
            <a:off x="253388" y="466304"/>
            <a:ext cx="100565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dirty="0">
                <a:effectLst/>
                <a:latin typeface="Inter" panose="02000503000000020004" pitchFamily="2" charset="0"/>
                <a:ea typeface="Inter" panose="02000503000000020004" pitchFamily="2" charset="0"/>
              </a:rPr>
              <a:t>WEATHER EDA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C995A-A226-91DF-B3B1-94BF488FC4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2" r="10553" b="19674"/>
          <a:stretch/>
        </p:blipFill>
        <p:spPr>
          <a:xfrm>
            <a:off x="583344" y="989524"/>
            <a:ext cx="9396676" cy="54048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53A1A1-FBC0-6524-CBBA-A4D144C4F3F5}"/>
              </a:ext>
            </a:extLst>
          </p:cNvPr>
          <p:cNvSpPr txBox="1"/>
          <p:nvPr/>
        </p:nvSpPr>
        <p:spPr>
          <a:xfrm>
            <a:off x="253388" y="6371575"/>
            <a:ext cx="445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IN" sz="1800" b="0" i="1" u="sng" strike="noStrike" dirty="0">
                <a:effectLst/>
                <a:latin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Reference:</a:t>
            </a:r>
            <a:r>
              <a:rPr lang="en-IN" sz="1800" b="0" i="0" u="sng" strike="noStrike" dirty="0">
                <a:effectLst/>
                <a:latin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https://learn.microsoft.com/</a:t>
            </a:r>
            <a:r>
              <a:rPr lang="en-IN" dirty="0">
                <a:latin typeface="Times New Roman" panose="02020603050405020304" pitchFamily="18" charset="0"/>
              </a:rPr>
              <a:t> </a:t>
            </a:r>
            <a:endParaRPr lang="en-IN" sz="1800" b="0" i="0" u="none" strike="noStrike" dirty="0">
              <a:effectLst/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723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03098" y="0"/>
            <a:ext cx="1788902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r>
              <a:rPr lang="en-US" altLang="en-US" sz="1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C-DAC Bangalore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489" y="5377125"/>
            <a:ext cx="1122120" cy="794993"/>
          </a:xfrm>
          <a:prstGeom prst="rect">
            <a:avLst/>
          </a:prstGeom>
        </p:spPr>
      </p:pic>
      <p:pic>
        <p:nvPicPr>
          <p:cNvPr id="2050" name="Picture 2" descr="C:\Users\ISEA02\Desktop\Report Format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220" y="160849"/>
            <a:ext cx="1602658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6BB704-92AA-2CF1-15BF-E682A6D1882B}"/>
              </a:ext>
            </a:extLst>
          </p:cNvPr>
          <p:cNvSpPr txBox="1"/>
          <p:nvPr/>
        </p:nvSpPr>
        <p:spPr>
          <a:xfrm>
            <a:off x="253388" y="160849"/>
            <a:ext cx="100565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dirty="0">
                <a:effectLst/>
                <a:latin typeface="Inter" panose="02000503000000020004" pitchFamily="2" charset="0"/>
                <a:ea typeface="Inter" panose="02000503000000020004" pitchFamily="2" charset="0"/>
              </a:rPr>
              <a:t>VEHICLE CRASH EDA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76F8D-64F1-B0C0-1DBA-973EEEE05A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9" r="7380" b="15020"/>
          <a:stretch/>
        </p:blipFill>
        <p:spPr>
          <a:xfrm>
            <a:off x="198465" y="684069"/>
            <a:ext cx="10037938" cy="5625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8FF218-B66C-6527-C56D-31BBBCBEF072}"/>
              </a:ext>
            </a:extLst>
          </p:cNvPr>
          <p:cNvSpPr txBox="1"/>
          <p:nvPr/>
        </p:nvSpPr>
        <p:spPr>
          <a:xfrm>
            <a:off x="198465" y="6373985"/>
            <a:ext cx="445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IN" sz="1800" b="0" i="1" u="sng" strike="noStrike" dirty="0">
                <a:effectLst/>
                <a:latin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Reference:</a:t>
            </a:r>
            <a:r>
              <a:rPr lang="en-IN" sz="1800" b="0" i="0" u="sng" strike="noStrike" dirty="0">
                <a:effectLst/>
                <a:latin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https://learn.microsoft.com/</a:t>
            </a:r>
            <a:r>
              <a:rPr lang="en-IN" dirty="0">
                <a:latin typeface="Times New Roman" panose="02020603050405020304" pitchFamily="18" charset="0"/>
              </a:rPr>
              <a:t> </a:t>
            </a:r>
            <a:endParaRPr lang="en-IN" sz="1800" b="0" i="0" u="none" strike="noStrike" dirty="0">
              <a:effectLst/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31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03098" y="0"/>
            <a:ext cx="1788902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r>
              <a:rPr lang="en-US" altLang="en-US" sz="1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C-DAC Bangalore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489" y="5377125"/>
            <a:ext cx="1122120" cy="794993"/>
          </a:xfrm>
          <a:prstGeom prst="rect">
            <a:avLst/>
          </a:prstGeom>
        </p:spPr>
      </p:pic>
      <p:pic>
        <p:nvPicPr>
          <p:cNvPr id="2050" name="Picture 2" descr="C:\Users\ISEA02\Desktop\Report Format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220" y="160849"/>
            <a:ext cx="1602658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6BB704-92AA-2CF1-15BF-E682A6D1882B}"/>
              </a:ext>
            </a:extLst>
          </p:cNvPr>
          <p:cNvSpPr txBox="1"/>
          <p:nvPr/>
        </p:nvSpPr>
        <p:spPr>
          <a:xfrm>
            <a:off x="253388" y="527859"/>
            <a:ext cx="1005658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000" b="1" i="0" u="none" strike="noStrike" dirty="0">
                <a:effectLst/>
                <a:latin typeface="Inter" panose="02000503000000020004" pitchFamily="2" charset="0"/>
                <a:ea typeface="Inter" panose="02000503000000020004" pitchFamily="2" charset="0"/>
              </a:rPr>
              <a:t>MERGE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04553-4053-BADB-E5ED-0FF85A138B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09" y="1187338"/>
            <a:ext cx="1454489" cy="7736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993960-FCE9-7E8B-F7CA-E3E81DC943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9934"/>
          <a:stretch/>
        </p:blipFill>
        <p:spPr>
          <a:xfrm>
            <a:off x="253388" y="3858656"/>
            <a:ext cx="10036555" cy="1200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79B7DD-A7B4-985D-D6E0-31AD87B185A0}"/>
              </a:ext>
            </a:extLst>
          </p:cNvPr>
          <p:cNvSpPr txBox="1"/>
          <p:nvPr/>
        </p:nvSpPr>
        <p:spPr>
          <a:xfrm>
            <a:off x="253388" y="2207201"/>
            <a:ext cx="9961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" panose="02000503000000020004" pitchFamily="2" charset="0"/>
                <a:ea typeface="Inter" panose="02000503000000020004" pitchFamily="2" charset="0"/>
              </a:rPr>
              <a:t>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reating a single column by combining date and timestamp to create a unique key in both the dataset </a:t>
            </a:r>
            <a:endParaRPr lang="en-US" dirty="0">
              <a:solidFill>
                <a:srgbClr val="000000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Joined both datasets on unique key by using PySpark</a:t>
            </a:r>
            <a:endParaRPr lang="en-IN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6" name="TextBox 5">
            <a:hlinkClick r:id="rId6"/>
            <a:extLst>
              <a:ext uri="{FF2B5EF4-FFF2-40B4-BE49-F238E27FC236}">
                <a16:creationId xmlns:a16="http://schemas.microsoft.com/office/drawing/2014/main" id="{3D4F09E6-347D-012E-B707-0A4D39E8C3CA}"/>
              </a:ext>
            </a:extLst>
          </p:cNvPr>
          <p:cNvSpPr txBox="1"/>
          <p:nvPr/>
        </p:nvSpPr>
        <p:spPr>
          <a:xfrm>
            <a:off x="253388" y="6330141"/>
            <a:ext cx="11058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i="1" dirty="0">
                <a:latin typeface="Inter" panose="02000503000000020004" pitchFamily="2" charset="0"/>
                <a:ea typeface="Inter" panose="02000503000000020004" pitchFamily="2" charset="0"/>
              </a:rPr>
              <a:t>Reference: </a:t>
            </a:r>
            <a:r>
              <a:rPr lang="en-IN" sz="1200" dirty="0">
                <a:latin typeface="Inter" panose="02000503000000020004" pitchFamily="2" charset="0"/>
                <a:ea typeface="Inter" panose="02000503000000020004" pitchFamily="2" charset="0"/>
              </a:rPr>
              <a:t>https://spark.apache.org/docs/latest/api/python/getting_started/quickstart_ps.html</a:t>
            </a:r>
          </a:p>
        </p:txBody>
      </p:sp>
    </p:spTree>
    <p:extLst>
      <p:ext uri="{BB962C8B-B14F-4D97-AF65-F5344CB8AC3E}">
        <p14:creationId xmlns:p14="http://schemas.microsoft.com/office/powerpoint/2010/main" val="11754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03098" y="0"/>
            <a:ext cx="1788902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r>
              <a:rPr lang="en-US" altLang="en-US" sz="1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C-DAC Bangalore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489" y="5377125"/>
            <a:ext cx="1122120" cy="794993"/>
          </a:xfrm>
          <a:prstGeom prst="rect">
            <a:avLst/>
          </a:prstGeom>
        </p:spPr>
      </p:pic>
      <p:pic>
        <p:nvPicPr>
          <p:cNvPr id="2050" name="Picture 2" descr="C:\Users\ISEA02\Desktop\Report Format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220" y="160849"/>
            <a:ext cx="1602658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6BB704-92AA-2CF1-15BF-E682A6D1882B}"/>
              </a:ext>
            </a:extLst>
          </p:cNvPr>
          <p:cNvSpPr txBox="1"/>
          <p:nvPr/>
        </p:nvSpPr>
        <p:spPr>
          <a:xfrm>
            <a:off x="253388" y="527859"/>
            <a:ext cx="1005658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000" b="1" i="0" u="none" strike="noStrike" dirty="0">
                <a:effectLst/>
                <a:latin typeface="Inter" panose="02000503000000020004" pitchFamily="2" charset="0"/>
                <a:ea typeface="Inter" panose="02000503000000020004" pitchFamily="2" charset="0"/>
              </a:rPr>
              <a:t>DATABASE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307916-6EAA-1F0E-FC9D-FDB01DAA7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2" y="989524"/>
            <a:ext cx="2370822" cy="12853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EED140-7D37-D4B4-7FE4-1CCCD312341A}"/>
              </a:ext>
            </a:extLst>
          </p:cNvPr>
          <p:cNvSpPr txBox="1"/>
          <p:nvPr/>
        </p:nvSpPr>
        <p:spPr>
          <a:xfrm>
            <a:off x="253388" y="2132583"/>
            <a:ext cx="10339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Pushed merged dataset to MongoDB Atlas Cluster by creating a database and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en-IN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en-IN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22AB35-CC02-926E-4023-CA96B353753F}"/>
              </a:ext>
            </a:extLst>
          </p:cNvPr>
          <p:cNvSpPr txBox="1"/>
          <p:nvPr/>
        </p:nvSpPr>
        <p:spPr>
          <a:xfrm>
            <a:off x="359678" y="2648632"/>
            <a:ext cx="9326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1" u="none" strike="noStrike" dirty="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connect to instance 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b="0" dirty="0">
              <a:effectLst/>
              <a:latin typeface="Inter" panose="02000503000000020004" pitchFamily="2" charset="0"/>
              <a:ea typeface="Inter" panose="02000503000000020004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client = pymongo.MongoClient(“&lt;link_to_cluster&gt;”)</a:t>
            </a:r>
            <a:endParaRPr lang="en-IN" b="0" dirty="0">
              <a:effectLst/>
              <a:latin typeface="Inter" panose="02000503000000020004" pitchFamily="2" charset="0"/>
              <a:ea typeface="Inter" panose="02000503000000020004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db = client[‘db_name’]</a:t>
            </a:r>
            <a:endParaRPr lang="en-IN" b="0" dirty="0">
              <a:effectLst/>
              <a:latin typeface="Inter" panose="02000503000000020004" pitchFamily="2" charset="0"/>
              <a:ea typeface="Inter" panose="02000503000000020004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collection = db[‘collection_name’]</a:t>
            </a:r>
            <a:endParaRPr lang="en-IN" b="0" dirty="0">
              <a:effectLst/>
              <a:latin typeface="Inter" panose="02000503000000020004" pitchFamily="2" charset="0"/>
              <a:ea typeface="Inter" panose="02000503000000020004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IN" b="0" dirty="0">
                <a:effectLst/>
                <a:latin typeface="Inter" panose="02000503000000020004" pitchFamily="2" charset="0"/>
                <a:ea typeface="Inter" panose="02000503000000020004" pitchFamily="2" charset="0"/>
              </a:rPr>
            </a:br>
            <a:r>
              <a:rPr lang="en-IN" sz="1800" b="1" i="1" u="none" strike="noStrike" dirty="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to push data: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collection.insert_many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(data)</a:t>
            </a:r>
            <a:br>
              <a:rPr lang="en-IN" dirty="0">
                <a:latin typeface="Inter" panose="02000503000000020004" pitchFamily="2" charset="0"/>
                <a:ea typeface="Inter" panose="02000503000000020004" pitchFamily="2" charset="0"/>
              </a:rPr>
            </a:br>
            <a:endParaRPr lang="en-IN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6F3FF-285D-3EB6-B774-40FFD164C092}"/>
              </a:ext>
            </a:extLst>
          </p:cNvPr>
          <p:cNvSpPr txBox="1"/>
          <p:nvPr/>
        </p:nvSpPr>
        <p:spPr>
          <a:xfrm>
            <a:off x="253388" y="6006975"/>
            <a:ext cx="9581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b="0" i="1" u="sng" strike="noStrike" dirty="0">
                <a:effectLst/>
                <a:latin typeface="Inter" panose="02000503000000020004" pitchFamily="2" charset="0"/>
                <a:ea typeface="Inter" panose="02000503000000020004" pitchFamily="2" charset="0"/>
              </a:rPr>
              <a:t>Reference: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IN" sz="1200" b="0" i="0" u="sng" strike="noStrike" dirty="0">
                <a:effectLst/>
                <a:latin typeface="Inter" panose="02000503000000020004" pitchFamily="2" charset="0"/>
                <a:ea typeface="Inter" panose="020005030000000200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https://www.mongodb.com/docs/atlas/getting-started/</a:t>
            </a:r>
            <a:endParaRPr lang="en-IN" sz="1200" b="0" i="0" u="none" strike="noStrike" dirty="0">
              <a:effectLst/>
              <a:latin typeface="Inter" panose="02000503000000020004" pitchFamily="2" charset="0"/>
              <a:ea typeface="Inter" panose="02000503000000020004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IN" sz="1200" b="0" i="0" u="sng" strike="noStrike" dirty="0">
                <a:effectLst/>
                <a:latin typeface="Inter" panose="02000503000000020004" pitchFamily="2" charset="0"/>
                <a:ea typeface="Inter" panose="02000503000000020004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https://www.mongodb.com/docs/drivers/python/</a:t>
            </a:r>
            <a:endParaRPr lang="en-IN" sz="1200" b="0" i="0" u="none" strike="noStrike" dirty="0">
              <a:effectLst/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06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03098" y="0"/>
            <a:ext cx="1788902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r>
              <a:rPr lang="en-US" altLang="en-US" sz="1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C-DAC Bangalore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489" y="5377125"/>
            <a:ext cx="1122120" cy="794993"/>
          </a:xfrm>
          <a:prstGeom prst="rect">
            <a:avLst/>
          </a:prstGeom>
        </p:spPr>
      </p:pic>
      <p:pic>
        <p:nvPicPr>
          <p:cNvPr id="2050" name="Picture 2" descr="C:\Users\ISEA02\Desktop\Report Format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220" y="160849"/>
            <a:ext cx="1602658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6BB704-92AA-2CF1-15BF-E682A6D1882B}"/>
              </a:ext>
            </a:extLst>
          </p:cNvPr>
          <p:cNvSpPr txBox="1"/>
          <p:nvPr/>
        </p:nvSpPr>
        <p:spPr>
          <a:xfrm>
            <a:off x="253388" y="435526"/>
            <a:ext cx="1005658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000" b="1" i="0" u="none" strike="noStrike" dirty="0">
                <a:effectLst/>
                <a:latin typeface="Inter" panose="02000503000000020004" pitchFamily="2" charset="0"/>
                <a:ea typeface="Inter" panose="02000503000000020004" pitchFamily="2" charset="0"/>
              </a:rPr>
              <a:t>MONGODB ATLAS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75993-A125-56E3-DB78-D8189A8F6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3" y="1081856"/>
            <a:ext cx="10320315" cy="49989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C1E101-1C9E-49ED-2EE3-350EA1A742ED}"/>
              </a:ext>
            </a:extLst>
          </p:cNvPr>
          <p:cNvSpPr txBox="1"/>
          <p:nvPr/>
        </p:nvSpPr>
        <p:spPr>
          <a:xfrm>
            <a:off x="4654740" y="6284713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Inter" panose="02000503000000020004" pitchFamily="2" charset="0"/>
                <a:ea typeface="Inter" panose="020005030000000200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CLUSTER</a:t>
            </a:r>
            <a:endParaRPr lang="en-IN" b="1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38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03098" y="0"/>
            <a:ext cx="1788902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endParaRPr lang="en-US" altLang="en-US" sz="1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algn="ctr">
              <a:buClrTx/>
            </a:pPr>
            <a:r>
              <a:rPr lang="en-US" altLang="en-US" sz="1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C-DAC Bangalore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489" y="5377125"/>
            <a:ext cx="1122120" cy="794993"/>
          </a:xfrm>
          <a:prstGeom prst="rect">
            <a:avLst/>
          </a:prstGeom>
        </p:spPr>
      </p:pic>
      <p:pic>
        <p:nvPicPr>
          <p:cNvPr id="2050" name="Picture 2" descr="C:\Users\ISEA02\Desktop\Report Format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220" y="160849"/>
            <a:ext cx="1602658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CE1B50-ECF6-0280-0C91-FF53216C17BB}"/>
              </a:ext>
            </a:extLst>
          </p:cNvPr>
          <p:cNvSpPr txBox="1"/>
          <p:nvPr/>
        </p:nvSpPr>
        <p:spPr>
          <a:xfrm>
            <a:off x="2360364" y="390520"/>
            <a:ext cx="61088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000" b="1" i="0" u="none" strike="noStrike" dirty="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MACHINE LEARNING</a:t>
            </a:r>
            <a:endParaRPr lang="en-IN" sz="30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D64136-B410-5B2A-801F-9BC1A3BCD104}"/>
              </a:ext>
            </a:extLst>
          </p:cNvPr>
          <p:cNvSpPr txBox="1"/>
          <p:nvPr/>
        </p:nvSpPr>
        <p:spPr>
          <a:xfrm>
            <a:off x="445258" y="1793128"/>
            <a:ext cx="9436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Severity level is calculated on the basis of </a:t>
            </a: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['NUMBER OF MOTORIST KILLED']*3 + ['NUMBER OF MOTORIST INJURED’]*1</a:t>
            </a:r>
            <a:endParaRPr lang="en-US" dirty="0">
              <a:solidFill>
                <a:srgbClr val="000000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resulting in severity levels of low, medium, high, very high</a:t>
            </a:r>
            <a:endParaRPr lang="en-IN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EF8C6B-B6C1-BFFF-06B9-D0F29314E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34" y="667519"/>
            <a:ext cx="2108308" cy="11430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CDC90F-5006-08C0-DCA2-3D00A9162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245" y="2903229"/>
            <a:ext cx="4826248" cy="3092609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BC40B32-2A5A-CA0E-EC04-F959B6764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175848"/>
              </p:ext>
            </p:extLst>
          </p:nvPr>
        </p:nvGraphicFramePr>
        <p:xfrm>
          <a:off x="158934" y="3224702"/>
          <a:ext cx="5000707" cy="2888981"/>
        </p:xfrm>
        <a:graphic>
          <a:graphicData uri="http://schemas.openxmlformats.org/drawingml/2006/table">
            <a:tbl>
              <a:tblPr/>
              <a:tblGrid>
                <a:gridCol w="1210255">
                  <a:extLst>
                    <a:ext uri="{9D8B030D-6E8A-4147-A177-3AD203B41FA5}">
                      <a16:colId xmlns:a16="http://schemas.microsoft.com/office/drawing/2014/main" val="3995265727"/>
                    </a:ext>
                  </a:extLst>
                </a:gridCol>
                <a:gridCol w="571509">
                  <a:extLst>
                    <a:ext uri="{9D8B030D-6E8A-4147-A177-3AD203B41FA5}">
                      <a16:colId xmlns:a16="http://schemas.microsoft.com/office/drawing/2014/main" val="88762"/>
                    </a:ext>
                  </a:extLst>
                </a:gridCol>
                <a:gridCol w="605128">
                  <a:extLst>
                    <a:ext uri="{9D8B030D-6E8A-4147-A177-3AD203B41FA5}">
                      <a16:colId xmlns:a16="http://schemas.microsoft.com/office/drawing/2014/main" val="1444056949"/>
                    </a:ext>
                  </a:extLst>
                </a:gridCol>
                <a:gridCol w="2613815">
                  <a:extLst>
                    <a:ext uri="{9D8B030D-6E8A-4147-A177-3AD203B41FA5}">
                      <a16:colId xmlns:a16="http://schemas.microsoft.com/office/drawing/2014/main" val="1919246513"/>
                    </a:ext>
                  </a:extLst>
                </a:gridCol>
              </a:tblGrid>
              <a:tr h="5505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Severity</a:t>
                      </a:r>
                      <a:endParaRPr lang="en-IN" dirty="0"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L="34925" marR="34925" marT="34925" marB="349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CB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Killed</a:t>
                      </a:r>
                      <a:endParaRPr lang="en-IN" dirty="0"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L="34925" marR="34925" marT="34925" marB="349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CB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Injured</a:t>
                      </a:r>
                      <a:endParaRPr lang="en-IN" dirty="0"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L="34925" marR="34925" marT="34925" marB="349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CB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Severity condition</a:t>
                      </a:r>
                      <a:endParaRPr lang="en-IN" dirty="0"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L="34925" marR="34925" marT="34925" marB="349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C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549134"/>
                  </a:ext>
                </a:extLst>
              </a:tr>
              <a:tr h="56056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Low</a:t>
                      </a:r>
                      <a:endParaRPr lang="en-IN"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L="34925" marR="34925" marT="34925" marB="349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0</a:t>
                      </a:r>
                      <a:endParaRPr lang="en-IN"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L="34925" marR="34925" marT="34925" marB="349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1</a:t>
                      </a:r>
                      <a:endParaRPr lang="en-IN"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L="34925" marR="34925" marT="34925" marB="349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At least one injured</a:t>
                      </a:r>
                      <a:endParaRPr lang="en-IN" dirty="0"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L="34925" marR="34925" marT="34925" marB="349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356553"/>
                  </a:ext>
                </a:extLst>
              </a:tr>
              <a:tr h="56056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Medium</a:t>
                      </a:r>
                      <a:endParaRPr lang="en-IN"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L="34925" marR="34925" marT="34925" marB="349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0</a:t>
                      </a:r>
                      <a:endParaRPr lang="en-IN"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L="34925" marR="34925" marT="34925" marB="349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2</a:t>
                      </a:r>
                      <a:endParaRPr lang="en-IN"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L="34925" marR="34925" marT="34925" marB="349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At least two injured</a:t>
                      </a:r>
                      <a:endParaRPr lang="en-IN" dirty="0"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L="34925" marR="34925" marT="34925" marB="349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417514"/>
                  </a:ext>
                </a:extLst>
              </a:tr>
              <a:tr h="52958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High</a:t>
                      </a:r>
                      <a:endParaRPr lang="en-IN"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L="34925" marR="34925" marT="34925" marB="349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1</a:t>
                      </a:r>
                      <a:endParaRPr lang="en-IN"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L="34925" marR="34925" marT="34925" marB="349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3</a:t>
                      </a:r>
                      <a:endParaRPr lang="en-IN"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L="34925" marR="34925" marT="34925" marB="349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Either one killed or more than two injured </a:t>
                      </a:r>
                      <a:endParaRPr lang="en-US" dirty="0"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L="34925" marR="34925" marT="34925" marB="349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276406"/>
                  </a:ext>
                </a:extLst>
              </a:tr>
              <a:tr h="68767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Very high</a:t>
                      </a:r>
                      <a:endParaRPr lang="en-IN" dirty="0"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L="34925" marR="34925" marT="34925" marB="349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&gt;1</a:t>
                      </a:r>
                      <a:endParaRPr lang="en-IN"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L="34925" marR="34925" marT="34925" marB="349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&gt;3</a:t>
                      </a:r>
                      <a:endParaRPr lang="en-IN"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L="34925" marR="34925" marT="34925" marB="349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nter" panose="02000503000000020004" pitchFamily="2" charset="0"/>
                          <a:ea typeface="Inter" panose="02000503000000020004" pitchFamily="2" charset="0"/>
                        </a:rPr>
                        <a:t>Either more than one killed or more than 3 injured</a:t>
                      </a:r>
                      <a:endParaRPr lang="en-US" dirty="0">
                        <a:effectLst/>
                        <a:latin typeface="Inter" panose="02000503000000020004" pitchFamily="2" charset="0"/>
                        <a:ea typeface="Inter" panose="02000503000000020004" pitchFamily="2" charset="0"/>
                      </a:endParaRPr>
                    </a:p>
                  </a:txBody>
                  <a:tcPr marL="34925" marR="34925" marT="34925" marB="349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156802"/>
                  </a:ext>
                </a:extLst>
              </a:tr>
            </a:tbl>
          </a:graphicData>
        </a:graphic>
      </p:graphicFrame>
      <p:sp>
        <p:nvSpPr>
          <p:cNvPr id="16" name="Rectangle 7">
            <a:extLst>
              <a:ext uri="{FF2B5EF4-FFF2-40B4-BE49-F238E27FC236}">
                <a16:creationId xmlns:a16="http://schemas.microsoft.com/office/drawing/2014/main" id="{83B948BA-55BD-33F9-B116-755F5E260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037" y="3227522"/>
            <a:ext cx="129789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406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281</TotalTime>
  <Words>789</Words>
  <Application>Microsoft Office PowerPoint</Application>
  <PresentationFormat>Widescreen</PresentationFormat>
  <Paragraphs>424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Inter</vt:lpstr>
      <vt:lpstr>Inter Black</vt:lpstr>
      <vt:lpstr>Inter Medium</vt:lpstr>
      <vt:lpstr>Inter SemiBold</vt:lpstr>
      <vt:lpstr>Times New Roman</vt:lpstr>
      <vt:lpstr>Trebuchet MS</vt:lpstr>
      <vt:lpstr>Wingdings</vt:lpstr>
      <vt:lpstr>Wingdings 2</vt:lpstr>
      <vt:lpstr>Opulent</vt:lpstr>
      <vt:lpstr>Analysis of the relationship between  New York City Accidents and Weather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cdac</dc:creator>
  <cp:lastModifiedBy>Nainesh Khanjire</cp:lastModifiedBy>
  <cp:revision>167</cp:revision>
  <dcterms:created xsi:type="dcterms:W3CDTF">2017-04-26T05:33:00Z</dcterms:created>
  <dcterms:modified xsi:type="dcterms:W3CDTF">2023-03-14T05:28:35Z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C0306A34F64543838917B826D2E13329</vt:lpwstr>
  </property>
  <property fmtid="{D5CDD505-2E9C-101B-9397-08002B2CF9AE}" pid="3" name="KSOProductBuildVer">
    <vt:lpwstr>1033-11.2.0.11417</vt:lpwstr>
  </property>
</Properties>
</file>