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 id="2147483653" r:id="rId7"/>
    <p:sldMasterId id="2147483654" r:id="rId8"/>
    <p:sldMasterId id="2147483655" r:id="rId9"/>
    <p:sldMasterId id="2147483656"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Lst>
  <p:sldSz cy="6858000" cx="12801600"/>
  <p:notesSz cx="6858000" cy="9144000"/>
  <p:embeddedFontLst>
    <p:embeddedFont>
      <p:font typeface="Inconsolata"/>
      <p:regular r:id="rId134"/>
      <p:bold r:id="rId135"/>
    </p:embeddedFont>
    <p:embeddedFont>
      <p:font typeface="Lato"/>
      <p:regular r:id="rId136"/>
      <p:bold r:id="rId137"/>
      <p:italic r:id="rId138"/>
      <p:boldItalic r:id="rId139"/>
    </p:embeddedFont>
    <p:embeddedFont>
      <p:font typeface="Lora"/>
      <p:regular r:id="rId140"/>
      <p:bold r:id="rId141"/>
      <p:italic r:id="rId142"/>
      <p:boldItalic r:id="rId143"/>
    </p:embeddedFont>
    <p:embeddedFont>
      <p:font typeface="Century Schoolbook"/>
      <p:regular r:id="rId144"/>
      <p:bold r:id="rId145"/>
      <p:italic r:id="rId146"/>
      <p:boldItalic r:id="rId147"/>
    </p:embeddedFont>
    <p:embeddedFont>
      <p:font typeface="Helvetica Neue"/>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52" roundtripDataSignature="AMtx7mgTRHgzRr8uDpZuTwxc9ReCX+2/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C35315-3211-4DA5-8295-004E48F76C65}">
  <a:tblStyle styleId="{28C35315-3211-4DA5-8295-004E48F76C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07" Type="http://schemas.openxmlformats.org/officeDocument/2006/relationships/slide" Target="slides/slide96.xml"/><Relationship Id="rId106" Type="http://schemas.openxmlformats.org/officeDocument/2006/relationships/slide" Target="slides/slide95.xml"/><Relationship Id="rId105" Type="http://schemas.openxmlformats.org/officeDocument/2006/relationships/slide" Target="slides/slide94.xml"/><Relationship Id="rId104" Type="http://schemas.openxmlformats.org/officeDocument/2006/relationships/slide" Target="slides/slide93.xml"/><Relationship Id="rId109" Type="http://schemas.openxmlformats.org/officeDocument/2006/relationships/slide" Target="slides/slide98.xml"/><Relationship Id="rId108" Type="http://schemas.openxmlformats.org/officeDocument/2006/relationships/slide" Target="slides/slide97.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103" Type="http://schemas.openxmlformats.org/officeDocument/2006/relationships/slide" Target="slides/slide92.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29" Type="http://schemas.openxmlformats.org/officeDocument/2006/relationships/slide" Target="slides/slide118.xml"/><Relationship Id="rId128" Type="http://schemas.openxmlformats.org/officeDocument/2006/relationships/slide" Target="slides/slide117.xml"/><Relationship Id="rId127" Type="http://schemas.openxmlformats.org/officeDocument/2006/relationships/slide" Target="slides/slide116.xml"/><Relationship Id="rId126" Type="http://schemas.openxmlformats.org/officeDocument/2006/relationships/slide" Target="slides/slide115.xml"/><Relationship Id="rId26" Type="http://schemas.openxmlformats.org/officeDocument/2006/relationships/slide" Target="slides/slide15.xml"/><Relationship Id="rId121" Type="http://schemas.openxmlformats.org/officeDocument/2006/relationships/slide" Target="slides/slide110.xml"/><Relationship Id="rId25" Type="http://schemas.openxmlformats.org/officeDocument/2006/relationships/slide" Target="slides/slide14.xml"/><Relationship Id="rId120" Type="http://schemas.openxmlformats.org/officeDocument/2006/relationships/slide" Target="slides/slide109.xml"/><Relationship Id="rId28" Type="http://schemas.openxmlformats.org/officeDocument/2006/relationships/slide" Target="slides/slide17.xml"/><Relationship Id="rId27" Type="http://schemas.openxmlformats.org/officeDocument/2006/relationships/slide" Target="slides/slide16.xml"/><Relationship Id="rId125" Type="http://schemas.openxmlformats.org/officeDocument/2006/relationships/slide" Target="slides/slide114.xml"/><Relationship Id="rId29" Type="http://schemas.openxmlformats.org/officeDocument/2006/relationships/slide" Target="slides/slide18.xml"/><Relationship Id="rId124" Type="http://schemas.openxmlformats.org/officeDocument/2006/relationships/slide" Target="slides/slide113.xml"/><Relationship Id="rId123" Type="http://schemas.openxmlformats.org/officeDocument/2006/relationships/slide" Target="slides/slide112.xml"/><Relationship Id="rId122" Type="http://schemas.openxmlformats.org/officeDocument/2006/relationships/slide" Target="slides/slide111.xml"/><Relationship Id="rId95" Type="http://schemas.openxmlformats.org/officeDocument/2006/relationships/slide" Target="slides/slide84.xml"/><Relationship Id="rId94" Type="http://schemas.openxmlformats.org/officeDocument/2006/relationships/slide" Target="slides/slide83.xml"/><Relationship Id="rId97" Type="http://schemas.openxmlformats.org/officeDocument/2006/relationships/slide" Target="slides/slide86.xml"/><Relationship Id="rId96" Type="http://schemas.openxmlformats.org/officeDocument/2006/relationships/slide" Target="slides/slide85.xml"/><Relationship Id="rId11" Type="http://schemas.openxmlformats.org/officeDocument/2006/relationships/notesMaster" Target="notesMasters/notesMaster1.xml"/><Relationship Id="rId99" Type="http://schemas.openxmlformats.org/officeDocument/2006/relationships/slide" Target="slides/slide88.xml"/><Relationship Id="rId10" Type="http://schemas.openxmlformats.org/officeDocument/2006/relationships/slideMaster" Target="slideMasters/slideMaster6.xml"/><Relationship Id="rId98" Type="http://schemas.openxmlformats.org/officeDocument/2006/relationships/slide" Target="slides/slide87.xml"/><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slide" Target="slides/slide80.xml"/><Relationship Id="rId90" Type="http://schemas.openxmlformats.org/officeDocument/2006/relationships/slide" Target="slides/slide79.xml"/><Relationship Id="rId93" Type="http://schemas.openxmlformats.org/officeDocument/2006/relationships/slide" Target="slides/slide82.xml"/><Relationship Id="rId92" Type="http://schemas.openxmlformats.org/officeDocument/2006/relationships/slide" Target="slides/slide81.xml"/><Relationship Id="rId118" Type="http://schemas.openxmlformats.org/officeDocument/2006/relationships/slide" Target="slides/slide107.xml"/><Relationship Id="rId117" Type="http://schemas.openxmlformats.org/officeDocument/2006/relationships/slide" Target="slides/slide106.xml"/><Relationship Id="rId116" Type="http://schemas.openxmlformats.org/officeDocument/2006/relationships/slide" Target="slides/slide105.xml"/><Relationship Id="rId115" Type="http://schemas.openxmlformats.org/officeDocument/2006/relationships/slide" Target="slides/slide104.xml"/><Relationship Id="rId119" Type="http://schemas.openxmlformats.org/officeDocument/2006/relationships/slide" Target="slides/slide108.xml"/><Relationship Id="rId15" Type="http://schemas.openxmlformats.org/officeDocument/2006/relationships/slide" Target="slides/slide4.xml"/><Relationship Id="rId110" Type="http://schemas.openxmlformats.org/officeDocument/2006/relationships/slide" Target="slides/slide99.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14" Type="http://schemas.openxmlformats.org/officeDocument/2006/relationships/slide" Target="slides/slide103.xml"/><Relationship Id="rId18" Type="http://schemas.openxmlformats.org/officeDocument/2006/relationships/slide" Target="slides/slide7.xml"/><Relationship Id="rId113" Type="http://schemas.openxmlformats.org/officeDocument/2006/relationships/slide" Target="slides/slide102.xml"/><Relationship Id="rId112" Type="http://schemas.openxmlformats.org/officeDocument/2006/relationships/slide" Target="slides/slide101.xml"/><Relationship Id="rId111" Type="http://schemas.openxmlformats.org/officeDocument/2006/relationships/slide" Target="slides/slide100.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150" Type="http://schemas.openxmlformats.org/officeDocument/2006/relationships/font" Target="fonts/HelveticaNeue-italic.fntdata"/><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HelveticaNeue-bold.fntdata"/><Relationship Id="rId4" Type="http://schemas.openxmlformats.org/officeDocument/2006/relationships/tableStyles" Target="tableStyles.xml"/><Relationship Id="rId148" Type="http://schemas.openxmlformats.org/officeDocument/2006/relationships/font" Target="fonts/HelveticaNeue-regular.fntdata"/><Relationship Id="rId9" Type="http://schemas.openxmlformats.org/officeDocument/2006/relationships/slideMaster" Target="slideMasters/slideMaster5.xml"/><Relationship Id="rId143" Type="http://schemas.openxmlformats.org/officeDocument/2006/relationships/font" Target="fonts/Lora-boldItalic.fntdata"/><Relationship Id="rId142" Type="http://schemas.openxmlformats.org/officeDocument/2006/relationships/font" Target="fonts/Lora-italic.fntdata"/><Relationship Id="rId141" Type="http://schemas.openxmlformats.org/officeDocument/2006/relationships/font" Target="fonts/Lora-bold.fntdata"/><Relationship Id="rId140" Type="http://schemas.openxmlformats.org/officeDocument/2006/relationships/font" Target="fonts/Lora-regular.fntdata"/><Relationship Id="rId5" Type="http://schemas.openxmlformats.org/officeDocument/2006/relationships/slideMaster" Target="slideMasters/slideMaster1.xml"/><Relationship Id="rId147" Type="http://schemas.openxmlformats.org/officeDocument/2006/relationships/font" Target="fonts/CenturySchoolbook-boldItalic.fntdata"/><Relationship Id="rId6" Type="http://schemas.openxmlformats.org/officeDocument/2006/relationships/slideMaster" Target="slideMasters/slideMaster2.xml"/><Relationship Id="rId146" Type="http://schemas.openxmlformats.org/officeDocument/2006/relationships/font" Target="fonts/CenturySchoolbook-italic.fntdata"/><Relationship Id="rId7" Type="http://schemas.openxmlformats.org/officeDocument/2006/relationships/slideMaster" Target="slideMasters/slideMaster3.xml"/><Relationship Id="rId145" Type="http://schemas.openxmlformats.org/officeDocument/2006/relationships/font" Target="fonts/CenturySchoolbook-bold.fntdata"/><Relationship Id="rId8" Type="http://schemas.openxmlformats.org/officeDocument/2006/relationships/slideMaster" Target="slideMasters/slideMaster4.xml"/><Relationship Id="rId144" Type="http://schemas.openxmlformats.org/officeDocument/2006/relationships/font" Target="fonts/CenturySchoolbook-regular.fntdata"/><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139" Type="http://schemas.openxmlformats.org/officeDocument/2006/relationships/font" Target="fonts/Lato-boldItalic.fntdata"/><Relationship Id="rId138" Type="http://schemas.openxmlformats.org/officeDocument/2006/relationships/font" Target="fonts/Lato-italic.fntdata"/><Relationship Id="rId137" Type="http://schemas.openxmlformats.org/officeDocument/2006/relationships/font" Target="fonts/Lato-bold.fntdata"/><Relationship Id="rId132" Type="http://schemas.openxmlformats.org/officeDocument/2006/relationships/slide" Target="slides/slide121.xml"/><Relationship Id="rId131" Type="http://schemas.openxmlformats.org/officeDocument/2006/relationships/slide" Target="slides/slide120.xml"/><Relationship Id="rId130" Type="http://schemas.openxmlformats.org/officeDocument/2006/relationships/slide" Target="slides/slide119.xml"/><Relationship Id="rId136" Type="http://schemas.openxmlformats.org/officeDocument/2006/relationships/font" Target="fonts/Lato-regular.fntdata"/><Relationship Id="rId135" Type="http://schemas.openxmlformats.org/officeDocument/2006/relationships/font" Target="fonts/Inconsolata-bold.fntdata"/><Relationship Id="rId134" Type="http://schemas.openxmlformats.org/officeDocument/2006/relationships/font" Target="fonts/Inconsolata-regular.fntdata"/><Relationship Id="rId133" Type="http://schemas.openxmlformats.org/officeDocument/2006/relationships/slide" Target="slides/slide122.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 Id="rId152" Type="http://customschemas.google.com/relationships/presentationmetadata" Target="metadata"/><Relationship Id="rId151"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txBox="1"/>
          <p:nvPr>
            <p:ph idx="10" type="dt"/>
          </p:nvPr>
        </p:nvSpPr>
        <p:spPr>
          <a:xfrm>
            <a:off x="3884612" y="0"/>
            <a:ext cx="2965450" cy="450850"/>
          </a:xfrm>
          <a:prstGeom prst="rect">
            <a:avLst/>
          </a:prstGeom>
          <a:noFill/>
          <a:ln>
            <a:noFill/>
          </a:ln>
        </p:spPr>
        <p:txBody>
          <a:bodyPr anchorCtr="0" anchor="t" bIns="46800" lIns="90000" spcFirstLastPara="1" rIns="90000" wrap="square" tIns="468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p:nvPr>
            <p:ph idx="2" type="sldImg"/>
          </p:nvPr>
        </p:nvSpPr>
        <p:spPr>
          <a:xfrm>
            <a:off x="228600" y="685800"/>
            <a:ext cx="6394450" cy="34226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 name="Google Shape;11;n"/>
          <p:cNvSpPr txBox="1"/>
          <p:nvPr>
            <p:ph idx="1" type="body"/>
          </p:nvPr>
        </p:nvSpPr>
        <p:spPr>
          <a:xfrm>
            <a:off x="685800" y="4343400"/>
            <a:ext cx="5480050" cy="41084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n"/>
          <p:cNvSpPr/>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n"/>
          <p:cNvSpPr txBox="1"/>
          <p:nvPr>
            <p:ph idx="3" type="sldNum"/>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211136" lvl="0" marL="21590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n.r-project.org/bin/windows/base/R-4.2.0-win.ex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t.ethz.ch/R-manual/R-devel/library/base/html/readRD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1" name="Google Shape;201;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0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1" name="Google Shape;851;p10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0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8" name="Google Shape;858;p10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10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63" name="Google Shape;863;p10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0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70" name="Google Shape;870;p10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0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78" name="Google Shape;878;p10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5" name="Google Shape;885;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Scan takes only integer values and not variable names</a:t>
            </a:r>
            <a:endParaRPr/>
          </a:p>
        </p:txBody>
      </p:sp>
      <p:sp>
        <p:nvSpPr>
          <p:cNvPr id="886" name="Google Shape;886;p10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0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4" name="Google Shape;894;p10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0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2" name="Google Shape;902;p10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0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9" name="Google Shape;909;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42729"/>
              </a:buClr>
              <a:buSzPts val="1800"/>
              <a:buFont typeface="Arial"/>
              <a:buNone/>
            </a:pPr>
            <a:r>
              <a:rPr lang="en-US">
                <a:solidFill>
                  <a:srgbClr val="242729"/>
                </a:solidFill>
                <a:latin typeface="Arial"/>
                <a:ea typeface="Arial"/>
                <a:cs typeface="Arial"/>
                <a:sym typeface="Arial"/>
              </a:rPr>
              <a:t>Error in scan() </a:t>
            </a:r>
            <a:r>
              <a:rPr lang="en-US">
                <a:solidFill>
                  <a:srgbClr val="C5060B"/>
                </a:solidFill>
                <a:latin typeface="Calibri"/>
                <a:ea typeface="Calibri"/>
                <a:cs typeface="Calibri"/>
                <a:sym typeface="Calibri"/>
              </a:rPr>
              <a:t>scan() expected 'a real', got </a:t>
            </a:r>
            <a:endParaRPr/>
          </a:p>
          <a:p>
            <a:pPr indent="0" lvl="0" marL="0" rtl="0" algn="l">
              <a:lnSpc>
                <a:spcPct val="100000"/>
              </a:lnSpc>
              <a:spcBef>
                <a:spcPts val="400"/>
              </a:spcBef>
              <a:spcAft>
                <a:spcPts val="0"/>
              </a:spcAft>
              <a:buClr>
                <a:srgbClr val="242729"/>
              </a:buClr>
              <a:buSzPts val="1800"/>
              <a:buFont typeface="Arial"/>
              <a:buNone/>
            </a:pPr>
            <a:r>
              <a:rPr lang="en-US">
                <a:solidFill>
                  <a:srgbClr val="242729"/>
                </a:solidFill>
                <a:latin typeface="Arial"/>
                <a:ea typeface="Arial"/>
                <a:cs typeface="Arial"/>
                <a:sym typeface="Arial"/>
              </a:rPr>
              <a:t>Scan requires that you specify the contents of the data; by default it assumes that you are just reading in numbers (which you aren't).</a:t>
            </a:r>
            <a:endParaRPr/>
          </a:p>
        </p:txBody>
      </p:sp>
      <p:sp>
        <p:nvSpPr>
          <p:cNvPr id="910" name="Google Shape;910;p10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0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7" name="Google Shape;917;p10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First install R followed by Rstudio</a:t>
            </a:r>
            <a:endParaRPr/>
          </a:p>
        </p:txBody>
      </p:sp>
      <p:sp>
        <p:nvSpPr>
          <p:cNvPr id="208" name="Google Shape;208;p1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1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26" name="Google Shape;926;p1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927" name="Google Shape;927;p11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1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34" name="Google Shape;934;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 reached 'max' / getOption("max.print") -- omitted 5317 rows ]</a:t>
            </a:r>
            <a:endParaRPr/>
          </a:p>
        </p:txBody>
      </p:sp>
      <p:sp>
        <p:nvSpPr>
          <p:cNvPr id="935" name="Google Shape;935;p11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42" name="Google Shape;942;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42729"/>
              </a:buClr>
              <a:buSzPts val="1800"/>
              <a:buFont typeface="Arial"/>
              <a:buNone/>
            </a:pPr>
            <a:r>
              <a:rPr lang="en-US">
                <a:solidFill>
                  <a:srgbClr val="242729"/>
                </a:solidFill>
                <a:latin typeface="Arial"/>
                <a:ea typeface="Arial"/>
                <a:cs typeface="Arial"/>
                <a:sym typeface="Arial"/>
              </a:rPr>
              <a:t>read.csv is a fairly thin wrapper around read.table; I would be quite surprised if you couldn't exactly replicate the behaviour of read.csv by supplying the correct arguments to read.table. However, some of those arguments (such as the way that quotation marks or comment characters are handled) could well change the speed and behaviour of the function.</a:t>
            </a:r>
            <a:endParaRPr/>
          </a:p>
          <a:p>
            <a:pPr indent="0" lvl="0" marL="0" rtl="0" algn="l">
              <a:lnSpc>
                <a:spcPct val="100000"/>
              </a:lnSpc>
              <a:spcBef>
                <a:spcPts val="400"/>
              </a:spcBef>
              <a:spcAft>
                <a:spcPts val="0"/>
              </a:spcAft>
              <a:buClr>
                <a:srgbClr val="242729"/>
              </a:buClr>
              <a:buSzPts val="1800"/>
              <a:buFont typeface="Arial"/>
              <a:buNone/>
            </a:pPr>
            <a:r>
              <a:rPr lang="en-US">
                <a:solidFill>
                  <a:srgbClr val="242729"/>
                </a:solidFill>
                <a:latin typeface="Arial"/>
                <a:ea typeface="Arial"/>
                <a:cs typeface="Arial"/>
                <a:sym typeface="Arial"/>
              </a:rPr>
              <a:t>In particular, this is the </a:t>
            </a:r>
            <a:r>
              <a:rPr i="1" lang="en-US">
                <a:solidFill>
                  <a:srgbClr val="242729"/>
                </a:solidFill>
                <a:latin typeface="Arial"/>
                <a:ea typeface="Arial"/>
                <a:cs typeface="Arial"/>
                <a:sym typeface="Arial"/>
              </a:rPr>
              <a:t>full</a:t>
            </a:r>
            <a:r>
              <a:rPr lang="en-US">
                <a:solidFill>
                  <a:srgbClr val="242729"/>
                </a:solidFill>
                <a:latin typeface="Arial"/>
                <a:ea typeface="Arial"/>
                <a:cs typeface="Arial"/>
                <a:sym typeface="Arial"/>
              </a:rPr>
              <a:t> definition of read.csv:</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function</a:t>
            </a:r>
            <a:r>
              <a:rPr lang="en-US">
                <a:latin typeface="Calibri"/>
                <a:ea typeface="Calibri"/>
                <a:cs typeface="Calibri"/>
                <a:sym typeface="Calibri"/>
              </a:rPr>
              <a:t> (file, header = </a:t>
            </a:r>
            <a:r>
              <a:rPr lang="en-US">
                <a:latin typeface="Arial"/>
                <a:ea typeface="Arial"/>
                <a:cs typeface="Arial"/>
                <a:sym typeface="Arial"/>
              </a:rPr>
              <a:t>TRUE</a:t>
            </a:r>
            <a:r>
              <a:rPr lang="en-US">
                <a:latin typeface="Calibri"/>
                <a:ea typeface="Calibri"/>
                <a:cs typeface="Calibri"/>
                <a:sym typeface="Calibri"/>
              </a:rPr>
              <a:t>, sep = </a:t>
            </a:r>
            <a:r>
              <a:rPr lang="en-US">
                <a:latin typeface="Arial"/>
                <a:ea typeface="Arial"/>
                <a:cs typeface="Arial"/>
                <a:sym typeface="Arial"/>
              </a:rPr>
              <a:t>","</a:t>
            </a:r>
            <a:r>
              <a:rPr lang="en-US">
                <a:latin typeface="Calibri"/>
                <a:ea typeface="Calibri"/>
                <a:cs typeface="Calibri"/>
                <a:sym typeface="Calibri"/>
              </a:rPr>
              <a:t>, quote = </a:t>
            </a:r>
            <a:r>
              <a:rPr lang="en-US">
                <a:latin typeface="Arial"/>
                <a:ea typeface="Arial"/>
                <a:cs typeface="Arial"/>
                <a:sym typeface="Arial"/>
              </a:rPr>
              <a:t>"\""</a:t>
            </a:r>
            <a:r>
              <a:rPr lang="en-US">
                <a:latin typeface="Calibri"/>
                <a:ea typeface="Calibri"/>
                <a:cs typeface="Calibri"/>
                <a:sym typeface="Calibri"/>
              </a:rPr>
              <a:t>, dec = </a:t>
            </a:r>
            <a:r>
              <a:rPr lang="en-US">
                <a:latin typeface="Arial"/>
                <a:ea typeface="Arial"/>
                <a:cs typeface="Arial"/>
                <a:sym typeface="Arial"/>
              </a:rPr>
              <a:t>"."</a:t>
            </a:r>
            <a:r>
              <a:rPr lang="en-US">
                <a:latin typeface="Calibri"/>
                <a:ea typeface="Calibri"/>
                <a:cs typeface="Calibri"/>
                <a:sym typeface="Calibri"/>
              </a:rPr>
              <a:t>, fill = </a:t>
            </a:r>
            <a:r>
              <a:rPr lang="en-US">
                <a:latin typeface="Arial"/>
                <a:ea typeface="Arial"/>
                <a:cs typeface="Arial"/>
                <a:sym typeface="Arial"/>
              </a:rPr>
              <a:t>TRUE</a:t>
            </a:r>
            <a:r>
              <a:rPr lang="en-US">
                <a:latin typeface="Calibri"/>
                <a:ea typeface="Calibri"/>
                <a:cs typeface="Calibri"/>
                <a:sym typeface="Calibri"/>
              </a:rPr>
              <a:t>, comment.char = </a:t>
            </a:r>
            <a:r>
              <a:rPr lang="en-US">
                <a:latin typeface="Arial"/>
                <a:ea typeface="Arial"/>
                <a:cs typeface="Arial"/>
                <a:sym typeface="Arial"/>
              </a:rPr>
              <a:t>""</a:t>
            </a:r>
            <a:r>
              <a:rPr lang="en-US">
                <a:latin typeface="Calibri"/>
                <a:ea typeface="Calibri"/>
                <a:cs typeface="Calibri"/>
                <a:sym typeface="Calibri"/>
              </a:rPr>
              <a:t>, </a:t>
            </a:r>
            <a:r>
              <a:rPr lang="en-US">
                <a:latin typeface="Arial"/>
                <a:ea typeface="Arial"/>
                <a:cs typeface="Arial"/>
                <a:sym typeface="Arial"/>
              </a:rPr>
              <a:t>...</a:t>
            </a:r>
            <a:r>
              <a:rPr lang="en-US">
                <a:latin typeface="Calibri"/>
                <a:ea typeface="Calibri"/>
                <a:cs typeface="Calibri"/>
                <a:sym typeface="Calibri"/>
              </a:rPr>
              <a:t>) { read.table(file = file, header = header, sep = sep, quote = quote, dec = dec, fill = fill, comment.char = comment.char, </a:t>
            </a:r>
            <a:r>
              <a:rPr lang="en-US">
                <a:latin typeface="Arial"/>
                <a:ea typeface="Arial"/>
                <a:cs typeface="Arial"/>
                <a:sym typeface="Arial"/>
              </a:rPr>
              <a:t>...</a:t>
            </a:r>
            <a:r>
              <a:rPr lang="en-US">
                <a:latin typeface="Calibri"/>
                <a:ea typeface="Calibri"/>
                <a:cs typeface="Calibri"/>
                <a:sym typeface="Calibri"/>
              </a:rPr>
              <a:t>) } </a:t>
            </a:r>
            <a:r>
              <a:rPr lang="en-US">
                <a:solidFill>
                  <a:srgbClr val="242729"/>
                </a:solidFill>
                <a:latin typeface="Arial"/>
                <a:ea typeface="Arial"/>
                <a:cs typeface="Arial"/>
                <a:sym typeface="Arial"/>
              </a:rPr>
              <a:t>so as stated it's just read.table with a particular set of options.</a:t>
            </a:r>
            <a:endParaRPr/>
          </a:p>
          <a:p>
            <a:pPr indent="0" lvl="0" marL="0" rtl="0" algn="l">
              <a:lnSpc>
                <a:spcPct val="100000"/>
              </a:lnSpc>
              <a:spcBef>
                <a:spcPts val="400"/>
              </a:spcBef>
              <a:spcAft>
                <a:spcPts val="0"/>
              </a:spcAft>
              <a:buClr>
                <a:srgbClr val="242729"/>
              </a:buClr>
              <a:buSzPts val="1800"/>
              <a:buFont typeface="Arial"/>
              <a:buNone/>
            </a:pPr>
            <a:r>
              <a:rPr lang="en-US">
                <a:solidFill>
                  <a:srgbClr val="242729"/>
                </a:solidFill>
                <a:latin typeface="Arial"/>
                <a:ea typeface="Arial"/>
                <a:cs typeface="Arial"/>
                <a:sym typeface="Arial"/>
              </a:rPr>
              <a:t>As @Chase states in the comments below, the help page for read.table() says just as much under Details:</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read.csv and read.csv2 are identical to read.table except for the defaults. They are intended for reading ‘comma separated value’ files (‘.csv’) or (read.csv2) the variant used in countries that use a comma as decimal point and a semicolon as field separator.</a:t>
            </a:r>
            <a:endParaRPr/>
          </a:p>
          <a:p>
            <a:pPr indent="0" lvl="0" marL="0" rtl="0" algn="l">
              <a:spcBef>
                <a:spcPts val="0"/>
              </a:spcBef>
              <a:spcAft>
                <a:spcPts val="0"/>
              </a:spcAft>
              <a:buNone/>
            </a:pPr>
            <a:r>
              <a:t/>
            </a:r>
            <a:endParaRPr>
              <a:latin typeface="Arial"/>
              <a:ea typeface="Arial"/>
              <a:cs typeface="Arial"/>
              <a:sym typeface="Arial"/>
            </a:endParaRPr>
          </a:p>
        </p:txBody>
      </p:sp>
      <p:sp>
        <p:nvSpPr>
          <p:cNvPr id="943" name="Google Shape;943;p11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1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1" name="Google Shape;951;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https://www.rdocumentation.org/packages/utils/versions/3.6.2/topics/read.fwf</a:t>
            </a:r>
            <a:endParaRPr/>
          </a:p>
        </p:txBody>
      </p:sp>
      <p:sp>
        <p:nvSpPr>
          <p:cNvPr id="952" name="Google Shape;952;p1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1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60" name="Google Shape;960;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Xlsx did not work in 32-bit system</a:t>
            </a:r>
            <a:endParaRPr/>
          </a:p>
        </p:txBody>
      </p:sp>
      <p:sp>
        <p:nvSpPr>
          <p:cNvPr id="961" name="Google Shape;961;p11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1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67" name="Google Shape;967;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22222"/>
              </a:buClr>
              <a:buSzPts val="1800"/>
              <a:buFont typeface="Arial"/>
              <a:buNone/>
            </a:pPr>
            <a:r>
              <a:rPr lang="en-US">
                <a:solidFill>
                  <a:srgbClr val="222222"/>
                </a:solidFill>
                <a:latin typeface="Arial"/>
                <a:ea typeface="Arial"/>
                <a:cs typeface="Arial"/>
                <a:sym typeface="Arial"/>
              </a:rPr>
              <a:t>A </a:t>
            </a:r>
            <a:r>
              <a:rPr b="1" lang="en-US">
                <a:solidFill>
                  <a:srgbClr val="222222"/>
                </a:solidFill>
                <a:latin typeface="Arial"/>
                <a:ea typeface="Arial"/>
                <a:cs typeface="Arial"/>
                <a:sym typeface="Arial"/>
              </a:rPr>
              <a:t>JSON file</a:t>
            </a:r>
            <a:r>
              <a:rPr lang="en-US">
                <a:solidFill>
                  <a:srgbClr val="222222"/>
                </a:solidFill>
                <a:latin typeface="Arial"/>
                <a:ea typeface="Arial"/>
                <a:cs typeface="Arial"/>
                <a:sym typeface="Arial"/>
              </a:rPr>
              <a:t> is a </a:t>
            </a:r>
            <a:r>
              <a:rPr b="1" lang="en-US">
                <a:solidFill>
                  <a:srgbClr val="222222"/>
                </a:solidFill>
                <a:latin typeface="Arial"/>
                <a:ea typeface="Arial"/>
                <a:cs typeface="Arial"/>
                <a:sym typeface="Arial"/>
              </a:rPr>
              <a:t>file</a:t>
            </a:r>
            <a:r>
              <a:rPr lang="en-US">
                <a:solidFill>
                  <a:srgbClr val="222222"/>
                </a:solidFill>
                <a:latin typeface="Arial"/>
                <a:ea typeface="Arial"/>
                <a:cs typeface="Arial"/>
                <a:sym typeface="Arial"/>
              </a:rPr>
              <a:t> that stores simple data structures and objects in JavaScript Object Notation (</a:t>
            </a:r>
            <a:r>
              <a:rPr b="1" lang="en-US">
                <a:solidFill>
                  <a:srgbClr val="222222"/>
                </a:solidFill>
                <a:latin typeface="Arial"/>
                <a:ea typeface="Arial"/>
                <a:cs typeface="Arial"/>
                <a:sym typeface="Arial"/>
              </a:rPr>
              <a:t>JSON</a:t>
            </a:r>
            <a:r>
              <a:rPr lang="en-US">
                <a:solidFill>
                  <a:srgbClr val="222222"/>
                </a:solidFill>
                <a:latin typeface="Arial"/>
                <a:ea typeface="Arial"/>
                <a:cs typeface="Arial"/>
                <a:sym typeface="Arial"/>
              </a:rPr>
              <a:t>) format, which is a standard data interchange format. It is primarily used for transmitting data between a web application and a server.</a:t>
            </a:r>
            <a:endParaRPr/>
          </a:p>
        </p:txBody>
      </p:sp>
      <p:sp>
        <p:nvSpPr>
          <p:cNvPr id="968" name="Google Shape;968;p11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11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6" name="Google Shape;976;p1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1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84" name="Google Shape;984;p1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1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0" name="Google Shape;990;p1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1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1" name="Google Shape;1001;p1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2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9" name="Google Shape;1009;p1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2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5" name="Google Shape;1015;p1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2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23" name="Google Shape;1023;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br>
              <a:rPr lang="en-US">
                <a:latin typeface="Calibri"/>
                <a:ea typeface="Calibri"/>
                <a:cs typeface="Calibri"/>
                <a:sym typeface="Calibri"/>
              </a:rPr>
            </a:br>
            <a:r>
              <a:rPr lang="en-US">
                <a:latin typeface="Calibri"/>
                <a:ea typeface="Calibri"/>
                <a:cs typeface="Calibri"/>
                <a:sym typeface="Calibri"/>
              </a:rPr>
              <a:t>1. create a data frame</a:t>
            </a:r>
            <a:endParaRPr/>
          </a:p>
          <a:p>
            <a:pPr indent="0" lvl="0" marL="0" rtl="0" algn="l">
              <a:lnSpc>
                <a:spcPct val="100000"/>
              </a:lnSpc>
              <a:spcBef>
                <a:spcPts val="400"/>
              </a:spcBef>
              <a:spcAft>
                <a:spcPts val="0"/>
              </a:spcAft>
              <a:buSzPts val="1800"/>
              <a:buFont typeface="Calibri"/>
              <a:buNone/>
            </a:pPr>
            <a:br>
              <a:rPr lang="en-US">
                <a:latin typeface="Calibri"/>
                <a:ea typeface="Calibri"/>
                <a:cs typeface="Calibri"/>
                <a:sym typeface="Calibri"/>
              </a:rPr>
            </a:b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check the null values</a:t>
            </a:r>
            <a:endParaRPr/>
          </a:p>
          <a:p>
            <a:pPr indent="0" lvl="0" marL="0" rtl="0" algn="l">
              <a:lnSpc>
                <a:spcPct val="100000"/>
              </a:lnSpc>
              <a:spcBef>
                <a:spcPts val="400"/>
              </a:spcBef>
              <a:spcAft>
                <a:spcPts val="0"/>
              </a:spcAft>
              <a:buSzPts val="1800"/>
              <a:buFont typeface="Calibri"/>
              <a:buNone/>
            </a:pPr>
            <a:br>
              <a:rPr lang="en-US">
                <a:latin typeface="Calibri"/>
                <a:ea typeface="Calibri"/>
                <a:cs typeface="Calibri"/>
                <a:sym typeface="Calibri"/>
              </a:rPr>
            </a:b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1. is.na(family)</a:t>
            </a:r>
            <a:endParaRPr/>
          </a:p>
          <a:p>
            <a:pPr indent="0" lvl="0" marL="0" rtl="0" algn="l">
              <a:lnSpc>
                <a:spcPct val="100000"/>
              </a:lnSpc>
              <a:spcBef>
                <a:spcPts val="400"/>
              </a:spcBef>
              <a:spcAft>
                <a:spcPts val="0"/>
              </a:spcAft>
              <a:buSzPts val="1800"/>
              <a:buFont typeface="Calibri"/>
              <a:buNone/>
            </a:pPr>
            <a:br>
              <a:rPr lang="en-US">
                <a:latin typeface="Calibri"/>
                <a:ea typeface="Calibri"/>
                <a:cs typeface="Calibri"/>
                <a:sym typeface="Calibri"/>
              </a:rPr>
            </a:b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load one dataset of your choice</a:t>
            </a:r>
            <a:endParaRPr/>
          </a:p>
          <a:p>
            <a:pPr indent="0" lvl="0" marL="0" rtl="0" algn="l">
              <a:lnSpc>
                <a:spcPct val="100000"/>
              </a:lnSpc>
              <a:spcBef>
                <a:spcPts val="400"/>
              </a:spcBef>
              <a:spcAft>
                <a:spcPts val="0"/>
              </a:spcAft>
              <a:buSzPts val="1800"/>
              <a:buFont typeface="Calibri"/>
              <a:buNone/>
            </a:pPr>
            <a:br>
              <a:rPr lang="en-US">
                <a:latin typeface="Calibri"/>
                <a:ea typeface="Calibri"/>
                <a:cs typeface="Calibri"/>
                <a:sym typeface="Calibri"/>
              </a:rPr>
            </a:b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check the summary of the dataset</a:t>
            </a:r>
            <a:endParaRPr/>
          </a:p>
          <a:p>
            <a:pPr indent="0" lvl="0" marL="0" rtl="0" algn="l">
              <a:lnSpc>
                <a:spcPct val="100000"/>
              </a:lnSpc>
              <a:spcBef>
                <a:spcPts val="400"/>
              </a:spcBef>
              <a:spcAft>
                <a:spcPts val="0"/>
              </a:spcAft>
              <a:buSzPts val="1800"/>
              <a:buFont typeface="Calibri"/>
              <a:buNone/>
            </a:pPr>
            <a:br>
              <a:rPr lang="en-US">
                <a:latin typeface="Calibri"/>
                <a:ea typeface="Calibri"/>
                <a:cs typeface="Calibri"/>
                <a:sym typeface="Calibri"/>
              </a:rPr>
            </a:br>
            <a:endParaRPr/>
          </a:p>
        </p:txBody>
      </p:sp>
      <p:sp>
        <p:nvSpPr>
          <p:cNvPr id="1024" name="Google Shape;1024;p12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Matrix operators - http://www.philender.com/courses/multivariate/notes/matr.html</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Assign variable using &lt;- 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d&lt;-5</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print(d)</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d=6</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print(d)</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Addition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Subtraction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Multiplication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Division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Power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Modulo Operator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Element-wise Logical AND operator (&amp;):</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Element-wise Logical OR operator (|):</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3" name="Google Shape;223;p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?print</a:t>
            </a:r>
            <a:endParaRPr/>
          </a:p>
        </p:txBody>
      </p:sp>
      <p:sp>
        <p:nvSpPr>
          <p:cNvPr id="232" name="Google Shape;232;p1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8" name="Google Shape;2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100"/>
              <a:buFont typeface="Calibri"/>
              <a:buNone/>
            </a:pPr>
            <a:r>
              <a:rPr lang="en-US" sz="1100">
                <a:latin typeface="Calibri"/>
                <a:ea typeface="Calibri"/>
                <a:cs typeface="Calibri"/>
                <a:sym typeface="Calibri"/>
              </a:rPr>
              <a:t>R packages guide</a:t>
            </a:r>
            <a:endParaRPr/>
          </a:p>
          <a:p>
            <a:pPr indent="0" lvl="0" marL="0" rtl="0" algn="l">
              <a:lnSpc>
                <a:spcPct val="80000"/>
              </a:lnSpc>
              <a:spcBef>
                <a:spcPts val="400"/>
              </a:spcBef>
              <a:spcAft>
                <a:spcPts val="0"/>
              </a:spcAft>
              <a:buSzPts val="1100"/>
              <a:buNone/>
            </a:pPr>
            <a:r>
              <a:t/>
            </a:r>
            <a:endParaRPr sz="1100">
              <a:latin typeface="Calibri"/>
              <a:ea typeface="Calibri"/>
              <a:cs typeface="Calibri"/>
              <a:sym typeface="Calibri"/>
            </a:endParaRPr>
          </a:p>
          <a:p>
            <a:pPr indent="0" lvl="0" marL="0" rtl="0" algn="l">
              <a:lnSpc>
                <a:spcPct val="80000"/>
              </a:lnSpc>
              <a:spcBef>
                <a:spcPts val="400"/>
              </a:spcBef>
              <a:spcAft>
                <a:spcPts val="0"/>
              </a:spcAft>
              <a:buSzPts val="1100"/>
              <a:buFont typeface="Calibri"/>
              <a:buNone/>
            </a:pPr>
            <a:r>
              <a:rPr lang="en-US" sz="1100">
                <a:latin typeface="Calibri"/>
                <a:ea typeface="Calibri"/>
                <a:cs typeface="Calibri"/>
                <a:sym typeface="Calibri"/>
              </a:rPr>
              <a:t>https://www.datacamp.com/community/tutorials/r-packages-guide</a:t>
            </a:r>
            <a:endParaRPr/>
          </a:p>
          <a:p>
            <a:pPr indent="0" lvl="0" marL="0" rtl="0" algn="l">
              <a:lnSpc>
                <a:spcPct val="80000"/>
              </a:lnSpc>
              <a:spcBef>
                <a:spcPts val="400"/>
              </a:spcBef>
              <a:spcAft>
                <a:spcPts val="0"/>
              </a:spcAft>
              <a:buSzPts val="1100"/>
              <a:buNone/>
            </a:pPr>
            <a:r>
              <a:t/>
            </a:r>
            <a:endParaRPr sz="1100">
              <a:latin typeface="Calibri"/>
              <a:ea typeface="Calibri"/>
              <a:cs typeface="Calibri"/>
              <a:sym typeface="Calibri"/>
            </a:endParaRPr>
          </a:p>
          <a:p>
            <a:pPr indent="0" lvl="0" marL="0" rtl="0" algn="l">
              <a:lnSpc>
                <a:spcPct val="80000"/>
              </a:lnSpc>
              <a:spcBef>
                <a:spcPts val="400"/>
              </a:spcBef>
              <a:spcAft>
                <a:spcPts val="0"/>
              </a:spcAft>
              <a:buClr>
                <a:srgbClr val="3D4251"/>
              </a:buClr>
              <a:buSzPts val="1100"/>
              <a:buFont typeface="Lora"/>
              <a:buNone/>
            </a:pPr>
            <a:r>
              <a:rPr lang="en-US" sz="1100">
                <a:solidFill>
                  <a:srgbClr val="3D4251"/>
                </a:solidFill>
                <a:latin typeface="Lora"/>
                <a:ea typeface="Lora"/>
                <a:cs typeface="Lora"/>
                <a:sym typeface="Lora"/>
              </a:rPr>
              <a:t>A package is a suitable way to organize your own work and, if you want to, share it with others. Typically, a package will include code (not only R code!), documentation for the package and the functions inside, some tests to check everything works as it should, and data sets.</a:t>
            </a:r>
            <a:endParaRPr/>
          </a:p>
          <a:p>
            <a:pPr indent="0" lvl="0" marL="0" rtl="0" algn="l">
              <a:lnSpc>
                <a:spcPct val="80000"/>
              </a:lnSpc>
              <a:spcBef>
                <a:spcPts val="400"/>
              </a:spcBef>
              <a:spcAft>
                <a:spcPts val="0"/>
              </a:spcAft>
              <a:buSzPts val="1100"/>
              <a:buNone/>
            </a:pPr>
            <a:r>
              <a:t/>
            </a:r>
            <a:endParaRPr sz="1100">
              <a:latin typeface="Calibri"/>
              <a:ea typeface="Calibri"/>
              <a:cs typeface="Calibri"/>
              <a:sym typeface="Calibri"/>
            </a:endParaRPr>
          </a:p>
          <a:p>
            <a:pPr indent="0" lvl="0" marL="0" rtl="0" algn="l">
              <a:lnSpc>
                <a:spcPct val="80000"/>
              </a:lnSpc>
              <a:spcBef>
                <a:spcPts val="400"/>
              </a:spcBef>
              <a:spcAft>
                <a:spcPts val="0"/>
              </a:spcAft>
              <a:buClr>
                <a:srgbClr val="3D4251"/>
              </a:buClr>
              <a:buSzPts val="1100"/>
              <a:buFont typeface="Lato"/>
              <a:buNone/>
            </a:pPr>
            <a:r>
              <a:rPr b="1" lang="en-US" sz="1100">
                <a:solidFill>
                  <a:srgbClr val="3D4251"/>
                </a:solidFill>
                <a:latin typeface="Lato"/>
                <a:ea typeface="Lato"/>
                <a:cs typeface="Lato"/>
                <a:sym typeface="Lato"/>
              </a:rPr>
              <a:t>7. What’s The Difference Between A Package And A Library?</a:t>
            </a:r>
            <a:endParaRPr/>
          </a:p>
          <a:p>
            <a:pPr indent="0" lvl="0" marL="0" rtl="0" algn="l">
              <a:lnSpc>
                <a:spcPct val="80000"/>
              </a:lnSpc>
              <a:spcBef>
                <a:spcPts val="400"/>
              </a:spcBef>
              <a:spcAft>
                <a:spcPts val="0"/>
              </a:spcAft>
              <a:buClr>
                <a:srgbClr val="3D4251"/>
              </a:buClr>
              <a:buSzPts val="1100"/>
              <a:buFont typeface="Lora"/>
              <a:buNone/>
            </a:pPr>
            <a:r>
              <a:rPr lang="en-US" sz="1100">
                <a:solidFill>
                  <a:srgbClr val="3D4251"/>
                </a:solidFill>
                <a:latin typeface="Lora"/>
                <a:ea typeface="Lora"/>
                <a:cs typeface="Lora"/>
                <a:sym typeface="Lora"/>
              </a:rPr>
              <a:t>Speaking about the library() function, sometimes there is a confusion between a package and a library, and you can find people calling “libraries” to packages.</a:t>
            </a:r>
            <a:endParaRPr/>
          </a:p>
          <a:p>
            <a:pPr indent="0" lvl="0" marL="0" rtl="0" algn="l">
              <a:lnSpc>
                <a:spcPct val="80000"/>
              </a:lnSpc>
              <a:spcBef>
                <a:spcPts val="400"/>
              </a:spcBef>
              <a:spcAft>
                <a:spcPts val="0"/>
              </a:spcAft>
              <a:buClr>
                <a:srgbClr val="3D4251"/>
              </a:buClr>
              <a:buSzPts val="1100"/>
              <a:buFont typeface="Lora"/>
              <a:buNone/>
            </a:pPr>
            <a:r>
              <a:rPr lang="en-US" sz="1100">
                <a:solidFill>
                  <a:srgbClr val="3D4251"/>
                </a:solidFill>
                <a:latin typeface="Lora"/>
                <a:ea typeface="Lora"/>
                <a:cs typeface="Lora"/>
                <a:sym typeface="Lora"/>
              </a:rPr>
              <a:t>Please don’t get confused: library() is the command used to load a package, and it refers to the place where the package is contained, usually a folder on your computer, while a package is the collection of functions bundled conveniently.</a:t>
            </a:r>
            <a:endParaRPr/>
          </a:p>
          <a:p>
            <a:pPr indent="0" lvl="0" marL="0" rtl="0" algn="l">
              <a:lnSpc>
                <a:spcPct val="80000"/>
              </a:lnSpc>
              <a:spcBef>
                <a:spcPts val="400"/>
              </a:spcBef>
              <a:spcAft>
                <a:spcPts val="0"/>
              </a:spcAft>
              <a:buSzPts val="1100"/>
              <a:buNone/>
            </a:pPr>
            <a:r>
              <a:t/>
            </a:r>
            <a:endParaRPr sz="1100">
              <a:latin typeface="Calibri"/>
              <a:ea typeface="Calibri"/>
              <a:cs typeface="Calibri"/>
              <a:sym typeface="Calibri"/>
            </a:endParaRPr>
          </a:p>
          <a:p>
            <a:pPr indent="0" lvl="0" marL="0" rtl="0" algn="l">
              <a:lnSpc>
                <a:spcPct val="80000"/>
              </a:lnSpc>
              <a:spcBef>
                <a:spcPts val="400"/>
              </a:spcBef>
              <a:spcAft>
                <a:spcPts val="0"/>
              </a:spcAft>
              <a:buClr>
                <a:srgbClr val="333333"/>
              </a:buClr>
              <a:buSzPts val="1100"/>
              <a:buFont typeface="Arial"/>
              <a:buNone/>
            </a:pPr>
            <a:r>
              <a:rPr lang="en-US" sz="1100">
                <a:solidFill>
                  <a:srgbClr val="333333"/>
                </a:solidFill>
                <a:latin typeface="Arial"/>
                <a:ea typeface="Arial"/>
                <a:cs typeface="Arial"/>
                <a:sym typeface="Arial"/>
              </a:rPr>
              <a:t>dplyr is a grammar of data manipulation, providing a consistent set of verbs that help you solve the most common data manipulation challenges:</a:t>
            </a:r>
            <a:endParaRPr/>
          </a:p>
          <a:p>
            <a:pPr indent="-69850" lvl="0" marL="0" rtl="0" algn="l">
              <a:lnSpc>
                <a:spcPct val="80000"/>
              </a:lnSpc>
              <a:spcBef>
                <a:spcPts val="400"/>
              </a:spcBef>
              <a:spcAft>
                <a:spcPts val="0"/>
              </a:spcAft>
              <a:buClr>
                <a:srgbClr val="333333"/>
              </a:buClr>
              <a:buSzPts val="1100"/>
              <a:buFont typeface="Arial"/>
              <a:buChar char="•"/>
            </a:pPr>
            <a:r>
              <a:rPr lang="en-US" sz="1100">
                <a:solidFill>
                  <a:srgbClr val="333333"/>
                </a:solidFill>
                <a:latin typeface="Arial"/>
                <a:ea typeface="Arial"/>
                <a:cs typeface="Arial"/>
                <a:sym typeface="Arial"/>
              </a:rPr>
              <a:t>mutate() adds new variables that are functions of existing variables</a:t>
            </a:r>
            <a:endParaRPr/>
          </a:p>
          <a:p>
            <a:pPr indent="-69850" lvl="0" marL="0" rtl="0" algn="l">
              <a:lnSpc>
                <a:spcPct val="80000"/>
              </a:lnSpc>
              <a:spcBef>
                <a:spcPts val="400"/>
              </a:spcBef>
              <a:spcAft>
                <a:spcPts val="0"/>
              </a:spcAft>
              <a:buClr>
                <a:srgbClr val="333333"/>
              </a:buClr>
              <a:buSzPts val="1100"/>
              <a:buFont typeface="Arial"/>
              <a:buChar char="•"/>
            </a:pPr>
            <a:r>
              <a:rPr lang="en-US" sz="1100">
                <a:solidFill>
                  <a:srgbClr val="333333"/>
                </a:solidFill>
                <a:latin typeface="Arial"/>
                <a:ea typeface="Arial"/>
                <a:cs typeface="Arial"/>
                <a:sym typeface="Arial"/>
              </a:rPr>
              <a:t>select() picks variables based on their names.</a:t>
            </a:r>
            <a:endParaRPr/>
          </a:p>
          <a:p>
            <a:pPr indent="-69850" lvl="0" marL="0" rtl="0" algn="l">
              <a:lnSpc>
                <a:spcPct val="80000"/>
              </a:lnSpc>
              <a:spcBef>
                <a:spcPts val="400"/>
              </a:spcBef>
              <a:spcAft>
                <a:spcPts val="0"/>
              </a:spcAft>
              <a:buClr>
                <a:srgbClr val="333333"/>
              </a:buClr>
              <a:buSzPts val="1100"/>
              <a:buFont typeface="Arial"/>
              <a:buChar char="•"/>
            </a:pPr>
            <a:r>
              <a:rPr lang="en-US" sz="1100">
                <a:solidFill>
                  <a:srgbClr val="333333"/>
                </a:solidFill>
                <a:latin typeface="Arial"/>
                <a:ea typeface="Arial"/>
                <a:cs typeface="Arial"/>
                <a:sym typeface="Arial"/>
              </a:rPr>
              <a:t>filter() picks cases based on their values.</a:t>
            </a:r>
            <a:endParaRPr/>
          </a:p>
          <a:p>
            <a:pPr indent="-69850" lvl="0" marL="0" rtl="0" algn="l">
              <a:lnSpc>
                <a:spcPct val="80000"/>
              </a:lnSpc>
              <a:spcBef>
                <a:spcPts val="400"/>
              </a:spcBef>
              <a:spcAft>
                <a:spcPts val="0"/>
              </a:spcAft>
              <a:buClr>
                <a:srgbClr val="333333"/>
              </a:buClr>
              <a:buSzPts val="1100"/>
              <a:buFont typeface="Arial"/>
              <a:buChar char="•"/>
            </a:pPr>
            <a:r>
              <a:rPr lang="en-US" sz="1100">
                <a:solidFill>
                  <a:srgbClr val="333333"/>
                </a:solidFill>
                <a:latin typeface="Arial"/>
                <a:ea typeface="Arial"/>
                <a:cs typeface="Arial"/>
                <a:sym typeface="Arial"/>
              </a:rPr>
              <a:t>summarise() reduces multiple values down to a single summary.</a:t>
            </a:r>
            <a:endParaRPr/>
          </a:p>
          <a:p>
            <a:pPr indent="-69850" lvl="0" marL="0" rtl="0" algn="l">
              <a:lnSpc>
                <a:spcPct val="80000"/>
              </a:lnSpc>
              <a:spcBef>
                <a:spcPts val="400"/>
              </a:spcBef>
              <a:spcAft>
                <a:spcPts val="0"/>
              </a:spcAft>
              <a:buClr>
                <a:srgbClr val="333333"/>
              </a:buClr>
              <a:buSzPts val="1100"/>
              <a:buFont typeface="Arial"/>
              <a:buChar char="•"/>
            </a:pPr>
            <a:r>
              <a:rPr lang="en-US" sz="1100">
                <a:solidFill>
                  <a:srgbClr val="333333"/>
                </a:solidFill>
                <a:latin typeface="Arial"/>
                <a:ea typeface="Arial"/>
                <a:cs typeface="Arial"/>
                <a:sym typeface="Arial"/>
              </a:rPr>
              <a:t>arrange() changes the ordering of the rows.</a:t>
            </a:r>
            <a:endParaRPr/>
          </a:p>
          <a:p>
            <a:pPr indent="0" lvl="0" marL="0" rtl="0" algn="l">
              <a:spcBef>
                <a:spcPts val="0"/>
              </a:spcBef>
              <a:spcAft>
                <a:spcPts val="0"/>
              </a:spcAft>
              <a:buNone/>
            </a:pPr>
            <a:r>
              <a:t/>
            </a:r>
            <a:endParaRPr sz="1100">
              <a:solidFill>
                <a:srgbClr val="333333"/>
              </a:solidFill>
              <a:latin typeface="Arial"/>
              <a:ea typeface="Arial"/>
              <a:cs typeface="Arial"/>
              <a:sym typeface="Arial"/>
            </a:endParaRPr>
          </a:p>
        </p:txBody>
      </p:sp>
      <p:sp>
        <p:nvSpPr>
          <p:cNvPr id="239" name="Google Shape;239;p1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CCCFF"/>
              </a:buClr>
              <a:buSzPts val="1800"/>
              <a:buNone/>
            </a:pPr>
            <a:r>
              <a:rPr lang="en-US" u="sng">
                <a:solidFill>
                  <a:srgbClr val="CCCCFF"/>
                </a:solidFill>
                <a:hlinkClick r:id="rId2">
                  <a:extLst>
                    <a:ext uri="{A12FA001-AC4F-418D-AE19-62706E023703}">
                      <ahyp:hlinkClr val="tx"/>
                    </a:ext>
                  </a:extLst>
                </a:hlinkClick>
              </a:rPr>
              <a:t>Download R-4.2.0 for Windows</a:t>
            </a:r>
            <a:endParaRPr/>
          </a:p>
        </p:txBody>
      </p:sp>
      <p:sp>
        <p:nvSpPr>
          <p:cNvPr id="246" name="Google Shape;246;p1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8" name="Google Shape;258;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59" name="Google Shape;259;p1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6" name="Google Shape;266;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45" name="Google Shape;145;p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9" name="Google Shape;279;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2" name="Google Shape;292;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9" name="Google Shape;29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br>
              <a:rPr lang="en-US">
                <a:latin typeface="Calibri"/>
                <a:ea typeface="Calibri"/>
                <a:cs typeface="Calibri"/>
                <a:sym typeface="Calibri"/>
              </a:rPr>
            </a:br>
            <a:r>
              <a:rPr lang="en-US">
                <a:latin typeface="Calibri"/>
                <a:ea typeface="Calibri"/>
                <a:cs typeface="Calibri"/>
                <a:sym typeface="Calibri"/>
              </a:rPr>
              <a:t>8! i.e. 8 factorial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8× 7× 6× 5× 4× 3 ×2× 1  </a:t>
            </a:r>
            <a:r>
              <a:rPr lang="en-US">
                <a:solidFill>
                  <a:srgbClr val="222222"/>
                </a:solidFill>
                <a:latin typeface="Arial"/>
                <a:ea typeface="Arial"/>
                <a:cs typeface="Arial"/>
                <a:sym typeface="Arial"/>
              </a:rPr>
              <a:t>40,320</a:t>
            </a:r>
            <a:endParaRPr/>
          </a:p>
          <a:p>
            <a:pPr indent="0" lvl="0" marL="0" rtl="0" algn="l">
              <a:lnSpc>
                <a:spcPct val="100000"/>
              </a:lnSpc>
              <a:spcBef>
                <a:spcPts val="4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400"/>
              </a:spcBef>
              <a:spcAft>
                <a:spcPts val="0"/>
              </a:spcAft>
              <a:buClr>
                <a:srgbClr val="222222"/>
              </a:buClr>
              <a:buSzPts val="1800"/>
              <a:buFont typeface="Arial"/>
              <a:buNone/>
            </a:pPr>
            <a:r>
              <a:rPr lang="en-US">
                <a:solidFill>
                  <a:srgbClr val="222222"/>
                </a:solidFill>
                <a:latin typeface="Arial"/>
                <a:ea typeface="Arial"/>
                <a:cs typeface="Arial"/>
                <a:sym typeface="Arial"/>
              </a:rPr>
              <a:t>Log(1)=0</a:t>
            </a:r>
            <a:endParaRPr/>
          </a:p>
          <a:p>
            <a:pPr indent="0" lvl="0" marL="0" rtl="0" algn="l">
              <a:lnSpc>
                <a:spcPct val="100000"/>
              </a:lnSpc>
              <a:spcBef>
                <a:spcPts val="400"/>
              </a:spcBef>
              <a:spcAft>
                <a:spcPts val="0"/>
              </a:spcAft>
              <a:buClr>
                <a:srgbClr val="222222"/>
              </a:buClr>
              <a:buSzPts val="1800"/>
              <a:buFont typeface="Arial"/>
              <a:buNone/>
            </a:pPr>
            <a:r>
              <a:rPr lang="en-US">
                <a:solidFill>
                  <a:srgbClr val="222222"/>
                </a:solidFill>
                <a:latin typeface="Arial"/>
                <a:ea typeface="Arial"/>
                <a:cs typeface="Arial"/>
                <a:sym typeface="Arial"/>
              </a:rPr>
              <a:t>Log(10)=1</a:t>
            </a:r>
            <a:endParaRPr/>
          </a:p>
          <a:p>
            <a:pPr indent="0" lvl="0" marL="0" rtl="0" algn="l">
              <a:lnSpc>
                <a:spcPct val="100000"/>
              </a:lnSpc>
              <a:spcBef>
                <a:spcPts val="400"/>
              </a:spcBef>
              <a:spcAft>
                <a:spcPts val="0"/>
              </a:spcAft>
              <a:buClr>
                <a:srgbClr val="222222"/>
              </a:buClr>
              <a:buSzPts val="1800"/>
              <a:buFont typeface="Arial"/>
              <a:buNone/>
            </a:pPr>
            <a:r>
              <a:rPr lang="en-US">
                <a:solidFill>
                  <a:srgbClr val="222222"/>
                </a:solidFill>
                <a:latin typeface="Arial"/>
                <a:ea typeface="Arial"/>
                <a:cs typeface="Arial"/>
                <a:sym typeface="Arial"/>
              </a:rPr>
              <a:t>Log(100)=2</a:t>
            </a:r>
            <a:endParaRPr/>
          </a:p>
          <a:p>
            <a:pPr indent="0" lvl="0" marL="0" rtl="0" algn="l">
              <a:spcBef>
                <a:spcPts val="0"/>
              </a:spcBef>
              <a:spcAft>
                <a:spcPts val="0"/>
              </a:spcAft>
              <a:buNone/>
            </a:pPr>
            <a:r>
              <a:t/>
            </a:r>
            <a:endParaRPr>
              <a:solidFill>
                <a:srgbClr val="222222"/>
              </a:solidFill>
              <a:latin typeface="Arial"/>
              <a:ea typeface="Arial"/>
              <a:cs typeface="Arial"/>
              <a:sym typeface="Arial"/>
            </a:endParaRPr>
          </a:p>
        </p:txBody>
      </p:sp>
      <p:sp>
        <p:nvSpPr>
          <p:cNvPr id="300" name="Google Shape;300;p2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6" name="Google Shape;306;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2" name="Google Shape;312;p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8" name="Google Shape;318;p2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4" name="Google Shape;3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The</a:t>
            </a:r>
            <a:r>
              <a:rPr b="1" lang="en-US">
                <a:latin typeface="Calibri"/>
                <a:ea typeface="Calibri"/>
                <a:cs typeface="Calibri"/>
                <a:sym typeface="Calibri"/>
              </a:rPr>
              <a:t> </a:t>
            </a:r>
            <a:r>
              <a:rPr lang="en-US">
                <a:solidFill>
                  <a:srgbClr val="FF0000"/>
                </a:solidFill>
                <a:latin typeface="Courier New"/>
                <a:ea typeface="Courier New"/>
                <a:cs typeface="Courier New"/>
                <a:sym typeface="Courier New"/>
              </a:rPr>
              <a:t>numeric()</a:t>
            </a:r>
            <a:r>
              <a:rPr lang="en-US">
                <a:latin typeface="Calibri"/>
                <a:ea typeface="Calibri"/>
                <a:cs typeface="Calibri"/>
                <a:sym typeface="Calibri"/>
              </a:rPr>
              <a:t> is used to create a zero vector of given length</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5" name="Google Shape;325;p2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1" name="Google Shape;331;p2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7" name="Google Shape;33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supports a few basic data types: integer, numeric, logical, character/string, factor, and complex Logical – binary, two possible values represented by TRUE and FALSE</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114300" lvl="0" marL="0" rtl="0" algn="l">
              <a:lnSpc>
                <a:spcPct val="100000"/>
              </a:lnSpc>
              <a:spcBef>
                <a:spcPts val="400"/>
              </a:spcBef>
              <a:spcAft>
                <a:spcPts val="0"/>
              </a:spcAft>
              <a:buClr>
                <a:srgbClr val="000000"/>
              </a:buClr>
              <a:buSzPts val="1800"/>
              <a:buFont typeface="Noto Sans Symbols"/>
              <a:buChar char="⮚"/>
            </a:pPr>
            <a:r>
              <a:rPr lang="en-US">
                <a:latin typeface="Calibri"/>
                <a:ea typeface="Calibri"/>
                <a:cs typeface="Calibri"/>
                <a:sym typeface="Calibri"/>
              </a:rPr>
              <a:t>y=c(1, 2, c(3, 4, 5),c(5,6,7))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114300" lvl="0" marL="0" rtl="0" algn="l">
              <a:lnSpc>
                <a:spcPct val="100000"/>
              </a:lnSpc>
              <a:spcBef>
                <a:spcPts val="400"/>
              </a:spcBef>
              <a:spcAft>
                <a:spcPts val="0"/>
              </a:spcAft>
              <a:buClr>
                <a:srgbClr val="000000"/>
              </a:buClr>
              <a:buSzPts val="1800"/>
              <a:buFont typeface="Noto Sans Symbols"/>
              <a:buChar char="⮚"/>
            </a:pPr>
            <a:r>
              <a:rPr lang="en-US">
                <a:latin typeface="Calibri"/>
                <a:ea typeface="Calibri"/>
                <a:cs typeface="Calibri"/>
                <a:sym typeface="Calibri"/>
              </a:rPr>
              <a:t>&gt; Z = c(10:20,y, sum(10:20) + ) &gt; Z [1] 10 11 12 13 14 15 16 17 18 19 20 1 2 3 4 5 5 6 7 165 &gt;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114300" lvl="0" marL="0" rtl="0" algn="l">
              <a:lnSpc>
                <a:spcPct val="100000"/>
              </a:lnSpc>
              <a:spcBef>
                <a:spcPts val="400"/>
              </a:spcBef>
              <a:spcAft>
                <a:spcPts val="0"/>
              </a:spcAft>
              <a:buClr>
                <a:srgbClr val="000000"/>
              </a:buClr>
              <a:buSzPts val="1800"/>
              <a:buFont typeface="Noto Sans Symbols"/>
              <a:buChar char="⮚"/>
            </a:pPr>
            <a:r>
              <a:rPr lang="en-US">
                <a:latin typeface="Calibri"/>
                <a:ea typeface="Calibri"/>
                <a:cs typeface="Calibri"/>
                <a:sym typeface="Calibri"/>
              </a:rPr>
              <a:t>length(Z) [1] 20 &gt; </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338" name="Google Shape;338;p3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4" name="Google Shape;344;p3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1" name="Google Shape;351;p3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7" name="Google Shape;357;p3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3" name="Google Shape;36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lnSpc>
                <a:spcPct val="100000"/>
              </a:lnSpc>
              <a:spcBef>
                <a:spcPts val="0"/>
              </a:spcBef>
              <a:spcAft>
                <a:spcPts val="0"/>
              </a:spcAft>
              <a:buClr>
                <a:srgbClr val="000000"/>
              </a:buClr>
              <a:buSzPts val="1800"/>
              <a:buFont typeface="Noto Sans Symbols"/>
              <a:buChar char="⮚"/>
            </a:pPr>
            <a:r>
              <a:rPr lang="en-US">
                <a:latin typeface="Calibri"/>
                <a:ea typeface="Calibri"/>
                <a:cs typeface="Calibri"/>
                <a:sym typeface="Calibri"/>
              </a:rPr>
              <a:t>a [1] 10 10 20 30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114300" lvl="0" marL="0" rtl="0" algn="l">
              <a:lnSpc>
                <a:spcPct val="100000"/>
              </a:lnSpc>
              <a:spcBef>
                <a:spcPts val="400"/>
              </a:spcBef>
              <a:spcAft>
                <a:spcPts val="0"/>
              </a:spcAft>
              <a:buClr>
                <a:srgbClr val="000000"/>
              </a:buClr>
              <a:buSzPts val="1800"/>
              <a:buFont typeface="Noto Sans Symbols"/>
              <a:buChar char="⮚"/>
            </a:pPr>
            <a:r>
              <a:rPr lang="en-US">
                <a:latin typeface="Calibri"/>
                <a:ea typeface="Calibri"/>
                <a:cs typeface="Calibri"/>
                <a:sym typeface="Calibri"/>
              </a:rPr>
              <a:t> d [1] 10 10 20 30 40 10 20 30 40 10 20 30 40 50 60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114300" lvl="0" marL="0" rtl="0" algn="l">
              <a:lnSpc>
                <a:spcPct val="100000"/>
              </a:lnSpc>
              <a:spcBef>
                <a:spcPts val="400"/>
              </a:spcBef>
              <a:spcAft>
                <a:spcPts val="0"/>
              </a:spcAft>
              <a:buClr>
                <a:srgbClr val="000000"/>
              </a:buClr>
              <a:buSzPts val="1800"/>
              <a:buFont typeface="Noto Sans Symbols"/>
              <a:buChar char="⮚"/>
            </a:pPr>
            <a:r>
              <a:rPr lang="en-US">
                <a:latin typeface="Calibri"/>
                <a:ea typeface="Calibri"/>
                <a:cs typeface="Calibri"/>
                <a:sym typeface="Calibri"/>
              </a:rPr>
              <a:t> a&gt;d [1] FALSE FALSE FALSE FALSE FALSE FALSE FALSE FALSE FALSE FALSE FALSE FALSE FALSE FALSE FALSE </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Warning message: In a &gt; d : longer object length is not a multiple of shorter object length &gt; </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364" name="Google Shape;364;p3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0" name="Google Shape;37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https://rpubs.com/sowmya21jan/338762</a:t>
            </a:r>
            <a:endParaRPr/>
          </a:p>
        </p:txBody>
      </p:sp>
      <p:sp>
        <p:nvSpPr>
          <p:cNvPr id="371" name="Google Shape;371;p3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7" name="Google Shape;37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lnSpc>
                <a:spcPct val="100000"/>
              </a:lnSpc>
              <a:spcBef>
                <a:spcPts val="0"/>
              </a:spcBef>
              <a:spcAft>
                <a:spcPts val="0"/>
              </a:spcAft>
              <a:buClr>
                <a:srgbClr val="000000"/>
              </a:buClr>
              <a:buSzPts val="1800"/>
              <a:buFont typeface="Noto Sans Symbols"/>
              <a:buChar char="⮚"/>
            </a:pPr>
            <a:r>
              <a:rPr lang="en-US">
                <a:latin typeface="Calibri"/>
                <a:ea typeface="Calibri"/>
                <a:cs typeface="Calibri"/>
                <a:sym typeface="Calibri"/>
              </a:rPr>
              <a:t>table(is.na(dbda))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FALSE TRUE</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 3 1 </a:t>
            </a:r>
            <a:endParaRPr/>
          </a:p>
        </p:txBody>
      </p:sp>
      <p:sp>
        <p:nvSpPr>
          <p:cNvPr id="378" name="Google Shape;378;p3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4" name="Google Shape;38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Square bracket and double braket</a:t>
            </a:r>
            <a:endParaRPr/>
          </a:p>
        </p:txBody>
      </p:sp>
      <p:sp>
        <p:nvSpPr>
          <p:cNvPr id="385" name="Google Shape;385;p3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1" name="Google Shape;391;p3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92" name="Google Shape;392;p3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8" name="Google Shape;39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22222"/>
              </a:buClr>
              <a:buSzPts val="1800"/>
              <a:buFont typeface="Arial"/>
              <a:buNone/>
            </a:pPr>
            <a:r>
              <a:rPr lang="en-US">
                <a:solidFill>
                  <a:srgbClr val="222222"/>
                </a:solidFill>
                <a:latin typeface="Arial"/>
                <a:ea typeface="Arial"/>
                <a:cs typeface="Arial"/>
                <a:sym typeface="Arial"/>
              </a:rPr>
              <a:t>In </a:t>
            </a:r>
            <a:r>
              <a:rPr b="1" lang="en-US">
                <a:solidFill>
                  <a:srgbClr val="222222"/>
                </a:solidFill>
                <a:latin typeface="Arial"/>
                <a:ea typeface="Arial"/>
                <a:cs typeface="Arial"/>
                <a:sym typeface="Arial"/>
              </a:rPr>
              <a:t>python</a:t>
            </a:r>
            <a:r>
              <a:rPr lang="en-US">
                <a:solidFill>
                  <a:srgbClr val="222222"/>
                </a:solidFill>
                <a:latin typeface="Arial"/>
                <a:ea typeface="Arial"/>
                <a:cs typeface="Arial"/>
                <a:sym typeface="Arial"/>
              </a:rPr>
              <a:t>, unlike R, there is no option to represent </a:t>
            </a:r>
            <a:r>
              <a:rPr b="1" lang="en-US">
                <a:solidFill>
                  <a:srgbClr val="222222"/>
                </a:solidFill>
                <a:latin typeface="Arial"/>
                <a:ea typeface="Arial"/>
                <a:cs typeface="Arial"/>
                <a:sym typeface="Arial"/>
              </a:rPr>
              <a:t>categorical</a:t>
            </a:r>
            <a:r>
              <a:rPr lang="en-US">
                <a:solidFill>
                  <a:srgbClr val="222222"/>
                </a:solidFill>
                <a:latin typeface="Arial"/>
                <a:ea typeface="Arial"/>
                <a:cs typeface="Arial"/>
                <a:sym typeface="Arial"/>
              </a:rPr>
              <a:t> data as </a:t>
            </a:r>
            <a:r>
              <a:rPr b="1" lang="en-US">
                <a:solidFill>
                  <a:srgbClr val="222222"/>
                </a:solidFill>
                <a:latin typeface="Arial"/>
                <a:ea typeface="Arial"/>
                <a:cs typeface="Arial"/>
                <a:sym typeface="Arial"/>
              </a:rPr>
              <a:t>factors</a:t>
            </a:r>
            <a:r>
              <a:rPr lang="en-US">
                <a:solidFill>
                  <a:srgbClr val="222222"/>
                </a:solidFill>
                <a:latin typeface="Arial"/>
                <a:ea typeface="Arial"/>
                <a:cs typeface="Arial"/>
                <a:sym typeface="Arial"/>
              </a:rPr>
              <a:t>. </a:t>
            </a:r>
            <a:endParaRPr/>
          </a:p>
          <a:p>
            <a:pPr indent="0" lvl="0" marL="0" rtl="0" algn="l">
              <a:lnSpc>
                <a:spcPct val="100000"/>
              </a:lnSpc>
              <a:spcBef>
                <a:spcPts val="400"/>
              </a:spcBef>
              <a:spcAft>
                <a:spcPts val="0"/>
              </a:spcAft>
              <a:buClr>
                <a:srgbClr val="222222"/>
              </a:buClr>
              <a:buSzPts val="1800"/>
              <a:buFont typeface="Arial"/>
              <a:buNone/>
            </a:pPr>
            <a:r>
              <a:rPr b="1" lang="en-US">
                <a:solidFill>
                  <a:srgbClr val="222222"/>
                </a:solidFill>
                <a:latin typeface="Arial"/>
                <a:ea typeface="Arial"/>
                <a:cs typeface="Arial"/>
                <a:sym typeface="Arial"/>
              </a:rPr>
              <a:t>Factors</a:t>
            </a:r>
            <a:r>
              <a:rPr lang="en-US">
                <a:solidFill>
                  <a:srgbClr val="222222"/>
                </a:solidFill>
                <a:latin typeface="Arial"/>
                <a:ea typeface="Arial"/>
                <a:cs typeface="Arial"/>
                <a:sym typeface="Arial"/>
              </a:rPr>
              <a:t> in R are stored as vectors of integer values and can be labelled. If we have our data in Series or Data Frames, we can convert these categories to numbers using pandas Series' astype method and specify '</a:t>
            </a:r>
            <a:r>
              <a:rPr b="1" lang="en-US">
                <a:solidFill>
                  <a:srgbClr val="222222"/>
                </a:solidFill>
                <a:latin typeface="Arial"/>
                <a:ea typeface="Arial"/>
                <a:cs typeface="Arial"/>
                <a:sym typeface="Arial"/>
              </a:rPr>
              <a:t>categorical</a:t>
            </a:r>
            <a:r>
              <a:rPr lang="en-US">
                <a:solidFill>
                  <a:srgbClr val="222222"/>
                </a:solidFill>
                <a:latin typeface="Arial"/>
                <a:ea typeface="Arial"/>
                <a:cs typeface="Arial"/>
                <a:sym typeface="Arial"/>
              </a:rPr>
              <a:t>'.</a:t>
            </a:r>
            <a:r>
              <a:rPr lang="en-US">
                <a:solidFill>
                  <a:srgbClr val="70757A"/>
                </a:solidFill>
                <a:latin typeface="Arial"/>
                <a:ea typeface="Arial"/>
                <a:cs typeface="Arial"/>
                <a:sym typeface="Arial"/>
              </a:rPr>
              <a:t>May 6, 2017</a:t>
            </a:r>
            <a:endParaRPr/>
          </a:p>
          <a:p>
            <a:pPr indent="0" lvl="0" marL="0" rtl="0" algn="l">
              <a:lnSpc>
                <a:spcPct val="100000"/>
              </a:lnSpc>
              <a:spcBef>
                <a:spcPts val="400"/>
              </a:spcBef>
              <a:spcAft>
                <a:spcPts val="0"/>
              </a:spcAft>
              <a:buSzPts val="1800"/>
              <a:buNone/>
            </a:pPr>
            <a:r>
              <a:t/>
            </a:r>
            <a:endParaRPr>
              <a:solidFill>
                <a:srgbClr val="70757A"/>
              </a:solidFill>
              <a:latin typeface="Arial"/>
              <a:ea typeface="Arial"/>
              <a:cs typeface="Arial"/>
              <a:sym typeface="Arial"/>
            </a:endParaRPr>
          </a:p>
          <a:p>
            <a:pPr indent="0" lvl="0" marL="0" rtl="0" algn="l">
              <a:lnSpc>
                <a:spcPct val="100000"/>
              </a:lnSpc>
              <a:spcBef>
                <a:spcPts val="400"/>
              </a:spcBef>
              <a:spcAft>
                <a:spcPts val="0"/>
              </a:spcAft>
              <a:buClr>
                <a:srgbClr val="70757A"/>
              </a:buClr>
              <a:buSzPts val="1800"/>
              <a:buFont typeface="Arial"/>
              <a:buNone/>
            </a:pPr>
            <a:r>
              <a:rPr lang="en-US">
                <a:solidFill>
                  <a:srgbClr val="70757A"/>
                </a:solidFill>
                <a:latin typeface="Arial"/>
                <a:ea typeface="Arial"/>
                <a:cs typeface="Arial"/>
                <a:sym typeface="Arial"/>
              </a:rPr>
              <a:t>Or create a data frame</a:t>
            </a:r>
            <a:endParaRPr/>
          </a:p>
          <a:p>
            <a:pPr indent="0" lvl="0" marL="0" rtl="0" algn="l">
              <a:lnSpc>
                <a:spcPct val="100000"/>
              </a:lnSpc>
              <a:spcBef>
                <a:spcPts val="400"/>
              </a:spcBef>
              <a:spcAft>
                <a:spcPts val="0"/>
              </a:spcAft>
              <a:buSzPts val="1800"/>
              <a:buNone/>
            </a:pPr>
            <a:r>
              <a:t/>
            </a:r>
            <a:endParaRPr>
              <a:solidFill>
                <a:srgbClr val="70757A"/>
              </a:solidFill>
              <a:latin typeface="Arial"/>
              <a:ea typeface="Arial"/>
              <a:cs typeface="Arial"/>
              <a:sym typeface="Arial"/>
            </a:endParaRPr>
          </a:p>
          <a:p>
            <a:pPr indent="0" lvl="0" marL="0" rtl="0" algn="l">
              <a:lnSpc>
                <a:spcPct val="100000"/>
              </a:lnSpc>
              <a:spcBef>
                <a:spcPts val="400"/>
              </a:spcBef>
              <a:spcAft>
                <a:spcPts val="0"/>
              </a:spcAft>
              <a:buSzPts val="1800"/>
              <a:buNone/>
            </a:pPr>
            <a:r>
              <a:t/>
            </a:r>
            <a:endParaRPr>
              <a:solidFill>
                <a:srgbClr val="70757A"/>
              </a:solidFill>
              <a:latin typeface="Arial"/>
              <a:ea typeface="Arial"/>
              <a:cs typeface="Arial"/>
              <a:sym typeface="Arial"/>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height &lt;- c(132,151,162,139,166,147,122)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weight &lt;- c(48,49,66,53,67,52,40)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gender &lt;- c("male","male","female","female","male","female","male")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 Create the data frame.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input_data &lt;- data.frame(height,weight,gender) print(input_data)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 Test if the gender column is a factor. print(is.factor(input_data$gender)) </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 Print the gender column so see the levels. print(input_data$gender)</a:t>
            </a:r>
            <a:endParaRPr/>
          </a:p>
        </p:txBody>
      </p:sp>
      <p:sp>
        <p:nvSpPr>
          <p:cNvPr id="399" name="Google Shape;399;p3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58" name="Google Shape;158;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6" name="Google Shape;40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A data frame is a table or a two-dimensional array-like structure in which each column contains values of one variable and each row contains one set of values from each column.</a:t>
            </a:r>
            <a:endParaRPr/>
          </a:p>
          <a:p>
            <a:pPr indent="0" lvl="0" marL="0" rtl="0" algn="just">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Following are the characteristics of a data frame.</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The column names should be non-empty.</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The row names should be unique.</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The data stored in a data frame can be of numeric, factor or character type.</a:t>
            </a:r>
            <a:endParaRPr/>
          </a:p>
          <a:p>
            <a:pPr indent="-11430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Each column should contain same number of data items.</a:t>
            </a:r>
            <a:endParaRPr/>
          </a:p>
          <a:p>
            <a:pPr indent="0" lvl="0" marL="0" rtl="0" algn="l">
              <a:spcBef>
                <a:spcPts val="0"/>
              </a:spcBef>
              <a:spcAft>
                <a:spcPts val="0"/>
              </a:spcAft>
              <a:buNone/>
            </a:pPr>
            <a:r>
              <a:t/>
            </a:r>
            <a:endParaRPr>
              <a:latin typeface="Arial"/>
              <a:ea typeface="Arial"/>
              <a:cs typeface="Arial"/>
              <a:sym typeface="Arial"/>
            </a:endParaRPr>
          </a:p>
        </p:txBody>
      </p:sp>
      <p:sp>
        <p:nvSpPr>
          <p:cNvPr id="407" name="Google Shape;407;p4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3" name="Google Shape;413;p4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9" name="Google Shape;419;p4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20" name="Google Shape;420;p4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7" name="Google Shape;42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Coercing – forcefully converting something to something else..eg: string to numeric</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Numeric to logical etc</a:t>
            </a:r>
            <a:endParaRPr/>
          </a:p>
        </p:txBody>
      </p:sp>
      <p:sp>
        <p:nvSpPr>
          <p:cNvPr id="428" name="Google Shape;428;p4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5" name="Google Shape;435;p4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2" name="Google Shape;44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Substr - substring</a:t>
            </a:r>
            <a:endParaRPr/>
          </a:p>
        </p:txBody>
      </p:sp>
      <p:sp>
        <p:nvSpPr>
          <p:cNvPr id="443" name="Google Shape;443;p4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9" name="Google Shape;449;p4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0" name="Google Shape;460;p4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7" name="Google Shape;467;p4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4" name="Google Shape;474;p4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0" name="Google Shape;480;p5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81" name="Google Shape;481;p5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7" name="Google Shape;48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lnSpc>
                <a:spcPct val="100000"/>
              </a:lnSpc>
              <a:spcBef>
                <a:spcPts val="0"/>
              </a:spcBef>
              <a:spcAft>
                <a:spcPts val="0"/>
              </a:spcAft>
              <a:buClr>
                <a:srgbClr val="000000"/>
              </a:buClr>
              <a:buSzPts val="1800"/>
              <a:buFont typeface="Calibri"/>
              <a:buChar char="•"/>
            </a:pPr>
            <a:r>
              <a:rPr lang="en-US">
                <a:latin typeface="Calibri"/>
                <a:ea typeface="Calibri"/>
                <a:cs typeface="Calibri"/>
                <a:sym typeface="Calibri"/>
              </a:rPr>
              <a:t>Global environment is the interactive workspace</a:t>
            </a:r>
            <a:endParaRPr/>
          </a:p>
          <a:p>
            <a:pPr indent="-114300" lvl="0" marL="0" rtl="0" algn="l">
              <a:lnSpc>
                <a:spcPct val="100000"/>
              </a:lnSpc>
              <a:spcBef>
                <a:spcPts val="0"/>
              </a:spcBef>
              <a:spcAft>
                <a:spcPts val="0"/>
              </a:spcAft>
              <a:buClr>
                <a:srgbClr val="333333"/>
              </a:buClr>
              <a:buSzPts val="1800"/>
              <a:buFont typeface="Helvetica Neue"/>
              <a:buChar char="•"/>
            </a:pPr>
            <a:r>
              <a:rPr lang="en-US">
                <a:solidFill>
                  <a:srgbClr val="333333"/>
                </a:solidFill>
                <a:latin typeface="Helvetica Neue"/>
                <a:ea typeface="Helvetica Neue"/>
                <a:cs typeface="Helvetica Neue"/>
                <a:sym typeface="Helvetica Neue"/>
              </a:rPr>
              <a:t>The</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globalenv()</a:t>
            </a:r>
            <a:r>
              <a:rPr lang="en-US">
                <a:solidFill>
                  <a:srgbClr val="333333"/>
                </a:solidFill>
                <a:latin typeface="Helvetica Neue"/>
                <a:ea typeface="Helvetica Neue"/>
                <a:cs typeface="Helvetica Neue"/>
                <a:sym typeface="Helvetica Neue"/>
              </a:rPr>
              <a:t>, or global environment, is the interactive workspace. This is the environment in which you normally work. The parent of the global environment is the last package that you attached with</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library()</a:t>
            </a:r>
            <a:r>
              <a:rPr lang="en-US">
                <a:solidFill>
                  <a:srgbClr val="333333"/>
                </a:solidFill>
                <a:latin typeface="Arial"/>
                <a:ea typeface="Arial"/>
                <a:cs typeface="Arial"/>
                <a:sym typeface="Arial"/>
              </a:rPr>
              <a:t> </a:t>
            </a:r>
            <a:r>
              <a:rPr lang="en-US">
                <a:solidFill>
                  <a:srgbClr val="333333"/>
                </a:solidFill>
                <a:latin typeface="Helvetica Neue"/>
                <a:ea typeface="Helvetica Neue"/>
                <a:cs typeface="Helvetica Neue"/>
                <a:sym typeface="Helvetica Neue"/>
              </a:rPr>
              <a:t>or</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require()</a:t>
            </a:r>
            <a:r>
              <a:rPr lang="en-US">
                <a:solidFill>
                  <a:srgbClr val="333333"/>
                </a:solidFill>
                <a:latin typeface="Helvetica Neue"/>
                <a:ea typeface="Helvetica Neue"/>
                <a:cs typeface="Helvetica Neue"/>
                <a:sym typeface="Helvetica Neue"/>
              </a:rPr>
              <a:t>.</a:t>
            </a:r>
            <a:endParaRPr/>
          </a:p>
          <a:p>
            <a:pPr indent="-114300" lvl="0" marL="0" rtl="0" algn="l">
              <a:lnSpc>
                <a:spcPct val="100000"/>
              </a:lnSpc>
              <a:spcBef>
                <a:spcPts val="0"/>
              </a:spcBef>
              <a:spcAft>
                <a:spcPts val="0"/>
              </a:spcAft>
              <a:buClr>
                <a:srgbClr val="333333"/>
              </a:buClr>
              <a:buSzPts val="1800"/>
              <a:buFont typeface="Helvetica Neue"/>
              <a:buChar char="•"/>
            </a:pPr>
            <a:r>
              <a:rPr lang="en-US">
                <a:solidFill>
                  <a:srgbClr val="333333"/>
                </a:solidFill>
                <a:latin typeface="Helvetica Neue"/>
                <a:ea typeface="Helvetica Neue"/>
                <a:cs typeface="Helvetica Neue"/>
                <a:sym typeface="Helvetica Neue"/>
              </a:rPr>
              <a:t>The</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baseenv()</a:t>
            </a:r>
            <a:r>
              <a:rPr lang="en-US">
                <a:solidFill>
                  <a:srgbClr val="333333"/>
                </a:solidFill>
                <a:latin typeface="Helvetica Neue"/>
                <a:ea typeface="Helvetica Neue"/>
                <a:cs typeface="Helvetica Neue"/>
                <a:sym typeface="Helvetica Neue"/>
              </a:rPr>
              <a:t>, or base environment, is the environment of the base package. Its parent is the empty environment.</a:t>
            </a:r>
            <a:endParaRPr/>
          </a:p>
          <a:p>
            <a:pPr indent="-114300" lvl="0" marL="0" rtl="0" algn="l">
              <a:lnSpc>
                <a:spcPct val="100000"/>
              </a:lnSpc>
              <a:spcBef>
                <a:spcPts val="0"/>
              </a:spcBef>
              <a:spcAft>
                <a:spcPts val="0"/>
              </a:spcAft>
              <a:buClr>
                <a:srgbClr val="333333"/>
              </a:buClr>
              <a:buSzPts val="1800"/>
              <a:buFont typeface="Helvetica Neue"/>
              <a:buChar char="•"/>
            </a:pPr>
            <a:r>
              <a:rPr lang="en-US">
                <a:solidFill>
                  <a:srgbClr val="333333"/>
                </a:solidFill>
                <a:latin typeface="Helvetica Neue"/>
                <a:ea typeface="Helvetica Neue"/>
                <a:cs typeface="Helvetica Neue"/>
                <a:sym typeface="Helvetica Neue"/>
              </a:rPr>
              <a:t>The</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emptyenv()</a:t>
            </a:r>
            <a:r>
              <a:rPr lang="en-US">
                <a:solidFill>
                  <a:srgbClr val="333333"/>
                </a:solidFill>
                <a:latin typeface="Helvetica Neue"/>
                <a:ea typeface="Helvetica Neue"/>
                <a:cs typeface="Helvetica Neue"/>
                <a:sym typeface="Helvetica Neue"/>
              </a:rPr>
              <a:t>, or empty environment, is the ultimate ancestor of all environments, and the only environment without a parent.</a:t>
            </a:r>
            <a:endParaRPr/>
          </a:p>
          <a:p>
            <a:pPr indent="-114300" lvl="0" marL="0" rtl="0" algn="l">
              <a:lnSpc>
                <a:spcPct val="100000"/>
              </a:lnSpc>
              <a:spcBef>
                <a:spcPts val="0"/>
              </a:spcBef>
              <a:spcAft>
                <a:spcPts val="0"/>
              </a:spcAft>
              <a:buClr>
                <a:srgbClr val="333333"/>
              </a:buClr>
              <a:buSzPts val="1800"/>
              <a:buFont typeface="Helvetica Neue"/>
              <a:buChar char="•"/>
            </a:pPr>
            <a:r>
              <a:rPr lang="en-US">
                <a:solidFill>
                  <a:srgbClr val="333333"/>
                </a:solidFill>
                <a:latin typeface="Helvetica Neue"/>
                <a:ea typeface="Helvetica Neue"/>
                <a:cs typeface="Helvetica Neue"/>
                <a:sym typeface="Helvetica Neue"/>
              </a:rPr>
              <a:t>The</a:t>
            </a:r>
            <a:r>
              <a:rPr lang="en-US">
                <a:solidFill>
                  <a:srgbClr val="333333"/>
                </a:solidFill>
                <a:latin typeface="Arial"/>
                <a:ea typeface="Arial"/>
                <a:cs typeface="Arial"/>
                <a:sym typeface="Arial"/>
              </a:rPr>
              <a:t> </a:t>
            </a:r>
            <a:r>
              <a:rPr lang="en-US">
                <a:solidFill>
                  <a:srgbClr val="333333"/>
                </a:solidFill>
                <a:latin typeface="Inconsolata"/>
                <a:ea typeface="Inconsolata"/>
                <a:cs typeface="Inconsolata"/>
                <a:sym typeface="Inconsolata"/>
              </a:rPr>
              <a:t>environment()</a:t>
            </a:r>
            <a:r>
              <a:rPr lang="en-US">
                <a:solidFill>
                  <a:srgbClr val="333333"/>
                </a:solidFill>
                <a:latin typeface="Arial"/>
                <a:ea typeface="Arial"/>
                <a:cs typeface="Arial"/>
                <a:sym typeface="Arial"/>
              </a:rPr>
              <a:t> </a:t>
            </a:r>
            <a:r>
              <a:rPr lang="en-US">
                <a:solidFill>
                  <a:srgbClr val="333333"/>
                </a:solidFill>
                <a:latin typeface="Helvetica Neue"/>
                <a:ea typeface="Helvetica Neue"/>
                <a:cs typeface="Helvetica Neue"/>
                <a:sym typeface="Helvetica Neue"/>
              </a:rPr>
              <a:t>is the current environment</a:t>
            </a:r>
            <a:endParaRPr/>
          </a:p>
          <a:p>
            <a:pPr indent="0" lvl="0" marL="0" rtl="0" algn="l">
              <a:spcBef>
                <a:spcPts val="0"/>
              </a:spcBef>
              <a:spcAft>
                <a:spcPts val="0"/>
              </a:spcAft>
              <a:buNone/>
            </a:pPr>
            <a:r>
              <a:t/>
            </a:r>
            <a:endParaRPr>
              <a:solidFill>
                <a:srgbClr val="333333"/>
              </a:solidFill>
              <a:latin typeface="Helvetica Neue"/>
              <a:ea typeface="Helvetica Neue"/>
              <a:cs typeface="Helvetica Neue"/>
              <a:sym typeface="Helvetica Neue"/>
            </a:endParaRPr>
          </a:p>
        </p:txBody>
      </p:sp>
      <p:sp>
        <p:nvSpPr>
          <p:cNvPr id="488" name="Google Shape;488;p5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5" name="Google Shape;495;p5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1" name="Google Shape;50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Calibri"/>
              <a:buNone/>
            </a:pPr>
            <a:r>
              <a:rPr lang="en-US">
                <a:latin typeface="Calibri"/>
                <a:ea typeface="Calibri"/>
                <a:cs typeface="Calibri"/>
                <a:sym typeface="Calibri"/>
              </a:rPr>
              <a:t>save.image(file = ".RData", version = NULL, ascii = FALSE, compress = !ascii, safe = TRUE)</a:t>
            </a:r>
            <a:endParaRPr/>
          </a:p>
          <a:p>
            <a:pPr indent="0" lvl="0" marL="0" rtl="0" algn="l">
              <a:lnSpc>
                <a:spcPct val="100000"/>
              </a:lnSpc>
              <a:spcBef>
                <a:spcPts val="400"/>
              </a:spcBef>
              <a:spcAft>
                <a:spcPts val="0"/>
              </a:spcAft>
              <a:buSzPts val="1800"/>
              <a:buNone/>
            </a:pPr>
            <a:r>
              <a:t/>
            </a:r>
            <a:endParaRPr>
              <a:latin typeface="Calibri"/>
              <a:ea typeface="Calibri"/>
              <a:cs typeface="Calibri"/>
              <a:sym typeface="Calibri"/>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Rda is just a short name for RData. You can just save(), load(), attach(), etc. just like you do with RData.</a:t>
            </a:r>
            <a:endParaRPr/>
          </a:p>
          <a:p>
            <a:pPr indent="0" lvl="0" marL="0" rtl="0" algn="l">
              <a:lnSpc>
                <a:spcPct val="100000"/>
              </a:lnSpc>
              <a:spcBef>
                <a:spcPts val="400"/>
              </a:spcBef>
              <a:spcAft>
                <a:spcPts val="0"/>
              </a:spcAft>
              <a:buSzPts val="1800"/>
              <a:buFont typeface="Calibri"/>
              <a:buNone/>
            </a:pPr>
            <a:r>
              <a:rPr lang="en-US">
                <a:latin typeface="Calibri"/>
                <a:ea typeface="Calibri"/>
                <a:cs typeface="Calibri"/>
                <a:sym typeface="Calibri"/>
              </a:rPr>
              <a:t>Rds stores a </a:t>
            </a:r>
            <a:r>
              <a:rPr i="1" lang="en-US">
                <a:latin typeface="Calibri"/>
                <a:ea typeface="Calibri"/>
                <a:cs typeface="Calibri"/>
                <a:sym typeface="Calibri"/>
              </a:rPr>
              <a:t>single</a:t>
            </a:r>
            <a:r>
              <a:rPr lang="en-US">
                <a:latin typeface="Calibri"/>
                <a:ea typeface="Calibri"/>
                <a:cs typeface="Calibri"/>
                <a:sym typeface="Calibri"/>
              </a:rPr>
              <a:t> R object. Yet, beyond that simple explanation, there are several differences from a "standard" storage. Probably this </a:t>
            </a:r>
            <a:r>
              <a:rPr lang="en-US" u="sng">
                <a:solidFill>
                  <a:srgbClr val="CCCCFF"/>
                </a:solidFill>
                <a:hlinkClick r:id="rId2">
                  <a:extLst>
                    <a:ext uri="{A12FA001-AC4F-418D-AE19-62706E023703}">
                      <ahyp:hlinkClr val="tx"/>
                    </a:ext>
                  </a:extLst>
                </a:hlinkClick>
              </a:rPr>
              <a:t>R-manual Link to readRDS() function</a:t>
            </a:r>
            <a:r>
              <a:rPr lang="en-US">
                <a:latin typeface="Calibri"/>
                <a:ea typeface="Calibri"/>
                <a:cs typeface="Calibri"/>
                <a:sym typeface="Calibri"/>
              </a:rPr>
              <a:t> clarifies such distinctions sufficiently.</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502" name="Google Shape;502;p5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9" name="Google Shape;509;p5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5" name="Google Shape;515;p5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1" name="Google Shape;521;p5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7" name="Google Shape;527;p5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28" name="Google Shape;528;p5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4" name="Google Shape;534;p5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1" name="Google Shape;541;p5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75" name="Google Shape;175;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9" name="Google Shape;549;p6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5" name="Google Shape;555;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9303B"/>
              </a:buClr>
              <a:buSzPts val="1800"/>
              <a:buFont typeface="Arial"/>
              <a:buNone/>
            </a:pPr>
            <a:r>
              <a:rPr lang="en-US">
                <a:solidFill>
                  <a:srgbClr val="29303B"/>
                </a:solidFill>
                <a:latin typeface="Arial"/>
                <a:ea typeface="Arial"/>
                <a:cs typeface="Arial"/>
                <a:sym typeface="Arial"/>
              </a:rPr>
              <a:t>So matrices are also a</a:t>
            </a:r>
            <a:endParaRPr/>
          </a:p>
          <a:p>
            <a:pPr indent="0" lvl="0" marL="0" rtl="0" algn="l">
              <a:lnSpc>
                <a:spcPct val="100000"/>
              </a:lnSpc>
              <a:spcBef>
                <a:spcPts val="400"/>
              </a:spcBef>
              <a:spcAft>
                <a:spcPts val="0"/>
              </a:spcAft>
              <a:buClr>
                <a:srgbClr val="29303B"/>
              </a:buClr>
              <a:buSzPts val="1800"/>
              <a:buFont typeface="Arial"/>
              <a:buNone/>
            </a:pPr>
            <a:r>
              <a:rPr lang="en-US">
                <a:solidFill>
                  <a:srgbClr val="29303B"/>
                </a:solidFill>
                <a:latin typeface="Arial"/>
                <a:ea typeface="Arial"/>
                <a:cs typeface="Arial"/>
                <a:sym typeface="Arial"/>
              </a:rPr>
              <a:t>stepping stone in order to get to</a:t>
            </a:r>
            <a:endParaRPr/>
          </a:p>
          <a:p>
            <a:pPr indent="0" lvl="0" marL="0" rtl="0" algn="l">
              <a:lnSpc>
                <a:spcPct val="100000"/>
              </a:lnSpc>
              <a:spcBef>
                <a:spcPts val="400"/>
              </a:spcBef>
              <a:spcAft>
                <a:spcPts val="0"/>
              </a:spcAft>
              <a:buClr>
                <a:srgbClr val="29303B"/>
              </a:buClr>
              <a:buSzPts val="1800"/>
              <a:buFont typeface="Arial"/>
              <a:buNone/>
            </a:pPr>
            <a:r>
              <a:rPr lang="en-US">
                <a:solidFill>
                  <a:srgbClr val="29303B"/>
                </a:solidFill>
                <a:latin typeface="Arial"/>
                <a:ea typeface="Arial"/>
                <a:cs typeface="Arial"/>
                <a:sym typeface="Arial"/>
              </a:rPr>
              <a:t>data frames, so let's dive straight into it.</a:t>
            </a:r>
            <a:endParaRPr/>
          </a:p>
          <a:p>
            <a:pPr indent="0" lvl="0" marL="0" rtl="0" algn="l">
              <a:spcBef>
                <a:spcPts val="0"/>
              </a:spcBef>
              <a:spcAft>
                <a:spcPts val="0"/>
              </a:spcAft>
              <a:buNone/>
            </a:pPr>
            <a:r>
              <a:t/>
            </a:r>
            <a:endParaRPr>
              <a:solidFill>
                <a:srgbClr val="29303B"/>
              </a:solidFill>
              <a:latin typeface="Arial"/>
              <a:ea typeface="Arial"/>
              <a:cs typeface="Arial"/>
              <a:sym typeface="Arial"/>
            </a:endParaRPr>
          </a:p>
        </p:txBody>
      </p:sp>
      <p:sp>
        <p:nvSpPr>
          <p:cNvPr id="556" name="Google Shape;556;p6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2" name="Google Shape;562;p6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8" name="Google Shape;568;p6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69" name="Google Shape;569;p6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5" name="Google Shape;57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1800"/>
              <a:buFont typeface="Calibri"/>
              <a:buNone/>
            </a:pPr>
            <a:r>
              <a:rPr lang="en-US">
                <a:solidFill>
                  <a:srgbClr val="0000FF"/>
                </a:solidFill>
                <a:latin typeface="Calibri"/>
                <a:ea typeface="Calibri"/>
                <a:cs typeface="Calibri"/>
                <a:sym typeface="Calibri"/>
              </a:rPr>
              <a:t>&gt; seq(4,9) </a:t>
            </a:r>
            <a:r>
              <a:rPr lang="en-US">
                <a:latin typeface="Calibri"/>
                <a:ea typeface="Calibri"/>
                <a:cs typeface="Calibri"/>
                <a:sym typeface="Calibri"/>
              </a:rPr>
              <a:t>[1] 4 5 6 7 8 9</a:t>
            </a:r>
            <a:endParaRPr/>
          </a:p>
        </p:txBody>
      </p:sp>
      <p:sp>
        <p:nvSpPr>
          <p:cNvPr id="576" name="Google Shape;576;p6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2" name="Google Shape;582;p6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9" name="Google Shape;589;p6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90" name="Google Shape;590;p6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0" name="Google Shape;600;p6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6" name="Google Shape;606;p6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07" name="Google Shape;607;p6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3" name="Google Shape;613;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65100" lvl="0" marL="165100" rtl="0" algn="l">
              <a:lnSpc>
                <a:spcPct val="100000"/>
              </a:lnSpc>
              <a:spcBef>
                <a:spcPts val="0"/>
              </a:spcBef>
              <a:spcAft>
                <a:spcPts val="0"/>
              </a:spcAft>
              <a:buClr>
                <a:srgbClr val="0000FF"/>
              </a:buClr>
              <a:buSzPts val="1800"/>
              <a:buFont typeface="Noto Sans Symbols"/>
              <a:buChar char="⮚"/>
            </a:pPr>
            <a:r>
              <a:rPr lang="en-US">
                <a:solidFill>
                  <a:srgbClr val="0000FF"/>
                </a:solidFill>
                <a:latin typeface="Calibri"/>
                <a:ea typeface="Calibri"/>
                <a:cs typeface="Calibri"/>
                <a:sym typeface="Calibri"/>
              </a:rPr>
              <a:t>a[-1:-100] </a:t>
            </a:r>
            <a:r>
              <a:rPr lang="en-US">
                <a:latin typeface="Calibri"/>
                <a:ea typeface="Calibri"/>
                <a:cs typeface="Calibri"/>
                <a:sym typeface="Calibri"/>
              </a:rPr>
              <a:t>integer(0)</a:t>
            </a:r>
            <a:endParaRPr/>
          </a:p>
          <a:p>
            <a:pPr indent="-165100" lvl="0" marL="165100" rtl="0" algn="l">
              <a:lnSpc>
                <a:spcPct val="100000"/>
              </a:lnSpc>
              <a:spcBef>
                <a:spcPts val="400"/>
              </a:spcBef>
              <a:spcAft>
                <a:spcPts val="0"/>
              </a:spcAft>
              <a:buSzPts val="1800"/>
              <a:buNone/>
            </a:pPr>
            <a:r>
              <a:t/>
            </a:r>
            <a:endParaRPr>
              <a:latin typeface="Calibri"/>
              <a:ea typeface="Calibri"/>
              <a:cs typeface="Calibri"/>
              <a:sym typeface="Calibri"/>
            </a:endParaRPr>
          </a:p>
          <a:p>
            <a:pPr indent="-165100" lvl="0" marL="165100" rtl="0" algn="l">
              <a:lnSpc>
                <a:spcPct val="100000"/>
              </a:lnSpc>
              <a:spcBef>
                <a:spcPts val="400"/>
              </a:spcBef>
              <a:spcAft>
                <a:spcPts val="0"/>
              </a:spcAft>
              <a:buSzPts val="1800"/>
              <a:buFont typeface="Calibri"/>
              <a:buNone/>
            </a:pPr>
            <a:r>
              <a:rPr lang="en-US">
                <a:latin typeface="Calibri"/>
                <a:ea typeface="Calibri"/>
                <a:cs typeface="Calibri"/>
                <a:sym typeface="Calibri"/>
              </a:rPr>
              <a:t>Out of index bound error in python</a:t>
            </a:r>
            <a:endParaRPr/>
          </a:p>
          <a:p>
            <a:pPr indent="-165100" lvl="0" marL="165100" rtl="0" algn="l">
              <a:lnSpc>
                <a:spcPct val="100000"/>
              </a:lnSpc>
              <a:spcBef>
                <a:spcPts val="400"/>
              </a:spcBef>
              <a:spcAft>
                <a:spcPts val="0"/>
              </a:spcAft>
              <a:buSzPts val="1800"/>
              <a:buNone/>
            </a:pPr>
            <a:r>
              <a:t/>
            </a:r>
            <a:endParaRPr>
              <a:latin typeface="Calibri"/>
              <a:ea typeface="Calibri"/>
              <a:cs typeface="Calibri"/>
              <a:sym typeface="Calibri"/>
            </a:endParaRPr>
          </a:p>
          <a:p>
            <a:pPr indent="-165100" lvl="0" marL="165100" rtl="0" algn="l">
              <a:lnSpc>
                <a:spcPct val="100000"/>
              </a:lnSpc>
              <a:spcBef>
                <a:spcPts val="400"/>
              </a:spcBef>
              <a:spcAft>
                <a:spcPts val="0"/>
              </a:spcAft>
              <a:buClr>
                <a:srgbClr val="0000FF"/>
              </a:buClr>
              <a:buSzPts val="1800"/>
              <a:buFont typeface="Calibri"/>
              <a:buNone/>
            </a:pPr>
            <a:r>
              <a:rPr lang="en-US">
                <a:solidFill>
                  <a:srgbClr val="0000FF"/>
                </a:solidFill>
                <a:latin typeface="Calibri"/>
                <a:ea typeface="Calibri"/>
                <a:cs typeface="Calibri"/>
                <a:sym typeface="Calibri"/>
              </a:rPr>
              <a:t>&gt; a[1:-99] </a:t>
            </a:r>
            <a:r>
              <a:rPr lang="en-US">
                <a:solidFill>
                  <a:srgbClr val="C5060B"/>
                </a:solidFill>
                <a:latin typeface="Calibri"/>
                <a:ea typeface="Calibri"/>
                <a:cs typeface="Calibri"/>
                <a:sym typeface="Calibri"/>
              </a:rPr>
              <a:t>Error in a[1:-99] : only 0's may be mixed with negative subscripts</a:t>
            </a:r>
            <a:endParaRPr/>
          </a:p>
        </p:txBody>
      </p:sp>
      <p:sp>
        <p:nvSpPr>
          <p:cNvPr id="614" name="Google Shape;614;p6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22222"/>
              </a:buClr>
              <a:buSzPts val="1800"/>
              <a:buFont typeface="Arial"/>
              <a:buNone/>
            </a:pPr>
            <a:r>
              <a:rPr lang="en-US">
                <a:solidFill>
                  <a:srgbClr val="222222"/>
                </a:solidFill>
                <a:latin typeface="Arial"/>
                <a:ea typeface="Arial"/>
                <a:cs typeface="Arial"/>
                <a:sym typeface="Arial"/>
              </a:rPr>
              <a:t>Scatter and bubble </a:t>
            </a:r>
            <a:r>
              <a:rPr b="1" lang="en-US">
                <a:solidFill>
                  <a:srgbClr val="222222"/>
                </a:solidFill>
                <a:latin typeface="Arial"/>
                <a:ea typeface="Arial"/>
                <a:cs typeface="Arial"/>
                <a:sym typeface="Arial"/>
              </a:rPr>
              <a:t>plots</a:t>
            </a:r>
            <a:r>
              <a:rPr lang="en-US">
                <a:solidFill>
                  <a:srgbClr val="222222"/>
                </a:solidFill>
                <a:latin typeface="Arial"/>
                <a:ea typeface="Arial"/>
                <a:cs typeface="Arial"/>
                <a:sym typeface="Arial"/>
              </a:rPr>
              <a:t>: use plotly . The best </a:t>
            </a:r>
            <a:r>
              <a:rPr b="1" lang="en-US">
                <a:solidFill>
                  <a:srgbClr val="222222"/>
                </a:solidFill>
                <a:latin typeface="Arial"/>
                <a:ea typeface="Arial"/>
                <a:cs typeface="Arial"/>
                <a:sym typeface="Arial"/>
              </a:rPr>
              <a:t>way to build</a:t>
            </a:r>
            <a:r>
              <a:rPr lang="en-US">
                <a:solidFill>
                  <a:srgbClr val="222222"/>
                </a:solidFill>
                <a:latin typeface="Arial"/>
                <a:ea typeface="Arial"/>
                <a:cs typeface="Arial"/>
                <a:sym typeface="Arial"/>
              </a:rPr>
              <a:t> an </a:t>
            </a:r>
            <a:r>
              <a:rPr b="1" lang="en-US">
                <a:solidFill>
                  <a:srgbClr val="222222"/>
                </a:solidFill>
                <a:latin typeface="Arial"/>
                <a:ea typeface="Arial"/>
                <a:cs typeface="Arial"/>
                <a:sym typeface="Arial"/>
              </a:rPr>
              <a:t>interactive</a:t>
            </a:r>
            <a:r>
              <a:rPr lang="en-US">
                <a:solidFill>
                  <a:srgbClr val="222222"/>
                </a:solidFill>
                <a:latin typeface="Arial"/>
                <a:ea typeface="Arial"/>
                <a:cs typeface="Arial"/>
                <a:sym typeface="Arial"/>
              </a:rPr>
              <a:t> bubble </a:t>
            </a:r>
            <a:r>
              <a:rPr b="1" lang="en-US">
                <a:solidFill>
                  <a:srgbClr val="222222"/>
                </a:solidFill>
                <a:latin typeface="Arial"/>
                <a:ea typeface="Arial"/>
                <a:cs typeface="Arial"/>
                <a:sym typeface="Arial"/>
              </a:rPr>
              <a:t>chart</a:t>
            </a:r>
            <a:r>
              <a:rPr lang="en-US">
                <a:solidFill>
                  <a:srgbClr val="222222"/>
                </a:solidFill>
                <a:latin typeface="Arial"/>
                <a:ea typeface="Arial"/>
                <a:cs typeface="Arial"/>
                <a:sym typeface="Arial"/>
              </a:rPr>
              <a:t> from </a:t>
            </a:r>
            <a:r>
              <a:rPr b="1" lang="en-US">
                <a:solidFill>
                  <a:srgbClr val="222222"/>
                </a:solidFill>
                <a:latin typeface="Arial"/>
                <a:ea typeface="Arial"/>
                <a:cs typeface="Arial"/>
                <a:sym typeface="Arial"/>
              </a:rPr>
              <a:t>R</a:t>
            </a:r>
            <a:r>
              <a:rPr lang="en-US">
                <a:solidFill>
                  <a:srgbClr val="222222"/>
                </a:solidFill>
                <a:latin typeface="Arial"/>
                <a:ea typeface="Arial"/>
                <a:cs typeface="Arial"/>
                <a:sym typeface="Arial"/>
              </a:rPr>
              <a:t> is through the plotly library. If you know </a:t>
            </a:r>
            <a:r>
              <a:rPr b="1" lang="en-US">
                <a:solidFill>
                  <a:srgbClr val="222222"/>
                </a:solidFill>
                <a:latin typeface="Arial"/>
                <a:ea typeface="Arial"/>
                <a:cs typeface="Arial"/>
                <a:sym typeface="Arial"/>
              </a:rPr>
              <a:t>how to make a</a:t>
            </a:r>
            <a:r>
              <a:rPr lang="en-US">
                <a:solidFill>
                  <a:srgbClr val="222222"/>
                </a:solidFill>
                <a:latin typeface="Arial"/>
                <a:ea typeface="Arial"/>
                <a:cs typeface="Arial"/>
                <a:sym typeface="Arial"/>
              </a:rPr>
              <a:t> ggplot2 </a:t>
            </a:r>
            <a:r>
              <a:rPr b="1" lang="en-US">
                <a:solidFill>
                  <a:srgbClr val="222222"/>
                </a:solidFill>
                <a:latin typeface="Arial"/>
                <a:ea typeface="Arial"/>
                <a:cs typeface="Arial"/>
                <a:sym typeface="Arial"/>
              </a:rPr>
              <a:t>chart</a:t>
            </a:r>
            <a:r>
              <a:rPr lang="en-US">
                <a:solidFill>
                  <a:srgbClr val="222222"/>
                </a:solidFill>
                <a:latin typeface="Arial"/>
                <a:ea typeface="Arial"/>
                <a:cs typeface="Arial"/>
                <a:sym typeface="Arial"/>
              </a:rPr>
              <a:t>, you are 10 seconds away to rendering an </a:t>
            </a:r>
            <a:r>
              <a:rPr b="1" lang="en-US">
                <a:solidFill>
                  <a:srgbClr val="222222"/>
                </a:solidFill>
                <a:latin typeface="Arial"/>
                <a:ea typeface="Arial"/>
                <a:cs typeface="Arial"/>
                <a:sym typeface="Arial"/>
              </a:rPr>
              <a:t>interactive</a:t>
            </a:r>
            <a:r>
              <a:rPr lang="en-US">
                <a:solidFill>
                  <a:srgbClr val="222222"/>
                </a:solidFill>
                <a:latin typeface="Arial"/>
                <a:ea typeface="Arial"/>
                <a:cs typeface="Arial"/>
                <a:sym typeface="Arial"/>
              </a:rPr>
              <a:t> version= just call the ggplotly() function, and you're done.</a:t>
            </a:r>
            <a:endParaRPr/>
          </a:p>
        </p:txBody>
      </p:sp>
      <p:sp>
        <p:nvSpPr>
          <p:cNvPr id="182" name="Google Shape;182;p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3" name="Google Shape;623;p7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24" name="Google Shape;624;p7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0" name="Google Shape;630;p7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6" name="Google Shape;636;p7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2" name="Google Shape;642;p7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7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9" name="Google Shape;649;p7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7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7" name="Google Shape;657;p7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4" name="Google Shape;664;p7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65" name="Google Shape;665;p7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3" name="Google Shape;673;p7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7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1" name="Google Shape;681;p7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82" name="Google Shape;682;p7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1" name="Google Shape;691;p7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92" name="Google Shape;692;p7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9" name="Google Shape;699;p8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08" name="Google Shape;708;p8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6" name="Google Shape;716;p8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8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4" name="Google Shape;724;p8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1" name="Google Shape;731;p8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8" name="Google Shape;738;p8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8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45" name="Google Shape;745;p8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8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52" name="Google Shape;752;p8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1" name="Google Shape;761;p8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8" name="Google Shape;768;p8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95" name="Google Shape;195;p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90: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4" name="Google Shape;774;p9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91: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83" name="Google Shape;783;p9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92: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8" name="Google Shape;798;p9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93: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05" name="Google Shape;805;p9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94: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2" name="Google Shape;812;p9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95: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9" name="Google Shape;819;p9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96: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5" name="Google Shape;825;p9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97: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1" name="Google Shape;831;p9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98: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6" name="Google Shape;836;p9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99:notes"/>
          <p:cNvSpPr/>
          <p:nvPr>
            <p:ph idx="2" type="sldImg"/>
          </p:nvPr>
        </p:nvSpPr>
        <p:spPr>
          <a:xfrm>
            <a:off x="228600" y="685800"/>
            <a:ext cx="6400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4" name="Google Shape;844;p9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36" name="Shape 36"/>
        <p:cNvGrpSpPr/>
        <p:nvPr/>
      </p:nvGrpSpPr>
      <p:grpSpPr>
        <a:xfrm>
          <a:off x="0" y="0"/>
          <a:ext cx="0" cy="0"/>
          <a:chOff x="0" y="0"/>
          <a:chExt cx="0" cy="0"/>
        </a:xfrm>
      </p:grpSpPr>
      <p:sp>
        <p:nvSpPr>
          <p:cNvPr id="37" name="Google Shape;37;p124"/>
          <p:cNvSpPr txBox="1"/>
          <p:nvPr>
            <p:ph type="ctrTitle"/>
          </p:nvPr>
        </p:nvSpPr>
        <p:spPr>
          <a:xfrm>
            <a:off x="685800" y="2130425"/>
            <a:ext cx="7772400" cy="1470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4"/>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l">
              <a:lnSpc>
                <a:spcPct val="100000"/>
              </a:lnSpc>
              <a:spcBef>
                <a:spcPts val="600"/>
              </a:spcBef>
              <a:spcAft>
                <a:spcPts val="0"/>
              </a:spcAft>
              <a:buSzPts val="1400"/>
              <a:buNone/>
              <a:defRPr/>
            </a:lvl1pPr>
            <a:lvl2pPr lvl="1" algn="l">
              <a:lnSpc>
                <a:spcPct val="100000"/>
              </a:lnSpc>
              <a:spcBef>
                <a:spcPts val="500"/>
              </a:spcBef>
              <a:spcAft>
                <a:spcPts val="0"/>
              </a:spcAft>
              <a:buSzPts val="1400"/>
              <a:buNone/>
              <a:defRPr/>
            </a:lvl2pPr>
            <a:lvl3pPr lvl="2" algn="l">
              <a:lnSpc>
                <a:spcPct val="100000"/>
              </a:lnSpc>
              <a:spcBef>
                <a:spcPts val="600"/>
              </a:spcBef>
              <a:spcAft>
                <a:spcPts val="0"/>
              </a:spcAft>
              <a:buSzPts val="1400"/>
              <a:buNone/>
              <a:defRPr/>
            </a:lvl3pPr>
            <a:lvl4pPr lvl="3" algn="l">
              <a:lnSpc>
                <a:spcPct val="100000"/>
              </a:lnSpc>
              <a:spcBef>
                <a:spcPts val="500"/>
              </a:spcBef>
              <a:spcAft>
                <a:spcPts val="0"/>
              </a:spcAft>
              <a:buSzPts val="1400"/>
              <a:buNone/>
              <a:defRPr/>
            </a:lvl4pPr>
            <a:lvl5pPr lvl="4" algn="l">
              <a:lnSpc>
                <a:spcPct val="100000"/>
              </a:lnSpc>
              <a:spcBef>
                <a:spcPts val="400"/>
              </a:spcBef>
              <a:spcAft>
                <a:spcPts val="0"/>
              </a:spcAft>
              <a:buSzPts val="1400"/>
              <a:buNone/>
              <a:defRPr/>
            </a:lvl5pPr>
            <a:lvl6pPr lvl="5" algn="l">
              <a:lnSpc>
                <a:spcPct val="100000"/>
              </a:lnSpc>
              <a:spcBef>
                <a:spcPts val="400"/>
              </a:spcBef>
              <a:spcAft>
                <a:spcPts val="0"/>
              </a:spcAft>
              <a:buSzPts val="1400"/>
              <a:buNone/>
              <a:defRPr/>
            </a:lvl6pPr>
            <a:lvl7pPr lvl="6" algn="l">
              <a:lnSpc>
                <a:spcPct val="100000"/>
              </a:lnSpc>
              <a:spcBef>
                <a:spcPts val="400"/>
              </a:spcBef>
              <a:spcAft>
                <a:spcPts val="0"/>
              </a:spcAft>
              <a:buSzPts val="1400"/>
              <a:buNone/>
              <a:defRPr/>
            </a:lvl7pPr>
            <a:lvl8pPr lvl="7" algn="l">
              <a:lnSpc>
                <a:spcPct val="100000"/>
              </a:lnSpc>
              <a:spcBef>
                <a:spcPts val="400"/>
              </a:spcBef>
              <a:spcAft>
                <a:spcPts val="0"/>
              </a:spcAft>
              <a:buSzPts val="1400"/>
              <a:buNone/>
              <a:defRPr/>
            </a:lvl8pPr>
            <a:lvl9pPr lvl="8" algn="l">
              <a:lnSpc>
                <a:spcPct val="100000"/>
              </a:lnSpc>
              <a:spcBef>
                <a:spcPts val="400"/>
              </a:spcBef>
              <a:spcAft>
                <a:spcPts val="0"/>
              </a:spcAft>
              <a:buSzPts val="1400"/>
              <a:buNone/>
              <a:defRPr/>
            </a:lvl9pPr>
          </a:lstStyle>
          <a:p/>
        </p:txBody>
      </p:sp>
      <p:sp>
        <p:nvSpPr>
          <p:cNvPr id="39" name="Google Shape;39;p1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0" name="Google Shape;40;p1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1" name="Google Shape;41;p124"/>
          <p:cNvSpPr txBox="1"/>
          <p:nvPr>
            <p:ph idx="12" type="sldNum"/>
          </p:nvPr>
        </p:nvSpPr>
        <p:spPr>
          <a:xfrm>
            <a:off x="1855787" y="4929187"/>
            <a:ext cx="847725" cy="511175"/>
          </a:xfrm>
          <a:prstGeom prst="rect">
            <a:avLst/>
          </a:prstGeom>
          <a:noFill/>
          <a:ln>
            <a:noFill/>
          </a:ln>
        </p:spPr>
        <p:txBody>
          <a:bodyPr anchorCtr="0" anchor="ctr" bIns="46800" lIns="90000" spcFirstLastPara="1" rIns="90000" wrap="square" tIns="46800">
            <a:noAutofit/>
          </a:bodyPr>
          <a:lstStyle>
            <a:lvl1pPr indent="0" lvl="0"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1pPr>
            <a:lvl2pPr indent="0" lvl="1"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2pPr>
            <a:lvl3pPr indent="0" lvl="2"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3pPr>
            <a:lvl4pPr indent="0" lvl="3"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4pPr>
            <a:lvl5pPr indent="0" lvl="4"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5pPr>
            <a:lvl6pPr indent="0" lvl="5"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6pPr>
            <a:lvl7pPr indent="0" lvl="6"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7pPr>
            <a:lvl8pPr indent="0" lvl="7"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8pPr>
            <a:lvl9pPr indent="0" lvl="8"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2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4" name="Google Shape;44;p12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5" name="Google Shape;45;p127"/>
          <p:cNvSpPr txBox="1"/>
          <p:nvPr>
            <p:ph idx="12" type="sldNum"/>
          </p:nvPr>
        </p:nvSpPr>
        <p:spPr>
          <a:xfrm>
            <a:off x="1855787" y="4929187"/>
            <a:ext cx="847725" cy="511175"/>
          </a:xfrm>
          <a:prstGeom prst="rect">
            <a:avLst/>
          </a:prstGeom>
          <a:noFill/>
          <a:ln>
            <a:noFill/>
          </a:ln>
        </p:spPr>
        <p:txBody>
          <a:bodyPr anchorCtr="0" anchor="ctr" bIns="46800" lIns="90000" spcFirstLastPara="1" rIns="90000" wrap="square" tIns="46800">
            <a:noAutofit/>
          </a:bodyPr>
          <a:lstStyle>
            <a:lvl1pPr indent="0" lvl="0"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1pPr>
            <a:lvl2pPr indent="0" lvl="1"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2pPr>
            <a:lvl3pPr indent="0" lvl="2"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3pPr>
            <a:lvl4pPr indent="0" lvl="3"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4pPr>
            <a:lvl5pPr indent="0" lvl="4"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5pPr>
            <a:lvl6pPr indent="0" lvl="5"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6pPr>
            <a:lvl7pPr indent="0" lvl="6"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7pPr>
            <a:lvl8pPr indent="0" lvl="7"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8pPr>
            <a:lvl9pPr indent="0" lvl="8"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1" name="Google Shape;61;p12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2" name="Google Shape;62;p126"/>
          <p:cNvSpPr txBox="1"/>
          <p:nvPr>
            <p:ph idx="12" type="sldNum"/>
          </p:nvPr>
        </p:nvSpPr>
        <p:spPr>
          <a:xfrm>
            <a:off x="11380787" y="5734050"/>
            <a:ext cx="846137" cy="514350"/>
          </a:xfrm>
          <a:prstGeom prst="rect">
            <a:avLst/>
          </a:prstGeom>
          <a:noFill/>
          <a:ln>
            <a:noFill/>
          </a:ln>
        </p:spPr>
        <p:txBody>
          <a:bodyPr anchorCtr="0" anchor="ctr" bIns="46800" lIns="90000" spcFirstLastPara="1" rIns="90000" wrap="square" tIns="46800">
            <a:noAutofit/>
          </a:bodyPr>
          <a:lstStyle>
            <a:lvl1pPr indent="0" lvl="0"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1pPr>
            <a:lvl2pPr indent="0" lvl="1"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2pPr>
            <a:lvl3pPr indent="0" lvl="2"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3pPr>
            <a:lvl4pPr indent="0" lvl="3"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4pPr>
            <a:lvl5pPr indent="0" lvl="4"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5pPr>
            <a:lvl6pPr indent="0" lvl="5"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6pPr>
            <a:lvl7pPr indent="0" lvl="6"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7pPr>
            <a:lvl8pPr indent="0" lvl="7"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8pPr>
            <a:lvl9pPr indent="0" lvl="8" marL="0" algn="ctr">
              <a:lnSpc>
                <a:spcPct val="100000"/>
              </a:lnSpc>
              <a:spcBef>
                <a:spcPts val="0"/>
              </a:spcBef>
              <a:spcAft>
                <a:spcPts val="0"/>
              </a:spcAft>
              <a:buNone/>
              <a:defRPr b="1" sz="14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 name="Shape 14"/>
        <p:cNvGrpSpPr/>
        <p:nvPr/>
      </p:nvGrpSpPr>
      <p:grpSpPr>
        <a:xfrm>
          <a:off x="0" y="0"/>
          <a:ext cx="0" cy="0"/>
          <a:chOff x="0" y="0"/>
          <a:chExt cx="0" cy="0"/>
        </a:xfrm>
      </p:grpSpPr>
      <p:sp>
        <p:nvSpPr>
          <p:cNvPr id="15" name="Google Shape;15;p123"/>
          <p:cNvSpPr/>
          <p:nvPr/>
        </p:nvSpPr>
        <p:spPr>
          <a:xfrm>
            <a:off x="533400" y="0"/>
            <a:ext cx="854075" cy="6858000"/>
          </a:xfrm>
          <a:prstGeom prst="rect">
            <a:avLst/>
          </a:prstGeom>
          <a:solidFill>
            <a:srgbClr val="FEC3AE">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p123"/>
          <p:cNvSpPr/>
          <p:nvPr/>
        </p:nvSpPr>
        <p:spPr>
          <a:xfrm>
            <a:off x="387350" y="0"/>
            <a:ext cx="146050" cy="6858000"/>
          </a:xfrm>
          <a:prstGeom prst="rect">
            <a:avLst/>
          </a:prstGeom>
          <a:solidFill>
            <a:srgbClr val="FFD9CE">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p123"/>
          <p:cNvSpPr/>
          <p:nvPr/>
        </p:nvSpPr>
        <p:spPr>
          <a:xfrm>
            <a:off x="1387475" y="0"/>
            <a:ext cx="254000" cy="6858000"/>
          </a:xfrm>
          <a:prstGeom prst="rect">
            <a:avLst/>
          </a:prstGeom>
          <a:solidFill>
            <a:srgbClr val="FFD9CE">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123"/>
          <p:cNvSpPr/>
          <p:nvPr/>
        </p:nvSpPr>
        <p:spPr>
          <a:xfrm>
            <a:off x="1598612" y="0"/>
            <a:ext cx="322262" cy="6858000"/>
          </a:xfrm>
          <a:prstGeom prst="rect">
            <a:avLst/>
          </a:prstGeom>
          <a:solidFill>
            <a:srgbClr val="FFEDE8">
              <a:alpha val="7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19" name="Google Shape;19;p123"/>
          <p:cNvCxnSpPr/>
          <p:nvPr/>
        </p:nvCxnSpPr>
        <p:spPr>
          <a:xfrm>
            <a:off x="149225" y="0"/>
            <a:ext cx="1587" cy="6858000"/>
          </a:xfrm>
          <a:prstGeom prst="straightConnector1">
            <a:avLst/>
          </a:prstGeom>
          <a:noFill/>
          <a:ln cap="flat" cmpd="sng" w="57225">
            <a:solidFill>
              <a:srgbClr val="FEC3AE">
                <a:alpha val="72941"/>
              </a:srgbClr>
            </a:solidFill>
            <a:prstDash val="solid"/>
            <a:miter lim="800000"/>
            <a:headEnd len="med" w="med" type="none"/>
            <a:tailEnd len="med" w="med" type="none"/>
          </a:ln>
        </p:spPr>
      </p:cxnSp>
      <p:cxnSp>
        <p:nvCxnSpPr>
          <p:cNvPr id="20" name="Google Shape;20;p123"/>
          <p:cNvCxnSpPr/>
          <p:nvPr/>
        </p:nvCxnSpPr>
        <p:spPr>
          <a:xfrm>
            <a:off x="1279525" y="0"/>
            <a:ext cx="1587" cy="6858000"/>
          </a:xfrm>
          <a:prstGeom prst="straightConnector1">
            <a:avLst/>
          </a:prstGeom>
          <a:noFill/>
          <a:ln cap="flat" cmpd="sng" w="57225">
            <a:solidFill>
              <a:srgbClr val="FFEDE8">
                <a:alpha val="82745"/>
              </a:srgbClr>
            </a:solidFill>
            <a:prstDash val="solid"/>
            <a:miter lim="800000"/>
            <a:headEnd len="med" w="med" type="none"/>
            <a:tailEnd len="med" w="med" type="none"/>
          </a:ln>
        </p:spPr>
      </p:cxnSp>
      <p:cxnSp>
        <p:nvCxnSpPr>
          <p:cNvPr id="21" name="Google Shape;21;p123"/>
          <p:cNvCxnSpPr/>
          <p:nvPr/>
        </p:nvCxnSpPr>
        <p:spPr>
          <a:xfrm>
            <a:off x="1195387" y="0"/>
            <a:ext cx="1587" cy="6858000"/>
          </a:xfrm>
          <a:prstGeom prst="straightConnector1">
            <a:avLst/>
          </a:prstGeom>
          <a:noFill/>
          <a:ln cap="flat" cmpd="sng" w="57225">
            <a:solidFill>
              <a:srgbClr val="FEC3AE"/>
            </a:solidFill>
            <a:prstDash val="solid"/>
            <a:miter lim="800000"/>
            <a:headEnd len="med" w="med" type="none"/>
            <a:tailEnd len="med" w="med" type="none"/>
          </a:ln>
        </p:spPr>
      </p:cxnSp>
      <p:cxnSp>
        <p:nvCxnSpPr>
          <p:cNvPr id="22" name="Google Shape;22;p123"/>
          <p:cNvCxnSpPr/>
          <p:nvPr/>
        </p:nvCxnSpPr>
        <p:spPr>
          <a:xfrm>
            <a:off x="2417762" y="0"/>
            <a:ext cx="1587" cy="6858000"/>
          </a:xfrm>
          <a:prstGeom prst="straightConnector1">
            <a:avLst/>
          </a:prstGeom>
          <a:noFill/>
          <a:ln cap="flat" cmpd="sng" w="28425">
            <a:solidFill>
              <a:srgbClr val="FEC3AE">
                <a:alpha val="81960"/>
              </a:srgbClr>
            </a:solidFill>
            <a:prstDash val="solid"/>
            <a:miter lim="800000"/>
            <a:headEnd len="med" w="med" type="none"/>
            <a:tailEnd len="med" w="med" type="none"/>
          </a:ln>
        </p:spPr>
      </p:cxnSp>
      <p:cxnSp>
        <p:nvCxnSpPr>
          <p:cNvPr id="23" name="Google Shape;23;p123"/>
          <p:cNvCxnSpPr/>
          <p:nvPr/>
        </p:nvCxnSpPr>
        <p:spPr>
          <a:xfrm>
            <a:off x="1493837" y="0"/>
            <a:ext cx="1587" cy="6858000"/>
          </a:xfrm>
          <a:prstGeom prst="straightConnector1">
            <a:avLst/>
          </a:prstGeom>
          <a:noFill/>
          <a:ln cap="flat" cmpd="sng" w="9525">
            <a:solidFill>
              <a:srgbClr val="FEC3AE"/>
            </a:solidFill>
            <a:prstDash val="solid"/>
            <a:miter lim="800000"/>
            <a:headEnd len="med" w="med" type="none"/>
            <a:tailEnd len="med" w="med" type="none"/>
          </a:ln>
        </p:spPr>
      </p:cxnSp>
      <p:cxnSp>
        <p:nvCxnSpPr>
          <p:cNvPr id="24" name="Google Shape;24;p123"/>
          <p:cNvCxnSpPr/>
          <p:nvPr/>
        </p:nvCxnSpPr>
        <p:spPr>
          <a:xfrm>
            <a:off x="12758737" y="0"/>
            <a:ext cx="1587" cy="6858000"/>
          </a:xfrm>
          <a:prstGeom prst="straightConnector1">
            <a:avLst/>
          </a:prstGeom>
          <a:noFill/>
          <a:ln cap="flat" cmpd="sng" w="57225">
            <a:solidFill>
              <a:srgbClr val="FEC3AE"/>
            </a:solidFill>
            <a:prstDash val="solid"/>
            <a:miter lim="800000"/>
            <a:headEnd len="med" w="med" type="none"/>
            <a:tailEnd len="med" w="med" type="none"/>
          </a:ln>
        </p:spPr>
      </p:cxnSp>
      <p:sp>
        <p:nvSpPr>
          <p:cNvPr id="25" name="Google Shape;25;p123"/>
          <p:cNvSpPr/>
          <p:nvPr/>
        </p:nvSpPr>
        <p:spPr>
          <a:xfrm>
            <a:off x="1706562" y="0"/>
            <a:ext cx="106362" cy="6858000"/>
          </a:xfrm>
          <a:prstGeom prst="rect">
            <a:avLst/>
          </a:prstGeom>
          <a:solidFill>
            <a:srgbClr val="FEC3AE">
              <a:alpha val="5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 name="Google Shape;26;p123"/>
          <p:cNvSpPr/>
          <p:nvPr/>
        </p:nvSpPr>
        <p:spPr>
          <a:xfrm>
            <a:off x="854075" y="3429000"/>
            <a:ext cx="1812925" cy="1295400"/>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123"/>
          <p:cNvSpPr/>
          <p:nvPr/>
        </p:nvSpPr>
        <p:spPr>
          <a:xfrm>
            <a:off x="1833562" y="4867275"/>
            <a:ext cx="898525" cy="641350"/>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 name="Google Shape;28;p123"/>
          <p:cNvSpPr/>
          <p:nvPr/>
        </p:nvSpPr>
        <p:spPr>
          <a:xfrm>
            <a:off x="1527175" y="5500687"/>
            <a:ext cx="192087" cy="13652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 name="Google Shape;29;p123"/>
          <p:cNvSpPr/>
          <p:nvPr/>
        </p:nvSpPr>
        <p:spPr>
          <a:xfrm>
            <a:off x="2330450" y="5788025"/>
            <a:ext cx="384175" cy="274637"/>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 name="Google Shape;30;p123"/>
          <p:cNvSpPr/>
          <p:nvPr/>
        </p:nvSpPr>
        <p:spPr>
          <a:xfrm>
            <a:off x="2667000" y="4495800"/>
            <a:ext cx="512762" cy="36512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123"/>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9pPr>
          </a:lstStyle>
          <a:p/>
        </p:txBody>
      </p:sp>
      <p:sp>
        <p:nvSpPr>
          <p:cNvPr id="32" name="Google Shape;32;p123"/>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000000"/>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9pPr>
          </a:lstStyle>
          <a:p/>
        </p:txBody>
      </p:sp>
      <p:sp>
        <p:nvSpPr>
          <p:cNvPr id="33" name="Google Shape;33;p123"/>
          <p:cNvSpPr/>
          <p:nvPr/>
        </p:nvSpPr>
        <p:spPr>
          <a:xfrm rot="5400000">
            <a:off x="11334750" y="1098550"/>
            <a:ext cx="22860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 name="Google Shape;34;p123"/>
          <p:cNvSpPr/>
          <p:nvPr/>
        </p:nvSpPr>
        <p:spPr>
          <a:xfrm rot="5400000">
            <a:off x="10640218" y="4098131"/>
            <a:ext cx="3657600"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 name="Google Shape;35;p123"/>
          <p:cNvSpPr txBox="1"/>
          <p:nvPr>
            <p:ph idx="12" type="sldNum"/>
          </p:nvPr>
        </p:nvSpPr>
        <p:spPr>
          <a:xfrm>
            <a:off x="1855787" y="4929187"/>
            <a:ext cx="847725" cy="511175"/>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cxnSp>
        <p:nvCxnSpPr>
          <p:cNvPr id="47" name="Google Shape;47;p125"/>
          <p:cNvCxnSpPr/>
          <p:nvPr/>
        </p:nvCxnSpPr>
        <p:spPr>
          <a:xfrm>
            <a:off x="12268200" y="0"/>
            <a:ext cx="1587" cy="6858000"/>
          </a:xfrm>
          <a:prstGeom prst="straightConnector1">
            <a:avLst/>
          </a:prstGeom>
          <a:noFill/>
          <a:ln cap="flat" cmpd="sng" w="38150">
            <a:solidFill>
              <a:srgbClr val="FEC3AE">
                <a:alpha val="92941"/>
              </a:srgbClr>
            </a:solidFill>
            <a:prstDash val="solid"/>
            <a:miter lim="800000"/>
            <a:headEnd len="med" w="med" type="none"/>
            <a:tailEnd len="med" w="med" type="none"/>
          </a:ln>
        </p:spPr>
      </p:cxnSp>
      <p:cxnSp>
        <p:nvCxnSpPr>
          <p:cNvPr id="48" name="Google Shape;48;p125"/>
          <p:cNvCxnSpPr/>
          <p:nvPr/>
        </p:nvCxnSpPr>
        <p:spPr>
          <a:xfrm>
            <a:off x="106362" y="0"/>
            <a:ext cx="1587" cy="6858000"/>
          </a:xfrm>
          <a:prstGeom prst="straightConnector1">
            <a:avLst/>
          </a:prstGeom>
          <a:noFill/>
          <a:ln cap="flat" cmpd="sng" w="57225">
            <a:solidFill>
              <a:srgbClr val="FEC3AE"/>
            </a:solidFill>
            <a:prstDash val="solid"/>
            <a:miter lim="800000"/>
            <a:headEnd len="med" w="med" type="none"/>
            <a:tailEnd len="med" w="med" type="none"/>
          </a:ln>
        </p:spPr>
      </p:cxnSp>
      <p:cxnSp>
        <p:nvCxnSpPr>
          <p:cNvPr id="49" name="Google Shape;49;p125"/>
          <p:cNvCxnSpPr/>
          <p:nvPr/>
        </p:nvCxnSpPr>
        <p:spPr>
          <a:xfrm>
            <a:off x="12588875" y="0"/>
            <a:ext cx="1587" cy="6858000"/>
          </a:xfrm>
          <a:prstGeom prst="straightConnector1">
            <a:avLst/>
          </a:prstGeom>
          <a:noFill/>
          <a:ln cap="flat" cmpd="sng" w="19075">
            <a:solidFill>
              <a:srgbClr val="FE8637"/>
            </a:solidFill>
            <a:prstDash val="solid"/>
            <a:miter lim="800000"/>
            <a:headEnd len="med" w="med" type="none"/>
            <a:tailEnd len="med" w="med" type="none"/>
          </a:ln>
        </p:spPr>
      </p:cxnSp>
      <p:sp>
        <p:nvSpPr>
          <p:cNvPr id="50" name="Google Shape;50;p125"/>
          <p:cNvSpPr/>
          <p:nvPr/>
        </p:nvSpPr>
        <p:spPr>
          <a:xfrm>
            <a:off x="12374562" y="0"/>
            <a:ext cx="427037" cy="6858000"/>
          </a:xfrm>
          <a:prstGeom prst="rect">
            <a:avLst/>
          </a:prstGeom>
          <a:solidFill>
            <a:srgbClr val="FEC3AE">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51" name="Google Shape;51;p125"/>
          <p:cNvCxnSpPr/>
          <p:nvPr/>
        </p:nvCxnSpPr>
        <p:spPr>
          <a:xfrm>
            <a:off x="12480925" y="0"/>
            <a:ext cx="1587" cy="6858000"/>
          </a:xfrm>
          <a:prstGeom prst="straightConnector1">
            <a:avLst/>
          </a:prstGeom>
          <a:noFill/>
          <a:ln cap="flat" cmpd="sng" w="9525">
            <a:solidFill>
              <a:srgbClr val="FE8637"/>
            </a:solidFill>
            <a:prstDash val="solid"/>
            <a:miter lim="800000"/>
            <a:headEnd len="med" w="med" type="none"/>
            <a:tailEnd len="med" w="med" type="none"/>
          </a:ln>
        </p:spPr>
      </p:cxnSp>
      <p:sp>
        <p:nvSpPr>
          <p:cNvPr id="52" name="Google Shape;52;p125"/>
          <p:cNvSpPr/>
          <p:nvPr/>
        </p:nvSpPr>
        <p:spPr>
          <a:xfrm>
            <a:off x="11418887" y="5715000"/>
            <a:ext cx="768350" cy="54927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 name="Google Shape;53;p125"/>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 name="Google Shape;54;p125"/>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9pPr>
          </a:lstStyle>
          <a:p/>
        </p:txBody>
      </p:sp>
      <p:sp>
        <p:nvSpPr>
          <p:cNvPr id="55" name="Google Shape;55;p125"/>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000000"/>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9pPr>
          </a:lstStyle>
          <a:p/>
        </p:txBody>
      </p:sp>
      <p:sp>
        <p:nvSpPr>
          <p:cNvPr id="56" name="Google Shape;56;p125"/>
          <p:cNvSpPr/>
          <p:nvPr/>
        </p:nvSpPr>
        <p:spPr>
          <a:xfrm rot="5400000">
            <a:off x="11034712" y="1004887"/>
            <a:ext cx="2011362"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 name="Google Shape;57;p125"/>
          <p:cNvSpPr txBox="1"/>
          <p:nvPr>
            <p:ph idx="12" type="sldNum"/>
          </p:nvPr>
        </p:nvSpPr>
        <p:spPr>
          <a:xfrm>
            <a:off x="11380787" y="5734050"/>
            <a:ext cx="846137" cy="514350"/>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58" name="Google Shape;58;p125"/>
          <p:cNvSpPr/>
          <p:nvPr/>
        </p:nvSpPr>
        <p:spPr>
          <a:xfrm rot="5400000">
            <a:off x="10425906" y="3656806"/>
            <a:ext cx="3200400" cy="512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cxnSp>
        <p:nvCxnSpPr>
          <p:cNvPr id="64" name="Google Shape;64;p128"/>
          <p:cNvCxnSpPr/>
          <p:nvPr/>
        </p:nvCxnSpPr>
        <p:spPr>
          <a:xfrm>
            <a:off x="12268200" y="0"/>
            <a:ext cx="1587" cy="6858000"/>
          </a:xfrm>
          <a:prstGeom prst="straightConnector1">
            <a:avLst/>
          </a:prstGeom>
          <a:noFill/>
          <a:ln cap="flat" cmpd="sng" w="38150">
            <a:solidFill>
              <a:srgbClr val="FEC3AE">
                <a:alpha val="92941"/>
              </a:srgbClr>
            </a:solidFill>
            <a:prstDash val="solid"/>
            <a:miter lim="800000"/>
            <a:headEnd len="med" w="med" type="none"/>
            <a:tailEnd len="med" w="med" type="none"/>
          </a:ln>
        </p:spPr>
      </p:cxnSp>
      <p:sp>
        <p:nvSpPr>
          <p:cNvPr id="65" name="Google Shape;65;p128"/>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9pPr>
          </a:lstStyle>
          <a:p/>
        </p:txBody>
      </p:sp>
      <p:sp>
        <p:nvSpPr>
          <p:cNvPr id="66" name="Google Shape;66;p128"/>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000000"/>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9pPr>
          </a:lstStyle>
          <a:p/>
        </p:txBody>
      </p:sp>
      <p:sp>
        <p:nvSpPr>
          <p:cNvPr id="67" name="Google Shape;67;p128"/>
          <p:cNvSpPr/>
          <p:nvPr/>
        </p:nvSpPr>
        <p:spPr>
          <a:xfrm rot="5400000">
            <a:off x="11034712" y="1004887"/>
            <a:ext cx="2011362"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 name="Google Shape;68;p128"/>
          <p:cNvSpPr/>
          <p:nvPr/>
        </p:nvSpPr>
        <p:spPr>
          <a:xfrm rot="5400000">
            <a:off x="10425906" y="3656806"/>
            <a:ext cx="3200400" cy="512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69" name="Google Shape;69;p128"/>
          <p:cNvCxnSpPr/>
          <p:nvPr/>
        </p:nvCxnSpPr>
        <p:spPr>
          <a:xfrm>
            <a:off x="106362" y="0"/>
            <a:ext cx="1587" cy="6858000"/>
          </a:xfrm>
          <a:prstGeom prst="straightConnector1">
            <a:avLst/>
          </a:prstGeom>
          <a:noFill/>
          <a:ln cap="flat" cmpd="sng" w="57225">
            <a:solidFill>
              <a:srgbClr val="FEC3AE"/>
            </a:solidFill>
            <a:prstDash val="solid"/>
            <a:miter lim="800000"/>
            <a:headEnd len="med" w="med" type="none"/>
            <a:tailEnd len="med" w="med" type="none"/>
          </a:ln>
        </p:spPr>
      </p:cxnSp>
      <p:cxnSp>
        <p:nvCxnSpPr>
          <p:cNvPr id="70" name="Google Shape;70;p128"/>
          <p:cNvCxnSpPr/>
          <p:nvPr/>
        </p:nvCxnSpPr>
        <p:spPr>
          <a:xfrm>
            <a:off x="12588875" y="0"/>
            <a:ext cx="1587" cy="6858000"/>
          </a:xfrm>
          <a:prstGeom prst="straightConnector1">
            <a:avLst/>
          </a:prstGeom>
          <a:noFill/>
          <a:ln cap="flat" cmpd="sng" w="19075">
            <a:solidFill>
              <a:srgbClr val="FE8637"/>
            </a:solidFill>
            <a:prstDash val="solid"/>
            <a:miter lim="800000"/>
            <a:headEnd len="med" w="med" type="none"/>
            <a:tailEnd len="med" w="med" type="none"/>
          </a:ln>
        </p:spPr>
      </p:cxnSp>
      <p:sp>
        <p:nvSpPr>
          <p:cNvPr id="71" name="Google Shape;71;p128"/>
          <p:cNvSpPr/>
          <p:nvPr/>
        </p:nvSpPr>
        <p:spPr>
          <a:xfrm>
            <a:off x="12374562" y="0"/>
            <a:ext cx="427037" cy="6858000"/>
          </a:xfrm>
          <a:prstGeom prst="rect">
            <a:avLst/>
          </a:prstGeom>
          <a:solidFill>
            <a:srgbClr val="FEC3AE">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72" name="Google Shape;72;p128"/>
          <p:cNvCxnSpPr/>
          <p:nvPr/>
        </p:nvCxnSpPr>
        <p:spPr>
          <a:xfrm>
            <a:off x="12480925" y="0"/>
            <a:ext cx="1587" cy="6858000"/>
          </a:xfrm>
          <a:prstGeom prst="straightConnector1">
            <a:avLst/>
          </a:prstGeom>
          <a:noFill/>
          <a:ln cap="flat" cmpd="sng" w="9525">
            <a:solidFill>
              <a:srgbClr val="FE8637"/>
            </a:solidFill>
            <a:prstDash val="solid"/>
            <a:miter lim="800000"/>
            <a:headEnd len="med" w="med" type="none"/>
            <a:tailEnd len="med" w="med" type="none"/>
          </a:ln>
        </p:spPr>
      </p:cxnSp>
      <p:sp>
        <p:nvSpPr>
          <p:cNvPr id="73" name="Google Shape;73;p128"/>
          <p:cNvSpPr/>
          <p:nvPr/>
        </p:nvSpPr>
        <p:spPr>
          <a:xfrm>
            <a:off x="11418887" y="5715000"/>
            <a:ext cx="768350" cy="54927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128"/>
          <p:cNvSpPr txBox="1"/>
          <p:nvPr>
            <p:ph idx="12" type="sldNum"/>
          </p:nvPr>
        </p:nvSpPr>
        <p:spPr>
          <a:xfrm>
            <a:off x="11380787" y="5734050"/>
            <a:ext cx="846137" cy="514350"/>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5F6D"/>
        </a:solidFill>
      </p:bgPr>
    </p:bg>
    <p:spTree>
      <p:nvGrpSpPr>
        <p:cNvPr id="75" name="Shape 75"/>
        <p:cNvGrpSpPr/>
        <p:nvPr/>
      </p:nvGrpSpPr>
      <p:grpSpPr>
        <a:xfrm>
          <a:off x="0" y="0"/>
          <a:ext cx="0" cy="0"/>
          <a:chOff x="0" y="0"/>
          <a:chExt cx="0" cy="0"/>
        </a:xfrm>
      </p:grpSpPr>
      <p:sp>
        <p:nvSpPr>
          <p:cNvPr id="76" name="Google Shape;76;p129"/>
          <p:cNvSpPr/>
          <p:nvPr/>
        </p:nvSpPr>
        <p:spPr>
          <a:xfrm>
            <a:off x="533400" y="0"/>
            <a:ext cx="854075" cy="6858000"/>
          </a:xfrm>
          <a:prstGeom prst="rect">
            <a:avLst/>
          </a:prstGeom>
          <a:solidFill>
            <a:srgbClr val="FEC3AE">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 name="Google Shape;77;p129"/>
          <p:cNvSpPr/>
          <p:nvPr/>
        </p:nvSpPr>
        <p:spPr>
          <a:xfrm>
            <a:off x="387350" y="0"/>
            <a:ext cx="146050" cy="6858000"/>
          </a:xfrm>
          <a:prstGeom prst="rect">
            <a:avLst/>
          </a:prstGeom>
          <a:solidFill>
            <a:srgbClr val="FFD9CE">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 name="Google Shape;78;p129"/>
          <p:cNvSpPr/>
          <p:nvPr/>
        </p:nvSpPr>
        <p:spPr>
          <a:xfrm>
            <a:off x="1387475" y="0"/>
            <a:ext cx="254000" cy="6858000"/>
          </a:xfrm>
          <a:prstGeom prst="rect">
            <a:avLst/>
          </a:prstGeom>
          <a:solidFill>
            <a:srgbClr val="FFD9CE">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 name="Google Shape;79;p129"/>
          <p:cNvSpPr/>
          <p:nvPr/>
        </p:nvSpPr>
        <p:spPr>
          <a:xfrm>
            <a:off x="1598612" y="0"/>
            <a:ext cx="322262" cy="6858000"/>
          </a:xfrm>
          <a:prstGeom prst="rect">
            <a:avLst/>
          </a:prstGeom>
          <a:solidFill>
            <a:srgbClr val="FFEDE8">
              <a:alpha val="7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80" name="Google Shape;80;p129"/>
          <p:cNvCxnSpPr/>
          <p:nvPr/>
        </p:nvCxnSpPr>
        <p:spPr>
          <a:xfrm>
            <a:off x="149225" y="0"/>
            <a:ext cx="1587" cy="6858000"/>
          </a:xfrm>
          <a:prstGeom prst="straightConnector1">
            <a:avLst/>
          </a:prstGeom>
          <a:noFill/>
          <a:ln cap="flat" cmpd="sng" w="57225">
            <a:solidFill>
              <a:srgbClr val="FEC3AE">
                <a:alpha val="72941"/>
              </a:srgbClr>
            </a:solidFill>
            <a:prstDash val="solid"/>
            <a:miter lim="800000"/>
            <a:headEnd len="med" w="med" type="none"/>
            <a:tailEnd len="med" w="med" type="none"/>
          </a:ln>
        </p:spPr>
      </p:cxnSp>
      <p:cxnSp>
        <p:nvCxnSpPr>
          <p:cNvPr id="81" name="Google Shape;81;p129"/>
          <p:cNvCxnSpPr/>
          <p:nvPr/>
        </p:nvCxnSpPr>
        <p:spPr>
          <a:xfrm>
            <a:off x="1279525" y="0"/>
            <a:ext cx="1587" cy="6858000"/>
          </a:xfrm>
          <a:prstGeom prst="straightConnector1">
            <a:avLst/>
          </a:prstGeom>
          <a:noFill/>
          <a:ln cap="flat" cmpd="sng" w="57225">
            <a:solidFill>
              <a:srgbClr val="FFEDE8">
                <a:alpha val="82745"/>
              </a:srgbClr>
            </a:solidFill>
            <a:prstDash val="solid"/>
            <a:miter lim="800000"/>
            <a:headEnd len="med" w="med" type="none"/>
            <a:tailEnd len="med" w="med" type="none"/>
          </a:ln>
        </p:spPr>
      </p:cxnSp>
      <p:cxnSp>
        <p:nvCxnSpPr>
          <p:cNvPr id="82" name="Google Shape;82;p129"/>
          <p:cNvCxnSpPr/>
          <p:nvPr/>
        </p:nvCxnSpPr>
        <p:spPr>
          <a:xfrm>
            <a:off x="1195387" y="0"/>
            <a:ext cx="1587" cy="6858000"/>
          </a:xfrm>
          <a:prstGeom prst="straightConnector1">
            <a:avLst/>
          </a:prstGeom>
          <a:noFill/>
          <a:ln cap="flat" cmpd="sng" w="57225">
            <a:solidFill>
              <a:srgbClr val="FEC3AE"/>
            </a:solidFill>
            <a:prstDash val="solid"/>
            <a:miter lim="800000"/>
            <a:headEnd len="med" w="med" type="none"/>
            <a:tailEnd len="med" w="med" type="none"/>
          </a:ln>
        </p:spPr>
      </p:cxnSp>
      <p:cxnSp>
        <p:nvCxnSpPr>
          <p:cNvPr id="83" name="Google Shape;83;p129"/>
          <p:cNvCxnSpPr/>
          <p:nvPr/>
        </p:nvCxnSpPr>
        <p:spPr>
          <a:xfrm>
            <a:off x="2417762" y="0"/>
            <a:ext cx="1587" cy="6858000"/>
          </a:xfrm>
          <a:prstGeom prst="straightConnector1">
            <a:avLst/>
          </a:prstGeom>
          <a:noFill/>
          <a:ln cap="flat" cmpd="sng" w="28425">
            <a:solidFill>
              <a:srgbClr val="FEC3AE">
                <a:alpha val="81960"/>
              </a:srgbClr>
            </a:solidFill>
            <a:prstDash val="solid"/>
            <a:miter lim="800000"/>
            <a:headEnd len="med" w="med" type="none"/>
            <a:tailEnd len="med" w="med" type="none"/>
          </a:ln>
        </p:spPr>
      </p:cxnSp>
      <p:cxnSp>
        <p:nvCxnSpPr>
          <p:cNvPr id="84" name="Google Shape;84;p129"/>
          <p:cNvCxnSpPr/>
          <p:nvPr/>
        </p:nvCxnSpPr>
        <p:spPr>
          <a:xfrm>
            <a:off x="1493837" y="0"/>
            <a:ext cx="1587" cy="6858000"/>
          </a:xfrm>
          <a:prstGeom prst="straightConnector1">
            <a:avLst/>
          </a:prstGeom>
          <a:noFill/>
          <a:ln cap="flat" cmpd="sng" w="9525">
            <a:solidFill>
              <a:srgbClr val="FEC3AE"/>
            </a:solidFill>
            <a:prstDash val="solid"/>
            <a:miter lim="800000"/>
            <a:headEnd len="med" w="med" type="none"/>
            <a:tailEnd len="med" w="med" type="none"/>
          </a:ln>
        </p:spPr>
      </p:cxnSp>
      <p:sp>
        <p:nvSpPr>
          <p:cNvPr id="85" name="Google Shape;85;p129"/>
          <p:cNvSpPr/>
          <p:nvPr/>
        </p:nvSpPr>
        <p:spPr>
          <a:xfrm>
            <a:off x="1706562" y="0"/>
            <a:ext cx="106362" cy="6858000"/>
          </a:xfrm>
          <a:prstGeom prst="rect">
            <a:avLst/>
          </a:prstGeom>
          <a:solidFill>
            <a:srgbClr val="FEC3AE">
              <a:alpha val="5098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129"/>
          <p:cNvSpPr/>
          <p:nvPr/>
        </p:nvSpPr>
        <p:spPr>
          <a:xfrm>
            <a:off x="854075" y="3429000"/>
            <a:ext cx="1812925" cy="1295400"/>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Google Shape;87;p129"/>
          <p:cNvSpPr/>
          <p:nvPr/>
        </p:nvSpPr>
        <p:spPr>
          <a:xfrm>
            <a:off x="1854200" y="4867275"/>
            <a:ext cx="898525" cy="641350"/>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 name="Google Shape;88;p129"/>
          <p:cNvSpPr/>
          <p:nvPr/>
        </p:nvSpPr>
        <p:spPr>
          <a:xfrm>
            <a:off x="1527175" y="5500687"/>
            <a:ext cx="192087" cy="13652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 name="Google Shape;89;p129"/>
          <p:cNvSpPr/>
          <p:nvPr/>
        </p:nvSpPr>
        <p:spPr>
          <a:xfrm>
            <a:off x="2330450" y="5791200"/>
            <a:ext cx="384175" cy="274637"/>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 name="Google Shape;90;p129"/>
          <p:cNvSpPr/>
          <p:nvPr/>
        </p:nvSpPr>
        <p:spPr>
          <a:xfrm>
            <a:off x="2630487" y="4479925"/>
            <a:ext cx="512762" cy="36512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91" name="Google Shape;91;p129"/>
          <p:cNvCxnSpPr/>
          <p:nvPr/>
        </p:nvCxnSpPr>
        <p:spPr>
          <a:xfrm>
            <a:off x="12736512" y="0"/>
            <a:ext cx="1587" cy="6858000"/>
          </a:xfrm>
          <a:prstGeom prst="straightConnector1">
            <a:avLst/>
          </a:prstGeom>
          <a:noFill/>
          <a:ln cap="flat" cmpd="sng" w="57225">
            <a:solidFill>
              <a:srgbClr val="FEC3AE"/>
            </a:solidFill>
            <a:prstDash val="solid"/>
            <a:miter lim="800000"/>
            <a:headEnd len="med" w="med" type="none"/>
            <a:tailEnd len="med" w="med" type="none"/>
          </a:ln>
        </p:spPr>
      </p:cxnSp>
      <p:sp>
        <p:nvSpPr>
          <p:cNvPr id="92" name="Google Shape;92;p129"/>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FFF39D"/>
                </a:solidFill>
                <a:latin typeface="Century Schoolbook"/>
                <a:ea typeface="Century Schoolbook"/>
                <a:cs typeface="Century Schoolbook"/>
                <a:sym typeface="Century Schoolbook"/>
              </a:defRPr>
            </a:lvl9pPr>
          </a:lstStyle>
          <a:p/>
        </p:txBody>
      </p:sp>
      <p:sp>
        <p:nvSpPr>
          <p:cNvPr id="93" name="Google Shape;93;p129"/>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FFFFFF"/>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FFFFFF"/>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FFFFFF"/>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FFFFFF"/>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FFFFFF"/>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FFFFFF"/>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FFFFFF"/>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FFFFFF"/>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FFFFFF"/>
                </a:solidFill>
                <a:latin typeface="Century Schoolbook"/>
                <a:ea typeface="Century Schoolbook"/>
                <a:cs typeface="Century Schoolbook"/>
                <a:sym typeface="Century Schoolbook"/>
              </a:defRPr>
            </a:lvl9pPr>
          </a:lstStyle>
          <a:p/>
        </p:txBody>
      </p:sp>
      <p:sp>
        <p:nvSpPr>
          <p:cNvPr id="94" name="Google Shape;94;p129"/>
          <p:cNvSpPr/>
          <p:nvPr/>
        </p:nvSpPr>
        <p:spPr>
          <a:xfrm rot="5400000">
            <a:off x="11331575" y="1093787"/>
            <a:ext cx="22860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 name="Google Shape;95;p129"/>
          <p:cNvSpPr/>
          <p:nvPr/>
        </p:nvSpPr>
        <p:spPr>
          <a:xfrm rot="5400000">
            <a:off x="10640218" y="4094956"/>
            <a:ext cx="3657600"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129"/>
          <p:cNvSpPr txBox="1"/>
          <p:nvPr>
            <p:ph idx="12" type="sldNum"/>
          </p:nvPr>
        </p:nvSpPr>
        <p:spPr>
          <a:xfrm>
            <a:off x="1876425" y="4929187"/>
            <a:ext cx="847725" cy="511175"/>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cxnSp>
        <p:nvCxnSpPr>
          <p:cNvPr id="98" name="Google Shape;98;p130"/>
          <p:cNvCxnSpPr/>
          <p:nvPr/>
        </p:nvCxnSpPr>
        <p:spPr>
          <a:xfrm>
            <a:off x="12268200" y="0"/>
            <a:ext cx="1587" cy="6858000"/>
          </a:xfrm>
          <a:prstGeom prst="straightConnector1">
            <a:avLst/>
          </a:prstGeom>
          <a:noFill/>
          <a:ln cap="flat" cmpd="sng" w="38150">
            <a:solidFill>
              <a:srgbClr val="FEC3AE">
                <a:alpha val="92941"/>
              </a:srgbClr>
            </a:solidFill>
            <a:prstDash val="solid"/>
            <a:miter lim="800000"/>
            <a:headEnd len="med" w="med" type="none"/>
            <a:tailEnd len="med" w="med" type="none"/>
          </a:ln>
        </p:spPr>
      </p:cxnSp>
      <p:cxnSp>
        <p:nvCxnSpPr>
          <p:cNvPr id="99" name="Google Shape;99;p130"/>
          <p:cNvCxnSpPr/>
          <p:nvPr/>
        </p:nvCxnSpPr>
        <p:spPr>
          <a:xfrm>
            <a:off x="8747125" y="0"/>
            <a:ext cx="1587" cy="6858000"/>
          </a:xfrm>
          <a:prstGeom prst="straightConnector1">
            <a:avLst/>
          </a:prstGeom>
          <a:noFill/>
          <a:ln cap="flat" cmpd="sng" w="38150">
            <a:solidFill>
              <a:srgbClr val="FEC3AE"/>
            </a:solidFill>
            <a:prstDash val="solid"/>
            <a:miter lim="800000"/>
            <a:headEnd len="med" w="med" type="none"/>
            <a:tailEnd len="med" w="med" type="none"/>
          </a:ln>
        </p:spPr>
      </p:cxnSp>
      <p:cxnSp>
        <p:nvCxnSpPr>
          <p:cNvPr id="100" name="Google Shape;100;p130"/>
          <p:cNvCxnSpPr/>
          <p:nvPr/>
        </p:nvCxnSpPr>
        <p:spPr>
          <a:xfrm>
            <a:off x="8669337" y="0"/>
            <a:ext cx="1587" cy="6858000"/>
          </a:xfrm>
          <a:prstGeom prst="straightConnector1">
            <a:avLst/>
          </a:prstGeom>
          <a:noFill/>
          <a:ln cap="flat" cmpd="sng" w="12600">
            <a:solidFill>
              <a:srgbClr val="FE8637"/>
            </a:solidFill>
            <a:prstDash val="solid"/>
            <a:miter lim="800000"/>
            <a:headEnd len="med" w="med" type="none"/>
            <a:tailEnd len="med" w="med" type="none"/>
          </a:ln>
        </p:spPr>
      </p:cxnSp>
      <p:cxnSp>
        <p:nvCxnSpPr>
          <p:cNvPr id="101" name="Google Shape;101;p130"/>
          <p:cNvCxnSpPr/>
          <p:nvPr/>
        </p:nvCxnSpPr>
        <p:spPr>
          <a:xfrm>
            <a:off x="12588875" y="0"/>
            <a:ext cx="1587" cy="6858000"/>
          </a:xfrm>
          <a:prstGeom prst="straightConnector1">
            <a:avLst/>
          </a:prstGeom>
          <a:noFill/>
          <a:ln cap="flat" cmpd="sng" w="19075">
            <a:solidFill>
              <a:srgbClr val="FE8637"/>
            </a:solidFill>
            <a:prstDash val="solid"/>
            <a:miter lim="800000"/>
            <a:headEnd len="med" w="med" type="none"/>
            <a:tailEnd len="med" w="med" type="none"/>
          </a:ln>
        </p:spPr>
      </p:cxnSp>
      <p:sp>
        <p:nvSpPr>
          <p:cNvPr id="102" name="Google Shape;102;p130"/>
          <p:cNvSpPr/>
          <p:nvPr/>
        </p:nvSpPr>
        <p:spPr>
          <a:xfrm>
            <a:off x="12374562" y="0"/>
            <a:ext cx="427037" cy="6858000"/>
          </a:xfrm>
          <a:prstGeom prst="rect">
            <a:avLst/>
          </a:prstGeom>
          <a:solidFill>
            <a:srgbClr val="FEC3AE">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103" name="Google Shape;103;p130"/>
          <p:cNvCxnSpPr/>
          <p:nvPr/>
        </p:nvCxnSpPr>
        <p:spPr>
          <a:xfrm>
            <a:off x="12480925" y="0"/>
            <a:ext cx="1587" cy="6858000"/>
          </a:xfrm>
          <a:prstGeom prst="straightConnector1">
            <a:avLst/>
          </a:prstGeom>
          <a:noFill/>
          <a:ln cap="flat" cmpd="sng" w="9525">
            <a:solidFill>
              <a:srgbClr val="FE8637"/>
            </a:solidFill>
            <a:prstDash val="solid"/>
            <a:miter lim="800000"/>
            <a:headEnd len="med" w="med" type="none"/>
            <a:tailEnd len="med" w="med" type="none"/>
          </a:ln>
        </p:spPr>
      </p:cxnSp>
      <p:sp>
        <p:nvSpPr>
          <p:cNvPr id="104" name="Google Shape;104;p130"/>
          <p:cNvSpPr/>
          <p:nvPr/>
        </p:nvSpPr>
        <p:spPr>
          <a:xfrm>
            <a:off x="11418887" y="5715000"/>
            <a:ext cx="768350" cy="54927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 name="Google Shape;105;p130"/>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9pPr>
          </a:lstStyle>
          <a:p/>
        </p:txBody>
      </p:sp>
      <p:sp>
        <p:nvSpPr>
          <p:cNvPr id="106" name="Google Shape;106;p130"/>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000000"/>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9pPr>
          </a:lstStyle>
          <a:p/>
        </p:txBody>
      </p:sp>
      <p:sp>
        <p:nvSpPr>
          <p:cNvPr id="107" name="Google Shape;107;p130"/>
          <p:cNvSpPr/>
          <p:nvPr/>
        </p:nvSpPr>
        <p:spPr>
          <a:xfrm rot="5400000">
            <a:off x="11034712" y="1004887"/>
            <a:ext cx="2011362"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 name="Google Shape;108;p130"/>
          <p:cNvSpPr txBox="1"/>
          <p:nvPr>
            <p:ph idx="12" type="sldNum"/>
          </p:nvPr>
        </p:nvSpPr>
        <p:spPr>
          <a:xfrm>
            <a:off x="11380787" y="5734050"/>
            <a:ext cx="846137" cy="514350"/>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09" name="Google Shape;109;p130"/>
          <p:cNvSpPr/>
          <p:nvPr/>
        </p:nvSpPr>
        <p:spPr>
          <a:xfrm rot="5400000">
            <a:off x="10425906" y="3656806"/>
            <a:ext cx="3200400" cy="512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cxnSp>
        <p:nvCxnSpPr>
          <p:cNvPr id="111" name="Google Shape;111;p131"/>
          <p:cNvCxnSpPr/>
          <p:nvPr/>
        </p:nvCxnSpPr>
        <p:spPr>
          <a:xfrm>
            <a:off x="12268200" y="0"/>
            <a:ext cx="1587" cy="6858000"/>
          </a:xfrm>
          <a:prstGeom prst="straightConnector1">
            <a:avLst/>
          </a:prstGeom>
          <a:noFill/>
          <a:ln cap="flat" cmpd="sng" w="38150">
            <a:solidFill>
              <a:srgbClr val="FEC3AE"/>
            </a:solidFill>
            <a:prstDash val="solid"/>
            <a:miter lim="800000"/>
            <a:headEnd len="med" w="med" type="none"/>
            <a:tailEnd len="med" w="med" type="none"/>
          </a:ln>
        </p:spPr>
      </p:cxnSp>
      <p:sp>
        <p:nvSpPr>
          <p:cNvPr id="112" name="Google Shape;112;p131"/>
          <p:cNvSpPr/>
          <p:nvPr/>
        </p:nvSpPr>
        <p:spPr>
          <a:xfrm>
            <a:off x="11418887" y="5715000"/>
            <a:ext cx="768350" cy="549275"/>
          </a:xfrm>
          <a:prstGeom prst="ellipse">
            <a:avLst/>
          </a:prstGeom>
          <a:solidFill>
            <a:srgbClr val="FE86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113" name="Google Shape;113;p131"/>
          <p:cNvCxnSpPr/>
          <p:nvPr/>
        </p:nvCxnSpPr>
        <p:spPr>
          <a:xfrm>
            <a:off x="12588875" y="0"/>
            <a:ext cx="1587" cy="6858000"/>
          </a:xfrm>
          <a:prstGeom prst="straightConnector1">
            <a:avLst/>
          </a:prstGeom>
          <a:noFill/>
          <a:ln cap="flat" cmpd="sng" w="9525">
            <a:solidFill>
              <a:srgbClr val="000000"/>
            </a:solidFill>
            <a:prstDash val="solid"/>
            <a:miter lim="800000"/>
            <a:headEnd len="med" w="med" type="none"/>
            <a:tailEnd len="med" w="med" type="none"/>
          </a:ln>
        </p:spPr>
      </p:cxnSp>
      <p:sp>
        <p:nvSpPr>
          <p:cNvPr id="114" name="Google Shape;114;p131"/>
          <p:cNvSpPr/>
          <p:nvPr/>
        </p:nvSpPr>
        <p:spPr>
          <a:xfrm>
            <a:off x="12374562" y="0"/>
            <a:ext cx="427037" cy="6858000"/>
          </a:xfrm>
          <a:prstGeom prst="rect">
            <a:avLst/>
          </a:prstGeom>
          <a:solidFill>
            <a:srgbClr val="FEC3A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115" name="Google Shape;115;p131"/>
          <p:cNvCxnSpPr/>
          <p:nvPr/>
        </p:nvCxnSpPr>
        <p:spPr>
          <a:xfrm>
            <a:off x="12480925" y="0"/>
            <a:ext cx="1587" cy="6858000"/>
          </a:xfrm>
          <a:prstGeom prst="straightConnector1">
            <a:avLst/>
          </a:prstGeom>
          <a:noFill/>
          <a:ln cap="flat" cmpd="sng" w="9525">
            <a:solidFill>
              <a:srgbClr val="FE8637"/>
            </a:solidFill>
            <a:prstDash val="solid"/>
            <a:miter lim="800000"/>
            <a:headEnd len="med" w="med" type="none"/>
            <a:tailEnd len="med" w="med" type="none"/>
          </a:ln>
        </p:spPr>
      </p:cxnSp>
      <p:cxnSp>
        <p:nvCxnSpPr>
          <p:cNvPr id="116" name="Google Shape;116;p131"/>
          <p:cNvCxnSpPr/>
          <p:nvPr/>
        </p:nvCxnSpPr>
        <p:spPr>
          <a:xfrm>
            <a:off x="8747125" y="0"/>
            <a:ext cx="1587" cy="6858000"/>
          </a:xfrm>
          <a:prstGeom prst="straightConnector1">
            <a:avLst/>
          </a:prstGeom>
          <a:noFill/>
          <a:ln cap="flat" cmpd="sng" w="38150">
            <a:solidFill>
              <a:srgbClr val="FEC3AE"/>
            </a:solidFill>
            <a:prstDash val="solid"/>
            <a:miter lim="800000"/>
            <a:headEnd len="med" w="med" type="none"/>
            <a:tailEnd len="med" w="med" type="none"/>
          </a:ln>
        </p:spPr>
      </p:cxnSp>
      <p:cxnSp>
        <p:nvCxnSpPr>
          <p:cNvPr id="117" name="Google Shape;117;p131"/>
          <p:cNvCxnSpPr/>
          <p:nvPr/>
        </p:nvCxnSpPr>
        <p:spPr>
          <a:xfrm>
            <a:off x="8669337" y="0"/>
            <a:ext cx="1587" cy="6858000"/>
          </a:xfrm>
          <a:prstGeom prst="straightConnector1">
            <a:avLst/>
          </a:prstGeom>
          <a:noFill/>
          <a:ln cap="flat" cmpd="sng" w="12600">
            <a:solidFill>
              <a:srgbClr val="FE8637"/>
            </a:solidFill>
            <a:prstDash val="solid"/>
            <a:miter lim="800000"/>
            <a:headEnd len="med" w="med" type="none"/>
            <a:tailEnd len="med" w="med" type="none"/>
          </a:ln>
        </p:spPr>
      </p:cxnSp>
      <p:sp>
        <p:nvSpPr>
          <p:cNvPr id="118" name="Google Shape;118;p131"/>
          <p:cNvSpPr txBox="1"/>
          <p:nvPr>
            <p:ph type="title"/>
          </p:nvPr>
        </p:nvSpPr>
        <p:spPr>
          <a:xfrm>
            <a:off x="639762" y="274637"/>
            <a:ext cx="10448925" cy="11366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3000" u="none" cap="none" strike="noStrike">
                <a:solidFill>
                  <a:srgbClr val="575F6D"/>
                </a:solidFill>
                <a:latin typeface="Century Schoolbook"/>
                <a:ea typeface="Century Schoolbook"/>
                <a:cs typeface="Century Schoolbook"/>
                <a:sym typeface="Century Schoolbook"/>
              </a:defRPr>
            </a:lvl9pPr>
          </a:lstStyle>
          <a:p/>
        </p:txBody>
      </p:sp>
      <p:sp>
        <p:nvSpPr>
          <p:cNvPr id="119" name="Google Shape;119;p131"/>
          <p:cNvSpPr txBox="1"/>
          <p:nvPr>
            <p:ph idx="1" type="body"/>
          </p:nvPr>
        </p:nvSpPr>
        <p:spPr>
          <a:xfrm>
            <a:off x="639762" y="1600200"/>
            <a:ext cx="10448925" cy="48672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1pPr>
            <a:lvl2pPr indent="-228600" lvl="1" marL="914400" marR="0" rtl="0" algn="l">
              <a:lnSpc>
                <a:spcPct val="100000"/>
              </a:lnSpc>
              <a:spcBef>
                <a:spcPts val="500"/>
              </a:spcBef>
              <a:spcAft>
                <a:spcPts val="0"/>
              </a:spcAft>
              <a:buSzPts val="1400"/>
              <a:buNone/>
              <a:defRPr b="0" i="0" sz="2100" u="none" cap="none" strike="noStrike">
                <a:solidFill>
                  <a:srgbClr val="000000"/>
                </a:solidFill>
                <a:latin typeface="Century Schoolbook"/>
                <a:ea typeface="Century Schoolbook"/>
                <a:cs typeface="Century Schoolbook"/>
                <a:sym typeface="Century Schoolbook"/>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Century Schoolbook"/>
                <a:ea typeface="Century Schoolbook"/>
                <a:cs typeface="Century Schoolbook"/>
                <a:sym typeface="Century Schoolbook"/>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Century Schoolbook"/>
                <a:ea typeface="Century Schoolbook"/>
                <a:cs typeface="Century Schoolbook"/>
                <a:sym typeface="Century Schoolbook"/>
              </a:defRPr>
            </a:lvl4pPr>
            <a:lvl5pPr indent="-228600" lvl="4" marL="22860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5pPr>
            <a:lvl6pPr indent="-228600" lvl="5" marL="27432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6pPr>
            <a:lvl7pPr indent="-228600" lvl="6" marL="32004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7pPr>
            <a:lvl8pPr indent="-228600" lvl="7" marL="36576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8pPr>
            <a:lvl9pPr indent="-228600" lvl="8" marL="4114800" marR="0" rtl="0" algn="l">
              <a:lnSpc>
                <a:spcPct val="100000"/>
              </a:lnSpc>
              <a:spcBef>
                <a:spcPts val="400"/>
              </a:spcBef>
              <a:spcAft>
                <a:spcPts val="0"/>
              </a:spcAft>
              <a:buSzPts val="1400"/>
              <a:buNone/>
              <a:defRPr b="0" i="0" sz="1600" u="none" cap="none" strike="noStrike">
                <a:solidFill>
                  <a:srgbClr val="000000"/>
                </a:solidFill>
                <a:latin typeface="Century Schoolbook"/>
                <a:ea typeface="Century Schoolbook"/>
                <a:cs typeface="Century Schoolbook"/>
                <a:sym typeface="Century Schoolbook"/>
              </a:defRPr>
            </a:lvl9pPr>
          </a:lstStyle>
          <a:p/>
        </p:txBody>
      </p:sp>
      <p:sp>
        <p:nvSpPr>
          <p:cNvPr id="120" name="Google Shape;120;p131"/>
          <p:cNvSpPr/>
          <p:nvPr/>
        </p:nvSpPr>
        <p:spPr>
          <a:xfrm rot="5400000">
            <a:off x="11034712" y="1004887"/>
            <a:ext cx="2011362" cy="5381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 name="Google Shape;121;p131"/>
          <p:cNvSpPr txBox="1"/>
          <p:nvPr>
            <p:ph idx="12" type="sldNum"/>
          </p:nvPr>
        </p:nvSpPr>
        <p:spPr>
          <a:xfrm>
            <a:off x="11380787" y="5734050"/>
            <a:ext cx="846137" cy="514350"/>
          </a:xfrm>
          <a:prstGeom prst="rect">
            <a:avLst/>
          </a:prstGeom>
          <a:noFill/>
          <a:ln>
            <a:noFill/>
          </a:ln>
        </p:spPr>
        <p:txBody>
          <a:bodyPr anchorCtr="0" anchor="ctr" bIns="46800" lIns="90000" spcFirstLastPara="1" rIns="90000" wrap="square" tIns="46800">
            <a:noAutofit/>
          </a:bodyPr>
          <a:lstStyle>
            <a:lvl1pPr indent="0" lvl="0"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22" name="Google Shape;122;p131"/>
          <p:cNvSpPr/>
          <p:nvPr/>
        </p:nvSpPr>
        <p:spPr>
          <a:xfrm rot="5400000">
            <a:off x="10425906" y="3656806"/>
            <a:ext cx="3200400" cy="512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9.png"/><Relationship Id="rId4" Type="http://schemas.openxmlformats.org/officeDocument/2006/relationships/image" Target="../media/image5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4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56.png"/><Relationship Id="rId4" Type="http://schemas.openxmlformats.org/officeDocument/2006/relationships/image" Target="../media/image45.png"/><Relationship Id="rId5"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rkernel.github.io/installation/"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5.png"/><Relationship Id="rId4" Type="http://schemas.openxmlformats.org/officeDocument/2006/relationships/image" Target="../media/image6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5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59.png"/><Relationship Id="rId4" Type="http://schemas.openxmlformats.org/officeDocument/2006/relationships/image" Target="../media/image5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6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5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64.png"/><Relationship Id="rId4" Type="http://schemas.openxmlformats.org/officeDocument/2006/relationships/image" Target="../media/image6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4.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5.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9.png"/><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1.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8.png"/><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3.png"/><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1.png"/><Relationship Id="rId4" Type="http://schemas.openxmlformats.org/officeDocument/2006/relationships/image" Target="../media/image3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4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9.png"/><Relationship Id="rId4" Type="http://schemas.openxmlformats.org/officeDocument/2006/relationships/image" Target="../media/image27.png"/><Relationship Id="rId5" Type="http://schemas.openxmlformats.org/officeDocument/2006/relationships/image" Target="../media/image3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ran.r-project.org/web/packages/available_packages_by_name.html"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4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1"/>
          <p:cNvSpPr txBox="1"/>
          <p:nvPr/>
        </p:nvSpPr>
        <p:spPr>
          <a:xfrm>
            <a:off x="2895600" y="2819400"/>
            <a:ext cx="8642350" cy="1371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E75C01"/>
              </a:buClr>
              <a:buSzPts val="4000"/>
              <a:buFont typeface="Century Schoolbook"/>
              <a:buNone/>
            </a:pPr>
            <a:r>
              <a:rPr b="1" i="0" lang="en-US" sz="4000" u="none">
                <a:solidFill>
                  <a:srgbClr val="E75C01"/>
                </a:solidFill>
                <a:latin typeface="Century Schoolbook"/>
                <a:ea typeface="Century Schoolbook"/>
                <a:cs typeface="Century Schoolbook"/>
                <a:sym typeface="Century Schoolbook"/>
              </a:rPr>
              <a:t>R-Programming</a:t>
            </a:r>
            <a:br>
              <a:rPr b="1" i="0" lang="en-US" sz="4000" u="none">
                <a:solidFill>
                  <a:srgbClr val="E75C01"/>
                </a:solidFill>
                <a:latin typeface="Century Schoolbook"/>
                <a:ea typeface="Century Schoolbook"/>
                <a:cs typeface="Century Schoolbook"/>
                <a:sym typeface="Century Schoolbook"/>
              </a:rPr>
            </a:br>
            <a:endParaRPr/>
          </a:p>
        </p:txBody>
      </p:sp>
      <p:sp>
        <p:nvSpPr>
          <p:cNvPr id="128" name="Google Shape;128;p1"/>
          <p:cNvSpPr txBox="1"/>
          <p:nvPr/>
        </p:nvSpPr>
        <p:spPr>
          <a:xfrm>
            <a:off x="3200400" y="5003800"/>
            <a:ext cx="8642350" cy="1371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BFBFBF"/>
              </a:buClr>
              <a:buSzPts val="1800"/>
              <a:buFont typeface="Century Schoolbook"/>
              <a:buNone/>
            </a:pPr>
            <a:r>
              <a:rPr b="1" i="0" lang="en-US" sz="1800" u="none">
                <a:solidFill>
                  <a:srgbClr val="BFBFBF"/>
                </a:solidFill>
                <a:latin typeface="Century Schoolbook"/>
                <a:ea typeface="Century Schoolbook"/>
                <a:cs typeface="Century Schoolbook"/>
                <a:sym typeface="Century Schoolbook"/>
              </a:rPr>
              <a:t>Dr. Ch. Janaki</a:t>
            </a:r>
            <a:endParaRPr/>
          </a:p>
          <a:p>
            <a:pPr indent="0" lvl="0" marL="0" marR="0" rtl="0" algn="r">
              <a:lnSpc>
                <a:spcPct val="100000"/>
              </a:lnSpc>
              <a:spcBef>
                <a:spcPts val="600"/>
              </a:spcBef>
              <a:spcAft>
                <a:spcPts val="0"/>
              </a:spcAft>
              <a:buClr>
                <a:srgbClr val="BFBFBF"/>
              </a:buClr>
              <a:buSzPts val="1800"/>
              <a:buFont typeface="Century Schoolbook"/>
              <a:buNone/>
            </a:pPr>
            <a:r>
              <a:rPr b="1" i="0" lang="en-US" sz="1800" u="none">
                <a:solidFill>
                  <a:srgbClr val="BFBFBF"/>
                </a:solidFill>
                <a:latin typeface="Century Schoolbook"/>
                <a:ea typeface="Century Schoolbook"/>
                <a:cs typeface="Century Schoolbook"/>
                <a:sym typeface="Century Schoolbook"/>
              </a:rPr>
              <a:t>C-DAC Bangalore</a:t>
            </a:r>
            <a:endParaRPr/>
          </a:p>
        </p:txBody>
      </p:sp>
      <p:sp>
        <p:nvSpPr>
          <p:cNvPr id="129" name="Google Shape;129;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 name="Google Shape;130;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 name="Google Shape;131;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2" name="Google Shape;132;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 name="Google Shape;133;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 name="Google Shape;134;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 name="Google Shape;135;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 name="Google Shape;137;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 name="Google Shape;138;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 name="Google Shape;139;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 name="Google Shape;140;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 name="Google Shape;141;p1"/>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10"/>
          <p:cNvSpPr txBox="1"/>
          <p:nvPr/>
        </p:nvSpPr>
        <p:spPr>
          <a:xfrm>
            <a:off x="641350" y="274637"/>
            <a:ext cx="11626850"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BASIC FEATURES OF R – GRAPHICAL USER INTERFACE</a:t>
            </a:r>
            <a:endParaRPr/>
          </a:p>
        </p:txBody>
      </p:sp>
      <p:sp>
        <p:nvSpPr>
          <p:cNvPr id="204" name="Google Shape;204;p10"/>
          <p:cNvSpPr txBox="1"/>
          <p:nvPr/>
        </p:nvSpPr>
        <p:spPr>
          <a:xfrm>
            <a:off x="622300" y="990600"/>
            <a:ext cx="11645900" cy="55626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Some popular text editors and Integrated Development Environments (IDEs) that support R programming are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ConTEXT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Eclipse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Emacs (Emacs Speaks Statistics)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Vim editor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jEdit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Rstudio</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WinEdit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2" name="Shape 852"/>
        <p:cNvGrpSpPr/>
        <p:nvPr/>
      </p:nvGrpSpPr>
      <p:grpSpPr>
        <a:xfrm>
          <a:off x="0" y="0"/>
          <a:ext cx="0" cy="0"/>
          <a:chOff x="0" y="0"/>
          <a:chExt cx="0" cy="0"/>
        </a:xfrm>
      </p:grpSpPr>
      <p:sp>
        <p:nvSpPr>
          <p:cNvPr id="853" name="Google Shape;853;p100"/>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USING THE C() COMMAND</a:t>
            </a:r>
            <a:endParaRPr/>
          </a:p>
        </p:txBody>
      </p:sp>
      <p:sp>
        <p:nvSpPr>
          <p:cNvPr id="854" name="Google Shape;854;p100"/>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Incorporating existing data objects with the new values.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Here, we are adding some values (</a:t>
            </a:r>
            <a:r>
              <a:rPr b="0" i="0" lang="en-US" sz="2400" u="none">
                <a:solidFill>
                  <a:srgbClr val="FF0000"/>
                </a:solidFill>
                <a:latin typeface="Century Schoolbook"/>
                <a:ea typeface="Century Schoolbook"/>
                <a:cs typeface="Century Schoolbook"/>
                <a:sym typeface="Century Schoolbook"/>
              </a:rPr>
              <a:t>123,123,123</a:t>
            </a:r>
            <a:r>
              <a:rPr b="0" i="0" lang="en-US" sz="2400" u="none">
                <a:solidFill>
                  <a:srgbClr val="000000"/>
                </a:solidFill>
                <a:latin typeface="Century Schoolbook"/>
                <a:ea typeface="Century Schoolbook"/>
                <a:cs typeface="Century Schoolbook"/>
                <a:sym typeface="Century Schoolbook"/>
              </a:rPr>
              <a:t>) to the existing values that are stored in objects </a:t>
            </a:r>
            <a:r>
              <a:rPr b="0" i="0" lang="en-US" sz="2400" u="none">
                <a:solidFill>
                  <a:srgbClr val="FF0000"/>
                </a:solidFill>
                <a:latin typeface="Century Schoolbook"/>
                <a:ea typeface="Century Schoolbook"/>
                <a:cs typeface="Century Schoolbook"/>
                <a:sym typeface="Century Schoolbook"/>
              </a:rPr>
              <a:t>Result</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Result1</a:t>
            </a:r>
            <a:endParaRPr/>
          </a:p>
        </p:txBody>
      </p:sp>
      <p:pic>
        <p:nvPicPr>
          <p:cNvPr id="855" name="Google Shape;855;p100"/>
          <p:cNvPicPr preferRelativeResize="0"/>
          <p:nvPr/>
        </p:nvPicPr>
        <p:blipFill rotWithShape="1">
          <a:blip r:embed="rId3">
            <a:alphaModFix/>
          </a:blip>
          <a:srcRect b="0" l="0" r="0" t="0"/>
          <a:stretch/>
        </p:blipFill>
        <p:spPr>
          <a:xfrm>
            <a:off x="341312" y="1600200"/>
            <a:ext cx="11837987" cy="155733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9" name="Shape 859"/>
        <p:cNvGrpSpPr/>
        <p:nvPr/>
      </p:nvGrpSpPr>
      <p:grpSpPr>
        <a:xfrm>
          <a:off x="0" y="0"/>
          <a:ext cx="0" cy="0"/>
          <a:chOff x="0" y="0"/>
          <a:chExt cx="0" cy="0"/>
        </a:xfrm>
      </p:grpSpPr>
      <p:sp>
        <p:nvSpPr>
          <p:cNvPr id="860" name="Google Shape;860;p101"/>
          <p:cNvSpPr txBox="1"/>
          <p:nvPr/>
        </p:nvSpPr>
        <p:spPr>
          <a:xfrm>
            <a:off x="1203325" y="2209800"/>
            <a:ext cx="10455275" cy="14478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4800"/>
              <a:buFont typeface="Century Schoolbook"/>
              <a:buNone/>
            </a:pPr>
            <a:r>
              <a:rPr b="1" i="0" lang="en-US" sz="4800" u="none">
                <a:solidFill>
                  <a:srgbClr val="EB6E5A"/>
                </a:solidFill>
                <a:latin typeface="Century Schoolbook"/>
                <a:ea typeface="Century Schoolbook"/>
                <a:cs typeface="Century Schoolbook"/>
                <a:sym typeface="Century Schoolbook"/>
              </a:rPr>
              <a:t>READING AND COMBINING TEXT DATA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4" name="Shape 864"/>
        <p:cNvGrpSpPr/>
        <p:nvPr/>
      </p:nvGrpSpPr>
      <p:grpSpPr>
        <a:xfrm>
          <a:off x="0" y="0"/>
          <a:ext cx="0" cy="0"/>
          <a:chOff x="0" y="0"/>
          <a:chExt cx="0" cy="0"/>
        </a:xfrm>
      </p:grpSpPr>
      <p:sp>
        <p:nvSpPr>
          <p:cNvPr id="865" name="Google Shape;865;p102"/>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800"/>
              <a:buFont typeface="Century Schoolbook"/>
              <a:buNone/>
            </a:pPr>
            <a:r>
              <a:rPr b="1" i="0" lang="en-US" sz="2800" u="none">
                <a:solidFill>
                  <a:srgbClr val="EB6E5A"/>
                </a:solidFill>
                <a:latin typeface="Century Schoolbook"/>
                <a:ea typeface="Century Schoolbook"/>
                <a:cs typeface="Century Schoolbook"/>
                <a:sym typeface="Century Schoolbook"/>
              </a:rPr>
              <a:t>USING THE C() COMMAND</a:t>
            </a:r>
            <a:endParaRPr/>
          </a:p>
        </p:txBody>
      </p:sp>
      <p:sp>
        <p:nvSpPr>
          <p:cNvPr id="866" name="Google Shape;866;p102"/>
          <p:cNvSpPr txBox="1"/>
          <p:nvPr/>
        </p:nvSpPr>
        <p:spPr>
          <a:xfrm>
            <a:off x="639762" y="990600"/>
            <a:ext cx="115395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text data is entered using quotes.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is no difference between the single and double quotes as R converts all the quotes to double quotes.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can use either single or double or combination of quotes as shown in the syntax.</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a:t>
            </a:r>
            <a:endParaRPr/>
          </a:p>
        </p:txBody>
      </p:sp>
      <p:sp>
        <p:nvSpPr>
          <p:cNvPr id="867" name="Google Shape;867;p102"/>
          <p:cNvSpPr txBox="1"/>
          <p:nvPr/>
        </p:nvSpPr>
        <p:spPr>
          <a:xfrm>
            <a:off x="2667000" y="3200400"/>
            <a:ext cx="5410200" cy="16002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t/>
            </a:r>
            <a:endParaRPr b="0" i="1"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c(‘sampleitem1’, ‘sampleitem2’, ‘sampleitem3’)</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c(“sampleitem1”, “sampleitem2”, “sampleitem3”)</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c(“sampleitem1”, ‘sampleitem2’, ‘sampleitem3’)</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18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1" name="Shape 871"/>
        <p:cNvGrpSpPr/>
        <p:nvPr/>
      </p:nvGrpSpPr>
      <p:grpSpPr>
        <a:xfrm>
          <a:off x="0" y="0"/>
          <a:ext cx="0" cy="0"/>
          <a:chOff x="0" y="0"/>
          <a:chExt cx="0" cy="0"/>
        </a:xfrm>
      </p:grpSpPr>
      <p:sp>
        <p:nvSpPr>
          <p:cNvPr id="872" name="Google Shape;872;p103"/>
          <p:cNvSpPr txBox="1"/>
          <p:nvPr/>
        </p:nvSpPr>
        <p:spPr>
          <a:xfrm>
            <a:off x="639762" y="274637"/>
            <a:ext cx="11628437" cy="411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COMBINING AND READING TEXT DATA</a:t>
            </a:r>
            <a:endParaRPr/>
          </a:p>
        </p:txBody>
      </p:sp>
      <p:sp>
        <p:nvSpPr>
          <p:cNvPr id="873" name="Google Shape;873;p103"/>
          <p:cNvSpPr txBox="1"/>
          <p:nvPr/>
        </p:nvSpPr>
        <p:spPr>
          <a:xfrm>
            <a:off x="639762" y="838200"/>
            <a:ext cx="11628437" cy="5635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test data on R console</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Adding more data to the existing data</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74" name="Google Shape;874;p103"/>
          <p:cNvPicPr preferRelativeResize="0"/>
          <p:nvPr/>
        </p:nvPicPr>
        <p:blipFill rotWithShape="1">
          <a:blip r:embed="rId3">
            <a:alphaModFix/>
          </a:blip>
          <a:srcRect b="0" l="0" r="0" t="0"/>
          <a:stretch/>
        </p:blipFill>
        <p:spPr>
          <a:xfrm>
            <a:off x="533400" y="1447800"/>
            <a:ext cx="11557000" cy="1155700"/>
          </a:xfrm>
          <a:prstGeom prst="rect">
            <a:avLst/>
          </a:prstGeom>
          <a:noFill/>
          <a:ln>
            <a:noFill/>
          </a:ln>
        </p:spPr>
      </p:pic>
      <p:pic>
        <p:nvPicPr>
          <p:cNvPr id="875" name="Google Shape;875;p103"/>
          <p:cNvPicPr preferRelativeResize="0"/>
          <p:nvPr/>
        </p:nvPicPr>
        <p:blipFill rotWithShape="1">
          <a:blip r:embed="rId4">
            <a:alphaModFix/>
          </a:blip>
          <a:srcRect b="0" l="0" r="0" t="0"/>
          <a:stretch/>
        </p:blipFill>
        <p:spPr>
          <a:xfrm>
            <a:off x="444500" y="3200400"/>
            <a:ext cx="11823700" cy="215423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9" name="Shape 879"/>
        <p:cNvGrpSpPr/>
        <p:nvPr/>
      </p:nvGrpSpPr>
      <p:grpSpPr>
        <a:xfrm>
          <a:off x="0" y="0"/>
          <a:ext cx="0" cy="0"/>
          <a:chOff x="0" y="0"/>
          <a:chExt cx="0" cy="0"/>
        </a:xfrm>
      </p:grpSpPr>
      <p:sp>
        <p:nvSpPr>
          <p:cNvPr id="880" name="Google Shape;880;p104"/>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READING NUMERIC AND TEXT IN R</a:t>
            </a:r>
            <a:endParaRPr/>
          </a:p>
        </p:txBody>
      </p:sp>
      <p:sp>
        <p:nvSpPr>
          <p:cNvPr id="881" name="Google Shape;881;p104"/>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When text and numbers are combined, the entire data object becomes a text variable and the numbers are also converted to text.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both text and numeric data in 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combine&lt;-c(ResultFull,newempnames)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Note: Here, numeric data is shown in the double quotes like that of text data. </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82" name="Google Shape;882;p104"/>
          <p:cNvPicPr preferRelativeResize="0"/>
          <p:nvPr/>
        </p:nvPicPr>
        <p:blipFill rotWithShape="1">
          <a:blip r:embed="rId3">
            <a:alphaModFix/>
          </a:blip>
          <a:srcRect b="0" l="0" r="0" t="0"/>
          <a:stretch/>
        </p:blipFill>
        <p:spPr>
          <a:xfrm>
            <a:off x="755650" y="3198812"/>
            <a:ext cx="11290300" cy="10668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7" name="Shape 887"/>
        <p:cNvGrpSpPr/>
        <p:nvPr/>
      </p:nvGrpSpPr>
      <p:grpSpPr>
        <a:xfrm>
          <a:off x="0" y="0"/>
          <a:ext cx="0" cy="0"/>
          <a:chOff x="0" y="0"/>
          <a:chExt cx="0" cy="0"/>
        </a:xfrm>
      </p:grpSpPr>
      <p:sp>
        <p:nvSpPr>
          <p:cNvPr id="888" name="Google Shape;888;p105"/>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USING THE SCAN() COMMAND</a:t>
            </a:r>
            <a:endParaRPr/>
          </a:p>
        </p:txBody>
      </p:sp>
      <p:sp>
        <p:nvSpPr>
          <p:cNvPr id="889" name="Google Shape;889;p105"/>
          <p:cNvSpPr txBox="1"/>
          <p:nvPr/>
        </p:nvSpPr>
        <p:spPr>
          <a:xfrm>
            <a:off x="622300" y="990600"/>
            <a:ext cx="1164590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a:t>
            </a:r>
            <a:r>
              <a:rPr b="0" i="0" lang="en-US" sz="2400" u="none">
                <a:solidFill>
                  <a:srgbClr val="FF0000"/>
                </a:solidFill>
                <a:latin typeface="Century Schoolbook"/>
                <a:ea typeface="Century Schoolbook"/>
                <a:cs typeface="Century Schoolbook"/>
                <a:sym typeface="Century Schoolbook"/>
              </a:rPr>
              <a:t>c()</a:t>
            </a:r>
            <a:r>
              <a:rPr b="0" i="0" lang="en-US" sz="2400" u="none">
                <a:solidFill>
                  <a:srgbClr val="000000"/>
                </a:solidFill>
                <a:latin typeface="Century Schoolbook"/>
                <a:ea typeface="Century Schoolbook"/>
                <a:cs typeface="Century Schoolbook"/>
                <a:sym typeface="Century Schoolbook"/>
              </a:rPr>
              <a:t> command is used only for reading and combining of small data. But this can be tedious when lot of typing is involved.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 </a:t>
            </a:r>
            <a:r>
              <a:rPr b="0" i="0" lang="en-US" sz="2400" u="none">
                <a:solidFill>
                  <a:srgbClr val="FF0000"/>
                </a:solidFill>
                <a:latin typeface="Century Schoolbook"/>
                <a:ea typeface="Century Schoolbook"/>
                <a:cs typeface="Century Schoolbook"/>
                <a:sym typeface="Century Schoolbook"/>
              </a:rPr>
              <a:t>c()</a:t>
            </a:r>
            <a:r>
              <a:rPr b="0" i="0" lang="en-US" sz="2400" u="none">
                <a:solidFill>
                  <a:srgbClr val="000000"/>
                </a:solidFill>
                <a:latin typeface="Century Schoolbook"/>
                <a:ea typeface="Century Schoolbook"/>
                <a:cs typeface="Century Schoolbook"/>
                <a:sym typeface="Century Schoolbook"/>
              </a:rPr>
              <a:t> command, all the values are separated by , (comma) to make a data object.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same can be done with out using commas through the </a:t>
            </a:r>
            <a:r>
              <a:rPr b="0" i="0" lang="en-US" sz="2400" u="none">
                <a:solidFill>
                  <a:srgbClr val="FF0000"/>
                </a:solidFill>
                <a:latin typeface="Century Schoolbook"/>
                <a:ea typeface="Century Schoolbook"/>
                <a:cs typeface="Century Schoolbook"/>
                <a:sym typeface="Century Schoolbook"/>
              </a:rPr>
              <a:t>scan()</a:t>
            </a:r>
            <a:r>
              <a:rPr b="0" i="0" lang="en-US" sz="2400" u="none">
                <a:solidFill>
                  <a:srgbClr val="000000"/>
                </a:solidFill>
                <a:latin typeface="Century Schoolbook"/>
                <a:ea typeface="Century Schoolbook"/>
                <a:cs typeface="Century Schoolbook"/>
                <a:sym typeface="Century Schoolbook"/>
              </a:rPr>
              <a:t> command.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90" name="Google Shape;890;p105"/>
          <p:cNvPicPr preferRelativeResize="0"/>
          <p:nvPr/>
        </p:nvPicPr>
        <p:blipFill rotWithShape="1">
          <a:blip r:embed="rId3">
            <a:alphaModFix/>
          </a:blip>
          <a:srcRect b="0" l="0" r="0" t="0"/>
          <a:stretch/>
        </p:blipFill>
        <p:spPr>
          <a:xfrm>
            <a:off x="7556500" y="3276600"/>
            <a:ext cx="3822700" cy="2828925"/>
          </a:xfrm>
          <a:prstGeom prst="rect">
            <a:avLst/>
          </a:prstGeom>
          <a:noFill/>
          <a:ln>
            <a:noFill/>
          </a:ln>
        </p:spPr>
      </p:pic>
      <p:sp>
        <p:nvSpPr>
          <p:cNvPr id="891" name="Google Shape;891;p105"/>
          <p:cNvSpPr txBox="1"/>
          <p:nvPr/>
        </p:nvSpPr>
        <p:spPr>
          <a:xfrm>
            <a:off x="1422400" y="3505200"/>
            <a:ext cx="5334000" cy="2289175"/>
          </a:xfrm>
          <a:prstGeom prst="rect">
            <a:avLst/>
          </a:prstGeom>
          <a:noFill/>
          <a:ln>
            <a:noFill/>
          </a:ln>
        </p:spPr>
        <p:txBody>
          <a:bodyPr anchorCtr="0" anchor="t" bIns="46800" lIns="90000" spcFirstLastPara="1" rIns="90000" wrap="square" tIns="46800">
            <a:spAutoFit/>
          </a:bodyPr>
          <a:lstStyle/>
          <a:p>
            <a:pPr indent="-336550" lvl="0" marL="336550" marR="0" rtl="0" algn="l">
              <a:lnSpc>
                <a:spcPct val="10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After entering the </a:t>
            </a:r>
            <a:r>
              <a:rPr b="0" i="0" lang="en-US" sz="2400" u="none">
                <a:solidFill>
                  <a:srgbClr val="FF0000"/>
                </a:solidFill>
                <a:latin typeface="Arial"/>
                <a:ea typeface="Arial"/>
                <a:cs typeface="Arial"/>
                <a:sym typeface="Arial"/>
              </a:rPr>
              <a:t>scan()</a:t>
            </a:r>
            <a:r>
              <a:rPr b="0" i="0" lang="en-US" sz="2400" u="none">
                <a:solidFill>
                  <a:srgbClr val="000000"/>
                </a:solidFill>
                <a:latin typeface="Arial"/>
                <a:ea typeface="Arial"/>
                <a:cs typeface="Arial"/>
                <a:sym typeface="Arial"/>
              </a:rPr>
              <a:t> command and press </a:t>
            </a:r>
            <a:r>
              <a:rPr b="0" i="0" lang="en-US" sz="2400" u="none">
                <a:solidFill>
                  <a:srgbClr val="FF0000"/>
                </a:solidFill>
                <a:latin typeface="Arial"/>
                <a:ea typeface="Arial"/>
                <a:cs typeface="Arial"/>
                <a:sym typeface="Arial"/>
              </a:rPr>
              <a:t>ENTER</a:t>
            </a:r>
            <a:r>
              <a:rPr b="0" i="0" lang="en-US" sz="2400" u="none">
                <a:solidFill>
                  <a:srgbClr val="000000"/>
                </a:solidFill>
                <a:latin typeface="Arial"/>
                <a:ea typeface="Arial"/>
                <a:cs typeface="Arial"/>
                <a:sym typeface="Arial"/>
              </a:rPr>
              <a:t>, console will be waiting for the desired data.</a:t>
            </a:r>
            <a:endParaRPr/>
          </a:p>
          <a:p>
            <a:pPr indent="-336550" lvl="0" marL="336550" marR="0" rtl="0" algn="l">
              <a:lnSpc>
                <a:spcPct val="10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User can type the data and DOUBLE press ENTER, your data is shown on the console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5" name="Shape 895"/>
        <p:cNvGrpSpPr/>
        <p:nvPr/>
      </p:nvGrpSpPr>
      <p:grpSpPr>
        <a:xfrm>
          <a:off x="0" y="0"/>
          <a:ext cx="0" cy="0"/>
          <a:chOff x="0" y="0"/>
          <a:chExt cx="0" cy="0"/>
        </a:xfrm>
      </p:grpSpPr>
      <p:sp>
        <p:nvSpPr>
          <p:cNvPr id="896" name="Google Shape;896;p106"/>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USING THE SCAN() COMMAND- READING</a:t>
            </a:r>
            <a:endParaRPr/>
          </a:p>
        </p:txBody>
      </p:sp>
      <p:sp>
        <p:nvSpPr>
          <p:cNvPr id="897" name="Google Shape;897;p106"/>
          <p:cNvSpPr txBox="1"/>
          <p:nvPr/>
        </p:nvSpPr>
        <p:spPr>
          <a:xfrm>
            <a:off x="639762" y="914400"/>
            <a:ext cx="116284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the numeric values using the </a:t>
            </a:r>
            <a:r>
              <a:rPr b="0" i="0" lang="en-US" sz="2400" u="none">
                <a:solidFill>
                  <a:srgbClr val="FF0000"/>
                </a:solidFill>
                <a:latin typeface="Century Schoolbook"/>
                <a:ea typeface="Century Schoolbook"/>
                <a:cs typeface="Century Schoolbook"/>
                <a:sym typeface="Century Schoolbook"/>
              </a:rPr>
              <a:t>scan()</a:t>
            </a:r>
            <a:r>
              <a:rPr b="0" i="0" lang="en-US" sz="2400" u="none">
                <a:solidFill>
                  <a:srgbClr val="000000"/>
                </a:solidFill>
                <a:latin typeface="Century Schoolbook"/>
                <a:ea typeface="Century Schoolbook"/>
                <a:cs typeface="Century Schoolbook"/>
                <a:sym typeface="Century Schoolbook"/>
              </a:rPr>
              <a:t> command.</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98" name="Google Shape;898;p106"/>
          <p:cNvPicPr preferRelativeResize="0"/>
          <p:nvPr/>
        </p:nvPicPr>
        <p:blipFill rotWithShape="1">
          <a:blip r:embed="rId3">
            <a:alphaModFix/>
          </a:blip>
          <a:srcRect b="0" l="0" r="0" t="0"/>
          <a:stretch/>
        </p:blipFill>
        <p:spPr>
          <a:xfrm>
            <a:off x="6403975" y="1524000"/>
            <a:ext cx="5711825" cy="3044825"/>
          </a:xfrm>
          <a:prstGeom prst="rect">
            <a:avLst/>
          </a:prstGeom>
          <a:noFill/>
          <a:ln>
            <a:noFill/>
          </a:ln>
        </p:spPr>
      </p:pic>
      <p:sp>
        <p:nvSpPr>
          <p:cNvPr id="899" name="Google Shape;899;p106"/>
          <p:cNvSpPr txBox="1"/>
          <p:nvPr/>
        </p:nvSpPr>
        <p:spPr>
          <a:xfrm>
            <a:off x="800100" y="1600200"/>
            <a:ext cx="5334000" cy="3386137"/>
          </a:xfrm>
          <a:prstGeom prst="rect">
            <a:avLst/>
          </a:prstGeom>
          <a:noFill/>
          <a:ln>
            <a:noFill/>
          </a:ln>
        </p:spPr>
        <p:txBody>
          <a:bodyPr anchorCtr="0" anchor="t" bIns="46800" lIns="90000" spcFirstLastPara="1" rIns="90000" wrap="square" tIns="46800">
            <a:spAutoFit/>
          </a:bodyPr>
          <a:lstStyle/>
          <a:p>
            <a:pPr indent="-336550" lvl="0" marL="336550" marR="0" rtl="0" algn="l">
              <a:lnSpc>
                <a:spcPct val="10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After entering the </a:t>
            </a:r>
            <a:r>
              <a:rPr b="0" i="0" lang="en-US" sz="2400" u="none">
                <a:solidFill>
                  <a:srgbClr val="FF0000"/>
                </a:solidFill>
                <a:latin typeface="Arial"/>
                <a:ea typeface="Arial"/>
                <a:cs typeface="Arial"/>
                <a:sym typeface="Arial"/>
              </a:rPr>
              <a:t>empsalaries&lt;-scan()</a:t>
            </a:r>
            <a:r>
              <a:rPr b="0" i="0" lang="en-US" sz="2400" u="none">
                <a:solidFill>
                  <a:srgbClr val="000000"/>
                </a:solidFill>
                <a:latin typeface="Arial"/>
                <a:ea typeface="Arial"/>
                <a:cs typeface="Arial"/>
                <a:sym typeface="Arial"/>
              </a:rPr>
              <a:t> command and press </a:t>
            </a:r>
            <a:r>
              <a:rPr b="0" i="0" lang="en-US" sz="2400" u="none">
                <a:solidFill>
                  <a:srgbClr val="FF0000"/>
                </a:solidFill>
                <a:latin typeface="Arial"/>
                <a:ea typeface="Arial"/>
                <a:cs typeface="Arial"/>
                <a:sym typeface="Arial"/>
              </a:rPr>
              <a:t>ENTER</a:t>
            </a:r>
            <a:r>
              <a:rPr b="0" i="0" lang="en-US" sz="2400" u="none">
                <a:solidFill>
                  <a:srgbClr val="000000"/>
                </a:solidFill>
                <a:latin typeface="Arial"/>
                <a:ea typeface="Arial"/>
                <a:cs typeface="Arial"/>
                <a:sym typeface="Arial"/>
              </a:rPr>
              <a:t>, console will be waiting for the desired data.</a:t>
            </a:r>
            <a:endParaRPr/>
          </a:p>
          <a:p>
            <a:pPr indent="-336550" lvl="0" marL="336550" marR="0" rtl="0" algn="l">
              <a:lnSpc>
                <a:spcPct val="10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User can type the data and DOUBLE press ENTER, your data is shown on the console</a:t>
            </a:r>
            <a:endParaRPr/>
          </a:p>
          <a:p>
            <a:pPr indent="-336550" lvl="0" marL="336550" marR="0" rtl="0" algn="l">
              <a:lnSpc>
                <a:spcPct val="10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To view the stored values, object name “</a:t>
            </a:r>
            <a:r>
              <a:rPr b="0" i="0" lang="en-US" sz="2400" u="none">
                <a:solidFill>
                  <a:srgbClr val="FF0000"/>
                </a:solidFill>
                <a:latin typeface="Arial"/>
                <a:ea typeface="Arial"/>
                <a:cs typeface="Arial"/>
                <a:sym typeface="Arial"/>
              </a:rPr>
              <a:t>empsalaries</a:t>
            </a:r>
            <a:r>
              <a:rPr b="0" i="0" lang="en-US" sz="2400" u="none">
                <a:solidFill>
                  <a:srgbClr val="000000"/>
                </a:solidFill>
                <a:latin typeface="Arial"/>
                <a:ea typeface="Arial"/>
                <a:cs typeface="Arial"/>
                <a:sym typeface="Arial"/>
              </a:rPr>
              <a:t>” is typed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3" name="Shape 903"/>
        <p:cNvGrpSpPr/>
        <p:nvPr/>
      </p:nvGrpSpPr>
      <p:grpSpPr>
        <a:xfrm>
          <a:off x="0" y="0"/>
          <a:ext cx="0" cy="0"/>
          <a:chOff x="0" y="0"/>
          <a:chExt cx="0" cy="0"/>
        </a:xfrm>
      </p:grpSpPr>
      <p:sp>
        <p:nvSpPr>
          <p:cNvPr id="904" name="Google Shape;904;p107"/>
          <p:cNvSpPr txBox="1"/>
          <p:nvPr/>
        </p:nvSpPr>
        <p:spPr>
          <a:xfrm>
            <a:off x="639762" y="274637"/>
            <a:ext cx="117173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USING THE SCAN() COMMAND- READING</a:t>
            </a:r>
            <a:endParaRPr/>
          </a:p>
        </p:txBody>
      </p:sp>
      <p:sp>
        <p:nvSpPr>
          <p:cNvPr id="905" name="Google Shape;905;p107"/>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the </a:t>
            </a:r>
            <a:r>
              <a:rPr b="0" i="0" lang="en-US" sz="2400" u="none">
                <a:solidFill>
                  <a:srgbClr val="FF0000"/>
                </a:solidFill>
                <a:latin typeface="Century Schoolbook"/>
                <a:ea typeface="Century Schoolbook"/>
                <a:cs typeface="Century Schoolbook"/>
                <a:sym typeface="Century Schoolbook"/>
              </a:rPr>
              <a:t>text data </a:t>
            </a:r>
            <a:r>
              <a:rPr b="0" i="0" lang="en-US" sz="2400" u="none">
                <a:solidFill>
                  <a:srgbClr val="000000"/>
                </a:solidFill>
                <a:latin typeface="Century Schoolbook"/>
                <a:ea typeface="Century Schoolbook"/>
                <a:cs typeface="Century Schoolbook"/>
                <a:sym typeface="Century Schoolbook"/>
              </a:rPr>
              <a:t>using </a:t>
            </a:r>
            <a:r>
              <a:rPr b="0" i="0" lang="en-US" sz="2400" u="none">
                <a:solidFill>
                  <a:srgbClr val="FF0000"/>
                </a:solidFill>
                <a:latin typeface="Century Schoolbook"/>
                <a:ea typeface="Century Schoolbook"/>
                <a:cs typeface="Century Schoolbook"/>
                <a:sym typeface="Century Schoolbook"/>
              </a:rPr>
              <a:t>scan()</a:t>
            </a:r>
            <a:r>
              <a:rPr b="0" i="0" lang="en-US" sz="2400" u="none">
                <a:solidFill>
                  <a:srgbClr val="000000"/>
                </a:solidFill>
                <a:latin typeface="Century Schoolbook"/>
                <a:ea typeface="Century Schoolbook"/>
                <a:cs typeface="Century Schoolbook"/>
                <a:sym typeface="Century Schoolbook"/>
              </a:rPr>
              <a:t> command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Syntax here depicts that user is specifying that the data that has to be entered will be </a:t>
            </a:r>
            <a:r>
              <a:rPr b="0" i="0" lang="en-US" sz="2400" u="none">
                <a:solidFill>
                  <a:srgbClr val="FF0000"/>
                </a:solidFill>
                <a:latin typeface="Century Schoolbook"/>
                <a:ea typeface="Century Schoolbook"/>
                <a:cs typeface="Century Schoolbook"/>
                <a:sym typeface="Century Schoolbook"/>
              </a:rPr>
              <a:t>characters</a:t>
            </a:r>
            <a:r>
              <a:rPr b="0" i="0" lang="en-US" sz="2400" u="none">
                <a:solidFill>
                  <a:srgbClr val="000000"/>
                </a:solidFill>
                <a:latin typeface="Century Schoolbook"/>
                <a:ea typeface="Century Schoolbook"/>
                <a:cs typeface="Century Schoolbook"/>
                <a:sym typeface="Century Schoolbook"/>
              </a:rPr>
              <a:t> and not numbers.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906" name="Google Shape;906;p107"/>
          <p:cNvPicPr preferRelativeResize="0"/>
          <p:nvPr/>
        </p:nvPicPr>
        <p:blipFill rotWithShape="1">
          <a:blip r:embed="rId3">
            <a:alphaModFix/>
          </a:blip>
          <a:srcRect b="0" l="0" r="0" t="0"/>
          <a:stretch/>
        </p:blipFill>
        <p:spPr>
          <a:xfrm>
            <a:off x="1600200" y="2438400"/>
            <a:ext cx="9372600" cy="399573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1" name="Shape 911"/>
        <p:cNvGrpSpPr/>
        <p:nvPr/>
      </p:nvGrpSpPr>
      <p:grpSpPr>
        <a:xfrm>
          <a:off x="0" y="0"/>
          <a:ext cx="0" cy="0"/>
          <a:chOff x="0" y="0"/>
          <a:chExt cx="0" cy="0"/>
        </a:xfrm>
      </p:grpSpPr>
      <p:sp>
        <p:nvSpPr>
          <p:cNvPr id="912" name="Google Shape;912;p108"/>
          <p:cNvSpPr txBox="1"/>
          <p:nvPr/>
        </p:nvSpPr>
        <p:spPr>
          <a:xfrm>
            <a:off x="639762" y="152400"/>
            <a:ext cx="11628437"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READING THE DATA OF A FILE FROM DISK</a:t>
            </a:r>
            <a:endParaRPr/>
          </a:p>
        </p:txBody>
      </p:sp>
      <p:sp>
        <p:nvSpPr>
          <p:cNvPr id="913" name="Google Shape;913;p108"/>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Using the scan() command, you can also </a:t>
            </a:r>
            <a:r>
              <a:rPr b="0" i="0" lang="en-US" sz="2400" u="none">
                <a:solidFill>
                  <a:srgbClr val="FF0000"/>
                </a:solidFill>
                <a:latin typeface="Century Schoolbook"/>
                <a:ea typeface="Century Schoolbook"/>
                <a:cs typeface="Century Schoolbook"/>
                <a:sym typeface="Century Schoolbook"/>
              </a:rPr>
              <a:t>read the data from files</a:t>
            </a:r>
            <a:r>
              <a:rPr b="0" i="0" lang="en-US" sz="2400" u="non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scan() command can read data in a vector or list from the console or file.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read a file using scan() command, add </a:t>
            </a:r>
            <a:r>
              <a:rPr b="0" i="0" lang="en-US" sz="2400" u="none">
                <a:solidFill>
                  <a:srgbClr val="000000"/>
                </a:solidFill>
                <a:latin typeface="Courier New"/>
                <a:ea typeface="Courier New"/>
                <a:cs typeface="Courier New"/>
                <a:sym typeface="Courier New"/>
              </a:rPr>
              <a:t>file=`filename`</a:t>
            </a:r>
            <a:r>
              <a:rPr b="0" i="0" lang="en-US" sz="2400" u="none">
                <a:solidFill>
                  <a:srgbClr val="000000"/>
                </a:solidFill>
                <a:latin typeface="Century Schoolbook"/>
                <a:ea typeface="Century Schoolbook"/>
                <a:cs typeface="Century Schoolbook"/>
                <a:sym typeface="Century Schoolbook"/>
              </a:rPr>
              <a:t> to the command as shown</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Now, the contents of </a:t>
            </a:r>
            <a:r>
              <a:rPr b="0" i="0" lang="en-US" sz="2400" u="none">
                <a:solidFill>
                  <a:srgbClr val="000000"/>
                </a:solidFill>
                <a:latin typeface="Courier New"/>
                <a:ea typeface="Courier New"/>
                <a:cs typeface="Courier New"/>
                <a:sym typeface="Courier New"/>
              </a:rPr>
              <a:t>sample.txt</a:t>
            </a:r>
            <a:r>
              <a:rPr b="0" i="0" lang="en-US" sz="2400" u="none">
                <a:solidFill>
                  <a:srgbClr val="000000"/>
                </a:solidFill>
                <a:latin typeface="Century Schoolbook"/>
                <a:ea typeface="Century Schoolbook"/>
                <a:cs typeface="Century Schoolbook"/>
                <a:sym typeface="Century Schoolbook"/>
              </a:rPr>
              <a:t> file is stored in </a:t>
            </a:r>
            <a:r>
              <a:rPr b="0" i="0" lang="en-US" sz="2400" u="none">
                <a:solidFill>
                  <a:srgbClr val="000000"/>
                </a:solidFill>
                <a:latin typeface="Courier New"/>
                <a:ea typeface="Courier New"/>
                <a:cs typeface="Courier New"/>
                <a:sym typeface="Courier New"/>
              </a:rPr>
              <a:t>readdata</a:t>
            </a:r>
            <a:r>
              <a:rPr b="0" i="0" lang="en-US" sz="2400" u="none">
                <a:solidFill>
                  <a:srgbClr val="000000"/>
                </a:solidFill>
                <a:latin typeface="Century Schoolbook"/>
                <a:ea typeface="Century Schoolbook"/>
                <a:cs typeface="Century Schoolbook"/>
                <a:sym typeface="Century Schoolbook"/>
              </a:rPr>
              <a:t> object.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File name should be enclosed with in the </a:t>
            </a:r>
            <a:r>
              <a:rPr b="0" i="0" lang="en-US" sz="2400" u="none">
                <a:solidFill>
                  <a:srgbClr val="FF0000"/>
                </a:solidFill>
                <a:latin typeface="Century Schoolbook"/>
                <a:ea typeface="Century Schoolbook"/>
                <a:cs typeface="Century Schoolbook"/>
                <a:sym typeface="Century Schoolbook"/>
              </a:rPr>
              <a:t>quotation marks</a:t>
            </a:r>
            <a:endParaRPr/>
          </a:p>
        </p:txBody>
      </p:sp>
      <p:sp>
        <p:nvSpPr>
          <p:cNvPr id="914" name="Google Shape;914;p108"/>
          <p:cNvSpPr txBox="1"/>
          <p:nvPr/>
        </p:nvSpPr>
        <p:spPr>
          <a:xfrm>
            <a:off x="2667000" y="2819400"/>
            <a:ext cx="7010400" cy="1143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200"/>
              <a:buFont typeface="Century Schoolbook"/>
              <a:buNone/>
            </a:pPr>
            <a:r>
              <a:rPr b="0" i="1" lang="en-US" sz="2200" u="none">
                <a:solidFill>
                  <a:srgbClr val="000000"/>
                </a:solidFill>
                <a:latin typeface="Century Schoolbook"/>
                <a:ea typeface="Century Schoolbook"/>
                <a:cs typeface="Century Schoolbook"/>
                <a:sym typeface="Century Schoolbook"/>
              </a:rPr>
              <a:t>## Reading data from the file called sample.txt</a:t>
            </a:r>
            <a:endParaRPr/>
          </a:p>
          <a:p>
            <a:pPr indent="0" lvl="0" marL="0" marR="0" rtl="0" algn="l">
              <a:lnSpc>
                <a:spcPct val="100000"/>
              </a:lnSpc>
              <a:spcBef>
                <a:spcPts val="0"/>
              </a:spcBef>
              <a:spcAft>
                <a:spcPts val="0"/>
              </a:spcAft>
              <a:buClr>
                <a:srgbClr val="000000"/>
              </a:buClr>
              <a:buSzPts val="2200"/>
              <a:buFont typeface="Century Schoolbook"/>
              <a:buNone/>
            </a:pPr>
            <a:r>
              <a:rPr b="0" i="0" lang="en-US" sz="2200" u="none">
                <a:solidFill>
                  <a:srgbClr val="000000"/>
                </a:solidFill>
                <a:latin typeface="Century Schoolbook"/>
                <a:ea typeface="Century Schoolbook"/>
                <a:cs typeface="Century Schoolbook"/>
                <a:sym typeface="Century Schoolbook"/>
              </a:rPr>
              <a:t>readdata&lt;-scan(file=‘sample.txt’)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8" name="Shape 918"/>
        <p:cNvGrpSpPr/>
        <p:nvPr/>
      </p:nvGrpSpPr>
      <p:grpSpPr>
        <a:xfrm>
          <a:off x="0" y="0"/>
          <a:ext cx="0" cy="0"/>
          <a:chOff x="0" y="0"/>
          <a:chExt cx="0" cy="0"/>
        </a:xfrm>
      </p:grpSpPr>
      <p:sp>
        <p:nvSpPr>
          <p:cNvPr id="919" name="Google Shape;919;p109"/>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READING THE DATA OF A FILE FROM DISK</a:t>
            </a:r>
            <a:endParaRPr/>
          </a:p>
        </p:txBody>
      </p:sp>
      <p:sp>
        <p:nvSpPr>
          <p:cNvPr id="920" name="Google Shape;920;p109"/>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On execution of the command, R will look for the sample.txt file in the current working directory.</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know the current working directory and to change the directory, use following commands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921" name="Google Shape;921;p109"/>
          <p:cNvPicPr preferRelativeResize="0"/>
          <p:nvPr/>
        </p:nvPicPr>
        <p:blipFill rotWithShape="1">
          <a:blip r:embed="rId3">
            <a:alphaModFix/>
          </a:blip>
          <a:srcRect b="0" l="0" r="0" t="0"/>
          <a:stretch/>
        </p:blipFill>
        <p:spPr>
          <a:xfrm>
            <a:off x="977900" y="3048000"/>
            <a:ext cx="3956050" cy="914400"/>
          </a:xfrm>
          <a:prstGeom prst="rect">
            <a:avLst/>
          </a:prstGeom>
          <a:noFill/>
          <a:ln>
            <a:noFill/>
          </a:ln>
        </p:spPr>
      </p:pic>
      <p:pic>
        <p:nvPicPr>
          <p:cNvPr id="922" name="Google Shape;922;p109"/>
          <p:cNvPicPr preferRelativeResize="0"/>
          <p:nvPr/>
        </p:nvPicPr>
        <p:blipFill rotWithShape="1">
          <a:blip r:embed="rId4">
            <a:alphaModFix/>
          </a:blip>
          <a:srcRect b="0" l="0" r="0" t="0"/>
          <a:stretch/>
        </p:blipFill>
        <p:spPr>
          <a:xfrm>
            <a:off x="1244600" y="4038600"/>
            <a:ext cx="3100387" cy="1485900"/>
          </a:xfrm>
          <a:prstGeom prst="rect">
            <a:avLst/>
          </a:prstGeom>
          <a:noFill/>
          <a:ln>
            <a:noFill/>
          </a:ln>
        </p:spPr>
      </p:pic>
      <p:pic>
        <p:nvPicPr>
          <p:cNvPr id="923" name="Google Shape;923;p109"/>
          <p:cNvPicPr preferRelativeResize="0"/>
          <p:nvPr/>
        </p:nvPicPr>
        <p:blipFill rotWithShape="1">
          <a:blip r:embed="rId5">
            <a:alphaModFix/>
          </a:blip>
          <a:srcRect b="0" l="0" r="0" t="0"/>
          <a:stretch/>
        </p:blipFill>
        <p:spPr>
          <a:xfrm>
            <a:off x="6045200" y="2514600"/>
            <a:ext cx="5256212" cy="3836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11"/>
          <p:cNvSpPr txBox="1"/>
          <p:nvPr/>
        </p:nvSpPr>
        <p:spPr>
          <a:xfrm>
            <a:off x="641350" y="274637"/>
            <a:ext cx="11626850"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GETTING STARTED</a:t>
            </a:r>
            <a:endParaRPr/>
          </a:p>
        </p:txBody>
      </p:sp>
      <p:sp>
        <p:nvSpPr>
          <p:cNvPr id="211" name="Google Shape;211;p11"/>
          <p:cNvSpPr txBox="1"/>
          <p:nvPr/>
        </p:nvSpPr>
        <p:spPr>
          <a:xfrm>
            <a:off x="641350" y="1143000"/>
            <a:ext cx="11626850"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9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Where to get R?</a:t>
            </a:r>
            <a:endParaRPr/>
          </a:p>
          <a:p>
            <a:pPr indent="-266700" lvl="0" marL="266700" marR="0" rtl="0" algn="l">
              <a:lnSpc>
                <a:spcPct val="9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Go to </a:t>
            </a:r>
            <a:r>
              <a:rPr b="0" i="0" lang="en-US" sz="2400" u="none">
                <a:solidFill>
                  <a:srgbClr val="FF0000"/>
                </a:solidFill>
                <a:latin typeface="Century Schoolbook"/>
                <a:ea typeface="Century Schoolbook"/>
                <a:cs typeface="Century Schoolbook"/>
                <a:sym typeface="Century Schoolbook"/>
              </a:rPr>
              <a:t>www.r-project.org</a:t>
            </a:r>
            <a:endParaRPr/>
          </a:p>
          <a:p>
            <a:pPr indent="-266700" lvl="0" marL="266700" marR="0" rtl="0" algn="l">
              <a:lnSpc>
                <a:spcPct val="9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Downloads: CRAN (The Comprehensive R Archive Network)</a:t>
            </a:r>
            <a:endParaRPr/>
          </a:p>
          <a:p>
            <a:pPr indent="-266700" lvl="0" marL="266700" marR="0" rtl="0" algn="l">
              <a:lnSpc>
                <a:spcPct val="9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Set your Mirror: Any of the mirror site can be selected.</a:t>
            </a:r>
            <a:endParaRPr sz="2400">
              <a:latin typeface="Century Schoolbook"/>
              <a:ea typeface="Century Schoolbook"/>
              <a:cs typeface="Century Schoolbook"/>
              <a:sym typeface="Century Schoolbook"/>
            </a:endParaRPr>
          </a:p>
          <a:p>
            <a:pPr indent="-312420" lvl="0" marL="266700" marR="0" rtl="0" algn="l">
              <a:lnSpc>
                <a:spcPct val="90000"/>
              </a:lnSpc>
              <a:spcBef>
                <a:spcPts val="600"/>
              </a:spcBef>
              <a:spcAft>
                <a:spcPts val="0"/>
              </a:spcAft>
              <a:buSzPts val="2400"/>
              <a:buFont typeface="Century Schoolbook"/>
              <a:buChar char="🞆"/>
            </a:pPr>
            <a:r>
              <a:rPr lang="en-US" sz="2400" u="sng">
                <a:solidFill>
                  <a:schemeClr val="hlink"/>
                </a:solidFill>
                <a:latin typeface="Century Schoolbook"/>
                <a:ea typeface="Century Schoolbook"/>
                <a:cs typeface="Century Schoolbook"/>
                <a:sym typeface="Century Schoolbook"/>
                <a:hlinkClick r:id="rId3"/>
              </a:rPr>
              <a:t>https://irkernel.github.io/installation/</a:t>
            </a:r>
            <a:endParaRPr sz="2400">
              <a:latin typeface="Century Schoolbook"/>
              <a:ea typeface="Century Schoolbook"/>
              <a:cs typeface="Century Schoolbook"/>
              <a:sym typeface="Century Schoolbook"/>
            </a:endParaRPr>
          </a:p>
          <a:p>
            <a:pPr indent="-312420" lvl="0" marL="266700" marR="0" rtl="0" algn="l">
              <a:lnSpc>
                <a:spcPct val="90000"/>
              </a:lnSpc>
              <a:spcBef>
                <a:spcPts val="600"/>
              </a:spcBef>
              <a:spcAft>
                <a:spcPts val="0"/>
              </a:spcAft>
              <a:buSzPts val="2400"/>
              <a:buFont typeface="Century Schoolbook"/>
              <a:buChar char="🞆"/>
            </a:pPr>
            <a:r>
              <a:t/>
            </a:r>
            <a:endParaRPr sz="2400">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8" name="Shape 928"/>
        <p:cNvGrpSpPr/>
        <p:nvPr/>
      </p:nvGrpSpPr>
      <p:grpSpPr>
        <a:xfrm>
          <a:off x="0" y="0"/>
          <a:ext cx="0" cy="0"/>
          <a:chOff x="0" y="0"/>
          <a:chExt cx="0" cy="0"/>
        </a:xfrm>
      </p:grpSpPr>
      <p:sp>
        <p:nvSpPr>
          <p:cNvPr id="929" name="Google Shape;929;p110"/>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READING THE DATA OF A FILE FROM DISK</a:t>
            </a:r>
            <a:endParaRPr/>
          </a:p>
        </p:txBody>
      </p:sp>
      <p:sp>
        <p:nvSpPr>
          <p:cNvPr id="930" name="Google Shape;930;p110"/>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Using scan() command for reading from file</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scan() command has an option of choosing the file by browsing the file system</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scan(file.choose())</a:t>
            </a:r>
            <a:endParaRPr/>
          </a:p>
          <a:p>
            <a:pPr indent="-266700" lvl="0" marL="266700" marR="0" rtl="0" algn="ctr">
              <a:lnSpc>
                <a:spcPct val="100000"/>
              </a:lnSpc>
              <a:spcBef>
                <a:spcPts val="600"/>
              </a:spcBef>
              <a:spcAft>
                <a:spcPts val="0"/>
              </a:spcAft>
              <a:buClr>
                <a:srgbClr val="000000"/>
              </a:buClr>
              <a:buSzPts val="2400"/>
              <a:buFont typeface="Arial"/>
              <a:buNone/>
            </a:pPr>
            <a:r>
              <a:t/>
            </a:r>
            <a:endParaRPr b="1"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Note: </a:t>
            </a:r>
            <a:r>
              <a:rPr b="0" i="0" lang="en-US" sz="2400" u="none">
                <a:solidFill>
                  <a:srgbClr val="FF0000"/>
                </a:solidFill>
                <a:latin typeface="Century Schoolbook"/>
                <a:ea typeface="Century Schoolbook"/>
                <a:cs typeface="Century Schoolbook"/>
                <a:sym typeface="Century Schoolbook"/>
              </a:rPr>
              <a:t>scan(file.choose()) function will not work in Linux OS</a:t>
            </a:r>
            <a:endParaRPr/>
          </a:p>
          <a:p>
            <a:pPr indent="-266700" lvl="0" marL="266700" marR="0" rtl="0" algn="ctr">
              <a:lnSpc>
                <a:spcPct val="100000"/>
              </a:lnSpc>
              <a:spcBef>
                <a:spcPts val="600"/>
              </a:spcBef>
              <a:spcAft>
                <a:spcPts val="0"/>
              </a:spcAft>
              <a:buClr>
                <a:srgbClr val="000000"/>
              </a:buClr>
              <a:buSzPts val="2400"/>
              <a:buFont typeface="Arial"/>
              <a:buNone/>
            </a:pPr>
            <a:r>
              <a:t/>
            </a:r>
            <a:endParaRPr b="1"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2400" u="none">
              <a:solidFill>
                <a:srgbClr val="000000"/>
              </a:solidFill>
              <a:latin typeface="Courier New"/>
              <a:ea typeface="Courier New"/>
              <a:cs typeface="Courier New"/>
              <a:sym typeface="Courier New"/>
            </a:endParaRPr>
          </a:p>
        </p:txBody>
      </p:sp>
      <p:pic>
        <p:nvPicPr>
          <p:cNvPr id="931" name="Google Shape;931;p110"/>
          <p:cNvPicPr preferRelativeResize="0"/>
          <p:nvPr/>
        </p:nvPicPr>
        <p:blipFill rotWithShape="1">
          <a:blip r:embed="rId3">
            <a:alphaModFix/>
          </a:blip>
          <a:srcRect b="0" l="0" r="0" t="0"/>
          <a:stretch/>
        </p:blipFill>
        <p:spPr>
          <a:xfrm>
            <a:off x="3810000" y="1524000"/>
            <a:ext cx="3911600" cy="150177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6" name="Shape 936"/>
        <p:cNvGrpSpPr/>
        <p:nvPr/>
      </p:nvGrpSpPr>
      <p:grpSpPr>
        <a:xfrm>
          <a:off x="0" y="0"/>
          <a:ext cx="0" cy="0"/>
          <a:chOff x="0" y="0"/>
          <a:chExt cx="0" cy="0"/>
        </a:xfrm>
      </p:grpSpPr>
      <p:sp>
        <p:nvSpPr>
          <p:cNvPr id="937" name="Google Shape;937;p111"/>
          <p:cNvSpPr txBox="1"/>
          <p:nvPr/>
        </p:nvSpPr>
        <p:spPr>
          <a:xfrm>
            <a:off x="622300" y="152400"/>
            <a:ext cx="11628437" cy="771525"/>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USING THE READ.CSV() COMMAND</a:t>
            </a:r>
            <a:endParaRPr/>
          </a:p>
        </p:txBody>
      </p:sp>
      <p:sp>
        <p:nvSpPr>
          <p:cNvPr id="938" name="Google Shape;938;p111"/>
          <p:cNvSpPr txBox="1"/>
          <p:nvPr/>
        </p:nvSpPr>
        <p:spPr>
          <a:xfrm>
            <a:off x="639762" y="1143000"/>
            <a:ext cx="115395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from CSV files, </a:t>
            </a:r>
            <a:r>
              <a:rPr b="0" i="0" lang="en-US" sz="2400" u="none">
                <a:solidFill>
                  <a:srgbClr val="FF0000"/>
                </a:solidFill>
                <a:latin typeface="Century Schoolbook"/>
                <a:ea typeface="Century Schoolbook"/>
                <a:cs typeface="Century Schoolbook"/>
                <a:sym typeface="Century Schoolbook"/>
              </a:rPr>
              <a:t>read.csv()</a:t>
            </a:r>
            <a:r>
              <a:rPr b="0" i="0" lang="en-US" sz="2400" u="none">
                <a:solidFill>
                  <a:srgbClr val="000000"/>
                </a:solidFill>
                <a:latin typeface="Century Schoolbook"/>
                <a:ea typeface="Century Schoolbook"/>
                <a:cs typeface="Century Schoolbook"/>
                <a:sym typeface="Century Schoolbook"/>
              </a:rPr>
              <a:t> command is used.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command </a:t>
            </a:r>
            <a:r>
              <a:rPr b="0" i="0" lang="en-US" sz="2400" u="none">
                <a:solidFill>
                  <a:srgbClr val="FF0000"/>
                </a:solidFill>
                <a:latin typeface="Century Schoolbook"/>
                <a:ea typeface="Century Schoolbook"/>
                <a:cs typeface="Century Schoolbook"/>
                <a:sym typeface="Century Schoolbook"/>
              </a:rPr>
              <a:t>read.csv()</a:t>
            </a:r>
            <a:r>
              <a:rPr b="0" i="0" lang="en-US" sz="2400" u="none">
                <a:solidFill>
                  <a:srgbClr val="000000"/>
                </a:solidFill>
                <a:latin typeface="Century Schoolbook"/>
                <a:ea typeface="Century Schoolbook"/>
                <a:cs typeface="Century Schoolbook"/>
                <a:sym typeface="Century Schoolbook"/>
              </a:rPr>
              <a:t> reads entire CSV file and display the contents on the R console.</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a:t>
            </a:r>
            <a:r>
              <a:rPr b="0" i="0" lang="en-US" sz="2400" u="none">
                <a:solidFill>
                  <a:srgbClr val="000000"/>
                </a:solidFill>
                <a:latin typeface="Century Schoolbook"/>
                <a:ea typeface="Century Schoolbook"/>
                <a:cs typeface="Century Schoolbook"/>
                <a:sym typeface="Century Schoolbook"/>
              </a:rPr>
              <a:t> </a:t>
            </a:r>
            <a:endParaRPr/>
          </a:p>
          <a:p>
            <a:pPr indent="-266699" lvl="1" marL="639762" marR="0" rtl="0" algn="l">
              <a:lnSpc>
                <a:spcPct val="100000"/>
              </a:lnSpc>
              <a:spcBef>
                <a:spcPts val="500"/>
              </a:spcBef>
              <a:spcAft>
                <a:spcPts val="0"/>
              </a:spcAft>
              <a:buClr>
                <a:srgbClr val="000000"/>
              </a:buClr>
              <a:buSzPts val="2100"/>
              <a:buFont typeface="Courier New"/>
              <a:buNone/>
            </a:pPr>
            <a:r>
              <a:rPr b="0" i="0" lang="en-US" sz="2100" u="none" cap="none" strike="noStrike">
                <a:solidFill>
                  <a:srgbClr val="000000"/>
                </a:solidFill>
                <a:latin typeface="Courier New"/>
                <a:ea typeface="Courier New"/>
                <a:cs typeface="Courier New"/>
                <a:sym typeface="Courier New"/>
              </a:rPr>
              <a:t>	</a:t>
            </a:r>
            <a:endParaRPr/>
          </a:p>
          <a:p>
            <a:pPr indent="-266699" lvl="1" marL="639762" marR="0" rtl="0" algn="just">
              <a:lnSpc>
                <a:spcPct val="100000"/>
              </a:lnSpc>
              <a:spcBef>
                <a:spcPts val="600"/>
              </a:spcBef>
              <a:spcAft>
                <a:spcPts val="0"/>
              </a:spcAft>
              <a:buClr>
                <a:srgbClr val="000000"/>
              </a:buClr>
              <a:buSzPts val="2400"/>
              <a:buFont typeface="Arial"/>
              <a:buNone/>
            </a:pPr>
            <a:r>
              <a:t/>
            </a:r>
            <a:endParaRPr b="1" i="0" sz="2400" u="none" cap="none" strike="noStrike">
              <a:solidFill>
                <a:srgbClr val="000000"/>
              </a:solidFill>
              <a:latin typeface="Century Schoolbook"/>
              <a:ea typeface="Century Schoolbook"/>
              <a:cs typeface="Century Schoolbook"/>
              <a:sym typeface="Century Schoolbook"/>
            </a:endParaRPr>
          </a:p>
          <a:p>
            <a:pPr indent="-266699" lvl="1" marL="639762" marR="0" rtl="0" algn="just">
              <a:lnSpc>
                <a:spcPct val="100000"/>
              </a:lnSpc>
              <a:spcBef>
                <a:spcPts val="600"/>
              </a:spcBef>
              <a:spcAft>
                <a:spcPts val="0"/>
              </a:spcAft>
              <a:buClr>
                <a:srgbClr val="FE8637"/>
              </a:buClr>
              <a:buSzPts val="1920"/>
              <a:buFont typeface="Noto Sans Symbols"/>
              <a:buChar char="⚫"/>
            </a:pPr>
            <a:r>
              <a:rPr b="1" i="0" lang="en-US" sz="2400" u="none" cap="none" strike="noStrike">
                <a:solidFill>
                  <a:srgbClr val="000000"/>
                </a:solidFill>
                <a:latin typeface="Century Schoolbook"/>
                <a:ea typeface="Century Schoolbook"/>
                <a:cs typeface="Century Schoolbook"/>
                <a:sym typeface="Century Schoolbook"/>
              </a:rPr>
              <a:t>file</a:t>
            </a:r>
            <a:r>
              <a:rPr b="0" i="0" lang="en-US" sz="2400" u="none" cap="none" strike="noStrike">
                <a:solidFill>
                  <a:srgbClr val="000000"/>
                </a:solidFill>
                <a:latin typeface="Century Schoolbook"/>
                <a:ea typeface="Century Schoolbook"/>
                <a:cs typeface="Century Schoolbook"/>
                <a:sym typeface="Century Schoolbook"/>
              </a:rPr>
              <a:t>: to specify the file name</a:t>
            </a:r>
            <a:endParaRPr/>
          </a:p>
          <a:p>
            <a:pPr indent="-266699" lvl="1" marL="639762" marR="0" rtl="0" algn="just">
              <a:lnSpc>
                <a:spcPct val="100000"/>
              </a:lnSpc>
              <a:spcBef>
                <a:spcPts val="600"/>
              </a:spcBef>
              <a:spcAft>
                <a:spcPts val="0"/>
              </a:spcAft>
              <a:buClr>
                <a:srgbClr val="FE8637"/>
              </a:buClr>
              <a:buSzPts val="1920"/>
              <a:buFont typeface="Noto Sans Symbols"/>
              <a:buChar char="⚫"/>
            </a:pPr>
            <a:r>
              <a:rPr b="1" i="0" lang="en-US" sz="2400" u="none" cap="none" strike="noStrike">
                <a:solidFill>
                  <a:srgbClr val="000000"/>
                </a:solidFill>
                <a:latin typeface="Century Schoolbook"/>
                <a:ea typeface="Century Schoolbook"/>
                <a:cs typeface="Century Schoolbook"/>
                <a:sym typeface="Century Schoolbook"/>
              </a:rPr>
              <a:t>sep</a:t>
            </a:r>
            <a:r>
              <a:rPr b="0" i="0" lang="en-US" sz="2400" u="none" cap="none" strike="noStrike">
                <a:solidFill>
                  <a:srgbClr val="000000"/>
                </a:solidFill>
                <a:latin typeface="Century Schoolbook"/>
                <a:ea typeface="Century Schoolbook"/>
                <a:cs typeface="Century Schoolbook"/>
                <a:sym typeface="Century Schoolbook"/>
              </a:rPr>
              <a:t>: to provide the separator</a:t>
            </a:r>
            <a:endParaRPr/>
          </a:p>
          <a:p>
            <a:pPr indent="-266699" lvl="1" marL="639762" marR="0" rtl="0" algn="just">
              <a:lnSpc>
                <a:spcPct val="100000"/>
              </a:lnSpc>
              <a:spcBef>
                <a:spcPts val="600"/>
              </a:spcBef>
              <a:spcAft>
                <a:spcPts val="0"/>
              </a:spcAft>
              <a:buClr>
                <a:srgbClr val="FE8637"/>
              </a:buClr>
              <a:buSzPts val="1920"/>
              <a:buFont typeface="Noto Sans Symbols"/>
              <a:buChar char="⚫"/>
            </a:pPr>
            <a:r>
              <a:rPr b="1" i="0" lang="en-US" sz="2400" u="none" cap="none" strike="noStrike">
                <a:solidFill>
                  <a:srgbClr val="000000"/>
                </a:solidFill>
                <a:latin typeface="Century Schoolbook"/>
                <a:ea typeface="Century Schoolbook"/>
                <a:cs typeface="Century Schoolbook"/>
                <a:sym typeface="Century Schoolbook"/>
              </a:rPr>
              <a:t>header</a:t>
            </a:r>
            <a:r>
              <a:rPr b="0" i="0" lang="en-US" sz="2400" u="none" cap="none" strike="noStrike">
                <a:solidFill>
                  <a:srgbClr val="000000"/>
                </a:solidFill>
                <a:latin typeface="Century Schoolbook"/>
                <a:ea typeface="Century Schoolbook"/>
                <a:cs typeface="Century Schoolbook"/>
                <a:sym typeface="Century Schoolbook"/>
              </a:rPr>
              <a:t>: to specify whether or not the first row of CSV file should be set as column names. Default is TRUE</a:t>
            </a:r>
            <a:endParaRPr/>
          </a:p>
        </p:txBody>
      </p:sp>
      <p:sp>
        <p:nvSpPr>
          <p:cNvPr id="939" name="Google Shape;939;p111"/>
          <p:cNvSpPr txBox="1"/>
          <p:nvPr/>
        </p:nvSpPr>
        <p:spPr>
          <a:xfrm>
            <a:off x="2133600" y="2971800"/>
            <a:ext cx="8153400" cy="5334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800"/>
              <a:buFont typeface="Century Schoolbook"/>
              <a:buNone/>
            </a:pPr>
            <a:r>
              <a:rPr b="0" i="0" lang="en-US" sz="2800" u="none">
                <a:solidFill>
                  <a:srgbClr val="000000"/>
                </a:solidFill>
                <a:latin typeface="Century Schoolbook"/>
                <a:ea typeface="Century Schoolbook"/>
                <a:cs typeface="Century Schoolbook"/>
                <a:sym typeface="Century Schoolbook"/>
              </a:rPr>
              <a:t>read.csv(file, header = TRUE, sep =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4" name="Shape 944"/>
        <p:cNvGrpSpPr/>
        <p:nvPr/>
      </p:nvGrpSpPr>
      <p:grpSpPr>
        <a:xfrm>
          <a:off x="0" y="0"/>
          <a:ext cx="0" cy="0"/>
          <a:chOff x="0" y="0"/>
          <a:chExt cx="0" cy="0"/>
        </a:xfrm>
      </p:grpSpPr>
      <p:sp>
        <p:nvSpPr>
          <p:cNvPr id="945" name="Google Shape;945;p112"/>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USING THE READ.CSV() COMMAND</a:t>
            </a:r>
            <a:endParaRPr/>
          </a:p>
        </p:txBody>
      </p:sp>
      <p:sp>
        <p:nvSpPr>
          <p:cNvPr id="946" name="Google Shape;946;p112"/>
          <p:cNvSpPr txBox="1"/>
          <p:nvPr/>
        </p:nvSpPr>
        <p:spPr>
          <a:xfrm>
            <a:off x="639762" y="914400"/>
            <a:ext cx="113617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Before executing the read.csv() command, file is read and saved in appropriate format CSV/XLS or TSV format</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947" name="Google Shape;947;p112"/>
          <p:cNvPicPr preferRelativeResize="0"/>
          <p:nvPr/>
        </p:nvPicPr>
        <p:blipFill rotWithShape="1">
          <a:blip r:embed="rId3">
            <a:alphaModFix/>
          </a:blip>
          <a:srcRect b="0" l="0" r="0" t="0"/>
          <a:stretch/>
        </p:blipFill>
        <p:spPr>
          <a:xfrm>
            <a:off x="1066800" y="1752600"/>
            <a:ext cx="4344987" cy="4486275"/>
          </a:xfrm>
          <a:prstGeom prst="rect">
            <a:avLst/>
          </a:prstGeom>
          <a:noFill/>
          <a:ln>
            <a:noFill/>
          </a:ln>
        </p:spPr>
      </p:pic>
      <p:pic>
        <p:nvPicPr>
          <p:cNvPr id="948" name="Google Shape;948;p112"/>
          <p:cNvPicPr preferRelativeResize="0"/>
          <p:nvPr/>
        </p:nvPicPr>
        <p:blipFill rotWithShape="1">
          <a:blip r:embed="rId4">
            <a:alphaModFix/>
          </a:blip>
          <a:srcRect b="0" l="0" r="0" t="0"/>
          <a:stretch/>
        </p:blipFill>
        <p:spPr>
          <a:xfrm>
            <a:off x="5956300" y="1752600"/>
            <a:ext cx="5011737" cy="22098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3" name="Shape 953"/>
        <p:cNvGrpSpPr/>
        <p:nvPr/>
      </p:nvGrpSpPr>
      <p:grpSpPr>
        <a:xfrm>
          <a:off x="0" y="0"/>
          <a:ext cx="0" cy="0"/>
          <a:chOff x="0" y="0"/>
          <a:chExt cx="0" cy="0"/>
        </a:xfrm>
      </p:grpSpPr>
      <p:sp>
        <p:nvSpPr>
          <p:cNvPr id="954" name="Google Shape;954;p113"/>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DATA FROM FWF</a:t>
            </a:r>
            <a:endParaRPr/>
          </a:p>
        </p:txBody>
      </p:sp>
      <p:sp>
        <p:nvSpPr>
          <p:cNvPr id="955" name="Google Shape;955;p113"/>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Reading data from FWF (fixed width format) in to a dataframe.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read data from fwf, we have </a:t>
            </a:r>
            <a:r>
              <a:rPr b="1" i="0" lang="en-US" sz="2400" u="none">
                <a:solidFill>
                  <a:srgbClr val="FF0000"/>
                </a:solidFill>
                <a:latin typeface="Century Schoolbook"/>
                <a:ea typeface="Century Schoolbook"/>
                <a:cs typeface="Century Schoolbook"/>
                <a:sym typeface="Century Schoolbook"/>
              </a:rPr>
              <a:t>read.fwf()</a:t>
            </a:r>
            <a:r>
              <a:rPr b="0" i="0" lang="en-US" sz="2400" u="none">
                <a:solidFill>
                  <a:srgbClr val="000000"/>
                </a:solidFill>
                <a:latin typeface="Century Schoolbook"/>
                <a:ea typeface="Century Schoolbook"/>
                <a:cs typeface="Century Schoolbook"/>
                <a:sym typeface="Century Schoolbook"/>
              </a:rPr>
              <a:t> function in 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use this function when your data file has </a:t>
            </a:r>
            <a:r>
              <a:rPr b="0" i="0" lang="en-US" sz="2400" u="none">
                <a:solidFill>
                  <a:srgbClr val="FF0000"/>
                </a:solidFill>
                <a:latin typeface="Century Schoolbook"/>
                <a:ea typeface="Century Schoolbook"/>
                <a:cs typeface="Century Schoolbook"/>
                <a:sym typeface="Century Schoolbook"/>
              </a:rPr>
              <a:t>columns containing spaces</a:t>
            </a:r>
            <a:r>
              <a:rPr b="0" i="0" lang="en-US" sz="2400" u="none">
                <a:solidFill>
                  <a:srgbClr val="000000"/>
                </a:solidFill>
                <a:latin typeface="Century Schoolbook"/>
                <a:ea typeface="Century Schoolbook"/>
                <a:cs typeface="Century Schoolbook"/>
                <a:sym typeface="Century Schoolbook"/>
              </a:rPr>
              <a:t>, or </a:t>
            </a:r>
            <a:r>
              <a:rPr b="0" i="0" lang="en-US" sz="2400" u="none">
                <a:solidFill>
                  <a:srgbClr val="FF0000"/>
                </a:solidFill>
                <a:latin typeface="Century Schoolbook"/>
                <a:ea typeface="Century Schoolbook"/>
                <a:cs typeface="Century Schoolbook"/>
                <a:sym typeface="Century Schoolbook"/>
              </a:rPr>
              <a:t>columns with no spaces to separate them</a:t>
            </a:r>
            <a:r>
              <a:rPr b="0" i="0" lang="en-US" sz="2400" u="non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 : </a:t>
            </a:r>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Example</a:t>
            </a:r>
            <a:endParaRPr/>
          </a:p>
          <a:p>
            <a:pPr indent="0" lvl="0" marL="0" marR="0" rtl="0" algn="l">
              <a:lnSpc>
                <a:spcPct val="100000"/>
              </a:lnSpc>
              <a:spcBef>
                <a:spcPts val="0"/>
              </a:spcBef>
              <a:spcAft>
                <a:spcPts val="0"/>
              </a:spcAft>
              <a:buNone/>
            </a:pPr>
            <a:r>
              <a:t/>
            </a:r>
            <a:endParaRPr b="1" i="0" sz="2400" u="none">
              <a:solidFill>
                <a:srgbClr val="000000"/>
              </a:solidFill>
              <a:latin typeface="Century Schoolbook"/>
              <a:ea typeface="Century Schoolbook"/>
              <a:cs typeface="Century Schoolbook"/>
              <a:sym typeface="Century Schoolbook"/>
            </a:endParaRPr>
          </a:p>
        </p:txBody>
      </p:sp>
      <p:sp>
        <p:nvSpPr>
          <p:cNvPr id="956" name="Google Shape;956;p113"/>
          <p:cNvSpPr txBox="1"/>
          <p:nvPr/>
        </p:nvSpPr>
        <p:spPr>
          <a:xfrm>
            <a:off x="2057400" y="3352800"/>
            <a:ext cx="8153400" cy="5334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800"/>
              <a:buFont typeface="Century Schoolbook"/>
              <a:buNone/>
            </a:pPr>
            <a:r>
              <a:rPr b="0" i="0" lang="en-US" sz="2800" u="none">
                <a:solidFill>
                  <a:srgbClr val="000000"/>
                </a:solidFill>
                <a:latin typeface="Century Schoolbook"/>
                <a:ea typeface="Century Schoolbook"/>
                <a:cs typeface="Century Schoolbook"/>
                <a:sym typeface="Century Schoolbook"/>
              </a:rPr>
              <a:t>read.fwf(file, width=“”,col.names=“”)</a:t>
            </a:r>
            <a:endParaRPr/>
          </a:p>
        </p:txBody>
      </p:sp>
      <p:sp>
        <p:nvSpPr>
          <p:cNvPr id="957" name="Google Shape;957;p113"/>
          <p:cNvSpPr txBox="1"/>
          <p:nvPr/>
        </p:nvSpPr>
        <p:spPr>
          <a:xfrm>
            <a:off x="1066800" y="4724400"/>
            <a:ext cx="11201400" cy="9144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Century Schoolbook"/>
              <a:buNone/>
            </a:pPr>
            <a:r>
              <a:rPr b="1" i="0" lang="en-US" sz="2000" u="none">
                <a:solidFill>
                  <a:srgbClr val="000000"/>
                </a:solidFill>
                <a:latin typeface="Century Schoolbook"/>
                <a:ea typeface="Century Schoolbook"/>
                <a:cs typeface="Century Schoolbook"/>
                <a:sym typeface="Century Schoolbook"/>
              </a:rPr>
              <a:t>read.fw(“fwf.txt", widths=c(4,-13,1,-2,2),col.names=c("Subject","Gender","Marks"))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2" name="Shape 962"/>
        <p:cNvGrpSpPr/>
        <p:nvPr/>
      </p:nvGrpSpPr>
      <p:grpSpPr>
        <a:xfrm>
          <a:off x="0" y="0"/>
          <a:ext cx="0" cy="0"/>
          <a:chOff x="0" y="0"/>
          <a:chExt cx="0" cy="0"/>
        </a:xfrm>
      </p:grpSpPr>
      <p:sp>
        <p:nvSpPr>
          <p:cNvPr id="963" name="Google Shape;963;p114"/>
          <p:cNvSpPr txBox="1"/>
          <p:nvPr/>
        </p:nvSpPr>
        <p:spPr>
          <a:xfrm>
            <a:off x="639762" y="274637"/>
            <a:ext cx="11628437" cy="868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EXCEL SPREADSHEETS INTO R </a:t>
            </a:r>
            <a:endParaRPr/>
          </a:p>
        </p:txBody>
      </p:sp>
      <p:sp>
        <p:nvSpPr>
          <p:cNvPr id="964" name="Google Shape;964;p114"/>
          <p:cNvSpPr txBox="1"/>
          <p:nvPr/>
        </p:nvSpPr>
        <p:spPr>
          <a:xfrm>
            <a:off x="639762" y="1219200"/>
            <a:ext cx="11628437"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From the base R, you will not able to import Excel file directly.</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 to be installed is </a:t>
            </a:r>
            <a:r>
              <a:rPr b="1" i="0" lang="en-US" sz="2400" u="none">
                <a:solidFill>
                  <a:srgbClr val="000000"/>
                </a:solidFill>
                <a:latin typeface="Century Schoolbook"/>
                <a:ea typeface="Century Schoolbook"/>
                <a:cs typeface="Century Schoolbook"/>
                <a:sym typeface="Century Schoolbook"/>
              </a:rPr>
              <a:t>xlsx</a:t>
            </a: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entury Schoolbook"/>
                <a:ea typeface="Century Schoolbook"/>
                <a:cs typeface="Century Schoolbook"/>
                <a:sym typeface="Century Schoolbook"/>
              </a:rPr>
              <a:t>openxlsx</a:t>
            </a:r>
            <a:r>
              <a:rPr b="0" i="0" lang="en-US" sz="2400" u="none">
                <a:solidFill>
                  <a:srgbClr val="000000"/>
                </a:solidFill>
                <a:latin typeface="Century Schoolbook"/>
                <a:ea typeface="Century Schoolbook"/>
                <a:cs typeface="Century Schoolbook"/>
                <a:sym typeface="Century Schoolbook"/>
              </a:rPr>
              <a:t> package.</a:t>
            </a:r>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Reading Excel Spreadsheets into R From The Clipboard</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Functions used in R are </a:t>
            </a:r>
            <a:r>
              <a:rPr b="1" i="0" lang="en-US" sz="2400" u="none" cap="none" strike="noStrike">
                <a:solidFill>
                  <a:srgbClr val="FF0000"/>
                </a:solidFill>
                <a:latin typeface="Century Schoolbook"/>
                <a:ea typeface="Century Schoolbook"/>
                <a:cs typeface="Century Schoolbook"/>
                <a:sym typeface="Century Schoolbook"/>
              </a:rPr>
              <a:t>read.table(file=“File_Name”)</a:t>
            </a:r>
            <a:endParaRPr/>
          </a:p>
          <a:p>
            <a:pPr indent="-268287" lvl="1" marL="633412" marR="0" rtl="0" algn="l">
              <a:lnSpc>
                <a:spcPct val="100000"/>
              </a:lnSpc>
              <a:spcBef>
                <a:spcPts val="600"/>
              </a:spcBef>
              <a:spcAft>
                <a:spcPts val="0"/>
              </a:spcAft>
              <a:buClr>
                <a:srgbClr val="000000"/>
              </a:buClr>
              <a:buSzPts val="2400"/>
              <a:buFont typeface="Arial"/>
              <a:buNone/>
            </a:pPr>
            <a:r>
              <a:t/>
            </a:r>
            <a:endParaRPr b="1" i="0" sz="2400" u="none" cap="none" strike="noStrik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890"/>
              <a:buFont typeface="Noto Sans Symbols"/>
              <a:buChar char="🞆"/>
            </a:pPr>
            <a:r>
              <a:rPr b="1" i="0" lang="en-US" sz="2700" u="none">
                <a:solidFill>
                  <a:srgbClr val="FF0000"/>
                </a:solidFill>
                <a:latin typeface="Century Schoolbook"/>
                <a:ea typeface="Century Schoolbook"/>
                <a:cs typeface="Century Schoolbook"/>
                <a:sym typeface="Century Schoolbook"/>
              </a:rPr>
              <a:t>You can convert Excel file to CSV file and import in R using read.csv()</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9" name="Shape 969"/>
        <p:cNvGrpSpPr/>
        <p:nvPr/>
      </p:nvGrpSpPr>
      <p:grpSpPr>
        <a:xfrm>
          <a:off x="0" y="0"/>
          <a:ext cx="0" cy="0"/>
          <a:chOff x="0" y="0"/>
          <a:chExt cx="0" cy="0"/>
        </a:xfrm>
      </p:grpSpPr>
      <p:sp>
        <p:nvSpPr>
          <p:cNvPr id="970" name="Google Shape;970;p115"/>
          <p:cNvSpPr txBox="1"/>
          <p:nvPr/>
        </p:nvSpPr>
        <p:spPr>
          <a:xfrm>
            <a:off x="587375" y="728662"/>
            <a:ext cx="11626850" cy="944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br>
              <a:rPr b="1" i="0" lang="en-US" sz="3000" u="none">
                <a:solidFill>
                  <a:srgbClr val="EB6E5A"/>
                </a:solidFill>
                <a:latin typeface="Century Schoolbook"/>
                <a:ea typeface="Century Schoolbook"/>
                <a:cs typeface="Century Schoolbook"/>
                <a:sym typeface="Century Schoolbook"/>
              </a:rPr>
            </a:br>
            <a:br>
              <a:rPr b="1" i="0" lang="en-US" sz="3000" u="none">
                <a:solidFill>
                  <a:srgbClr val="EB6E5A"/>
                </a:solidFill>
                <a:latin typeface="Century Schoolbook"/>
                <a:ea typeface="Century Schoolbook"/>
                <a:cs typeface="Century Schoolbook"/>
                <a:sym typeface="Century Schoolbook"/>
              </a:rPr>
            </a:br>
            <a:br>
              <a:rPr b="1" i="0" lang="en-US" sz="3000" u="none">
                <a:solidFill>
                  <a:srgbClr val="EB6E5A"/>
                </a:solidFill>
                <a:latin typeface="Century Schoolbook"/>
                <a:ea typeface="Century Schoolbook"/>
                <a:cs typeface="Century Schoolbook"/>
                <a:sym typeface="Century Schoolbook"/>
              </a:rPr>
            </a:br>
            <a:br>
              <a:rPr b="1" i="0" lang="en-US" sz="3000" u="none">
                <a:solidFill>
                  <a:srgbClr val="EB6E5A"/>
                </a:solidFill>
                <a:latin typeface="Century Schoolbook"/>
                <a:ea typeface="Century Schoolbook"/>
                <a:cs typeface="Century Schoolbook"/>
                <a:sym typeface="Century Schoolbook"/>
              </a:rPr>
            </a:br>
            <a:r>
              <a:rPr b="1" i="0" lang="en-US" sz="3000" u="none">
                <a:solidFill>
                  <a:srgbClr val="EB6E5A"/>
                </a:solidFill>
                <a:latin typeface="Century Schoolbook"/>
                <a:ea typeface="Century Schoolbook"/>
                <a:cs typeface="Century Schoolbook"/>
                <a:sym typeface="Century Schoolbook"/>
              </a:rPr>
              <a:t>IMPORTING JSON (IN JAVASCRIPT OBJECT NOTATION ) FILES INTO R </a:t>
            </a:r>
            <a:br>
              <a:rPr b="1" i="0" lang="en-US" sz="3000" u="none">
                <a:solidFill>
                  <a:srgbClr val="EB6E5A"/>
                </a:solidFill>
                <a:latin typeface="Century Schoolbook"/>
                <a:ea typeface="Century Schoolbook"/>
                <a:cs typeface="Century Schoolbook"/>
                <a:sym typeface="Century Schoolbook"/>
              </a:rPr>
            </a:br>
            <a:endParaRPr/>
          </a:p>
        </p:txBody>
      </p:sp>
      <p:sp>
        <p:nvSpPr>
          <p:cNvPr id="971" name="Google Shape;971;p115"/>
          <p:cNvSpPr txBox="1"/>
          <p:nvPr/>
        </p:nvSpPr>
        <p:spPr>
          <a:xfrm>
            <a:off x="587375" y="1589087"/>
            <a:ext cx="11626850"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 used for importing json files into R is </a:t>
            </a:r>
            <a:r>
              <a:rPr b="0" i="0" lang="en-US" sz="2400" u="none">
                <a:solidFill>
                  <a:srgbClr val="FF0000"/>
                </a:solidFill>
                <a:latin typeface="Century Schoolbook"/>
                <a:ea typeface="Century Schoolbook"/>
                <a:cs typeface="Century Schoolbook"/>
                <a:sym typeface="Century Schoolbook"/>
              </a:rPr>
              <a:t>rjson.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Library need to load is </a:t>
            </a:r>
            <a:r>
              <a:rPr b="0" i="0" lang="en-US" sz="2400" u="none">
                <a:solidFill>
                  <a:srgbClr val="FF0000"/>
                </a:solidFill>
                <a:latin typeface="Century Schoolbook"/>
                <a:ea typeface="Century Schoolbook"/>
                <a:cs typeface="Century Schoolbook"/>
                <a:sym typeface="Century Schoolbook"/>
              </a:rPr>
              <a:t>jsonlite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Function used is </a:t>
            </a:r>
            <a:r>
              <a:rPr b="1" i="0" lang="en-US" sz="2400" u="none">
                <a:solidFill>
                  <a:srgbClr val="FF0000"/>
                </a:solidFill>
                <a:latin typeface="Century Schoolbook"/>
                <a:ea typeface="Century Schoolbook"/>
                <a:cs typeface="Century Schoolbook"/>
                <a:sym typeface="Century Schoolbook"/>
              </a:rPr>
              <a:t>fromJSON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Three procedures under </a:t>
            </a:r>
            <a:r>
              <a:rPr b="0" i="0" lang="en-US" sz="2400" u="none">
                <a:solidFill>
                  <a:srgbClr val="FF0000"/>
                </a:solidFill>
                <a:latin typeface="Century Schoolbook"/>
                <a:ea typeface="Century Schoolbook"/>
                <a:cs typeface="Century Schoolbook"/>
                <a:sym typeface="Century Schoolbook"/>
              </a:rPr>
              <a:t>fromJSON()</a:t>
            </a:r>
            <a:r>
              <a:rPr b="0" i="0" lang="en-US" sz="2400" u="none">
                <a:solidFill>
                  <a:srgbClr val="000000"/>
                </a:solidFill>
                <a:latin typeface="Century Schoolbook"/>
                <a:ea typeface="Century Schoolbook"/>
                <a:cs typeface="Century Schoolbook"/>
                <a:sym typeface="Century Schoolbook"/>
              </a:rPr>
              <a:t> : </a:t>
            </a:r>
            <a:endParaRPr/>
          </a:p>
          <a:p>
            <a:pPr indent="-266700" lvl="0" marL="266700" marR="0" rtl="0" algn="l">
              <a:lnSpc>
                <a:spcPct val="100000"/>
              </a:lnSpc>
              <a:spcBef>
                <a:spcPts val="600"/>
              </a:spcBef>
              <a:spcAft>
                <a:spcPts val="0"/>
              </a:spcAft>
              <a:buClr>
                <a:srgbClr val="FF0000"/>
              </a:buClr>
              <a:buSzPts val="2400"/>
              <a:buFont typeface="Century Schoolbook"/>
              <a:buNone/>
            </a:pPr>
            <a:r>
              <a:rPr b="0" i="0" lang="en-US" sz="2400" u="none">
                <a:solidFill>
                  <a:srgbClr val="FF0000"/>
                </a:solidFill>
                <a:latin typeface="Century Schoolbook"/>
                <a:ea typeface="Century Schoolbook"/>
                <a:cs typeface="Century Schoolbook"/>
                <a:sym typeface="Century Schoolbook"/>
              </a:rPr>
              <a:t>	simplifyVector</a:t>
            </a:r>
            <a:r>
              <a:rPr b="0" i="0" lang="en-US" sz="2400" u="none">
                <a:solidFill>
                  <a:srgbClr val="000000"/>
                </a:solidFill>
                <a:latin typeface="Century Schoolbook"/>
                <a:ea typeface="Century Schoolbook"/>
                <a:cs typeface="Century Schoolbook"/>
                <a:sym typeface="Century Schoolbook"/>
              </a:rPr>
              <a:t>,</a:t>
            </a:r>
            <a:r>
              <a:rPr b="0" i="0" lang="en-US" sz="2400" u="none">
                <a:solidFill>
                  <a:srgbClr val="FF0000"/>
                </a:solidFill>
                <a:latin typeface="Century Schoolbook"/>
                <a:ea typeface="Century Schoolbook"/>
                <a:cs typeface="Century Schoolbook"/>
                <a:sym typeface="Century Schoolbook"/>
              </a:rPr>
              <a:t> simplifyDataFrame </a:t>
            </a:r>
            <a:r>
              <a:rPr b="0" i="0" lang="en-US" sz="2400" u="none">
                <a:solidFill>
                  <a:srgbClr val="000000"/>
                </a:solidFill>
                <a:latin typeface="Century Schoolbook"/>
                <a:ea typeface="Century Schoolbook"/>
                <a:cs typeface="Century Schoolbook"/>
                <a:sym typeface="Century Schoolbook"/>
              </a:rPr>
              <a:t>and</a:t>
            </a:r>
            <a:r>
              <a:rPr b="0" i="0" lang="en-US" sz="2400" u="none">
                <a:solidFill>
                  <a:srgbClr val="FF0000"/>
                </a:solidFill>
                <a:latin typeface="Century Schoolbook"/>
                <a:ea typeface="Century Schoolbook"/>
                <a:cs typeface="Century Schoolbook"/>
                <a:sym typeface="Century Schoolbook"/>
              </a:rPr>
              <a:t> simplifyMatrix</a:t>
            </a:r>
            <a:endParaRPr/>
          </a:p>
        </p:txBody>
      </p:sp>
      <p:pic>
        <p:nvPicPr>
          <p:cNvPr id="972" name="Google Shape;972;p115"/>
          <p:cNvPicPr preferRelativeResize="0"/>
          <p:nvPr/>
        </p:nvPicPr>
        <p:blipFill rotWithShape="1">
          <a:blip r:embed="rId3">
            <a:alphaModFix/>
          </a:blip>
          <a:srcRect b="0" l="0" r="0" t="0"/>
          <a:stretch/>
        </p:blipFill>
        <p:spPr>
          <a:xfrm>
            <a:off x="762000" y="4038600"/>
            <a:ext cx="10572750" cy="1724025"/>
          </a:xfrm>
          <a:prstGeom prst="rect">
            <a:avLst/>
          </a:prstGeom>
          <a:noFill/>
          <a:ln>
            <a:noFill/>
          </a:ln>
        </p:spPr>
      </p:pic>
      <p:sp>
        <p:nvSpPr>
          <p:cNvPr id="973" name="Google Shape;973;p115"/>
          <p:cNvSpPr txBox="1"/>
          <p:nvPr/>
        </p:nvSpPr>
        <p:spPr>
          <a:xfrm>
            <a:off x="8610600" y="1600200"/>
            <a:ext cx="3505200" cy="9906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Century Schoolbook"/>
              <a:buNone/>
            </a:pPr>
            <a:r>
              <a:rPr b="1" i="0" lang="en-US" sz="2000" u="none">
                <a:solidFill>
                  <a:srgbClr val="000000"/>
                </a:solidFill>
                <a:latin typeface="Century Schoolbook"/>
                <a:ea typeface="Century Schoolbook"/>
                <a:cs typeface="Century Schoolbook"/>
                <a:sym typeface="Century Schoolbook"/>
              </a:rPr>
              <a:t>install.packages(“rjson”)</a:t>
            </a:r>
            <a:endParaRPr/>
          </a:p>
          <a:p>
            <a:pPr indent="0" lvl="0" marL="0" marR="0" rtl="0" algn="l">
              <a:lnSpc>
                <a:spcPct val="100000"/>
              </a:lnSpc>
              <a:spcBef>
                <a:spcPts val="0"/>
              </a:spcBef>
              <a:spcAft>
                <a:spcPts val="0"/>
              </a:spcAft>
              <a:buClr>
                <a:srgbClr val="000000"/>
              </a:buClr>
              <a:buSzPts val="2000"/>
              <a:buFont typeface="Century Schoolbook"/>
              <a:buNone/>
            </a:pPr>
            <a:r>
              <a:rPr b="1" i="0" lang="en-US" sz="2000" u="none">
                <a:solidFill>
                  <a:srgbClr val="000000"/>
                </a:solidFill>
                <a:latin typeface="Century Schoolbook"/>
                <a:ea typeface="Century Schoolbook"/>
                <a:cs typeface="Century Schoolbook"/>
                <a:sym typeface="Century Schoolbook"/>
              </a:rPr>
              <a:t>library(rjson)</a:t>
            </a:r>
            <a:endParaRPr/>
          </a:p>
          <a:p>
            <a:pPr indent="0" lvl="0" marL="0" marR="0" rtl="0" algn="l">
              <a:lnSpc>
                <a:spcPct val="100000"/>
              </a:lnSpc>
              <a:spcBef>
                <a:spcPts val="0"/>
              </a:spcBef>
              <a:spcAft>
                <a:spcPts val="0"/>
              </a:spcAft>
              <a:buNone/>
            </a:pPr>
            <a:r>
              <a:t/>
            </a:r>
            <a:endParaRPr b="1" i="0" sz="20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7" name="Shape 977"/>
        <p:cNvGrpSpPr/>
        <p:nvPr/>
      </p:nvGrpSpPr>
      <p:grpSpPr>
        <a:xfrm>
          <a:off x="0" y="0"/>
          <a:ext cx="0" cy="0"/>
          <a:chOff x="0" y="0"/>
          <a:chExt cx="0" cy="0"/>
        </a:xfrm>
      </p:grpSpPr>
      <p:sp>
        <p:nvSpPr>
          <p:cNvPr id="978" name="Google Shape;978;p116"/>
          <p:cNvSpPr txBox="1"/>
          <p:nvPr/>
        </p:nvSpPr>
        <p:spPr>
          <a:xfrm>
            <a:off x="639762" y="274637"/>
            <a:ext cx="11628437" cy="868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JSON FILES INTO R </a:t>
            </a:r>
            <a:endParaRPr/>
          </a:p>
        </p:txBody>
      </p:sp>
      <p:sp>
        <p:nvSpPr>
          <p:cNvPr id="979" name="Google Shape;979;p116"/>
          <p:cNvSpPr txBox="1"/>
          <p:nvPr/>
        </p:nvSpPr>
        <p:spPr>
          <a:xfrm>
            <a:off x="639762" y="1219200"/>
            <a:ext cx="11628437"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Simple commands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980" name="Google Shape;980;p116"/>
          <p:cNvPicPr preferRelativeResize="0"/>
          <p:nvPr/>
        </p:nvPicPr>
        <p:blipFill rotWithShape="1">
          <a:blip r:embed="rId3">
            <a:alphaModFix/>
          </a:blip>
          <a:srcRect b="0" l="0" r="0" t="0"/>
          <a:stretch/>
        </p:blipFill>
        <p:spPr>
          <a:xfrm>
            <a:off x="0" y="2057400"/>
            <a:ext cx="7653337" cy="3952875"/>
          </a:xfrm>
          <a:prstGeom prst="rect">
            <a:avLst/>
          </a:prstGeom>
          <a:noFill/>
          <a:ln>
            <a:noFill/>
          </a:ln>
        </p:spPr>
      </p:pic>
      <p:pic>
        <p:nvPicPr>
          <p:cNvPr id="981" name="Google Shape;981;p116"/>
          <p:cNvPicPr preferRelativeResize="0"/>
          <p:nvPr/>
        </p:nvPicPr>
        <p:blipFill rotWithShape="1">
          <a:blip r:embed="rId4">
            <a:alphaModFix/>
          </a:blip>
          <a:srcRect b="0" l="0" r="0" t="0"/>
          <a:stretch/>
        </p:blipFill>
        <p:spPr>
          <a:xfrm>
            <a:off x="7400925" y="914400"/>
            <a:ext cx="5400675" cy="47244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5" name="Shape 985"/>
        <p:cNvGrpSpPr/>
        <p:nvPr/>
      </p:nvGrpSpPr>
      <p:grpSpPr>
        <a:xfrm>
          <a:off x="0" y="0"/>
          <a:ext cx="0" cy="0"/>
          <a:chOff x="0" y="0"/>
          <a:chExt cx="0" cy="0"/>
        </a:xfrm>
      </p:grpSpPr>
      <p:sp>
        <p:nvSpPr>
          <p:cNvPr id="986" name="Google Shape;986;p117"/>
          <p:cNvSpPr txBox="1"/>
          <p:nvPr/>
        </p:nvSpPr>
        <p:spPr>
          <a:xfrm>
            <a:off x="639762" y="274637"/>
            <a:ext cx="11628437"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DATA FROM DATABASES INTO R</a:t>
            </a:r>
            <a:endParaRPr/>
          </a:p>
        </p:txBody>
      </p:sp>
      <p:sp>
        <p:nvSpPr>
          <p:cNvPr id="987" name="Google Shape;987;p117"/>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Packages used for importing from various databases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MonetDB.R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Rmongodb</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RMySQL,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Mongolite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Rmongo</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RODBC</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Roracle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RPostgreSQL</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RSQLite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RJDBC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1" name="Shape 991"/>
        <p:cNvGrpSpPr/>
        <p:nvPr/>
      </p:nvGrpSpPr>
      <p:grpSpPr>
        <a:xfrm>
          <a:off x="0" y="0"/>
          <a:ext cx="0" cy="0"/>
          <a:chOff x="0" y="0"/>
          <a:chExt cx="0" cy="0"/>
        </a:xfrm>
      </p:grpSpPr>
      <p:sp>
        <p:nvSpPr>
          <p:cNvPr id="992" name="Google Shape;992;p118"/>
          <p:cNvSpPr txBox="1"/>
          <p:nvPr/>
        </p:nvSpPr>
        <p:spPr>
          <a:xfrm>
            <a:off x="639762" y="274637"/>
            <a:ext cx="117046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DATA FROM MYSQL INTO R</a:t>
            </a:r>
            <a:endParaRPr/>
          </a:p>
        </p:txBody>
      </p:sp>
      <p:sp>
        <p:nvSpPr>
          <p:cNvPr id="993" name="Google Shape;993;p118"/>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Packages  and library needed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MySQL Connection</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Retrieving data</a:t>
            </a:r>
            <a:endParaRPr/>
          </a:p>
        </p:txBody>
      </p:sp>
      <p:sp>
        <p:nvSpPr>
          <p:cNvPr id="994" name="Google Shape;994;p118"/>
          <p:cNvSpPr txBox="1"/>
          <p:nvPr/>
        </p:nvSpPr>
        <p:spPr>
          <a:xfrm>
            <a:off x="5410200" y="1600200"/>
            <a:ext cx="3429000" cy="762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install.packages("RMySQL")</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 library(RMySQL)</a:t>
            </a:r>
            <a:endParaRPr/>
          </a:p>
        </p:txBody>
      </p:sp>
      <p:sp>
        <p:nvSpPr>
          <p:cNvPr id="995" name="Google Shape;995;p118"/>
          <p:cNvSpPr txBox="1"/>
          <p:nvPr/>
        </p:nvSpPr>
        <p:spPr>
          <a:xfrm>
            <a:off x="1905000" y="2514600"/>
            <a:ext cx="9753600" cy="762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con = dbConnect(MySQL(),user="training", password="training123", dbname="trainingDB", host="localhost")</a:t>
            </a:r>
            <a:endParaRPr/>
          </a:p>
        </p:txBody>
      </p:sp>
      <p:sp>
        <p:nvSpPr>
          <p:cNvPr id="996" name="Google Shape;996;p118"/>
          <p:cNvSpPr txBox="1"/>
          <p:nvPr/>
        </p:nvSpPr>
        <p:spPr>
          <a:xfrm>
            <a:off x="1828800" y="3886200"/>
            <a:ext cx="9753600" cy="1143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myQuery &lt;- "select pclass, survived, avg(age) from titanic where survived=1 group by pclass;“</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 dbGetQuery(con, myQuery)</a:t>
            </a:r>
            <a:endParaRPr/>
          </a:p>
        </p:txBody>
      </p:sp>
      <p:pic>
        <p:nvPicPr>
          <p:cNvPr id="997" name="Google Shape;997;p118"/>
          <p:cNvPicPr preferRelativeResize="0"/>
          <p:nvPr/>
        </p:nvPicPr>
        <p:blipFill rotWithShape="1">
          <a:blip r:embed="rId3">
            <a:alphaModFix/>
          </a:blip>
          <a:srcRect b="0" l="0" r="0" t="0"/>
          <a:stretch/>
        </p:blipFill>
        <p:spPr>
          <a:xfrm>
            <a:off x="5029200" y="5334000"/>
            <a:ext cx="3524250" cy="1200150"/>
          </a:xfrm>
          <a:prstGeom prst="rect">
            <a:avLst/>
          </a:prstGeom>
          <a:noFill/>
          <a:ln>
            <a:noFill/>
          </a:ln>
        </p:spPr>
      </p:pic>
      <p:sp>
        <p:nvSpPr>
          <p:cNvPr id="998" name="Google Shape;998;p118"/>
          <p:cNvSpPr txBox="1"/>
          <p:nvPr/>
        </p:nvSpPr>
        <p:spPr>
          <a:xfrm>
            <a:off x="152400" y="5410200"/>
            <a:ext cx="4267200" cy="11906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http://www.unomaha.edu/mahbubulmajumder/data-science/fall-2014/lectures/20-database-mysql/20-database-mysql.html#/1</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2" name="Shape 1002"/>
        <p:cNvGrpSpPr/>
        <p:nvPr/>
      </p:nvGrpSpPr>
      <p:grpSpPr>
        <a:xfrm>
          <a:off x="0" y="0"/>
          <a:ext cx="0" cy="0"/>
          <a:chOff x="0" y="0"/>
          <a:chExt cx="0" cy="0"/>
        </a:xfrm>
      </p:grpSpPr>
      <p:sp>
        <p:nvSpPr>
          <p:cNvPr id="1003" name="Google Shape;1003;p119"/>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IMPORTING LARGE DATA SETS INTO R</a:t>
            </a:r>
            <a:endParaRPr/>
          </a:p>
        </p:txBody>
      </p:sp>
      <p:sp>
        <p:nvSpPr>
          <p:cNvPr id="1004" name="Google Shape;1004;p119"/>
          <p:cNvSpPr txBox="1"/>
          <p:nvPr/>
        </p:nvSpPr>
        <p:spPr>
          <a:xfrm>
            <a:off x="639762" y="990600"/>
            <a:ext cx="115522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 used in </a:t>
            </a:r>
            <a:r>
              <a:rPr b="0" i="0" lang="en-US" sz="2400" u="none">
                <a:solidFill>
                  <a:srgbClr val="FF0000"/>
                </a:solidFill>
                <a:latin typeface="Century Schoolbook"/>
                <a:ea typeface="Century Schoolbook"/>
                <a:cs typeface="Century Schoolbook"/>
                <a:sym typeface="Century Schoolbook"/>
              </a:rPr>
              <a:t>data.table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Function is </a:t>
            </a:r>
            <a:r>
              <a:rPr b="0" i="0" lang="en-US" sz="2400" u="none">
                <a:solidFill>
                  <a:srgbClr val="FF0000"/>
                </a:solidFill>
                <a:latin typeface="Century Schoolbook"/>
                <a:ea typeface="Century Schoolbook"/>
                <a:cs typeface="Century Schoolbook"/>
                <a:sym typeface="Century Schoolbook"/>
              </a:rPr>
              <a:t>fread()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 : </a:t>
            </a:r>
            <a:endParaRPr/>
          </a:p>
        </p:txBody>
      </p:sp>
      <p:sp>
        <p:nvSpPr>
          <p:cNvPr id="1005" name="Google Shape;1005;p119"/>
          <p:cNvSpPr txBox="1"/>
          <p:nvPr/>
        </p:nvSpPr>
        <p:spPr>
          <a:xfrm>
            <a:off x="3048000" y="1981200"/>
            <a:ext cx="3657600" cy="1143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library(data.table)</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data &lt;- fread(“textfile.txt”)</a:t>
            </a:r>
            <a:endParaRPr/>
          </a:p>
        </p:txBody>
      </p:sp>
      <p:pic>
        <p:nvPicPr>
          <p:cNvPr id="1006" name="Google Shape;1006;p119"/>
          <p:cNvPicPr preferRelativeResize="0"/>
          <p:nvPr/>
        </p:nvPicPr>
        <p:blipFill rotWithShape="1">
          <a:blip r:embed="rId3">
            <a:alphaModFix/>
          </a:blip>
          <a:srcRect b="18890" l="8770" r="62691" t="54045"/>
          <a:stretch/>
        </p:blipFill>
        <p:spPr>
          <a:xfrm>
            <a:off x="2743200" y="3244850"/>
            <a:ext cx="3481387" cy="1855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215" name="Shape 215"/>
        <p:cNvGrpSpPr/>
        <p:nvPr/>
      </p:nvGrpSpPr>
      <p:grpSpPr>
        <a:xfrm>
          <a:off x="0" y="0"/>
          <a:ext cx="0" cy="0"/>
          <a:chOff x="0" y="0"/>
          <a:chExt cx="0" cy="0"/>
        </a:xfrm>
      </p:grpSpPr>
      <p:sp>
        <p:nvSpPr>
          <p:cNvPr id="216" name="Google Shape;216;p12"/>
          <p:cNvSpPr txBox="1"/>
          <p:nvPr/>
        </p:nvSpPr>
        <p:spPr>
          <a:xfrm>
            <a:off x="641350" y="274637"/>
            <a:ext cx="11550650"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GETTING STARTED</a:t>
            </a:r>
            <a:endParaRPr/>
          </a:p>
        </p:txBody>
      </p:sp>
      <p:sp>
        <p:nvSpPr>
          <p:cNvPr id="217" name="Google Shape;217;p12"/>
          <p:cNvSpPr txBox="1"/>
          <p:nvPr/>
        </p:nvSpPr>
        <p:spPr>
          <a:xfrm>
            <a:off x="641350" y="1143000"/>
            <a:ext cx="11626850"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Opening a script.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This gives you a script window.</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218" name="Google Shape;218;p12"/>
          <p:cNvPicPr preferRelativeResize="0"/>
          <p:nvPr/>
        </p:nvPicPr>
        <p:blipFill rotWithShape="1">
          <a:blip r:embed="rId3">
            <a:alphaModFix/>
          </a:blip>
          <a:srcRect b="0" l="0" r="0" t="0"/>
          <a:stretch/>
        </p:blipFill>
        <p:spPr>
          <a:xfrm>
            <a:off x="1371600" y="2209800"/>
            <a:ext cx="3187700" cy="2943225"/>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5334000" y="2057400"/>
            <a:ext cx="6908800" cy="33623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0" name="Shape 1010"/>
        <p:cNvGrpSpPr/>
        <p:nvPr/>
      </p:nvGrpSpPr>
      <p:grpSpPr>
        <a:xfrm>
          <a:off x="0" y="0"/>
          <a:ext cx="0" cy="0"/>
          <a:chOff x="0" y="0"/>
          <a:chExt cx="0" cy="0"/>
        </a:xfrm>
      </p:grpSpPr>
      <p:sp>
        <p:nvSpPr>
          <p:cNvPr id="1011" name="Google Shape;1011;p120"/>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EXPORTING DATA FROM R</a:t>
            </a:r>
            <a:endParaRPr/>
          </a:p>
        </p:txBody>
      </p:sp>
      <p:sp>
        <p:nvSpPr>
          <p:cNvPr id="1012" name="Google Shape;1012;p120"/>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After undergoing any computations in R, the data now needs to be used in reports or various other sources.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Therefore, you need to extract data from 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export data from R, we use </a:t>
            </a:r>
            <a:r>
              <a:rPr b="0" i="0" lang="en-US" sz="2400" u="none">
                <a:solidFill>
                  <a:srgbClr val="FF0000"/>
                </a:solidFill>
                <a:latin typeface="Century Schoolbook"/>
                <a:ea typeface="Century Schoolbook"/>
                <a:cs typeface="Century Schoolbook"/>
                <a:sym typeface="Century Schoolbook"/>
              </a:rPr>
              <a:t>write.csv()</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write.table()</a:t>
            </a:r>
            <a:r>
              <a:rPr b="0" i="0" lang="en-US" sz="2400" u="none">
                <a:solidFill>
                  <a:srgbClr val="000000"/>
                </a:solidFill>
                <a:latin typeface="Century Schoolbook"/>
                <a:ea typeface="Century Schoolbook"/>
                <a:cs typeface="Century Schoolbook"/>
                <a:sym typeface="Century Schoolbook"/>
              </a:rPr>
              <a:t> functions.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6" name="Shape 1016"/>
        <p:cNvGrpSpPr/>
        <p:nvPr/>
      </p:nvGrpSpPr>
      <p:grpSpPr>
        <a:xfrm>
          <a:off x="0" y="0"/>
          <a:ext cx="0" cy="0"/>
          <a:chOff x="0" y="0"/>
          <a:chExt cx="0" cy="0"/>
        </a:xfrm>
      </p:grpSpPr>
      <p:sp>
        <p:nvSpPr>
          <p:cNvPr id="1017" name="Google Shape;1017;p121"/>
          <p:cNvSpPr txBox="1"/>
          <p:nvPr/>
        </p:nvSpPr>
        <p:spPr>
          <a:xfrm>
            <a:off x="684212" y="1295400"/>
            <a:ext cx="11628437" cy="411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USING THE WRITE.TABLE() AND WRITE.CSV() COMMAND</a:t>
            </a:r>
            <a:endParaRPr/>
          </a:p>
        </p:txBody>
      </p:sp>
      <p:sp>
        <p:nvSpPr>
          <p:cNvPr id="1018" name="Google Shape;1018;p121"/>
          <p:cNvSpPr txBox="1"/>
          <p:nvPr/>
        </p:nvSpPr>
        <p:spPr>
          <a:xfrm>
            <a:off x="323850" y="2016125"/>
            <a:ext cx="11628437" cy="5635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a:t>
            </a:r>
            <a:r>
              <a:rPr b="0" i="0" lang="en-US" sz="2400" u="none">
                <a:solidFill>
                  <a:srgbClr val="FF0000"/>
                </a:solidFill>
                <a:latin typeface="Century Schoolbook"/>
                <a:ea typeface="Century Schoolbook"/>
                <a:cs typeface="Century Schoolbook"/>
                <a:sym typeface="Century Schoolbook"/>
              </a:rPr>
              <a:t>write.table()</a:t>
            </a:r>
            <a:r>
              <a:rPr b="0" i="0" lang="en-US" sz="2400" u="none">
                <a:solidFill>
                  <a:srgbClr val="000000"/>
                </a:solidFill>
                <a:latin typeface="Century Schoolbook"/>
                <a:ea typeface="Century Schoolbook"/>
                <a:cs typeface="Century Schoolbook"/>
                <a:sym typeface="Century Schoolbook"/>
              </a:rPr>
              <a:t> command is used to write the data stored in a vector to a file.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data is saved using the delimiters such as </a:t>
            </a:r>
            <a:r>
              <a:rPr b="0" i="0" lang="en-US" sz="2400" u="none">
                <a:solidFill>
                  <a:srgbClr val="FF0000"/>
                </a:solidFill>
                <a:latin typeface="Century Schoolbook"/>
                <a:ea typeface="Century Schoolbook"/>
                <a:cs typeface="Century Schoolbook"/>
                <a:sym typeface="Century Schoolbook"/>
              </a:rPr>
              <a:t>spaces</a:t>
            </a:r>
            <a:r>
              <a:rPr b="0" i="0" lang="en-US" sz="2400" u="none">
                <a:solidFill>
                  <a:srgbClr val="000000"/>
                </a:solidFill>
                <a:latin typeface="Century Schoolbook"/>
                <a:ea typeface="Century Schoolbook"/>
                <a:cs typeface="Century Schoolbook"/>
                <a:sym typeface="Century Schoolbook"/>
              </a:rPr>
              <a:t> or </a:t>
            </a:r>
            <a:r>
              <a:rPr b="0" i="0" lang="en-US" sz="2400" u="none">
                <a:solidFill>
                  <a:srgbClr val="FF0000"/>
                </a:solidFill>
                <a:latin typeface="Century Schoolbook"/>
                <a:ea typeface="Century Schoolbook"/>
                <a:cs typeface="Century Schoolbook"/>
                <a:sym typeface="Century Schoolbook"/>
              </a:rPr>
              <a:t>tabs </a:t>
            </a:r>
            <a:r>
              <a:rPr b="0" i="0" lang="en-US" sz="2400" u="none">
                <a:solidFill>
                  <a:srgbClr val="000000"/>
                </a:solidFill>
                <a:latin typeface="Century Schoolbook"/>
                <a:ea typeface="Century Schoolbook"/>
                <a:cs typeface="Century Schoolbook"/>
                <a:sym typeface="Century Schoolbook"/>
              </a:rPr>
              <a:t>as shown.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Here, in the below screenshots, we are saving the ‘</a:t>
            </a:r>
            <a:r>
              <a:rPr b="0" i="0" lang="en-US" sz="2400" u="none">
                <a:solidFill>
                  <a:srgbClr val="FF0000"/>
                </a:solidFill>
                <a:latin typeface="Century Schoolbook"/>
                <a:ea typeface="Century Schoolbook"/>
                <a:cs typeface="Century Schoolbook"/>
                <a:sym typeface="Century Schoolbook"/>
              </a:rPr>
              <a:t>births</a:t>
            </a:r>
            <a:r>
              <a:rPr b="0" i="0" lang="en-US" sz="2400" u="none">
                <a:solidFill>
                  <a:srgbClr val="000000"/>
                </a:solidFill>
                <a:latin typeface="Century Schoolbook"/>
                <a:ea typeface="Century Schoolbook"/>
                <a:cs typeface="Century Schoolbook"/>
                <a:sym typeface="Century Schoolbook"/>
              </a:rPr>
              <a:t>’ object to the </a:t>
            </a:r>
            <a:r>
              <a:rPr b="0" i="0" lang="en-US" sz="2400" u="none">
                <a:solidFill>
                  <a:srgbClr val="FF0000"/>
                </a:solidFill>
                <a:latin typeface="Century Schoolbook"/>
                <a:ea typeface="Century Schoolbook"/>
                <a:cs typeface="Century Schoolbook"/>
                <a:sym typeface="Century Schoolbook"/>
              </a:rPr>
              <a:t>BIRTHS.csv</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BIRTHS.txt</a:t>
            </a:r>
            <a:r>
              <a:rPr b="0" i="0" lang="en-US" sz="2400" u="none">
                <a:solidFill>
                  <a:srgbClr val="000000"/>
                </a:solidFill>
                <a:latin typeface="Century Schoolbook"/>
                <a:ea typeface="Century Schoolbook"/>
                <a:cs typeface="Century Schoolbook"/>
                <a:sym typeface="Century Schoolbook"/>
              </a:rPr>
              <a:t> in the D drive local system</a:t>
            </a:r>
            <a:endParaRPr/>
          </a:p>
        </p:txBody>
      </p:sp>
      <p:pic>
        <p:nvPicPr>
          <p:cNvPr id="1019" name="Google Shape;1019;p121"/>
          <p:cNvPicPr preferRelativeResize="0"/>
          <p:nvPr/>
        </p:nvPicPr>
        <p:blipFill rotWithShape="1">
          <a:blip r:embed="rId3">
            <a:alphaModFix/>
          </a:blip>
          <a:srcRect b="0" l="0" r="0" t="0"/>
          <a:stretch/>
        </p:blipFill>
        <p:spPr>
          <a:xfrm>
            <a:off x="792162" y="3959225"/>
            <a:ext cx="5345112" cy="2619375"/>
          </a:xfrm>
          <a:prstGeom prst="rect">
            <a:avLst/>
          </a:prstGeom>
          <a:noFill/>
          <a:ln>
            <a:noFill/>
          </a:ln>
        </p:spPr>
      </p:pic>
      <p:pic>
        <p:nvPicPr>
          <p:cNvPr id="1020" name="Google Shape;1020;p121"/>
          <p:cNvPicPr preferRelativeResize="0"/>
          <p:nvPr/>
        </p:nvPicPr>
        <p:blipFill rotWithShape="1">
          <a:blip r:embed="rId4">
            <a:alphaModFix/>
          </a:blip>
          <a:srcRect b="0" l="0" r="0" t="0"/>
          <a:stretch/>
        </p:blipFill>
        <p:spPr>
          <a:xfrm>
            <a:off x="6767512" y="3795712"/>
            <a:ext cx="5534025" cy="28289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5" name="Shape 1025"/>
        <p:cNvGrpSpPr/>
        <p:nvPr/>
      </p:nvGrpSpPr>
      <p:grpSpPr>
        <a:xfrm>
          <a:off x="0" y="0"/>
          <a:ext cx="0" cy="0"/>
          <a:chOff x="0" y="0"/>
          <a:chExt cx="0" cy="0"/>
        </a:xfrm>
      </p:grpSpPr>
      <p:sp>
        <p:nvSpPr>
          <p:cNvPr id="1026" name="Google Shape;1026;p122"/>
          <p:cNvSpPr txBox="1"/>
          <p:nvPr/>
        </p:nvSpPr>
        <p:spPr>
          <a:xfrm>
            <a:off x="990600" y="2362200"/>
            <a:ext cx="10455275" cy="11430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EB6E5A"/>
              </a:buClr>
              <a:buSzPts val="4400"/>
              <a:buFont typeface="Century Schoolbook"/>
              <a:buNone/>
            </a:pPr>
            <a:r>
              <a:rPr b="1" i="0" lang="en-US" sz="4400" u="none">
                <a:solidFill>
                  <a:srgbClr val="EB6E5A"/>
                </a:solidFill>
                <a:latin typeface="Century Schoolbook"/>
                <a:ea typeface="Century Schoolbook"/>
                <a:cs typeface="Century Schoolbook"/>
                <a:sym typeface="Century Schoolbook"/>
              </a:rPr>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13"/>
          <p:cNvSpPr txBox="1"/>
          <p:nvPr/>
        </p:nvSpPr>
        <p:spPr>
          <a:xfrm>
            <a:off x="641350" y="274637"/>
            <a:ext cx="11537950"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Getting Started</a:t>
            </a:r>
            <a:endParaRPr/>
          </a:p>
        </p:txBody>
      </p:sp>
      <p:sp>
        <p:nvSpPr>
          <p:cNvPr id="226" name="Google Shape;226;p13"/>
          <p:cNvSpPr txBox="1"/>
          <p:nvPr/>
        </p:nvSpPr>
        <p:spPr>
          <a:xfrm>
            <a:off x="641350" y="1069975"/>
            <a:ext cx="598805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Basic assignment and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Arithmetic Operations:</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 -, *, /, ^ are the standard arithmetic operators </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Assignment</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To assign a value to a variable use “&lt;-” or “=”</a:t>
            </a:r>
            <a:endParaRPr/>
          </a:p>
          <a:p>
            <a:pPr indent="-182562" lvl="2" marL="914400"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Matrix Arithmetic.</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 is element wise multiplication</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 is matrix multiplication</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graphicFrame>
        <p:nvGraphicFramePr>
          <p:cNvPr id="227" name="Google Shape;227;p13"/>
          <p:cNvGraphicFramePr/>
          <p:nvPr/>
        </p:nvGraphicFramePr>
        <p:xfrm>
          <a:off x="7162800" y="1676400"/>
          <a:ext cx="3000000" cy="3000000"/>
        </p:xfrm>
        <a:graphic>
          <a:graphicData uri="http://schemas.openxmlformats.org/drawingml/2006/table">
            <a:tbl>
              <a:tblPr>
                <a:noFill/>
                <a:tableStyleId>{28C35315-3211-4DA5-8295-004E48F76C65}</a:tableStyleId>
              </a:tblPr>
              <a:tblGrid>
                <a:gridCol w="1992300"/>
                <a:gridCol w="2808275"/>
              </a:tblGrid>
              <a:tr h="55085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Operator</a:t>
                      </a:r>
                      <a:endParaRPr/>
                    </a:p>
                  </a:txBody>
                  <a:tcPr marT="142925" marB="133200"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EAEAEC"/>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Description</a:t>
                      </a:r>
                      <a:endParaRPr/>
                    </a:p>
                  </a:txBody>
                  <a:tcPr marT="142925" marB="133200"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EAEAEC"/>
                    </a:solidFill>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Addition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Subtraction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Multiplication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Division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Exponent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73025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Modulus (Remainder from division)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r h="4556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Integer Division</a:t>
                      </a:r>
                      <a:endParaRPr/>
                    </a:p>
                  </a:txBody>
                  <a:tcPr marT="95400" marB="85675" marR="76325" marL="954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tcPr>
                </a:tc>
              </a:tr>
            </a:tbl>
          </a:graphicData>
        </a:graphic>
      </p:graphicFrame>
      <p:sp>
        <p:nvSpPr>
          <p:cNvPr id="228" name="Google Shape;228;p13"/>
          <p:cNvSpPr txBox="1"/>
          <p:nvPr/>
        </p:nvSpPr>
        <p:spPr>
          <a:xfrm>
            <a:off x="7162800" y="1069975"/>
            <a:ext cx="6400800" cy="460375"/>
          </a:xfrm>
          <a:prstGeom prst="rect">
            <a:avLst/>
          </a:prstGeom>
          <a:noFill/>
          <a:ln>
            <a:noFill/>
          </a:ln>
        </p:spPr>
        <p:txBody>
          <a:bodyPr anchorCtr="0" anchor="t" bIns="46800" lIns="90000" spcFirstLastPara="1" rIns="90000" wrap="square" tIns="46800">
            <a:spAutoFit/>
          </a:bodyPr>
          <a:lstStyle/>
          <a:p>
            <a:pPr indent="0" lvl="2" marL="73025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 Arithmetic operators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14"/>
          <p:cNvSpPr txBox="1"/>
          <p:nvPr/>
        </p:nvSpPr>
        <p:spPr>
          <a:xfrm>
            <a:off x="641350" y="274637"/>
            <a:ext cx="11626850" cy="563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Getting Started</a:t>
            </a:r>
            <a:endParaRPr/>
          </a:p>
        </p:txBody>
      </p:sp>
      <p:sp>
        <p:nvSpPr>
          <p:cNvPr id="235" name="Google Shape;235;p14"/>
          <p:cNvSpPr txBox="1"/>
          <p:nvPr/>
        </p:nvSpPr>
        <p:spPr>
          <a:xfrm>
            <a:off x="641350" y="1069975"/>
            <a:ext cx="1063625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How to use help in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 has a very good built-in help system.</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you know which function you want help with simply use ?_______ with the function in the blank.</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Ex:  </a:t>
            </a:r>
            <a:r>
              <a:rPr b="0" i="0" lang="en-US" sz="2400" u="none" cap="none" strike="noStrike">
                <a:solidFill>
                  <a:srgbClr val="000000"/>
                </a:solidFill>
                <a:latin typeface="Courier New"/>
                <a:ea typeface="Courier New"/>
                <a:cs typeface="Courier New"/>
                <a:sym typeface="Courier New"/>
              </a:rPr>
              <a:t>?hist</a:t>
            </a:r>
            <a:r>
              <a:rPr b="0" i="0" lang="en-US" sz="2400" u="none" cap="none" strike="noStrike">
                <a:solidFill>
                  <a:srgbClr val="000000"/>
                </a:solidFill>
                <a:latin typeface="Century Schoolbook"/>
                <a:ea typeface="Century Schoolbook"/>
                <a:cs typeface="Century Schoolbook"/>
                <a:sym typeface="Century Schoolbook"/>
              </a:rPr>
              <a: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you don’t know which function to use, then use help.search(“_______”).</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Ex:  </a:t>
            </a:r>
            <a:r>
              <a:rPr b="0" i="0" lang="en-US" sz="2400" u="none" cap="none" strike="noStrike">
                <a:solidFill>
                  <a:srgbClr val="000000"/>
                </a:solidFill>
                <a:latin typeface="Courier New"/>
                <a:ea typeface="Courier New"/>
                <a:cs typeface="Courier New"/>
                <a:sym typeface="Courier New"/>
              </a:rPr>
              <a:t>help.search(“histogram”)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15"/>
          <p:cNvSpPr txBox="1"/>
          <p:nvPr/>
        </p:nvSpPr>
        <p:spPr>
          <a:xfrm>
            <a:off x="641350" y="274637"/>
            <a:ext cx="11626850" cy="563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Packages</a:t>
            </a:r>
            <a:endParaRPr/>
          </a:p>
        </p:txBody>
      </p:sp>
      <p:sp>
        <p:nvSpPr>
          <p:cNvPr id="242" name="Google Shape;242;p15"/>
          <p:cNvSpPr txBox="1"/>
          <p:nvPr/>
        </p:nvSpPr>
        <p:spPr>
          <a:xfrm>
            <a:off x="381000" y="1066800"/>
            <a:ext cx="11626850" cy="5635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Packages are collections of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 functions,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Data  sets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compiled code in a well-defined format.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documentation for the package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Test scripts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directory where packages are stored is called the </a:t>
            </a:r>
            <a:r>
              <a:rPr b="0" i="0" lang="en-US" sz="2400" u="none">
                <a:solidFill>
                  <a:srgbClr val="FF0000"/>
                </a:solidFill>
                <a:latin typeface="Century Schoolbook"/>
                <a:ea typeface="Century Schoolbook"/>
                <a:cs typeface="Century Schoolbook"/>
                <a:sym typeface="Century Schoolbook"/>
              </a:rPr>
              <a:t>library</a:t>
            </a:r>
            <a:r>
              <a:rPr b="0" i="0" lang="en-US" sz="2400" u="none">
                <a:solidFill>
                  <a:srgbClr val="000000"/>
                </a:solidFill>
                <a:latin typeface="Century Schoolbook"/>
                <a:ea typeface="Century Schoolbook"/>
                <a:cs typeface="Century Schoolbook"/>
                <a:sym typeface="Century Schoolbook"/>
              </a:rPr>
              <a:t>.</a:t>
            </a:r>
            <a:r>
              <a:rPr b="1" i="0" lang="en-US" sz="2400" u="none">
                <a:solidFill>
                  <a:srgbClr val="000000"/>
                </a:solidFill>
                <a:latin typeface="Century Schoolbook"/>
                <a:ea typeface="Century Schoolbook"/>
                <a:cs typeface="Century Schoolbook"/>
                <a:sym typeface="Century Schoolbook"/>
              </a:rPr>
              <a:t> </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access and use the package, it has to be </a:t>
            </a:r>
            <a:r>
              <a:rPr b="0" i="0" lang="en-US" sz="2400" u="none">
                <a:solidFill>
                  <a:srgbClr val="FF0000"/>
                </a:solidFill>
                <a:latin typeface="Century Schoolbook"/>
                <a:ea typeface="Century Schoolbook"/>
                <a:cs typeface="Century Schoolbook"/>
                <a:sym typeface="Century Schoolbook"/>
              </a:rPr>
              <a:t>loaded first</a:t>
            </a:r>
            <a:r>
              <a:rPr b="0" i="0" lang="en-US" sz="2400" u="none">
                <a:solidFill>
                  <a:srgbClr val="000000"/>
                </a:solidFill>
                <a:latin typeface="Century Schoolbook"/>
                <a:ea typeface="Century Schoolbook"/>
                <a:cs typeface="Century Schoolbook"/>
                <a:sym typeface="Century Schoolbook"/>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16"/>
          <p:cNvSpPr txBox="1"/>
          <p:nvPr/>
        </p:nvSpPr>
        <p:spPr>
          <a:xfrm>
            <a:off x="641350" y="274637"/>
            <a:ext cx="11626850" cy="563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Packages</a:t>
            </a:r>
            <a:endParaRPr/>
          </a:p>
        </p:txBody>
      </p:sp>
      <p:sp>
        <p:nvSpPr>
          <p:cNvPr id="249" name="Google Shape;249;p16"/>
          <p:cNvSpPr txBox="1"/>
          <p:nvPr/>
        </p:nvSpPr>
        <p:spPr>
          <a:xfrm>
            <a:off x="711200" y="838200"/>
            <a:ext cx="11520487" cy="60198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R</a:t>
            </a:r>
            <a:r>
              <a:rPr b="0" i="0" lang="en-US" sz="2400" u="none">
                <a:solidFill>
                  <a:srgbClr val="000000"/>
                </a:solidFill>
                <a:latin typeface="Century Schoolbook"/>
                <a:ea typeface="Century Schoolbook"/>
                <a:cs typeface="Century Schoolbook"/>
                <a:sym typeface="Century Schoolbook"/>
              </a:rPr>
              <a:t> comes with a standard set of packages. Others are available for download and installation. Once installed, they have to be loaded into the session to be used.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install or add new R packages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install.packages(“package_name”)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load the package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library(package_name)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see default packages on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library()</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see installed packages on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installed.packages()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Remove package: </a:t>
            </a:r>
            <a:r>
              <a:rPr b="0" i="0" lang="en-US" sz="2400" u="none" cap="none" strike="noStrike">
                <a:solidFill>
                  <a:srgbClr val="000000"/>
                </a:solidFill>
                <a:latin typeface="Century Schoolbook"/>
                <a:ea typeface="Century Schoolbook"/>
                <a:cs typeface="Century Schoolbook"/>
                <a:sym typeface="Century Schoolbook"/>
              </a:rPr>
              <a:t>remove.packages("</a:t>
            </a:r>
            <a:r>
              <a:rPr b="0" i="0" lang="en-US" sz="2400" u="none" cap="none" strike="noStrike">
                <a:solidFill>
                  <a:srgbClr val="000000"/>
                </a:solidFill>
                <a:latin typeface="Courier New"/>
                <a:ea typeface="Courier New"/>
                <a:cs typeface="Courier New"/>
                <a:sym typeface="Courier New"/>
              </a:rPr>
              <a:t>package_name</a:t>
            </a:r>
            <a:r>
              <a:rPr b="0" i="0" lang="en-US" sz="2400" u="none" cap="none" strike="noStrik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can create your own package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sp>
        <p:nvSpPr>
          <p:cNvPr id="254" name="Google Shape;254;p17"/>
          <p:cNvSpPr txBox="1"/>
          <p:nvPr/>
        </p:nvSpPr>
        <p:spPr>
          <a:xfrm>
            <a:off x="641350" y="274637"/>
            <a:ext cx="11626850"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CRAN</a:t>
            </a:r>
            <a:endParaRPr/>
          </a:p>
        </p:txBody>
      </p:sp>
      <p:sp>
        <p:nvSpPr>
          <p:cNvPr id="255" name="Google Shape;255;p17"/>
          <p:cNvSpPr txBox="1"/>
          <p:nvPr/>
        </p:nvSpPr>
        <p:spPr>
          <a:xfrm>
            <a:off x="622300" y="990600"/>
            <a:ext cx="11645900" cy="5368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is A </a:t>
            </a:r>
            <a:r>
              <a:rPr b="0" i="0" lang="en-US" sz="2400" u="none">
                <a:solidFill>
                  <a:srgbClr val="FF0000"/>
                </a:solidFill>
                <a:latin typeface="Century Schoolbook"/>
                <a:ea typeface="Century Schoolbook"/>
                <a:cs typeface="Century Schoolbook"/>
                <a:sym typeface="Century Schoolbook"/>
              </a:rPr>
              <a:t>Comprehensive R Archive Network</a:t>
            </a:r>
            <a:r>
              <a:rPr b="0" i="0" lang="en-US" sz="2400" u="none">
                <a:solidFill>
                  <a:srgbClr val="000000"/>
                </a:solidFill>
                <a:latin typeface="Century Schoolbook"/>
                <a:ea typeface="Century Schoolbook"/>
                <a:cs typeface="Century Schoolbook"/>
                <a:sym typeface="Century Schoolbook"/>
              </a:rPr>
              <a:t>, contains many packages which can be used in many domains like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Genetics, Bioinformatics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Finance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HPC (High Performance Computing)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Machine Learning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Medical Imaging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Big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sp>
        <p:nvSpPr>
          <p:cNvPr id="261" name="Google Shape;261;p18"/>
          <p:cNvSpPr txBox="1"/>
          <p:nvPr/>
        </p:nvSpPr>
        <p:spPr>
          <a:xfrm>
            <a:off x="641350" y="274637"/>
            <a:ext cx="11715750"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R CONSOLE</a:t>
            </a:r>
            <a:endParaRPr/>
          </a:p>
        </p:txBody>
      </p:sp>
      <p:sp>
        <p:nvSpPr>
          <p:cNvPr id="262" name="Google Shape;262;p18"/>
          <p:cNvSpPr txBox="1"/>
          <p:nvPr/>
        </p:nvSpPr>
        <p:spPr>
          <a:xfrm>
            <a:off x="355600" y="990600"/>
            <a:ext cx="11912600" cy="50641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After installing R on the Linux machine. Just type R on the command line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After R console is opened, it shows some basic information about R, such as R version, date of release, licensing</a:t>
            </a:r>
            <a:endParaRPr/>
          </a:p>
        </p:txBody>
      </p:sp>
      <p:pic>
        <p:nvPicPr>
          <p:cNvPr id="263" name="Google Shape;263;p18"/>
          <p:cNvPicPr preferRelativeResize="0"/>
          <p:nvPr/>
        </p:nvPicPr>
        <p:blipFill rotWithShape="1">
          <a:blip r:embed="rId3">
            <a:alphaModFix/>
          </a:blip>
          <a:srcRect b="0" l="0" r="0" t="0"/>
          <a:stretch/>
        </p:blipFill>
        <p:spPr>
          <a:xfrm>
            <a:off x="976312" y="2438400"/>
            <a:ext cx="11825287" cy="388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sp>
        <p:nvSpPr>
          <p:cNvPr id="268" name="Google Shape;268;p19"/>
          <p:cNvSpPr txBox="1"/>
          <p:nvPr/>
        </p:nvSpPr>
        <p:spPr>
          <a:xfrm>
            <a:off x="641350" y="274637"/>
            <a:ext cx="11626850"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R CONSOLE</a:t>
            </a:r>
            <a:endParaRPr/>
          </a:p>
        </p:txBody>
      </p:sp>
      <p:sp>
        <p:nvSpPr>
          <p:cNvPr id="269" name="Google Shape;269;p19"/>
          <p:cNvSpPr txBox="1"/>
          <p:nvPr/>
        </p:nvSpPr>
        <p:spPr>
          <a:xfrm>
            <a:off x="641350" y="914400"/>
            <a:ext cx="11626850"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 the previous figure, notice “&gt;” symbol.</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This is called R prompt, which allows users to write commands and then press </a:t>
            </a:r>
            <a:r>
              <a:rPr b="0" i="0" lang="en-US" sz="2400" u="none">
                <a:solidFill>
                  <a:srgbClr val="FF0000"/>
                </a:solidFill>
                <a:latin typeface="Century Schoolbook"/>
                <a:ea typeface="Century Schoolbook"/>
                <a:cs typeface="Century Schoolbook"/>
                <a:sym typeface="Century Schoolbook"/>
              </a:rPr>
              <a:t>ENTER </a:t>
            </a:r>
            <a:r>
              <a:rPr b="0" i="0" lang="en-US" sz="2400" u="none">
                <a:solidFill>
                  <a:srgbClr val="000000"/>
                </a:solidFill>
                <a:latin typeface="Century Schoolbook"/>
                <a:ea typeface="Century Schoolbook"/>
                <a:cs typeface="Century Schoolbook"/>
                <a:sym typeface="Century Schoolbook"/>
              </a:rPr>
              <a:t>key to execute the command.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get more information about the console, go to Help-&gt;Console.</a:t>
            </a:r>
            <a:endParaRPr/>
          </a:p>
        </p:txBody>
      </p:sp>
      <p:pic>
        <p:nvPicPr>
          <p:cNvPr id="270" name="Google Shape;270;p19"/>
          <p:cNvPicPr preferRelativeResize="0"/>
          <p:nvPr/>
        </p:nvPicPr>
        <p:blipFill rotWithShape="1">
          <a:blip r:embed="rId3">
            <a:alphaModFix/>
          </a:blip>
          <a:srcRect b="0" l="0" r="0" t="0"/>
          <a:stretch/>
        </p:blipFill>
        <p:spPr>
          <a:xfrm>
            <a:off x="3289300" y="2667000"/>
            <a:ext cx="5722937" cy="362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graphicFrame>
        <p:nvGraphicFramePr>
          <p:cNvPr id="147" name="Google Shape;147;p2"/>
          <p:cNvGraphicFramePr/>
          <p:nvPr/>
        </p:nvGraphicFramePr>
        <p:xfrm>
          <a:off x="509587" y="708025"/>
          <a:ext cx="3000000" cy="3000000"/>
        </p:xfrm>
        <a:graphic>
          <a:graphicData uri="http://schemas.openxmlformats.org/drawingml/2006/table">
            <a:tbl>
              <a:tblPr>
                <a:noFill/>
                <a:tableStyleId>{28C35315-3211-4DA5-8295-004E48F76C65}</a:tableStyleId>
              </a:tblPr>
              <a:tblGrid>
                <a:gridCol w="10202850"/>
              </a:tblGrid>
              <a:tr h="2468550">
                <a:tc>
                  <a:txBody>
                    <a:bodyPr/>
                    <a:lstStyle/>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Session 15:</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The R project for Statistical Computing</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Why R</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Introduction &amp; Installation of R</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R Basics, Finding Help,</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Code Editors for R,</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Exploring RGui</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Exploring RStudio</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Basic Mathematical &amp; Arithmetic operations in R</a:t>
                      </a:r>
                      <a:endParaRPr/>
                    </a:p>
                  </a:txBody>
                  <a:tcPr marT="0" marB="0" marR="45000" marL="45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r h="2101850">
                <a:tc>
                  <a:txBody>
                    <a:bodyPr/>
                    <a:lstStyle/>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Session 16:</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Data Objects- Data Types &amp; Data Structures (e.g. lists. Arrays, matrices, data frames)</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Packages in R</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Working with Packages</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Handling Data in R Workspace</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Reading &amp; Importing data from Text files, Excel files, Multiple</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Exporting Data from R</a:t>
                      </a:r>
                      <a:endParaRPr/>
                    </a:p>
                  </a:txBody>
                  <a:tcPr marT="0" marB="0" marR="45000" marL="45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r h="1371600">
                <a:tc>
                  <a:txBody>
                    <a:bodyPr/>
                    <a:lstStyle/>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Session 18:</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Functions</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Built in functions in R (numeric, character, statistical)</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o Interactive reporting with R markdown</a:t>
                      </a:r>
                      <a:endParaRPr/>
                    </a:p>
                    <a:p>
                      <a:pPr indent="0" lvl="0" marL="0" marR="0" rtl="0" algn="l">
                        <a:lnSpc>
                          <a:spcPct val="100000"/>
                        </a:lnSpc>
                        <a:spcBef>
                          <a:spcPts val="0"/>
                        </a:spcBef>
                        <a:spcAft>
                          <a:spcPts val="0"/>
                        </a:spcAft>
                        <a:buNone/>
                      </a:pPr>
                      <a:r>
                        <a:t/>
                      </a:r>
                      <a:endParaRPr b="0" i="0" sz="1800" u="none">
                        <a:solidFill>
                          <a:srgbClr val="FFFFFF"/>
                        </a:solidFill>
                        <a:latin typeface="Century Schoolbook"/>
                        <a:ea typeface="Century Schoolbook"/>
                        <a:cs typeface="Century Schoolbook"/>
                        <a:sym typeface="Century Schoolbook"/>
                      </a:endParaRPr>
                    </a:p>
                  </a:txBody>
                  <a:tcPr marT="0" marB="0" marR="45000" marL="45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bl>
          </a:graphicData>
        </a:graphic>
      </p:graphicFrame>
      <p:sp>
        <p:nvSpPr>
          <p:cNvPr id="148" name="Google Shape;148;p2"/>
          <p:cNvSpPr txBox="1"/>
          <p:nvPr/>
        </p:nvSpPr>
        <p:spPr>
          <a:xfrm>
            <a:off x="381000" y="206375"/>
            <a:ext cx="10455275" cy="411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700"/>
              <a:buFont typeface="Century Schoolbook"/>
              <a:buNone/>
            </a:pPr>
            <a:r>
              <a:rPr b="0" i="0" lang="en-US" sz="2700" u="none">
                <a:solidFill>
                  <a:srgbClr val="575F6D"/>
                </a:solidFill>
                <a:latin typeface="Century Schoolbook"/>
                <a:ea typeface="Century Schoolbook"/>
                <a:cs typeface="Century Schoolbook"/>
                <a:sym typeface="Century Schoolbook"/>
              </a:rPr>
              <a:t>DAY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4" name="Shape 274"/>
        <p:cNvGrpSpPr/>
        <p:nvPr/>
      </p:nvGrpSpPr>
      <p:grpSpPr>
        <a:xfrm>
          <a:off x="0" y="0"/>
          <a:ext cx="0" cy="0"/>
          <a:chOff x="0" y="0"/>
          <a:chExt cx="0" cy="0"/>
        </a:xfrm>
      </p:grpSpPr>
      <p:sp>
        <p:nvSpPr>
          <p:cNvPr id="275" name="Google Shape;275;p20"/>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DEVELOPING A SIMPLE PROGRAM</a:t>
            </a:r>
            <a:endParaRPr/>
          </a:p>
        </p:txBody>
      </p:sp>
      <p:sp>
        <p:nvSpPr>
          <p:cNvPr id="276" name="Google Shape;276;p20"/>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Sample program for printing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Here, we are using the </a:t>
            </a:r>
            <a:r>
              <a:rPr b="0" i="0" lang="en-US" sz="2400" u="none" cap="none" strike="noStrike">
                <a:solidFill>
                  <a:srgbClr val="000000"/>
                </a:solidFill>
                <a:latin typeface="Courier New"/>
                <a:ea typeface="Courier New"/>
                <a:cs typeface="Courier New"/>
                <a:sym typeface="Courier New"/>
              </a:rPr>
              <a:t>print() </a:t>
            </a:r>
            <a:r>
              <a:rPr b="0" i="0" lang="en-US" sz="2400" u="none" cap="none" strike="noStrike">
                <a:solidFill>
                  <a:srgbClr val="000000"/>
                </a:solidFill>
                <a:latin typeface="Century Schoolbook"/>
                <a:ea typeface="Century Schoolbook"/>
                <a:cs typeface="Century Schoolbook"/>
                <a:sym typeface="Century Schoolbook"/>
              </a:rPr>
              <a:t>function to display “Hello World” on the R console</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&gt;print(“Hello World”)</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“Hello World”</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Here, we are doing simple math</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&gt;2+3</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5</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Code begins with ‘&gt;’ symbol and output begins with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sp>
        <p:nvSpPr>
          <p:cNvPr id="281" name="Google Shape;281;p21"/>
          <p:cNvSpPr txBox="1"/>
          <p:nvPr/>
        </p:nvSpPr>
        <p:spPr>
          <a:xfrm>
            <a:off x="641350" y="274637"/>
            <a:ext cx="11626850"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QUITTING R</a:t>
            </a:r>
            <a:endParaRPr/>
          </a:p>
        </p:txBody>
      </p:sp>
      <p:sp>
        <p:nvSpPr>
          <p:cNvPr id="282" name="Google Shape;282;p21"/>
          <p:cNvSpPr txBox="1"/>
          <p:nvPr/>
        </p:nvSpPr>
        <p:spPr>
          <a:xfrm>
            <a:off x="641350" y="914400"/>
            <a:ext cx="11626850"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can quit an active session of R by entering </a:t>
            </a:r>
            <a:r>
              <a:rPr b="0" i="0" lang="en-US" sz="2400" u="none">
                <a:solidFill>
                  <a:srgbClr val="000000"/>
                </a:solidFill>
                <a:latin typeface="Courier New"/>
                <a:ea typeface="Courier New"/>
                <a:cs typeface="Courier New"/>
                <a:sym typeface="Courier New"/>
              </a:rPr>
              <a:t>q()</a:t>
            </a:r>
            <a:r>
              <a:rPr b="0" i="0" lang="en-US" sz="2400" u="none">
                <a:solidFill>
                  <a:srgbClr val="000000"/>
                </a:solidFill>
                <a:latin typeface="Century Schoolbook"/>
                <a:ea typeface="Century Schoolbook"/>
                <a:cs typeface="Century Schoolbook"/>
                <a:sym typeface="Century Schoolbook"/>
              </a:rPr>
              <a:t> command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After executing the </a:t>
            </a:r>
            <a:r>
              <a:rPr b="0" i="0" lang="en-US" sz="2400" u="none">
                <a:solidFill>
                  <a:srgbClr val="000000"/>
                </a:solidFill>
                <a:latin typeface="Courier New"/>
                <a:ea typeface="Courier New"/>
                <a:cs typeface="Courier New"/>
                <a:sym typeface="Courier New"/>
              </a:rPr>
              <a:t>q()</a:t>
            </a:r>
            <a:r>
              <a:rPr b="0" i="0" lang="en-US" sz="2400" u="none">
                <a:solidFill>
                  <a:srgbClr val="000000"/>
                </a:solidFill>
                <a:latin typeface="Century Schoolbook"/>
                <a:ea typeface="Century Schoolbook"/>
                <a:cs typeface="Century Schoolbook"/>
                <a:sym typeface="Century Schoolbook"/>
              </a:rPr>
              <a:t> command, the question dialogue box appears asking whether to save the work space.</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283" name="Google Shape;283;p21"/>
          <p:cNvPicPr preferRelativeResize="0"/>
          <p:nvPr/>
        </p:nvPicPr>
        <p:blipFill rotWithShape="1">
          <a:blip r:embed="rId3">
            <a:alphaModFix/>
          </a:blip>
          <a:srcRect b="0" l="0" r="0" t="0"/>
          <a:stretch/>
        </p:blipFill>
        <p:spPr>
          <a:xfrm>
            <a:off x="2844800" y="2133600"/>
            <a:ext cx="6454775" cy="441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sp>
        <p:nvSpPr>
          <p:cNvPr id="288" name="Google Shape;288;p22"/>
          <p:cNvSpPr txBox="1"/>
          <p:nvPr/>
        </p:nvSpPr>
        <p:spPr>
          <a:xfrm>
            <a:off x="641350" y="277812"/>
            <a:ext cx="11518900" cy="6365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HANDLING BASIC EXPRESSIONS</a:t>
            </a:r>
            <a:endParaRPr/>
          </a:p>
        </p:txBody>
      </p:sp>
      <p:sp>
        <p:nvSpPr>
          <p:cNvPr id="289" name="Google Shape;289;p22"/>
          <p:cNvSpPr txBox="1"/>
          <p:nvPr/>
        </p:nvSpPr>
        <p:spPr>
          <a:xfrm>
            <a:off x="641350" y="990600"/>
            <a:ext cx="11518900" cy="50641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Anything</a:t>
            </a:r>
            <a:r>
              <a:rPr b="1"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entury Schoolbook"/>
                <a:ea typeface="Century Schoolbook"/>
                <a:cs typeface="Century Schoolbook"/>
                <a:sym typeface="Century Schoolbook"/>
              </a:rPr>
              <a:t>that you type on R console, it executes immediately on pressing the ENTER key.</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Basic Arithmetic in R</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&gt;12+45+9-7</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59</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R executes the expression in the following order</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12+45+9=66</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66-7=59</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p23"/>
          <p:cNvSpPr txBox="1"/>
          <p:nvPr/>
        </p:nvSpPr>
        <p:spPr>
          <a:xfrm>
            <a:off x="641350" y="277812"/>
            <a:ext cx="11518900" cy="8651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BASIC EXPRESSIONS</a:t>
            </a:r>
            <a:endParaRPr/>
          </a:p>
        </p:txBody>
      </p:sp>
      <p:sp>
        <p:nvSpPr>
          <p:cNvPr id="295" name="Google Shape;295;p23"/>
          <p:cNvSpPr txBox="1"/>
          <p:nvPr/>
        </p:nvSpPr>
        <p:spPr>
          <a:xfrm>
            <a:off x="641350" y="1276350"/>
            <a:ext cx="11518900" cy="1676400"/>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Let’s look at complex mathematical operation</a:t>
            </a:r>
            <a:endParaRPr/>
          </a:p>
          <a:p>
            <a:pPr indent="-266700" lvl="0" marL="27305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266700" lvl="0" marL="27305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r>
              <a:rPr b="1" i="0" lang="en-US" sz="2800" u="none">
                <a:solidFill>
                  <a:srgbClr val="000000"/>
                </a:solidFill>
                <a:latin typeface="Courier New"/>
                <a:ea typeface="Courier New"/>
                <a:cs typeface="Courier New"/>
                <a:sym typeface="Courier New"/>
              </a:rPr>
              <a:t>18+22/2-4/4*3.5</a:t>
            </a:r>
            <a:endParaRPr/>
          </a:p>
          <a:p>
            <a:pPr indent="0" lvl="0" marL="0" marR="0" rtl="0" algn="l">
              <a:lnSpc>
                <a:spcPct val="100000"/>
              </a:lnSpc>
              <a:spcBef>
                <a:spcPts val="0"/>
              </a:spcBef>
              <a:spcAft>
                <a:spcPts val="0"/>
              </a:spcAft>
              <a:buNone/>
            </a:pPr>
            <a:r>
              <a:t/>
            </a:r>
            <a:endParaRPr b="1" i="0" sz="2800" u="none">
              <a:solidFill>
                <a:srgbClr val="000000"/>
              </a:solidFill>
              <a:latin typeface="Courier New"/>
              <a:ea typeface="Courier New"/>
              <a:cs typeface="Courier New"/>
              <a:sym typeface="Courier New"/>
            </a:endParaRPr>
          </a:p>
        </p:txBody>
      </p:sp>
      <p:sp>
        <p:nvSpPr>
          <p:cNvPr id="296" name="Google Shape;296;p23"/>
          <p:cNvSpPr txBox="1"/>
          <p:nvPr/>
        </p:nvSpPr>
        <p:spPr>
          <a:xfrm>
            <a:off x="1066800" y="2935287"/>
            <a:ext cx="10668000" cy="2746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To calculate such complex mathematical expressions, R uses </a:t>
            </a:r>
            <a:r>
              <a:rPr b="0" i="0" lang="en-US" sz="1800" u="none">
                <a:solidFill>
                  <a:srgbClr val="FF0000"/>
                </a:solidFill>
                <a:latin typeface="Arial"/>
                <a:ea typeface="Arial"/>
                <a:cs typeface="Arial"/>
                <a:sym typeface="Arial"/>
              </a:rPr>
              <a:t>BODMAS (Brackets of Division Multiplication Addition Subtraction)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FF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&gt;18+(22/2)-((4/4)*3.5)</a:t>
            </a:r>
            <a:endParaRPr/>
          </a:p>
          <a:p>
            <a:pPr indent="0" lvl="1" marL="457200"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25.5 </a:t>
            </a:r>
            <a:endParaRPr/>
          </a:p>
          <a:p>
            <a:pPr indent="0" lvl="1"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0" lvl="1" marL="457200"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&gt;(18+22/2-4/4)*3.5</a:t>
            </a:r>
            <a:endParaRPr/>
          </a:p>
          <a:p>
            <a:pPr indent="0" lvl="1" marL="457200"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98.875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sp>
        <p:nvSpPr>
          <p:cNvPr id="302" name="Google Shape;302;p24"/>
          <p:cNvSpPr txBox="1"/>
          <p:nvPr/>
        </p:nvSpPr>
        <p:spPr>
          <a:xfrm>
            <a:off x="658812" y="152400"/>
            <a:ext cx="11609387" cy="8651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BASIC EXPRESSIONS</a:t>
            </a:r>
            <a:endParaRPr/>
          </a:p>
        </p:txBody>
      </p:sp>
      <p:sp>
        <p:nvSpPr>
          <p:cNvPr id="303" name="Google Shape;303;p24"/>
          <p:cNvSpPr txBox="1"/>
          <p:nvPr/>
        </p:nvSpPr>
        <p:spPr>
          <a:xfrm>
            <a:off x="641350" y="1066800"/>
            <a:ext cx="11518900" cy="55626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Mathematical Operators in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 -, *, ()	- Simple Mathematical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pi		- Stands for Pie value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X^Y	- X raised to Y</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sqrt(x)	- square root of x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abs(x)	- Absolute value of x</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factorial(x)	- Factorial of x</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log(x)	- logarithm of x</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cos(x), sin(x), tan(x)	- Trigonometric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25"/>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DECLARING VARIABLES IN R</a:t>
            </a:r>
            <a:endParaRPr/>
          </a:p>
        </p:txBody>
      </p:sp>
      <p:sp>
        <p:nvSpPr>
          <p:cNvPr id="309" name="Google Shape;309;p25"/>
          <p:cNvSpPr txBox="1"/>
          <p:nvPr/>
        </p:nvSpPr>
        <p:spPr>
          <a:xfrm>
            <a:off x="641350" y="1066800"/>
            <a:ext cx="11518900" cy="50641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Variables are symbols that are used to contain and store the values.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Two ways to assign the values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Using “=” symbol</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&gt;MyVar=10</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Using “&lt;-” symbol</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&gt;MyVar&lt;-10</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8287" lvl="1" marL="633412"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Here, </a:t>
            </a:r>
            <a:r>
              <a:rPr b="0" i="0" lang="en-US" sz="2400" u="none" cap="none" strike="noStrike">
                <a:solidFill>
                  <a:srgbClr val="000000"/>
                </a:solidFill>
                <a:latin typeface="Courier New"/>
                <a:ea typeface="Courier New"/>
                <a:cs typeface="Courier New"/>
                <a:sym typeface="Courier New"/>
              </a:rPr>
              <a:t>MyVar</a:t>
            </a:r>
            <a:r>
              <a:rPr b="0" i="0" lang="en-US" sz="2400" u="none" cap="none" strike="noStrike">
                <a:solidFill>
                  <a:srgbClr val="000000"/>
                </a:solidFill>
                <a:latin typeface="Century Schoolbook"/>
                <a:ea typeface="Century Schoolbook"/>
                <a:cs typeface="Century Schoolbook"/>
                <a:sym typeface="Century Schoolbook"/>
              </a:rPr>
              <a:t> is a object and it is assigned with the value 10. </a:t>
            </a:r>
            <a:endParaRPr/>
          </a:p>
          <a:p>
            <a:pPr indent="-268287" lvl="1" marL="633412"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Any of the above mentioned can used to assign the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3" name="Shape 313"/>
        <p:cNvGrpSpPr/>
        <p:nvPr/>
      </p:nvGrpSpPr>
      <p:grpSpPr>
        <a:xfrm>
          <a:off x="0" y="0"/>
          <a:ext cx="0" cy="0"/>
          <a:chOff x="0" y="0"/>
          <a:chExt cx="0" cy="0"/>
        </a:xfrm>
      </p:grpSpPr>
      <p:sp>
        <p:nvSpPr>
          <p:cNvPr id="314" name="Google Shape;314;p26"/>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a:t>
            </a:r>
            <a:endParaRPr/>
          </a:p>
        </p:txBody>
      </p:sp>
      <p:sp>
        <p:nvSpPr>
          <p:cNvPr id="315" name="Google Shape;315;p26"/>
          <p:cNvSpPr txBox="1"/>
          <p:nvPr/>
        </p:nvSpPr>
        <p:spPr>
          <a:xfrm>
            <a:off x="641350" y="10668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Numbers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Real numbers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R organizes numbers in 3 formats</a:t>
            </a:r>
            <a:endParaRPr/>
          </a:p>
          <a:p>
            <a:pPr indent="-182562" lvl="2" marL="914400" marR="0" rtl="0" algn="l">
              <a:lnSpc>
                <a:spcPct val="100000"/>
              </a:lnSpc>
              <a:spcBef>
                <a:spcPts val="600"/>
              </a:spcBef>
              <a:spcAft>
                <a:spcPts val="0"/>
              </a:spcAft>
              <a:buClr>
                <a:srgbClr val="E0752F"/>
              </a:buClr>
              <a:buSzPts val="1440"/>
              <a:buFont typeface="Noto Sans Symbols"/>
              <a:buChar char="🞆"/>
            </a:pPr>
            <a:r>
              <a:rPr b="1" i="0" lang="en-US" sz="2400" u="none" cap="none" strike="noStrike">
                <a:solidFill>
                  <a:srgbClr val="FF0000"/>
                </a:solidFill>
                <a:latin typeface="Century Schoolbook"/>
                <a:ea typeface="Century Schoolbook"/>
                <a:cs typeface="Century Schoolbook"/>
                <a:sym typeface="Century Schoolbook"/>
              </a:rPr>
              <a:t>Scalar</a:t>
            </a:r>
            <a:r>
              <a:rPr b="0" i="0" lang="en-US" sz="2400" u="none" cap="none" strike="noStrike">
                <a:solidFill>
                  <a:srgbClr val="000000"/>
                </a:solidFill>
                <a:latin typeface="Century Schoolbook"/>
                <a:ea typeface="Century Schoolbook"/>
                <a:cs typeface="Century Schoolbook"/>
                <a:sym typeface="Century Schoolbook"/>
              </a:rPr>
              <a:t> : Represents a single number (0 dimensional)</a:t>
            </a:r>
            <a:endParaRPr/>
          </a:p>
          <a:p>
            <a:pPr indent="-182562" lvl="2" marL="914400" marR="0" rtl="0" algn="l">
              <a:lnSpc>
                <a:spcPct val="100000"/>
              </a:lnSpc>
              <a:spcBef>
                <a:spcPts val="600"/>
              </a:spcBef>
              <a:spcAft>
                <a:spcPts val="0"/>
              </a:spcAft>
              <a:buClr>
                <a:srgbClr val="E0752F"/>
              </a:buClr>
              <a:buSzPts val="1440"/>
              <a:buFont typeface="Noto Sans Symbols"/>
              <a:buChar char="🞆"/>
            </a:pPr>
            <a:r>
              <a:rPr b="1" i="0" lang="en-US" sz="2400" u="none" cap="none" strike="noStrike">
                <a:solidFill>
                  <a:srgbClr val="FF0000"/>
                </a:solidFill>
                <a:latin typeface="Century Schoolbook"/>
                <a:ea typeface="Century Schoolbook"/>
                <a:cs typeface="Century Schoolbook"/>
                <a:sym typeface="Century Schoolbook"/>
              </a:rPr>
              <a:t>Vector</a:t>
            </a:r>
            <a:r>
              <a:rPr b="0" i="0" lang="en-US" sz="2400" u="none" cap="none" strike="noStrike">
                <a:solidFill>
                  <a:srgbClr val="000000"/>
                </a:solidFill>
                <a:latin typeface="Century Schoolbook"/>
                <a:ea typeface="Century Schoolbook"/>
                <a:cs typeface="Century Schoolbook"/>
                <a:sym typeface="Century Schoolbook"/>
              </a:rPr>
              <a:t> : Represents row of numbers (1 dimensional)</a:t>
            </a:r>
            <a:endParaRPr/>
          </a:p>
          <a:p>
            <a:pPr indent="-182562" lvl="2" marL="914400" marR="0" rtl="0" algn="l">
              <a:lnSpc>
                <a:spcPct val="100000"/>
              </a:lnSpc>
              <a:spcBef>
                <a:spcPts val="600"/>
              </a:spcBef>
              <a:spcAft>
                <a:spcPts val="0"/>
              </a:spcAft>
              <a:buClr>
                <a:srgbClr val="E0752F"/>
              </a:buClr>
              <a:buSzPts val="1440"/>
              <a:buFont typeface="Noto Sans Symbols"/>
              <a:buChar char="🞆"/>
            </a:pPr>
            <a:r>
              <a:rPr b="1" i="0" lang="en-US" sz="2400" u="none" cap="none" strike="noStrike">
                <a:solidFill>
                  <a:srgbClr val="FF0000"/>
                </a:solidFill>
                <a:latin typeface="Century Schoolbook"/>
                <a:ea typeface="Century Schoolbook"/>
                <a:cs typeface="Century Schoolbook"/>
                <a:sym typeface="Century Schoolbook"/>
              </a:rPr>
              <a:t>Matrix</a:t>
            </a:r>
            <a:r>
              <a:rPr b="0" i="0" lang="en-US" sz="2400" u="none" cap="none" strike="noStrike">
                <a:solidFill>
                  <a:srgbClr val="000000"/>
                </a:solidFill>
                <a:latin typeface="Century Schoolbook"/>
                <a:ea typeface="Century Schoolbook"/>
                <a:cs typeface="Century Schoolbook"/>
                <a:sym typeface="Century Schoolbook"/>
              </a:rPr>
              <a:t>: Represents the table like format (2 dimensional)</a:t>
            </a:r>
            <a:endParaRPr/>
          </a:p>
          <a:p>
            <a:pPr indent="-268287" lvl="1" marL="633412" marR="0" rtl="0" algn="l">
              <a:lnSpc>
                <a:spcPct val="100000"/>
              </a:lnSpc>
              <a:spcBef>
                <a:spcPts val="600"/>
              </a:spcBef>
              <a:spcAft>
                <a:spcPts val="0"/>
              </a:spcAft>
              <a:buClr>
                <a:srgbClr val="FE8637"/>
              </a:buClr>
              <a:buSzPts val="1920"/>
              <a:buFont typeface="Noto Sans Symbols"/>
              <a:buChar char="⚫"/>
            </a:pPr>
            <a:r>
              <a:rPr b="1" i="0" lang="en-US" sz="2400" u="none" cap="none" strike="noStrike">
                <a:solidFill>
                  <a:srgbClr val="000000"/>
                </a:solidFill>
                <a:latin typeface="Century Schoolbook"/>
                <a:ea typeface="Century Schoolbook"/>
                <a:cs typeface="Century Schoolbook"/>
                <a:sym typeface="Century Schoolbook"/>
              </a:rPr>
              <a:t>Working with Vectors</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consists of ordered collection of </a:t>
            </a:r>
            <a:r>
              <a:rPr b="0" i="0" lang="en-US" sz="2400" u="none" cap="none" strike="noStrike">
                <a:solidFill>
                  <a:srgbClr val="FF0000"/>
                </a:solidFill>
                <a:latin typeface="Century Schoolbook"/>
                <a:ea typeface="Century Schoolbook"/>
                <a:cs typeface="Century Schoolbook"/>
                <a:sym typeface="Century Schoolbook"/>
              </a:rPr>
              <a:t>numbers or strings</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Numerical Vector</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String/character vector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9" name="Shape 319"/>
        <p:cNvGrpSpPr/>
        <p:nvPr/>
      </p:nvGrpSpPr>
      <p:grpSpPr>
        <a:xfrm>
          <a:off x="0" y="0"/>
          <a:ext cx="0" cy="0"/>
          <a:chOff x="0" y="0"/>
          <a:chExt cx="0" cy="0"/>
        </a:xfrm>
      </p:grpSpPr>
      <p:sp>
        <p:nvSpPr>
          <p:cNvPr id="320" name="Google Shape;320;p27"/>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a:t>
            </a:r>
            <a:endParaRPr/>
          </a:p>
        </p:txBody>
      </p:sp>
      <p:sp>
        <p:nvSpPr>
          <p:cNvPr id="321" name="Google Shape;321;p27"/>
          <p:cNvSpPr txBox="1"/>
          <p:nvPr/>
        </p:nvSpPr>
        <p:spPr>
          <a:xfrm>
            <a:off x="641350" y="10668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Numeric Vector:</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Vector of numeric values. </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A scalar number is the simplest numeric vector.</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Example:</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1.5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1.5</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To store it for future use, </a:t>
            </a:r>
            <a:endParaRPr/>
          </a:p>
          <a:p>
            <a:pPr indent="-268287" lvl="1" marL="633412" marR="0" rtl="0" algn="l">
              <a:lnSpc>
                <a:spcPct val="100000"/>
              </a:lnSpc>
              <a:spcBef>
                <a:spcPts val="500"/>
              </a:spcBef>
              <a:spcAft>
                <a:spcPts val="0"/>
              </a:spcAft>
              <a:buClr>
                <a:srgbClr val="000000"/>
              </a:buClr>
              <a:buSzPts val="2100"/>
              <a:buFont typeface="Courier New"/>
              <a:buNone/>
            </a:pPr>
            <a:r>
              <a:rPr b="0" i="0" lang="en-US" sz="2100" u="none" cap="none" strike="noStrike">
                <a:solidFill>
                  <a:srgbClr val="000000"/>
                </a:solidFill>
                <a:latin typeface="Courier New"/>
                <a:ea typeface="Courier New"/>
                <a:cs typeface="Courier New"/>
                <a:sym typeface="Courier New"/>
              </a:rPr>
              <a:t>X&lt;-1.5</a:t>
            </a:r>
            <a:endParaRPr/>
          </a:p>
          <a:p>
            <a:pPr indent="0" lvl="0" marL="0" marR="0" rtl="0" algn="l">
              <a:lnSpc>
                <a:spcPct val="100000"/>
              </a:lnSpc>
              <a:spcBef>
                <a:spcPts val="0"/>
              </a:spcBef>
              <a:spcAft>
                <a:spcPts val="0"/>
              </a:spcAft>
              <a:buNone/>
            </a:pPr>
            <a:r>
              <a:t/>
            </a:r>
            <a:endParaRPr b="0" i="0" sz="21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6" name="Shape 326"/>
        <p:cNvGrpSpPr/>
        <p:nvPr/>
      </p:nvGrpSpPr>
      <p:grpSpPr>
        <a:xfrm>
          <a:off x="0" y="0"/>
          <a:ext cx="0" cy="0"/>
          <a:chOff x="0" y="0"/>
          <a:chExt cx="0" cy="0"/>
        </a:xfrm>
      </p:grpSpPr>
      <p:sp>
        <p:nvSpPr>
          <p:cNvPr id="327" name="Google Shape;327;p28"/>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 - VECTORS</a:t>
            </a:r>
            <a:endParaRPr/>
          </a:p>
        </p:txBody>
      </p:sp>
      <p:sp>
        <p:nvSpPr>
          <p:cNvPr id="328" name="Google Shape;328;p28"/>
          <p:cNvSpPr txBox="1"/>
          <p:nvPr/>
        </p:nvSpPr>
        <p:spPr>
          <a:xfrm>
            <a:off x="641350" y="1219200"/>
            <a:ext cx="11518900" cy="4911725"/>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rgbClr val="000000"/>
              </a:buClr>
              <a:buSzPts val="2400"/>
              <a:buFont typeface="Century Schoolbook"/>
              <a:buNone/>
            </a:pPr>
            <a:r>
              <a:rPr b="1" i="0" lang="en-US" sz="2400" u="none">
                <a:solidFill>
                  <a:srgbClr val="000000"/>
                </a:solidFill>
                <a:latin typeface="Century Schoolbook"/>
                <a:ea typeface="Century Schoolbook"/>
                <a:cs typeface="Century Schoolbook"/>
                <a:sym typeface="Century Schoolbook"/>
              </a:rPr>
              <a:t>Constructing the numeric and character vectors in R</a:t>
            </a:r>
            <a:endParaRPr/>
          </a:p>
          <a:p>
            <a:pPr indent="-266700" lvl="0" marL="27305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FE8637"/>
              </a:buClr>
              <a:buSzPts val="1680"/>
              <a:buFont typeface="Noto Sans Symbols"/>
              <a:buChar char="🞆"/>
            </a:pPr>
            <a:r>
              <a:rPr b="0" i="0" lang="en-US" sz="2400" u="none">
                <a:solidFill>
                  <a:srgbClr val="FF0000"/>
                </a:solidFill>
                <a:latin typeface="Courier New"/>
                <a:ea typeface="Courier New"/>
                <a:cs typeface="Courier New"/>
                <a:sym typeface="Courier New"/>
              </a:rPr>
              <a:t>c()</a:t>
            </a:r>
            <a:r>
              <a:rPr b="0" i="0" lang="en-US" sz="2400" u="none">
                <a:solidFill>
                  <a:srgbClr val="000000"/>
                </a:solidFill>
                <a:latin typeface="Courier New"/>
                <a:ea typeface="Courier New"/>
                <a:cs typeface="Courier New"/>
                <a:sym typeface="Courier New"/>
              </a:rPr>
              <a:t> </a:t>
            </a:r>
            <a:r>
              <a:rPr b="0" i="0" lang="en-US" sz="2400" u="none">
                <a:solidFill>
                  <a:srgbClr val="000000"/>
                </a:solidFill>
                <a:latin typeface="Century Schoolbook"/>
                <a:ea typeface="Century Schoolbook"/>
                <a:cs typeface="Century Schoolbook"/>
                <a:sym typeface="Century Schoolbook"/>
              </a:rPr>
              <a:t>is used to construct the vector (Integer/Character)</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c(10,20,20,30,40) - A</a:t>
            </a:r>
            <a:r>
              <a:rPr b="0" i="0" lang="en-US" sz="2400" u="none" cap="none" strike="noStrike">
                <a:solidFill>
                  <a:srgbClr val="000000"/>
                </a:solidFill>
                <a:latin typeface="Century Schoolbook"/>
                <a:ea typeface="Century Schoolbook"/>
                <a:cs typeface="Century Schoolbook"/>
                <a:sym typeface="Century Schoolbook"/>
              </a:rPr>
              <a:t> Numerical/Integer vector</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c('Hello2', 20, 'Hello4', 30) - </a:t>
            </a:r>
            <a:r>
              <a:rPr b="0" i="0" lang="en-US" sz="2400" u="none" cap="none" strike="noStrike">
                <a:solidFill>
                  <a:srgbClr val="000000"/>
                </a:solidFill>
                <a:latin typeface="Century Schoolbook"/>
                <a:ea typeface="Century Schoolbook"/>
                <a:cs typeface="Century Schoolbook"/>
                <a:sym typeface="Century Schoolbook"/>
              </a:rPr>
              <a:t>A combination of Numerical and Character vector</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c('Hello1', 'Hello2', 'Hello3') - </a:t>
            </a:r>
            <a:r>
              <a:rPr b="0" i="0" lang="en-US" sz="2400" u="none" cap="none" strike="noStrike">
                <a:solidFill>
                  <a:srgbClr val="000000"/>
                </a:solidFill>
                <a:latin typeface="Century Schoolbook"/>
                <a:ea typeface="Century Schoolbook"/>
                <a:cs typeface="Century Schoolbook"/>
                <a:sym typeface="Century Schoolbook"/>
              </a:rPr>
              <a:t>Character vector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29"/>
          <p:cNvSpPr txBox="1"/>
          <p:nvPr/>
        </p:nvSpPr>
        <p:spPr>
          <a:xfrm>
            <a:off x="639762" y="274637"/>
            <a:ext cx="10455275"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INTEGER AND DOUBLE VECTORS</a:t>
            </a:r>
            <a:endParaRPr/>
          </a:p>
        </p:txBody>
      </p:sp>
      <p:sp>
        <p:nvSpPr>
          <p:cNvPr id="334" name="Google Shape;334;p29"/>
          <p:cNvSpPr txBox="1"/>
          <p:nvPr/>
        </p:nvSpPr>
        <p:spPr>
          <a:xfrm>
            <a:off x="639762" y="1600200"/>
            <a:ext cx="10455275" cy="4873625"/>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sng">
                <a:solidFill>
                  <a:srgbClr val="000000"/>
                </a:solidFill>
                <a:latin typeface="Century Schoolbook"/>
                <a:ea typeface="Century Schoolbook"/>
                <a:cs typeface="Century Schoolbook"/>
                <a:sym typeface="Century Schoolbook"/>
              </a:rPr>
              <a:t>A number by default is considered double in R.</a:t>
            </a:r>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&gt; batch&lt;-c(“cdac”,”dbda”, 2022)</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&gt; typeof(batch)</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&gt; newbatch&lt;-c(03,11,2022)</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&gt; typeof(newbatch)</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&gt; newbatch&lt;- c(03L,11L,2022L)  # To read as integer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3"/>
          <p:cNvSpPr txBox="1"/>
          <p:nvPr/>
        </p:nvSpPr>
        <p:spPr>
          <a:xfrm>
            <a:off x="639762" y="274637"/>
            <a:ext cx="10455275" cy="411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700"/>
              <a:buFont typeface="Century Schoolbook"/>
              <a:buNone/>
            </a:pPr>
            <a:r>
              <a:rPr b="0" i="0" lang="en-US" sz="2700" u="none">
                <a:solidFill>
                  <a:srgbClr val="575F6D"/>
                </a:solidFill>
                <a:latin typeface="Century Schoolbook"/>
                <a:ea typeface="Century Schoolbook"/>
                <a:cs typeface="Century Schoolbook"/>
                <a:sym typeface="Century Schoolbook"/>
              </a:rPr>
              <a:t>DAY 2</a:t>
            </a:r>
            <a:endParaRPr/>
          </a:p>
        </p:txBody>
      </p:sp>
      <p:graphicFrame>
        <p:nvGraphicFramePr>
          <p:cNvPr id="154" name="Google Shape;154;p3"/>
          <p:cNvGraphicFramePr/>
          <p:nvPr/>
        </p:nvGraphicFramePr>
        <p:xfrm>
          <a:off x="639762" y="914400"/>
          <a:ext cx="3000000" cy="3000000"/>
        </p:xfrm>
        <a:graphic>
          <a:graphicData uri="http://schemas.openxmlformats.org/drawingml/2006/table">
            <a:tbl>
              <a:tblPr>
                <a:noFill/>
                <a:tableStyleId>{28C35315-3211-4DA5-8295-004E48F76C65}</a:tableStyleId>
              </a:tblPr>
              <a:tblGrid>
                <a:gridCol w="9377350"/>
              </a:tblGrid>
              <a:tr h="1371600">
                <a:tc>
                  <a:txBody>
                    <a:bodyPr/>
                    <a:lstStyle/>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Session 17:</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o Introduction to tidy verse (group of packages)</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o Manipulating and Processing Data in R</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o Creating, Accessing and Sorting data frames</a:t>
                      </a:r>
                      <a:endParaRPr/>
                    </a:p>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o Extracting, Combining, Merging, reshaping data frames</a:t>
                      </a:r>
                      <a:endParaRPr/>
                    </a:p>
                  </a:txBody>
                  <a:tcPr marT="0" marB="0" marR="45000" marL="45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r h="823900">
                <a:tc>
                  <a:txBody>
                    <a:bodyPr/>
                    <a:lstStyle/>
                    <a:p>
                      <a:pPr indent="0" lvl="0" marL="0" marR="0" rtl="0" algn="l">
                        <a:lnSpc>
                          <a:spcPct val="48000"/>
                        </a:lnSpc>
                        <a:spcBef>
                          <a:spcPts val="0"/>
                        </a:spcBef>
                        <a:spcAft>
                          <a:spcPts val="0"/>
                        </a:spcAft>
                        <a:buClr>
                          <a:srgbClr val="FFFFFF"/>
                        </a:buClr>
                        <a:buSzPts val="1800"/>
                        <a:buFont typeface="Century Schoolbook"/>
                        <a:buNone/>
                      </a:pPr>
                      <a:r>
                        <a:rPr b="0" i="0" lang="en-US" sz="1800" u="none">
                          <a:solidFill>
                            <a:srgbClr val="FFFFFF"/>
                          </a:solidFill>
                          <a:latin typeface="Century Schoolbook"/>
                          <a:ea typeface="Century Schoolbook"/>
                          <a:cs typeface="Century Schoolbook"/>
                          <a:sym typeface="Century Schoolbook"/>
                        </a:rPr>
                        <a:t>o Introduction to R Shiny</a:t>
                      </a:r>
                      <a:endParaRPr/>
                    </a:p>
                    <a:p>
                      <a:pPr indent="0" lvl="0" marL="0" marR="0" rtl="0" algn="l">
                        <a:lnSpc>
                          <a:spcPct val="100000"/>
                        </a:lnSpc>
                        <a:spcBef>
                          <a:spcPts val="0"/>
                        </a:spcBef>
                        <a:spcAft>
                          <a:spcPts val="0"/>
                        </a:spcAft>
                        <a:buNone/>
                      </a:pPr>
                      <a:r>
                        <a:t/>
                      </a:r>
                      <a:endParaRPr b="0" i="0" sz="1800" u="none">
                        <a:solidFill>
                          <a:srgbClr val="FFFFFF"/>
                        </a:solidFill>
                        <a:latin typeface="Century Schoolbook"/>
                        <a:ea typeface="Century Schoolbook"/>
                        <a:cs typeface="Century Schoolbook"/>
                        <a:sym typeface="Century Schoolbook"/>
                      </a:endParaRPr>
                    </a:p>
                  </a:txBody>
                  <a:tcPr marT="0" marB="0" marR="45000" marL="45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9" name="Shape 339"/>
        <p:cNvGrpSpPr/>
        <p:nvPr/>
      </p:nvGrpSpPr>
      <p:grpSpPr>
        <a:xfrm>
          <a:off x="0" y="0"/>
          <a:ext cx="0" cy="0"/>
          <a:chOff x="0" y="0"/>
          <a:chExt cx="0" cy="0"/>
        </a:xfrm>
      </p:grpSpPr>
      <p:sp>
        <p:nvSpPr>
          <p:cNvPr id="340" name="Google Shape;340;p30"/>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 - VECTORS</a:t>
            </a:r>
            <a:endParaRPr/>
          </a:p>
        </p:txBody>
      </p:sp>
      <p:sp>
        <p:nvSpPr>
          <p:cNvPr id="341" name="Google Shape;341;p30"/>
          <p:cNvSpPr txBox="1"/>
          <p:nvPr/>
        </p:nvSpPr>
        <p:spPr>
          <a:xfrm>
            <a:off x="641350" y="1219200"/>
            <a:ext cx="11518900" cy="49117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We can also combine </a:t>
            </a:r>
            <a:r>
              <a:rPr b="0" i="0" lang="en-US" sz="2400" u="none">
                <a:solidFill>
                  <a:srgbClr val="FF0000"/>
                </a:solidFill>
                <a:latin typeface="Century Schoolbook"/>
                <a:ea typeface="Century Schoolbook"/>
                <a:cs typeface="Century Schoolbook"/>
                <a:sym typeface="Century Schoolbook"/>
              </a:rPr>
              <a:t>single-element vectors and multi element vectors </a:t>
            </a:r>
            <a:r>
              <a:rPr b="0" i="0" lang="en-US" sz="2400" u="none">
                <a:solidFill>
                  <a:srgbClr val="000000"/>
                </a:solidFill>
                <a:latin typeface="Century Schoolbook"/>
                <a:ea typeface="Century Schoolbook"/>
                <a:cs typeface="Century Schoolbook"/>
                <a:sym typeface="Century Schoolbook"/>
              </a:rPr>
              <a:t>and obtain a vector with the same elements as previously created.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c(1, 2, c(3, 4, 5)) </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[1] 1 2 3 4 5</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y=c(1, 2, c(3, 4, 5),c(5,6,7))</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Z = c(10:20,y, sum(10:20))</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length(Z)</a:t>
            </a:r>
            <a:endParaRPr/>
          </a:p>
          <a:p>
            <a:pPr indent="-266700" lvl="0" marL="266700" marR="0" rtl="0" algn="l">
              <a:lnSpc>
                <a:spcPct val="100000"/>
              </a:lnSpc>
              <a:spcBef>
                <a:spcPts val="60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     Answer?</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400" u="none">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sp>
        <p:nvSpPr>
          <p:cNvPr id="346" name="Google Shape;346;p31"/>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 - VECTORS</a:t>
            </a:r>
            <a:endParaRPr/>
          </a:p>
        </p:txBody>
      </p:sp>
      <p:sp>
        <p:nvSpPr>
          <p:cNvPr id="347" name="Google Shape;347;p31"/>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Creating the vector using </a:t>
            </a:r>
            <a:r>
              <a:rPr b="0" i="0" lang="en-US" sz="2400" u="none">
                <a:solidFill>
                  <a:srgbClr val="000000"/>
                </a:solidFill>
                <a:latin typeface="Courier New"/>
                <a:ea typeface="Courier New"/>
                <a:cs typeface="Courier New"/>
                <a:sym typeface="Courier New"/>
              </a:rPr>
              <a:t>(</a:t>
            </a:r>
            <a:r>
              <a:rPr b="0" i="0" lang="en-US" sz="2400" u="none">
                <a:solidFill>
                  <a:srgbClr val="FF0000"/>
                </a:solidFill>
                <a:latin typeface="Courier New"/>
                <a:ea typeface="Courier New"/>
                <a:cs typeface="Courier New"/>
                <a:sym typeface="Courier New"/>
              </a:rPr>
              <a:t>:</a:t>
            </a:r>
            <a:r>
              <a:rPr b="0" i="0" lang="en-US" sz="2400" u="none">
                <a:solidFill>
                  <a:srgbClr val="000000"/>
                </a:solidFill>
                <a:latin typeface="Courier New"/>
                <a:ea typeface="Courier New"/>
                <a:cs typeface="Courier New"/>
                <a:sym typeface="Courier New"/>
              </a:rPr>
              <a:t>)</a:t>
            </a:r>
            <a:r>
              <a:rPr b="0" i="0" lang="en-US" sz="2400" u="none">
                <a:solidFill>
                  <a:srgbClr val="000000"/>
                </a:solidFill>
                <a:latin typeface="Century Schoolbook"/>
                <a:ea typeface="Century Schoolbook"/>
                <a:cs typeface="Century Schoolbook"/>
                <a:sym typeface="Century Schoolbook"/>
              </a:rPr>
              <a:t> operator</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&gt;1:15 (generates numbers from 1 to 15)</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c(1:15)</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[1]  1  2  3  4  5  6  7  8  9 10 11 12 13 14 15</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c(1,15)</a:t>
            </a:r>
            <a:endParaRPr/>
          </a:p>
          <a:p>
            <a:pPr indent="-266700" lvl="0" marL="266700" marR="0" rtl="0" algn="l">
              <a:lnSpc>
                <a:spcPct val="100000"/>
              </a:lnSpc>
              <a:spcBef>
                <a:spcPts val="60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		Answer?</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c(1-15)</a:t>
            </a:r>
            <a:endParaRPr/>
          </a:p>
          <a:p>
            <a:pPr indent="-266700" lvl="0" marL="266700" marR="0" rtl="0" algn="l">
              <a:lnSpc>
                <a:spcPct val="100000"/>
              </a:lnSpc>
              <a:spcBef>
                <a:spcPts val="60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		Answer?</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2400" u="none">
              <a:solidFill>
                <a:srgbClr val="000000"/>
              </a:solidFill>
              <a:latin typeface="Courier New"/>
              <a:ea typeface="Courier New"/>
              <a:cs typeface="Courier New"/>
              <a:sym typeface="Courier New"/>
            </a:endParaRPr>
          </a:p>
        </p:txBody>
      </p:sp>
      <p:sp>
        <p:nvSpPr>
          <p:cNvPr id="348" name="Google Shape;348;p31"/>
          <p:cNvSpPr txBox="1"/>
          <p:nvPr/>
        </p:nvSpPr>
        <p:spPr>
          <a:xfrm>
            <a:off x="609600" y="4800600"/>
            <a:ext cx="10439400" cy="13731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&gt; sum(1:15) ## it sums the numbers from 1 to 15</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	[1] 120</a:t>
            </a:r>
            <a:endParaRPr/>
          </a:p>
          <a:p>
            <a:pPr indent="0" lvl="0" marL="0" marR="0" rtl="0" algn="l">
              <a:lnSpc>
                <a:spcPct val="100000"/>
              </a:lnSpc>
              <a:spcBef>
                <a:spcPts val="0"/>
              </a:spcBef>
              <a:spcAft>
                <a:spcPts val="0"/>
              </a:spcAft>
              <a:buClr>
                <a:srgbClr val="000000"/>
              </a:buClr>
              <a:buSzPts val="2800"/>
              <a:buFont typeface="Courier New"/>
              <a:buNone/>
            </a:pPr>
            <a:r>
              <a:rPr b="0" i="0" lang="en-US" sz="2800" u="none">
                <a:solidFill>
                  <a:srgbClr val="000000"/>
                </a:solidFill>
                <a:latin typeface="Courier New"/>
                <a:ea typeface="Courier New"/>
                <a:cs typeface="Courier New"/>
                <a:sym typeface="Courier New"/>
              </a:rPr>
              <a:t>&gt; mean(1:15)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2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2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2000"/>
                                        <p:tgtEl>
                                          <p:spTgt spid="3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2" name="Shape 352"/>
        <p:cNvGrpSpPr/>
        <p:nvPr/>
      </p:nvGrpSpPr>
      <p:grpSpPr>
        <a:xfrm>
          <a:off x="0" y="0"/>
          <a:ext cx="0" cy="0"/>
          <a:chOff x="0" y="0"/>
          <a:chExt cx="0" cy="0"/>
        </a:xfrm>
      </p:grpSpPr>
      <p:sp>
        <p:nvSpPr>
          <p:cNvPr id="353" name="Google Shape;353;p32"/>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a:t>
            </a:r>
            <a:endParaRPr/>
          </a:p>
        </p:txBody>
      </p:sp>
      <p:sp>
        <p:nvSpPr>
          <p:cNvPr id="354" name="Google Shape;354;p32"/>
          <p:cNvSpPr txBox="1"/>
          <p:nvPr/>
        </p:nvSpPr>
        <p:spPr>
          <a:xfrm>
            <a:off x="641350" y="1066800"/>
            <a:ext cx="11518900" cy="50641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Strings (characters)</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A string should be specified by using quotes. Both single and double quotes will work</a:t>
            </a:r>
            <a:endParaRPr/>
          </a:p>
          <a:p>
            <a:pPr indent="-182562" lvl="2" marL="91440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a </a:t>
            </a:r>
            <a:r>
              <a:rPr b="0" i="0" lang="en-US" sz="2400" u="none" cap="none" strike="noStrike">
                <a:solidFill>
                  <a:srgbClr val="666666"/>
                </a:solidFill>
                <a:latin typeface="Courier New"/>
                <a:ea typeface="Courier New"/>
                <a:cs typeface="Courier New"/>
                <a:sym typeface="Courier New"/>
              </a:rPr>
              <a:t>&lt;-</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4070A0"/>
                </a:solidFill>
                <a:latin typeface="Courier New"/>
                <a:ea typeface="Courier New"/>
                <a:cs typeface="Courier New"/>
                <a:sym typeface="Courier New"/>
              </a:rPr>
              <a:t>"hello"</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entury Schoolbook"/>
                <a:ea typeface="Century Schoolbook"/>
                <a:cs typeface="Century Schoolbook"/>
                <a:sym typeface="Century Schoolbook"/>
              </a:rPr>
              <a:t>## Assigning a string to variable a</a:t>
            </a:r>
            <a:endParaRPr/>
          </a:p>
          <a:p>
            <a:pPr indent="-182562" lvl="2" marL="91440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a 	</a:t>
            </a:r>
            <a:r>
              <a:rPr b="0" i="0" lang="en-US" sz="2400" u="none" cap="none" strike="noStrike">
                <a:solidFill>
                  <a:srgbClr val="000000"/>
                </a:solidFill>
                <a:latin typeface="Century Schoolbook"/>
                <a:ea typeface="Century Schoolbook"/>
                <a:cs typeface="Century Schoolbook"/>
                <a:sym typeface="Century Schoolbook"/>
              </a:rPr>
              <a:t>## Printing variable a</a:t>
            </a:r>
            <a:endParaRPr/>
          </a:p>
          <a:p>
            <a:pPr indent="-182562" lvl="2" marL="914400"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"hello"</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entury Schoolbook"/>
                <a:ea typeface="Century Schoolbook"/>
                <a:cs typeface="Century Schoolbook"/>
                <a:sym typeface="Century Schoolbook"/>
              </a:rPr>
              <a:t>## Output of variable a</a:t>
            </a:r>
            <a:endParaRPr/>
          </a:p>
          <a:p>
            <a:pPr indent="-182562" lvl="2" marL="91440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b </a:t>
            </a:r>
            <a:r>
              <a:rPr b="0" i="0" lang="en-US" sz="2400" u="none" cap="none" strike="noStrike">
                <a:solidFill>
                  <a:srgbClr val="666666"/>
                </a:solidFill>
                <a:latin typeface="Courier New"/>
                <a:ea typeface="Courier New"/>
                <a:cs typeface="Courier New"/>
                <a:sym typeface="Courier New"/>
              </a:rPr>
              <a:t>&lt;-</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902000"/>
                </a:solidFill>
                <a:latin typeface="Courier New"/>
                <a:ea typeface="Courier New"/>
                <a:cs typeface="Courier New"/>
                <a:sym typeface="Courier New"/>
              </a:rPr>
              <a:t>c</a:t>
            </a: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4070A0"/>
                </a:solidFill>
                <a:latin typeface="Courier New"/>
                <a:ea typeface="Courier New"/>
                <a:cs typeface="Courier New"/>
                <a:sym typeface="Courier New"/>
              </a:rPr>
              <a:t>"hello"</a:t>
            </a: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4070A0"/>
                </a:solidFill>
                <a:latin typeface="Courier New"/>
                <a:ea typeface="Courier New"/>
                <a:cs typeface="Courier New"/>
                <a:sym typeface="Courier New"/>
              </a:rPr>
              <a:t>"there"</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entury Schoolbook"/>
                <a:ea typeface="Century Schoolbook"/>
                <a:cs typeface="Century Schoolbook"/>
                <a:sym typeface="Century Schoolbook"/>
              </a:rPr>
              <a:t> ## Assigning two strings to variable b</a:t>
            </a:r>
            <a:endParaRPr/>
          </a:p>
          <a:p>
            <a:pPr indent="-182562" lvl="2" marL="91440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b			</a:t>
            </a:r>
            <a:r>
              <a:rPr b="0" i="0" lang="en-US" sz="2400" u="none" cap="none" strike="noStrike">
                <a:solidFill>
                  <a:srgbClr val="000000"/>
                </a:solidFill>
                <a:latin typeface="Century Schoolbook"/>
                <a:ea typeface="Century Schoolbook"/>
                <a:cs typeface="Century Schoolbook"/>
                <a:sym typeface="Century Schoolbook"/>
              </a:rPr>
              <a:t> ## Printing variable b</a:t>
            </a:r>
            <a:endParaRPr/>
          </a:p>
          <a:p>
            <a:pPr indent="-182562" lvl="2" marL="914400"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"hello" "there"</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entury Schoolbook"/>
                <a:ea typeface="Century Schoolbook"/>
                <a:cs typeface="Century Schoolbook"/>
                <a:sym typeface="Century Schoolbook"/>
              </a:rPr>
              <a:t> ## Output of variable b</a:t>
            </a:r>
            <a:endParaRPr/>
          </a:p>
          <a:p>
            <a:pPr indent="-182562" lvl="2" marL="91440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b[</a:t>
            </a:r>
            <a:r>
              <a:rPr b="0" i="0" lang="en-US" sz="2400" u="none" cap="none" strike="noStrike">
                <a:solidFill>
                  <a:srgbClr val="208050"/>
                </a:solidFill>
                <a:latin typeface="Courier New"/>
                <a:ea typeface="Courier New"/>
                <a:cs typeface="Courier New"/>
                <a:sym typeface="Courier New"/>
              </a:rPr>
              <a:t>1</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entury Schoolbook"/>
                <a:ea typeface="Century Schoolbook"/>
                <a:cs typeface="Century Schoolbook"/>
                <a:sym typeface="Century Schoolbook"/>
              </a:rPr>
              <a:t> ## Printing first element of variable b</a:t>
            </a:r>
            <a:endParaRPr/>
          </a:p>
          <a:p>
            <a:pPr indent="-182562" lvl="2" marL="914400"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"hello”	</a:t>
            </a:r>
            <a:r>
              <a:rPr b="0" i="0" lang="en-US" sz="1800" u="none" cap="none" strike="noStrike">
                <a:solidFill>
                  <a:srgbClr val="000000"/>
                </a:solidFill>
                <a:latin typeface="Century Schoolbook"/>
                <a:ea typeface="Century Schoolbook"/>
                <a:cs typeface="Century Schoolbook"/>
                <a:sym typeface="Century Schoolbook"/>
              </a:rPr>
              <a:t> </a:t>
            </a:r>
            <a:r>
              <a:rPr b="0" i="0" lang="en-US" sz="2400" u="none" cap="none" strike="noStrike">
                <a:solidFill>
                  <a:srgbClr val="000000"/>
                </a:solidFill>
                <a:latin typeface="Century Schoolbook"/>
                <a:ea typeface="Century Schoolbook"/>
                <a:cs typeface="Century Schoolbook"/>
                <a:sym typeface="Century Schoolbook"/>
              </a:rPr>
              <a:t>## Output of variable b[1]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8" name="Shape 358"/>
        <p:cNvGrpSpPr/>
        <p:nvPr/>
      </p:nvGrpSpPr>
      <p:grpSpPr>
        <a:xfrm>
          <a:off x="0" y="0"/>
          <a:ext cx="0" cy="0"/>
          <a:chOff x="0" y="0"/>
          <a:chExt cx="0" cy="0"/>
        </a:xfrm>
      </p:grpSpPr>
      <p:sp>
        <p:nvSpPr>
          <p:cNvPr id="359" name="Google Shape;359;p33"/>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VARIABLE TYPES IN R</a:t>
            </a:r>
            <a:endParaRPr/>
          </a:p>
        </p:txBody>
      </p:sp>
      <p:sp>
        <p:nvSpPr>
          <p:cNvPr id="360" name="Google Shape;360;p33"/>
          <p:cNvSpPr txBox="1"/>
          <p:nvPr/>
        </p:nvSpPr>
        <p:spPr>
          <a:xfrm>
            <a:off x="641350" y="1219200"/>
            <a:ext cx="11518900" cy="49117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Logical Vectors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In contrast to numeric vectors, a logical vector stores a group of </a:t>
            </a:r>
            <a:r>
              <a:rPr b="0" i="0" lang="en-US" sz="2400" u="none" cap="none" strike="noStrike">
                <a:solidFill>
                  <a:srgbClr val="FF0000"/>
                </a:solidFill>
                <a:latin typeface="Century Schoolbook"/>
                <a:ea typeface="Century Schoolbook"/>
                <a:cs typeface="Century Schoolbook"/>
                <a:sym typeface="Century Schoolbook"/>
              </a:rPr>
              <a:t>TRUE</a:t>
            </a:r>
            <a:r>
              <a:rPr b="0" i="0" lang="en-US" sz="2400" u="none" cap="none" strike="noStrike">
                <a:solidFill>
                  <a:srgbClr val="000000"/>
                </a:solidFill>
                <a:latin typeface="Century Schoolbook"/>
                <a:ea typeface="Century Schoolbook"/>
                <a:cs typeface="Century Schoolbook"/>
                <a:sym typeface="Century Schoolbook"/>
              </a:rPr>
              <a:t> or </a:t>
            </a:r>
            <a:r>
              <a:rPr b="0" i="0" lang="en-US" sz="2400" u="none" cap="none" strike="noStrike">
                <a:solidFill>
                  <a:srgbClr val="FF0000"/>
                </a:solidFill>
                <a:latin typeface="Century Schoolbook"/>
                <a:ea typeface="Century Schoolbook"/>
                <a:cs typeface="Century Schoolbook"/>
                <a:sym typeface="Century Schoolbook"/>
              </a:rPr>
              <a:t>FALSE</a:t>
            </a:r>
            <a:r>
              <a:rPr b="0" i="0" lang="en-US" sz="2400" u="none" cap="none" strike="noStrike">
                <a:solidFill>
                  <a:srgbClr val="000000"/>
                </a:solidFill>
                <a:latin typeface="Century Schoolbook"/>
                <a:ea typeface="Century Schoolbook"/>
                <a:cs typeface="Century Schoolbook"/>
                <a:sym typeface="Century Schoolbook"/>
              </a:rPr>
              <a:t> values.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simplest logical vectors are </a:t>
            </a:r>
            <a:r>
              <a:rPr b="0" i="0" lang="en-US" sz="2400" u="none" cap="none" strike="noStrike">
                <a:solidFill>
                  <a:srgbClr val="FF0000"/>
                </a:solidFill>
                <a:latin typeface="Century Schoolbook"/>
                <a:ea typeface="Century Schoolbook"/>
                <a:cs typeface="Century Schoolbook"/>
                <a:sym typeface="Century Schoolbook"/>
              </a:rPr>
              <a:t>TRUE</a:t>
            </a:r>
            <a:r>
              <a:rPr b="0" i="0" lang="en-US" sz="2400" u="none" cap="none" strike="noStrike">
                <a:solidFill>
                  <a:srgbClr val="000000"/>
                </a:solidFill>
                <a:latin typeface="Century Schoolbook"/>
                <a:ea typeface="Century Schoolbook"/>
                <a:cs typeface="Century Schoolbook"/>
                <a:sym typeface="Century Schoolbook"/>
              </a:rPr>
              <a:t> and </a:t>
            </a:r>
            <a:r>
              <a:rPr b="0" i="0" lang="en-US" sz="2400" u="none" cap="none" strike="noStrike">
                <a:solidFill>
                  <a:srgbClr val="FF0000"/>
                </a:solidFill>
                <a:latin typeface="Century Schoolbook"/>
                <a:ea typeface="Century Schoolbook"/>
                <a:cs typeface="Century Schoolbook"/>
                <a:sym typeface="Century Schoolbook"/>
              </a:rPr>
              <a:t>FALSE</a:t>
            </a:r>
            <a:r>
              <a:rPr b="0" i="0" lang="en-US" sz="2400" u="none" cap="none" strike="noStrike">
                <a:solidFill>
                  <a:srgbClr val="000000"/>
                </a:solidFill>
                <a:latin typeface="Century Schoolbook"/>
                <a:ea typeface="Century Schoolbook"/>
                <a:cs typeface="Century Schoolbook"/>
                <a:sym typeface="Century Schoolbook"/>
              </a:rPr>
              <a:t> themselves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A more usual way to obtain a logical vector is to ask logical questions about R objects.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For example, we can ask R whether 1 is greater than 2:</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1&gt;2 </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 [1] FALSE </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c(1, 2) &gt; 2 </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 [1] FALSE FALSE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5" name="Shape 365"/>
        <p:cNvGrpSpPr/>
        <p:nvPr/>
      </p:nvGrpSpPr>
      <p:grpSpPr>
        <a:xfrm>
          <a:off x="0" y="0"/>
          <a:ext cx="0" cy="0"/>
          <a:chOff x="0" y="0"/>
          <a:chExt cx="0" cy="0"/>
        </a:xfrm>
      </p:grpSpPr>
      <p:sp>
        <p:nvSpPr>
          <p:cNvPr id="366" name="Google Shape;366;p34"/>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VARIABLE TYPES IN R – LOGICAL VECTORS</a:t>
            </a:r>
            <a:endParaRPr/>
          </a:p>
        </p:txBody>
      </p:sp>
      <p:sp>
        <p:nvSpPr>
          <p:cNvPr id="367" name="Google Shape;367;p34"/>
          <p:cNvSpPr txBox="1"/>
          <p:nvPr/>
        </p:nvSpPr>
        <p:spPr>
          <a:xfrm>
            <a:off x="641350" y="1219200"/>
            <a:ext cx="11518900" cy="4911725"/>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Examples</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c(1, 2) &gt; c(2, 1)</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 [1] FALSE TRUE</a:t>
            </a:r>
            <a:endParaRPr/>
          </a:p>
          <a:p>
            <a:pPr indent="-268287" lvl="1" marL="633412" marR="0" rtl="0" algn="l">
              <a:lnSpc>
                <a:spcPct val="100000"/>
              </a:lnSpc>
              <a:spcBef>
                <a:spcPts val="600"/>
              </a:spcBef>
              <a:spcAft>
                <a:spcPts val="0"/>
              </a:spcAft>
              <a:buClr>
                <a:srgbClr val="000000"/>
              </a:buClr>
              <a:buSzPts val="2400"/>
              <a:buFont typeface="Century Schoolbook"/>
              <a:buNone/>
            </a:pPr>
            <a:r>
              <a:rPr b="1" i="0" lang="en-US" sz="2400" u="none" cap="none" strike="noStrike">
                <a:solidFill>
                  <a:srgbClr val="000000"/>
                </a:solidFill>
                <a:latin typeface="Century Schoolbook"/>
                <a:ea typeface="Century Schoolbook"/>
                <a:cs typeface="Century Schoolbook"/>
                <a:sym typeface="Century Schoolbook"/>
              </a:rPr>
              <a:t>Execution</a:t>
            </a:r>
            <a:r>
              <a:rPr b="0" i="0" lang="en-US" sz="2400" u="none" cap="none" strike="noStrike">
                <a:solidFill>
                  <a:srgbClr val="333333"/>
                </a:solidFill>
                <a:latin typeface="Courier New"/>
                <a:ea typeface="Courier New"/>
                <a:cs typeface="Courier New"/>
                <a:sym typeface="Courier New"/>
              </a:rPr>
              <a:t> c(1 &gt; 2, 2 &gt; 1)</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c(2, 3) &gt; c(1, 2, -1, 3)</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 [1] TRUE TRUE TRUE FALSE</a:t>
            </a:r>
            <a:endParaRPr/>
          </a:p>
          <a:p>
            <a:pPr indent="-268287" lvl="1" marL="633412" marR="0" rtl="0" algn="l">
              <a:lnSpc>
                <a:spcPct val="100000"/>
              </a:lnSpc>
              <a:spcBef>
                <a:spcPts val="600"/>
              </a:spcBef>
              <a:spcAft>
                <a:spcPts val="0"/>
              </a:spcAft>
              <a:buClr>
                <a:srgbClr val="000000"/>
              </a:buClr>
              <a:buSzPts val="2400"/>
              <a:buFont typeface="Century Schoolbook"/>
              <a:buNone/>
            </a:pPr>
            <a:r>
              <a:rPr b="1" i="0" lang="en-US" sz="2400" u="none" cap="none" strike="noStrike">
                <a:solidFill>
                  <a:srgbClr val="000000"/>
                </a:solidFill>
                <a:latin typeface="Century Schoolbook"/>
                <a:ea typeface="Century Schoolbook"/>
                <a:cs typeface="Century Schoolbook"/>
                <a:sym typeface="Century Schoolbook"/>
              </a:rPr>
              <a:t>Execution</a:t>
            </a:r>
            <a:r>
              <a:rPr b="0" i="0" lang="en-US" sz="2400" u="none" cap="none" strike="noStrike">
                <a:solidFill>
                  <a:srgbClr val="333333"/>
                </a:solidFill>
                <a:latin typeface="Courier New"/>
                <a:ea typeface="Courier New"/>
                <a:cs typeface="Courier New"/>
                <a:sym typeface="Courier New"/>
              </a:rPr>
              <a:t> c(2 &gt; 1, 3 &gt; 2, 2 &gt; -1, 3 &gt; 3)</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8287" lvl="1" marL="633412" marR="0" rtl="0" algn="l">
              <a:lnSpc>
                <a:spcPct val="100000"/>
              </a:lnSpc>
              <a:spcBef>
                <a:spcPts val="70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y=c(1, 2, c(3, 4, 5),c(5,6,7)) </a:t>
            </a:r>
            <a:endParaRPr/>
          </a:p>
          <a:p>
            <a:pPr indent="-268287" lvl="1" marL="633412" marR="0" rtl="0" algn="l">
              <a:lnSpc>
                <a:spcPct val="100000"/>
              </a:lnSpc>
              <a:spcBef>
                <a:spcPts val="700"/>
              </a:spcBef>
              <a:spcAft>
                <a:spcPts val="0"/>
              </a:spcAft>
              <a:buClr>
                <a:srgbClr val="000000"/>
              </a:buClr>
              <a:buSzPts val="2800"/>
              <a:buFont typeface="Courier New"/>
              <a:buNone/>
            </a:pPr>
            <a:r>
              <a:rPr b="0" i="0" lang="en-US" sz="2800" u="none" cap="none" strike="noStrike">
                <a:solidFill>
                  <a:srgbClr val="000000"/>
                </a:solidFill>
                <a:latin typeface="Courier New"/>
                <a:ea typeface="Courier New"/>
                <a:cs typeface="Courier New"/>
                <a:sym typeface="Courier New"/>
              </a:rPr>
              <a:t>y == "a“  # what will be the output?</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2" name="Shape 372"/>
        <p:cNvGrpSpPr/>
        <p:nvPr/>
      </p:nvGrpSpPr>
      <p:grpSpPr>
        <a:xfrm>
          <a:off x="0" y="0"/>
          <a:ext cx="0" cy="0"/>
          <a:chOff x="0" y="0"/>
          <a:chExt cx="0" cy="0"/>
        </a:xfrm>
      </p:grpSpPr>
      <p:sp>
        <p:nvSpPr>
          <p:cNvPr id="373" name="Google Shape;373;p35"/>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VARIABLE TYPES IN R</a:t>
            </a:r>
            <a:endParaRPr/>
          </a:p>
        </p:txBody>
      </p:sp>
      <p:sp>
        <p:nvSpPr>
          <p:cNvPr id="374" name="Google Shape;374;p35"/>
          <p:cNvSpPr txBox="1"/>
          <p:nvPr/>
        </p:nvSpPr>
        <p:spPr>
          <a:xfrm>
            <a:off x="720725" y="1223962"/>
            <a:ext cx="11518900" cy="49117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Named Vectors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is a vector with names corresponding to the elements.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We can give names to a vector when we create it</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a:t>
            </a:r>
            <a:r>
              <a:rPr b="0" i="0" lang="en-US" sz="2400" u="none" cap="none" strike="noStrike">
                <a:solidFill>
                  <a:srgbClr val="000000"/>
                </a:solidFill>
                <a:latin typeface="Century Schoolbook"/>
                <a:ea typeface="Century Schoolbook"/>
                <a:cs typeface="Century Schoolbook"/>
                <a:sym typeface="Century Schoolbook"/>
              </a:rPr>
              <a:t> dbda &lt;- c(janaki=1, nanda=2, madhavi=3, raghu=4 )</a:t>
            </a:r>
            <a:endParaRPr/>
          </a:p>
          <a:p>
            <a:pPr indent="-268287" lvl="1" marL="633412" marR="0" rtl="0" algn="l">
              <a:lnSpc>
                <a:spcPct val="100000"/>
              </a:lnSpc>
              <a:spcBef>
                <a:spcPts val="600"/>
              </a:spcBef>
              <a:spcAft>
                <a:spcPts val="0"/>
              </a:spcAft>
              <a:buClr>
                <a:srgbClr val="333333"/>
              </a:buClr>
              <a:buSzPts val="2400"/>
              <a:buFont typeface="Courier New"/>
              <a:buNone/>
            </a:pPr>
            <a:r>
              <a:rPr b="1" i="0" lang="en-US" sz="2400" u="none" cap="none" strike="noStrike">
                <a:solidFill>
                  <a:srgbClr val="333333"/>
                </a:solidFill>
                <a:latin typeface="Courier New"/>
                <a:ea typeface="Courier New"/>
                <a:cs typeface="Courier New"/>
                <a:sym typeface="Courier New"/>
              </a:rPr>
              <a:t>To print the vector</a:t>
            </a:r>
            <a:endParaRPr/>
          </a:p>
          <a:p>
            <a:pPr indent="-268287" lvl="1" marL="6334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  or &gt; print(dbda)  or  &gt; show(dbda)</a:t>
            </a:r>
            <a:endParaRPr/>
          </a:p>
          <a:p>
            <a:pPr indent="-268287" lvl="1" marL="633412" marR="0" rtl="0" algn="l">
              <a:lnSpc>
                <a:spcPct val="100000"/>
              </a:lnSpc>
              <a:spcBef>
                <a:spcPts val="600"/>
              </a:spcBef>
              <a:spcAft>
                <a:spcPts val="0"/>
              </a:spcAft>
              <a:buClr>
                <a:srgbClr val="000000"/>
              </a:buClr>
              <a:buSzPts val="2400"/>
              <a:buFont typeface="Century Schoolbook"/>
              <a:buNone/>
            </a:pPr>
            <a:r>
              <a:rPr b="1" i="0" lang="en-US" sz="2400" u="none" cap="none" strike="noStrike">
                <a:solidFill>
                  <a:srgbClr val="000000"/>
                </a:solidFill>
                <a:latin typeface="Century Schoolbook"/>
                <a:ea typeface="Century Schoolbook"/>
                <a:cs typeface="Century Schoolbook"/>
                <a:sym typeface="Century Schoolbook"/>
              </a:rPr>
              <a:t>##janaki nanda madhavi raghu</a:t>
            </a:r>
            <a:endParaRPr/>
          </a:p>
          <a:p>
            <a:pPr indent="-268287" lvl="1" marL="633412" marR="0" rtl="0" algn="l">
              <a:lnSpc>
                <a:spcPct val="100000"/>
              </a:lnSpc>
              <a:spcBef>
                <a:spcPts val="600"/>
              </a:spcBef>
              <a:spcAft>
                <a:spcPts val="0"/>
              </a:spcAft>
              <a:buClr>
                <a:srgbClr val="000000"/>
              </a:buClr>
              <a:buSzPts val="2400"/>
              <a:buFont typeface="Century Schoolbook"/>
              <a:buNone/>
            </a:pPr>
            <a:r>
              <a:rPr b="1" i="0" lang="en-US" sz="2400" u="none" cap="none" strike="noStrike">
                <a:solidFill>
                  <a:srgbClr val="000000"/>
                </a:solidFill>
                <a:latin typeface="Century Schoolbook"/>
                <a:ea typeface="Century Schoolbook"/>
                <a:cs typeface="Century Schoolbook"/>
                <a:sym typeface="Century Schoolbook"/>
              </a:rPr>
              <a:t> ##         1          2                3         4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9" name="Shape 379"/>
        <p:cNvGrpSpPr/>
        <p:nvPr/>
      </p:nvGrpSpPr>
      <p:grpSpPr>
        <a:xfrm>
          <a:off x="0" y="0"/>
          <a:ext cx="0" cy="0"/>
          <a:chOff x="0" y="0"/>
          <a:chExt cx="0" cy="0"/>
        </a:xfrm>
      </p:grpSpPr>
      <p:sp>
        <p:nvSpPr>
          <p:cNvPr id="380" name="Google Shape;380;p36"/>
          <p:cNvSpPr txBox="1"/>
          <p:nvPr/>
        </p:nvSpPr>
        <p:spPr>
          <a:xfrm>
            <a:off x="639762" y="274637"/>
            <a:ext cx="10455275"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NAMED VECTOR </a:t>
            </a:r>
            <a:endParaRPr/>
          </a:p>
        </p:txBody>
      </p:sp>
      <p:sp>
        <p:nvSpPr>
          <p:cNvPr id="381" name="Google Shape;381;p36"/>
          <p:cNvSpPr txBox="1"/>
          <p:nvPr/>
        </p:nvSpPr>
        <p:spPr>
          <a:xfrm>
            <a:off x="609600" y="1143000"/>
            <a:ext cx="10455275" cy="4873625"/>
          </a:xfrm>
          <a:prstGeom prst="rect">
            <a:avLst/>
          </a:prstGeom>
          <a:noFill/>
          <a:ln>
            <a:noFill/>
          </a:ln>
        </p:spPr>
        <p:txBody>
          <a:bodyPr anchorCtr="0" anchor="t" bIns="45700" lIns="91425" spcFirstLastPara="1" rIns="91425" wrap="square" tIns="45700">
            <a:noAutofit/>
          </a:bodyPr>
          <a:lstStyle/>
          <a:p>
            <a:pPr indent="-266699" lvl="1" marL="639762" marR="0" rtl="0" algn="l">
              <a:lnSpc>
                <a:spcPct val="100000"/>
              </a:lnSpc>
              <a:spcBef>
                <a:spcPts val="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names(dbda)- print only names without values</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unname(dbda) – Print values without names</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str(dbda) – see the structure of object ‘x’</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dbda[order(dbda, decreasing = TRUE)]</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333333"/>
                </a:solidFill>
                <a:latin typeface="Courier New"/>
                <a:ea typeface="Courier New"/>
                <a:cs typeface="Courier New"/>
                <a:sym typeface="Courier New"/>
              </a:rPr>
              <a:t>table(is.na(dbda)) - Number of NA’s in object “dbda”</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dbda[c(5)]&lt;-NA – assign NA to 2nd element</a:t>
            </a:r>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table(is.na(dbda)) – now check again for NAs</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400"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6" name="Shape 386"/>
        <p:cNvGrpSpPr/>
        <p:nvPr/>
      </p:nvGrpSpPr>
      <p:grpSpPr>
        <a:xfrm>
          <a:off x="0" y="0"/>
          <a:ext cx="0" cy="0"/>
          <a:chOff x="0" y="0"/>
          <a:chExt cx="0" cy="0"/>
        </a:xfrm>
      </p:grpSpPr>
      <p:sp>
        <p:nvSpPr>
          <p:cNvPr id="387" name="Google Shape;387;p37"/>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EXTRACTING AN ELEMENT</a:t>
            </a:r>
            <a:endParaRPr/>
          </a:p>
        </p:txBody>
      </p:sp>
      <p:sp>
        <p:nvSpPr>
          <p:cNvPr id="388" name="Google Shape;388;p37"/>
          <p:cNvSpPr txBox="1"/>
          <p:nvPr/>
        </p:nvSpPr>
        <p:spPr>
          <a:xfrm>
            <a:off x="503237" y="1141412"/>
            <a:ext cx="11734800" cy="54102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While </a:t>
            </a:r>
            <a:r>
              <a:rPr b="0" i="0" lang="en-US" sz="2400" u="none">
                <a:solidFill>
                  <a:srgbClr val="244583"/>
                </a:solidFill>
                <a:latin typeface="Courier New"/>
                <a:ea typeface="Courier New"/>
                <a:cs typeface="Courier New"/>
                <a:sym typeface="Courier New"/>
              </a:rPr>
              <a:t>[]</a:t>
            </a:r>
            <a:r>
              <a:rPr b="0" i="0" lang="en-US" sz="2400" u="none">
                <a:solidFill>
                  <a:srgbClr val="000000"/>
                </a:solidFill>
                <a:latin typeface="Century Schoolbook"/>
                <a:ea typeface="Century Schoolbook"/>
                <a:cs typeface="Century Schoolbook"/>
                <a:sym typeface="Century Schoolbook"/>
              </a:rPr>
              <a:t> creates a subset of a vector, </a:t>
            </a:r>
            <a:r>
              <a:rPr b="0" i="0" lang="en-US" sz="2400" u="none">
                <a:solidFill>
                  <a:srgbClr val="244583"/>
                </a:solidFill>
                <a:latin typeface="Courier New"/>
                <a:ea typeface="Courier New"/>
                <a:cs typeface="Courier New"/>
                <a:sym typeface="Courier New"/>
              </a:rPr>
              <a:t>[[]]</a:t>
            </a:r>
            <a:r>
              <a:rPr b="0" i="0" lang="en-US" sz="2400" u="none">
                <a:solidFill>
                  <a:srgbClr val="000000"/>
                </a:solidFill>
                <a:latin typeface="Century Schoolbook"/>
                <a:ea typeface="Century Schoolbook"/>
                <a:cs typeface="Century Schoolbook"/>
                <a:sym typeface="Century Schoolbook"/>
              </a:rPr>
              <a:t> extracts an element from a vector. </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(indexing operators used by “R”)</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Example:</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dbda[c(2)] – to access 2nd element of the object</a:t>
            </a:r>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or</a:t>
            </a:r>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dbda["nanda”] – access element of object “dbda” based on names  of the object. </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266699" lvl="1" marL="63976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&gt; dbda[[“nanda"]] - to get value of 2</a:t>
            </a:r>
            <a:r>
              <a:rPr b="0" baseline="30000" i="0" lang="en-US" sz="2400" u="none" cap="none" strike="noStrike">
                <a:solidFill>
                  <a:srgbClr val="333333"/>
                </a:solidFill>
                <a:latin typeface="Courier New"/>
                <a:ea typeface="Courier New"/>
                <a:cs typeface="Courier New"/>
                <a:sym typeface="Courier New"/>
              </a:rPr>
              <a:t>nd</a:t>
            </a:r>
            <a:r>
              <a:rPr b="0" i="0" lang="en-US" sz="2400" u="none" cap="none" strike="noStrike">
                <a:solidFill>
                  <a:srgbClr val="333333"/>
                </a:solidFill>
                <a:latin typeface="Courier New"/>
                <a:ea typeface="Courier New"/>
                <a:cs typeface="Courier New"/>
                <a:sym typeface="Courier New"/>
              </a:rPr>
              <a:t> element “nanda”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3" name="Shape 393"/>
        <p:cNvGrpSpPr/>
        <p:nvPr/>
      </p:nvGrpSpPr>
      <p:grpSpPr>
        <a:xfrm>
          <a:off x="0" y="0"/>
          <a:ext cx="0" cy="0"/>
          <a:chOff x="0" y="0"/>
          <a:chExt cx="0" cy="0"/>
        </a:xfrm>
      </p:grpSpPr>
      <p:sp>
        <p:nvSpPr>
          <p:cNvPr id="394" name="Google Shape;394;p38"/>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EXTRACTING AN ELEMENT BASED ON THE VALUE</a:t>
            </a:r>
            <a:endParaRPr/>
          </a:p>
        </p:txBody>
      </p:sp>
      <p:sp>
        <p:nvSpPr>
          <p:cNvPr id="395" name="Google Shape;395;p38"/>
          <p:cNvSpPr txBox="1"/>
          <p:nvPr/>
        </p:nvSpPr>
        <p:spPr>
          <a:xfrm>
            <a:off x="533400" y="1066800"/>
            <a:ext cx="11734800" cy="54102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 Extract elements which are greater than certain value</a:t>
            </a:r>
            <a:endParaRPr/>
          </a:p>
          <a:p>
            <a:pPr indent="0" lvl="1" marL="3667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input &lt;- c(21, 44, 69, 9, 12, 16, 19, 224, 261, 300)</a:t>
            </a:r>
            <a:endParaRPr/>
          </a:p>
          <a:p>
            <a:pPr indent="0" lvl="1" marL="3667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0" lvl="1" marL="3667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input &gt; 220 </a:t>
            </a:r>
            <a:endParaRPr/>
          </a:p>
          <a:p>
            <a:pPr indent="0" lvl="1" marL="3667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[1] FALSE FALSE FALSE FALSE FALSE FALSE FALSE  TRUE  TRUE  TRUE</a:t>
            </a:r>
            <a:endParaRPr/>
          </a:p>
          <a:p>
            <a:pPr indent="0" lvl="1" marL="3667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0" lvl="1" marL="3667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input[input &gt; 220]</a:t>
            </a:r>
            <a:endParaRPr/>
          </a:p>
          <a:p>
            <a:pPr indent="0" lvl="1" marL="366712" marR="0" rtl="0" algn="l">
              <a:lnSpc>
                <a:spcPct val="100000"/>
              </a:lnSpc>
              <a:spcBef>
                <a:spcPts val="600"/>
              </a:spcBef>
              <a:spcAft>
                <a:spcPts val="0"/>
              </a:spcAft>
              <a:buClr>
                <a:srgbClr val="333333"/>
              </a:buClr>
              <a:buSzPts val="2400"/>
              <a:buFont typeface="Courier New"/>
              <a:buNone/>
            </a:pPr>
            <a:r>
              <a:rPr b="0" i="0" lang="en-US" sz="2400" u="none" cap="none" strike="noStrike">
                <a:solidFill>
                  <a:srgbClr val="333333"/>
                </a:solidFill>
                <a:latin typeface="Courier New"/>
                <a:ea typeface="Courier New"/>
                <a:cs typeface="Courier New"/>
                <a:sym typeface="Courier New"/>
              </a:rPr>
              <a:t>[1] 224 261 300</a:t>
            </a:r>
            <a:endParaRPr/>
          </a:p>
          <a:p>
            <a:pPr indent="0" lvl="0" marL="0" marR="0" rtl="0" algn="l">
              <a:lnSpc>
                <a:spcPct val="100000"/>
              </a:lnSpc>
              <a:spcBef>
                <a:spcPts val="0"/>
              </a:spcBef>
              <a:spcAft>
                <a:spcPts val="0"/>
              </a:spcAft>
              <a:buNone/>
            </a:pPr>
            <a:r>
              <a:t/>
            </a:r>
            <a:endParaRPr b="0" i="0" sz="2400" u="none" cap="none" strike="noStrike">
              <a:solidFill>
                <a:srgbClr val="33333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0" name="Shape 400"/>
        <p:cNvGrpSpPr/>
        <p:nvPr/>
      </p:nvGrpSpPr>
      <p:grpSpPr>
        <a:xfrm>
          <a:off x="0" y="0"/>
          <a:ext cx="0" cy="0"/>
          <a:chOff x="0" y="0"/>
          <a:chExt cx="0" cy="0"/>
        </a:xfrm>
      </p:grpSpPr>
      <p:sp>
        <p:nvSpPr>
          <p:cNvPr id="401" name="Google Shape;401;p39"/>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VARIABLE TYPES IN R - FACTORS</a:t>
            </a:r>
            <a:endParaRPr/>
          </a:p>
        </p:txBody>
      </p:sp>
      <p:sp>
        <p:nvSpPr>
          <p:cNvPr id="402" name="Google Shape;402;p39"/>
          <p:cNvSpPr txBox="1"/>
          <p:nvPr/>
        </p:nvSpPr>
        <p:spPr>
          <a:xfrm>
            <a:off x="641350" y="1219200"/>
            <a:ext cx="11518900" cy="51816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890"/>
              <a:buFont typeface="Noto Sans Symbols"/>
              <a:buChar char="🞆"/>
            </a:pPr>
            <a:r>
              <a:rPr b="0" i="0" lang="en-US" sz="2700" u="none">
                <a:solidFill>
                  <a:srgbClr val="000000"/>
                </a:solidFill>
                <a:latin typeface="Century Schoolbook"/>
                <a:ea typeface="Century Schoolbook"/>
                <a:cs typeface="Century Schoolbook"/>
                <a:sym typeface="Century Schoolbook"/>
              </a:rPr>
              <a:t>Another important way R can store data is in the form of factors </a:t>
            </a:r>
            <a:r>
              <a:rPr b="0" i="0" lang="en-US" sz="2800" u="none">
                <a:solidFill>
                  <a:srgbClr val="222222"/>
                </a:solidFill>
                <a:latin typeface="Arial"/>
                <a:ea typeface="Arial"/>
                <a:cs typeface="Arial"/>
                <a:sym typeface="Arial"/>
              </a:rPr>
              <a:t>to represent </a:t>
            </a:r>
            <a:r>
              <a:rPr b="1" i="0" lang="en-US" sz="2800" u="none">
                <a:solidFill>
                  <a:srgbClr val="222222"/>
                </a:solidFill>
                <a:latin typeface="Arial"/>
                <a:ea typeface="Arial"/>
                <a:cs typeface="Arial"/>
                <a:sym typeface="Arial"/>
              </a:rPr>
              <a:t>categorical</a:t>
            </a:r>
            <a:r>
              <a:rPr b="0" i="0" lang="en-US" sz="2800" u="none">
                <a:solidFill>
                  <a:srgbClr val="222222"/>
                </a:solidFill>
                <a:latin typeface="Arial"/>
                <a:ea typeface="Arial"/>
                <a:cs typeface="Arial"/>
                <a:sym typeface="Arial"/>
              </a:rPr>
              <a:t> data</a:t>
            </a:r>
            <a:endParaRPr/>
          </a:p>
          <a:p>
            <a:pPr indent="-266700" lvl="0" marL="266700" marR="0" rtl="0" algn="l">
              <a:lnSpc>
                <a:spcPct val="100000"/>
              </a:lnSpc>
              <a:spcBef>
                <a:spcPts val="600"/>
              </a:spcBef>
              <a:spcAft>
                <a:spcPts val="0"/>
              </a:spcAft>
              <a:buClr>
                <a:srgbClr val="FE8637"/>
              </a:buClr>
              <a:buSzPts val="1890"/>
              <a:buFont typeface="Noto Sans Symbols"/>
              <a:buChar char="🞆"/>
            </a:pPr>
            <a:r>
              <a:rPr b="0" i="0" lang="en-US" sz="2700" u="none">
                <a:solidFill>
                  <a:srgbClr val="000000"/>
                </a:solidFill>
                <a:latin typeface="Century Schoolbook"/>
                <a:ea typeface="Century Schoolbook"/>
                <a:cs typeface="Century Schoolbook"/>
                <a:sym typeface="Century Schoolbook"/>
              </a:rPr>
              <a:t>Example of Factor data Yes/No, Male/Female, Grades - A/B/C/D/E/F, Marital status etc. </a:t>
            </a:r>
            <a:endParaRPr/>
          </a:p>
          <a:p>
            <a:pPr indent="0" lvl="3" marL="914400" marR="0" rtl="0" algn="l">
              <a:lnSpc>
                <a:spcPct val="100000"/>
              </a:lnSpc>
              <a:spcBef>
                <a:spcPts val="40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&gt; data&lt;-c("lion","tiger","fox","wolf","tiger","wolf","lion","tiger","fox")</a:t>
            </a:r>
            <a:endParaRPr/>
          </a:p>
          <a:p>
            <a:pPr indent="0" lvl="3" marL="914400" marR="0" rtl="0" algn="l">
              <a:lnSpc>
                <a:spcPct val="100000"/>
              </a:lnSpc>
              <a:spcBef>
                <a:spcPts val="40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&gt; data </a:t>
            </a:r>
            <a:endParaRPr/>
          </a:p>
          <a:p>
            <a:pPr indent="0" lvl="3" marL="914400" marR="0" rtl="0" algn="l">
              <a:lnSpc>
                <a:spcPct val="100000"/>
              </a:lnSpc>
              <a:spcBef>
                <a:spcPts val="40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[1] "lion" "tiger" "fox" "wolf" "tiger" "wolf" "lion" "tiger" "fox" </a:t>
            </a:r>
            <a:endParaRPr/>
          </a:p>
          <a:p>
            <a:pPr indent="0" lvl="3" marL="914400" marR="0" rtl="0" algn="l">
              <a:lnSpc>
                <a:spcPct val="100000"/>
              </a:lnSpc>
              <a:spcBef>
                <a:spcPts val="40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&gt; is.factor(data) </a:t>
            </a:r>
            <a:endParaRPr/>
          </a:p>
          <a:p>
            <a:pPr indent="0" lvl="3" marL="914400" marR="0" rtl="0" algn="l">
              <a:lnSpc>
                <a:spcPct val="100000"/>
              </a:lnSpc>
              <a:spcBef>
                <a:spcPts val="400"/>
              </a:spcBef>
              <a:spcAft>
                <a:spcPts val="0"/>
              </a:spcAft>
              <a:buClr>
                <a:srgbClr val="000000"/>
              </a:buClr>
              <a:buSzPts val="1800"/>
              <a:buFont typeface="Century Schoolbook"/>
              <a:buNone/>
            </a:pPr>
            <a:r>
              <a:rPr b="0" i="0" lang="en-US" sz="1800" u="none" cap="none" strike="noStrike">
                <a:solidFill>
                  <a:srgbClr val="000000"/>
                </a:solidFill>
                <a:latin typeface="Century Schoolbook"/>
                <a:ea typeface="Century Schoolbook"/>
                <a:cs typeface="Century Schoolbook"/>
                <a:sym typeface="Century Schoolbook"/>
              </a:rPr>
              <a:t>[1] FALSE </a:t>
            </a:r>
            <a:endParaRPr/>
          </a:p>
          <a:p>
            <a:pPr indent="0" lvl="3" marL="914400"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333333"/>
              </a:solidFill>
              <a:latin typeface="Courier New"/>
              <a:ea typeface="Courier New"/>
              <a:cs typeface="Courier New"/>
              <a:sym typeface="Courier New"/>
            </a:endParaRPr>
          </a:p>
          <a:p>
            <a:pPr indent="0" lvl="3" marL="914400" marR="0" rtl="0" algn="l">
              <a:lnSpc>
                <a:spcPct val="100000"/>
              </a:lnSpc>
              <a:spcBef>
                <a:spcPts val="400"/>
              </a:spcBef>
              <a:spcAft>
                <a:spcPts val="0"/>
              </a:spcAft>
              <a:buClr>
                <a:srgbClr val="000000"/>
              </a:buClr>
              <a:buSzPts val="1700"/>
              <a:buFont typeface="Arial"/>
              <a:buNone/>
            </a:pPr>
            <a:r>
              <a:t/>
            </a:r>
            <a:endParaRPr b="0" i="0" sz="1700" u="none" cap="none" strike="noStrike">
              <a:solidFill>
                <a:srgbClr val="000000"/>
              </a:solidFill>
              <a:latin typeface="Century Schoolbook"/>
              <a:ea typeface="Century Schoolbook"/>
              <a:cs typeface="Century Schoolbook"/>
              <a:sym typeface="Century Schoolbook"/>
            </a:endParaRPr>
          </a:p>
          <a:p>
            <a:pPr indent="0" lvl="3" marL="914400" marR="0" rtl="0" algn="l">
              <a:lnSpc>
                <a:spcPct val="100000"/>
              </a:lnSpc>
              <a:spcBef>
                <a:spcPts val="500"/>
              </a:spcBef>
              <a:spcAft>
                <a:spcPts val="0"/>
              </a:spcAft>
              <a:buClr>
                <a:srgbClr val="000000"/>
              </a:buClr>
              <a:buSzPts val="2100"/>
              <a:buFont typeface="Arial"/>
              <a:buNone/>
            </a:pPr>
            <a:r>
              <a:t/>
            </a:r>
            <a:endParaRPr b="0" i="0" sz="2100" u="none" cap="none" strike="noStrike">
              <a:solidFill>
                <a:srgbClr val="000000"/>
              </a:solidFill>
              <a:latin typeface="Century Schoolbook"/>
              <a:ea typeface="Century Schoolbook"/>
              <a:cs typeface="Century Schoolbook"/>
              <a:sym typeface="Century Schoolbook"/>
            </a:endParaRPr>
          </a:p>
          <a:p>
            <a:pPr indent="-268287" lvl="1" marL="638175" marR="0" rtl="0" algn="l">
              <a:lnSpc>
                <a:spcPct val="100000"/>
              </a:lnSpc>
              <a:spcBef>
                <a:spcPts val="500"/>
              </a:spcBef>
              <a:spcAft>
                <a:spcPts val="0"/>
              </a:spcAft>
              <a:buClr>
                <a:srgbClr val="000000"/>
              </a:buClr>
              <a:buSzPts val="2000"/>
              <a:buFont typeface="Arial"/>
              <a:buNone/>
            </a:pPr>
            <a:r>
              <a:t/>
            </a:r>
            <a:endParaRPr b="1" i="0" sz="2000" u="none" cap="none" strike="noStrike">
              <a:solidFill>
                <a:srgbClr val="000000"/>
              </a:solidFill>
              <a:latin typeface="Century Schoolbook"/>
              <a:ea typeface="Century Schoolbook"/>
              <a:cs typeface="Century Schoolbook"/>
              <a:sym typeface="Century Schoolbook"/>
            </a:endParaRPr>
          </a:p>
          <a:p>
            <a:pPr indent="-268287" lvl="1" marL="638175" marR="0" rtl="0" algn="l">
              <a:lnSpc>
                <a:spcPct val="100000"/>
              </a:lnSpc>
              <a:spcBef>
                <a:spcPts val="500"/>
              </a:spcBef>
              <a:spcAft>
                <a:spcPts val="0"/>
              </a:spcAft>
              <a:buClr>
                <a:srgbClr val="FE8637"/>
              </a:buClr>
              <a:buSzPts val="1600"/>
              <a:buFont typeface="Noto Sans Symbols"/>
              <a:buChar char="⚫"/>
            </a:pPr>
            <a:r>
              <a:rPr b="1" i="0" lang="en-US" sz="2000" u="none" cap="none" strike="noStrike">
                <a:solidFill>
                  <a:srgbClr val="000000"/>
                </a:solidFill>
                <a:latin typeface="Century Schoolbook"/>
                <a:ea typeface="Century Schoolbook"/>
                <a:cs typeface="Century Schoolbook"/>
                <a:sym typeface="Century Schoolbook"/>
              </a:rPr>
              <a:t>Store data in the form of factors using factor function or using data frames</a:t>
            </a:r>
            <a:endParaRPr/>
          </a:p>
          <a:p>
            <a:pPr indent="-268287" lvl="1" marL="638175" marR="0" rtl="0" algn="l">
              <a:lnSpc>
                <a:spcPct val="100000"/>
              </a:lnSpc>
              <a:spcBef>
                <a:spcPts val="600"/>
              </a:spcBef>
              <a:spcAft>
                <a:spcPts val="0"/>
              </a:spcAft>
              <a:buClr>
                <a:srgbClr val="000000"/>
              </a:buClr>
              <a:buSzPts val="2400"/>
              <a:buFont typeface="Arial"/>
              <a:buNone/>
            </a:pPr>
            <a:r>
              <a:t/>
            </a:r>
            <a:endParaRPr b="1" i="0" sz="2400" u="none" cap="none" strike="noStrik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Century Schoolbook"/>
              <a:ea typeface="Century Schoolbook"/>
              <a:cs typeface="Century Schoolbook"/>
              <a:sym typeface="Century Schoolbook"/>
            </a:endParaRPr>
          </a:p>
        </p:txBody>
      </p:sp>
      <p:sp>
        <p:nvSpPr>
          <p:cNvPr id="403" name="Google Shape;403;p39"/>
          <p:cNvSpPr txBox="1"/>
          <p:nvPr/>
        </p:nvSpPr>
        <p:spPr>
          <a:xfrm>
            <a:off x="3581400" y="4114800"/>
            <a:ext cx="6400800" cy="1739900"/>
          </a:xfrm>
          <a:prstGeom prst="rect">
            <a:avLst/>
          </a:prstGeom>
          <a:noFill/>
          <a:ln>
            <a:noFill/>
          </a:ln>
        </p:spPr>
        <p:txBody>
          <a:bodyPr anchorCtr="0" anchor="t" bIns="46800" lIns="90000" spcFirstLastPara="1" rIns="90000" wrap="square" tIns="46800">
            <a:spAutoFit/>
          </a:bodyPr>
          <a:lstStyle/>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&gt; factor_data &lt;- factor(data) </a:t>
            </a:r>
            <a:endParaRPr/>
          </a:p>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&gt; is.factor(factor_data) </a:t>
            </a:r>
            <a:endParaRPr/>
          </a:p>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 TRUE</a:t>
            </a:r>
            <a:endParaRPr/>
          </a:p>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&gt; factor_data </a:t>
            </a:r>
            <a:endParaRPr/>
          </a:p>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 lion tiger fox wolf tiger wolf lion tiger fox </a:t>
            </a:r>
            <a:endParaRPr/>
          </a:p>
          <a:p>
            <a:pPr indent="0" lvl="3"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Levels: fox lion tiger wolf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animEffect filter="fade" transition="in">
                                      <p:cBhvr>
                                        <p:cTn dur="2000"/>
                                        <p:tgtEl>
                                          <p:spTgt spid="4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1" st="1"/>
                                            </p:txEl>
                                          </p:spTgt>
                                        </p:tgtEl>
                                        <p:attrNameLst>
                                          <p:attrName>style.visibility</p:attrName>
                                        </p:attrNameLst>
                                      </p:cBhvr>
                                      <p:to>
                                        <p:strVal val="visible"/>
                                      </p:to>
                                    </p:set>
                                    <p:animEffect filter="fade" transition="in">
                                      <p:cBhvr>
                                        <p:cTn dur="2000"/>
                                        <p:tgtEl>
                                          <p:spTgt spid="4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2" st="2"/>
                                            </p:txEl>
                                          </p:spTgt>
                                        </p:tgtEl>
                                        <p:attrNameLst>
                                          <p:attrName>style.visibility</p:attrName>
                                        </p:attrNameLst>
                                      </p:cBhvr>
                                      <p:to>
                                        <p:strVal val="visible"/>
                                      </p:to>
                                    </p:set>
                                    <p:animEffect filter="fade" transition="in">
                                      <p:cBhvr>
                                        <p:cTn dur="2000"/>
                                        <p:tgtEl>
                                          <p:spTgt spid="4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3" st="3"/>
                                            </p:txEl>
                                          </p:spTgt>
                                        </p:tgtEl>
                                        <p:attrNameLst>
                                          <p:attrName>style.visibility</p:attrName>
                                        </p:attrNameLst>
                                      </p:cBhvr>
                                      <p:to>
                                        <p:strVal val="visible"/>
                                      </p:to>
                                    </p:set>
                                    <p:animEffect filter="fade" transition="in">
                                      <p:cBhvr>
                                        <p:cTn dur="2000"/>
                                        <p:tgtEl>
                                          <p:spTgt spid="4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4" st="4"/>
                                            </p:txEl>
                                          </p:spTgt>
                                        </p:tgtEl>
                                        <p:attrNameLst>
                                          <p:attrName>style.visibility</p:attrName>
                                        </p:attrNameLst>
                                      </p:cBhvr>
                                      <p:to>
                                        <p:strVal val="visible"/>
                                      </p:to>
                                    </p:set>
                                    <p:animEffect filter="fade" transition="in">
                                      <p:cBhvr>
                                        <p:cTn dur="2000"/>
                                        <p:tgtEl>
                                          <p:spTgt spid="4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5" st="5"/>
                                            </p:txEl>
                                          </p:spTgt>
                                        </p:tgtEl>
                                        <p:attrNameLst>
                                          <p:attrName>style.visibility</p:attrName>
                                        </p:attrNameLst>
                                      </p:cBhvr>
                                      <p:to>
                                        <p:strVal val="visible"/>
                                      </p:to>
                                    </p:set>
                                    <p:animEffect filter="fade" transition="in">
                                      <p:cBhvr>
                                        <p:cTn dur="2000"/>
                                        <p:tgtEl>
                                          <p:spTgt spid="4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4"/>
          <p:cNvSpPr txBox="1"/>
          <p:nvPr/>
        </p:nvSpPr>
        <p:spPr>
          <a:xfrm>
            <a:off x="587375" y="90487"/>
            <a:ext cx="11626850"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What is R?</a:t>
            </a:r>
            <a:endParaRPr/>
          </a:p>
        </p:txBody>
      </p:sp>
      <p:sp>
        <p:nvSpPr>
          <p:cNvPr id="161" name="Google Shape;161;p4"/>
          <p:cNvSpPr txBox="1"/>
          <p:nvPr/>
        </p:nvSpPr>
        <p:spPr>
          <a:xfrm>
            <a:off x="641350" y="914400"/>
            <a:ext cx="8578850"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R statistical programming language is a free open-source package based on the </a:t>
            </a:r>
            <a:r>
              <a:rPr b="0" i="0" lang="en-US" sz="2400" u="none">
                <a:solidFill>
                  <a:srgbClr val="FF0000"/>
                </a:solidFill>
                <a:latin typeface="Century Schoolbook"/>
                <a:ea typeface="Century Schoolbook"/>
                <a:cs typeface="Century Schoolbook"/>
                <a:sym typeface="Century Schoolbook"/>
              </a:rPr>
              <a:t>S</a:t>
            </a:r>
            <a:r>
              <a:rPr b="0" i="0" lang="en-US" sz="2400" u="none">
                <a:solidFill>
                  <a:srgbClr val="000000"/>
                </a:solidFill>
                <a:latin typeface="Century Schoolbook"/>
                <a:ea typeface="Century Schoolbook"/>
                <a:cs typeface="Century Schoolbook"/>
                <a:sym typeface="Century Schoolbook"/>
              </a:rPr>
              <a:t> language</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 developed by Bell Labs).  </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was created by </a:t>
            </a:r>
            <a:r>
              <a:rPr b="0" i="0" lang="en-US" sz="2400" u="none">
                <a:solidFill>
                  <a:srgbClr val="FF0000"/>
                </a:solidFill>
                <a:latin typeface="Century Schoolbook"/>
                <a:ea typeface="Century Schoolbook"/>
                <a:cs typeface="Century Schoolbook"/>
                <a:sym typeface="Century Schoolbook"/>
              </a:rPr>
              <a:t>Ross Ihaka </a:t>
            </a:r>
            <a:r>
              <a:rPr b="0" i="0" lang="en-US" sz="2400" u="none">
                <a:solidFill>
                  <a:srgbClr val="000000"/>
                </a:solidFill>
                <a:latin typeface="Century Schoolbook"/>
                <a:ea typeface="Century Schoolbook"/>
                <a:cs typeface="Century Schoolbook"/>
                <a:sym typeface="Century Schoolbook"/>
              </a:rPr>
              <a:t>and </a:t>
            </a:r>
            <a:r>
              <a:rPr b="0" i="0" lang="en-US" sz="2400" u="none">
                <a:solidFill>
                  <a:srgbClr val="FF0000"/>
                </a:solidFill>
                <a:latin typeface="Century Schoolbook"/>
                <a:ea typeface="Century Schoolbook"/>
                <a:cs typeface="Century Schoolbook"/>
                <a:sym typeface="Century Schoolbook"/>
              </a:rPr>
              <a:t>Robert Gentleman</a:t>
            </a:r>
            <a:r>
              <a:rPr b="0" i="0" lang="en-US" sz="2400" u="none">
                <a:solidFill>
                  <a:srgbClr val="000000"/>
                </a:solidFill>
                <a:latin typeface="Century Schoolbook"/>
                <a:ea typeface="Century Schoolbook"/>
                <a:cs typeface="Century Schoolbook"/>
                <a:sym typeface="Century Schoolbook"/>
              </a:rPr>
              <a:t> at the university of Auckland, New Zealand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language is very powerful for writing programs.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Many </a:t>
            </a:r>
            <a:r>
              <a:rPr b="0" i="0" lang="en-US" sz="2400" u="none">
                <a:solidFill>
                  <a:srgbClr val="FF0000"/>
                </a:solidFill>
                <a:latin typeface="Century Schoolbook"/>
                <a:ea typeface="Century Schoolbook"/>
                <a:cs typeface="Century Schoolbook"/>
                <a:sym typeface="Century Schoolbook"/>
              </a:rPr>
              <a:t>statistical functions </a:t>
            </a:r>
            <a:r>
              <a:rPr b="0" i="0" lang="en-US" sz="2400" u="none">
                <a:solidFill>
                  <a:srgbClr val="000000"/>
                </a:solidFill>
                <a:latin typeface="Century Schoolbook"/>
                <a:ea typeface="Century Schoolbook"/>
                <a:cs typeface="Century Schoolbook"/>
                <a:sym typeface="Century Schoolbook"/>
              </a:rPr>
              <a:t>are already built in.</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Contributed packages </a:t>
            </a:r>
            <a:r>
              <a:rPr b="0" i="0" lang="en-US" sz="2400" u="none">
                <a:solidFill>
                  <a:srgbClr val="000000"/>
                </a:solidFill>
                <a:latin typeface="Century Schoolbook"/>
                <a:ea typeface="Century Schoolbook"/>
                <a:cs typeface="Century Schoolbook"/>
                <a:sym typeface="Century Schoolbook"/>
              </a:rPr>
              <a:t>expand the functionality to cutting edge research.</a:t>
            </a:r>
            <a:endParaRPr/>
          </a:p>
        </p:txBody>
      </p:sp>
      <p:pic>
        <p:nvPicPr>
          <p:cNvPr id="162" name="Google Shape;162;p4"/>
          <p:cNvPicPr preferRelativeResize="0"/>
          <p:nvPr/>
        </p:nvPicPr>
        <p:blipFill rotWithShape="1">
          <a:blip r:embed="rId3">
            <a:alphaModFix/>
          </a:blip>
          <a:srcRect b="0" l="0" r="0" t="0"/>
          <a:stretch/>
        </p:blipFill>
        <p:spPr>
          <a:xfrm>
            <a:off x="9296400" y="219075"/>
            <a:ext cx="2381250" cy="2381250"/>
          </a:xfrm>
          <a:prstGeom prst="rect">
            <a:avLst/>
          </a:prstGeom>
          <a:noFill/>
          <a:ln>
            <a:noFill/>
          </a:ln>
        </p:spPr>
      </p:pic>
      <p:pic>
        <p:nvPicPr>
          <p:cNvPr id="163" name="Google Shape;163;p4"/>
          <p:cNvPicPr preferRelativeResize="0"/>
          <p:nvPr/>
        </p:nvPicPr>
        <p:blipFill rotWithShape="1">
          <a:blip r:embed="rId4">
            <a:alphaModFix/>
          </a:blip>
          <a:srcRect b="0" l="0" r="0" t="0"/>
          <a:stretch/>
        </p:blipFill>
        <p:spPr>
          <a:xfrm>
            <a:off x="9567862" y="3713162"/>
            <a:ext cx="1838325" cy="2486025"/>
          </a:xfrm>
          <a:prstGeom prst="rect">
            <a:avLst/>
          </a:prstGeom>
          <a:noFill/>
          <a:ln>
            <a:noFill/>
          </a:ln>
        </p:spPr>
      </p:pic>
      <p:sp>
        <p:nvSpPr>
          <p:cNvPr id="164" name="Google Shape;164;p4"/>
          <p:cNvSpPr txBox="1"/>
          <p:nvPr/>
        </p:nvSpPr>
        <p:spPr>
          <a:xfrm>
            <a:off x="9448800" y="6289675"/>
            <a:ext cx="640080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Robert Gentleman</a:t>
            </a:r>
            <a:r>
              <a:rPr b="0" i="0" lang="en-US" sz="1800" u="none">
                <a:solidFill>
                  <a:srgbClr val="000000"/>
                </a:solidFill>
                <a:latin typeface="Arial"/>
                <a:ea typeface="Arial"/>
                <a:cs typeface="Arial"/>
                <a:sym typeface="Arial"/>
              </a:rPr>
              <a:t> </a:t>
            </a:r>
            <a:endParaRPr/>
          </a:p>
        </p:txBody>
      </p:sp>
      <p:sp>
        <p:nvSpPr>
          <p:cNvPr id="165" name="Google Shape;165;p4"/>
          <p:cNvSpPr txBox="1"/>
          <p:nvPr/>
        </p:nvSpPr>
        <p:spPr>
          <a:xfrm>
            <a:off x="9882187" y="2774950"/>
            <a:ext cx="1524000"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Ross Ihaka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8" name="Shape 408"/>
        <p:cNvGrpSpPr/>
        <p:nvPr/>
      </p:nvGrpSpPr>
      <p:grpSpPr>
        <a:xfrm>
          <a:off x="0" y="0"/>
          <a:ext cx="0" cy="0"/>
          <a:chOff x="0" y="0"/>
          <a:chExt cx="0" cy="0"/>
        </a:xfrm>
      </p:grpSpPr>
      <p:sp>
        <p:nvSpPr>
          <p:cNvPr id="409" name="Google Shape;409;p40"/>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VARIABLE TYPES IN R – DATA FRAMES</a:t>
            </a:r>
            <a:endParaRPr/>
          </a:p>
        </p:txBody>
      </p:sp>
      <p:sp>
        <p:nvSpPr>
          <p:cNvPr id="410" name="Google Shape;410;p40"/>
          <p:cNvSpPr txBox="1"/>
          <p:nvPr/>
        </p:nvSpPr>
        <p:spPr>
          <a:xfrm>
            <a:off x="533400" y="1066800"/>
            <a:ext cx="11734800" cy="45307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Data Frames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is the collection of many vectors of different types, stores in single variable</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a&lt;-c(1,2,3,4)</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b&lt;-c(2,4,6,8)</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levels &lt;- factor(c(‘A’,’B’,’B’,’A’))</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MyDataFrame&lt;-data.frame(a, b, levels)</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MyDataFrame</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a b levels</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1 2      A</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2 2 4      B</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3 3 6      A</a:t>
            </a:r>
            <a:endParaRPr/>
          </a:p>
          <a:p>
            <a:pPr indent="-268287" lvl="1" marL="63341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4 4 8      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4" name="Shape 414"/>
        <p:cNvGrpSpPr/>
        <p:nvPr/>
      </p:nvGrpSpPr>
      <p:grpSpPr>
        <a:xfrm>
          <a:off x="0" y="0"/>
          <a:ext cx="0" cy="0"/>
          <a:chOff x="0" y="0"/>
          <a:chExt cx="0" cy="0"/>
        </a:xfrm>
      </p:grpSpPr>
      <p:sp>
        <p:nvSpPr>
          <p:cNvPr id="415" name="Google Shape;415;p41"/>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TELLING THE CLASS OF VECTORS</a:t>
            </a:r>
            <a:endParaRPr/>
          </a:p>
        </p:txBody>
      </p:sp>
      <p:sp>
        <p:nvSpPr>
          <p:cNvPr id="416" name="Google Shape;416;p41"/>
          <p:cNvSpPr txBox="1"/>
          <p:nvPr/>
        </p:nvSpPr>
        <p:spPr>
          <a:xfrm>
            <a:off x="533400" y="1066800"/>
            <a:ext cx="11734800" cy="5257800"/>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Sometimes we need to tell which kind of vector we are dealing with before taking an action.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a:t>
            </a:r>
            <a:r>
              <a:rPr b="0" i="0" lang="en-US" sz="2400" u="none" cap="none" strike="noStrike">
                <a:solidFill>
                  <a:srgbClr val="000000"/>
                </a:solidFill>
                <a:latin typeface="Courier New"/>
                <a:ea typeface="Courier New"/>
                <a:cs typeface="Courier New"/>
                <a:sym typeface="Courier New"/>
              </a:rPr>
              <a:t>class()</a:t>
            </a:r>
            <a:r>
              <a:rPr b="0" i="0" lang="en-US" sz="2400" u="none" cap="none" strike="noStrike">
                <a:solidFill>
                  <a:srgbClr val="000000"/>
                </a:solidFill>
                <a:latin typeface="Century Schoolbook"/>
                <a:ea typeface="Century Schoolbook"/>
                <a:cs typeface="Century Schoolbook"/>
                <a:sym typeface="Century Schoolbook"/>
              </a:rPr>
              <a:t> function tells us the class of any R object:</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class(c(1, 2, 3)) </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"numeric" </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class(c(TRUE, TRUE, FALSE)) </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"logical" </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class(c('Hello', 'World’))</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"character“</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Class(MyDataFrame)</a:t>
            </a:r>
            <a:endParaRPr/>
          </a:p>
          <a:p>
            <a:pPr indent="0" lvl="2" marL="641350"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"data.frame"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1" name="Shape 421"/>
        <p:cNvGrpSpPr/>
        <p:nvPr/>
      </p:nvGrpSpPr>
      <p:grpSpPr>
        <a:xfrm>
          <a:off x="0" y="0"/>
          <a:ext cx="0" cy="0"/>
          <a:chOff x="0" y="0"/>
          <a:chExt cx="0" cy="0"/>
        </a:xfrm>
      </p:grpSpPr>
      <p:sp>
        <p:nvSpPr>
          <p:cNvPr id="422" name="Google Shape;422;p42"/>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TELLING THE CLASS OF VECTORS</a:t>
            </a:r>
            <a:endParaRPr/>
          </a:p>
        </p:txBody>
      </p:sp>
      <p:sp>
        <p:nvSpPr>
          <p:cNvPr id="423" name="Google Shape;423;p42"/>
          <p:cNvSpPr txBox="1"/>
          <p:nvPr/>
        </p:nvSpPr>
        <p:spPr>
          <a:xfrm>
            <a:off x="838200" y="1328737"/>
            <a:ext cx="11734800" cy="5257800"/>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we need to ensure that an object is indeed a vector of a specific class, we can use </a:t>
            </a:r>
            <a:r>
              <a:rPr b="0" i="0" lang="en-US" sz="2400" u="none" cap="none" strike="noStrike">
                <a:solidFill>
                  <a:srgbClr val="000000"/>
                </a:solidFill>
                <a:latin typeface="Courier New"/>
                <a:ea typeface="Courier New"/>
                <a:cs typeface="Courier New"/>
                <a:sym typeface="Courier New"/>
              </a:rPr>
              <a:t>is.numeric</a:t>
            </a:r>
            <a:r>
              <a:rPr b="0" i="0" lang="en-US" sz="2400" u="none" cap="none" strike="noStrike">
                <a:solidFill>
                  <a:srgbClr val="000000"/>
                </a:solidFill>
                <a:latin typeface="Century Schoolbook"/>
                <a:ea typeface="Century Schoolbook"/>
                <a:cs typeface="Century Schoolbook"/>
                <a:sym typeface="Century Schoolbook"/>
              </a:rPr>
              <a:t>, </a:t>
            </a:r>
            <a:r>
              <a:rPr b="0" i="0" lang="en-US" sz="2400" u="none" cap="none" strike="noStrike">
                <a:solidFill>
                  <a:srgbClr val="000000"/>
                </a:solidFill>
                <a:latin typeface="Courier New"/>
                <a:ea typeface="Courier New"/>
                <a:cs typeface="Courier New"/>
                <a:sym typeface="Courier New"/>
              </a:rPr>
              <a:t>is.logical</a:t>
            </a:r>
            <a:r>
              <a:rPr b="0" i="0" lang="en-US" sz="2400" u="none" cap="none" strike="noStrike">
                <a:solidFill>
                  <a:srgbClr val="000000"/>
                </a:solidFill>
                <a:latin typeface="Century Schoolbook"/>
                <a:ea typeface="Century Schoolbook"/>
                <a:cs typeface="Century Schoolbook"/>
                <a:sym typeface="Century Schoolbook"/>
              </a:rPr>
              <a:t>, </a:t>
            </a:r>
            <a:r>
              <a:rPr b="0" i="0" lang="en-US" sz="2400" u="none" cap="none" strike="noStrike">
                <a:solidFill>
                  <a:srgbClr val="000000"/>
                </a:solidFill>
                <a:latin typeface="Courier New"/>
                <a:ea typeface="Courier New"/>
                <a:cs typeface="Courier New"/>
                <a:sym typeface="Courier New"/>
              </a:rPr>
              <a:t>is.character</a:t>
            </a:r>
            <a:r>
              <a:rPr b="0" i="0" lang="en-US" sz="2400" u="none" cap="none" strike="noStrike">
                <a:solidFill>
                  <a:srgbClr val="000000"/>
                </a:solidFill>
                <a:latin typeface="Century Schoolbook"/>
                <a:ea typeface="Century Schoolbook"/>
                <a:cs typeface="Century Schoolbook"/>
                <a:sym typeface="Century Schoolbook"/>
              </a:rPr>
              <a:t>, and some other functions with similar names: </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is.numeric(c(1, 2, 3))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TRUE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is.numeric(c(TRUE, TRUE, FALSE))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FALSE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is.numeric(c("Hello", "World")) </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FALSE</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is.character(c('a','b','c’))</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[1] TRUE </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ourier New"/>
              <a:ea typeface="Courier New"/>
              <a:cs typeface="Courier New"/>
              <a:sym typeface="Courier New"/>
            </a:endParaRPr>
          </a:p>
        </p:txBody>
      </p:sp>
      <p:sp>
        <p:nvSpPr>
          <p:cNvPr id="424" name="Google Shape;424;p42"/>
          <p:cNvSpPr/>
          <p:nvPr/>
        </p:nvSpPr>
        <p:spPr>
          <a:xfrm>
            <a:off x="1295400" y="5805487"/>
            <a:ext cx="1587" cy="2762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43"/>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CONVERTING VECTORS</a:t>
            </a:r>
            <a:endParaRPr/>
          </a:p>
        </p:txBody>
      </p:sp>
      <p:sp>
        <p:nvSpPr>
          <p:cNvPr id="431" name="Google Shape;431;p43"/>
          <p:cNvSpPr txBox="1"/>
          <p:nvPr/>
        </p:nvSpPr>
        <p:spPr>
          <a:xfrm>
            <a:off x="533400" y="1066800"/>
            <a:ext cx="4953000" cy="5257800"/>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Different classes of vectors can be coerced to a specific class of vector.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For example, some data are </a:t>
            </a:r>
            <a:r>
              <a:rPr b="1" i="0" lang="en-US" sz="2400" u="none" cap="none" strike="noStrike">
                <a:solidFill>
                  <a:srgbClr val="000000"/>
                </a:solidFill>
                <a:latin typeface="Century Schoolbook"/>
                <a:ea typeface="Century Schoolbook"/>
                <a:cs typeface="Century Schoolbook"/>
                <a:sym typeface="Century Schoolbook"/>
              </a:rPr>
              <a:t>string representation</a:t>
            </a:r>
            <a:r>
              <a:rPr b="0" i="0" lang="en-US" sz="2400" u="none" cap="none" strike="noStrike">
                <a:solidFill>
                  <a:srgbClr val="000000"/>
                </a:solidFill>
                <a:latin typeface="Century Schoolbook"/>
                <a:ea typeface="Century Schoolbook"/>
                <a:cs typeface="Century Schoolbook"/>
                <a:sym typeface="Century Schoolbook"/>
              </a:rPr>
              <a:t> of numbers, such as 1 and 20.</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We need to convert it to numeric representation in order to apply numeric functions.</a:t>
            </a:r>
            <a:endParaRPr/>
          </a:p>
        </p:txBody>
      </p:sp>
      <p:sp>
        <p:nvSpPr>
          <p:cNvPr id="432" name="Google Shape;432;p43"/>
          <p:cNvSpPr txBox="1"/>
          <p:nvPr/>
        </p:nvSpPr>
        <p:spPr>
          <a:xfrm>
            <a:off x="5475287" y="762000"/>
            <a:ext cx="6684962" cy="5257800"/>
          </a:xfrm>
          <a:prstGeom prst="rect">
            <a:avLst/>
          </a:prstGeom>
          <a:noFill/>
          <a:ln>
            <a:noFill/>
          </a:ln>
        </p:spPr>
        <p:txBody>
          <a:bodyPr anchorCtr="0" anchor="t" bIns="46800" lIns="90000" spcFirstLastPara="1" rIns="90000" wrap="square" tIns="46800">
            <a:noAutofit/>
          </a:bodyPr>
          <a:lstStyle/>
          <a:p>
            <a:pPr indent="0" lvl="2" marL="64135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strings &lt;-c("1", "2", "3")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class(strings)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[1] "character”</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strings + 10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Error in strings + 10: non-numeric argument to binary operator</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numbers &lt;- as.numeric(strings)</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numbers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[1] 1 2 3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class(numbers)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[1] "numeric”</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numbers + 10 </a:t>
            </a:r>
            <a:endParaRPr/>
          </a:p>
          <a:p>
            <a:pPr indent="0" lvl="2" marL="641350" marR="0" rtl="0" algn="l">
              <a:lnSpc>
                <a:spcPct val="100000"/>
              </a:lnSpc>
              <a:spcBef>
                <a:spcPts val="40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[1] 11 12 13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sp>
        <p:nvSpPr>
          <p:cNvPr id="437" name="Google Shape;437;p44"/>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CONVERTING VECTORS</a:t>
            </a:r>
            <a:endParaRPr/>
          </a:p>
        </p:txBody>
      </p:sp>
      <p:sp>
        <p:nvSpPr>
          <p:cNvPr id="438" name="Google Shape;438;p44"/>
          <p:cNvSpPr txBox="1"/>
          <p:nvPr/>
        </p:nvSpPr>
        <p:spPr>
          <a:xfrm>
            <a:off x="533400" y="1066800"/>
            <a:ext cx="4953000" cy="5257800"/>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Different classes of vectors can be coerced to a specific class of vector.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For example, some data are </a:t>
            </a:r>
            <a:r>
              <a:rPr b="1" i="0" lang="en-US" sz="2400" u="none" cap="none" strike="noStrike">
                <a:solidFill>
                  <a:srgbClr val="000000"/>
                </a:solidFill>
                <a:latin typeface="Century Schoolbook"/>
                <a:ea typeface="Century Schoolbook"/>
                <a:cs typeface="Century Schoolbook"/>
                <a:sym typeface="Century Schoolbook"/>
              </a:rPr>
              <a:t>string representation</a:t>
            </a:r>
            <a:r>
              <a:rPr b="0" i="0" lang="en-US" sz="2400" u="none" cap="none" strike="noStrike">
                <a:solidFill>
                  <a:srgbClr val="000000"/>
                </a:solidFill>
                <a:latin typeface="Century Schoolbook"/>
                <a:ea typeface="Century Schoolbook"/>
                <a:cs typeface="Century Schoolbook"/>
                <a:sym typeface="Century Schoolbook"/>
              </a:rPr>
              <a:t> of numbers, such as 1 and 20.</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We need to convert it to numeric representation in order to apply numeric functions.</a:t>
            </a:r>
            <a:endParaRPr/>
          </a:p>
        </p:txBody>
      </p:sp>
      <p:sp>
        <p:nvSpPr>
          <p:cNvPr id="439" name="Google Shape;439;p44"/>
          <p:cNvSpPr txBox="1"/>
          <p:nvPr/>
        </p:nvSpPr>
        <p:spPr>
          <a:xfrm>
            <a:off x="5475287" y="762000"/>
            <a:ext cx="6684962" cy="5257800"/>
          </a:xfrm>
          <a:prstGeom prst="rect">
            <a:avLst/>
          </a:prstGeom>
          <a:noFill/>
          <a:ln>
            <a:noFill/>
          </a:ln>
        </p:spPr>
        <p:txBody>
          <a:bodyPr anchorCtr="0" anchor="t" bIns="46800" lIns="90000" spcFirstLastPara="1" rIns="90000" wrap="square" tIns="46800">
            <a:noAutofit/>
          </a:bodyPr>
          <a:lstStyle/>
          <a:p>
            <a:pPr indent="0" lvl="2" marL="641350" marR="0" rtl="0" algn="l">
              <a:lnSpc>
                <a:spcPct val="100000"/>
              </a:lnSpc>
              <a:spcBef>
                <a:spcPts val="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as.numeric(c("1", "2", "3", "a"))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Warning: NAs introduced by coercion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 1 2 3 NA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as.logical(c(-1, 0, 1, 2))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 TRUE FALSE TRUE TRUE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as.character(c(1, 2, 3))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 "1" "2" "3"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as.character(c(TRUE, FALSE)) </a:t>
            </a:r>
            <a:endParaRPr/>
          </a:p>
          <a:p>
            <a:pPr indent="0" lvl="2" marL="641350" marR="0" rtl="0" algn="l">
              <a:lnSpc>
                <a:spcPct val="100000"/>
              </a:lnSpc>
              <a:spcBef>
                <a:spcPts val="500"/>
              </a:spcBef>
              <a:spcAft>
                <a:spcPts val="0"/>
              </a:spcAft>
              <a:buClr>
                <a:srgbClr val="000000"/>
              </a:buClr>
              <a:buSzPts val="2000"/>
              <a:buFont typeface="Courier New"/>
              <a:buNone/>
            </a:pPr>
            <a:r>
              <a:rPr b="0" i="0" lang="en-US" sz="2000" u="none" cap="none" strike="noStrike">
                <a:solidFill>
                  <a:srgbClr val="000000"/>
                </a:solidFill>
                <a:latin typeface="Courier New"/>
                <a:ea typeface="Courier New"/>
                <a:cs typeface="Courier New"/>
                <a:sym typeface="Courier New"/>
              </a:rPr>
              <a:t>## [1] "TRUE" "FALSE"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4" name="Shape 444"/>
        <p:cNvGrpSpPr/>
        <p:nvPr/>
      </p:nvGrpSpPr>
      <p:grpSpPr>
        <a:xfrm>
          <a:off x="0" y="0"/>
          <a:ext cx="0" cy="0"/>
          <a:chOff x="0" y="0"/>
          <a:chExt cx="0" cy="0"/>
        </a:xfrm>
      </p:grpSpPr>
      <p:sp>
        <p:nvSpPr>
          <p:cNvPr id="445" name="Google Shape;445;p45"/>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2900"/>
              <a:buFont typeface="Century Schoolbook"/>
              <a:buNone/>
            </a:pPr>
            <a:r>
              <a:rPr b="1" i="0" lang="en-US" sz="2900" u="none">
                <a:solidFill>
                  <a:srgbClr val="E75C01"/>
                </a:solidFill>
                <a:latin typeface="Century Schoolbook"/>
                <a:ea typeface="Century Schoolbook"/>
                <a:cs typeface="Century Schoolbook"/>
                <a:sym typeface="Century Schoolbook"/>
              </a:rPr>
              <a:t>CALLING FUNCTIONS IN R</a:t>
            </a:r>
            <a:endParaRPr/>
          </a:p>
        </p:txBody>
      </p:sp>
      <p:sp>
        <p:nvSpPr>
          <p:cNvPr id="446" name="Google Shape;446;p45"/>
          <p:cNvSpPr txBox="1"/>
          <p:nvPr/>
        </p:nvSpPr>
        <p:spPr>
          <a:xfrm>
            <a:off x="641350" y="1066800"/>
            <a:ext cx="1040765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Many predefined functions are there in 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invoke, user has to type the function names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For example</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sum(10,20,30)</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60</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entury Schoolbook"/>
                <a:ea typeface="Century Schoolbook"/>
                <a:cs typeface="Century Schoolbook"/>
                <a:sym typeface="Century Schoolbook"/>
              </a:rPr>
              <a:t> Replicate  lements of Vectors and Lists using </a:t>
            </a:r>
            <a:r>
              <a:rPr b="1" i="0" lang="en-US" sz="2400" u="none" cap="none" strike="noStrike">
                <a:solidFill>
                  <a:srgbClr val="000000"/>
                </a:solidFill>
                <a:latin typeface="Century Schoolbook"/>
                <a:ea typeface="Century Schoolbook"/>
                <a:cs typeface="Century Schoolbook"/>
                <a:sym typeface="Century Schoolbook"/>
              </a:rPr>
              <a:t>rep</a:t>
            </a:r>
            <a:r>
              <a:rPr b="0" i="0" lang="en-US" sz="2400" u="none" cap="none" strike="noStrike">
                <a:solidFill>
                  <a:srgbClr val="000000"/>
                </a:solidFill>
                <a:latin typeface="Century Schoolbook"/>
                <a:ea typeface="Century Schoolbook"/>
                <a:cs typeface="Century Schoolbook"/>
                <a:sym typeface="Century Schoolbook"/>
              </a:rPr>
              <a:t> function</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rep("Hello",3)</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"Hello" "Hello" "Hello“</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sqrt(100)</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10</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substr("example",2,4)</a:t>
            </a:r>
            <a:endParaRPr/>
          </a:p>
          <a:p>
            <a:pPr indent="-266699" lvl="1" marL="639762" marR="0" rtl="0" algn="l">
              <a:lnSpc>
                <a:spcPct val="100000"/>
              </a:lnSpc>
              <a:spcBef>
                <a:spcPts val="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"xam"</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0" name="Shape 450"/>
        <p:cNvGrpSpPr/>
        <p:nvPr/>
      </p:nvGrpSpPr>
      <p:grpSpPr>
        <a:xfrm>
          <a:off x="0" y="0"/>
          <a:ext cx="0" cy="0"/>
          <a:chOff x="0" y="0"/>
          <a:chExt cx="0" cy="0"/>
        </a:xfrm>
      </p:grpSpPr>
      <p:sp>
        <p:nvSpPr>
          <p:cNvPr id="451" name="Google Shape;451;p46"/>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CREATING AND USING OBJECTS</a:t>
            </a:r>
            <a:endParaRPr/>
          </a:p>
        </p:txBody>
      </p:sp>
      <p:sp>
        <p:nvSpPr>
          <p:cNvPr id="452" name="Google Shape;452;p46"/>
          <p:cNvSpPr txBox="1"/>
          <p:nvPr/>
        </p:nvSpPr>
        <p:spPr>
          <a:xfrm>
            <a:off x="4889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uses objects to store the results of a computation</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myobj&lt;-25+12/2-16+(7*pi/2)</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myobj</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[1] 25.99557</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is case sensitive – that is, it treats </a:t>
            </a:r>
            <a:r>
              <a:rPr b="0" i="0" lang="en-US" sz="2400" u="none">
                <a:solidFill>
                  <a:srgbClr val="FF0000"/>
                </a:solidFill>
                <a:latin typeface="Century Schoolbook"/>
                <a:ea typeface="Century Schoolbook"/>
                <a:cs typeface="Century Schoolbook"/>
                <a:sym typeface="Century Schoolbook"/>
              </a:rPr>
              <a:t>myobj</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Myobj</a:t>
            </a:r>
            <a:r>
              <a:rPr b="0" i="0" lang="en-US" sz="2400" u="none">
                <a:solidFill>
                  <a:srgbClr val="000000"/>
                </a:solidFill>
                <a:latin typeface="Century Schoolbook"/>
                <a:ea typeface="Century Schoolbook"/>
                <a:cs typeface="Century Schoolbook"/>
                <a:sym typeface="Century Schoolbook"/>
              </a:rPr>
              <a:t> as completely different objects.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Myobj </a:t>
            </a:r>
            <a:endParaRPr/>
          </a:p>
          <a:p>
            <a:pPr indent="-266700" lvl="0" marL="266700" marR="0" rtl="0" algn="l">
              <a:lnSpc>
                <a:spcPct val="100000"/>
              </a:lnSpc>
              <a:spcBef>
                <a:spcPts val="600"/>
              </a:spcBef>
              <a:spcAft>
                <a:spcPts val="0"/>
              </a:spcAft>
              <a:buClr>
                <a:srgbClr val="FF0000"/>
              </a:buClr>
              <a:buSzPts val="2400"/>
              <a:buFont typeface="Century Schoolbook"/>
              <a:buNone/>
            </a:pPr>
            <a:r>
              <a:rPr b="0" i="0" lang="en-US" sz="2400" u="none">
                <a:solidFill>
                  <a:srgbClr val="FF0000"/>
                </a:solidFill>
                <a:latin typeface="Century Schoolbook"/>
                <a:ea typeface="Century Schoolbook"/>
                <a:cs typeface="Century Schoolbook"/>
                <a:sym typeface="Century Schoolbook"/>
              </a:rPr>
              <a:t>Error: object 'Myobj' not found</a:t>
            </a:r>
            <a:endParaRPr/>
          </a:p>
          <a:p>
            <a:pPr indent="0" lvl="0" marL="0" marR="0" rtl="0" algn="l">
              <a:lnSpc>
                <a:spcPct val="100000"/>
              </a:lnSpc>
              <a:spcBef>
                <a:spcPts val="0"/>
              </a:spcBef>
              <a:spcAft>
                <a:spcPts val="0"/>
              </a:spcAft>
              <a:buNone/>
            </a:pPr>
            <a:r>
              <a:t/>
            </a:r>
            <a:endParaRPr b="0" i="0" sz="2400" u="none">
              <a:solidFill>
                <a:srgbClr val="FF0000"/>
              </a:solidFill>
              <a:latin typeface="Century Schoolbook"/>
              <a:ea typeface="Century Schoolbook"/>
              <a:cs typeface="Century Schoolbook"/>
              <a:sym typeface="Century Schoolbook"/>
            </a:endParaRPr>
          </a:p>
        </p:txBody>
      </p:sp>
      <p:sp>
        <p:nvSpPr>
          <p:cNvPr id="453" name="Google Shape;453;p46"/>
          <p:cNvSpPr txBox="1"/>
          <p:nvPr/>
        </p:nvSpPr>
        <p:spPr>
          <a:xfrm>
            <a:off x="8267700" y="1752600"/>
            <a:ext cx="3200400" cy="914400"/>
          </a:xfrm>
          <a:prstGeom prst="rect">
            <a:avLst/>
          </a:prstGeom>
          <a:no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Assigns a mathematical expression to an object called </a:t>
            </a:r>
            <a:r>
              <a:rPr b="1" i="0" lang="en-US" sz="1800" u="none">
                <a:solidFill>
                  <a:srgbClr val="000000"/>
                </a:solidFill>
                <a:latin typeface="Century Schoolbook"/>
                <a:ea typeface="Century Schoolbook"/>
                <a:cs typeface="Century Schoolbook"/>
                <a:sym typeface="Century Schoolbook"/>
              </a:rPr>
              <a:t>myobj</a:t>
            </a:r>
            <a:endParaRPr/>
          </a:p>
        </p:txBody>
      </p:sp>
      <p:sp>
        <p:nvSpPr>
          <p:cNvPr id="454" name="Google Shape;454;p46"/>
          <p:cNvSpPr txBox="1"/>
          <p:nvPr/>
        </p:nvSpPr>
        <p:spPr>
          <a:xfrm>
            <a:off x="3378200" y="2057400"/>
            <a:ext cx="4267200" cy="381000"/>
          </a:xfrm>
          <a:prstGeom prst="rect">
            <a:avLst/>
          </a:prstGeom>
          <a:no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Invokes the </a:t>
            </a:r>
            <a:r>
              <a:rPr b="1" i="0" lang="en-US" sz="1800" u="none">
                <a:solidFill>
                  <a:srgbClr val="000000"/>
                </a:solidFill>
                <a:latin typeface="Century Schoolbook"/>
                <a:ea typeface="Century Schoolbook"/>
                <a:cs typeface="Century Schoolbook"/>
                <a:sym typeface="Century Schoolbook"/>
              </a:rPr>
              <a:t>myobj </a:t>
            </a:r>
            <a:r>
              <a:rPr b="0" i="0" lang="en-US" sz="1800" u="none">
                <a:solidFill>
                  <a:srgbClr val="000000"/>
                </a:solidFill>
                <a:latin typeface="Century Schoolbook"/>
                <a:ea typeface="Century Schoolbook"/>
                <a:cs typeface="Century Schoolbook"/>
                <a:sym typeface="Century Schoolbook"/>
              </a:rPr>
              <a:t>object</a:t>
            </a:r>
            <a:endParaRPr/>
          </a:p>
        </p:txBody>
      </p:sp>
      <p:cxnSp>
        <p:nvCxnSpPr>
          <p:cNvPr id="455" name="Google Shape;455;p46"/>
          <p:cNvCxnSpPr/>
          <p:nvPr/>
        </p:nvCxnSpPr>
        <p:spPr>
          <a:xfrm flipH="1">
            <a:off x="5943600" y="1828800"/>
            <a:ext cx="2286000" cy="1587"/>
          </a:xfrm>
          <a:prstGeom prst="straightConnector1">
            <a:avLst/>
          </a:prstGeom>
          <a:noFill/>
          <a:ln cap="flat" cmpd="sng" w="38150">
            <a:solidFill>
              <a:srgbClr val="FF6903"/>
            </a:solidFill>
            <a:prstDash val="solid"/>
            <a:miter lim="800000"/>
            <a:headEnd len="med" w="med" type="none"/>
            <a:tailEnd len="med" w="med" type="stealth"/>
          </a:ln>
        </p:spPr>
      </p:cxnSp>
      <p:cxnSp>
        <p:nvCxnSpPr>
          <p:cNvPr id="456" name="Google Shape;456;p46"/>
          <p:cNvCxnSpPr/>
          <p:nvPr/>
        </p:nvCxnSpPr>
        <p:spPr>
          <a:xfrm flipH="1">
            <a:off x="2133600" y="2286000"/>
            <a:ext cx="1219200" cy="1587"/>
          </a:xfrm>
          <a:prstGeom prst="straightConnector1">
            <a:avLst/>
          </a:prstGeom>
          <a:noFill/>
          <a:ln cap="flat" cmpd="sng" w="38150">
            <a:solidFill>
              <a:srgbClr val="FF6903"/>
            </a:solidFill>
            <a:prstDash val="solid"/>
            <a:miter lim="800000"/>
            <a:headEnd len="med" w="med" type="none"/>
            <a:tailEnd len="med" w="med" type="stealth"/>
          </a:ln>
        </p:spPr>
      </p:cxnSp>
      <p:sp>
        <p:nvSpPr>
          <p:cNvPr id="457" name="Google Shape;457;p46"/>
          <p:cNvSpPr/>
          <p:nvPr/>
        </p:nvSpPr>
        <p:spPr>
          <a:xfrm>
            <a:off x="-152400" y="90487"/>
            <a:ext cx="1587" cy="2762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1" name="Shape 461"/>
        <p:cNvGrpSpPr/>
        <p:nvPr/>
      </p:nvGrpSpPr>
      <p:grpSpPr>
        <a:xfrm>
          <a:off x="0" y="0"/>
          <a:ext cx="0" cy="0"/>
          <a:chOff x="0" y="0"/>
          <a:chExt cx="0" cy="0"/>
        </a:xfrm>
      </p:grpSpPr>
      <p:sp>
        <p:nvSpPr>
          <p:cNvPr id="462" name="Google Shape;462;p47"/>
          <p:cNvSpPr txBox="1"/>
          <p:nvPr/>
        </p:nvSpPr>
        <p:spPr>
          <a:xfrm>
            <a:off x="641350" y="277812"/>
            <a:ext cx="11518900" cy="8651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CREATING AND USING OBJECTS</a:t>
            </a:r>
            <a:endParaRPr/>
          </a:p>
        </p:txBody>
      </p:sp>
      <p:sp>
        <p:nvSpPr>
          <p:cNvPr id="463" name="Google Shape;463;p47"/>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An object can be assigned a set of numbers, as for example:</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x12 &lt;- c(10,6,8)</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x12</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10  6  8</a:t>
            </a:r>
            <a:endParaRPr/>
          </a:p>
          <a:p>
            <a:pPr indent="-266699" lvl="1" marL="63976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Operations can then be performed on the whole set of numbers</a:t>
            </a:r>
            <a:r>
              <a:rPr b="0" i="0" lang="en-US" sz="2400" u="none">
                <a:solidFill>
                  <a:srgbClr val="000000"/>
                </a:solidFill>
                <a:latin typeface="Century Schoolbook"/>
                <a:ea typeface="Century Schoolbook"/>
                <a:cs typeface="Century Schoolbook"/>
                <a:sym typeface="Century Schoolbook"/>
              </a:rPr>
              <a:t>. </a:t>
            </a:r>
            <a:endParaRPr/>
          </a:p>
          <a:p>
            <a:pPr indent="-266699" lvl="1" marL="63976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For example, for the object </a:t>
            </a:r>
            <a:r>
              <a:rPr b="1" i="0" lang="en-US" sz="2400" u="none" cap="none" strike="noStrike">
                <a:solidFill>
                  <a:srgbClr val="000000"/>
                </a:solidFill>
                <a:latin typeface="Century Schoolbook"/>
                <a:ea typeface="Century Schoolbook"/>
                <a:cs typeface="Century Schoolbook"/>
                <a:sym typeface="Century Schoolbook"/>
              </a:rPr>
              <a:t>x12</a:t>
            </a:r>
            <a:r>
              <a:rPr b="0" i="0" lang="en-US" sz="2400" u="none" cap="none" strike="noStrike">
                <a:solidFill>
                  <a:srgbClr val="000000"/>
                </a:solidFill>
                <a:latin typeface="Century Schoolbook"/>
                <a:ea typeface="Century Schoolbook"/>
                <a:cs typeface="Century Schoolbook"/>
                <a:sym typeface="Century Schoolbook"/>
              </a:rPr>
              <a:t> created above, check the results of the following:</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&gt; x12 * 10</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[1] 100  60  80</a:t>
            </a:r>
            <a:endParaRPr/>
          </a:p>
        </p:txBody>
      </p:sp>
      <p:pic>
        <p:nvPicPr>
          <p:cNvPr id="464" name="Google Shape;464;p47"/>
          <p:cNvPicPr preferRelativeResize="0"/>
          <p:nvPr/>
        </p:nvPicPr>
        <p:blipFill rotWithShape="1">
          <a:blip r:embed="rId3">
            <a:alphaModFix/>
          </a:blip>
          <a:srcRect b="0" l="0" r="0" t="0"/>
          <a:stretch/>
        </p:blipFill>
        <p:spPr>
          <a:xfrm>
            <a:off x="7424737" y="1600200"/>
            <a:ext cx="3386137" cy="1343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8" name="Shape 468"/>
        <p:cNvGrpSpPr/>
        <p:nvPr/>
      </p:nvGrpSpPr>
      <p:grpSpPr>
        <a:xfrm>
          <a:off x="0" y="0"/>
          <a:ext cx="0" cy="0"/>
          <a:chOff x="0" y="0"/>
          <a:chExt cx="0" cy="0"/>
        </a:xfrm>
      </p:grpSpPr>
      <p:sp>
        <p:nvSpPr>
          <p:cNvPr id="469" name="Google Shape;469;p48"/>
          <p:cNvSpPr txBox="1"/>
          <p:nvPr/>
        </p:nvSpPr>
        <p:spPr>
          <a:xfrm>
            <a:off x="641350" y="277812"/>
            <a:ext cx="11518900" cy="6365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READING DATASETS</a:t>
            </a:r>
            <a:endParaRPr/>
          </a:p>
        </p:txBody>
      </p:sp>
      <p:sp>
        <p:nvSpPr>
          <p:cNvPr id="470" name="Google Shape;470;p48"/>
          <p:cNvSpPr txBox="1"/>
          <p:nvPr/>
        </p:nvSpPr>
        <p:spPr>
          <a:xfrm>
            <a:off x="641350" y="990600"/>
            <a:ext cx="11518900" cy="51403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Using the </a:t>
            </a:r>
            <a:r>
              <a:rPr b="0" i="0" lang="en-US" sz="2400" u="none">
                <a:solidFill>
                  <a:srgbClr val="000000"/>
                </a:solidFill>
                <a:latin typeface="Courier New"/>
                <a:ea typeface="Courier New"/>
                <a:cs typeface="Courier New"/>
                <a:sym typeface="Courier New"/>
              </a:rPr>
              <a:t>c() </a:t>
            </a:r>
            <a:r>
              <a:rPr b="0" i="0" lang="en-US" sz="2400" u="none">
                <a:solidFill>
                  <a:srgbClr val="000000"/>
                </a:solidFill>
                <a:latin typeface="Century Schoolbook"/>
                <a:ea typeface="Century Schoolbook"/>
                <a:cs typeface="Century Schoolbook"/>
                <a:sym typeface="Century Schoolbook"/>
              </a:rPr>
              <a:t>command:</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c() </a:t>
            </a:r>
            <a:r>
              <a:rPr b="0" i="0" lang="en-US" sz="2400" u="none" cap="none" strike="noStrike">
                <a:solidFill>
                  <a:srgbClr val="000000"/>
                </a:solidFill>
                <a:latin typeface="Century Schoolbook"/>
                <a:ea typeface="Century Schoolbook"/>
                <a:cs typeface="Century Schoolbook"/>
                <a:sym typeface="Century Schoolbook"/>
              </a:rPr>
              <a:t>function is used to combine or concatenate two or more values. Here example shown is concatenating 2 numerical vectors.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Syntax for the </a:t>
            </a:r>
            <a:r>
              <a:rPr b="0" i="0" lang="en-US" sz="2400" u="none" cap="none" strike="noStrike">
                <a:solidFill>
                  <a:srgbClr val="000000"/>
                </a:solidFill>
                <a:latin typeface="Courier New"/>
                <a:ea typeface="Courier New"/>
                <a:cs typeface="Courier New"/>
                <a:sym typeface="Courier New"/>
              </a:rPr>
              <a:t>c()</a:t>
            </a:r>
            <a:r>
              <a:rPr b="0" i="0" lang="en-US" sz="2400" u="none" cap="none" strike="noStrike">
                <a:solidFill>
                  <a:srgbClr val="000000"/>
                </a:solidFill>
                <a:latin typeface="Century Schoolbook"/>
                <a:ea typeface="Century Schoolbook"/>
                <a:cs typeface="Century Schoolbook"/>
                <a:sym typeface="Century Schoolbook"/>
              </a:rPr>
              <a:t> command</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pic>
        <p:nvPicPr>
          <p:cNvPr id="471" name="Google Shape;471;p48"/>
          <p:cNvPicPr preferRelativeResize="0"/>
          <p:nvPr/>
        </p:nvPicPr>
        <p:blipFill rotWithShape="1">
          <a:blip r:embed="rId3">
            <a:alphaModFix/>
          </a:blip>
          <a:srcRect b="0" l="0" r="0" t="0"/>
          <a:stretch/>
        </p:blipFill>
        <p:spPr>
          <a:xfrm>
            <a:off x="1119187" y="2819400"/>
            <a:ext cx="11060112" cy="3429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5" name="Shape 475"/>
        <p:cNvGrpSpPr/>
        <p:nvPr/>
      </p:nvGrpSpPr>
      <p:grpSpPr>
        <a:xfrm>
          <a:off x="0" y="0"/>
          <a:ext cx="0" cy="0"/>
          <a:chOff x="0" y="0"/>
          <a:chExt cx="0" cy="0"/>
        </a:xfrm>
      </p:grpSpPr>
      <p:sp>
        <p:nvSpPr>
          <p:cNvPr id="476" name="Google Shape;476;p49"/>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DATA IN R WORKSPACE</a:t>
            </a:r>
            <a:endParaRPr/>
          </a:p>
        </p:txBody>
      </p:sp>
      <p:sp>
        <p:nvSpPr>
          <p:cNvPr id="477" name="Google Shape;477;p49"/>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Handling Workspace includes following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Using the working directory</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Inspecting the working environment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Modifying global options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Managing the library of packages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5"/>
          <p:cNvSpPr txBox="1"/>
          <p:nvPr/>
        </p:nvSpPr>
        <p:spPr>
          <a:xfrm>
            <a:off x="639762" y="274637"/>
            <a:ext cx="10455275"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a:solidFill>
                  <a:srgbClr val="575F6D"/>
                </a:solidFill>
                <a:latin typeface="Century Schoolbook"/>
                <a:ea typeface="Century Schoolbook"/>
                <a:cs typeface="Century Schoolbook"/>
                <a:sym typeface="Century Schoolbook"/>
              </a:rPr>
              <a:t>R VS PYTHON</a:t>
            </a:r>
            <a:endParaRPr/>
          </a:p>
        </p:txBody>
      </p:sp>
      <p:sp>
        <p:nvSpPr>
          <p:cNvPr id="171" name="Google Shape;171;p5"/>
          <p:cNvSpPr txBox="1"/>
          <p:nvPr/>
        </p:nvSpPr>
        <p:spPr>
          <a:xfrm>
            <a:off x="639762" y="1600200"/>
            <a:ext cx="10455275" cy="4873625"/>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R &amp; Python – Both are powerful languages.</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R – Good for Data Analytics, Statistical analysis, Visualization, pre and post-processing. Easy to learn.  </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7305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Python - For Machine learning and Deep learning, data analytics, non-statistical tasks, handling large datasets. </a:t>
            </a:r>
            <a:endParaRPr/>
          </a:p>
          <a:p>
            <a:pPr indent="-266700" lvl="0" marL="27305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2" name="Shape 482"/>
        <p:cNvGrpSpPr/>
        <p:nvPr/>
      </p:nvGrpSpPr>
      <p:grpSpPr>
        <a:xfrm>
          <a:off x="0" y="0"/>
          <a:ext cx="0" cy="0"/>
          <a:chOff x="0" y="0"/>
          <a:chExt cx="0" cy="0"/>
        </a:xfrm>
      </p:grpSpPr>
      <p:sp>
        <p:nvSpPr>
          <p:cNvPr id="483" name="Google Shape;483;p50"/>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DATA IN R WORKSPACE</a:t>
            </a:r>
            <a:endParaRPr/>
          </a:p>
        </p:txBody>
      </p:sp>
      <p:sp>
        <p:nvSpPr>
          <p:cNvPr id="484" name="Google Shape;484;p50"/>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Handling Workspace includes following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Using the working directory</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directory in which R is running is called the </a:t>
            </a:r>
            <a:r>
              <a:rPr b="1" i="0" lang="en-US" sz="2400" u="none" cap="none" strike="noStrike">
                <a:solidFill>
                  <a:srgbClr val="000000"/>
                </a:solidFill>
                <a:latin typeface="Century Schoolbook"/>
                <a:ea typeface="Century Schoolbook"/>
                <a:cs typeface="Century Schoolbook"/>
                <a:sym typeface="Century Schoolbook"/>
              </a:rPr>
              <a:t>working directory</a:t>
            </a:r>
            <a:r>
              <a:rPr b="0" i="0" lang="en-US" sz="2400" u="none" cap="none" strike="noStrike">
                <a:solidFill>
                  <a:srgbClr val="000000"/>
                </a:solidFill>
                <a:latin typeface="Century Schoolbook"/>
                <a:ea typeface="Century Schoolbook"/>
                <a:cs typeface="Century Schoolbook"/>
                <a:sym typeface="Century Schoolbook"/>
              </a:rPr>
              <a:t> of the R session.</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When you access other files on your hard drive, you can use absolute paths (for example, </a:t>
            </a:r>
            <a:r>
              <a:rPr b="0" i="0" lang="en-US" sz="2400" u="none" cap="none" strike="noStrike">
                <a:solidFill>
                  <a:srgbClr val="000000"/>
                </a:solidFill>
                <a:latin typeface="Courier New"/>
                <a:ea typeface="Courier New"/>
                <a:cs typeface="Courier New"/>
                <a:sym typeface="Courier New"/>
              </a:rPr>
              <a:t>D:\Workspaces\test-project\data\2015.csv</a:t>
            </a:r>
            <a:r>
              <a:rPr b="0" i="0" lang="en-US" sz="2400" u="none" cap="none" strike="noStrike">
                <a:solidFill>
                  <a:srgbClr val="000000"/>
                </a:solidFill>
                <a:latin typeface="Century Schoolbook"/>
                <a:ea typeface="Century Schoolbook"/>
                <a:cs typeface="Century Schoolbook"/>
                <a:sym typeface="Century Schoolbook"/>
              </a:rPr>
              <a:t>)</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In an R terminal, you can get the current working directory of the running R session using </a:t>
            </a:r>
            <a:r>
              <a:rPr b="0" i="0" lang="en-US" sz="2400" u="none" cap="none" strike="noStrike">
                <a:solidFill>
                  <a:srgbClr val="FF0000"/>
                </a:solidFill>
                <a:latin typeface="Courier New"/>
                <a:ea typeface="Courier New"/>
                <a:cs typeface="Courier New"/>
                <a:sym typeface="Courier New"/>
              </a:rPr>
              <a:t>getwd()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sp>
        <p:nvSpPr>
          <p:cNvPr id="490" name="Google Shape;490;p51"/>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INSPECTING THE ENVIRONMENT</a:t>
            </a:r>
            <a:endParaRPr/>
          </a:p>
        </p:txBody>
      </p:sp>
      <p:sp>
        <p:nvSpPr>
          <p:cNvPr id="491" name="Google Shape;491;p51"/>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 R, every expression is evaluated within a specific environment.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An environment is a collection of symbols and their bindings.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If you type commands in the RStudio console, your commands are evaluated in the </a:t>
            </a:r>
            <a:r>
              <a:rPr b="1" i="0" lang="en-US" sz="2400" u="none">
                <a:solidFill>
                  <a:srgbClr val="000000"/>
                </a:solidFill>
                <a:latin typeface="Century Schoolbook"/>
                <a:ea typeface="Century Schoolbook"/>
                <a:cs typeface="Century Schoolbook"/>
                <a:sym typeface="Century Schoolbook"/>
              </a:rPr>
              <a:t>Global Environment</a:t>
            </a:r>
            <a:r>
              <a:rPr b="0" i="0" lang="en-US" sz="2400" u="non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we run </a:t>
            </a:r>
            <a:r>
              <a:rPr b="0" i="0" lang="en-US" sz="2400" u="none" cap="none" strike="noStrike">
                <a:solidFill>
                  <a:srgbClr val="000000"/>
                </a:solidFill>
                <a:latin typeface="Courier New"/>
                <a:ea typeface="Courier New"/>
                <a:cs typeface="Courier New"/>
                <a:sym typeface="Courier New"/>
              </a:rPr>
              <a:t>x &lt;- c(1, 2, 3)</a:t>
            </a:r>
            <a:r>
              <a:rPr b="0" i="0" lang="en-US" sz="2400" u="none" cap="none" strike="noStrike">
                <a:solidFill>
                  <a:srgbClr val="000000"/>
                </a:solidFill>
                <a:latin typeface="Century Schoolbook"/>
                <a:ea typeface="Century Schoolbook"/>
                <a:cs typeface="Century Schoolbook"/>
                <a:sym typeface="Century Schoolbook"/>
              </a:rPr>
              <a:t>, the numeric vector </a:t>
            </a:r>
            <a:r>
              <a:rPr b="0" i="0" lang="en-US" sz="2400" u="none" cap="none" strike="noStrike">
                <a:solidFill>
                  <a:srgbClr val="000000"/>
                </a:solidFill>
                <a:latin typeface="Courier New"/>
                <a:ea typeface="Courier New"/>
                <a:cs typeface="Courier New"/>
                <a:sym typeface="Courier New"/>
              </a:rPr>
              <a:t>c(1, 2, 3)</a:t>
            </a:r>
            <a:r>
              <a:rPr b="0" i="0" lang="en-US" sz="2400" u="none" cap="none" strike="noStrike">
                <a:solidFill>
                  <a:srgbClr val="000000"/>
                </a:solidFill>
                <a:latin typeface="Century Schoolbook"/>
                <a:ea typeface="Century Schoolbook"/>
                <a:cs typeface="Century Schoolbook"/>
                <a:sym typeface="Century Schoolbook"/>
              </a:rPr>
              <a:t> is bound to symbol </a:t>
            </a:r>
            <a:r>
              <a:rPr b="0" i="0" lang="en-US" sz="2400" u="none" cap="none" strike="noStrike">
                <a:solidFill>
                  <a:srgbClr val="000000"/>
                </a:solidFill>
                <a:latin typeface="Courier New"/>
                <a:ea typeface="Courier New"/>
                <a:cs typeface="Courier New"/>
                <a:sym typeface="Courier New"/>
              </a:rPr>
              <a:t>x</a:t>
            </a:r>
            <a:r>
              <a:rPr b="0" i="0" lang="en-US" sz="2400" u="none" cap="none" strike="noStrike">
                <a:solidFill>
                  <a:srgbClr val="000000"/>
                </a:solidFill>
                <a:latin typeface="Century Schoolbook"/>
                <a:ea typeface="Century Schoolbook"/>
                <a:cs typeface="Century Schoolbook"/>
                <a:sym typeface="Century Schoolbook"/>
              </a:rPr>
              <a:t> in the global environment.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Global environment has one binding that maps </a:t>
            </a:r>
            <a:r>
              <a:rPr b="0" i="0" lang="en-US" sz="2400" u="none" cap="none" strike="noStrike">
                <a:solidFill>
                  <a:srgbClr val="000000"/>
                </a:solidFill>
                <a:latin typeface="Courier New"/>
                <a:ea typeface="Courier New"/>
                <a:cs typeface="Courier New"/>
                <a:sym typeface="Courier New"/>
              </a:rPr>
              <a:t>x</a:t>
            </a:r>
            <a:r>
              <a:rPr b="0" i="0" lang="en-US" sz="2400" u="none" cap="none" strike="noStrike">
                <a:solidFill>
                  <a:srgbClr val="000000"/>
                </a:solidFill>
                <a:latin typeface="Century Schoolbook"/>
                <a:ea typeface="Century Schoolbook"/>
                <a:cs typeface="Century Schoolbook"/>
                <a:sym typeface="Century Schoolbook"/>
              </a:rPr>
              <a:t> to integer vector </a:t>
            </a:r>
            <a:r>
              <a:rPr b="0" i="0" lang="en-US" sz="2400" u="none" cap="none" strike="noStrike">
                <a:solidFill>
                  <a:srgbClr val="000000"/>
                </a:solidFill>
                <a:latin typeface="Courier New"/>
                <a:ea typeface="Courier New"/>
                <a:cs typeface="Courier New"/>
                <a:sym typeface="Courier New"/>
              </a:rPr>
              <a:t>c(1,2,3)</a:t>
            </a:r>
            <a:endParaRPr/>
          </a:p>
        </p:txBody>
      </p:sp>
      <p:sp>
        <p:nvSpPr>
          <p:cNvPr id="492" name="Google Shape;492;p51"/>
          <p:cNvSpPr txBox="1"/>
          <p:nvPr/>
        </p:nvSpPr>
        <p:spPr>
          <a:xfrm>
            <a:off x="0" y="-184150"/>
            <a:ext cx="220662" cy="368300"/>
          </a:xfrm>
          <a:prstGeom prst="rect">
            <a:avLst/>
          </a:prstGeom>
          <a:solidFill>
            <a:srgbClr val="FAFAFA"/>
          </a:solidFill>
          <a:ln>
            <a:noFill/>
          </a:ln>
        </p:spPr>
        <p:txBody>
          <a:bodyPr anchorCtr="0" anchor="ctr" bIns="63350" lIns="90000" spcFirstLastPara="1" rIns="90000" wrap="square" tIns="0">
            <a:spAutoFit/>
          </a:bodyPr>
          <a:lstStyle/>
          <a:p>
            <a:pPr indent="0" lvl="0" marL="0" marR="0" rtl="0" algn="l">
              <a:lnSpc>
                <a:spcPct val="100000"/>
              </a:lnSpc>
              <a:spcBef>
                <a:spcPts val="0"/>
              </a:spcBef>
              <a:spcAft>
                <a:spcPts val="0"/>
              </a:spcAft>
              <a:buClr>
                <a:srgbClr val="333333"/>
              </a:buClr>
              <a:buSzPts val="1000"/>
              <a:buFont typeface="Helvetica Neue"/>
              <a:buNone/>
            </a:pPr>
            <a:r>
              <a:rPr b="0" i="0" lang="en-US" sz="1000" u="none">
                <a:solidFill>
                  <a:srgbClr val="333333"/>
                </a:solidFill>
                <a:latin typeface="Helvetica Neue"/>
                <a:ea typeface="Helvetica Neue"/>
                <a:cs typeface="Helvetica Neue"/>
                <a:sym typeface="Helvetica Neue"/>
              </a:rPr>
              <a:t>.</a:t>
            </a:r>
            <a:endParaRPr/>
          </a:p>
          <a:p>
            <a:pPr indent="0" lvl="0" marL="0" marR="0" rtl="0" algn="l">
              <a:lnSpc>
                <a:spcPct val="100000"/>
              </a:lnSpc>
              <a:spcBef>
                <a:spcPts val="0"/>
              </a:spcBef>
              <a:spcAft>
                <a:spcPts val="0"/>
              </a:spcAft>
              <a:buNone/>
            </a:pPr>
            <a:r>
              <a:t/>
            </a:r>
            <a:endParaRPr b="0" i="0" sz="1000" u="none">
              <a:solidFill>
                <a:srgbClr val="333333"/>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6" name="Shape 496"/>
        <p:cNvGrpSpPr/>
        <p:nvPr/>
      </p:nvGrpSpPr>
      <p:grpSpPr>
        <a:xfrm>
          <a:off x="0" y="0"/>
          <a:ext cx="0" cy="0"/>
          <a:chOff x="0" y="0"/>
          <a:chExt cx="0" cy="0"/>
        </a:xfrm>
      </p:grpSpPr>
      <p:sp>
        <p:nvSpPr>
          <p:cNvPr id="497" name="Google Shape;497;p52"/>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DATA IN R WORKSPACE</a:t>
            </a:r>
            <a:endParaRPr/>
          </a:p>
        </p:txBody>
      </p:sp>
      <p:sp>
        <p:nvSpPr>
          <p:cNvPr id="498" name="Google Shape;498;p52"/>
          <p:cNvSpPr txBox="1"/>
          <p:nvPr/>
        </p:nvSpPr>
        <p:spPr>
          <a:xfrm>
            <a:off x="641350" y="1066800"/>
            <a:ext cx="11518900" cy="5064125"/>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a:t>
            </a:r>
            <a:r>
              <a:rPr b="0" i="0" lang="en-US" sz="2400" u="none" cap="none" strike="noStrike">
                <a:solidFill>
                  <a:srgbClr val="FF0000"/>
                </a:solidFill>
                <a:latin typeface="Century Schoolbook"/>
                <a:ea typeface="Century Schoolbook"/>
                <a:cs typeface="Century Schoolbook"/>
                <a:sym typeface="Century Schoolbook"/>
              </a:rPr>
              <a:t>ls()</a:t>
            </a:r>
            <a:r>
              <a:rPr b="0" i="0" lang="en-US" sz="2400" u="none" cap="none" strike="noStrike">
                <a:solidFill>
                  <a:srgbClr val="000000"/>
                </a:solidFill>
                <a:latin typeface="Century Schoolbook"/>
                <a:ea typeface="Century Schoolbook"/>
                <a:cs typeface="Century Schoolbook"/>
                <a:sym typeface="Century Schoolbook"/>
              </a:rPr>
              <a:t> or </a:t>
            </a:r>
            <a:r>
              <a:rPr b="0" i="0" lang="en-US" sz="2400" u="none" cap="none" strike="noStrike">
                <a:solidFill>
                  <a:srgbClr val="FF0000"/>
                </a:solidFill>
                <a:latin typeface="Century Schoolbook"/>
                <a:ea typeface="Century Schoolbook"/>
                <a:cs typeface="Century Schoolbook"/>
                <a:sym typeface="Century Schoolbook"/>
              </a:rPr>
              <a:t>objects() </a:t>
            </a:r>
            <a:r>
              <a:rPr b="0" i="0" lang="en-US" sz="2400" u="none" cap="none" strike="noStrike">
                <a:solidFill>
                  <a:srgbClr val="000000"/>
                </a:solidFill>
                <a:latin typeface="Century Schoolbook"/>
                <a:ea typeface="Century Schoolbook"/>
                <a:cs typeface="Century Schoolbook"/>
                <a:sym typeface="Century Schoolbook"/>
              </a:rPr>
              <a:t>function is used to return the list of objects in the workspace</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ls()</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"a”  "b”   "bubba"    "fun"      "levels"   "msg“</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[7] "myobj"    "n"        "x12"      "yourname“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a:t>
            </a:r>
            <a:r>
              <a:rPr b="0" i="0" lang="en-US" sz="2400" u="none" cap="none" strike="noStrike">
                <a:solidFill>
                  <a:srgbClr val="FF0000"/>
                </a:solidFill>
                <a:latin typeface="Century Schoolbook"/>
                <a:ea typeface="Century Schoolbook"/>
                <a:cs typeface="Century Schoolbook"/>
                <a:sym typeface="Century Schoolbook"/>
              </a:rPr>
              <a:t>rm() </a:t>
            </a:r>
            <a:r>
              <a:rPr b="0" i="0" lang="en-US" sz="2400" u="none" cap="none" strike="noStrike">
                <a:solidFill>
                  <a:srgbClr val="000000"/>
                </a:solidFill>
                <a:latin typeface="Century Schoolbook"/>
                <a:ea typeface="Century Schoolbook"/>
                <a:cs typeface="Century Schoolbook"/>
                <a:sym typeface="Century Schoolbook"/>
              </a:rPr>
              <a:t>function is used to remove the variables that are not required anymore in a session</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rm(a)</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ls()</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[1] "b“   "bubba”  "fun“ "levels” "msg”  "myobj"    "n"</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[8] "x12"      "yourname”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3" name="Shape 503"/>
        <p:cNvGrpSpPr/>
        <p:nvPr/>
      </p:nvGrpSpPr>
      <p:grpSpPr>
        <a:xfrm>
          <a:off x="0" y="0"/>
          <a:ext cx="0" cy="0"/>
          <a:chOff x="0" y="0"/>
          <a:chExt cx="0" cy="0"/>
        </a:xfrm>
      </p:grpSpPr>
      <p:sp>
        <p:nvSpPr>
          <p:cNvPr id="504" name="Google Shape;504;p53"/>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DATA IN R WORKSPACE</a:t>
            </a:r>
            <a:endParaRPr/>
          </a:p>
        </p:txBody>
      </p:sp>
      <p:sp>
        <p:nvSpPr>
          <p:cNvPr id="505" name="Google Shape;505;p53"/>
          <p:cNvSpPr txBox="1"/>
          <p:nvPr/>
        </p:nvSpPr>
        <p:spPr>
          <a:xfrm>
            <a:off x="641350" y="990600"/>
            <a:ext cx="11322050" cy="5867400"/>
          </a:xfrm>
          <a:prstGeom prst="rect">
            <a:avLst/>
          </a:prstGeom>
          <a:noFill/>
          <a:ln>
            <a:noFill/>
          </a:ln>
        </p:spPr>
        <p:txBody>
          <a:bodyPr anchorCtr="0" anchor="t" bIns="45700" lIns="91425" spcFirstLastPara="1" rIns="91425" wrap="square" tIns="45700">
            <a:noAutofit/>
          </a:bodyPr>
          <a:lstStyle/>
          <a:p>
            <a:pPr indent="-268287" lvl="1" marL="633412" marR="0" rtl="0" algn="l">
              <a:lnSpc>
                <a:spcPct val="100000"/>
              </a:lnSpc>
              <a:spcBef>
                <a:spcPts val="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getwd() function: </a:t>
            </a:r>
            <a:r>
              <a:rPr b="0" i="0" lang="en-US" sz="2400" u="none" cap="none" strike="noStrike">
                <a:solidFill>
                  <a:srgbClr val="000000"/>
                </a:solidFill>
                <a:latin typeface="Century Schoolbook"/>
                <a:ea typeface="Century Schoolbook"/>
                <a:cs typeface="Century Schoolbook"/>
                <a:sym typeface="Century Schoolbook"/>
              </a:rPr>
              <a:t>Function used to display the current working directory of the user</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getwd()</a:t>
            </a:r>
            <a:endParaRPr/>
          </a:p>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[1] "C:/Users/Janaki/Documents“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save() function: </a:t>
            </a:r>
            <a:r>
              <a:rPr b="0" i="0" lang="en-US" sz="2400" u="none" cap="none" strike="noStrike">
                <a:solidFill>
                  <a:srgbClr val="000000"/>
                </a:solidFill>
                <a:latin typeface="Century Schoolbook"/>
                <a:ea typeface="Century Schoolbook"/>
                <a:cs typeface="Century Schoolbook"/>
                <a:sym typeface="Century Schoolbook"/>
              </a:rPr>
              <a:t>Function used to save the objects created in the active session.</a:t>
            </a:r>
            <a:endParaRPr/>
          </a:p>
          <a:p>
            <a:pPr indent="-268287" lvl="1" marL="63341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save(x12, file=“Examples.rda")</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will save in the current working directory with the name “Examples.rda”</a:t>
            </a:r>
            <a:endParaRPr/>
          </a:p>
          <a:p>
            <a:pPr indent="-182562" lvl="2" marL="914400" marR="0" rtl="0" algn="l">
              <a:lnSpc>
                <a:spcPct val="100000"/>
              </a:lnSpc>
              <a:spcBef>
                <a:spcPts val="600"/>
              </a:spcBef>
              <a:spcAft>
                <a:spcPts val="0"/>
              </a:spcAft>
              <a:buClr>
                <a:srgbClr val="FF0000"/>
              </a:buClr>
              <a:buSzPts val="2400"/>
              <a:buFont typeface="Century Schoolbook"/>
              <a:buNone/>
            </a:pPr>
            <a:r>
              <a:rPr b="0" i="0" lang="en-US" sz="2400" u="none" cap="none" strike="noStrike">
                <a:solidFill>
                  <a:srgbClr val="FF0000"/>
                </a:solidFill>
                <a:latin typeface="Century Schoolbook"/>
                <a:ea typeface="Century Schoolbook"/>
                <a:cs typeface="Century Schoolbook"/>
                <a:sym typeface="Century Schoolbook"/>
              </a:rPr>
              <a:t>save.image() function</a:t>
            </a:r>
            <a:endParaRPr/>
          </a:p>
          <a:p>
            <a:pPr indent="-182562" lvl="2" marL="914400"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To save all the objects in the active session</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save.image(file = "my_stuff.RData")</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sp>
        <p:nvSpPr>
          <p:cNvPr id="506" name="Google Shape;506;p53"/>
          <p:cNvSpPr/>
          <p:nvPr/>
        </p:nvSpPr>
        <p:spPr>
          <a:xfrm>
            <a:off x="152400" y="242887"/>
            <a:ext cx="1587" cy="2762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0" name="Shape 510"/>
        <p:cNvGrpSpPr/>
        <p:nvPr/>
      </p:nvGrpSpPr>
      <p:grpSpPr>
        <a:xfrm>
          <a:off x="0" y="0"/>
          <a:ext cx="0" cy="0"/>
          <a:chOff x="0" y="0"/>
          <a:chExt cx="0" cy="0"/>
        </a:xfrm>
      </p:grpSpPr>
      <p:sp>
        <p:nvSpPr>
          <p:cNvPr id="511" name="Google Shape;511;p54"/>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HANDLING DATA IN R WORKSPACE</a:t>
            </a:r>
            <a:endParaRPr/>
          </a:p>
        </p:txBody>
      </p:sp>
      <p:sp>
        <p:nvSpPr>
          <p:cNvPr id="512" name="Google Shape;512;p54"/>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load() function : </a:t>
            </a:r>
            <a:r>
              <a:rPr b="0" i="0" lang="en-US" sz="2400" u="none">
                <a:solidFill>
                  <a:srgbClr val="000000"/>
                </a:solidFill>
                <a:latin typeface="Century Schoolbook"/>
                <a:ea typeface="Century Schoolbook"/>
                <a:cs typeface="Century Schoolbook"/>
                <a:sym typeface="Century Schoolbook"/>
              </a:rPr>
              <a:t>Function used to retrieve the saved data</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yourname&lt;-"mary“</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ls()</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[1] "b” "fun” "levels” "msg” "myobj” "n” "x12”  "yourname"</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a:t>
            </a:r>
            <a:r>
              <a:rPr b="0" i="0" lang="en-US" sz="2400" u="none">
                <a:solidFill>
                  <a:srgbClr val="FF0000"/>
                </a:solidFill>
                <a:latin typeface="Courier New"/>
                <a:ea typeface="Courier New"/>
                <a:cs typeface="Courier New"/>
                <a:sym typeface="Courier New"/>
              </a:rPr>
              <a:t>save(yourname, file="yourname.rda")</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a:t>
            </a:r>
            <a:r>
              <a:rPr b="0" i="0" lang="en-US" sz="2400" u="none">
                <a:solidFill>
                  <a:srgbClr val="FF0000"/>
                </a:solidFill>
                <a:latin typeface="Courier New"/>
                <a:ea typeface="Courier New"/>
                <a:cs typeface="Courier New"/>
                <a:sym typeface="Courier New"/>
              </a:rPr>
              <a:t>rm(yourname)</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ls()</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[1] "b” "fun” "levels" "msg” "myobj” "n” "x12“</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a:t>
            </a:r>
            <a:r>
              <a:rPr b="0" i="0" lang="en-US" sz="2400" u="none">
                <a:solidFill>
                  <a:srgbClr val="FF0000"/>
                </a:solidFill>
                <a:latin typeface="Courier New"/>
                <a:ea typeface="Courier New"/>
                <a:cs typeface="Courier New"/>
                <a:sym typeface="Courier New"/>
              </a:rPr>
              <a:t>load("yourname.rda") #.rda stands for R Data File.</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&gt; ls()</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[1] "b” "fun” "levels” “msg” "myobj” "n” "x12” "</a:t>
            </a:r>
            <a:r>
              <a:rPr b="0" i="0" lang="en-US" sz="2400" u="none">
                <a:solidFill>
                  <a:srgbClr val="FF0000"/>
                </a:solidFill>
                <a:latin typeface="Courier New"/>
                <a:ea typeface="Courier New"/>
                <a:cs typeface="Courier New"/>
                <a:sym typeface="Courier New"/>
              </a:rPr>
              <a:t>yourname</a:t>
            </a:r>
            <a:r>
              <a:rPr b="0" i="0" lang="en-US" sz="2400" u="none">
                <a:solidFill>
                  <a:srgbClr val="000000"/>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6" name="Shape 516"/>
        <p:cNvGrpSpPr/>
        <p:nvPr/>
      </p:nvGrpSpPr>
      <p:grpSpPr>
        <a:xfrm>
          <a:off x="0" y="0"/>
          <a:ext cx="0" cy="0"/>
          <a:chOff x="0" y="0"/>
          <a:chExt cx="0" cy="0"/>
        </a:xfrm>
      </p:grpSpPr>
      <p:sp>
        <p:nvSpPr>
          <p:cNvPr id="517" name="Google Shape;517;p55"/>
          <p:cNvSpPr txBox="1"/>
          <p:nvPr/>
        </p:nvSpPr>
        <p:spPr>
          <a:xfrm>
            <a:off x="641350" y="274637"/>
            <a:ext cx="11626850" cy="563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Executing R Scripts</a:t>
            </a:r>
            <a:endParaRPr/>
          </a:p>
        </p:txBody>
      </p:sp>
      <p:sp>
        <p:nvSpPr>
          <p:cNvPr id="518" name="Google Shape;518;p55"/>
          <p:cNvSpPr txBox="1"/>
          <p:nvPr/>
        </p:nvSpPr>
        <p:spPr>
          <a:xfrm>
            <a:off x="641350" y="990600"/>
            <a:ext cx="1162685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Creating and Executing R script on </a:t>
            </a:r>
            <a:r>
              <a:rPr b="0" i="0" lang="en-US" sz="2400" u="none">
                <a:solidFill>
                  <a:srgbClr val="FF0000"/>
                </a:solidFill>
                <a:latin typeface="Century Schoolbook"/>
                <a:ea typeface="Century Schoolbook"/>
                <a:cs typeface="Century Schoolbook"/>
                <a:sym typeface="Century Schoolbook"/>
              </a:rPr>
              <a:t>Windows</a:t>
            </a:r>
            <a:r>
              <a:rPr b="0" i="0" lang="en-US" sz="2400" u="none">
                <a:solidFill>
                  <a:srgbClr val="000000"/>
                </a:solidFill>
                <a:latin typeface="Century Schoolbook"/>
                <a:ea typeface="Century Schoolbook"/>
                <a:cs typeface="Century Schoolbook"/>
                <a:sym typeface="Century Schoolbook"/>
              </a:rPr>
              <a: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Open Notepad, and write R commands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Save it has “filename.R”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From the Rgui, file-&gt;Open script. It opens a window for browsing the Rscript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Click Open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2" name="Shape 522"/>
        <p:cNvGrpSpPr/>
        <p:nvPr/>
      </p:nvGrpSpPr>
      <p:grpSpPr>
        <a:xfrm>
          <a:off x="0" y="0"/>
          <a:ext cx="0" cy="0"/>
          <a:chOff x="0" y="0"/>
          <a:chExt cx="0" cy="0"/>
        </a:xfrm>
      </p:grpSpPr>
      <p:sp>
        <p:nvSpPr>
          <p:cNvPr id="523" name="Google Shape;523;p56"/>
          <p:cNvSpPr txBox="1"/>
          <p:nvPr/>
        </p:nvSpPr>
        <p:spPr>
          <a:xfrm>
            <a:off x="641350" y="277812"/>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EXECUTING R SCRIPTS</a:t>
            </a:r>
            <a:endParaRPr/>
          </a:p>
        </p:txBody>
      </p:sp>
      <p:sp>
        <p:nvSpPr>
          <p:cNvPr id="524" name="Google Shape;524;p56"/>
          <p:cNvSpPr txBox="1"/>
          <p:nvPr/>
        </p:nvSpPr>
        <p:spPr>
          <a:xfrm>
            <a:off x="641350" y="11430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Creating and Executing R script on </a:t>
            </a:r>
            <a:r>
              <a:rPr b="0" i="0" lang="en-US" sz="2400" u="none">
                <a:solidFill>
                  <a:srgbClr val="FF0000"/>
                </a:solidFill>
                <a:latin typeface="Century Schoolbook"/>
                <a:ea typeface="Century Schoolbook"/>
                <a:cs typeface="Century Schoolbook"/>
                <a:sym typeface="Century Schoolbook"/>
              </a:rPr>
              <a:t>Linux</a:t>
            </a:r>
            <a:r>
              <a:rPr b="0" i="0" lang="en-US" sz="2400" u="non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script is the series of commands written and saved in .R extension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run a script “</a:t>
            </a:r>
            <a:r>
              <a:rPr b="0" i="0" lang="en-US" sz="2400" u="none">
                <a:solidFill>
                  <a:srgbClr val="000000"/>
                </a:solidFill>
                <a:latin typeface="Courier New"/>
                <a:ea typeface="Courier New"/>
                <a:cs typeface="Courier New"/>
                <a:sym typeface="Courier New"/>
              </a:rPr>
              <a:t>/home/bioinfo/janaki/R/use1.R”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may either use: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From R Shell</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source("/home/bioinfo/janaki/R/use1.R")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On the Linux Shell</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R CMD BATCH /home/bioinfo/janaki/R/use1.R </a:t>
            </a:r>
            <a:r>
              <a:rPr b="0" i="0" lang="en-US" sz="2400" u="none">
                <a:solidFill>
                  <a:srgbClr val="000000"/>
                </a:solidFill>
                <a:latin typeface="Century Schoolbook"/>
                <a:ea typeface="Century Schoolbook"/>
                <a:cs typeface="Century Schoolbook"/>
                <a:sym typeface="Century Schoolbook"/>
              </a:rPr>
              <a:t>(OR)</a:t>
            </a:r>
            <a:endParaRPr/>
          </a:p>
          <a:p>
            <a:pPr indent="-266700" lvl="0" marL="266700" marR="0" rtl="0" algn="l">
              <a:lnSpc>
                <a:spcPct val="100000"/>
              </a:lnSpc>
              <a:spcBef>
                <a:spcPts val="60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		Rscript use1.R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9" name="Shape 529"/>
        <p:cNvGrpSpPr/>
        <p:nvPr/>
      </p:nvGrpSpPr>
      <p:grpSpPr>
        <a:xfrm>
          <a:off x="0" y="0"/>
          <a:ext cx="0" cy="0"/>
          <a:chOff x="0" y="0"/>
          <a:chExt cx="0" cy="0"/>
        </a:xfrm>
      </p:grpSpPr>
      <p:sp>
        <p:nvSpPr>
          <p:cNvPr id="530" name="Google Shape;530;p57"/>
          <p:cNvSpPr txBox="1"/>
          <p:nvPr/>
        </p:nvSpPr>
        <p:spPr>
          <a:xfrm>
            <a:off x="641350" y="277812"/>
            <a:ext cx="11518900" cy="7889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ACCESSING HELP AND DOCUMENTATION IN R</a:t>
            </a:r>
            <a:endParaRPr/>
          </a:p>
        </p:txBody>
      </p:sp>
      <p:sp>
        <p:nvSpPr>
          <p:cNvPr id="531" name="Google Shape;531;p57"/>
          <p:cNvSpPr txBox="1"/>
          <p:nvPr/>
        </p:nvSpPr>
        <p:spPr>
          <a:xfrm>
            <a:off x="641350" y="1066800"/>
            <a:ext cx="11518900" cy="50641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Function used to get help pages of the in-built functions are </a:t>
            </a:r>
            <a:r>
              <a:rPr b="0" i="0" lang="en-US" sz="2400" u="none">
                <a:solidFill>
                  <a:srgbClr val="FF0000"/>
                </a:solidFill>
                <a:latin typeface="Courier New"/>
                <a:ea typeface="Courier New"/>
                <a:cs typeface="Courier New"/>
                <a:sym typeface="Courier New"/>
              </a:rPr>
              <a:t>help() </a:t>
            </a:r>
            <a:r>
              <a:rPr b="0" i="0" lang="en-US" sz="2400" u="none">
                <a:solidFill>
                  <a:srgbClr val="000000"/>
                </a:solidFill>
                <a:latin typeface="Century Schoolbook"/>
                <a:ea typeface="Century Schoolbook"/>
                <a:cs typeface="Century Schoolbook"/>
                <a:sym typeface="Century Schoolbook"/>
              </a:rPr>
              <a:t>and</a:t>
            </a:r>
            <a:r>
              <a:rPr b="0" i="0" lang="en-US" sz="2400" u="none">
                <a:solidFill>
                  <a:srgbClr val="FF0000"/>
                </a:solidFill>
                <a:latin typeface="Century Schoolbook"/>
                <a:ea typeface="Century Schoolbook"/>
                <a:cs typeface="Century Schoolbook"/>
                <a:sym typeface="Century Schoolbook"/>
              </a:rPr>
              <a:t> </a:t>
            </a:r>
            <a:r>
              <a:rPr b="0" i="0" lang="en-US" sz="2400" u="none">
                <a:solidFill>
                  <a:srgbClr val="FF0000"/>
                </a:solidFill>
                <a:latin typeface="Courier New"/>
                <a:ea typeface="Courier New"/>
                <a:cs typeface="Courier New"/>
                <a:sym typeface="Courier New"/>
              </a:rPr>
              <a:t>example()</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help(“ls”) </a:t>
            </a:r>
            <a:r>
              <a:rPr b="0" i="0" lang="en-US" sz="2400" u="none" cap="none" strike="noStrike">
                <a:solidFill>
                  <a:srgbClr val="000000"/>
                </a:solidFill>
                <a:latin typeface="Century Schoolbook"/>
                <a:ea typeface="Century Schoolbook"/>
                <a:cs typeface="Century Schoolbook"/>
                <a:sym typeface="Century Schoolbook"/>
              </a:rPr>
              <a:t>or</a:t>
            </a:r>
            <a:r>
              <a:rPr b="0" i="0" lang="en-US" sz="2400" u="none" cap="none" strike="noStrike">
                <a:solidFill>
                  <a:srgbClr val="000000"/>
                </a:solidFill>
                <a:latin typeface="Courier New"/>
                <a:ea typeface="Courier New"/>
                <a:cs typeface="Courier New"/>
                <a:sym typeface="Courier New"/>
              </a:rPr>
              <a:t> ?ls()</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example(ls) – </a:t>
            </a:r>
            <a:r>
              <a:rPr b="0" i="0" lang="en-US" sz="2400" u="none" cap="none" strike="noStrike">
                <a:solidFill>
                  <a:srgbClr val="000000"/>
                </a:solidFill>
                <a:latin typeface="Century Schoolbook"/>
                <a:ea typeface="Century Schoolbook"/>
                <a:cs typeface="Century Schoolbook"/>
                <a:sym typeface="Century Schoolbook"/>
              </a:rPr>
              <a:t>It shows the examples of ls function</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F0000"/>
              </a:buClr>
              <a:buSzPts val="2400"/>
              <a:buFont typeface="Century Schoolbook"/>
              <a:buNone/>
            </a:pPr>
            <a:r>
              <a:rPr b="0" i="0" lang="en-US" sz="2400" u="none">
                <a:solidFill>
                  <a:srgbClr val="FF0000"/>
                </a:solidFill>
                <a:latin typeface="Century Schoolbook"/>
                <a:ea typeface="Century Schoolbook"/>
                <a:cs typeface="Century Schoolbook"/>
                <a:sym typeface="Century Schoolbook"/>
              </a:rPr>
              <a:t>    find.package(“packagename”) – shows the path where package has been installed.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Sample datasets : R has many in-built datasets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&gt; library(datasets)</a:t>
            </a:r>
            <a:endParaRPr/>
          </a:p>
          <a:p>
            <a:pPr indent="-266699" lvl="1" marL="639762" marR="0" rtl="0" algn="l">
              <a:lnSpc>
                <a:spcPct val="100000"/>
              </a:lnSpc>
              <a:spcBef>
                <a:spcPts val="60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&gt; data()</a:t>
            </a:r>
            <a:endParaRPr/>
          </a:p>
          <a:p>
            <a:pPr indent="-266699" lvl="1" marL="639762"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&gt; data(iris)</a:t>
            </a:r>
            <a:endParaRPr/>
          </a:p>
          <a:p>
            <a:pPr indent="-266699" lvl="1" marL="639762"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&gt; summary(iris) – Summary of iris data</a:t>
            </a:r>
            <a:endParaRPr/>
          </a:p>
          <a:p>
            <a:pPr indent="-266699" lvl="1" marL="639762" marR="0" rtl="0" algn="l">
              <a:lnSpc>
                <a:spcPct val="100000"/>
              </a:lnSpc>
              <a:spcBef>
                <a:spcPts val="60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&gt; summary(iris$Sepal.Length) – summary of one variable of iris data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5" name="Shape 535"/>
        <p:cNvGrpSpPr/>
        <p:nvPr/>
      </p:nvGrpSpPr>
      <p:grpSpPr>
        <a:xfrm>
          <a:off x="0" y="0"/>
          <a:ext cx="0" cy="0"/>
          <a:chOff x="0" y="0"/>
          <a:chExt cx="0" cy="0"/>
        </a:xfrm>
      </p:grpSpPr>
      <p:sp>
        <p:nvSpPr>
          <p:cNvPr id="536" name="Google Shape;536;p58"/>
          <p:cNvSpPr txBox="1"/>
          <p:nvPr/>
        </p:nvSpPr>
        <p:spPr>
          <a:xfrm>
            <a:off x="641350" y="274637"/>
            <a:ext cx="11626850"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USING BUILT-IN DATASETS IN R</a:t>
            </a:r>
            <a:endParaRPr/>
          </a:p>
        </p:txBody>
      </p:sp>
      <p:sp>
        <p:nvSpPr>
          <p:cNvPr id="537" name="Google Shape;537;p58"/>
          <p:cNvSpPr txBox="1"/>
          <p:nvPr/>
        </p:nvSpPr>
        <p:spPr>
          <a:xfrm>
            <a:off x="641350" y="1143000"/>
            <a:ext cx="11626850"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many built-in data sets which can be viewed by </a:t>
            </a:r>
            <a:r>
              <a:rPr b="0" i="0" lang="en-US" sz="2400" u="none">
                <a:solidFill>
                  <a:srgbClr val="000000"/>
                </a:solidFill>
                <a:latin typeface="Courier New"/>
                <a:ea typeface="Courier New"/>
                <a:cs typeface="Courier New"/>
                <a:sym typeface="Courier New"/>
              </a:rPr>
              <a:t>data()</a:t>
            </a:r>
            <a:r>
              <a:rPr b="0" i="0" lang="en-US" sz="2400" u="none">
                <a:solidFill>
                  <a:srgbClr val="000000"/>
                </a:solidFill>
                <a:latin typeface="Century Schoolbook"/>
                <a:ea typeface="Century Schoolbook"/>
                <a:cs typeface="Century Schoolbook"/>
                <a:sym typeface="Century Schoolbook"/>
              </a:rPr>
              <a:t> command. The output is shown</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&gt;data()</a:t>
            </a:r>
            <a:r>
              <a:rPr b="0" i="0" lang="en-US" sz="2400" u="none">
                <a:solidFill>
                  <a:srgbClr val="000000"/>
                </a:solidFill>
                <a:latin typeface="Century Schoolbook"/>
                <a:ea typeface="Century Schoolbook"/>
                <a:cs typeface="Century Schoolbook"/>
                <a:sym typeface="Century Schoolbook"/>
              </a:rPr>
              <a:t>	##Generates the list of built-in datasets</a:t>
            </a:r>
            <a:endParaRPr/>
          </a:p>
        </p:txBody>
      </p:sp>
      <p:pic>
        <p:nvPicPr>
          <p:cNvPr id="538" name="Google Shape;538;p58"/>
          <p:cNvPicPr preferRelativeResize="0"/>
          <p:nvPr/>
        </p:nvPicPr>
        <p:blipFill rotWithShape="1">
          <a:blip r:embed="rId3">
            <a:alphaModFix/>
          </a:blip>
          <a:srcRect b="0" l="0" r="0" t="0"/>
          <a:stretch/>
        </p:blipFill>
        <p:spPr>
          <a:xfrm>
            <a:off x="2489200" y="2514600"/>
            <a:ext cx="6951662" cy="39100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2" name="Shape 542"/>
        <p:cNvGrpSpPr/>
        <p:nvPr/>
      </p:nvGrpSpPr>
      <p:grpSpPr>
        <a:xfrm>
          <a:off x="0" y="0"/>
          <a:ext cx="0" cy="0"/>
          <a:chOff x="0" y="0"/>
          <a:chExt cx="0" cy="0"/>
        </a:xfrm>
      </p:grpSpPr>
      <p:sp>
        <p:nvSpPr>
          <p:cNvPr id="543" name="Google Shape;543;p59"/>
          <p:cNvSpPr txBox="1"/>
          <p:nvPr/>
        </p:nvSpPr>
        <p:spPr>
          <a:xfrm>
            <a:off x="641350" y="274637"/>
            <a:ext cx="11626850"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Using Built-in Datasets in R</a:t>
            </a:r>
            <a:endParaRPr/>
          </a:p>
        </p:txBody>
      </p:sp>
      <p:sp>
        <p:nvSpPr>
          <p:cNvPr id="544" name="Google Shape;544;p59"/>
          <p:cNvSpPr txBox="1"/>
          <p:nvPr/>
        </p:nvSpPr>
        <p:spPr>
          <a:xfrm>
            <a:off x="711200" y="1066800"/>
            <a:ext cx="11557000"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is a command for viewing all the data sets that are user-built or contributed packages.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data(package = .packages(all.available = TRUE))</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ourier New"/>
                <a:ea typeface="Courier New"/>
                <a:cs typeface="Courier New"/>
                <a:sym typeface="Courier New"/>
              </a:rPr>
              <a:t>data(package='boot')</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400" u="none">
              <a:solidFill>
                <a:srgbClr val="000000"/>
              </a:solidFill>
              <a:latin typeface="Courier New"/>
              <a:ea typeface="Courier New"/>
              <a:cs typeface="Courier New"/>
              <a:sym typeface="Courier New"/>
            </a:endParaRPr>
          </a:p>
        </p:txBody>
      </p:sp>
      <p:pic>
        <p:nvPicPr>
          <p:cNvPr id="545" name="Google Shape;545;p59"/>
          <p:cNvPicPr preferRelativeResize="0"/>
          <p:nvPr/>
        </p:nvPicPr>
        <p:blipFill rotWithShape="1">
          <a:blip r:embed="rId3">
            <a:alphaModFix/>
          </a:blip>
          <a:srcRect b="0" l="0" r="0" t="0"/>
          <a:stretch/>
        </p:blipFill>
        <p:spPr>
          <a:xfrm>
            <a:off x="977900" y="2809875"/>
            <a:ext cx="9645650" cy="1685925"/>
          </a:xfrm>
          <a:prstGeom prst="rect">
            <a:avLst/>
          </a:prstGeom>
          <a:noFill/>
          <a:ln>
            <a:noFill/>
          </a:ln>
        </p:spPr>
      </p:pic>
      <p:pic>
        <p:nvPicPr>
          <p:cNvPr id="546" name="Google Shape;546;p59"/>
          <p:cNvPicPr preferRelativeResize="0"/>
          <p:nvPr/>
        </p:nvPicPr>
        <p:blipFill rotWithShape="1">
          <a:blip r:embed="rId4">
            <a:alphaModFix/>
          </a:blip>
          <a:srcRect b="0" l="0" r="0" t="0"/>
          <a:stretch/>
        </p:blipFill>
        <p:spPr>
          <a:xfrm>
            <a:off x="990600" y="4486275"/>
            <a:ext cx="8723312" cy="16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6"/>
          <p:cNvSpPr txBox="1"/>
          <p:nvPr/>
        </p:nvSpPr>
        <p:spPr>
          <a:xfrm>
            <a:off x="304800" y="0"/>
            <a:ext cx="11518900" cy="712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BASIC FEATURES OF R</a:t>
            </a:r>
            <a:endParaRPr/>
          </a:p>
        </p:txBody>
      </p:sp>
      <p:sp>
        <p:nvSpPr>
          <p:cNvPr id="178" name="Google Shape;178;p6"/>
          <p:cNvSpPr txBox="1"/>
          <p:nvPr/>
        </p:nvSpPr>
        <p:spPr>
          <a:xfrm>
            <a:off x="304800" y="990600"/>
            <a:ext cx="11518900" cy="49879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is for </a:t>
            </a:r>
            <a:r>
              <a:rPr b="0" i="0" lang="en-US" sz="2400" u="none">
                <a:solidFill>
                  <a:srgbClr val="FF0000"/>
                </a:solidFill>
                <a:latin typeface="Century Schoolbook"/>
                <a:ea typeface="Century Schoolbook"/>
                <a:cs typeface="Century Schoolbook"/>
                <a:sym typeface="Century Schoolbook"/>
              </a:rPr>
              <a:t>data analysis </a:t>
            </a:r>
            <a:r>
              <a:rPr b="0" i="0" lang="en-US" sz="2400" u="none">
                <a:solidFill>
                  <a:srgbClr val="000000"/>
                </a:solidFill>
                <a:latin typeface="Century Schoolbook"/>
                <a:ea typeface="Century Schoolbook"/>
                <a:cs typeface="Century Schoolbook"/>
                <a:sym typeface="Century Schoolbook"/>
              </a:rPr>
              <a:t>and data </a:t>
            </a:r>
            <a:r>
              <a:rPr b="0" i="0" lang="en-US" sz="2400" u="none">
                <a:solidFill>
                  <a:srgbClr val="FF0000"/>
                </a:solidFill>
                <a:latin typeface="Century Schoolbook"/>
                <a:ea typeface="Century Schoolbook"/>
                <a:cs typeface="Century Schoolbook"/>
                <a:sym typeface="Century Schoolbook"/>
              </a:rPr>
              <a:t>visualization</a:t>
            </a:r>
            <a:r>
              <a:rPr b="0" i="0" lang="en-US" sz="2400" u="none">
                <a:solidFill>
                  <a:srgbClr val="000000"/>
                </a:solidFill>
                <a:latin typeface="Century Schoolbook"/>
                <a:ea typeface="Century Schoolbook"/>
                <a:cs typeface="Century Schoolbook"/>
                <a:sym typeface="Century Schoolbook"/>
              </a:rPr>
              <a:t> tool.</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Visualization in the form of charts, plots and graphs</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is supported with number of graphical, statistical techniques.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are several GUI editors of R language, out of which </a:t>
            </a:r>
            <a:r>
              <a:rPr b="0" i="0" lang="en-US" sz="2400" u="none">
                <a:solidFill>
                  <a:srgbClr val="FF0000"/>
                </a:solidFill>
                <a:latin typeface="Century Schoolbook"/>
                <a:ea typeface="Century Schoolbook"/>
                <a:cs typeface="Century Schoolbook"/>
                <a:sym typeface="Century Schoolbook"/>
              </a:rPr>
              <a:t>RGUI</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Rstudio</a:t>
            </a:r>
            <a:r>
              <a:rPr b="0" i="0" lang="en-US" sz="2400" u="none">
                <a:solidFill>
                  <a:srgbClr val="000000"/>
                </a:solidFill>
                <a:latin typeface="Century Schoolbook"/>
                <a:ea typeface="Century Schoolbook"/>
                <a:cs typeface="Century Schoolbook"/>
                <a:sym typeface="Century Schoolbook"/>
              </a:rPr>
              <a:t> are commonly used.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Common characteristics of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Effective and </a:t>
            </a:r>
            <a:r>
              <a:rPr b="0" i="0" lang="en-US" sz="2400" u="none" cap="none" strike="noStrike">
                <a:solidFill>
                  <a:srgbClr val="FF0000"/>
                </a:solidFill>
                <a:latin typeface="Century Schoolbook"/>
                <a:ea typeface="Century Schoolbook"/>
                <a:cs typeface="Century Schoolbook"/>
                <a:sym typeface="Century Schoolbook"/>
              </a:rPr>
              <a:t>powerful data handling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Arrays</a:t>
            </a:r>
            <a:r>
              <a:rPr b="0" i="0" lang="en-US" sz="2400" u="none" cap="none" strike="noStrike">
                <a:solidFill>
                  <a:srgbClr val="000000"/>
                </a:solidFill>
                <a:latin typeface="Century Schoolbook"/>
                <a:ea typeface="Century Schoolbook"/>
                <a:cs typeface="Century Schoolbook"/>
                <a:sym typeface="Century Schoolbook"/>
              </a:rPr>
              <a:t> and </a:t>
            </a:r>
            <a:r>
              <a:rPr b="0" i="0" lang="en-US" sz="2400" u="none" cap="none" strike="noStrike">
                <a:solidFill>
                  <a:srgbClr val="FF0000"/>
                </a:solidFill>
                <a:latin typeface="Century Schoolbook"/>
                <a:ea typeface="Century Schoolbook"/>
                <a:cs typeface="Century Schoolbook"/>
                <a:sym typeface="Century Schoolbook"/>
              </a:rPr>
              <a:t>Matrices</a:t>
            </a:r>
            <a:r>
              <a:rPr b="0" i="0" lang="en-US" sz="2400" u="none" cap="none" strike="noStrike">
                <a:solidFill>
                  <a:srgbClr val="000000"/>
                </a:solidFill>
                <a:latin typeface="Century Schoolbook"/>
                <a:ea typeface="Century Schoolbook"/>
                <a:cs typeface="Century Schoolbook"/>
                <a:sym typeface="Century Schoolbook"/>
              </a:rPr>
              <a:t> related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Graphical</a:t>
            </a:r>
            <a:r>
              <a:rPr b="0" i="0" lang="en-US" sz="2400" u="none" cap="none" strike="noStrike">
                <a:solidFill>
                  <a:srgbClr val="000000"/>
                </a:solidFill>
                <a:latin typeface="Century Schoolbook"/>
                <a:ea typeface="Century Schoolbook"/>
                <a:cs typeface="Century Schoolbook"/>
                <a:sym typeface="Century Schoolbook"/>
              </a:rPr>
              <a:t> </a:t>
            </a:r>
            <a:r>
              <a:rPr b="0" i="0" lang="en-US" sz="2400" u="none" cap="none" strike="noStrike">
                <a:solidFill>
                  <a:srgbClr val="FF0000"/>
                </a:solidFill>
                <a:latin typeface="Century Schoolbook"/>
                <a:ea typeface="Century Schoolbook"/>
                <a:cs typeface="Century Schoolbook"/>
                <a:sym typeface="Century Schoolbook"/>
              </a:rPr>
              <a:t>representations</a:t>
            </a:r>
            <a:r>
              <a:rPr b="0" i="0" lang="en-US" sz="2400" u="none" cap="none" strike="noStrike">
                <a:solidFill>
                  <a:srgbClr val="000000"/>
                </a:solidFill>
                <a:latin typeface="Century Schoolbook"/>
                <a:ea typeface="Century Schoolbook"/>
                <a:cs typeface="Century Schoolbook"/>
                <a:sym typeface="Century Schoolbook"/>
              </a:rPr>
              <a:t> of the analysis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0" name="Shape 550"/>
        <p:cNvGrpSpPr/>
        <p:nvPr/>
      </p:nvGrpSpPr>
      <p:grpSpPr>
        <a:xfrm>
          <a:off x="0" y="0"/>
          <a:ext cx="0" cy="0"/>
          <a:chOff x="0" y="0"/>
          <a:chExt cx="0" cy="0"/>
        </a:xfrm>
      </p:grpSpPr>
      <p:sp>
        <p:nvSpPr>
          <p:cNvPr id="551" name="Google Shape;551;p60"/>
          <p:cNvSpPr txBox="1"/>
          <p:nvPr/>
        </p:nvSpPr>
        <p:spPr>
          <a:xfrm>
            <a:off x="3094037" y="1752600"/>
            <a:ext cx="8640762" cy="18938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4400"/>
              <a:buFont typeface="Century Schoolbook"/>
              <a:buNone/>
            </a:pPr>
            <a:r>
              <a:rPr b="1" i="0" lang="en-US" sz="4400" u="none">
                <a:solidFill>
                  <a:srgbClr val="E75C01"/>
                </a:solidFill>
                <a:latin typeface="Century Schoolbook"/>
                <a:ea typeface="Century Schoolbook"/>
                <a:cs typeface="Century Schoolbook"/>
                <a:sym typeface="Century Schoolbook"/>
              </a:rPr>
              <a:t>DATA STRUCTURES IN R</a:t>
            </a:r>
            <a:endParaRPr/>
          </a:p>
        </p:txBody>
      </p:sp>
      <p:sp>
        <p:nvSpPr>
          <p:cNvPr id="552" name="Google Shape;552;p60"/>
          <p:cNvSpPr/>
          <p:nvPr/>
        </p:nvSpPr>
        <p:spPr>
          <a:xfrm>
            <a:off x="3200400" y="5003800"/>
            <a:ext cx="8640762"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7" name="Shape 557"/>
        <p:cNvGrpSpPr/>
        <p:nvPr/>
      </p:nvGrpSpPr>
      <p:grpSpPr>
        <a:xfrm>
          <a:off x="0" y="0"/>
          <a:ext cx="0" cy="0"/>
          <a:chOff x="0" y="0"/>
          <a:chExt cx="0" cy="0"/>
        </a:xfrm>
      </p:grpSpPr>
      <p:sp>
        <p:nvSpPr>
          <p:cNvPr id="558" name="Google Shape;558;p61"/>
          <p:cNvSpPr txBox="1"/>
          <p:nvPr/>
        </p:nvSpPr>
        <p:spPr>
          <a:xfrm>
            <a:off x="639762" y="274637"/>
            <a:ext cx="10455275"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a:t>
            </a:r>
            <a:endParaRPr/>
          </a:p>
        </p:txBody>
      </p:sp>
      <p:sp>
        <p:nvSpPr>
          <p:cNvPr id="559" name="Google Shape;559;p61"/>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Types of data structures in R</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Vector</a:t>
            </a:r>
            <a:r>
              <a:rPr b="0" i="0" lang="en-US" sz="2400" u="none" cap="none" strike="noStrike">
                <a:solidFill>
                  <a:srgbClr val="000000"/>
                </a:solidFill>
                <a:latin typeface="Century Schoolbook"/>
                <a:ea typeface="Century Schoolbook"/>
                <a:cs typeface="Century Schoolbook"/>
                <a:sym typeface="Century Schoolbook"/>
              </a:rPr>
              <a:t> : It is the structure that can contain one or more values of a single type or mixed (characters, integers)</a:t>
            </a:r>
            <a:endParaRPr/>
          </a:p>
          <a:p>
            <a:pPr indent="-182562" lvl="2" marL="914400" marR="0" rtl="0" algn="l">
              <a:lnSpc>
                <a:spcPct val="100000"/>
              </a:lnSpc>
              <a:spcBef>
                <a:spcPts val="600"/>
              </a:spcBef>
              <a:spcAft>
                <a:spcPts val="0"/>
              </a:spcAft>
              <a:buClr>
                <a:srgbClr val="E0752F"/>
              </a:buClr>
              <a:buSzPts val="144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is represented as one dimensional data</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Matrices </a:t>
            </a:r>
            <a:r>
              <a:rPr b="0" i="0" lang="en-US" sz="2400" u="none" cap="none" strike="noStrike">
                <a:solidFill>
                  <a:srgbClr val="000000"/>
                </a:solidFill>
                <a:latin typeface="Century Schoolbook"/>
                <a:ea typeface="Century Schoolbook"/>
                <a:cs typeface="Century Schoolbook"/>
                <a:sym typeface="Century Schoolbook"/>
              </a:rPr>
              <a:t>: It is the 2-dimensional representation of data.</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Arrays : </a:t>
            </a:r>
            <a:r>
              <a:rPr b="0" i="0" lang="en-US" sz="2400" u="none" cap="none" strike="noStrike">
                <a:solidFill>
                  <a:srgbClr val="000000"/>
                </a:solidFill>
                <a:latin typeface="Century Schoolbook"/>
                <a:ea typeface="Century Schoolbook"/>
                <a:cs typeface="Century Schoolbook"/>
                <a:sym typeface="Century Schoolbook"/>
              </a:rPr>
              <a:t>It can be more than 2-dimensional representation of data.</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Lists:</a:t>
            </a:r>
            <a:r>
              <a:rPr b="0" i="0" lang="en-US" sz="2400" u="none" cap="none" strike="noStrike">
                <a:solidFill>
                  <a:srgbClr val="000000"/>
                </a:solidFill>
                <a:latin typeface="Century Schoolbook"/>
                <a:ea typeface="Century Schoolbook"/>
                <a:cs typeface="Century Schoolbook"/>
                <a:sym typeface="Century Schoolbook"/>
              </a:rPr>
              <a:t> A list is a generic vector that is allowed to include different types of objects.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Data Frames</a:t>
            </a:r>
            <a:r>
              <a:rPr b="0" i="0" lang="en-US" sz="2400" u="none" cap="none" strike="noStrike">
                <a:solidFill>
                  <a:srgbClr val="000000"/>
                </a:solidFill>
                <a:latin typeface="Century Schoolbook"/>
                <a:ea typeface="Century Schoolbook"/>
                <a:cs typeface="Century Schoolbook"/>
                <a:sym typeface="Century Schoolbook"/>
              </a:rPr>
              <a:t>: It is the rectangular 2-dimensional representation of data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3" name="Shape 563"/>
        <p:cNvGrpSpPr/>
        <p:nvPr/>
      </p:nvGrpSpPr>
      <p:grpSpPr>
        <a:xfrm>
          <a:off x="0" y="0"/>
          <a:ext cx="0" cy="0"/>
          <a:chOff x="0" y="0"/>
          <a:chExt cx="0" cy="0"/>
        </a:xfrm>
      </p:grpSpPr>
      <p:sp>
        <p:nvSpPr>
          <p:cNvPr id="564" name="Google Shape;564;p62"/>
          <p:cNvSpPr txBox="1"/>
          <p:nvPr/>
        </p:nvSpPr>
        <p:spPr>
          <a:xfrm>
            <a:off x="228600" y="160337"/>
            <a:ext cx="10455275" cy="6858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a:solidFill>
                  <a:srgbClr val="575F6D"/>
                </a:solidFill>
                <a:latin typeface="Century Schoolbook"/>
                <a:ea typeface="Century Schoolbook"/>
                <a:cs typeface="Century Schoolbook"/>
                <a:sym typeface="Century Schoolbook"/>
              </a:rPr>
              <a:t>R VS PYTHON</a:t>
            </a:r>
            <a:endParaRPr/>
          </a:p>
        </p:txBody>
      </p:sp>
      <p:graphicFrame>
        <p:nvGraphicFramePr>
          <p:cNvPr id="565" name="Google Shape;565;p62"/>
          <p:cNvGraphicFramePr/>
          <p:nvPr/>
        </p:nvGraphicFramePr>
        <p:xfrm>
          <a:off x="381000" y="1066800"/>
          <a:ext cx="3000000" cy="3000000"/>
        </p:xfrm>
        <a:graphic>
          <a:graphicData uri="http://schemas.openxmlformats.org/drawingml/2006/table">
            <a:tbl>
              <a:tblPr>
                <a:noFill/>
                <a:tableStyleId>{28C35315-3211-4DA5-8295-004E48F76C65}</a:tableStyleId>
              </a:tblPr>
              <a:tblGrid>
                <a:gridCol w="2209800"/>
                <a:gridCol w="4191000"/>
                <a:gridCol w="3200400"/>
              </a:tblGrid>
              <a:tr h="368300">
                <a:tc>
                  <a:txBody>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c>
                  <a:txBody>
                    <a:bodyPr/>
                    <a:lstStyle/>
                    <a:p>
                      <a:pPr indent="0" lvl="0" marL="0" marR="0" rtl="0" algn="l">
                        <a:lnSpc>
                          <a:spcPct val="48000"/>
                        </a:lnSpc>
                        <a:spcBef>
                          <a:spcPts val="0"/>
                        </a:spcBef>
                        <a:spcAft>
                          <a:spcPts val="0"/>
                        </a:spcAft>
                        <a:buClr>
                          <a:srgbClr val="FFFFFF"/>
                        </a:buClr>
                        <a:buSzPts val="1800"/>
                        <a:buFont typeface="Century Schoolbook"/>
                        <a:buNone/>
                      </a:pPr>
                      <a:r>
                        <a:rPr b="1" i="0" lang="en-US" sz="1800" u="none">
                          <a:solidFill>
                            <a:srgbClr val="FFFFFF"/>
                          </a:solidFill>
                          <a:latin typeface="Century Schoolbook"/>
                          <a:ea typeface="Century Schoolbook"/>
                          <a:cs typeface="Century Schoolbook"/>
                          <a:sym typeface="Century Schoolbook"/>
                        </a:rPr>
                        <a:t>R</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c>
                  <a:txBody>
                    <a:bodyPr/>
                    <a:lstStyle/>
                    <a:p>
                      <a:pPr indent="0" lvl="0" marL="0" marR="0" rtl="0" algn="l">
                        <a:lnSpc>
                          <a:spcPct val="48000"/>
                        </a:lnSpc>
                        <a:spcBef>
                          <a:spcPts val="0"/>
                        </a:spcBef>
                        <a:spcAft>
                          <a:spcPts val="0"/>
                        </a:spcAft>
                        <a:buClr>
                          <a:srgbClr val="FFFFFF"/>
                        </a:buClr>
                        <a:buSzPts val="1800"/>
                        <a:buFont typeface="Century Schoolbook"/>
                        <a:buNone/>
                      </a:pPr>
                      <a:r>
                        <a:rPr b="1" i="0" lang="en-US" sz="1800" u="none">
                          <a:solidFill>
                            <a:srgbClr val="FFFFFF"/>
                          </a:solidFill>
                          <a:latin typeface="Century Schoolbook"/>
                          <a:ea typeface="Century Schoolbook"/>
                          <a:cs typeface="Century Schoolbook"/>
                          <a:sym typeface="Century Schoolbook"/>
                        </a:rPr>
                        <a:t>Python</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E8637"/>
                    </a:solidFill>
                  </a:tcPr>
                </a:tc>
              </a:tr>
              <a:tr h="2014525">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Datatypes</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 Character</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Integer</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Numeric</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Logical</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Complex</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Raw</a:t>
                      </a:r>
                      <a:endParaRPr/>
                    </a:p>
                    <a:p>
                      <a:pPr indent="0" lvl="0" marL="0" marR="0" rtl="0" algn="l">
                        <a:lnSpc>
                          <a:spcPct val="100000"/>
                        </a:lnSpc>
                        <a:spcBef>
                          <a:spcPts val="0"/>
                        </a:spcBef>
                        <a:spcAft>
                          <a:spcPts val="0"/>
                        </a:spcAft>
                        <a:buNone/>
                      </a:pPr>
                      <a:r>
                        <a:t/>
                      </a:r>
                      <a:endParaRPr b="0" i="0" sz="1800" u="none">
                        <a:solidFill>
                          <a:srgbClr val="000000"/>
                        </a:solidFill>
                        <a:latin typeface="Century Schoolbook"/>
                        <a:ea typeface="Century Schoolbook"/>
                        <a:cs typeface="Century Schoolbook"/>
                        <a:sym typeface="Century Schoolbook"/>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Int</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float</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Long</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Complex and so on</a:t>
                      </a:r>
                      <a:endParaRPr/>
                    </a:p>
                    <a:p>
                      <a:pPr indent="0" lvl="0" marL="0" marR="0" rtl="0" algn="l">
                        <a:lnSpc>
                          <a:spcPct val="100000"/>
                        </a:lnSpc>
                        <a:spcBef>
                          <a:spcPts val="0"/>
                        </a:spcBef>
                        <a:spcAft>
                          <a:spcPts val="0"/>
                        </a:spcAft>
                        <a:buNone/>
                      </a:pPr>
                      <a:r>
                        <a:t/>
                      </a:r>
                      <a:endParaRPr b="0" i="0" sz="1800" u="none">
                        <a:solidFill>
                          <a:srgbClr val="000000"/>
                        </a:solidFill>
                        <a:latin typeface="Century Schoolbook"/>
                        <a:ea typeface="Century Schoolbook"/>
                        <a:cs typeface="Century Schoolbook"/>
                        <a:sym typeface="Century Schoolbook"/>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r>
              <a:tr h="1422400">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Common datatype</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Vector</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a&lt;-c(4,5,1,3,4,5)</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 print(a[3])</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List</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a=[4,5,1,3,4,5] </a:t>
                      </a:r>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 print(a[2]) </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r>
              <a:tr h="1190625">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Dataframes</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Can be created directly </a:t>
                      </a:r>
                      <a:endParaRPr/>
                    </a:p>
                    <a:p>
                      <a:pPr indent="0" lvl="0" marL="0" marR="0" rtl="0" algn="l">
                        <a:lnSpc>
                          <a:spcPct val="48000"/>
                        </a:lnSpc>
                        <a:spcBef>
                          <a:spcPts val="0"/>
                        </a:spcBef>
                        <a:spcAft>
                          <a:spcPts val="0"/>
                        </a:spcAft>
                        <a:buClr>
                          <a:srgbClr val="000000"/>
                        </a:buClr>
                        <a:buSzPts val="1800"/>
                        <a:buFont typeface="Arial"/>
                        <a:buNone/>
                      </a:pPr>
                      <a:r>
                        <a:t/>
                      </a:r>
                      <a:endParaRPr b="0" i="0" sz="1800" u="none">
                        <a:solidFill>
                          <a:srgbClr val="000000"/>
                        </a:solidFill>
                        <a:latin typeface="Century Schoolbook"/>
                        <a:ea typeface="Century Schoolbook"/>
                        <a:cs typeface="Century Schoolbook"/>
                        <a:sym typeface="Century Schoolbook"/>
                      </a:endParaRPr>
                    </a:p>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Or use dplyr,reshape2 package for complex dataframes</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c>
                  <a:txBody>
                    <a:bodyPr/>
                    <a:lstStyle/>
                    <a:p>
                      <a:pPr indent="0" lvl="0" marL="0" marR="0" rtl="0" algn="l">
                        <a:lnSpc>
                          <a:spcPct val="48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Pandas package</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D9CE"/>
                    </a:solidFill>
                  </a:tcPr>
                </a:tc>
              </a:tr>
              <a:tr h="368300">
                <a:tc>
                  <a:txBody>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c>
                  <a:txBody>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c>
                  <a:txBody>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DE8"/>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0" name="Shape 570"/>
        <p:cNvGrpSpPr/>
        <p:nvPr/>
      </p:nvGrpSpPr>
      <p:grpSpPr>
        <a:xfrm>
          <a:off x="0" y="0"/>
          <a:ext cx="0" cy="0"/>
          <a:chOff x="0" y="0"/>
          <a:chExt cx="0" cy="0"/>
        </a:xfrm>
      </p:grpSpPr>
      <p:sp>
        <p:nvSpPr>
          <p:cNvPr id="571" name="Google Shape;571;p63"/>
          <p:cNvSpPr txBox="1"/>
          <p:nvPr/>
        </p:nvSpPr>
        <p:spPr>
          <a:xfrm>
            <a:off x="639762" y="274637"/>
            <a:ext cx="11539537"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572" name="Google Shape;572;p63"/>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9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Following functions are used to create the integer vectors</a:t>
            </a:r>
            <a:endParaRPr/>
          </a:p>
          <a:p>
            <a:pPr indent="-268287" lvl="1" marL="633412" marR="0" rtl="0" algn="l">
              <a:lnSpc>
                <a:spcPct val="9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c()</a:t>
            </a:r>
            <a:r>
              <a:rPr b="0" i="0" lang="en-US" sz="2400" u="none" cap="none" strike="noStrike">
                <a:solidFill>
                  <a:srgbClr val="000000"/>
                </a:solidFill>
                <a:latin typeface="Century Schoolbook"/>
                <a:ea typeface="Century Schoolbook"/>
                <a:cs typeface="Century Schoolbook"/>
                <a:sym typeface="Century Schoolbook"/>
              </a:rPr>
              <a:t> : Combine (joining items end to end)</a:t>
            </a:r>
            <a:endParaRPr/>
          </a:p>
          <a:p>
            <a:pPr indent="-268287" lvl="1" marL="633412" marR="0" rtl="0" algn="l">
              <a:lnSpc>
                <a:spcPct val="9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seq() </a:t>
            </a:r>
            <a:r>
              <a:rPr b="0" i="0" lang="en-US" sz="2400" u="none" cap="none" strike="noStrike">
                <a:solidFill>
                  <a:srgbClr val="000000"/>
                </a:solidFill>
                <a:latin typeface="Century Schoolbook"/>
                <a:ea typeface="Century Schoolbook"/>
                <a:cs typeface="Century Schoolbook"/>
                <a:sym typeface="Century Schoolbook"/>
              </a:rPr>
              <a:t>:</a:t>
            </a:r>
            <a:r>
              <a:rPr b="0" i="0" lang="en-US" sz="2400" u="none" cap="none" strike="noStrike">
                <a:solidFill>
                  <a:srgbClr val="FF0000"/>
                </a:solidFill>
                <a:latin typeface="Century Schoolbook"/>
                <a:ea typeface="Century Schoolbook"/>
                <a:cs typeface="Century Schoolbook"/>
                <a:sym typeface="Century Schoolbook"/>
              </a:rPr>
              <a:t> </a:t>
            </a:r>
            <a:r>
              <a:rPr b="0" i="0" lang="en-US" sz="2400" u="none" cap="none" strike="noStrike">
                <a:solidFill>
                  <a:srgbClr val="000000"/>
                </a:solidFill>
                <a:latin typeface="Century Schoolbook"/>
                <a:ea typeface="Century Schoolbook"/>
                <a:cs typeface="Century Schoolbook"/>
                <a:sym typeface="Century Schoolbook"/>
              </a:rPr>
              <a:t>Sequence (Generating equidistant series of numbers)</a:t>
            </a:r>
            <a:endParaRPr/>
          </a:p>
          <a:p>
            <a:pPr indent="-268287" lvl="1" marL="633412" marR="0" rtl="0" algn="l">
              <a:lnSpc>
                <a:spcPct val="9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rep() </a:t>
            </a:r>
            <a:r>
              <a:rPr b="0" i="0" lang="en-US" sz="2400" u="none" cap="none" strike="noStrike">
                <a:solidFill>
                  <a:srgbClr val="000000"/>
                </a:solidFill>
                <a:latin typeface="Century Schoolbook"/>
                <a:ea typeface="Century Schoolbook"/>
                <a:cs typeface="Century Schoolbook"/>
                <a:sym typeface="Century Schoolbook"/>
              </a:rPr>
              <a:t>: Replicate (used to generate repeated values)</a:t>
            </a:r>
            <a:endParaRPr/>
          </a:p>
          <a:p>
            <a:pPr indent="-266700" lvl="0" marL="266700" marR="0" rtl="0" algn="l">
              <a:lnSpc>
                <a:spcPct val="9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90000"/>
              </a:lnSpc>
              <a:spcBef>
                <a:spcPts val="60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c() examples</a:t>
            </a:r>
            <a:endParaRPr/>
          </a:p>
          <a:p>
            <a:pPr indent="-266700" lvl="0" marL="266700" marR="0" rtl="0" algn="l">
              <a:lnSpc>
                <a:spcPct val="9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c(42,57,12,39,1,3,4)</a:t>
            </a:r>
            <a:endParaRPr/>
          </a:p>
          <a:p>
            <a:pPr indent="-268287" lvl="1" marL="633412" marR="0" rtl="0" algn="l">
              <a:lnSpc>
                <a:spcPct val="90000"/>
              </a:lnSpc>
              <a:spcBef>
                <a:spcPts val="600"/>
              </a:spcBef>
              <a:spcAft>
                <a:spcPts val="0"/>
              </a:spcAft>
              <a:buClr>
                <a:srgbClr val="000000"/>
              </a:buClr>
              <a:buSzPts val="2400"/>
              <a:buFont typeface="Courier New"/>
              <a:buNone/>
            </a:pPr>
            <a:r>
              <a:rPr b="1" i="0" lang="en-US" sz="2400" u="none" cap="none" strike="noStrike">
                <a:solidFill>
                  <a:srgbClr val="000000"/>
                </a:solidFill>
                <a:latin typeface="Courier New"/>
                <a:ea typeface="Courier New"/>
                <a:cs typeface="Courier New"/>
                <a:sym typeface="Courier New"/>
              </a:rPr>
              <a:t>[1] 42 57 12 39 1 3 4</a:t>
            </a:r>
            <a:endParaRPr/>
          </a:p>
          <a:p>
            <a:pPr indent="-266700" lvl="0" marL="266700" marR="0" rtl="0" algn="l">
              <a:lnSpc>
                <a:spcPct val="9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can also combine vectors of more than one element</a:t>
            </a:r>
            <a:endParaRPr/>
          </a:p>
          <a:p>
            <a:pPr indent="-266700" lvl="0" marL="266700" marR="0" rtl="0" algn="l">
              <a:lnSpc>
                <a:spcPct val="9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x &lt;- c(1, 2, 3)</a:t>
            </a:r>
            <a:endParaRPr/>
          </a:p>
          <a:p>
            <a:pPr indent="-266700" lvl="0" marL="266700" marR="0" rtl="0" algn="l">
              <a:lnSpc>
                <a:spcPct val="9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y &lt;- c(10, 20)</a:t>
            </a:r>
            <a:endParaRPr/>
          </a:p>
          <a:p>
            <a:pPr indent="-266700" lvl="0" marL="266700" marR="0" rtl="0" algn="l">
              <a:lnSpc>
                <a:spcPct val="9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Z &lt;- c(x, y)</a:t>
            </a:r>
            <a:endParaRPr/>
          </a:p>
          <a:p>
            <a:pPr indent="-266700" lvl="0" marL="266700" marR="0" rtl="0" algn="l">
              <a:lnSpc>
                <a:spcPct val="9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Z</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7" name="Shape 577"/>
        <p:cNvGrpSpPr/>
        <p:nvPr/>
      </p:nvGrpSpPr>
      <p:grpSpPr>
        <a:xfrm>
          <a:off x="0" y="0"/>
          <a:ext cx="0" cy="0"/>
          <a:chOff x="0" y="0"/>
          <a:chExt cx="0" cy="0"/>
        </a:xfrm>
      </p:grpSpPr>
      <p:sp>
        <p:nvSpPr>
          <p:cNvPr id="578" name="Google Shape;578;p64"/>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579" name="Google Shape;579;p64"/>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seq(): </a:t>
            </a:r>
            <a:r>
              <a:rPr b="0" i="0" lang="en-US" sz="2400" u="none">
                <a:solidFill>
                  <a:srgbClr val="000000"/>
                </a:solidFill>
                <a:latin typeface="Century Schoolbook"/>
                <a:ea typeface="Century Schoolbook"/>
                <a:cs typeface="Century Schoolbook"/>
                <a:sym typeface="Century Schoolbook"/>
              </a:rPr>
              <a:t>It is used to generate the series of numbers which is of equidistant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accepts three arguments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Start element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Stop element</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Jump element</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seq(4,9)</a:t>
            </a:r>
            <a:r>
              <a:rPr b="0" i="1" lang="en-US" sz="2400" u="none">
                <a:solidFill>
                  <a:srgbClr val="000000"/>
                </a:solidFill>
                <a:latin typeface="Century Schoolbook"/>
                <a:ea typeface="Century Schoolbook"/>
                <a:cs typeface="Century Schoolbook"/>
                <a:sym typeface="Century Schoolbook"/>
              </a:rPr>
              <a:t>#It generates the numbers from 4 to 9, only 2 arguments are given</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[1] 4 5 6 7 8 9 </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seq(4,10,2)	</a:t>
            </a:r>
            <a:r>
              <a:rPr b="0" i="1" lang="en-US" sz="2400" u="none">
                <a:solidFill>
                  <a:srgbClr val="000000"/>
                </a:solidFill>
                <a:latin typeface="Century Schoolbook"/>
                <a:ea typeface="Century Schoolbook"/>
                <a:cs typeface="Century Schoolbook"/>
                <a:sym typeface="Century Schoolbook"/>
              </a:rPr>
              <a:t>#Three arguments are given, jump by 2 elements</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4 6 8 10</a:t>
            </a:r>
            <a:endParaRPr/>
          </a:p>
          <a:p>
            <a:pPr indent="0" lvl="0" marL="0" marR="0" rtl="0" algn="l">
              <a:lnSpc>
                <a:spcPct val="100000"/>
              </a:lnSpc>
              <a:spcBef>
                <a:spcPts val="0"/>
              </a:spcBef>
              <a:spcAft>
                <a:spcPts val="0"/>
              </a:spcAft>
              <a:buNone/>
            </a:pPr>
            <a:r>
              <a:t/>
            </a:r>
            <a:endParaRPr b="1" i="0" sz="2400" u="none">
              <a:solidFill>
                <a:srgbClr val="000000"/>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3" name="Shape 583"/>
        <p:cNvGrpSpPr/>
        <p:nvPr/>
      </p:nvGrpSpPr>
      <p:grpSpPr>
        <a:xfrm>
          <a:off x="0" y="0"/>
          <a:ext cx="0" cy="0"/>
          <a:chOff x="0" y="0"/>
          <a:chExt cx="0" cy="0"/>
        </a:xfrm>
      </p:grpSpPr>
      <p:sp>
        <p:nvSpPr>
          <p:cNvPr id="584" name="Google Shape;584;p65"/>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585" name="Google Shape;585;p65"/>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seq() </a:t>
            </a:r>
            <a:r>
              <a:rPr b="0" i="0" lang="en-US" sz="2400" u="none">
                <a:solidFill>
                  <a:srgbClr val="000000"/>
                </a:solidFill>
                <a:latin typeface="Century Schoolbook"/>
                <a:ea typeface="Century Schoolbook"/>
                <a:cs typeface="Century Schoolbook"/>
                <a:sym typeface="Century Schoolbook"/>
              </a:rPr>
              <a:t>vector creation is used in plotting the x and y axis in the graphical analysis.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For example: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x-axis co-ordinates are being created as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c(1.65,1.70,1.75,1.80,1.85,1.90)</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Then simply using following command, can create the same</a:t>
            </a:r>
            <a:endParaRPr/>
          </a:p>
          <a:p>
            <a:pPr indent="-268287" lvl="1" marL="633412" marR="0" rtl="0" algn="l">
              <a:lnSpc>
                <a:spcPct val="100000"/>
              </a:lnSpc>
              <a:spcBef>
                <a:spcPts val="600"/>
              </a:spcBef>
              <a:spcAft>
                <a:spcPts val="0"/>
              </a:spcAft>
              <a:buClr>
                <a:srgbClr val="000000"/>
              </a:buClr>
              <a:buSzPts val="2400"/>
              <a:buFont typeface="Century Schoolbook"/>
              <a:buNone/>
            </a:pPr>
            <a:r>
              <a:rPr b="1" i="0" lang="en-US" sz="2400" u="none" cap="none" strike="noStrike">
                <a:solidFill>
                  <a:srgbClr val="000000"/>
                </a:solidFill>
                <a:latin typeface="Century Schoolbook"/>
                <a:ea typeface="Century Schoolbook"/>
                <a:cs typeface="Century Schoolbook"/>
                <a:sym typeface="Century Schoolbook"/>
              </a:rPr>
              <a:t>Syntax : </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seq(1.65,1.90,0.05)</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		&gt; 4:9	</a:t>
            </a:r>
            <a:r>
              <a:rPr b="1" i="1" lang="en-US" sz="2400" u="none">
                <a:solidFill>
                  <a:srgbClr val="000000"/>
                </a:solidFill>
                <a:latin typeface="Century Schoolbook"/>
                <a:ea typeface="Century Schoolbook"/>
                <a:cs typeface="Century Schoolbook"/>
                <a:sym typeface="Century Schoolbook"/>
              </a:rPr>
              <a:t>	</a:t>
            </a:r>
            <a:r>
              <a:rPr b="0" i="1" lang="en-US" sz="2400" u="none">
                <a:solidFill>
                  <a:srgbClr val="000000"/>
                </a:solidFill>
                <a:latin typeface="Century Schoolbook"/>
                <a:ea typeface="Century Schoolbook"/>
                <a:cs typeface="Century Schoolbook"/>
                <a:sym typeface="Century Schoolbook"/>
              </a:rPr>
              <a:t>#exactly the same as </a:t>
            </a:r>
            <a:r>
              <a:rPr b="1" i="1" lang="en-US" sz="2400" u="none">
                <a:solidFill>
                  <a:srgbClr val="000000"/>
                </a:solidFill>
                <a:latin typeface="Courier New"/>
                <a:ea typeface="Courier New"/>
                <a:cs typeface="Courier New"/>
                <a:sym typeface="Courier New"/>
              </a:rPr>
              <a:t>seq(4,9)</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4 5 6 7 8 9</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86" name="Google Shape;586;p65"/>
          <p:cNvSpPr txBox="1"/>
          <p:nvPr/>
        </p:nvSpPr>
        <p:spPr>
          <a:xfrm>
            <a:off x="2446337" y="3706812"/>
            <a:ext cx="5257800" cy="6858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800"/>
              <a:buFont typeface="Century Schoolbook"/>
              <a:buNone/>
            </a:pPr>
            <a:r>
              <a:rPr b="0" i="0" lang="en-US" sz="2800" u="none">
                <a:solidFill>
                  <a:srgbClr val="000000"/>
                </a:solidFill>
                <a:latin typeface="Century Schoolbook"/>
                <a:ea typeface="Century Schoolbook"/>
                <a:cs typeface="Century Schoolbook"/>
                <a:sym typeface="Century Schoolbook"/>
              </a:rPr>
              <a:t>seq(from, to, by)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1" name="Shape 591"/>
        <p:cNvGrpSpPr/>
        <p:nvPr/>
      </p:nvGrpSpPr>
      <p:grpSpPr>
        <a:xfrm>
          <a:off x="0" y="0"/>
          <a:ext cx="0" cy="0"/>
          <a:chOff x="0" y="0"/>
          <a:chExt cx="0" cy="0"/>
        </a:xfrm>
      </p:grpSpPr>
      <p:sp>
        <p:nvSpPr>
          <p:cNvPr id="592" name="Google Shape;592;p66"/>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593" name="Google Shape;593;p66"/>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Another Example of </a:t>
            </a:r>
            <a:r>
              <a:rPr b="1" i="0" lang="en-US" sz="2400" u="none">
                <a:solidFill>
                  <a:srgbClr val="000000"/>
                </a:solidFill>
                <a:latin typeface="Courier New"/>
                <a:ea typeface="Courier New"/>
                <a:cs typeface="Courier New"/>
                <a:sym typeface="Courier New"/>
              </a:rPr>
              <a:t>seq()</a:t>
            </a:r>
            <a:r>
              <a:rPr b="1" i="0" lang="en-US" sz="2400" u="none">
                <a:solidFill>
                  <a:srgbClr val="000000"/>
                </a:solidFill>
                <a:latin typeface="Century Schoolbook"/>
                <a:ea typeface="Century Schoolbook"/>
                <a:cs typeface="Century Schoolbook"/>
                <a:sym typeface="Century Schoolbook"/>
              </a:rPr>
              <a:t> </a:t>
            </a:r>
            <a:r>
              <a:rPr b="0" i="0" lang="en-US" sz="2400" u="none">
                <a:solidFill>
                  <a:srgbClr val="000000"/>
                </a:solidFill>
                <a:latin typeface="Century Schoolbook"/>
                <a:ea typeface="Century Schoolbook"/>
                <a:cs typeface="Century Schoolbook"/>
                <a:sym typeface="Century Schoolbook"/>
              </a:rPr>
              <a:t>command, Here we are adding </a:t>
            </a:r>
            <a:r>
              <a:rPr b="1" i="0" lang="en-US" sz="2400" u="none">
                <a:solidFill>
                  <a:srgbClr val="000000"/>
                </a:solidFill>
                <a:latin typeface="Courier New"/>
                <a:ea typeface="Courier New"/>
                <a:cs typeface="Courier New"/>
                <a:sym typeface="Courier New"/>
              </a:rPr>
              <a:t>length.out</a:t>
            </a:r>
            <a:r>
              <a:rPr b="0" i="0" lang="en-US" sz="2400" u="none">
                <a:solidFill>
                  <a:srgbClr val="000000"/>
                </a:solidFill>
                <a:latin typeface="Century Schoolbook"/>
                <a:ea typeface="Century Schoolbook"/>
                <a:cs typeface="Century Schoolbook"/>
                <a:sym typeface="Century Schoolbook"/>
              </a:rPr>
              <a:t> argument for the </a:t>
            </a:r>
            <a:r>
              <a:rPr b="1" i="0" lang="en-US" sz="2400" u="none">
                <a:solidFill>
                  <a:srgbClr val="000000"/>
                </a:solidFill>
                <a:latin typeface="Courier New"/>
                <a:ea typeface="Courier New"/>
                <a:cs typeface="Courier New"/>
                <a:sym typeface="Courier New"/>
              </a:rPr>
              <a:t>seq() </a:t>
            </a:r>
            <a:r>
              <a:rPr b="0" i="0" lang="en-US" sz="2400" u="none">
                <a:solidFill>
                  <a:srgbClr val="000000"/>
                </a:solidFill>
                <a:latin typeface="Century Schoolbook"/>
                <a:ea typeface="Century Schoolbook"/>
                <a:cs typeface="Century Schoolbook"/>
                <a:sym typeface="Century Schoolbook"/>
              </a:rPr>
              <a:t>command</a:t>
            </a:r>
            <a:endParaRPr/>
          </a:p>
        </p:txBody>
      </p:sp>
      <p:pic>
        <p:nvPicPr>
          <p:cNvPr id="594" name="Google Shape;594;p66"/>
          <p:cNvPicPr preferRelativeResize="0"/>
          <p:nvPr/>
        </p:nvPicPr>
        <p:blipFill rotWithShape="1">
          <a:blip r:embed="rId3">
            <a:alphaModFix/>
          </a:blip>
          <a:srcRect b="0" l="0" r="0" t="0"/>
          <a:stretch/>
        </p:blipFill>
        <p:spPr>
          <a:xfrm>
            <a:off x="762000" y="2038350"/>
            <a:ext cx="5553075" cy="3676650"/>
          </a:xfrm>
          <a:prstGeom prst="rect">
            <a:avLst/>
          </a:prstGeom>
          <a:noFill/>
          <a:ln>
            <a:noFill/>
          </a:ln>
        </p:spPr>
      </p:pic>
      <p:sp>
        <p:nvSpPr>
          <p:cNvPr id="595" name="Google Shape;595;p66"/>
          <p:cNvSpPr txBox="1"/>
          <p:nvPr/>
        </p:nvSpPr>
        <p:spPr>
          <a:xfrm>
            <a:off x="6019800" y="1728787"/>
            <a:ext cx="4267200" cy="1922462"/>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from = “Starting Element”</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to = “Ending Element”</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by = ((to - from)/(length.out - 1))</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p:txBody>
      </p:sp>
      <p:pic>
        <p:nvPicPr>
          <p:cNvPr id="596" name="Google Shape;596;p66"/>
          <p:cNvPicPr preferRelativeResize="0"/>
          <p:nvPr/>
        </p:nvPicPr>
        <p:blipFill rotWithShape="1">
          <a:blip r:embed="rId4">
            <a:alphaModFix/>
          </a:blip>
          <a:srcRect b="0" l="0" r="0" t="0"/>
          <a:stretch/>
        </p:blipFill>
        <p:spPr>
          <a:xfrm>
            <a:off x="6400800" y="3657600"/>
            <a:ext cx="4867275" cy="1590675"/>
          </a:xfrm>
          <a:prstGeom prst="rect">
            <a:avLst/>
          </a:prstGeom>
          <a:noFill/>
          <a:ln>
            <a:noFill/>
          </a:ln>
        </p:spPr>
      </p:pic>
      <p:sp>
        <p:nvSpPr>
          <p:cNvPr id="597" name="Google Shape;597;p66"/>
          <p:cNvSpPr txBox="1"/>
          <p:nvPr/>
        </p:nvSpPr>
        <p:spPr>
          <a:xfrm>
            <a:off x="7086600" y="5280025"/>
            <a:ext cx="4267200" cy="119062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From = 1, to = 4</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By = 4-1/4-1= 3/3 = 1</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Seq(1,4,1)</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1" name="Shape 601"/>
        <p:cNvGrpSpPr/>
        <p:nvPr/>
      </p:nvGrpSpPr>
      <p:grpSpPr>
        <a:xfrm>
          <a:off x="0" y="0"/>
          <a:ext cx="0" cy="0"/>
          <a:chOff x="0" y="0"/>
          <a:chExt cx="0" cy="0"/>
        </a:xfrm>
      </p:grpSpPr>
      <p:sp>
        <p:nvSpPr>
          <p:cNvPr id="602" name="Google Shape;602;p67"/>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603" name="Google Shape;603;p67"/>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rep()</a:t>
            </a:r>
            <a:r>
              <a:rPr b="0" i="0" lang="en-US" sz="2400" u="none">
                <a:solidFill>
                  <a:srgbClr val="000000"/>
                </a:solidFill>
                <a:latin typeface="Century Schoolbook"/>
                <a:ea typeface="Century Schoolbook"/>
                <a:cs typeface="Century Schoolbook"/>
                <a:sym typeface="Century Schoolbook"/>
              </a:rPr>
              <a:t>, is used to generate repeated values.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&gt; rep(‘’Janaki", 4)</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is used in two variants, depending on whether the second argument is a </a:t>
            </a:r>
            <a:r>
              <a:rPr b="0" i="0" lang="en-US" sz="2400" u="none">
                <a:solidFill>
                  <a:srgbClr val="FF0000"/>
                </a:solidFill>
                <a:latin typeface="Century Schoolbook"/>
                <a:ea typeface="Century Schoolbook"/>
                <a:cs typeface="Century Schoolbook"/>
                <a:sym typeface="Century Schoolbook"/>
              </a:rPr>
              <a:t>vector</a:t>
            </a:r>
            <a:r>
              <a:rPr b="0" i="0" lang="en-US" sz="2400" u="none">
                <a:solidFill>
                  <a:srgbClr val="000000"/>
                </a:solidFill>
                <a:latin typeface="Century Schoolbook"/>
                <a:ea typeface="Century Schoolbook"/>
                <a:cs typeface="Century Schoolbook"/>
                <a:sym typeface="Century Schoolbook"/>
              </a:rPr>
              <a:t> or a </a:t>
            </a:r>
            <a:r>
              <a:rPr b="0" i="0" lang="en-US" sz="2400" u="none">
                <a:solidFill>
                  <a:srgbClr val="FF0000"/>
                </a:solidFill>
                <a:latin typeface="Century Schoolbook"/>
                <a:ea typeface="Century Schoolbook"/>
                <a:cs typeface="Century Schoolbook"/>
                <a:sym typeface="Century Schoolbook"/>
              </a:rPr>
              <a:t>single number</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oops &lt;- c(7,9,13)</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rep(oops,3)	</a:t>
            </a:r>
            <a:r>
              <a:rPr b="0" i="1" lang="en-US" sz="2400" u="none">
                <a:solidFill>
                  <a:srgbClr val="000000"/>
                </a:solidFill>
                <a:latin typeface="Century Schoolbook"/>
                <a:ea typeface="Century Schoolbook"/>
                <a:cs typeface="Century Schoolbook"/>
                <a:sym typeface="Century Schoolbook"/>
              </a:rPr>
              <a:t># It repeats the entire vector oops 3 times</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7 9 13 7 9 13 7 9 13</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rep(oops,1:3)	</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7 9 9 13 13 13</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r>
              <a:rPr b="0" i="0" lang="en-US" sz="2400" u="none">
                <a:solidFill>
                  <a:srgbClr val="000000"/>
                </a:solidFill>
                <a:latin typeface="Century Schoolbook"/>
                <a:ea typeface="Century Schoolbook"/>
                <a:cs typeface="Century Schoolbook"/>
                <a:sym typeface="Century Schoolbook"/>
              </a:rPr>
              <a:t>Here, oops should be repeated by vector of 1:3 values.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Indicating that </a:t>
            </a:r>
            <a:r>
              <a:rPr b="0" i="0" lang="en-US" sz="2400" u="none">
                <a:solidFill>
                  <a:srgbClr val="FF0000"/>
                </a:solidFill>
                <a:latin typeface="Century Schoolbook"/>
                <a:ea typeface="Century Schoolbook"/>
                <a:cs typeface="Century Schoolbook"/>
                <a:sym typeface="Century Schoolbook"/>
              </a:rPr>
              <a:t>7 should be repeated once, 9 twice, and 13 three times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8" name="Shape 608"/>
        <p:cNvGrpSpPr/>
        <p:nvPr/>
      </p:nvGrpSpPr>
      <p:grpSpPr>
        <a:xfrm>
          <a:off x="0" y="0"/>
          <a:ext cx="0" cy="0"/>
          <a:chOff x="0" y="0"/>
          <a:chExt cx="0" cy="0"/>
        </a:xfrm>
      </p:grpSpPr>
      <p:sp>
        <p:nvSpPr>
          <p:cNvPr id="609" name="Google Shape;609;p68"/>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610" name="Google Shape;610;p68"/>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Look at following examples</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rep(oops,1:4)</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r>
              <a:rPr b="1" i="0" lang="en-US" sz="2400" u="none">
                <a:solidFill>
                  <a:srgbClr val="FF0000"/>
                </a:solidFill>
                <a:latin typeface="Courier New"/>
                <a:ea typeface="Courier New"/>
                <a:cs typeface="Courier New"/>
                <a:sym typeface="Courier New"/>
              </a:rPr>
              <a:t>Error in rep(oops, 1:4) : invalid 'times' argument</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rep(1:2,c(10,15))</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1 1 1 1 1 1 1 1 1 1 2 2 2 2 2 2 2 2 2 2 2 2 2 2 2</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rep(1:2,each=10)</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1 1 1 1 1 1 1 1 1 1 2 2 2 2 2 2 2 2 2 2</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rep(1:2,c(10,10)</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1 1 1 1 1 1 1 1 1 1 2 2 2 2 2 2 2 2 2 2</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rep(1:2,c(10,2)</a:t>
            </a:r>
            <a:endParaRPr/>
          </a:p>
          <a:p>
            <a:pPr indent="0" lvl="0" marL="0" marR="0" rtl="0" algn="l">
              <a:lnSpc>
                <a:spcPct val="100000"/>
              </a:lnSpc>
              <a:spcBef>
                <a:spcPts val="0"/>
              </a:spcBef>
              <a:spcAft>
                <a:spcPts val="0"/>
              </a:spcAft>
              <a:buNone/>
            </a:pPr>
            <a:r>
              <a:t/>
            </a:r>
            <a:endParaRPr b="1" i="0" sz="2400" u="none">
              <a:solidFill>
                <a:srgbClr val="000000"/>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5" name="Shape 615"/>
        <p:cNvGrpSpPr/>
        <p:nvPr/>
      </p:nvGrpSpPr>
      <p:grpSpPr>
        <a:xfrm>
          <a:off x="0" y="0"/>
          <a:ext cx="0" cy="0"/>
          <a:chOff x="0" y="0"/>
          <a:chExt cx="0" cy="0"/>
        </a:xfrm>
      </p:grpSpPr>
      <p:sp>
        <p:nvSpPr>
          <p:cNvPr id="616" name="Google Shape;616;p69"/>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INTEGER VECTORS</a:t>
            </a:r>
            <a:endParaRPr/>
          </a:p>
        </p:txBody>
      </p:sp>
      <p:sp>
        <p:nvSpPr>
          <p:cNvPr id="617" name="Google Shape;617;p69"/>
          <p:cNvSpPr txBox="1"/>
          <p:nvPr/>
        </p:nvSpPr>
        <p:spPr>
          <a:xfrm>
            <a:off x="609600" y="914400"/>
            <a:ext cx="11598275"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Integer vectors : Indexing</a:t>
            </a:r>
            <a:endParaRPr/>
          </a:p>
        </p:txBody>
      </p:sp>
      <p:pic>
        <p:nvPicPr>
          <p:cNvPr id="618" name="Google Shape;618;p69"/>
          <p:cNvPicPr preferRelativeResize="0"/>
          <p:nvPr/>
        </p:nvPicPr>
        <p:blipFill rotWithShape="1">
          <a:blip r:embed="rId3">
            <a:alphaModFix/>
          </a:blip>
          <a:srcRect b="0" l="0" r="0" t="0"/>
          <a:stretch/>
        </p:blipFill>
        <p:spPr>
          <a:xfrm>
            <a:off x="2438400" y="1371600"/>
            <a:ext cx="1676400" cy="2419350"/>
          </a:xfrm>
          <a:prstGeom prst="rect">
            <a:avLst/>
          </a:prstGeom>
          <a:noFill/>
          <a:ln>
            <a:noFill/>
          </a:ln>
        </p:spPr>
      </p:pic>
      <p:pic>
        <p:nvPicPr>
          <p:cNvPr id="619" name="Google Shape;619;p69"/>
          <p:cNvPicPr preferRelativeResize="0"/>
          <p:nvPr/>
        </p:nvPicPr>
        <p:blipFill rotWithShape="1">
          <a:blip r:embed="rId4">
            <a:alphaModFix/>
          </a:blip>
          <a:srcRect b="0" l="0" r="0" t="0"/>
          <a:stretch/>
        </p:blipFill>
        <p:spPr>
          <a:xfrm>
            <a:off x="6400800" y="1295400"/>
            <a:ext cx="3248025" cy="2362200"/>
          </a:xfrm>
          <a:prstGeom prst="rect">
            <a:avLst/>
          </a:prstGeom>
          <a:noFill/>
          <a:ln>
            <a:noFill/>
          </a:ln>
        </p:spPr>
      </p:pic>
      <p:pic>
        <p:nvPicPr>
          <p:cNvPr id="620" name="Google Shape;620;p69"/>
          <p:cNvPicPr preferRelativeResize="0"/>
          <p:nvPr/>
        </p:nvPicPr>
        <p:blipFill rotWithShape="1">
          <a:blip r:embed="rId5">
            <a:alphaModFix/>
          </a:blip>
          <a:srcRect b="0" l="0" r="0" t="0"/>
          <a:stretch/>
        </p:blipFill>
        <p:spPr>
          <a:xfrm>
            <a:off x="2362200" y="3810000"/>
            <a:ext cx="7572375" cy="23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7"/>
          <p:cNvSpPr txBox="1"/>
          <p:nvPr/>
        </p:nvSpPr>
        <p:spPr>
          <a:xfrm>
            <a:off x="641350" y="274637"/>
            <a:ext cx="11626850" cy="6397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Basic Features of R – Statistical Features</a:t>
            </a:r>
            <a:endParaRPr/>
          </a:p>
        </p:txBody>
      </p:sp>
      <p:sp>
        <p:nvSpPr>
          <p:cNvPr id="185" name="Google Shape;185;p7"/>
          <p:cNvSpPr txBox="1"/>
          <p:nvPr/>
        </p:nvSpPr>
        <p:spPr>
          <a:xfrm>
            <a:off x="641350" y="990600"/>
            <a:ext cx="1162685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provides various </a:t>
            </a:r>
            <a:r>
              <a:rPr b="0" i="0" lang="en-US" sz="2400" u="none">
                <a:solidFill>
                  <a:srgbClr val="FF0000"/>
                </a:solidFill>
                <a:latin typeface="Century Schoolbook"/>
                <a:ea typeface="Century Schoolbook"/>
                <a:cs typeface="Century Schoolbook"/>
                <a:sym typeface="Century Schoolbook"/>
              </a:rPr>
              <a:t>statistical</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graphical</a:t>
            </a:r>
            <a:r>
              <a:rPr b="0" i="0" lang="en-US" sz="2400" u="none">
                <a:solidFill>
                  <a:srgbClr val="000000"/>
                </a:solidFill>
                <a:latin typeface="Century Schoolbook"/>
                <a:ea typeface="Century Schoolbook"/>
                <a:cs typeface="Century Schoolbook"/>
                <a:sym typeface="Century Schoolbook"/>
              </a:rPr>
              <a:t> techniques, such as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Linear and non-linear modeling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Classical statistical tests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Time-series analysis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Classification, Clustering etc.</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has various predefined packages. User can also install packages.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can generate </a:t>
            </a:r>
            <a:r>
              <a:rPr b="0" i="0" lang="en-US" sz="2400" u="none">
                <a:solidFill>
                  <a:srgbClr val="FF0000"/>
                </a:solidFill>
                <a:latin typeface="Century Schoolbook"/>
                <a:ea typeface="Century Schoolbook"/>
                <a:cs typeface="Century Schoolbook"/>
                <a:sym typeface="Century Schoolbook"/>
              </a:rPr>
              <a:t>static graphs</a:t>
            </a:r>
            <a:r>
              <a:rPr b="0" i="0" lang="en-US" sz="2400" u="none">
                <a:solidFill>
                  <a:srgbClr val="000000"/>
                </a:solidFill>
                <a:latin typeface="Century Schoolbook"/>
                <a:ea typeface="Century Schoolbook"/>
                <a:cs typeface="Century Schoolbook"/>
                <a:sym typeface="Century Schoolbook"/>
              </a:rPr>
              <a:t>. To generate </a:t>
            </a:r>
            <a:r>
              <a:rPr b="0" i="0" lang="en-US" sz="2400" u="none">
                <a:solidFill>
                  <a:srgbClr val="FF0000"/>
                </a:solidFill>
                <a:latin typeface="Century Schoolbook"/>
                <a:ea typeface="Century Schoolbook"/>
                <a:cs typeface="Century Schoolbook"/>
                <a:sym typeface="Century Schoolbook"/>
              </a:rPr>
              <a:t>dynamic</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interactive</a:t>
            </a: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FF0000"/>
                </a:solidFill>
                <a:latin typeface="Century Schoolbook"/>
                <a:ea typeface="Century Schoolbook"/>
                <a:cs typeface="Century Schoolbook"/>
                <a:sym typeface="Century Schoolbook"/>
              </a:rPr>
              <a:t>graphics</a:t>
            </a:r>
            <a:r>
              <a:rPr b="0" i="0" lang="en-US" sz="2400" u="none">
                <a:solidFill>
                  <a:srgbClr val="000000"/>
                </a:solidFill>
                <a:latin typeface="Century Schoolbook"/>
                <a:ea typeface="Century Schoolbook"/>
                <a:cs typeface="Century Schoolbook"/>
                <a:sym typeface="Century Schoolbook"/>
              </a:rPr>
              <a:t>, user has to install </a:t>
            </a:r>
            <a:r>
              <a:rPr b="0" i="0" lang="en-US" sz="2400" u="none">
                <a:solidFill>
                  <a:srgbClr val="FF0000"/>
                </a:solidFill>
                <a:latin typeface="Century Schoolbook"/>
                <a:ea typeface="Century Schoolbook"/>
                <a:cs typeface="Century Schoolbook"/>
                <a:sym typeface="Century Schoolbook"/>
              </a:rPr>
              <a:t>additional</a:t>
            </a:r>
            <a:r>
              <a:rPr b="0" i="0" lang="en-US" sz="2400" u="none">
                <a:solidFill>
                  <a:srgbClr val="000000"/>
                </a:solidFill>
                <a:latin typeface="Century Schoolbook"/>
                <a:ea typeface="Century Schoolbook"/>
                <a:cs typeface="Century Schoolbook"/>
                <a:sym typeface="Century Schoolbook"/>
              </a:rPr>
              <a:t> </a:t>
            </a:r>
            <a:r>
              <a:rPr b="0" i="0" lang="en-US" sz="2400" u="none">
                <a:solidFill>
                  <a:srgbClr val="FF0000"/>
                </a:solidFill>
                <a:latin typeface="Century Schoolbook"/>
                <a:ea typeface="Century Schoolbook"/>
                <a:cs typeface="Century Schoolbook"/>
                <a:sym typeface="Century Schoolbook"/>
              </a:rPr>
              <a:t>packages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5" name="Shape 625"/>
        <p:cNvGrpSpPr/>
        <p:nvPr/>
      </p:nvGrpSpPr>
      <p:grpSpPr>
        <a:xfrm>
          <a:off x="0" y="0"/>
          <a:ext cx="0" cy="0"/>
          <a:chOff x="0" y="0"/>
          <a:chExt cx="0" cy="0"/>
        </a:xfrm>
      </p:grpSpPr>
      <p:sp>
        <p:nvSpPr>
          <p:cNvPr id="626" name="Google Shape;626;p70"/>
          <p:cNvSpPr txBox="1"/>
          <p:nvPr/>
        </p:nvSpPr>
        <p:spPr>
          <a:xfrm>
            <a:off x="639762" y="274637"/>
            <a:ext cx="10455275"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CHARACTER VECTORS</a:t>
            </a:r>
            <a:endParaRPr/>
          </a:p>
        </p:txBody>
      </p:sp>
      <p:sp>
        <p:nvSpPr>
          <p:cNvPr id="627" name="Google Shape;627;p70"/>
          <p:cNvSpPr txBox="1"/>
          <p:nvPr/>
        </p:nvSpPr>
        <p:spPr>
          <a:xfrm>
            <a:off x="639762" y="1143000"/>
            <a:ext cx="116284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Character Vector</a:t>
            </a:r>
            <a:r>
              <a:rPr b="0" i="0" lang="en-US" sz="2400" u="none">
                <a:solidFill>
                  <a:srgbClr val="000000"/>
                </a:solidFill>
                <a:latin typeface="Century Schoolbook"/>
                <a:ea typeface="Century Schoolbook"/>
                <a:cs typeface="Century Schoolbook"/>
                <a:sym typeface="Century Schoolbook"/>
              </a:rPr>
              <a:t>: A character vector is a vector of </a:t>
            </a:r>
            <a:r>
              <a:rPr b="0" i="0" lang="en-US" sz="2400" u="none">
                <a:solidFill>
                  <a:srgbClr val="FF0000"/>
                </a:solidFill>
                <a:latin typeface="Century Schoolbook"/>
                <a:ea typeface="Century Schoolbook"/>
                <a:cs typeface="Century Schoolbook"/>
                <a:sym typeface="Century Schoolbook"/>
              </a:rPr>
              <a:t>text strings</a:t>
            </a:r>
            <a:r>
              <a:rPr b="0" i="0" lang="en-US" sz="2400" u="none">
                <a:solidFill>
                  <a:srgbClr val="000000"/>
                </a:solidFill>
                <a:latin typeface="Century Schoolbook"/>
                <a:ea typeface="Century Schoolbook"/>
                <a:cs typeface="Century Schoolbook"/>
                <a:sym typeface="Century Schoolbook"/>
              </a:rPr>
              <a:t>, whose elements are specified and printed in quotes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c("Huey","Dewey","Louie")</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"Huey" "Dewey" "Louie“</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Single quotes or Double quotes can be used for strings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c(’Huey’,’Dewey’,’Louie’)</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"Huey" "Dewey" "Louie“</a:t>
            </a:r>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ourier New"/>
              <a:ea typeface="Courier New"/>
              <a:cs typeface="Courier New"/>
              <a:sym typeface="Courier New"/>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"Huey", it is a string of four characters, not six.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quotes are not actually part of the string, they are just there so that the system can tell the difference between a string and a variable name.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1" name="Shape 631"/>
        <p:cNvGrpSpPr/>
        <p:nvPr/>
      </p:nvGrpSpPr>
      <p:grpSpPr>
        <a:xfrm>
          <a:off x="0" y="0"/>
          <a:ext cx="0" cy="0"/>
          <a:chOff x="0" y="0"/>
          <a:chExt cx="0" cy="0"/>
        </a:xfrm>
      </p:grpSpPr>
      <p:sp>
        <p:nvSpPr>
          <p:cNvPr id="632" name="Google Shape;632;p71"/>
          <p:cNvSpPr txBox="1"/>
          <p:nvPr/>
        </p:nvSpPr>
        <p:spPr>
          <a:xfrm>
            <a:off x="639762" y="274637"/>
            <a:ext cx="10455275"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CHARACTER VECTORS</a:t>
            </a:r>
            <a:endParaRPr/>
          </a:p>
        </p:txBody>
      </p:sp>
      <p:sp>
        <p:nvSpPr>
          <p:cNvPr id="633" name="Google Shape;633;p71"/>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If you print a character vector, it usually comes out with </a:t>
            </a:r>
            <a:r>
              <a:rPr b="1" i="0" lang="en-US" sz="2400" u="none">
                <a:solidFill>
                  <a:srgbClr val="000000"/>
                </a:solidFill>
                <a:latin typeface="Century Schoolbook"/>
                <a:ea typeface="Century Schoolbook"/>
                <a:cs typeface="Century Schoolbook"/>
                <a:sym typeface="Century Schoolbook"/>
              </a:rPr>
              <a:t>quotes</a:t>
            </a:r>
            <a:r>
              <a:rPr b="0" i="0" lang="en-US" sz="2400" u="none">
                <a:solidFill>
                  <a:srgbClr val="000000"/>
                </a:solidFill>
                <a:latin typeface="Century Schoolbook"/>
                <a:ea typeface="Century Schoolbook"/>
                <a:cs typeface="Century Schoolbook"/>
                <a:sym typeface="Century Schoolbook"/>
              </a:rPr>
              <a:t> added to each element. There is a way to avoid this, namely to use the </a:t>
            </a:r>
            <a:r>
              <a:rPr b="0" i="0" lang="en-US" sz="2400" u="none">
                <a:solidFill>
                  <a:srgbClr val="000000"/>
                </a:solidFill>
                <a:latin typeface="Courier New"/>
                <a:ea typeface="Courier New"/>
                <a:cs typeface="Courier New"/>
                <a:sym typeface="Courier New"/>
              </a:rPr>
              <a:t>cat()</a:t>
            </a:r>
            <a:r>
              <a:rPr b="0" i="0" lang="en-US" sz="2400" u="none">
                <a:solidFill>
                  <a:srgbClr val="000000"/>
                </a:solidFill>
                <a:latin typeface="Century Schoolbook"/>
                <a:ea typeface="Century Schoolbook"/>
                <a:cs typeface="Century Schoolbook"/>
                <a:sym typeface="Century Schoolbook"/>
              </a:rPr>
              <a:t> function.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For instance,</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cat(c("Huey","Dewey","Louie"))</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Huey Dewey Louie</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7" name="Shape 637"/>
        <p:cNvGrpSpPr/>
        <p:nvPr/>
      </p:nvGrpSpPr>
      <p:grpSpPr>
        <a:xfrm>
          <a:off x="0" y="0"/>
          <a:ext cx="0" cy="0"/>
          <a:chOff x="0" y="0"/>
          <a:chExt cx="0" cy="0"/>
        </a:xfrm>
      </p:grpSpPr>
      <p:sp>
        <p:nvSpPr>
          <p:cNvPr id="638" name="Google Shape;638;p72"/>
          <p:cNvSpPr txBox="1"/>
          <p:nvPr/>
        </p:nvSpPr>
        <p:spPr>
          <a:xfrm>
            <a:off x="639762" y="274637"/>
            <a:ext cx="10455275"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200"/>
              <a:buFont typeface="Century Schoolbook"/>
              <a:buNone/>
            </a:pPr>
            <a:r>
              <a:rPr b="1" i="0" lang="en-US" sz="3200" u="none">
                <a:solidFill>
                  <a:srgbClr val="575F6D"/>
                </a:solidFill>
                <a:latin typeface="Century Schoolbook"/>
                <a:ea typeface="Century Schoolbook"/>
                <a:cs typeface="Century Schoolbook"/>
                <a:sym typeface="Century Schoolbook"/>
              </a:rPr>
              <a:t>ESCAPE SEQUENCES</a:t>
            </a:r>
            <a:endParaRPr/>
          </a:p>
        </p:txBody>
      </p:sp>
      <p:sp>
        <p:nvSpPr>
          <p:cNvPr id="639" name="Google Shape;639;p72"/>
          <p:cNvSpPr txBox="1"/>
          <p:nvPr/>
        </p:nvSpPr>
        <p:spPr>
          <a:xfrm>
            <a:off x="639762" y="1219200"/>
            <a:ext cx="11628437"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Quoting and escape sequences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If the strings itself contains some quotations, new line characters.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This is done using </a:t>
            </a:r>
            <a:r>
              <a:rPr b="0" i="0" lang="en-US" sz="2400" u="none" cap="none" strike="noStrike">
                <a:solidFill>
                  <a:srgbClr val="FF0000"/>
                </a:solidFill>
                <a:latin typeface="Century Schoolbook"/>
                <a:ea typeface="Century Schoolbook"/>
                <a:cs typeface="Century Schoolbook"/>
                <a:sym typeface="Century Schoolbook"/>
              </a:rPr>
              <a:t>escape sequences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Here, </a:t>
            </a:r>
            <a:r>
              <a:rPr b="1" i="0" lang="en-US" sz="2400" u="none">
                <a:solidFill>
                  <a:srgbClr val="FF0000"/>
                </a:solidFill>
                <a:latin typeface="Century Schoolbook"/>
                <a:ea typeface="Century Schoolbook"/>
                <a:cs typeface="Century Schoolbook"/>
                <a:sym typeface="Century Schoolbook"/>
              </a:rPr>
              <a:t>\n</a:t>
            </a:r>
            <a:r>
              <a:rPr b="0" i="0" lang="en-US" sz="2400" u="none">
                <a:solidFill>
                  <a:srgbClr val="000000"/>
                </a:solidFill>
                <a:latin typeface="Century Schoolbook"/>
                <a:ea typeface="Century Schoolbook"/>
                <a:cs typeface="Century Schoolbook"/>
                <a:sym typeface="Century Schoolbook"/>
              </a:rPr>
              <a:t> is an example of an escape sequence.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backslash (</a:t>
            </a:r>
            <a:r>
              <a:rPr b="1"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is known as the escape character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If you want to insert quotes with in the string, the </a:t>
            </a:r>
            <a:r>
              <a:rPr b="1"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is used. For example</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&gt; cat("What is \"R\"?\n")</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What is "R"?</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3" name="Shape 643"/>
        <p:cNvGrpSpPr/>
        <p:nvPr/>
      </p:nvGrpSpPr>
      <p:grpSpPr>
        <a:xfrm>
          <a:off x="0" y="0"/>
          <a:ext cx="0" cy="0"/>
          <a:chOff x="0" y="0"/>
          <a:chExt cx="0" cy="0"/>
        </a:xfrm>
      </p:grpSpPr>
      <p:sp>
        <p:nvSpPr>
          <p:cNvPr id="644" name="Google Shape;644;p73"/>
          <p:cNvSpPr txBox="1"/>
          <p:nvPr/>
        </p:nvSpPr>
        <p:spPr>
          <a:xfrm>
            <a:off x="639762" y="0"/>
            <a:ext cx="10455275" cy="868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CHARACTER VECTORS</a:t>
            </a:r>
            <a:endParaRPr/>
          </a:p>
        </p:txBody>
      </p:sp>
      <p:sp>
        <p:nvSpPr>
          <p:cNvPr id="645" name="Google Shape;645;p73"/>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Logical vectors </a:t>
            </a:r>
            <a:r>
              <a:rPr b="0" i="0" lang="en-US" sz="2400" u="none">
                <a:solidFill>
                  <a:srgbClr val="000000"/>
                </a:solidFill>
                <a:latin typeface="Century Schoolbook"/>
                <a:ea typeface="Century Schoolbook"/>
                <a:cs typeface="Century Schoolbook"/>
                <a:sym typeface="Century Schoolbook"/>
              </a:rPr>
              <a:t>can take the value </a:t>
            </a:r>
            <a:r>
              <a:rPr b="0" i="0" lang="en-US" sz="2400" u="none">
                <a:solidFill>
                  <a:srgbClr val="FF0000"/>
                </a:solidFill>
                <a:latin typeface="Century Schoolbook"/>
                <a:ea typeface="Century Schoolbook"/>
                <a:cs typeface="Century Schoolbook"/>
                <a:sym typeface="Century Schoolbook"/>
              </a:rPr>
              <a:t>TRUE</a:t>
            </a:r>
            <a:r>
              <a:rPr b="0" i="0" lang="en-US" sz="2400" u="none">
                <a:solidFill>
                  <a:srgbClr val="000000"/>
                </a:solidFill>
                <a:latin typeface="Century Schoolbook"/>
                <a:ea typeface="Century Schoolbook"/>
                <a:cs typeface="Century Schoolbook"/>
                <a:sym typeface="Century Schoolbook"/>
              </a:rPr>
              <a:t> or </a:t>
            </a:r>
            <a:r>
              <a:rPr b="0" i="0" lang="en-US" sz="2400" u="none">
                <a:solidFill>
                  <a:srgbClr val="FF0000"/>
                </a:solidFill>
                <a:latin typeface="Century Schoolbook"/>
                <a:ea typeface="Century Schoolbook"/>
                <a:cs typeface="Century Schoolbook"/>
                <a:sym typeface="Century Schoolbook"/>
              </a:rPr>
              <a:t>FALSE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In input, you may use the convenient abbreviations T and F</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[1] TRUE TRUE FALSE TRUE</a:t>
            </a:r>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2400" u="none">
              <a:solidFill>
                <a:srgbClr val="000000"/>
              </a:solidFill>
              <a:latin typeface="Courier New"/>
              <a:ea typeface="Courier New"/>
              <a:cs typeface="Courier New"/>
              <a:sym typeface="Courier New"/>
            </a:endParaRPr>
          </a:p>
        </p:txBody>
      </p:sp>
      <p:pic>
        <p:nvPicPr>
          <p:cNvPr id="646" name="Google Shape;646;p73"/>
          <p:cNvPicPr preferRelativeResize="0"/>
          <p:nvPr/>
        </p:nvPicPr>
        <p:blipFill rotWithShape="1">
          <a:blip r:embed="rId3">
            <a:alphaModFix/>
          </a:blip>
          <a:srcRect b="0" l="0" r="0" t="0"/>
          <a:stretch/>
        </p:blipFill>
        <p:spPr>
          <a:xfrm>
            <a:off x="6477000" y="2057400"/>
            <a:ext cx="5257800" cy="14287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0" name="Shape 650"/>
        <p:cNvGrpSpPr/>
        <p:nvPr/>
      </p:nvGrpSpPr>
      <p:grpSpPr>
        <a:xfrm>
          <a:off x="0" y="0"/>
          <a:ext cx="0" cy="0"/>
          <a:chOff x="0" y="0"/>
          <a:chExt cx="0" cy="0"/>
        </a:xfrm>
      </p:grpSpPr>
      <p:sp>
        <p:nvSpPr>
          <p:cNvPr id="651" name="Google Shape;651;p74"/>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CHARACTER VECTORS</a:t>
            </a:r>
            <a:endParaRPr/>
          </a:p>
        </p:txBody>
      </p:sp>
      <p:sp>
        <p:nvSpPr>
          <p:cNvPr id="652" name="Google Shape;652;p74"/>
          <p:cNvSpPr txBox="1"/>
          <p:nvPr/>
        </p:nvSpPr>
        <p:spPr>
          <a:xfrm>
            <a:off x="639762" y="1066800"/>
            <a:ext cx="10455275"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 of Character Vector: </a:t>
            </a:r>
            <a:r>
              <a:rPr b="1" i="0" lang="en-US" sz="2400" u="none">
                <a:solidFill>
                  <a:srgbClr val="000000"/>
                </a:solidFill>
                <a:latin typeface="Century Schoolbook"/>
                <a:ea typeface="Century Schoolbook"/>
                <a:cs typeface="Century Schoolbook"/>
                <a:sym typeface="Century Schoolbook"/>
              </a:rPr>
              <a:t>Indexing</a:t>
            </a:r>
            <a:endParaRPr/>
          </a:p>
          <a:p>
            <a:pPr indent="0" lvl="0" marL="0" marR="0" rtl="0" algn="l">
              <a:lnSpc>
                <a:spcPct val="100000"/>
              </a:lnSpc>
              <a:spcBef>
                <a:spcPts val="0"/>
              </a:spcBef>
              <a:spcAft>
                <a:spcPts val="0"/>
              </a:spcAft>
              <a:buNone/>
            </a:pPr>
            <a:r>
              <a:t/>
            </a:r>
            <a:endParaRPr b="1" i="0" sz="2400" u="none">
              <a:solidFill>
                <a:srgbClr val="000000"/>
              </a:solidFill>
              <a:latin typeface="Century Schoolbook"/>
              <a:ea typeface="Century Schoolbook"/>
              <a:cs typeface="Century Schoolbook"/>
              <a:sym typeface="Century Schoolbook"/>
            </a:endParaRPr>
          </a:p>
        </p:txBody>
      </p:sp>
      <p:pic>
        <p:nvPicPr>
          <p:cNvPr id="653" name="Google Shape;653;p74"/>
          <p:cNvPicPr preferRelativeResize="0"/>
          <p:nvPr/>
        </p:nvPicPr>
        <p:blipFill rotWithShape="1">
          <a:blip r:embed="rId3">
            <a:alphaModFix/>
          </a:blip>
          <a:srcRect b="0" l="0" r="0" t="0"/>
          <a:stretch/>
        </p:blipFill>
        <p:spPr>
          <a:xfrm>
            <a:off x="5238750" y="1981200"/>
            <a:ext cx="7029450" cy="3686175"/>
          </a:xfrm>
          <a:prstGeom prst="rect">
            <a:avLst/>
          </a:prstGeom>
          <a:noFill/>
          <a:ln>
            <a:noFill/>
          </a:ln>
        </p:spPr>
      </p:pic>
      <p:pic>
        <p:nvPicPr>
          <p:cNvPr id="654" name="Google Shape;654;p74"/>
          <p:cNvPicPr preferRelativeResize="0"/>
          <p:nvPr/>
        </p:nvPicPr>
        <p:blipFill rotWithShape="1">
          <a:blip r:embed="rId4">
            <a:alphaModFix/>
          </a:blip>
          <a:srcRect b="0" l="0" r="0" t="0"/>
          <a:stretch/>
        </p:blipFill>
        <p:spPr>
          <a:xfrm>
            <a:off x="1066800" y="1981200"/>
            <a:ext cx="4143375" cy="4191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8" name="Shape 658"/>
        <p:cNvGrpSpPr/>
        <p:nvPr/>
      </p:nvGrpSpPr>
      <p:grpSpPr>
        <a:xfrm>
          <a:off x="0" y="0"/>
          <a:ext cx="0" cy="0"/>
          <a:chOff x="0" y="0"/>
          <a:chExt cx="0" cy="0"/>
        </a:xfrm>
      </p:grpSpPr>
      <p:sp>
        <p:nvSpPr>
          <p:cNvPr id="659" name="Google Shape;659;p75"/>
          <p:cNvSpPr txBox="1"/>
          <p:nvPr/>
        </p:nvSpPr>
        <p:spPr>
          <a:xfrm>
            <a:off x="639762" y="274637"/>
            <a:ext cx="10455275"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CHARACTER VECTORS</a:t>
            </a:r>
            <a:endParaRPr/>
          </a:p>
        </p:txBody>
      </p:sp>
      <p:sp>
        <p:nvSpPr>
          <p:cNvPr id="660" name="Google Shape;660;p75"/>
          <p:cNvSpPr txBox="1"/>
          <p:nvPr/>
        </p:nvSpPr>
        <p:spPr>
          <a:xfrm>
            <a:off x="639762" y="990600"/>
            <a:ext cx="117173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Missing values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In many data sets, you may find missing values.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We need to have some method to deal with the missing values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allows vectors to contain a special </a:t>
            </a:r>
            <a:r>
              <a:rPr b="0" i="0" lang="en-US" sz="2400" u="none">
                <a:solidFill>
                  <a:srgbClr val="FF0000"/>
                </a:solidFill>
                <a:latin typeface="Century Schoolbook"/>
                <a:ea typeface="Century Schoolbook"/>
                <a:cs typeface="Century Schoolbook"/>
                <a:sym typeface="Century Schoolbook"/>
              </a:rPr>
              <a:t>NA</a:t>
            </a:r>
            <a:r>
              <a:rPr b="0" i="0" lang="en-US" sz="2400" u="none">
                <a:solidFill>
                  <a:srgbClr val="000000"/>
                </a:solidFill>
                <a:latin typeface="Century Schoolbook"/>
                <a:ea typeface="Century Schoolbook"/>
                <a:cs typeface="Century Schoolbook"/>
                <a:sym typeface="Century Schoolbook"/>
              </a:rPr>
              <a:t> value.</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Result of computations done on NA will be NA</a:t>
            </a:r>
            <a:endParaRPr/>
          </a:p>
        </p:txBody>
      </p:sp>
      <p:pic>
        <p:nvPicPr>
          <p:cNvPr id="661" name="Google Shape;661;p75"/>
          <p:cNvPicPr preferRelativeResize="0"/>
          <p:nvPr/>
        </p:nvPicPr>
        <p:blipFill rotWithShape="1">
          <a:blip r:embed="rId3">
            <a:alphaModFix/>
          </a:blip>
          <a:srcRect b="0" l="0" r="0" t="0"/>
          <a:stretch/>
        </p:blipFill>
        <p:spPr>
          <a:xfrm>
            <a:off x="1511300" y="3352800"/>
            <a:ext cx="9156700" cy="20574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6" name="Shape 666"/>
        <p:cNvGrpSpPr/>
        <p:nvPr/>
      </p:nvGrpSpPr>
      <p:grpSpPr>
        <a:xfrm>
          <a:off x="0" y="0"/>
          <a:ext cx="0" cy="0"/>
          <a:chOff x="0" y="0"/>
          <a:chExt cx="0" cy="0"/>
        </a:xfrm>
      </p:grpSpPr>
      <p:sp>
        <p:nvSpPr>
          <p:cNvPr id="667" name="Google Shape;667;p76"/>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200"/>
              <a:buFont typeface="Century Schoolbook"/>
              <a:buNone/>
            </a:pPr>
            <a:r>
              <a:rPr b="1" i="0" lang="en-US" sz="3200" u="none">
                <a:solidFill>
                  <a:srgbClr val="575F6D"/>
                </a:solidFill>
                <a:latin typeface="Century Schoolbook"/>
                <a:ea typeface="Century Schoolbook"/>
                <a:cs typeface="Century Schoolbook"/>
                <a:sym typeface="Century Schoolbook"/>
              </a:rPr>
              <a:t>DATA STRUCTURES IN R- COMBINATION OF INT AND CHAR</a:t>
            </a:r>
            <a:endParaRPr/>
          </a:p>
        </p:txBody>
      </p:sp>
      <p:sp>
        <p:nvSpPr>
          <p:cNvPr id="668" name="Google Shape;668;p76"/>
          <p:cNvSpPr txBox="1"/>
          <p:nvPr/>
        </p:nvSpPr>
        <p:spPr>
          <a:xfrm>
            <a:off x="639762" y="1143000"/>
            <a:ext cx="11628437" cy="53340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Example of </a:t>
            </a:r>
            <a:r>
              <a:rPr b="0" i="0" lang="en-US" sz="2400" u="none">
                <a:solidFill>
                  <a:srgbClr val="FF0000"/>
                </a:solidFill>
                <a:latin typeface="Courier New"/>
                <a:ea typeface="Courier New"/>
                <a:cs typeface="Courier New"/>
                <a:sym typeface="Courier New"/>
              </a:rPr>
              <a:t>c()</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FF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is also possible to assign names to the elements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669" name="Google Shape;669;p76"/>
          <p:cNvPicPr preferRelativeResize="0"/>
          <p:nvPr/>
        </p:nvPicPr>
        <p:blipFill rotWithShape="1">
          <a:blip r:embed="rId3">
            <a:alphaModFix/>
          </a:blip>
          <a:srcRect b="0" l="0" r="0" t="0"/>
          <a:stretch/>
        </p:blipFill>
        <p:spPr>
          <a:xfrm>
            <a:off x="622300" y="1600200"/>
            <a:ext cx="11468100" cy="2590800"/>
          </a:xfrm>
          <a:prstGeom prst="rect">
            <a:avLst/>
          </a:prstGeom>
          <a:noFill/>
          <a:ln>
            <a:noFill/>
          </a:ln>
        </p:spPr>
      </p:pic>
      <p:pic>
        <p:nvPicPr>
          <p:cNvPr id="670" name="Google Shape;670;p76"/>
          <p:cNvPicPr preferRelativeResize="0"/>
          <p:nvPr/>
        </p:nvPicPr>
        <p:blipFill rotWithShape="1">
          <a:blip r:embed="rId4">
            <a:alphaModFix/>
          </a:blip>
          <a:srcRect b="0" l="0" r="0" t="0"/>
          <a:stretch/>
        </p:blipFill>
        <p:spPr>
          <a:xfrm>
            <a:off x="1447800" y="4810125"/>
            <a:ext cx="7935912" cy="12668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4" name="Shape 674"/>
        <p:cNvGrpSpPr/>
        <p:nvPr/>
      </p:nvGrpSpPr>
      <p:grpSpPr>
        <a:xfrm>
          <a:off x="0" y="0"/>
          <a:ext cx="0" cy="0"/>
          <a:chOff x="0" y="0"/>
          <a:chExt cx="0" cy="0"/>
        </a:xfrm>
      </p:grpSpPr>
      <p:sp>
        <p:nvSpPr>
          <p:cNvPr id="675" name="Google Shape;675;p77"/>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MATRIX</a:t>
            </a:r>
            <a:endParaRPr/>
          </a:p>
        </p:txBody>
      </p:sp>
      <p:sp>
        <p:nvSpPr>
          <p:cNvPr id="676" name="Google Shape;676;p77"/>
          <p:cNvSpPr txBox="1"/>
          <p:nvPr/>
        </p:nvSpPr>
        <p:spPr>
          <a:xfrm>
            <a:off x="639762" y="914400"/>
            <a:ext cx="116284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Matrix</a:t>
            </a:r>
            <a:r>
              <a:rPr b="0" i="0" lang="en-US" sz="2400" u="none">
                <a:solidFill>
                  <a:srgbClr val="000000"/>
                </a:solidFill>
                <a:latin typeface="Century Schoolbook"/>
                <a:ea typeface="Century Schoolbook"/>
                <a:cs typeface="Century Schoolbook"/>
                <a:sym typeface="Century Schoolbook"/>
              </a:rPr>
              <a:t>: It is two-dimensional representation of numbers.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Matrices and arrays are represented as vectors with dimensions</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r>
              <a:rPr b="1" i="0" lang="en-US" sz="2400" u="none">
                <a:solidFill>
                  <a:srgbClr val="000000"/>
                </a:solidFill>
                <a:latin typeface="Courier New"/>
                <a:ea typeface="Courier New"/>
                <a:cs typeface="Courier New"/>
                <a:sym typeface="Courier New"/>
              </a:rPr>
              <a:t>&gt; x &lt;- 1:12</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&gt; dim(x) &lt;- c(3,4)	</a:t>
            </a:r>
            <a:r>
              <a:rPr b="0" i="1" lang="en-US" sz="2400" u="none">
                <a:solidFill>
                  <a:srgbClr val="000000"/>
                </a:solidFill>
                <a:latin typeface="Courier New"/>
                <a:ea typeface="Courier New"/>
                <a:cs typeface="Courier New"/>
                <a:sym typeface="Courier New"/>
              </a:rPr>
              <a:t>#</a:t>
            </a:r>
            <a:r>
              <a:rPr b="0" i="1" lang="en-US" sz="2400" u="none">
                <a:solidFill>
                  <a:srgbClr val="000000"/>
                </a:solidFill>
                <a:latin typeface="Century Schoolbook"/>
                <a:ea typeface="Century Schoolbook"/>
                <a:cs typeface="Century Schoolbook"/>
                <a:sym typeface="Century Schoolbook"/>
              </a:rPr>
              <a:t>The dim assignment function sets or changes the dimension attribute of x, causing R to treat the vector of 12 numbers as a 3 × 4 matrix</a:t>
            </a:r>
            <a:endParaRPr/>
          </a:p>
          <a:p>
            <a:pPr indent="-266700" lvl="0" marL="266700" marR="0" rtl="0" algn="l">
              <a:lnSpc>
                <a:spcPct val="100000"/>
              </a:lnSpc>
              <a:spcBef>
                <a:spcPts val="60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pic>
        <p:nvPicPr>
          <p:cNvPr id="677" name="Google Shape;677;p77"/>
          <p:cNvPicPr preferRelativeResize="0"/>
          <p:nvPr/>
        </p:nvPicPr>
        <p:blipFill rotWithShape="1">
          <a:blip r:embed="rId3">
            <a:alphaModFix/>
          </a:blip>
          <a:srcRect b="0" l="0" r="0" t="0"/>
          <a:stretch/>
        </p:blipFill>
        <p:spPr>
          <a:xfrm>
            <a:off x="838200" y="3768725"/>
            <a:ext cx="3933825" cy="2174875"/>
          </a:xfrm>
          <a:prstGeom prst="rect">
            <a:avLst/>
          </a:prstGeom>
          <a:noFill/>
          <a:ln>
            <a:noFill/>
          </a:ln>
        </p:spPr>
      </p:pic>
      <p:pic>
        <p:nvPicPr>
          <p:cNvPr id="678" name="Google Shape;678;p77"/>
          <p:cNvPicPr preferRelativeResize="0"/>
          <p:nvPr/>
        </p:nvPicPr>
        <p:blipFill rotWithShape="1">
          <a:blip r:embed="rId4">
            <a:alphaModFix/>
          </a:blip>
          <a:srcRect b="0" l="0" r="0" t="0"/>
          <a:stretch/>
        </p:blipFill>
        <p:spPr>
          <a:xfrm>
            <a:off x="4648200" y="3800475"/>
            <a:ext cx="7581900" cy="1000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3" name="Shape 683"/>
        <p:cNvGrpSpPr/>
        <p:nvPr/>
      </p:nvGrpSpPr>
      <p:grpSpPr>
        <a:xfrm>
          <a:off x="0" y="0"/>
          <a:ext cx="0" cy="0"/>
          <a:chOff x="0" y="0"/>
          <a:chExt cx="0" cy="0"/>
        </a:xfrm>
      </p:grpSpPr>
      <p:sp>
        <p:nvSpPr>
          <p:cNvPr id="684" name="Google Shape;684;p78"/>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MATRIX</a:t>
            </a:r>
            <a:endParaRPr/>
          </a:p>
        </p:txBody>
      </p:sp>
      <p:sp>
        <p:nvSpPr>
          <p:cNvPr id="685" name="Google Shape;685;p78"/>
          <p:cNvSpPr txBox="1"/>
          <p:nvPr/>
        </p:nvSpPr>
        <p:spPr>
          <a:xfrm>
            <a:off x="639762" y="990600"/>
            <a:ext cx="67516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Another way to create Matrix is simply by using </a:t>
            </a:r>
            <a:r>
              <a:rPr b="0" i="0" lang="en-US" sz="2400" u="none">
                <a:solidFill>
                  <a:srgbClr val="000000"/>
                </a:solidFill>
                <a:latin typeface="Courier New"/>
                <a:ea typeface="Courier New"/>
                <a:cs typeface="Courier New"/>
                <a:sym typeface="Courier New"/>
              </a:rPr>
              <a:t>matrix()</a:t>
            </a:r>
            <a:r>
              <a:rPr b="0" i="0" lang="en-US" sz="2400" u="none">
                <a:solidFill>
                  <a:srgbClr val="000000"/>
                </a:solidFill>
                <a:latin typeface="Century Schoolbook"/>
                <a:ea typeface="Century Schoolbook"/>
                <a:cs typeface="Century Schoolbook"/>
                <a:sym typeface="Century Schoolbook"/>
              </a:rPr>
              <a:t> function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a:t>
            </a:r>
            <a:endParaRPr/>
          </a:p>
        </p:txBody>
      </p:sp>
      <p:pic>
        <p:nvPicPr>
          <p:cNvPr id="686" name="Google Shape;686;p78"/>
          <p:cNvPicPr preferRelativeResize="0"/>
          <p:nvPr/>
        </p:nvPicPr>
        <p:blipFill rotWithShape="1">
          <a:blip r:embed="rId3">
            <a:alphaModFix/>
          </a:blip>
          <a:srcRect b="0" l="0" r="0" t="0"/>
          <a:stretch/>
        </p:blipFill>
        <p:spPr>
          <a:xfrm>
            <a:off x="7391400" y="1371600"/>
            <a:ext cx="4619625" cy="3962400"/>
          </a:xfrm>
          <a:prstGeom prst="rect">
            <a:avLst/>
          </a:prstGeom>
          <a:noFill/>
          <a:ln>
            <a:noFill/>
          </a:ln>
        </p:spPr>
      </p:pic>
      <p:sp>
        <p:nvSpPr>
          <p:cNvPr id="687" name="Google Shape;687;p78"/>
          <p:cNvSpPr txBox="1"/>
          <p:nvPr/>
        </p:nvSpPr>
        <p:spPr>
          <a:xfrm>
            <a:off x="1600200" y="2362200"/>
            <a:ext cx="5562600" cy="7620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200"/>
              <a:buFont typeface="Century Schoolbook"/>
              <a:buNone/>
            </a:pPr>
            <a:r>
              <a:rPr b="0" i="0" lang="en-US" sz="2200" u="none">
                <a:solidFill>
                  <a:srgbClr val="000000"/>
                </a:solidFill>
                <a:latin typeface="Century Schoolbook"/>
                <a:ea typeface="Century Schoolbook"/>
                <a:cs typeface="Century Schoolbook"/>
                <a:sym typeface="Century Schoolbook"/>
              </a:rPr>
              <a:t>matrix(data = NA, nrow = 1, ncol = 1, byrow = FALSE)</a:t>
            </a:r>
            <a:endParaRPr/>
          </a:p>
        </p:txBody>
      </p:sp>
      <p:pic>
        <p:nvPicPr>
          <p:cNvPr id="688" name="Google Shape;688;p78"/>
          <p:cNvPicPr preferRelativeResize="0"/>
          <p:nvPr/>
        </p:nvPicPr>
        <p:blipFill rotWithShape="1">
          <a:blip r:embed="rId4">
            <a:alphaModFix/>
          </a:blip>
          <a:srcRect b="0" l="0" r="0" t="0"/>
          <a:stretch/>
        </p:blipFill>
        <p:spPr>
          <a:xfrm>
            <a:off x="1944687" y="3295650"/>
            <a:ext cx="4143375" cy="2990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3" name="Shape 693"/>
        <p:cNvGrpSpPr/>
        <p:nvPr/>
      </p:nvGrpSpPr>
      <p:grpSpPr>
        <a:xfrm>
          <a:off x="0" y="0"/>
          <a:ext cx="0" cy="0"/>
          <a:chOff x="0" y="0"/>
          <a:chExt cx="0" cy="0"/>
        </a:xfrm>
      </p:grpSpPr>
      <p:sp>
        <p:nvSpPr>
          <p:cNvPr id="694" name="Google Shape;694;p79"/>
          <p:cNvSpPr txBox="1"/>
          <p:nvPr/>
        </p:nvSpPr>
        <p:spPr>
          <a:xfrm>
            <a:off x="639762" y="76200"/>
            <a:ext cx="11628437"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MATRIX</a:t>
            </a:r>
            <a:endParaRPr/>
          </a:p>
        </p:txBody>
      </p:sp>
      <p:sp>
        <p:nvSpPr>
          <p:cNvPr id="695" name="Google Shape;695;p79"/>
          <p:cNvSpPr txBox="1"/>
          <p:nvPr/>
        </p:nvSpPr>
        <p:spPr>
          <a:xfrm>
            <a:off x="639762" y="1143000"/>
            <a:ext cx="117173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You can “glue” vectors together, </a:t>
            </a:r>
            <a:r>
              <a:rPr b="0" i="0" lang="en-US" sz="2400" u="none">
                <a:solidFill>
                  <a:srgbClr val="FF0000"/>
                </a:solidFill>
                <a:latin typeface="Century Schoolbook"/>
                <a:ea typeface="Century Schoolbook"/>
                <a:cs typeface="Century Schoolbook"/>
                <a:sym typeface="Century Schoolbook"/>
              </a:rPr>
              <a:t>columnwise</a:t>
            </a:r>
            <a:r>
              <a:rPr b="0" i="0" lang="en-US" sz="2400" u="none">
                <a:solidFill>
                  <a:srgbClr val="000000"/>
                </a:solidFill>
                <a:latin typeface="Century Schoolbook"/>
                <a:ea typeface="Century Schoolbook"/>
                <a:cs typeface="Century Schoolbook"/>
                <a:sym typeface="Century Schoolbook"/>
              </a:rPr>
              <a:t> or </a:t>
            </a:r>
            <a:r>
              <a:rPr b="0" i="0" lang="en-US" sz="2400" u="none">
                <a:solidFill>
                  <a:srgbClr val="FF0000"/>
                </a:solidFill>
                <a:latin typeface="Century Schoolbook"/>
                <a:ea typeface="Century Schoolbook"/>
                <a:cs typeface="Century Schoolbook"/>
                <a:sym typeface="Century Schoolbook"/>
              </a:rPr>
              <a:t>rowwise</a:t>
            </a:r>
            <a:r>
              <a:rPr b="0" i="0" lang="en-US" sz="2400" u="none">
                <a:solidFill>
                  <a:srgbClr val="000000"/>
                </a:solidFill>
                <a:latin typeface="Century Schoolbook"/>
                <a:ea typeface="Century Schoolbook"/>
                <a:cs typeface="Century Schoolbook"/>
                <a:sym typeface="Century Schoolbook"/>
              </a:rPr>
              <a:t>, using the </a:t>
            </a:r>
            <a:r>
              <a:rPr b="0" i="0" lang="en-US" sz="2400" u="none">
                <a:solidFill>
                  <a:srgbClr val="FF0000"/>
                </a:solidFill>
                <a:latin typeface="Courier New"/>
                <a:ea typeface="Courier New"/>
                <a:cs typeface="Courier New"/>
                <a:sym typeface="Courier New"/>
              </a:rPr>
              <a:t>cbind</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ourier New"/>
                <a:ea typeface="Courier New"/>
                <a:cs typeface="Courier New"/>
                <a:sym typeface="Courier New"/>
              </a:rPr>
              <a:t>rbind</a:t>
            </a:r>
            <a:r>
              <a:rPr b="0" i="0" lang="en-US" sz="2400" u="none">
                <a:solidFill>
                  <a:srgbClr val="000000"/>
                </a:solidFill>
                <a:latin typeface="Century Schoolbook"/>
                <a:ea typeface="Century Schoolbook"/>
                <a:cs typeface="Century Schoolbook"/>
                <a:sym typeface="Century Schoolbook"/>
              </a:rPr>
              <a:t> functions.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a:t>
            </a:r>
            <a:r>
              <a:rPr b="0" i="0" lang="en-US" sz="2400" u="none">
                <a:solidFill>
                  <a:srgbClr val="000000"/>
                </a:solidFill>
                <a:latin typeface="Courier New"/>
                <a:ea typeface="Courier New"/>
                <a:cs typeface="Courier New"/>
                <a:sym typeface="Courier New"/>
              </a:rPr>
              <a:t>cbind()</a:t>
            </a:r>
            <a:r>
              <a:rPr b="0" i="0" lang="en-US" sz="2400" u="none">
                <a:solidFill>
                  <a:srgbClr val="000000"/>
                </a:solidFill>
                <a:latin typeface="Century Schoolbook"/>
                <a:ea typeface="Century Schoolbook"/>
                <a:cs typeface="Century Schoolbook"/>
                <a:sym typeface="Century Schoolbook"/>
              </a:rPr>
              <a:t> : Column bind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a:t>
            </a:r>
            <a:r>
              <a:rPr b="0" i="0" lang="en-US" sz="2400" u="none">
                <a:solidFill>
                  <a:srgbClr val="000000"/>
                </a:solidFill>
                <a:latin typeface="Courier New"/>
                <a:ea typeface="Courier New"/>
                <a:cs typeface="Courier New"/>
                <a:sym typeface="Courier New"/>
              </a:rPr>
              <a:t>rbind()</a:t>
            </a:r>
            <a:r>
              <a:rPr b="0" i="0" lang="en-US" sz="2400" u="none">
                <a:solidFill>
                  <a:srgbClr val="000000"/>
                </a:solidFill>
                <a:latin typeface="Century Schoolbook"/>
                <a:ea typeface="Century Schoolbook"/>
                <a:cs typeface="Century Schoolbook"/>
                <a:sym typeface="Century Schoolbook"/>
              </a:rPr>
              <a:t> : Row bind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Arrays are similar to matrices but can have more than two dimensions. See </a:t>
            </a:r>
            <a:r>
              <a:rPr b="1" i="0" lang="en-US" sz="2400" u="none">
                <a:solidFill>
                  <a:srgbClr val="000000"/>
                </a:solidFill>
                <a:latin typeface="Century Schoolbook"/>
                <a:ea typeface="Century Schoolbook"/>
                <a:cs typeface="Century Schoolbook"/>
                <a:sym typeface="Century Schoolbook"/>
              </a:rPr>
              <a:t>help(array)</a:t>
            </a:r>
            <a:r>
              <a:rPr b="0" i="0" lang="en-US" sz="2400" u="none">
                <a:solidFill>
                  <a:srgbClr val="000000"/>
                </a:solidFill>
                <a:latin typeface="Century Schoolbook"/>
                <a:ea typeface="Century Schoolbook"/>
                <a:cs typeface="Century Schoolbook"/>
                <a:sym typeface="Century Schoolbook"/>
              </a:rPr>
              <a:t> for details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696" name="Google Shape;696;p79"/>
          <p:cNvPicPr preferRelativeResize="0"/>
          <p:nvPr/>
        </p:nvPicPr>
        <p:blipFill rotWithShape="1">
          <a:blip r:embed="rId3">
            <a:alphaModFix/>
          </a:blip>
          <a:srcRect b="0" l="0" r="0" t="0"/>
          <a:stretch/>
        </p:blipFill>
        <p:spPr>
          <a:xfrm>
            <a:off x="5867400" y="1752600"/>
            <a:ext cx="4978400" cy="333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8"/>
          <p:cNvSpPr txBox="1"/>
          <p:nvPr/>
        </p:nvSpPr>
        <p:spPr>
          <a:xfrm>
            <a:off x="641350" y="274637"/>
            <a:ext cx="11626850"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BASIC FEATURES OF R - PROGRAMMING FEATURES</a:t>
            </a:r>
            <a:endParaRPr/>
          </a:p>
        </p:txBody>
      </p:sp>
      <p:sp>
        <p:nvSpPr>
          <p:cNvPr id="191" name="Google Shape;191;p8"/>
          <p:cNvSpPr txBox="1"/>
          <p:nvPr/>
        </p:nvSpPr>
        <p:spPr>
          <a:xfrm>
            <a:off x="533400" y="1143000"/>
            <a:ext cx="11125200" cy="51054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supports following</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Basic Math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Vector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Matrix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Some other data structures like data frames and lists.</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It can be used with other programming languages such as Python, Perl, Ruby, Julia and on Hadoop &amp; Spark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0" name="Shape 700"/>
        <p:cNvGrpSpPr/>
        <p:nvPr/>
      </p:nvGrpSpPr>
      <p:grpSpPr>
        <a:xfrm>
          <a:off x="0" y="0"/>
          <a:ext cx="0" cy="0"/>
          <a:chOff x="0" y="0"/>
          <a:chExt cx="0" cy="0"/>
        </a:xfrm>
      </p:grpSpPr>
      <p:sp>
        <p:nvSpPr>
          <p:cNvPr id="701" name="Google Shape;701;p80"/>
          <p:cNvSpPr txBox="1"/>
          <p:nvPr/>
        </p:nvSpPr>
        <p:spPr>
          <a:xfrm>
            <a:off x="639762" y="76200"/>
            <a:ext cx="11628437" cy="7921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MATRIX</a:t>
            </a:r>
            <a:endParaRPr/>
          </a:p>
        </p:txBody>
      </p:sp>
      <p:sp>
        <p:nvSpPr>
          <p:cNvPr id="702" name="Google Shape;702;p80"/>
          <p:cNvSpPr txBox="1"/>
          <p:nvPr/>
        </p:nvSpPr>
        <p:spPr>
          <a:xfrm>
            <a:off x="639762" y="1143000"/>
            <a:ext cx="37798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Subsetting a matrix</a:t>
            </a:r>
            <a:endParaRPr/>
          </a:p>
          <a:p>
            <a:pPr indent="-268287" lvl="1" marL="633412" marR="0" rtl="0" algn="l">
              <a:lnSpc>
                <a:spcPct val="100000"/>
              </a:lnSpc>
              <a:spcBef>
                <a:spcPts val="500"/>
              </a:spcBef>
              <a:spcAft>
                <a:spcPts val="0"/>
              </a:spcAft>
              <a:buClr>
                <a:srgbClr val="FE8637"/>
              </a:buClr>
              <a:buSzPts val="1760"/>
              <a:buFont typeface="Noto Sans Symbols"/>
              <a:buChar char="⚫"/>
            </a:pPr>
            <a:r>
              <a:rPr b="0" i="0" lang="en-US" sz="2200" u="none" cap="none" strike="noStrike">
                <a:solidFill>
                  <a:srgbClr val="000000"/>
                </a:solidFill>
                <a:latin typeface="Century Schoolbook"/>
                <a:ea typeface="Century Schoolbook"/>
                <a:cs typeface="Century Schoolbook"/>
                <a:sym typeface="Century Schoolbook"/>
              </a:rPr>
              <a:t>We can extract the elements from the matrix – Matrix Subsetting.</a:t>
            </a:r>
            <a:endParaRPr/>
          </a:p>
          <a:p>
            <a:pPr indent="-268287" lvl="1" marL="633412" marR="0" rtl="0" algn="l">
              <a:lnSpc>
                <a:spcPct val="100000"/>
              </a:lnSpc>
              <a:spcBef>
                <a:spcPts val="500"/>
              </a:spcBef>
              <a:spcAft>
                <a:spcPts val="0"/>
              </a:spcAft>
              <a:buClr>
                <a:srgbClr val="FE8637"/>
              </a:buClr>
              <a:buSzPts val="1760"/>
              <a:buFont typeface="Noto Sans Symbols"/>
              <a:buChar char="⚫"/>
            </a:pPr>
            <a:r>
              <a:rPr b="0" i="0" lang="en-US" sz="2200" u="none" cap="none" strike="noStrike">
                <a:solidFill>
                  <a:srgbClr val="000000"/>
                </a:solidFill>
                <a:latin typeface="Century Schoolbook"/>
                <a:ea typeface="Century Schoolbook"/>
                <a:cs typeface="Century Schoolbook"/>
                <a:sym typeface="Century Schoolbook"/>
              </a:rPr>
              <a:t>Since it is a two- dimensional representation of numbers, we can access it with two-dimensional accessor</a:t>
            </a:r>
            <a:endParaRPr/>
          </a:p>
          <a:p>
            <a:pPr indent="-268287" lvl="1" marL="633412" marR="0" rtl="0" algn="l">
              <a:lnSpc>
                <a:spcPct val="100000"/>
              </a:lnSpc>
              <a:spcBef>
                <a:spcPts val="500"/>
              </a:spcBef>
              <a:spcAft>
                <a:spcPts val="0"/>
              </a:spcAft>
              <a:buClr>
                <a:srgbClr val="0070C0"/>
              </a:buClr>
              <a:buSzPts val="2200"/>
              <a:buFont typeface="Courier New"/>
              <a:buNone/>
            </a:pPr>
            <a:r>
              <a:rPr b="1" i="0" lang="en-US" sz="2200" u="none" cap="none" strike="noStrike">
                <a:solidFill>
                  <a:srgbClr val="0070C0"/>
                </a:solidFill>
                <a:latin typeface="Courier New"/>
                <a:ea typeface="Courier New"/>
                <a:cs typeface="Courier New"/>
                <a:sym typeface="Courier New"/>
              </a:rPr>
              <a:t>	[ , ]</a:t>
            </a:r>
            <a:endParaRPr/>
          </a:p>
          <a:p>
            <a:pPr indent="0" lvl="0" marL="0" marR="0" rtl="0" algn="l">
              <a:lnSpc>
                <a:spcPct val="100000"/>
              </a:lnSpc>
              <a:spcBef>
                <a:spcPts val="0"/>
              </a:spcBef>
              <a:spcAft>
                <a:spcPts val="0"/>
              </a:spcAft>
              <a:buNone/>
            </a:pPr>
            <a:r>
              <a:t/>
            </a:r>
            <a:endParaRPr b="1" i="0" sz="2200" u="none" cap="none" strike="noStrike">
              <a:solidFill>
                <a:srgbClr val="0070C0"/>
              </a:solidFill>
              <a:latin typeface="Courier New"/>
              <a:ea typeface="Courier New"/>
              <a:cs typeface="Courier New"/>
              <a:sym typeface="Courier New"/>
            </a:endParaRPr>
          </a:p>
        </p:txBody>
      </p:sp>
      <p:sp>
        <p:nvSpPr>
          <p:cNvPr id="703" name="Google Shape;703;p80"/>
          <p:cNvSpPr txBox="1"/>
          <p:nvPr/>
        </p:nvSpPr>
        <p:spPr>
          <a:xfrm>
            <a:off x="4452937" y="1131887"/>
            <a:ext cx="7315200" cy="5330825"/>
          </a:xfrm>
          <a:prstGeom prst="rect">
            <a:avLst/>
          </a:prstGeom>
          <a:noFill/>
          <a:ln>
            <a:noFill/>
          </a:ln>
        </p:spPr>
        <p:txBody>
          <a:bodyPr anchorCtr="0" anchor="t" bIns="46800" lIns="90000" spcFirstLastPara="1" rIns="90000" wrap="square" tIns="46800">
            <a:noAutofit/>
          </a:bodyPr>
          <a:lstStyle/>
          <a:p>
            <a:pPr indent="-268287" lvl="1" marL="633412" marR="0" rtl="0" algn="l">
              <a:lnSpc>
                <a:spcPct val="100000"/>
              </a:lnSpc>
              <a:spcBef>
                <a:spcPts val="0"/>
              </a:spcBef>
              <a:spcAft>
                <a:spcPts val="0"/>
              </a:spcAft>
              <a:buClr>
                <a:srgbClr val="FE8637"/>
              </a:buClr>
              <a:buSzPts val="1680"/>
              <a:buFont typeface="Noto Sans Symbols"/>
              <a:buChar char="⚫"/>
            </a:pPr>
            <a:r>
              <a:rPr b="1" i="0" lang="en-US" sz="2100" u="none" cap="none" strike="noStrike">
                <a:solidFill>
                  <a:srgbClr val="000000"/>
                </a:solidFill>
                <a:latin typeface="Century Schoolbook"/>
                <a:ea typeface="Century Schoolbook"/>
                <a:cs typeface="Century Schoolbook"/>
                <a:sym typeface="Century Schoolbook"/>
              </a:rPr>
              <a:t>Example</a:t>
            </a:r>
            <a:endParaRPr/>
          </a:p>
          <a:p>
            <a:pPr indent="0" lvl="0" marL="0" marR="0" rtl="0" algn="l">
              <a:lnSpc>
                <a:spcPct val="100000"/>
              </a:lnSpc>
              <a:spcBef>
                <a:spcPts val="0"/>
              </a:spcBef>
              <a:spcAft>
                <a:spcPts val="0"/>
              </a:spcAft>
              <a:buNone/>
            </a:pPr>
            <a:r>
              <a:t/>
            </a:r>
            <a:endParaRPr b="1" i="0" sz="2100" u="none" cap="none" strike="noStrike">
              <a:solidFill>
                <a:srgbClr val="000000"/>
              </a:solidFill>
              <a:latin typeface="Century Schoolbook"/>
              <a:ea typeface="Century Schoolbook"/>
              <a:cs typeface="Century Schoolbook"/>
              <a:sym typeface="Century Schoolbook"/>
            </a:endParaRPr>
          </a:p>
        </p:txBody>
      </p:sp>
      <p:pic>
        <p:nvPicPr>
          <p:cNvPr id="704" name="Google Shape;704;p80"/>
          <p:cNvPicPr preferRelativeResize="0"/>
          <p:nvPr/>
        </p:nvPicPr>
        <p:blipFill rotWithShape="1">
          <a:blip r:embed="rId3">
            <a:alphaModFix/>
          </a:blip>
          <a:srcRect b="0" l="0" r="0" t="0"/>
          <a:stretch/>
        </p:blipFill>
        <p:spPr>
          <a:xfrm>
            <a:off x="5634037" y="1619250"/>
            <a:ext cx="6634162" cy="4356100"/>
          </a:xfrm>
          <a:prstGeom prst="rect">
            <a:avLst/>
          </a:prstGeom>
          <a:noFill/>
          <a:ln>
            <a:noFill/>
          </a:ln>
        </p:spPr>
      </p:pic>
      <p:sp>
        <p:nvSpPr>
          <p:cNvPr id="705" name="Google Shape;705;p80"/>
          <p:cNvSpPr txBox="1"/>
          <p:nvPr/>
        </p:nvSpPr>
        <p:spPr>
          <a:xfrm>
            <a:off x="1033462" y="4965700"/>
            <a:ext cx="3614737" cy="11906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mat1&lt;- cbind(1:12, 13:24, 25:36)</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mat1</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mat1[3 , 3]</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mat1[8 , 3]</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9" name="Shape 709"/>
        <p:cNvGrpSpPr/>
        <p:nvPr/>
      </p:nvGrpSpPr>
      <p:grpSpPr>
        <a:xfrm>
          <a:off x="0" y="0"/>
          <a:ext cx="0" cy="0"/>
          <a:chOff x="0" y="0"/>
          <a:chExt cx="0" cy="0"/>
        </a:xfrm>
      </p:grpSpPr>
      <p:sp>
        <p:nvSpPr>
          <p:cNvPr id="710" name="Google Shape;710;p81"/>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MATRIX</a:t>
            </a:r>
            <a:endParaRPr/>
          </a:p>
        </p:txBody>
      </p:sp>
      <p:sp>
        <p:nvSpPr>
          <p:cNvPr id="711" name="Google Shape;711;p81"/>
          <p:cNvSpPr txBox="1"/>
          <p:nvPr/>
        </p:nvSpPr>
        <p:spPr>
          <a:xfrm>
            <a:off x="639762" y="990600"/>
            <a:ext cx="4389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Matrix Operations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Addition</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Substraction</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Exp</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Element-wise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Mat Mult %*%</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rowsums()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rowmeans()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colsums()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colmeans()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ourier New"/>
                <a:ea typeface="Courier New"/>
                <a:cs typeface="Courier New"/>
                <a:sym typeface="Courier New"/>
              </a:rPr>
              <a:t>t()</a:t>
            </a:r>
            <a:endParaRPr/>
          </a:p>
          <a:p>
            <a:pPr indent="-268287" lvl="1" marL="633412"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pic>
        <p:nvPicPr>
          <p:cNvPr id="712" name="Google Shape;712;p81"/>
          <p:cNvPicPr preferRelativeResize="0"/>
          <p:nvPr/>
        </p:nvPicPr>
        <p:blipFill rotWithShape="1">
          <a:blip r:embed="rId3">
            <a:alphaModFix/>
          </a:blip>
          <a:srcRect b="0" l="0" r="0" t="0"/>
          <a:stretch/>
        </p:blipFill>
        <p:spPr>
          <a:xfrm>
            <a:off x="4572000" y="1066800"/>
            <a:ext cx="3048000" cy="4972050"/>
          </a:xfrm>
          <a:prstGeom prst="rect">
            <a:avLst/>
          </a:prstGeom>
          <a:noFill/>
          <a:ln>
            <a:noFill/>
          </a:ln>
        </p:spPr>
      </p:pic>
      <p:pic>
        <p:nvPicPr>
          <p:cNvPr id="713" name="Google Shape;713;p81"/>
          <p:cNvPicPr preferRelativeResize="0"/>
          <p:nvPr/>
        </p:nvPicPr>
        <p:blipFill rotWithShape="1">
          <a:blip r:embed="rId4">
            <a:alphaModFix/>
          </a:blip>
          <a:srcRect b="0" l="0" r="0" t="0"/>
          <a:stretch/>
        </p:blipFill>
        <p:spPr>
          <a:xfrm>
            <a:off x="8274050" y="1143000"/>
            <a:ext cx="3536950" cy="47434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7" name="Shape 717"/>
        <p:cNvGrpSpPr/>
        <p:nvPr/>
      </p:nvGrpSpPr>
      <p:grpSpPr>
        <a:xfrm>
          <a:off x="0" y="0"/>
          <a:ext cx="0" cy="0"/>
          <a:chOff x="0" y="0"/>
          <a:chExt cx="0" cy="0"/>
        </a:xfrm>
      </p:grpSpPr>
      <p:sp>
        <p:nvSpPr>
          <p:cNvPr id="718" name="Google Shape;718;p82"/>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 - ARRAYS</a:t>
            </a:r>
            <a:endParaRPr/>
          </a:p>
        </p:txBody>
      </p:sp>
      <p:sp>
        <p:nvSpPr>
          <p:cNvPr id="719" name="Google Shape;719;p82"/>
          <p:cNvSpPr txBox="1"/>
          <p:nvPr/>
        </p:nvSpPr>
        <p:spPr>
          <a:xfrm>
            <a:off x="639762" y="990600"/>
            <a:ext cx="115522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Arrays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is a vector that is represented and accessible in a given number of dimensions (</a:t>
            </a:r>
            <a:r>
              <a:rPr b="1" i="0" lang="en-US" sz="2400" u="none" cap="none" strike="noStrike">
                <a:solidFill>
                  <a:srgbClr val="000000"/>
                </a:solidFill>
                <a:latin typeface="Century Schoolbook"/>
                <a:ea typeface="Century Schoolbook"/>
                <a:cs typeface="Century Schoolbook"/>
                <a:sym typeface="Century Schoolbook"/>
              </a:rPr>
              <a:t>mostly more than two dimensions)</a:t>
            </a:r>
            <a:r>
              <a:rPr b="0" i="0" lang="en-US" sz="2400" u="none" cap="none" strike="noStrike">
                <a:solidFill>
                  <a:srgbClr val="000000"/>
                </a:solidFill>
                <a:latin typeface="Century Schoolbook"/>
                <a:ea typeface="Century Schoolbook"/>
                <a:cs typeface="Century Schoolbook"/>
                <a:sym typeface="Century Schoolbook"/>
              </a:rPr>
              <a:t>.</a:t>
            </a:r>
            <a:endParaRPr/>
          </a:p>
        </p:txBody>
      </p:sp>
      <p:pic>
        <p:nvPicPr>
          <p:cNvPr id="720" name="Google Shape;720;p82"/>
          <p:cNvPicPr preferRelativeResize="0"/>
          <p:nvPr/>
        </p:nvPicPr>
        <p:blipFill rotWithShape="1">
          <a:blip r:embed="rId3">
            <a:alphaModFix/>
          </a:blip>
          <a:srcRect b="0" l="0" r="0" t="0"/>
          <a:stretch/>
        </p:blipFill>
        <p:spPr>
          <a:xfrm>
            <a:off x="1219200" y="2316162"/>
            <a:ext cx="6261100" cy="1358900"/>
          </a:xfrm>
          <a:prstGeom prst="rect">
            <a:avLst/>
          </a:prstGeom>
          <a:noFill/>
          <a:ln>
            <a:noFill/>
          </a:ln>
        </p:spPr>
      </p:pic>
      <p:pic>
        <p:nvPicPr>
          <p:cNvPr id="721" name="Google Shape;721;p82"/>
          <p:cNvPicPr preferRelativeResize="0"/>
          <p:nvPr/>
        </p:nvPicPr>
        <p:blipFill rotWithShape="1">
          <a:blip r:embed="rId4">
            <a:alphaModFix/>
          </a:blip>
          <a:srcRect b="0" l="0" r="0" t="0"/>
          <a:stretch/>
        </p:blipFill>
        <p:spPr>
          <a:xfrm>
            <a:off x="1219200" y="3730625"/>
            <a:ext cx="6451600" cy="27432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5" name="Shape 725"/>
        <p:cNvGrpSpPr/>
        <p:nvPr/>
      </p:nvGrpSpPr>
      <p:grpSpPr>
        <a:xfrm>
          <a:off x="0" y="0"/>
          <a:ext cx="0" cy="0"/>
          <a:chOff x="0" y="0"/>
          <a:chExt cx="0" cy="0"/>
        </a:xfrm>
      </p:grpSpPr>
      <p:sp>
        <p:nvSpPr>
          <p:cNvPr id="726" name="Google Shape;726;p83"/>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200"/>
              <a:buFont typeface="Century Schoolbook"/>
              <a:buNone/>
            </a:pPr>
            <a:r>
              <a:rPr b="1" i="0" lang="en-US" sz="3200" u="none">
                <a:solidFill>
                  <a:srgbClr val="575F6D"/>
                </a:solidFill>
                <a:latin typeface="Century Schoolbook"/>
                <a:ea typeface="Century Schoolbook"/>
                <a:cs typeface="Century Schoolbook"/>
                <a:sym typeface="Century Schoolbook"/>
              </a:rPr>
              <a:t>DATA STRUCTURES IN R-LISTS</a:t>
            </a:r>
            <a:endParaRPr/>
          </a:p>
        </p:txBody>
      </p:sp>
      <p:sp>
        <p:nvSpPr>
          <p:cNvPr id="727" name="Google Shape;727;p83"/>
          <p:cNvSpPr txBox="1"/>
          <p:nvPr/>
        </p:nvSpPr>
        <p:spPr>
          <a:xfrm>
            <a:off x="639762" y="1066800"/>
            <a:ext cx="117173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Lists</a:t>
            </a:r>
            <a:r>
              <a:rPr b="0" i="0" lang="en-US" sz="2400" u="none">
                <a:solidFill>
                  <a:srgbClr val="000000"/>
                </a:solidFill>
                <a:latin typeface="Century Schoolbook"/>
                <a:ea typeface="Century Schoolbook"/>
                <a:cs typeface="Century Schoolbook"/>
                <a:sym typeface="Century Schoolbook"/>
              </a:rPr>
              <a:t>: It is the collection of objects that fall under similar category.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 list is not fixed in length and can contain other lists. </a:t>
            </a:r>
            <a:endParaRPr/>
          </a:p>
        </p:txBody>
      </p:sp>
      <p:pic>
        <p:nvPicPr>
          <p:cNvPr id="728" name="Google Shape;728;p83"/>
          <p:cNvPicPr preferRelativeResize="0"/>
          <p:nvPr/>
        </p:nvPicPr>
        <p:blipFill rotWithShape="1">
          <a:blip r:embed="rId3">
            <a:alphaModFix/>
          </a:blip>
          <a:srcRect b="0" l="0" r="0" t="0"/>
          <a:stretch/>
        </p:blipFill>
        <p:spPr>
          <a:xfrm>
            <a:off x="1905000" y="1981200"/>
            <a:ext cx="5476875" cy="40386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2" name="Shape 732"/>
        <p:cNvGrpSpPr/>
        <p:nvPr/>
      </p:nvGrpSpPr>
      <p:grpSpPr>
        <a:xfrm>
          <a:off x="0" y="0"/>
          <a:ext cx="0" cy="0"/>
          <a:chOff x="0" y="0"/>
          <a:chExt cx="0" cy="0"/>
        </a:xfrm>
      </p:grpSpPr>
      <p:sp>
        <p:nvSpPr>
          <p:cNvPr id="733" name="Google Shape;733;p84"/>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800"/>
              <a:buFont typeface="Century Schoolbook"/>
              <a:buNone/>
            </a:pPr>
            <a:r>
              <a:rPr b="1" i="0" lang="en-US" sz="2800" u="none">
                <a:solidFill>
                  <a:srgbClr val="575F6D"/>
                </a:solidFill>
                <a:latin typeface="Century Schoolbook"/>
                <a:ea typeface="Century Schoolbook"/>
                <a:cs typeface="Century Schoolbook"/>
                <a:sym typeface="Century Schoolbook"/>
              </a:rPr>
              <a:t>DATA STRUCTURES IN R – ACCESSING LISTS</a:t>
            </a:r>
            <a:endParaRPr/>
          </a:p>
        </p:txBody>
      </p:sp>
      <p:sp>
        <p:nvSpPr>
          <p:cNvPr id="734" name="Google Shape;734;p84"/>
          <p:cNvSpPr txBox="1"/>
          <p:nvPr/>
        </p:nvSpPr>
        <p:spPr>
          <a:xfrm>
            <a:off x="639762" y="1066800"/>
            <a:ext cx="117173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are various ways to access the elements of a list.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most common way is to use a dollar-sign </a:t>
            </a:r>
            <a:r>
              <a:rPr b="1"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to extract the value of a list element by name</a:t>
            </a:r>
            <a:endParaRPr/>
          </a:p>
        </p:txBody>
      </p:sp>
      <p:pic>
        <p:nvPicPr>
          <p:cNvPr id="735" name="Google Shape;735;p84"/>
          <p:cNvPicPr preferRelativeResize="0"/>
          <p:nvPr/>
        </p:nvPicPr>
        <p:blipFill rotWithShape="1">
          <a:blip r:embed="rId3">
            <a:alphaModFix/>
          </a:blip>
          <a:srcRect b="0" l="0" r="0" t="0"/>
          <a:stretch/>
        </p:blipFill>
        <p:spPr>
          <a:xfrm>
            <a:off x="1752600" y="2590800"/>
            <a:ext cx="7010400" cy="313531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9" name="Shape 739"/>
        <p:cNvGrpSpPr/>
        <p:nvPr/>
      </p:nvGrpSpPr>
      <p:grpSpPr>
        <a:xfrm>
          <a:off x="0" y="0"/>
          <a:ext cx="0" cy="0"/>
          <a:chOff x="0" y="0"/>
          <a:chExt cx="0" cy="0"/>
        </a:xfrm>
      </p:grpSpPr>
      <p:sp>
        <p:nvSpPr>
          <p:cNvPr id="740" name="Google Shape;740;p85"/>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R-DATA FRAMES</a:t>
            </a:r>
            <a:endParaRPr/>
          </a:p>
        </p:txBody>
      </p:sp>
      <p:sp>
        <p:nvSpPr>
          <p:cNvPr id="741" name="Google Shape;741;p85"/>
          <p:cNvSpPr txBox="1"/>
          <p:nvPr/>
        </p:nvSpPr>
        <p:spPr>
          <a:xfrm>
            <a:off x="639762" y="838200"/>
            <a:ext cx="116284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Data Frame is also </a:t>
            </a:r>
            <a:r>
              <a:rPr b="0" i="0" lang="en-US" sz="2400" u="none">
                <a:solidFill>
                  <a:srgbClr val="FF0000"/>
                </a:solidFill>
                <a:latin typeface="Century Schoolbook"/>
                <a:ea typeface="Century Schoolbook"/>
                <a:cs typeface="Century Schoolbook"/>
                <a:sym typeface="Century Schoolbook"/>
              </a:rPr>
              <a:t>2-dimensional object</a:t>
            </a:r>
            <a:r>
              <a:rPr b="0" i="0" lang="en-US" sz="2400" u="none">
                <a:solidFill>
                  <a:srgbClr val="000000"/>
                </a:solidFill>
                <a:latin typeface="Century Schoolbook"/>
                <a:ea typeface="Century Schoolbook"/>
                <a:cs typeface="Century Schoolbook"/>
                <a:sym typeface="Century Schoolbook"/>
              </a:rPr>
              <a:t> just like Matrix, for storing data tables.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Here, different columns can have different modes (numeric, character, factor, etc).</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All data frames are rectangular and R will remove out any ‘short’ object using </a:t>
            </a:r>
            <a:r>
              <a:rPr b="0" i="0" lang="en-US" sz="2400" u="none">
                <a:solidFill>
                  <a:srgbClr val="FF0000"/>
                </a:solidFill>
                <a:latin typeface="Century Schoolbook"/>
                <a:ea typeface="Century Schoolbook"/>
                <a:cs typeface="Century Schoolbook"/>
                <a:sym typeface="Century Schoolbook"/>
              </a:rPr>
              <a:t>NA</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Creating Data Frame</a:t>
            </a:r>
            <a:endParaRPr/>
          </a:p>
        </p:txBody>
      </p:sp>
      <p:pic>
        <p:nvPicPr>
          <p:cNvPr id="742" name="Google Shape;742;p85"/>
          <p:cNvPicPr preferRelativeResize="0"/>
          <p:nvPr/>
        </p:nvPicPr>
        <p:blipFill rotWithShape="1">
          <a:blip r:embed="rId3">
            <a:alphaModFix/>
          </a:blip>
          <a:srcRect b="0" l="0" r="0" t="0"/>
          <a:stretch/>
        </p:blipFill>
        <p:spPr>
          <a:xfrm>
            <a:off x="2362200" y="4008437"/>
            <a:ext cx="8504237" cy="2819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6" name="Shape 746"/>
        <p:cNvGrpSpPr/>
        <p:nvPr/>
      </p:nvGrpSpPr>
      <p:grpSpPr>
        <a:xfrm>
          <a:off x="0" y="0"/>
          <a:ext cx="0" cy="0"/>
          <a:chOff x="0" y="0"/>
          <a:chExt cx="0" cy="0"/>
        </a:xfrm>
      </p:grpSpPr>
      <p:sp>
        <p:nvSpPr>
          <p:cNvPr id="747" name="Google Shape;747;p86"/>
          <p:cNvSpPr txBox="1"/>
          <p:nvPr/>
        </p:nvSpPr>
        <p:spPr>
          <a:xfrm>
            <a:off x="639762" y="274637"/>
            <a:ext cx="10455275"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DATA STRUCTURES IN R-DATA FRAMES</a:t>
            </a:r>
            <a:endParaRPr/>
          </a:p>
        </p:txBody>
      </p:sp>
      <p:sp>
        <p:nvSpPr>
          <p:cNvPr id="748" name="Google Shape;748;p86"/>
          <p:cNvSpPr txBox="1"/>
          <p:nvPr/>
        </p:nvSpPr>
        <p:spPr>
          <a:xfrm>
            <a:off x="622300" y="990600"/>
            <a:ext cx="11645900" cy="5410200"/>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Error:</a:t>
            </a:r>
            <a:r>
              <a:rPr b="0" i="0" lang="en-US" sz="2400" u="none">
                <a:solidFill>
                  <a:srgbClr val="000000"/>
                </a:solidFill>
                <a:latin typeface="Century Schoolbook"/>
                <a:ea typeface="Century Schoolbook"/>
                <a:cs typeface="Century Schoolbook"/>
                <a:sym typeface="Century Schoolbook"/>
              </a:rPr>
              <a:t> Here, in the second vector ‘e’ , is a 3 element vector and ‘d’  and ‘f’ are 4 element vectors.</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B32C16"/>
                </a:solidFill>
                <a:latin typeface="Century Schoolbook"/>
                <a:ea typeface="Century Schoolbook"/>
                <a:cs typeface="Century Schoolbook"/>
                <a:sym typeface="Century Schoolbook"/>
              </a:rPr>
              <a:t>It is a collection of vectors (Integer/Character) of equal lengths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Each column in the Data Frame can be a separate type of data. In the previous example ‘</a:t>
            </a:r>
            <a:r>
              <a:rPr b="0" i="0" lang="en-US" sz="2400" u="none">
                <a:solidFill>
                  <a:srgbClr val="FF0000"/>
                </a:solidFill>
                <a:latin typeface="Century Schoolbook"/>
                <a:ea typeface="Century Schoolbook"/>
                <a:cs typeface="Century Schoolbook"/>
                <a:sym typeface="Century Schoolbook"/>
              </a:rPr>
              <a:t>mydata</a:t>
            </a:r>
            <a:r>
              <a:rPr b="0" i="0" lang="en-US" sz="2400" u="none">
                <a:solidFill>
                  <a:srgbClr val="000000"/>
                </a:solidFill>
                <a:latin typeface="Century Schoolbook"/>
                <a:ea typeface="Century Schoolbook"/>
                <a:cs typeface="Century Schoolbook"/>
                <a:sym typeface="Century Schoolbook"/>
              </a:rPr>
              <a:t>’ data frame, it is the combination of numerical, character and logical data types.</a:t>
            </a:r>
            <a:endParaRPr/>
          </a:p>
        </p:txBody>
      </p:sp>
      <p:pic>
        <p:nvPicPr>
          <p:cNvPr id="749" name="Google Shape;749;p86"/>
          <p:cNvPicPr preferRelativeResize="0"/>
          <p:nvPr/>
        </p:nvPicPr>
        <p:blipFill rotWithShape="1">
          <a:blip r:embed="rId3">
            <a:alphaModFix/>
          </a:blip>
          <a:srcRect b="0" l="0" r="0" t="0"/>
          <a:stretch/>
        </p:blipFill>
        <p:spPr>
          <a:xfrm>
            <a:off x="1954212" y="2362200"/>
            <a:ext cx="8332787" cy="20574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3" name="Shape 753"/>
        <p:cNvGrpSpPr/>
        <p:nvPr/>
      </p:nvGrpSpPr>
      <p:grpSpPr>
        <a:xfrm>
          <a:off x="0" y="0"/>
          <a:ext cx="0" cy="0"/>
          <a:chOff x="0" y="0"/>
          <a:chExt cx="0" cy="0"/>
        </a:xfrm>
      </p:grpSpPr>
      <p:sp>
        <p:nvSpPr>
          <p:cNvPr id="754" name="Google Shape;754;p87"/>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ACCESSING DATA FRAMES</a:t>
            </a:r>
            <a:endParaRPr/>
          </a:p>
        </p:txBody>
      </p:sp>
      <p:sp>
        <p:nvSpPr>
          <p:cNvPr id="755" name="Google Shape;755;p87"/>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 are a variety of ways to access the elements of a data frame. Here are few screenshots.</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 </a:t>
            </a:r>
            <a:endParaRPr/>
          </a:p>
        </p:txBody>
      </p:sp>
      <p:pic>
        <p:nvPicPr>
          <p:cNvPr id="756" name="Google Shape;756;p87"/>
          <p:cNvPicPr preferRelativeResize="0"/>
          <p:nvPr/>
        </p:nvPicPr>
        <p:blipFill rotWithShape="1">
          <a:blip r:embed="rId3">
            <a:alphaModFix/>
          </a:blip>
          <a:srcRect b="0" l="0" r="0" t="0"/>
          <a:stretch/>
        </p:blipFill>
        <p:spPr>
          <a:xfrm>
            <a:off x="1155700" y="2133600"/>
            <a:ext cx="3533775" cy="3686175"/>
          </a:xfrm>
          <a:prstGeom prst="rect">
            <a:avLst/>
          </a:prstGeom>
          <a:noFill/>
          <a:ln>
            <a:noFill/>
          </a:ln>
        </p:spPr>
      </p:pic>
      <p:pic>
        <p:nvPicPr>
          <p:cNvPr id="757" name="Google Shape;757;p87"/>
          <p:cNvPicPr preferRelativeResize="0"/>
          <p:nvPr/>
        </p:nvPicPr>
        <p:blipFill rotWithShape="1">
          <a:blip r:embed="rId4">
            <a:alphaModFix/>
          </a:blip>
          <a:srcRect b="0" l="0" r="0" t="0"/>
          <a:stretch/>
        </p:blipFill>
        <p:spPr>
          <a:xfrm>
            <a:off x="4356100" y="2305050"/>
            <a:ext cx="4067175" cy="3562350"/>
          </a:xfrm>
          <a:prstGeom prst="rect">
            <a:avLst/>
          </a:prstGeom>
          <a:noFill/>
          <a:ln>
            <a:noFill/>
          </a:ln>
        </p:spPr>
      </p:pic>
      <p:pic>
        <p:nvPicPr>
          <p:cNvPr id="758" name="Google Shape;758;p87"/>
          <p:cNvPicPr preferRelativeResize="0"/>
          <p:nvPr/>
        </p:nvPicPr>
        <p:blipFill rotWithShape="1">
          <a:blip r:embed="rId5">
            <a:alphaModFix/>
          </a:blip>
          <a:srcRect b="0" l="0" r="0" t="0"/>
          <a:stretch/>
        </p:blipFill>
        <p:spPr>
          <a:xfrm>
            <a:off x="8267700" y="1828800"/>
            <a:ext cx="3956050" cy="44862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2" name="Shape 762"/>
        <p:cNvGrpSpPr/>
        <p:nvPr/>
      </p:nvGrpSpPr>
      <p:grpSpPr>
        <a:xfrm>
          <a:off x="0" y="0"/>
          <a:ext cx="0" cy="0"/>
          <a:chOff x="0" y="0"/>
          <a:chExt cx="0" cy="0"/>
        </a:xfrm>
      </p:grpSpPr>
      <p:sp>
        <p:nvSpPr>
          <p:cNvPr id="763" name="Google Shape;763;p88"/>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900"/>
              <a:buFont typeface="Century Schoolbook"/>
              <a:buNone/>
            </a:pPr>
            <a:r>
              <a:rPr b="1" i="0" lang="en-US" sz="2900" u="none">
                <a:solidFill>
                  <a:srgbClr val="575F6D"/>
                </a:solidFill>
                <a:latin typeface="Century Schoolbook"/>
                <a:ea typeface="Century Schoolbook"/>
                <a:cs typeface="Century Schoolbook"/>
                <a:sym typeface="Century Schoolbook"/>
              </a:rPr>
              <a:t>BUILD-IN DATA FRAMES IN R</a:t>
            </a:r>
            <a:endParaRPr/>
          </a:p>
        </p:txBody>
      </p:sp>
      <p:sp>
        <p:nvSpPr>
          <p:cNvPr id="764" name="Google Shape;764;p88"/>
          <p:cNvSpPr txBox="1"/>
          <p:nvPr/>
        </p:nvSpPr>
        <p:spPr>
          <a:xfrm>
            <a:off x="639762" y="990600"/>
            <a:ext cx="11628437"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has some build-in datasets. ‘</a:t>
            </a:r>
            <a:r>
              <a:rPr b="0" i="0" lang="en-US" sz="2400" u="none">
                <a:solidFill>
                  <a:srgbClr val="FF0000"/>
                </a:solidFill>
                <a:latin typeface="Century Schoolbook"/>
                <a:ea typeface="Century Schoolbook"/>
                <a:cs typeface="Century Schoolbook"/>
                <a:sym typeface="Century Schoolbook"/>
              </a:rPr>
              <a:t>mtcars</a:t>
            </a:r>
            <a:r>
              <a:rPr b="0" i="0" lang="en-US" sz="2400" u="none">
                <a:solidFill>
                  <a:srgbClr val="000000"/>
                </a:solidFill>
                <a:latin typeface="Century Schoolbook"/>
                <a:ea typeface="Century Schoolbook"/>
                <a:cs typeface="Century Schoolbook"/>
                <a:sym typeface="Century Schoolbook"/>
              </a:rPr>
              <a:t>’ is one datasets</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765" name="Google Shape;765;p88"/>
          <p:cNvPicPr preferRelativeResize="0"/>
          <p:nvPr/>
        </p:nvPicPr>
        <p:blipFill rotWithShape="1">
          <a:blip r:embed="rId3">
            <a:alphaModFix/>
          </a:blip>
          <a:srcRect b="0" l="0" r="0" t="0"/>
          <a:stretch/>
        </p:blipFill>
        <p:spPr>
          <a:xfrm>
            <a:off x="1244600" y="1582737"/>
            <a:ext cx="9245600" cy="390366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9" name="Shape 769"/>
        <p:cNvGrpSpPr/>
        <p:nvPr/>
      </p:nvGrpSpPr>
      <p:grpSpPr>
        <a:xfrm>
          <a:off x="0" y="0"/>
          <a:ext cx="0" cy="0"/>
          <a:chOff x="0" y="0"/>
          <a:chExt cx="0" cy="0"/>
        </a:xfrm>
      </p:grpSpPr>
      <p:sp>
        <p:nvSpPr>
          <p:cNvPr id="770" name="Google Shape;770;p89"/>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900"/>
              <a:buFont typeface="Century Schoolbook"/>
              <a:buNone/>
            </a:pPr>
            <a:r>
              <a:rPr b="1" i="0" lang="en-US" sz="2900" u="none">
                <a:solidFill>
                  <a:srgbClr val="575F6D"/>
                </a:solidFill>
                <a:latin typeface="Century Schoolbook"/>
                <a:ea typeface="Century Schoolbook"/>
                <a:cs typeface="Century Schoolbook"/>
                <a:sym typeface="Century Schoolbook"/>
              </a:rPr>
              <a:t>CREATING DATA SUBSETS</a:t>
            </a:r>
            <a:endParaRPr/>
          </a:p>
        </p:txBody>
      </p:sp>
      <p:sp>
        <p:nvSpPr>
          <p:cNvPr id="771" name="Google Shape;771;p89"/>
          <p:cNvSpPr txBox="1"/>
          <p:nvPr/>
        </p:nvSpPr>
        <p:spPr>
          <a:xfrm>
            <a:off x="639762" y="1143000"/>
            <a:ext cx="11717337"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deals with huge data, not all of which is useful.</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Therefore, first step is to </a:t>
            </a:r>
            <a:r>
              <a:rPr b="0" i="0" lang="en-US" sz="2400" u="none">
                <a:solidFill>
                  <a:srgbClr val="FF0000"/>
                </a:solidFill>
                <a:latin typeface="Century Schoolbook"/>
                <a:ea typeface="Century Schoolbook"/>
                <a:cs typeface="Century Schoolbook"/>
                <a:sym typeface="Century Schoolbook"/>
              </a:rPr>
              <a:t>sort out the data containing the relevant information</a:t>
            </a:r>
            <a:r>
              <a:rPr b="0" i="0" lang="en-US" sz="2400" u="none">
                <a:solidFill>
                  <a:srgbClr val="000000"/>
                </a:solidFill>
                <a:latin typeface="Century Schoolbook"/>
                <a:ea typeface="Century Schoolbook"/>
                <a:cs typeface="Century Schoolbook"/>
                <a:sym typeface="Century Schoolbook"/>
              </a:rPr>
              <a: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Extracted data sets are further divided into small subsets of data.</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Function used for extracting the data is </a:t>
            </a:r>
            <a:r>
              <a:rPr b="0" i="0" lang="en-US" sz="2400" u="none">
                <a:solidFill>
                  <a:srgbClr val="FF0000"/>
                </a:solidFill>
                <a:latin typeface="Century Schoolbook"/>
                <a:ea typeface="Century Schoolbook"/>
                <a:cs typeface="Century Schoolbook"/>
                <a:sym typeface="Century Schoolbook"/>
              </a:rPr>
              <a:t>subset().</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following operations are used for subset the data.</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FF0000"/>
                </a:solidFill>
                <a:latin typeface="Century Schoolbook"/>
                <a:ea typeface="Century Schoolbook"/>
                <a:cs typeface="Century Schoolbook"/>
                <a:sym typeface="Century Schoolbook"/>
              </a:rPr>
              <a:t>$ (Dollar)</a:t>
            </a:r>
            <a:r>
              <a:rPr b="0" i="0" lang="en-US" sz="2100" u="none" cap="none" strike="noStrike">
                <a:solidFill>
                  <a:srgbClr val="000000"/>
                </a:solidFill>
                <a:latin typeface="Century Schoolbook"/>
                <a:ea typeface="Century Schoolbook"/>
                <a:cs typeface="Century Schoolbook"/>
                <a:sym typeface="Century Schoolbook"/>
              </a:rPr>
              <a:t> : Used to select the single element of the data.</a:t>
            </a:r>
            <a:endParaRPr/>
          </a:p>
          <a:p>
            <a:pPr indent="-268287" lvl="1" marL="633412" marR="0" rtl="0" algn="l">
              <a:lnSpc>
                <a:spcPct val="100000"/>
              </a:lnSpc>
              <a:spcBef>
                <a:spcPts val="500"/>
              </a:spcBef>
              <a:spcAft>
                <a:spcPts val="0"/>
              </a:spcAft>
              <a:buClr>
                <a:srgbClr val="FE8637"/>
              </a:buClr>
              <a:buSzPts val="1680"/>
              <a:buFont typeface="Noto Sans Symbols"/>
              <a:buChar char="⚫"/>
            </a:pPr>
            <a:r>
              <a:rPr b="0" i="0" lang="en-US" sz="2100" u="none" cap="none" strike="noStrike">
                <a:solidFill>
                  <a:srgbClr val="FF0000"/>
                </a:solidFill>
                <a:latin typeface="Century Schoolbook"/>
                <a:ea typeface="Century Schoolbook"/>
                <a:cs typeface="Century Schoolbook"/>
                <a:sym typeface="Century Schoolbook"/>
              </a:rPr>
              <a:t>[ ] (Single Square Brackets)</a:t>
            </a:r>
            <a:r>
              <a:rPr b="0" i="0" lang="en-US" sz="2100" u="none" cap="none" strike="noStrike">
                <a:solidFill>
                  <a:srgbClr val="000000"/>
                </a:solidFill>
                <a:latin typeface="Century Schoolbook"/>
                <a:ea typeface="Century Schoolbook"/>
                <a:cs typeface="Century Schoolbook"/>
                <a:sym typeface="Century Schoolbook"/>
              </a:rPr>
              <a:t> : Used to extract multiple elements of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p9"/>
          <p:cNvSpPr txBox="1"/>
          <p:nvPr/>
        </p:nvSpPr>
        <p:spPr>
          <a:xfrm>
            <a:off x="641350" y="427037"/>
            <a:ext cx="11715750" cy="56356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E75C01"/>
              </a:buClr>
              <a:buSzPts val="3000"/>
              <a:buFont typeface="Century Schoolbook"/>
              <a:buNone/>
            </a:pPr>
            <a:r>
              <a:rPr b="1" i="0" lang="en-US" sz="3000" u="none">
                <a:solidFill>
                  <a:srgbClr val="E75C01"/>
                </a:solidFill>
                <a:latin typeface="Century Schoolbook"/>
                <a:ea typeface="Century Schoolbook"/>
                <a:cs typeface="Century Schoolbook"/>
                <a:sym typeface="Century Schoolbook"/>
              </a:rPr>
              <a:t>Basic Features of R - Packages</a:t>
            </a:r>
            <a:endParaRPr/>
          </a:p>
        </p:txBody>
      </p:sp>
      <p:sp>
        <p:nvSpPr>
          <p:cNvPr id="198" name="Google Shape;198;p9"/>
          <p:cNvSpPr txBox="1"/>
          <p:nvPr/>
        </p:nvSpPr>
        <p:spPr>
          <a:xfrm>
            <a:off x="641350" y="1219200"/>
            <a:ext cx="11017250" cy="54832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CRAN</a:t>
            </a:r>
            <a:r>
              <a:rPr b="0" i="0" lang="en-US" sz="2400" u="none">
                <a:solidFill>
                  <a:srgbClr val="000000"/>
                </a:solidFill>
                <a:latin typeface="Century Schoolbook"/>
                <a:ea typeface="Century Schoolbook"/>
                <a:cs typeface="Century Schoolbook"/>
                <a:sym typeface="Century Schoolbook"/>
              </a:rPr>
              <a:t> (Comprehensive R Archive Network) – Collection on R packages.</a:t>
            </a:r>
            <a:endParaRPr/>
          </a:p>
          <a:p>
            <a:pPr indent="-266700" lvl="0" marL="266700" marR="0" rtl="0" algn="l">
              <a:lnSpc>
                <a:spcPct val="100000"/>
              </a:lnSpc>
              <a:spcBef>
                <a:spcPts val="600"/>
              </a:spcBef>
              <a:spcAft>
                <a:spcPts val="0"/>
              </a:spcAft>
              <a:buClr>
                <a:srgbClr val="CCCCFF"/>
              </a:buClr>
              <a:buSzPts val="2400"/>
              <a:buFont typeface="Arial"/>
              <a:buNone/>
            </a:pPr>
            <a:r>
              <a:rPr b="0" i="0" lang="en-US" sz="2400" u="sng">
                <a:solidFill>
                  <a:srgbClr val="CCCCFF"/>
                </a:solidFill>
                <a:latin typeface="Arial"/>
                <a:ea typeface="Arial"/>
                <a:cs typeface="Arial"/>
                <a:sym typeface="Arial"/>
                <a:hlinkClick r:id="rId3">
                  <a:extLst>
                    <a:ext uri="{A12FA001-AC4F-418D-AE19-62706E023703}">
                      <ahyp:hlinkClr val="tx"/>
                    </a:ext>
                  </a:extLst>
                </a:hlinkClick>
              </a:rPr>
              <a:t>https://cran.r-project.org/web/packages/available_packages_by_name.html</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A Package is a collection of functions and datasets. </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R provides 2 types of packages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Standard Packages (in-built) part of R source code</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Contributed Packages (user-defined)</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access the contents of package you have to first install (if it is not in-built) and load it.</a:t>
            </a:r>
            <a:endParaRPr/>
          </a:p>
          <a:p>
            <a:pPr indent="-266700" lvl="0" marL="266700" marR="0" rtl="0" algn="l">
              <a:lnSpc>
                <a:spcPct val="100000"/>
              </a:lnSpc>
              <a:spcBef>
                <a:spcPts val="600"/>
              </a:spcBef>
              <a:spcAft>
                <a:spcPts val="0"/>
              </a:spcAft>
              <a:buClr>
                <a:srgbClr val="000000"/>
              </a:buClr>
              <a:buSzPts val="2400"/>
              <a:buFont typeface="Century Schoolbook"/>
              <a:buNone/>
            </a:pPr>
            <a:r>
              <a:rPr b="0" i="0" lang="en-US" sz="2400" u="none">
                <a:solidFill>
                  <a:srgbClr val="000000"/>
                </a:solidFill>
                <a:latin typeface="Century Schoolbook"/>
                <a:ea typeface="Century Schoolbook"/>
                <a:cs typeface="Century Schoolbook"/>
                <a:sym typeface="Century Schoolbook"/>
              </a:rPr>
              <a:t>	Eg: install.packages("ggplot2")</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These packages are widely used in </a:t>
            </a:r>
            <a:r>
              <a:rPr b="0" i="0" lang="en-US" sz="2400" u="none">
                <a:solidFill>
                  <a:srgbClr val="FF0000"/>
                </a:solidFill>
                <a:latin typeface="Century Schoolbook"/>
                <a:ea typeface="Century Schoolbook"/>
                <a:cs typeface="Century Schoolbook"/>
                <a:sym typeface="Century Schoolbook"/>
              </a:rPr>
              <a:t>Finance, Genetics, HPC, Machine Learning, Medical Imaging, Social Sciences and Spatial Statistics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5" name="Shape 775"/>
        <p:cNvGrpSpPr/>
        <p:nvPr/>
      </p:nvGrpSpPr>
      <p:grpSpPr>
        <a:xfrm>
          <a:off x="0" y="0"/>
          <a:ext cx="0" cy="0"/>
          <a:chOff x="0" y="0"/>
          <a:chExt cx="0" cy="0"/>
        </a:xfrm>
      </p:grpSpPr>
      <p:sp>
        <p:nvSpPr>
          <p:cNvPr id="776" name="Google Shape;776;p90"/>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200"/>
              <a:buFont typeface="Century Schoolbook"/>
              <a:buNone/>
            </a:pPr>
            <a:r>
              <a:rPr b="1" i="0" lang="en-US" sz="3200" u="none">
                <a:solidFill>
                  <a:srgbClr val="575F6D"/>
                </a:solidFill>
                <a:latin typeface="Century Schoolbook"/>
                <a:ea typeface="Century Schoolbook"/>
                <a:cs typeface="Century Schoolbook"/>
                <a:sym typeface="Century Schoolbook"/>
              </a:rPr>
              <a:t>CREATING DATA SUBSETS</a:t>
            </a:r>
            <a:endParaRPr/>
          </a:p>
        </p:txBody>
      </p:sp>
      <p:sp>
        <p:nvSpPr>
          <p:cNvPr id="777" name="Google Shape;777;p90"/>
          <p:cNvSpPr txBox="1"/>
          <p:nvPr/>
        </p:nvSpPr>
        <p:spPr>
          <a:xfrm>
            <a:off x="639762" y="1066800"/>
            <a:ext cx="116284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We can extract (subset) the part of the data table based on some condition using </a:t>
            </a:r>
            <a:r>
              <a:rPr b="0" i="0" lang="en-US" sz="2400" u="none">
                <a:solidFill>
                  <a:srgbClr val="FF0000"/>
                </a:solidFill>
                <a:latin typeface="Courier New"/>
                <a:ea typeface="Courier New"/>
                <a:cs typeface="Courier New"/>
                <a:sym typeface="Courier New"/>
              </a:rPr>
              <a:t>subset() </a:t>
            </a:r>
            <a:r>
              <a:rPr b="0" i="0" lang="en-US" sz="2400" u="none">
                <a:solidFill>
                  <a:srgbClr val="000000"/>
                </a:solidFill>
                <a:latin typeface="Century Schoolbook"/>
                <a:ea typeface="Century Schoolbook"/>
                <a:cs typeface="Century Schoolbook"/>
                <a:sym typeface="Century Schoolbook"/>
              </a:rPr>
              <a:t>function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Example</a:t>
            </a:r>
            <a:endParaRPr/>
          </a:p>
          <a:p>
            <a:pPr indent="0" lvl="0" marL="0" marR="0" rtl="0" algn="l">
              <a:lnSpc>
                <a:spcPct val="100000"/>
              </a:lnSpc>
              <a:spcBef>
                <a:spcPts val="0"/>
              </a:spcBef>
              <a:spcAft>
                <a:spcPts val="0"/>
              </a:spcAft>
              <a:buNone/>
            </a:pPr>
            <a:r>
              <a:t/>
            </a:r>
            <a:endParaRPr b="1" i="0" sz="2400" u="none">
              <a:solidFill>
                <a:srgbClr val="000000"/>
              </a:solidFill>
              <a:latin typeface="Century Schoolbook"/>
              <a:ea typeface="Century Schoolbook"/>
              <a:cs typeface="Century Schoolbook"/>
              <a:sym typeface="Century Schoolbook"/>
            </a:endParaRPr>
          </a:p>
        </p:txBody>
      </p:sp>
      <p:sp>
        <p:nvSpPr>
          <p:cNvPr id="778" name="Google Shape;778;p90"/>
          <p:cNvSpPr txBox="1"/>
          <p:nvPr/>
        </p:nvSpPr>
        <p:spPr>
          <a:xfrm flipH="1">
            <a:off x="914400" y="4572000"/>
            <a:ext cx="10934700" cy="1676400"/>
          </a:xfrm>
          <a:prstGeom prst="rect">
            <a:avLst/>
          </a:prstGeom>
          <a:solidFill>
            <a:srgbClr val="FFCFAF"/>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writer_names_df &lt;- subset(writers_df, Age.At.Death &lt;= 40 &amp; Age.As.Writer &gt;= 18)</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writer_names_df &lt;- subset(writers_df, Name =="Jane")</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writers_df[1,3] &lt;- NULL	</a:t>
            </a:r>
            <a:r>
              <a:rPr b="0" i="1" lang="en-US" sz="1800" u="none">
                <a:solidFill>
                  <a:srgbClr val="000000"/>
                </a:solidFill>
                <a:latin typeface="Century Schoolbook"/>
                <a:ea typeface="Century Schoolbook"/>
                <a:cs typeface="Century Schoolbook"/>
                <a:sym typeface="Century Schoolbook"/>
              </a:rPr>
              <a:t>#making null value</a:t>
            </a:r>
            <a:endParaRPr/>
          </a:p>
        </p:txBody>
      </p:sp>
      <p:sp>
        <p:nvSpPr>
          <p:cNvPr id="779" name="Google Shape;779;p90"/>
          <p:cNvSpPr txBox="1"/>
          <p:nvPr/>
        </p:nvSpPr>
        <p:spPr>
          <a:xfrm flipH="1">
            <a:off x="914400" y="2897187"/>
            <a:ext cx="10934700" cy="1524000"/>
          </a:xfrm>
          <a:prstGeom prst="rect">
            <a:avLst/>
          </a:prstGeom>
          <a:solidFill>
            <a:srgbClr val="FFE7D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1" lang="en-US" sz="1800" u="none">
                <a:solidFill>
                  <a:srgbClr val="000000"/>
                </a:solidFill>
                <a:latin typeface="Century Schoolbook"/>
                <a:ea typeface="Century Schoolbook"/>
                <a:cs typeface="Century Schoolbook"/>
                <a:sym typeface="Century Schoolbook"/>
              </a:rPr>
              <a:t>## Age.At.Death Age.As.Writer Name Surname Gender Death</a:t>
            </a:r>
            <a:r>
              <a:rPr b="0" i="0" lang="en-US" sz="1800" u="none">
                <a:solidFill>
                  <a:srgbClr val="000000"/>
                </a:solidFill>
                <a:latin typeface="Century Schoolbook"/>
                <a:ea typeface="Century Schoolbook"/>
                <a:cs typeface="Century Schoolbook"/>
                <a:sym typeface="Century Schoolbook"/>
              </a:rPr>
              <a:t> </a:t>
            </a:r>
            <a:endParaRPr/>
          </a:p>
          <a:p>
            <a:pPr indent="0" lvl="0" marL="0" marR="0" rtl="0" algn="l">
              <a:lnSpc>
                <a:spcPct val="100000"/>
              </a:lnSpc>
              <a:spcBef>
                <a:spcPts val="0"/>
              </a:spcBef>
              <a:spcAft>
                <a:spcPts val="0"/>
              </a:spcAft>
              <a:buClr>
                <a:srgbClr val="000000"/>
              </a:buClr>
              <a:buSzPts val="1800"/>
              <a:buFont typeface="Century Schoolbook"/>
              <a:buNone/>
            </a:pPr>
            <a:r>
              <a:rPr b="0" i="1" lang="en-US" sz="1800" u="none">
                <a:solidFill>
                  <a:srgbClr val="000000"/>
                </a:solidFill>
                <a:latin typeface="Century Schoolbook"/>
                <a:ea typeface="Century Schoolbook"/>
                <a:cs typeface="Century Schoolbook"/>
                <a:sym typeface="Century Schoolbook"/>
              </a:rPr>
              <a:t>## 1 22 16 Jane Doe FEMALE 2015-05-10</a:t>
            </a:r>
            <a:r>
              <a:rPr b="0" i="0" lang="en-US" sz="1800" u="none">
                <a:solidFill>
                  <a:srgbClr val="000000"/>
                </a:solidFill>
                <a:latin typeface="Century Schoolbook"/>
                <a:ea typeface="Century Schoolbook"/>
                <a:cs typeface="Century Schoolbook"/>
                <a:sym typeface="Century Schoolbook"/>
              </a:rPr>
              <a:t> </a:t>
            </a:r>
            <a:endParaRPr/>
          </a:p>
          <a:p>
            <a:pPr indent="0" lvl="0" marL="0" marR="0" rtl="0" algn="l">
              <a:lnSpc>
                <a:spcPct val="100000"/>
              </a:lnSpc>
              <a:spcBef>
                <a:spcPts val="0"/>
              </a:spcBef>
              <a:spcAft>
                <a:spcPts val="0"/>
              </a:spcAft>
              <a:buClr>
                <a:srgbClr val="000000"/>
              </a:buClr>
              <a:buSzPts val="1800"/>
              <a:buFont typeface="Century Schoolbook"/>
              <a:buNone/>
            </a:pPr>
            <a:r>
              <a:rPr b="0" i="1" lang="en-US" sz="1800" u="none">
                <a:solidFill>
                  <a:srgbClr val="000000"/>
                </a:solidFill>
                <a:latin typeface="Century Schoolbook"/>
                <a:ea typeface="Century Schoolbook"/>
                <a:cs typeface="Century Schoolbook"/>
                <a:sym typeface="Century Schoolbook"/>
              </a:rPr>
              <a:t>## 4 41 36 Jane Austen FEMALE 1817-07-18</a:t>
            </a:r>
            <a:endParaRPr/>
          </a:p>
        </p:txBody>
      </p:sp>
      <p:sp>
        <p:nvSpPr>
          <p:cNvPr id="780" name="Google Shape;780;p90"/>
          <p:cNvSpPr txBox="1"/>
          <p:nvPr/>
        </p:nvSpPr>
        <p:spPr>
          <a:xfrm>
            <a:off x="2438400" y="1905000"/>
            <a:ext cx="3124200" cy="533400"/>
          </a:xfrm>
          <a:prstGeom prst="rect">
            <a:avLst/>
          </a:prstGeom>
          <a:solidFill>
            <a:srgbClr val="FFCFAF"/>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subset(dataset, function)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4" name="Shape 784"/>
        <p:cNvGrpSpPr/>
        <p:nvPr/>
      </p:nvGrpSpPr>
      <p:grpSpPr>
        <a:xfrm>
          <a:off x="0" y="0"/>
          <a:ext cx="0" cy="0"/>
          <a:chOff x="0" y="0"/>
          <a:chExt cx="0" cy="0"/>
        </a:xfrm>
      </p:grpSpPr>
      <p:sp>
        <p:nvSpPr>
          <p:cNvPr id="785" name="Google Shape;785;p91"/>
          <p:cNvSpPr txBox="1"/>
          <p:nvPr/>
        </p:nvSpPr>
        <p:spPr>
          <a:xfrm>
            <a:off x="639762" y="274637"/>
            <a:ext cx="11628437" cy="6397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900"/>
              <a:buFont typeface="Century Schoolbook"/>
              <a:buNone/>
            </a:pPr>
            <a:r>
              <a:rPr b="1" i="0" lang="en-US" sz="2900" u="none">
                <a:solidFill>
                  <a:srgbClr val="575F6D"/>
                </a:solidFill>
                <a:latin typeface="Century Schoolbook"/>
                <a:ea typeface="Century Schoolbook"/>
                <a:cs typeface="Century Schoolbook"/>
                <a:sym typeface="Century Schoolbook"/>
              </a:rPr>
              <a:t>CREATING SUBSETS IN VECTORS</a:t>
            </a:r>
            <a:endParaRPr/>
          </a:p>
        </p:txBody>
      </p:sp>
      <p:sp>
        <p:nvSpPr>
          <p:cNvPr id="786" name="Google Shape;786;p91"/>
          <p:cNvSpPr txBox="1"/>
          <p:nvPr/>
        </p:nvSpPr>
        <p:spPr>
          <a:xfrm>
            <a:off x="639762" y="990600"/>
            <a:ext cx="11628437" cy="54832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create subsets in vectors, </a:t>
            </a:r>
            <a:r>
              <a:rPr b="0" i="0" lang="en-US" sz="2400" u="none">
                <a:solidFill>
                  <a:srgbClr val="FF0000"/>
                </a:solidFill>
                <a:latin typeface="Century Schoolbook"/>
                <a:ea typeface="Century Schoolbook"/>
                <a:cs typeface="Century Schoolbook"/>
                <a:sym typeface="Century Schoolbook"/>
              </a:rPr>
              <a:t>subset()</a:t>
            </a:r>
            <a:r>
              <a:rPr b="0" i="0" lang="en-US" sz="2400" u="none">
                <a:solidFill>
                  <a:srgbClr val="000000"/>
                </a:solidFill>
                <a:latin typeface="Century Schoolbook"/>
                <a:ea typeface="Century Schoolbook"/>
                <a:cs typeface="Century Schoolbook"/>
                <a:sym typeface="Century Schoolbook"/>
              </a:rPr>
              <a:t> or </a:t>
            </a:r>
            <a:r>
              <a:rPr b="0"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can be used</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sp>
        <p:nvSpPr>
          <p:cNvPr id="787" name="Google Shape;787;p91"/>
          <p:cNvSpPr txBox="1"/>
          <p:nvPr/>
        </p:nvSpPr>
        <p:spPr>
          <a:xfrm flipH="1">
            <a:off x="685800" y="1454150"/>
            <a:ext cx="10934700" cy="5029200"/>
          </a:xfrm>
          <a:prstGeom prst="rect">
            <a:avLst/>
          </a:prstGeom>
          <a:solidFill>
            <a:srgbClr val="FFE7D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1" i="1" lang="en-US" sz="1800" u="none">
                <a:solidFill>
                  <a:srgbClr val="000000"/>
                </a:solidFill>
                <a:latin typeface="Century Schoolbook"/>
                <a:ea typeface="Century Schoolbook"/>
                <a:cs typeface="Century Schoolbook"/>
                <a:sym typeface="Century Schoolbook"/>
              </a:rPr>
              <a:t>## A simple vector</a:t>
            </a:r>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v&lt;-c(1,5,6,4,2,4,2)</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1" i="1" lang="en-US" sz="1800" u="none">
                <a:solidFill>
                  <a:srgbClr val="000000"/>
                </a:solidFill>
                <a:latin typeface="Century Schoolbook"/>
                <a:ea typeface="Century Schoolbook"/>
                <a:cs typeface="Century Schoolbook"/>
                <a:sym typeface="Century Schoolbook"/>
              </a:rPr>
              <a:t>#Using subset function</a:t>
            </a:r>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subset(v,v&lt;4)</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1" i="1" lang="en-US" sz="1800" u="none">
                <a:solidFill>
                  <a:srgbClr val="000000"/>
                </a:solidFill>
                <a:latin typeface="Century Schoolbook"/>
                <a:ea typeface="Century Schoolbook"/>
                <a:cs typeface="Century Schoolbook"/>
                <a:sym typeface="Century Schoolbook"/>
              </a:rPr>
              <a:t>#Using square brackets</a:t>
            </a:r>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v[v&lt;4]</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1" i="1" lang="en-US" sz="1800" u="none">
                <a:solidFill>
                  <a:srgbClr val="000000"/>
                </a:solidFill>
                <a:latin typeface="Century Schoolbook"/>
                <a:ea typeface="Century Schoolbook"/>
                <a:cs typeface="Century Schoolbook"/>
                <a:sym typeface="Century Schoolbook"/>
              </a:rPr>
              <a:t>#Another vector</a:t>
            </a:r>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t&lt;-c(“one”, “one”, “two”, “three”, “four”, “two”)</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1" i="1" lang="en-US" sz="1800" u="none">
                <a:solidFill>
                  <a:srgbClr val="000000"/>
                </a:solidFill>
                <a:latin typeface="Century Schoolbook"/>
                <a:ea typeface="Century Schoolbook"/>
                <a:cs typeface="Century Schoolbook"/>
                <a:sym typeface="Century Schoolbook"/>
              </a:rPr>
              <a:t># Remove “one” entries</a:t>
            </a:r>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subset(t, t!=“one”)</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1" i="0" lang="en-US" sz="1800" u="none">
                <a:solidFill>
                  <a:srgbClr val="000000"/>
                </a:solidFill>
                <a:latin typeface="Century Schoolbook"/>
                <a:ea typeface="Century Schoolbook"/>
                <a:cs typeface="Century Schoolbook"/>
                <a:sym typeface="Century Schoolbook"/>
              </a:rPr>
              <a:t>t[t!=“one”]</a:t>
            </a:r>
            <a:endParaRPr/>
          </a:p>
          <a:p>
            <a:pPr indent="0" lvl="0" marL="0" marR="0" rtl="0" algn="l">
              <a:lnSpc>
                <a:spcPct val="100000"/>
              </a:lnSpc>
              <a:spcBef>
                <a:spcPts val="0"/>
              </a:spcBef>
              <a:spcAft>
                <a:spcPts val="0"/>
              </a:spcAft>
              <a:buClr>
                <a:srgbClr val="000000"/>
              </a:buClr>
              <a:buSzPts val="1800"/>
              <a:buFont typeface="Arial"/>
              <a:buNone/>
            </a:pPr>
            <a:r>
              <a:t/>
            </a:r>
            <a:endParaRPr b="0" i="1"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0" i="1" sz="1800" u="none">
              <a:solidFill>
                <a:srgbClr val="000000"/>
              </a:solidFill>
              <a:latin typeface="Century Schoolbook"/>
              <a:ea typeface="Century Schoolbook"/>
              <a:cs typeface="Century Schoolbook"/>
              <a:sym typeface="Century Schoolbook"/>
            </a:endParaRPr>
          </a:p>
        </p:txBody>
      </p:sp>
      <p:sp>
        <p:nvSpPr>
          <p:cNvPr id="788" name="Google Shape;788;p91"/>
          <p:cNvSpPr txBox="1"/>
          <p:nvPr/>
        </p:nvSpPr>
        <p:spPr>
          <a:xfrm>
            <a:off x="4884737" y="2209800"/>
            <a:ext cx="6405562" cy="838200"/>
          </a:xfrm>
          <a:prstGeom prst="rect">
            <a:avLst/>
          </a:prstGeom>
          <a:solidFill>
            <a:srgbClr val="FFF39D"/>
          </a:solidFill>
          <a:ln cap="flat" cmpd="sng" w="25550">
            <a:solidFill>
              <a:srgbClr val="B4961E"/>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Creates the subset of numbers greater than 4 using subset() function</a:t>
            </a:r>
            <a:endParaRPr/>
          </a:p>
        </p:txBody>
      </p:sp>
      <p:sp>
        <p:nvSpPr>
          <p:cNvPr id="789" name="Google Shape;789;p91"/>
          <p:cNvSpPr txBox="1"/>
          <p:nvPr/>
        </p:nvSpPr>
        <p:spPr>
          <a:xfrm>
            <a:off x="4889500" y="3200400"/>
            <a:ext cx="6400800" cy="838200"/>
          </a:xfrm>
          <a:prstGeom prst="rect">
            <a:avLst/>
          </a:prstGeom>
          <a:solidFill>
            <a:srgbClr val="FFF39D"/>
          </a:solidFill>
          <a:ln cap="flat" cmpd="sng" w="25550">
            <a:solidFill>
              <a:srgbClr val="B4961E"/>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Creates the subset of numbers greater than 4 using [] brackets</a:t>
            </a:r>
            <a:endParaRPr/>
          </a:p>
        </p:txBody>
      </p:sp>
      <p:sp>
        <p:nvSpPr>
          <p:cNvPr id="790" name="Google Shape;790;p91"/>
          <p:cNvSpPr txBox="1"/>
          <p:nvPr/>
        </p:nvSpPr>
        <p:spPr>
          <a:xfrm>
            <a:off x="4889500" y="4800600"/>
            <a:ext cx="6400800" cy="838200"/>
          </a:xfrm>
          <a:prstGeom prst="rect">
            <a:avLst/>
          </a:prstGeom>
          <a:solidFill>
            <a:srgbClr val="FFF39D"/>
          </a:solidFill>
          <a:ln cap="flat" cmpd="sng" w="25550">
            <a:solidFill>
              <a:srgbClr val="B4961E"/>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Creates the subset of texts after removing the word, “one” using subset() function</a:t>
            </a:r>
            <a:endParaRPr/>
          </a:p>
        </p:txBody>
      </p:sp>
      <p:sp>
        <p:nvSpPr>
          <p:cNvPr id="791" name="Google Shape;791;p91"/>
          <p:cNvSpPr txBox="1"/>
          <p:nvPr/>
        </p:nvSpPr>
        <p:spPr>
          <a:xfrm>
            <a:off x="4889500" y="5715000"/>
            <a:ext cx="6489700" cy="838200"/>
          </a:xfrm>
          <a:prstGeom prst="rect">
            <a:avLst/>
          </a:prstGeom>
          <a:solidFill>
            <a:srgbClr val="FFF39D"/>
          </a:solidFill>
          <a:ln cap="flat" cmpd="sng" w="25550">
            <a:solidFill>
              <a:srgbClr val="B4961E"/>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Creates the subset of texts after removing the word, “one” using [] function</a:t>
            </a:r>
            <a:endParaRPr/>
          </a:p>
        </p:txBody>
      </p:sp>
      <p:cxnSp>
        <p:nvCxnSpPr>
          <p:cNvPr id="792" name="Google Shape;792;p91"/>
          <p:cNvCxnSpPr/>
          <p:nvPr/>
        </p:nvCxnSpPr>
        <p:spPr>
          <a:xfrm rot="10800000">
            <a:off x="3733800" y="2590800"/>
            <a:ext cx="1150937" cy="38100"/>
          </a:xfrm>
          <a:prstGeom prst="straightConnector1">
            <a:avLst/>
          </a:prstGeom>
          <a:noFill/>
          <a:ln cap="flat" cmpd="sng" w="31675">
            <a:solidFill>
              <a:srgbClr val="000000"/>
            </a:solidFill>
            <a:prstDash val="solid"/>
            <a:miter lim="800000"/>
            <a:headEnd len="med" w="med" type="none"/>
            <a:tailEnd len="med" w="med" type="triangle"/>
          </a:ln>
        </p:spPr>
      </p:cxnSp>
      <p:cxnSp>
        <p:nvCxnSpPr>
          <p:cNvPr id="793" name="Google Shape;793;p91"/>
          <p:cNvCxnSpPr/>
          <p:nvPr/>
        </p:nvCxnSpPr>
        <p:spPr>
          <a:xfrm rot="10800000">
            <a:off x="3733800" y="3657600"/>
            <a:ext cx="1150937" cy="38100"/>
          </a:xfrm>
          <a:prstGeom prst="straightConnector1">
            <a:avLst/>
          </a:prstGeom>
          <a:noFill/>
          <a:ln cap="flat" cmpd="sng" w="31675">
            <a:solidFill>
              <a:srgbClr val="000000"/>
            </a:solidFill>
            <a:prstDash val="solid"/>
            <a:miter lim="800000"/>
            <a:headEnd len="med" w="med" type="none"/>
            <a:tailEnd len="med" w="med" type="triangle"/>
          </a:ln>
        </p:spPr>
      </p:cxnSp>
      <p:cxnSp>
        <p:nvCxnSpPr>
          <p:cNvPr id="794" name="Google Shape;794;p91"/>
          <p:cNvCxnSpPr/>
          <p:nvPr/>
        </p:nvCxnSpPr>
        <p:spPr>
          <a:xfrm rot="10800000">
            <a:off x="3733800" y="5257800"/>
            <a:ext cx="1150937" cy="38100"/>
          </a:xfrm>
          <a:prstGeom prst="straightConnector1">
            <a:avLst/>
          </a:prstGeom>
          <a:noFill/>
          <a:ln cap="flat" cmpd="sng" w="31675">
            <a:solidFill>
              <a:srgbClr val="000000"/>
            </a:solidFill>
            <a:prstDash val="solid"/>
            <a:miter lim="800000"/>
            <a:headEnd len="med" w="med" type="none"/>
            <a:tailEnd len="med" w="med" type="triangle"/>
          </a:ln>
        </p:spPr>
      </p:cxnSp>
      <p:cxnSp>
        <p:nvCxnSpPr>
          <p:cNvPr id="795" name="Google Shape;795;p91"/>
          <p:cNvCxnSpPr/>
          <p:nvPr/>
        </p:nvCxnSpPr>
        <p:spPr>
          <a:xfrm rot="10800000">
            <a:off x="3733800" y="6019800"/>
            <a:ext cx="1150937" cy="38100"/>
          </a:xfrm>
          <a:prstGeom prst="straightConnector1">
            <a:avLst/>
          </a:prstGeom>
          <a:noFill/>
          <a:ln cap="flat" cmpd="sng" w="31675">
            <a:solidFill>
              <a:srgbClr val="000000"/>
            </a:solidFill>
            <a:prstDash val="solid"/>
            <a:miter lim="800000"/>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9" name="Shape 799"/>
        <p:cNvGrpSpPr/>
        <p:nvPr/>
      </p:nvGrpSpPr>
      <p:grpSpPr>
        <a:xfrm>
          <a:off x="0" y="0"/>
          <a:ext cx="0" cy="0"/>
          <a:chOff x="0" y="0"/>
          <a:chExt cx="0" cy="0"/>
        </a:xfrm>
      </p:grpSpPr>
      <p:sp>
        <p:nvSpPr>
          <p:cNvPr id="800" name="Google Shape;800;p92"/>
          <p:cNvSpPr txBox="1"/>
          <p:nvPr/>
        </p:nvSpPr>
        <p:spPr>
          <a:xfrm>
            <a:off x="639762" y="274637"/>
            <a:ext cx="116284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900"/>
              <a:buFont typeface="Century Schoolbook"/>
              <a:buNone/>
            </a:pPr>
            <a:r>
              <a:rPr b="1" i="0" lang="en-US" sz="2900" u="none">
                <a:solidFill>
                  <a:srgbClr val="575F6D"/>
                </a:solidFill>
                <a:latin typeface="Century Schoolbook"/>
                <a:ea typeface="Century Schoolbook"/>
                <a:cs typeface="Century Schoolbook"/>
                <a:sym typeface="Century Schoolbook"/>
              </a:rPr>
              <a:t>CREATING SUBSETS IN VECTORS</a:t>
            </a:r>
            <a:endParaRPr/>
          </a:p>
        </p:txBody>
      </p:sp>
      <p:sp>
        <p:nvSpPr>
          <p:cNvPr id="801" name="Google Shape;801;p92"/>
          <p:cNvSpPr txBox="1"/>
          <p:nvPr/>
        </p:nvSpPr>
        <p:spPr>
          <a:xfrm>
            <a:off x="639762" y="1066800"/>
            <a:ext cx="11539537" cy="54070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Execution of code on R console</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02" name="Google Shape;802;p92"/>
          <p:cNvPicPr preferRelativeResize="0"/>
          <p:nvPr/>
        </p:nvPicPr>
        <p:blipFill rotWithShape="1">
          <a:blip r:embed="rId3">
            <a:alphaModFix/>
          </a:blip>
          <a:srcRect b="0" l="0" r="0" t="0"/>
          <a:stretch/>
        </p:blipFill>
        <p:spPr>
          <a:xfrm>
            <a:off x="1155700" y="1524000"/>
            <a:ext cx="6624637" cy="43338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6" name="Shape 806"/>
        <p:cNvGrpSpPr/>
        <p:nvPr/>
      </p:nvGrpSpPr>
      <p:grpSpPr>
        <a:xfrm>
          <a:off x="0" y="0"/>
          <a:ext cx="0" cy="0"/>
          <a:chOff x="0" y="0"/>
          <a:chExt cx="0" cy="0"/>
        </a:xfrm>
      </p:grpSpPr>
      <p:sp>
        <p:nvSpPr>
          <p:cNvPr id="807" name="Google Shape;807;p93"/>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2800"/>
              <a:buFont typeface="Century Schoolbook"/>
              <a:buNone/>
            </a:pPr>
            <a:r>
              <a:rPr b="1" i="0" lang="en-US" sz="2800" u="none">
                <a:solidFill>
                  <a:srgbClr val="575F6D"/>
                </a:solidFill>
                <a:latin typeface="Century Schoolbook"/>
                <a:ea typeface="Century Schoolbook"/>
                <a:cs typeface="Century Schoolbook"/>
                <a:sym typeface="Century Schoolbook"/>
              </a:rPr>
              <a:t>CREATING SUBSETS IN DATA FRAMES</a:t>
            </a:r>
            <a:endParaRPr/>
          </a:p>
        </p:txBody>
      </p:sp>
      <p:sp>
        <p:nvSpPr>
          <p:cNvPr id="808" name="Google Shape;808;p93"/>
          <p:cNvSpPr txBox="1"/>
          <p:nvPr/>
        </p:nvSpPr>
        <p:spPr>
          <a:xfrm>
            <a:off x="639762" y="1219200"/>
            <a:ext cx="11628437"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Data Frames subsets can also be done using </a:t>
            </a:r>
            <a:r>
              <a:rPr b="0" i="0" lang="en-US" sz="2400" u="none">
                <a:solidFill>
                  <a:srgbClr val="FF0000"/>
                </a:solidFill>
                <a:latin typeface="Century Schoolbook"/>
                <a:ea typeface="Century Schoolbook"/>
                <a:cs typeface="Century Schoolbook"/>
                <a:sym typeface="Century Schoolbook"/>
              </a:rPr>
              <a:t>subset()</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function</a:t>
            </a:r>
            <a:endParaRPr/>
          </a:p>
        </p:txBody>
      </p:sp>
      <p:pic>
        <p:nvPicPr>
          <p:cNvPr id="809" name="Google Shape;809;p93"/>
          <p:cNvPicPr preferRelativeResize="0"/>
          <p:nvPr/>
        </p:nvPicPr>
        <p:blipFill rotWithShape="1">
          <a:blip r:embed="rId3">
            <a:alphaModFix/>
          </a:blip>
          <a:srcRect b="0" l="0" r="0" t="0"/>
          <a:stretch/>
        </p:blipFill>
        <p:spPr>
          <a:xfrm>
            <a:off x="977900" y="2133600"/>
            <a:ext cx="9091612" cy="3448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3" name="Shape 813"/>
        <p:cNvGrpSpPr/>
        <p:nvPr/>
      </p:nvGrpSpPr>
      <p:grpSpPr>
        <a:xfrm>
          <a:off x="0" y="0"/>
          <a:ext cx="0" cy="0"/>
          <a:chOff x="0" y="0"/>
          <a:chExt cx="0" cy="0"/>
        </a:xfrm>
      </p:grpSpPr>
      <p:sp>
        <p:nvSpPr>
          <p:cNvPr id="814" name="Google Shape;814;p94"/>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i="0" lang="en-US" sz="3000" u="none">
                <a:solidFill>
                  <a:srgbClr val="575F6D"/>
                </a:solidFill>
                <a:latin typeface="Century Schoolbook"/>
                <a:ea typeface="Century Schoolbook"/>
                <a:cs typeface="Century Schoolbook"/>
                <a:sym typeface="Century Schoolbook"/>
              </a:rPr>
              <a:t>CREATING SUBSETS IN DATA FRAMES</a:t>
            </a:r>
            <a:endParaRPr/>
          </a:p>
        </p:txBody>
      </p:sp>
      <p:sp>
        <p:nvSpPr>
          <p:cNvPr id="815" name="Google Shape;815;p94"/>
          <p:cNvSpPr txBox="1"/>
          <p:nvPr/>
        </p:nvSpPr>
        <p:spPr>
          <a:xfrm>
            <a:off x="639762" y="1219200"/>
            <a:ext cx="11628437" cy="52546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Data Frames subsets can also be done using </a:t>
            </a:r>
            <a:r>
              <a:rPr b="0" i="0" lang="en-US" sz="2400" u="none">
                <a:solidFill>
                  <a:srgbClr val="FF0000"/>
                </a:solidFill>
                <a:latin typeface="Century Schoolbook"/>
                <a:ea typeface="Century Schoolbook"/>
                <a:cs typeface="Century Schoolbook"/>
                <a:sym typeface="Century Schoolbook"/>
              </a:rPr>
              <a:t>subset()</a:t>
            </a:r>
            <a:r>
              <a:rPr b="0" i="0" lang="en-US" sz="2400" u="none">
                <a:solidFill>
                  <a:srgbClr val="000000"/>
                </a:solidFill>
                <a:latin typeface="Century Schoolbook"/>
                <a:ea typeface="Century Schoolbook"/>
                <a:cs typeface="Century Schoolbook"/>
                <a:sym typeface="Century Schoolbook"/>
              </a:rPr>
              <a:t> and </a:t>
            </a:r>
            <a:r>
              <a:rPr b="0" i="0" lang="en-US" sz="2400" u="none">
                <a:solidFill>
                  <a:srgbClr val="FF0000"/>
                </a:solidFill>
                <a:latin typeface="Century Schoolbook"/>
                <a:ea typeface="Century Schoolbook"/>
                <a:cs typeface="Century Schoolbook"/>
                <a:sym typeface="Century Schoolbook"/>
              </a:rPr>
              <a:t>[]</a:t>
            </a:r>
            <a:r>
              <a:rPr b="0" i="0" lang="en-US" sz="2400" u="none">
                <a:solidFill>
                  <a:srgbClr val="000000"/>
                </a:solidFill>
                <a:latin typeface="Century Schoolbook"/>
                <a:ea typeface="Century Schoolbook"/>
                <a:cs typeface="Century Schoolbook"/>
                <a:sym typeface="Century Schoolbook"/>
              </a:rPr>
              <a:t> function</a:t>
            </a:r>
            <a:endParaRPr/>
          </a:p>
        </p:txBody>
      </p:sp>
      <p:pic>
        <p:nvPicPr>
          <p:cNvPr id="816" name="Google Shape;816;p94"/>
          <p:cNvPicPr preferRelativeResize="0"/>
          <p:nvPr/>
        </p:nvPicPr>
        <p:blipFill rotWithShape="1">
          <a:blip r:embed="rId3">
            <a:alphaModFix/>
          </a:blip>
          <a:srcRect b="0" l="0" r="0" t="0"/>
          <a:stretch/>
        </p:blipFill>
        <p:spPr>
          <a:xfrm>
            <a:off x="2362200" y="1828800"/>
            <a:ext cx="8593137" cy="17526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0" name="Shape 820"/>
        <p:cNvGrpSpPr/>
        <p:nvPr/>
      </p:nvGrpSpPr>
      <p:grpSpPr>
        <a:xfrm>
          <a:off x="0" y="0"/>
          <a:ext cx="0" cy="0"/>
          <a:chOff x="0" y="0"/>
          <a:chExt cx="0" cy="0"/>
        </a:xfrm>
      </p:grpSpPr>
      <p:sp>
        <p:nvSpPr>
          <p:cNvPr id="821" name="Google Shape;821;p95"/>
          <p:cNvSpPr txBox="1"/>
          <p:nvPr/>
        </p:nvSpPr>
        <p:spPr>
          <a:xfrm>
            <a:off x="3094037" y="1752600"/>
            <a:ext cx="8640762" cy="18938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75C01"/>
              </a:buClr>
              <a:buSzPts val="4400"/>
              <a:buFont typeface="Century Schoolbook"/>
              <a:buNone/>
            </a:pPr>
            <a:r>
              <a:rPr b="1" i="0" lang="en-US" sz="4400" u="none">
                <a:solidFill>
                  <a:srgbClr val="E75C01"/>
                </a:solidFill>
                <a:latin typeface="Century Schoolbook"/>
                <a:ea typeface="Century Schoolbook"/>
                <a:cs typeface="Century Schoolbook"/>
                <a:sym typeface="Century Schoolbook"/>
              </a:rPr>
              <a:t>IMPORT READ AND EXPORT DATA</a:t>
            </a:r>
            <a:endParaRPr/>
          </a:p>
        </p:txBody>
      </p:sp>
      <p:sp>
        <p:nvSpPr>
          <p:cNvPr id="822" name="Google Shape;822;p95"/>
          <p:cNvSpPr/>
          <p:nvPr/>
        </p:nvSpPr>
        <p:spPr>
          <a:xfrm>
            <a:off x="3200400" y="5003800"/>
            <a:ext cx="8640762"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6" name="Shape 826"/>
        <p:cNvGrpSpPr/>
        <p:nvPr/>
      </p:nvGrpSpPr>
      <p:grpSpPr>
        <a:xfrm>
          <a:off x="0" y="0"/>
          <a:ext cx="0" cy="0"/>
          <a:chOff x="0" y="0"/>
          <a:chExt cx="0" cy="0"/>
        </a:xfrm>
      </p:grpSpPr>
      <p:sp>
        <p:nvSpPr>
          <p:cNvPr id="827" name="Google Shape;827;p96"/>
          <p:cNvSpPr txBox="1"/>
          <p:nvPr/>
        </p:nvSpPr>
        <p:spPr>
          <a:xfrm>
            <a:off x="639762" y="274637"/>
            <a:ext cx="11628437" cy="7159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3000"/>
              <a:buFont typeface="Century Schoolbook"/>
              <a:buNone/>
            </a:pPr>
            <a:r>
              <a:rPr b="1" i="0" lang="en-US" sz="3000" u="none">
                <a:solidFill>
                  <a:srgbClr val="EB6E5A"/>
                </a:solidFill>
                <a:latin typeface="Century Schoolbook"/>
                <a:ea typeface="Century Schoolbook"/>
                <a:cs typeface="Century Schoolbook"/>
                <a:sym typeface="Century Schoolbook"/>
              </a:rPr>
              <a:t>READING AND GETTING DATA INTO R</a:t>
            </a:r>
            <a:endParaRPr/>
          </a:p>
        </p:txBody>
      </p:sp>
      <p:sp>
        <p:nvSpPr>
          <p:cNvPr id="828" name="Google Shape;828;p96"/>
          <p:cNvSpPr txBox="1"/>
          <p:nvPr/>
        </p:nvSpPr>
        <p:spPr>
          <a:xfrm>
            <a:off x="711200" y="1143000"/>
            <a:ext cx="11557000" cy="53308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Most often, you will have to deal with large sets of data which are in the form of CSV or TSV formats.</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To perform analysis on such files, you have to import/get that data into R console.</a:t>
            </a:r>
            <a:endParaRPr/>
          </a:p>
          <a:p>
            <a:pPr indent="-266700" lvl="0" marL="266700" marR="0" rtl="0" algn="l">
              <a:lnSpc>
                <a:spcPct val="100000"/>
              </a:lnSpc>
              <a:spcBef>
                <a:spcPts val="600"/>
              </a:spcBef>
              <a:spcAft>
                <a:spcPts val="0"/>
              </a:spcAft>
              <a:buClr>
                <a:srgbClr val="000000"/>
              </a:buClr>
              <a:buSzPts val="2400"/>
              <a:buFont typeface="Arial"/>
              <a:buNone/>
            </a:pPr>
            <a:r>
              <a:t/>
            </a:r>
            <a:endParaRPr b="0"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Commands to be discussed</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c()</a:t>
            </a:r>
            <a:r>
              <a:rPr b="0" i="0" lang="en-US" sz="2400" u="none" cap="none" strike="noStrike">
                <a:solidFill>
                  <a:srgbClr val="000000"/>
                </a:solidFill>
                <a:latin typeface="Century Schoolbook"/>
                <a:ea typeface="Century Schoolbook"/>
                <a:cs typeface="Century Schoolbook"/>
                <a:sym typeface="Century Schoolbook"/>
              </a:rPr>
              <a:t> : Used to combine or concatenate data</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scan()</a:t>
            </a:r>
            <a:r>
              <a:rPr b="0" i="0" lang="en-US" sz="2400" u="none" cap="none" strike="noStrike">
                <a:solidFill>
                  <a:srgbClr val="000000"/>
                </a:solidFill>
                <a:latin typeface="Century Schoolbook"/>
                <a:ea typeface="Century Schoolbook"/>
                <a:cs typeface="Century Schoolbook"/>
                <a:sym typeface="Century Schoolbook"/>
              </a:rPr>
              <a:t> : Used to read large datasets and retrieve data from CSV files.</a:t>
            </a:r>
            <a:endParaRPr/>
          </a:p>
          <a:p>
            <a:pPr indent="-268287" lvl="1" marL="633412" marR="0" rtl="0" algn="l">
              <a:lnSpc>
                <a:spcPct val="100000"/>
              </a:lnSpc>
              <a:spcBef>
                <a:spcPts val="600"/>
              </a:spcBef>
              <a:spcAft>
                <a:spcPts val="0"/>
              </a:spcAft>
              <a:buClr>
                <a:srgbClr val="FE8637"/>
              </a:buClr>
              <a:buSzPts val="1920"/>
              <a:buFont typeface="Noto Sans Symbols"/>
              <a:buChar char="⚫"/>
            </a:pPr>
            <a:r>
              <a:rPr b="0" i="0" lang="en-US" sz="2400" u="none" cap="none" strike="noStrike">
                <a:solidFill>
                  <a:srgbClr val="FF0000"/>
                </a:solidFill>
                <a:latin typeface="Century Schoolbook"/>
                <a:ea typeface="Century Schoolbook"/>
                <a:cs typeface="Century Schoolbook"/>
                <a:sym typeface="Century Schoolbook"/>
              </a:rPr>
              <a:t>read.csv(), read.table(), write.csv(), write.table()</a:t>
            </a:r>
            <a:r>
              <a:rPr b="0" i="0" lang="en-US" sz="2400" u="none" cap="none" strike="noStrike">
                <a:solidFill>
                  <a:srgbClr val="000000"/>
                </a:solidFill>
                <a:latin typeface="Century Schoolbook"/>
                <a:ea typeface="Century Schoolbook"/>
                <a:cs typeface="Century Schoolbook"/>
                <a:sym typeface="Century Schoolbook"/>
              </a:rPr>
              <a:t> : Used to read and write from csv files and tables respectively</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2" name="Shape 832"/>
        <p:cNvGrpSpPr/>
        <p:nvPr/>
      </p:nvGrpSpPr>
      <p:grpSpPr>
        <a:xfrm>
          <a:off x="0" y="0"/>
          <a:ext cx="0" cy="0"/>
          <a:chOff x="0" y="0"/>
          <a:chExt cx="0" cy="0"/>
        </a:xfrm>
      </p:grpSpPr>
      <p:sp>
        <p:nvSpPr>
          <p:cNvPr id="833" name="Google Shape;833;p97"/>
          <p:cNvSpPr txBox="1"/>
          <p:nvPr/>
        </p:nvSpPr>
        <p:spPr>
          <a:xfrm>
            <a:off x="639762" y="2514600"/>
            <a:ext cx="10455275"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4000"/>
              <a:buFont typeface="Century Schoolbook"/>
              <a:buNone/>
            </a:pPr>
            <a:r>
              <a:rPr b="1" i="0" lang="en-US" sz="4000" u="none">
                <a:solidFill>
                  <a:srgbClr val="EB6E5A"/>
                </a:solidFill>
                <a:latin typeface="Century Schoolbook"/>
                <a:ea typeface="Century Schoolbook"/>
                <a:cs typeface="Century Schoolbook"/>
                <a:sym typeface="Century Schoolbook"/>
              </a:rPr>
              <a:t>READING AND COMBINING NUMERICAL DATA</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7" name="Shape 837"/>
        <p:cNvGrpSpPr/>
        <p:nvPr/>
      </p:nvGrpSpPr>
      <p:grpSpPr>
        <a:xfrm>
          <a:off x="0" y="0"/>
          <a:ext cx="0" cy="0"/>
          <a:chOff x="0" y="0"/>
          <a:chExt cx="0" cy="0"/>
        </a:xfrm>
      </p:grpSpPr>
      <p:sp>
        <p:nvSpPr>
          <p:cNvPr id="838" name="Google Shape;838;p98"/>
          <p:cNvSpPr txBox="1"/>
          <p:nvPr/>
        </p:nvSpPr>
        <p:spPr>
          <a:xfrm>
            <a:off x="639762" y="274637"/>
            <a:ext cx="11539537" cy="563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USING THE C() COMMAND</a:t>
            </a:r>
            <a:endParaRPr/>
          </a:p>
        </p:txBody>
      </p:sp>
      <p:sp>
        <p:nvSpPr>
          <p:cNvPr id="839" name="Google Shape;839;p98"/>
          <p:cNvSpPr txBox="1"/>
          <p:nvPr/>
        </p:nvSpPr>
        <p:spPr>
          <a:xfrm>
            <a:off x="639762" y="914400"/>
            <a:ext cx="117173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c() command is used to concatenate or combine two or more values.</a:t>
            </a:r>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Syntax</a:t>
            </a:r>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000000"/>
              </a:buClr>
              <a:buSzPts val="2400"/>
              <a:buFont typeface="Arial"/>
              <a:buNone/>
            </a:pPr>
            <a:r>
              <a:t/>
            </a:r>
            <a:endParaRPr b="1" i="0" sz="2400" u="none">
              <a:solidFill>
                <a:srgbClr val="000000"/>
              </a:solidFill>
              <a:latin typeface="Century Schoolbook"/>
              <a:ea typeface="Century Schoolbook"/>
              <a:cs typeface="Century Schoolbook"/>
              <a:sym typeface="Century Schoolbook"/>
            </a:endParaRPr>
          </a:p>
          <a:p>
            <a:pPr indent="-266700" lvl="0" marL="266700" marR="0" rtl="0" algn="l">
              <a:lnSpc>
                <a:spcPct val="100000"/>
              </a:lnSpc>
              <a:spcBef>
                <a:spcPts val="600"/>
              </a:spcBef>
              <a:spcAft>
                <a:spcPts val="0"/>
              </a:spcAft>
              <a:buClr>
                <a:srgbClr val="FE8637"/>
              </a:buClr>
              <a:buSzPts val="1680"/>
              <a:buFont typeface="Noto Sans Symbols"/>
              <a:buChar char="🞆"/>
            </a:pPr>
            <a:r>
              <a:rPr b="1" i="0" lang="en-US" sz="2400" u="none">
                <a:solidFill>
                  <a:srgbClr val="000000"/>
                </a:solidFill>
                <a:latin typeface="Century Schoolbook"/>
                <a:ea typeface="Century Schoolbook"/>
                <a:cs typeface="Century Schoolbook"/>
                <a:sym typeface="Century Schoolbook"/>
              </a:rPr>
              <a:t>Reading and Combining Numerical Data</a:t>
            </a:r>
            <a:endParaRPr/>
          </a:p>
          <a:p>
            <a:pPr indent="0" lvl="0" marL="0" marR="0" rtl="0" algn="l">
              <a:lnSpc>
                <a:spcPct val="100000"/>
              </a:lnSpc>
              <a:spcBef>
                <a:spcPts val="0"/>
              </a:spcBef>
              <a:spcAft>
                <a:spcPts val="0"/>
              </a:spcAft>
              <a:buNone/>
            </a:pPr>
            <a:r>
              <a:t/>
            </a:r>
            <a:endParaRPr b="1" i="0" sz="2400" u="none">
              <a:solidFill>
                <a:srgbClr val="000000"/>
              </a:solidFill>
              <a:latin typeface="Century Schoolbook"/>
              <a:ea typeface="Century Schoolbook"/>
              <a:cs typeface="Century Schoolbook"/>
              <a:sym typeface="Century Schoolbook"/>
            </a:endParaRPr>
          </a:p>
        </p:txBody>
      </p:sp>
      <p:sp>
        <p:nvSpPr>
          <p:cNvPr id="840" name="Google Shape;840;p98"/>
          <p:cNvSpPr txBox="1"/>
          <p:nvPr/>
        </p:nvSpPr>
        <p:spPr>
          <a:xfrm>
            <a:off x="2578100" y="1600200"/>
            <a:ext cx="8356600" cy="16002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Century Schoolbook"/>
              <a:buNone/>
            </a:pPr>
            <a:r>
              <a:rPr b="0" i="1" lang="en-US" sz="1800" u="none">
                <a:solidFill>
                  <a:srgbClr val="000000"/>
                </a:solidFill>
                <a:latin typeface="Century Schoolbook"/>
                <a:ea typeface="Century Schoolbook"/>
                <a:cs typeface="Century Schoolbook"/>
                <a:sym typeface="Century Schoolbook"/>
              </a:rPr>
              <a:t>### sampleitem1, sampleitem2, sampleitem3 are combined</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c(sampleitem1, sampleitem2, sampleitem3)</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Century Schoolbook"/>
              <a:buNone/>
            </a:pPr>
            <a:r>
              <a:rPr b="0" i="1" lang="en-US" sz="1800" u="none">
                <a:solidFill>
                  <a:srgbClr val="000000"/>
                </a:solidFill>
                <a:latin typeface="Century Schoolbook"/>
                <a:ea typeface="Century Schoolbook"/>
                <a:cs typeface="Century Schoolbook"/>
                <a:sym typeface="Century Schoolbook"/>
              </a:rPr>
              <a:t>## putting all combined values into new object</a:t>
            </a:r>
            <a:endParaRPr/>
          </a:p>
          <a:p>
            <a:pPr indent="0" lvl="0" marL="0" marR="0" rtl="0" algn="l">
              <a:lnSpc>
                <a:spcPct val="100000"/>
              </a:lnSpc>
              <a:spcBef>
                <a:spcPts val="0"/>
              </a:spcBef>
              <a:spcAft>
                <a:spcPts val="0"/>
              </a:spcAft>
              <a:buClr>
                <a:srgbClr val="000000"/>
              </a:buClr>
              <a:buSzPts val="1800"/>
              <a:buFont typeface="Century Schoolbook"/>
              <a:buNone/>
            </a:pPr>
            <a:r>
              <a:rPr b="0" i="0" lang="en-US" sz="1800" u="none">
                <a:solidFill>
                  <a:srgbClr val="000000"/>
                </a:solidFill>
                <a:latin typeface="Century Schoolbook"/>
                <a:ea typeface="Century Schoolbook"/>
                <a:cs typeface="Century Schoolbook"/>
                <a:sym typeface="Century Schoolbook"/>
              </a:rPr>
              <a:t>CombinedResult&lt;-c(sampleitem1, sampleitem2, sampleitem3)</a:t>
            </a:r>
            <a:endParaRPr/>
          </a:p>
        </p:txBody>
      </p:sp>
      <p:sp>
        <p:nvSpPr>
          <p:cNvPr id="841" name="Google Shape;841;p98"/>
          <p:cNvSpPr txBox="1"/>
          <p:nvPr/>
        </p:nvSpPr>
        <p:spPr>
          <a:xfrm>
            <a:off x="2133600" y="4038600"/>
            <a:ext cx="8978900" cy="2209800"/>
          </a:xfrm>
          <a:prstGeom prst="rect">
            <a:avLst/>
          </a:prstGeom>
          <a:solidFill>
            <a:srgbClr val="FE8637"/>
          </a:solidFill>
          <a:ln cap="flat" cmpd="sng" w="25550">
            <a:solidFill>
              <a:srgbClr val="BB612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t/>
            </a:r>
            <a:endParaRPr b="0" i="1" sz="20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2000"/>
              <a:buFont typeface="Century Schoolbook"/>
              <a:buNone/>
            </a:pPr>
            <a:r>
              <a:rPr b="0" i="1" lang="en-US" sz="2000" u="none">
                <a:solidFill>
                  <a:srgbClr val="000000"/>
                </a:solidFill>
                <a:latin typeface="Century Schoolbook"/>
                <a:ea typeface="Century Schoolbook"/>
                <a:cs typeface="Century Schoolbook"/>
                <a:sym typeface="Century Schoolbook"/>
              </a:rPr>
              <a:t>### Entering the numeric values using the c() command</a:t>
            </a:r>
            <a:endParaRPr/>
          </a:p>
          <a:p>
            <a:pPr indent="0" lvl="0" marL="0" marR="0" rtl="0" algn="l">
              <a:lnSpc>
                <a:spcPct val="100000"/>
              </a:lnSpc>
              <a:spcBef>
                <a:spcPts val="0"/>
              </a:spcBef>
              <a:spcAft>
                <a:spcPts val="0"/>
              </a:spcAft>
              <a:buClr>
                <a:srgbClr val="000000"/>
              </a:buClr>
              <a:buSzPts val="2000"/>
              <a:buFont typeface="Century Schoolbook"/>
              <a:buNone/>
            </a:pPr>
            <a:r>
              <a:rPr b="0" i="0" lang="en-US" sz="2000" u="none">
                <a:solidFill>
                  <a:srgbClr val="000000"/>
                </a:solidFill>
                <a:latin typeface="Century Schoolbook"/>
                <a:ea typeface="Century Schoolbook"/>
                <a:cs typeface="Century Schoolbook"/>
                <a:sym typeface="Century Schoolbook"/>
              </a:rPr>
              <a:t>Result = c(678,876,566,655,74,456,6543,56,45,675,7467,567,868)</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2000"/>
              <a:buFont typeface="Century Schoolbook"/>
              <a:buNone/>
            </a:pPr>
            <a:r>
              <a:rPr b="0" i="1" lang="en-US" sz="2000" u="none">
                <a:solidFill>
                  <a:srgbClr val="000000"/>
                </a:solidFill>
                <a:latin typeface="Century Schoolbook"/>
                <a:ea typeface="Century Schoolbook"/>
                <a:cs typeface="Century Schoolbook"/>
                <a:sym typeface="Century Schoolbook"/>
              </a:rPr>
              <a:t>### To print the result</a:t>
            </a:r>
            <a:endParaRPr/>
          </a:p>
          <a:p>
            <a:pPr indent="0" lvl="0" marL="0" marR="0" rtl="0" algn="l">
              <a:lnSpc>
                <a:spcPct val="100000"/>
              </a:lnSpc>
              <a:spcBef>
                <a:spcPts val="0"/>
              </a:spcBef>
              <a:spcAft>
                <a:spcPts val="0"/>
              </a:spcAft>
              <a:buClr>
                <a:srgbClr val="000000"/>
              </a:buClr>
              <a:buSzPts val="2000"/>
              <a:buFont typeface="Century Schoolbook"/>
              <a:buNone/>
            </a:pPr>
            <a:r>
              <a:rPr b="0" i="0" lang="en-US" sz="2000" u="none">
                <a:solidFill>
                  <a:srgbClr val="000000"/>
                </a:solidFill>
                <a:latin typeface="Century Schoolbook"/>
                <a:ea typeface="Century Schoolbook"/>
                <a:cs typeface="Century Schoolbook"/>
                <a:sym typeface="Century Schoolbook"/>
              </a:rPr>
              <a:t>Result</a:t>
            </a:r>
            <a:endParaRPr/>
          </a:p>
          <a:p>
            <a:pPr indent="0" lvl="0" marL="0" marR="0" rtl="0" algn="l">
              <a:lnSpc>
                <a:spcPct val="100000"/>
              </a:lnSpc>
              <a:spcBef>
                <a:spcPts val="0"/>
              </a:spcBef>
              <a:spcAft>
                <a:spcPts val="0"/>
              </a:spcAft>
              <a:buNone/>
            </a:pPr>
            <a:r>
              <a:t/>
            </a:r>
            <a:endParaRPr b="0" i="0" sz="2000" u="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5" name="Shape 845"/>
        <p:cNvGrpSpPr/>
        <p:nvPr/>
      </p:nvGrpSpPr>
      <p:grpSpPr>
        <a:xfrm>
          <a:off x="0" y="0"/>
          <a:ext cx="0" cy="0"/>
          <a:chOff x="0" y="0"/>
          <a:chExt cx="0" cy="0"/>
        </a:xfrm>
      </p:grpSpPr>
      <p:sp>
        <p:nvSpPr>
          <p:cNvPr id="846" name="Google Shape;846;p99"/>
          <p:cNvSpPr txBox="1"/>
          <p:nvPr/>
        </p:nvSpPr>
        <p:spPr>
          <a:xfrm>
            <a:off x="639762" y="274637"/>
            <a:ext cx="11628437" cy="4873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EB6E5A"/>
              </a:buClr>
              <a:buSzPts val="2900"/>
              <a:buFont typeface="Century Schoolbook"/>
              <a:buNone/>
            </a:pPr>
            <a:r>
              <a:rPr b="1" i="0" lang="en-US" sz="2900" u="none">
                <a:solidFill>
                  <a:srgbClr val="EB6E5A"/>
                </a:solidFill>
                <a:latin typeface="Century Schoolbook"/>
                <a:ea typeface="Century Schoolbook"/>
                <a:cs typeface="Century Schoolbook"/>
                <a:sym typeface="Century Schoolbook"/>
              </a:rPr>
              <a:t>USING THE C() COMMAND</a:t>
            </a:r>
            <a:endParaRPr/>
          </a:p>
        </p:txBody>
      </p:sp>
      <p:sp>
        <p:nvSpPr>
          <p:cNvPr id="847" name="Google Shape;847;p99"/>
          <p:cNvSpPr txBox="1"/>
          <p:nvPr/>
        </p:nvSpPr>
        <p:spPr>
          <a:xfrm>
            <a:off x="639762" y="914400"/>
            <a:ext cx="11628437" cy="5559425"/>
          </a:xfrm>
          <a:prstGeom prst="rect">
            <a:avLst/>
          </a:prstGeom>
          <a:noFill/>
          <a:ln>
            <a:noFill/>
          </a:ln>
        </p:spPr>
        <p:txBody>
          <a:bodyPr anchorCtr="0" anchor="t" bIns="45700" lIns="91425" spcFirstLastPara="1" rIns="91425" wrap="square" tIns="45700">
            <a:noAutofit/>
          </a:bodyPr>
          <a:lstStyle/>
          <a:p>
            <a:pPr indent="-266700" lvl="0" marL="266700" marR="0" rtl="0" algn="l">
              <a:lnSpc>
                <a:spcPct val="100000"/>
              </a:lnSpc>
              <a:spcBef>
                <a:spcPts val="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Executing on R</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Here, we have passed numerical values within the parentheses of </a:t>
            </a:r>
            <a:r>
              <a:rPr b="0" i="0" lang="en-US" sz="2400" u="none">
                <a:solidFill>
                  <a:srgbClr val="FF0000"/>
                </a:solidFill>
                <a:latin typeface="Century Schoolbook"/>
                <a:ea typeface="Century Schoolbook"/>
                <a:cs typeface="Century Schoolbook"/>
                <a:sym typeface="Century Schoolbook"/>
              </a:rPr>
              <a:t>c()</a:t>
            </a:r>
            <a:r>
              <a:rPr b="0" i="0" lang="en-US" sz="2400" u="none">
                <a:solidFill>
                  <a:srgbClr val="000000"/>
                </a:solidFill>
                <a:latin typeface="Century Schoolbook"/>
                <a:ea typeface="Century Schoolbook"/>
                <a:cs typeface="Century Schoolbook"/>
                <a:sym typeface="Century Schoolbook"/>
              </a:rPr>
              <a:t> command with comma separation.</a:t>
            </a:r>
            <a:endParaRPr/>
          </a:p>
          <a:p>
            <a:pPr indent="-266700" lvl="0" marL="266700" marR="0" rtl="0" algn="l">
              <a:lnSpc>
                <a:spcPct val="100000"/>
              </a:lnSpc>
              <a:spcBef>
                <a:spcPts val="600"/>
              </a:spcBef>
              <a:spcAft>
                <a:spcPts val="0"/>
              </a:spcAft>
              <a:buClr>
                <a:srgbClr val="FE8637"/>
              </a:buClr>
              <a:buSzPts val="1680"/>
              <a:buFont typeface="Noto Sans Symbols"/>
              <a:buChar char="🞆"/>
            </a:pPr>
            <a:r>
              <a:rPr b="0" i="0" lang="en-US" sz="2400" u="none">
                <a:solidFill>
                  <a:srgbClr val="000000"/>
                </a:solidFill>
                <a:latin typeface="Century Schoolbook"/>
                <a:ea typeface="Century Schoolbook"/>
                <a:cs typeface="Century Schoolbook"/>
                <a:sym typeface="Century Schoolbook"/>
              </a:rPr>
              <a:t>The values are stored in the new object called “</a:t>
            </a:r>
            <a:r>
              <a:rPr b="0" i="0" lang="en-US" sz="2400" u="none">
                <a:solidFill>
                  <a:srgbClr val="FF0000"/>
                </a:solidFill>
                <a:latin typeface="Century Schoolbook"/>
                <a:ea typeface="Century Schoolbook"/>
                <a:cs typeface="Century Schoolbook"/>
                <a:sym typeface="Century Schoolbook"/>
              </a:rPr>
              <a:t>Result</a:t>
            </a:r>
            <a:r>
              <a:rPr b="0" i="0" lang="en-US" sz="2400" u="none">
                <a:solidFill>
                  <a:srgbClr val="000000"/>
                </a:solidFill>
                <a:latin typeface="Century Schoolbook"/>
                <a:ea typeface="Century Schoolbook"/>
                <a:cs typeface="Century Schoolbook"/>
                <a:sym typeface="Century Schoolbook"/>
              </a:rPr>
              <a:t>” and to print the values on the R, we are entering the name of the object</a:t>
            </a:r>
            <a:endParaRPr/>
          </a:p>
          <a:p>
            <a:pPr indent="0" lvl="0" marL="0" marR="0" rtl="0" algn="l">
              <a:lnSpc>
                <a:spcPct val="100000"/>
              </a:lnSpc>
              <a:spcBef>
                <a:spcPts val="0"/>
              </a:spcBef>
              <a:spcAft>
                <a:spcPts val="0"/>
              </a:spcAft>
              <a:buNone/>
            </a:pPr>
            <a:r>
              <a:t/>
            </a:r>
            <a:endParaRPr b="0" i="0" sz="2400" u="none">
              <a:solidFill>
                <a:srgbClr val="000000"/>
              </a:solidFill>
              <a:latin typeface="Century Schoolbook"/>
              <a:ea typeface="Century Schoolbook"/>
              <a:cs typeface="Century Schoolbook"/>
              <a:sym typeface="Century Schoolbook"/>
            </a:endParaRPr>
          </a:p>
        </p:txBody>
      </p:sp>
      <p:pic>
        <p:nvPicPr>
          <p:cNvPr id="848" name="Google Shape;848;p99"/>
          <p:cNvPicPr preferRelativeResize="0"/>
          <p:nvPr/>
        </p:nvPicPr>
        <p:blipFill rotWithShape="1">
          <a:blip r:embed="rId3">
            <a:alphaModFix/>
          </a:blip>
          <a:srcRect b="0" l="0" r="0" t="0"/>
          <a:stretch/>
        </p:blipFill>
        <p:spPr>
          <a:xfrm>
            <a:off x="1295400" y="3200400"/>
            <a:ext cx="9901237" cy="22399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2007-01-09T16:40:04Z</dcterms:created>
  <dc:creator>Pavan Kumar</dc:creator>
</cp:coreProperties>
</file>

<file path=docProps/custom.xml><?xml version="1.0" encoding="utf-8"?>
<Properties xmlns="http://schemas.openxmlformats.org/officeDocument/2006/custom-properties" xmlns:vt="http://schemas.openxmlformats.org/officeDocument/2006/docPropsVTypes"/>
</file>