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1" r:id="rId7"/>
    <p:sldId id="285" r:id="rId8"/>
    <p:sldId id="286" r:id="rId9"/>
    <p:sldId id="287" r:id="rId10"/>
    <p:sldId id="289" r:id="rId11"/>
    <p:sldId id="294" r:id="rId12"/>
    <p:sldId id="292"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2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EAABC8-7EE0-46BD-AD8B-4ACC04E3CE3B}"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79185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EAABC8-7EE0-46BD-AD8B-4ACC04E3CE3B}"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40504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EAABC8-7EE0-46BD-AD8B-4ACC04E3CE3B}"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243593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EAABC8-7EE0-46BD-AD8B-4ACC04E3CE3B}"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68425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AABC8-7EE0-46BD-AD8B-4ACC04E3CE3B}" type="datetimeFigureOut">
              <a:rPr lang="en-IN" smtClean="0"/>
              <a:t>02-06-2021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204986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EAABC8-7EE0-46BD-AD8B-4ACC04E3CE3B}"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374770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EAABC8-7EE0-46BD-AD8B-4ACC04E3CE3B}" type="datetimeFigureOut">
              <a:rPr lang="en-IN" smtClean="0"/>
              <a:t>02-06-2021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28553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EAABC8-7EE0-46BD-AD8B-4ACC04E3CE3B}" type="datetimeFigureOut">
              <a:rPr lang="en-IN" smtClean="0"/>
              <a:t>02-06-2021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400065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AABC8-7EE0-46BD-AD8B-4ACC04E3CE3B}" type="datetimeFigureOut">
              <a:rPr lang="en-IN" smtClean="0"/>
              <a:t>02-06-2021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10107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AABC8-7EE0-46BD-AD8B-4ACC04E3CE3B}"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27503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AABC8-7EE0-46BD-AD8B-4ACC04E3CE3B}" type="datetimeFigureOut">
              <a:rPr lang="en-IN" smtClean="0"/>
              <a:t>02-06-2021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F1E45C-C451-4E1B-90F2-8AD70C283682}" type="slidenum">
              <a:rPr lang="en-IN" smtClean="0"/>
              <a:t>‹#›</a:t>
            </a:fld>
            <a:endParaRPr lang="en-IN"/>
          </a:p>
        </p:txBody>
      </p:sp>
    </p:spTree>
    <p:extLst>
      <p:ext uri="{BB962C8B-B14F-4D97-AF65-F5344CB8AC3E}">
        <p14:creationId xmlns:p14="http://schemas.microsoft.com/office/powerpoint/2010/main" val="34060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AABC8-7EE0-46BD-AD8B-4ACC04E3CE3B}" type="datetimeFigureOut">
              <a:rPr lang="en-IN" smtClean="0"/>
              <a:t>02-06-2021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1E45C-C451-4E1B-90F2-8AD70C283682}" type="slidenum">
              <a:rPr lang="en-IN" smtClean="0"/>
              <a:t>‹#›</a:t>
            </a:fld>
            <a:endParaRPr lang="en-IN"/>
          </a:p>
        </p:txBody>
      </p:sp>
    </p:spTree>
    <p:extLst>
      <p:ext uri="{BB962C8B-B14F-4D97-AF65-F5344CB8AC3E}">
        <p14:creationId xmlns:p14="http://schemas.microsoft.com/office/powerpoint/2010/main" val="342533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26373" y="393630"/>
            <a:ext cx="669125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22222"/>
                </a:solidFill>
                <a:effectLst/>
                <a:latin typeface="Algerian" pitchFamily="82" charset="0"/>
                <a:ea typeface="Times New Roman" pitchFamily="18" charset="0"/>
                <a:cs typeface="Arial" pitchFamily="34" charset="0"/>
              </a:rPr>
              <a:t>Indira College of Engineering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22222"/>
                </a:solidFill>
                <a:effectLst/>
                <a:latin typeface="Algerian" pitchFamily="82" charset="0"/>
                <a:ea typeface="Times New Roman" pitchFamily="18" charset="0"/>
                <a:cs typeface="Arial" pitchFamily="34" charset="0"/>
              </a:rPr>
              <a:t>Management Pune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 descr="Description: logo indira.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300201"/>
            <a:ext cx="1714500"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412927" y="2324438"/>
            <a:ext cx="656942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endParaRPr kumimoji="0" lang="en-US" sz="3600" b="1" i="0" u="sng" strike="noStrike" cap="none" normalizeH="0" baseline="0" dirty="0" smtClean="0">
              <a:ln>
                <a:noFill/>
              </a:ln>
              <a:solidFill>
                <a:schemeClr val="tx1"/>
              </a:solidFill>
              <a:effectLst/>
              <a:latin typeface="Algerian" pitchFamily="82"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r>
              <a:rPr kumimoji="0" lang="en-US" sz="3600" b="1" i="0" u="sng" strike="noStrike" cap="none" normalizeH="0" baseline="0" dirty="0" smtClean="0">
                <a:ln>
                  <a:noFill/>
                </a:ln>
                <a:solidFill>
                  <a:schemeClr val="tx1"/>
                </a:solidFill>
                <a:effectLst/>
                <a:latin typeface="Algerian" pitchFamily="82" charset="0"/>
                <a:ea typeface="Times New Roman" pitchFamily="18" charset="0"/>
                <a:cs typeface="Arial" pitchFamily="34" charset="0"/>
              </a:rPr>
              <a:t>Electricity Billing System</a:t>
            </a:r>
          </a:p>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endParaRPr lang="en-US" sz="3600" b="1" u="sng" dirty="0">
              <a:latin typeface="Algerian" pitchFamily="82"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Project Submitted By </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Nainesh</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a:t>
            </a: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Gopalrao</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a:t>
            </a: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Iche</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 81107</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 the Guidance of</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Dr. </a:t>
            </a: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Darshana</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Desai Mam </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(SRS)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Software Requirements Specification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0731612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7544" y="43543"/>
            <a:ext cx="347422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 Hierarchy Diagram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5" name="Picture 1" descr="Module Hierarchy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12" y="505679"/>
            <a:ext cx="7956376" cy="60235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446216" y="6500083"/>
            <a:ext cx="66105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3.1.5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Module Hierarchy</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diagram of Electricity Billing System.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906923168"/>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esktop\Electricity Billing System\Reports\Sequence D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609600"/>
            <a:ext cx="7478713" cy="5638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9552" y="107184"/>
            <a:ext cx="2435680" cy="369332"/>
          </a:xfrm>
          <a:prstGeom prst="rect">
            <a:avLst/>
          </a:prstGeom>
        </p:spPr>
        <p:txBody>
          <a:bodyPr wrap="square">
            <a:spAutoFit/>
          </a:bodyPr>
          <a:lstStyle/>
          <a:p>
            <a:pPr lvl="0" algn="ctr" fontAlgn="base">
              <a:spcBef>
                <a:spcPct val="0"/>
              </a:spcBef>
              <a:spcAft>
                <a:spcPct val="0"/>
              </a:spcAft>
            </a:pPr>
            <a:r>
              <a:rPr lang="en-US" b="1" u="sng" dirty="0">
                <a:latin typeface="Times New Roman" pitchFamily="18" charset="0"/>
                <a:ea typeface="Times New Roman" pitchFamily="18" charset="0"/>
                <a:cs typeface="Times New Roman" pitchFamily="18" charset="0"/>
              </a:rPr>
              <a:t>Sequence </a:t>
            </a:r>
            <a:r>
              <a:rPr lang="en-US" b="1" u="sng" dirty="0" smtClean="0">
                <a:latin typeface="Times New Roman" pitchFamily="18" charset="0"/>
                <a:ea typeface="Times New Roman" pitchFamily="18" charset="0"/>
                <a:cs typeface="Times New Roman" pitchFamily="18" charset="0"/>
              </a:rPr>
              <a:t>Diagram</a:t>
            </a:r>
            <a:r>
              <a:rPr lang="en-US" b="1" dirty="0" smtClean="0">
                <a:latin typeface="Times New Roman" pitchFamily="18" charset="0"/>
                <a:ea typeface="Times New Roman" pitchFamily="18" charset="0"/>
                <a:cs typeface="Times New Roman" pitchFamily="18" charset="0"/>
              </a:rPr>
              <a:t> :-</a:t>
            </a:r>
            <a:endParaRPr lang="en-US" sz="900" dirty="0">
              <a:latin typeface="Times New Roman" pitchFamily="18" charset="0"/>
              <a:cs typeface="Times New Roman" pitchFamily="18" charset="0"/>
            </a:endParaRPr>
          </a:p>
        </p:txBody>
      </p:sp>
      <p:sp>
        <p:nvSpPr>
          <p:cNvPr id="3" name="Rectangle 2"/>
          <p:cNvSpPr/>
          <p:nvPr/>
        </p:nvSpPr>
        <p:spPr>
          <a:xfrm>
            <a:off x="954360" y="6330806"/>
            <a:ext cx="6858000" cy="338554"/>
          </a:xfrm>
          <a:prstGeom prst="rect">
            <a:avLst/>
          </a:prstGeom>
        </p:spPr>
        <p:txBody>
          <a:bodyPr wrap="square">
            <a:spAutoFit/>
          </a:bodyPr>
          <a:lstStyle/>
          <a:p>
            <a:pPr lvl="0" indent="457200" algn="ctr" fontAlgn="base">
              <a:spcBef>
                <a:spcPct val="0"/>
              </a:spcBef>
              <a:spcAft>
                <a:spcPct val="0"/>
              </a:spcAft>
            </a:pPr>
            <a:r>
              <a:rPr lang="en-US" sz="1600" b="1" dirty="0">
                <a:latin typeface="Times New Roman" pitchFamily="18" charset="0"/>
                <a:ea typeface="Times New Roman" pitchFamily="18" charset="0"/>
                <a:cs typeface="Times New Roman" pitchFamily="18" charset="0"/>
              </a:rPr>
              <a:t>FIG 3.1.5 : </a:t>
            </a:r>
            <a:r>
              <a:rPr lang="en-US" sz="1600" b="1" dirty="0" smtClean="0">
                <a:latin typeface="Times New Roman" pitchFamily="18" charset="0"/>
                <a:ea typeface="Times New Roman" pitchFamily="18" charset="0"/>
                <a:cs typeface="Times New Roman" pitchFamily="18" charset="0"/>
              </a:rPr>
              <a:t>Sequence Diagram </a:t>
            </a:r>
            <a:r>
              <a:rPr lang="en-US" sz="1600" b="1" dirty="0">
                <a:latin typeface="Times New Roman" pitchFamily="18" charset="0"/>
                <a:ea typeface="Times New Roman" pitchFamily="18" charset="0"/>
                <a:cs typeface="Times New Roman" pitchFamily="18" charset="0"/>
              </a:rPr>
              <a:t>of Electricity Billing System.</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07263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8640"/>
            <a:ext cx="9144000" cy="5632311"/>
          </a:xfrm>
          <a:prstGeom prst="rect">
            <a:avLst/>
          </a:prstGeom>
        </p:spPr>
        <p:txBody>
          <a:bodyPr wrap="square">
            <a:spAutoFit/>
          </a:bodyPr>
          <a:lstStyle/>
          <a:p>
            <a:pPr algn="ctr"/>
            <a:r>
              <a:rPr lang="en-IN" sz="2400" b="1" u="sng" dirty="0">
                <a:latin typeface="Times New Roman" pitchFamily="18" charset="0"/>
                <a:cs typeface="Times New Roman" pitchFamily="18" charset="0"/>
              </a:rPr>
              <a:t>CONCLUSION</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After all the hard work is done for electricity bill management system is here. It is a software which helps the user to work with the billing cycles, paying bills, managing different DETAILS under which are working etc.</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This software reduces the amount of manual data entry and gives greater efficiency. The User Interface of it is very friendly and can be easily used by anyone.</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It also decreases the amount of time taken to write details and other modules.</a:t>
            </a:r>
          </a:p>
          <a:p>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 </a:t>
            </a:r>
          </a:p>
        </p:txBody>
      </p:sp>
    </p:spTree>
    <p:extLst>
      <p:ext uri="{BB962C8B-B14F-4D97-AF65-F5344CB8AC3E}">
        <p14:creationId xmlns:p14="http://schemas.microsoft.com/office/powerpoint/2010/main" val="1449076767"/>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994048" y="4989"/>
            <a:ext cx="71559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smtClean="0">
                <a:latin typeface="Times New Roman" pitchFamily="18" charset="0"/>
                <a:ea typeface="Times New Roman" pitchFamily="18" charset="0"/>
                <a:cs typeface="Times New Roman" pitchFamily="18" charset="0"/>
              </a:rPr>
              <a:t>Snapshots:-</a:t>
            </a:r>
          </a:p>
        </p:txBody>
      </p:sp>
      <p:sp>
        <p:nvSpPr>
          <p:cNvPr id="3" name="Rectangle 4"/>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3419872" y="6474822"/>
            <a:ext cx="21707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5.1.1</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page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392435" y="476672"/>
            <a:ext cx="1505540" cy="369332"/>
          </a:xfrm>
          <a:prstGeom prst="rect">
            <a:avLst/>
          </a:prstGeom>
        </p:spPr>
        <p:txBody>
          <a:bodyPr wrap="none">
            <a:spAutoFit/>
          </a:bodyPr>
          <a:lstStyle/>
          <a:p>
            <a:pPr lvl="0" fontAlgn="base">
              <a:spcBef>
                <a:spcPct val="0"/>
              </a:spcBef>
              <a:spcAft>
                <a:spcPct val="0"/>
              </a:spcAft>
            </a:pPr>
            <a:r>
              <a:rPr lang="en-US" b="1" dirty="0">
                <a:latin typeface="Times New Roman" pitchFamily="18" charset="0"/>
                <a:ea typeface="Times New Roman" pitchFamily="18" charset="0"/>
                <a:cs typeface="Times New Roman" pitchFamily="18" charset="0"/>
              </a:rPr>
              <a:t>Home page :-</a:t>
            </a:r>
            <a:endParaRPr lang="en-US" sz="1000" dirty="0">
              <a:latin typeface="Times New Roman" pitchFamily="18" charset="0"/>
              <a:cs typeface="Times New Roman" pitchFamily="18" charset="0"/>
            </a:endParaRPr>
          </a:p>
        </p:txBody>
      </p:sp>
      <p:pic>
        <p:nvPicPr>
          <p:cNvPr id="6146" name="Picture 2" descr="C:\Users\HP\Desktop\Electricity Billing System\Reports\U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29" y="846004"/>
            <a:ext cx="8654451" cy="553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081268"/>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40170"/>
          </a:xfrm>
          <a:prstGeom prst="rect">
            <a:avLst/>
          </a:prstGeom>
        </p:spPr>
        <p:txBody>
          <a:bodyPr wrap="square">
            <a:spAutoFit/>
          </a:bodyPr>
          <a:lstStyle/>
          <a:p>
            <a:pPr algn="ctr"/>
            <a:endParaRPr lang="en-IN" sz="2400" b="1" u="sng" dirty="0" smtClean="0">
              <a:latin typeface="Times New Roman" pitchFamily="18" charset="0"/>
              <a:cs typeface="Times New Roman" pitchFamily="18" charset="0"/>
            </a:endParaRPr>
          </a:p>
          <a:p>
            <a:pPr algn="ctr"/>
            <a:r>
              <a:rPr lang="en-IN" sz="2400" b="1" u="sng" dirty="0" smtClean="0">
                <a:latin typeface="Times New Roman" pitchFamily="18" charset="0"/>
                <a:cs typeface="Times New Roman" pitchFamily="18" charset="0"/>
              </a:rPr>
              <a:t>INDEX</a:t>
            </a:r>
            <a:r>
              <a:rPr lang="en-IN" sz="2400" b="1"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 1</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a:p>
            <a:r>
              <a:rPr lang="en-US" sz="1100" dirty="0">
                <a:latin typeface="Times New Roman" pitchFamily="18" charset="0"/>
                <a:cs typeface="Times New Roman" pitchFamily="18" charset="0"/>
              </a:rPr>
              <a:t>		</a:t>
            </a:r>
            <a:endParaRPr lang="en-IN" sz="1100" dirty="0">
              <a:latin typeface="Times New Roman" pitchFamily="18" charset="0"/>
              <a:cs typeface="Times New Roman" pitchFamily="18" charset="0"/>
            </a:endParaRP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System </a:t>
            </a:r>
            <a:r>
              <a:rPr lang="en-US" b="1" dirty="0">
                <a:latin typeface="Times New Roman" pitchFamily="18" charset="0"/>
                <a:cs typeface="Times New Roman" pitchFamily="18" charset="0"/>
              </a:rPr>
              <a:t>Requirements</a:t>
            </a:r>
            <a:endParaRPr lang="en-IN" dirty="0">
              <a:latin typeface="Times New Roman" pitchFamily="18" charset="0"/>
              <a:cs typeface="Times New Roman" pitchFamily="18" charset="0"/>
            </a:endParaRPr>
          </a:p>
          <a:p>
            <a:endParaRPr lang="en-US" sz="900" dirty="0" smtClean="0">
              <a:latin typeface="Times New Roman" pitchFamily="18" charset="0"/>
              <a:cs typeface="Times New Roman" pitchFamily="18" charset="0"/>
            </a:endParaRPr>
          </a:p>
          <a:p>
            <a:pPr lvl="0"/>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3	Scope of Work</a:t>
            </a:r>
          </a:p>
          <a:p>
            <a:r>
              <a:rPr lang="en-US" sz="900" b="1" dirty="0">
                <a:latin typeface="Times New Roman" pitchFamily="18" charset="0"/>
                <a:cs typeface="Times New Roman" pitchFamily="18" charset="0"/>
              </a:rPr>
              <a:t>	</a:t>
            </a:r>
            <a:endParaRPr lang="en-US" sz="900"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4	System Design And Modeling</a:t>
            </a:r>
          </a:p>
          <a:p>
            <a:endParaRPr lang="en-IN" sz="1050"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4.1</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Preliminary </a:t>
            </a:r>
            <a:r>
              <a:rPr lang="en-US" dirty="0">
                <a:latin typeface="Times New Roman" pitchFamily="18" charset="0"/>
                <a:cs typeface="Times New Roman" pitchFamily="18" charset="0"/>
              </a:rPr>
              <a:t>Design</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4.1.1</a:t>
            </a:r>
            <a:r>
              <a:rPr lang="en-US" dirty="0">
                <a:latin typeface="Times New Roman" pitchFamily="18" charset="0"/>
                <a:cs typeface="Times New Roman" pitchFamily="18" charset="0"/>
              </a:rPr>
              <a:t>	E-R </a:t>
            </a:r>
            <a:r>
              <a:rPr lang="en-US" dirty="0" smtClean="0">
                <a:latin typeface="Times New Roman" pitchFamily="18" charset="0"/>
                <a:cs typeface="Times New Roman" pitchFamily="18" charset="0"/>
              </a:rPr>
              <a:t>Diagram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4.1.2</a:t>
            </a:r>
            <a:r>
              <a:rPr lang="en-US" dirty="0">
                <a:latin typeface="Times New Roman" pitchFamily="18" charset="0"/>
                <a:cs typeface="Times New Roman" pitchFamily="18" charset="0"/>
              </a:rPr>
              <a:t>	Class </a:t>
            </a:r>
            <a:r>
              <a:rPr lang="en-US" dirty="0" smtClean="0">
                <a:latin typeface="Times New Roman" pitchFamily="18" charset="0"/>
                <a:cs typeface="Times New Roman" pitchFamily="18" charset="0"/>
              </a:rPr>
              <a:t>Diagram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4.1.3</a:t>
            </a:r>
            <a:r>
              <a:rPr lang="en-US" dirty="0">
                <a:latin typeface="Times New Roman" pitchFamily="18" charset="0"/>
                <a:cs typeface="Times New Roman" pitchFamily="18" charset="0"/>
              </a:rPr>
              <a:t>	</a:t>
            </a:r>
            <a:r>
              <a:rPr lang="en-US" dirty="0">
                <a:latin typeface="Times New Roman" pitchFamily="18" charset="0"/>
                <a:cs typeface="Times New Roman" pitchFamily="18" charset="0"/>
              </a:rPr>
              <a:t>Activity </a:t>
            </a:r>
            <a:r>
              <a:rPr lang="en-US" dirty="0" smtClean="0">
                <a:latin typeface="Times New Roman" pitchFamily="18" charset="0"/>
                <a:cs typeface="Times New Roman" pitchFamily="18" charset="0"/>
              </a:rPr>
              <a:t>Diagram</a:t>
            </a:r>
            <a:endParaRPr lang="en-IN"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4.1.4</a:t>
            </a:r>
            <a:r>
              <a:rPr lang="en-US" dirty="0">
                <a:latin typeface="Times New Roman" pitchFamily="18" charset="0"/>
                <a:cs typeface="Times New Roman" pitchFamily="18" charset="0"/>
              </a:rPr>
              <a:t>	Use Case Diagram</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4.1.5</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Module </a:t>
            </a:r>
            <a:r>
              <a:rPr lang="en-US" dirty="0">
                <a:latin typeface="Times New Roman" pitchFamily="18" charset="0"/>
                <a:cs typeface="Times New Roman" pitchFamily="18" charset="0"/>
              </a:rPr>
              <a:t>Hierarchy </a:t>
            </a:r>
            <a:r>
              <a:rPr lang="en-US" dirty="0" smtClean="0">
                <a:latin typeface="Times New Roman" pitchFamily="18" charset="0"/>
                <a:cs typeface="Times New Roman" pitchFamily="18" charset="0"/>
              </a:rPr>
              <a:t>Diagram</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4.1.6	Sequence Diagram</a:t>
            </a:r>
          </a:p>
          <a:p>
            <a:r>
              <a:rPr lang="en-US" sz="1200" dirty="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5	Database Design</a:t>
            </a:r>
            <a:endParaRPr lang="en-US" sz="1200" b="1"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6</a:t>
            </a:r>
            <a:r>
              <a:rPr lang="en-US" b="1" dirty="0" smtClean="0">
                <a:latin typeface="Times New Roman" pitchFamily="18" charset="0"/>
                <a:cs typeface="Times New Roman" pitchFamily="18" charset="0"/>
              </a:rPr>
              <a:t>	Conclusion</a:t>
            </a:r>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r>
              <a:rPr lang="en-IN" sz="1100" dirty="0" smtClean="0">
                <a:latin typeface="Times New Roman" pitchFamily="18" charset="0"/>
                <a:cs typeface="Times New Roman" pitchFamily="18" charset="0"/>
              </a:rPr>
              <a:t> </a:t>
            </a:r>
          </a:p>
          <a:p>
            <a:r>
              <a:rPr lang="en-US" b="1" dirty="0">
                <a:latin typeface="Times New Roman" pitchFamily="18" charset="0"/>
                <a:cs typeface="Times New Roman" pitchFamily="18" charset="0"/>
              </a:rPr>
              <a:t>7</a:t>
            </a:r>
            <a:r>
              <a:rPr lang="en-US"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Snapshots</a:t>
            </a:r>
          </a:p>
        </p:txBody>
      </p:sp>
    </p:spTree>
    <p:extLst>
      <p:ext uri="{BB962C8B-B14F-4D97-AF65-F5344CB8AC3E}">
        <p14:creationId xmlns:p14="http://schemas.microsoft.com/office/powerpoint/2010/main" val="1440618808"/>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1" y="0"/>
            <a:ext cx="9140619" cy="6694140"/>
          </a:xfrm>
          <a:prstGeom prst="rect">
            <a:avLst/>
          </a:prstGeom>
        </p:spPr>
        <p:txBody>
          <a:bodyPr wrap="square">
            <a:spAutoFit/>
          </a:bodyPr>
          <a:lstStyle/>
          <a:p>
            <a:endParaRPr lang="en-IN" sz="2000" dirty="0" smtClean="0"/>
          </a:p>
          <a:p>
            <a:pPr algn="ctr"/>
            <a:r>
              <a:rPr lang="en-IN" sz="2400" b="1" u="sng"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endParaRPr lang="en-IN" sz="1000" dirty="0"/>
          </a:p>
          <a:p>
            <a:endParaRPr lang="en-IN" sz="100" dirty="0" smtClean="0"/>
          </a:p>
          <a:p>
            <a:pPr marL="457200" indent="-457200" fontAlgn="base">
              <a:buFont typeface="+mj-lt"/>
              <a:buAutoNum type="arabicPeriod"/>
            </a:pPr>
            <a:r>
              <a:rPr lang="en-US" sz="2200" dirty="0">
                <a:latin typeface="Times New Roman" pitchFamily="18" charset="0"/>
                <a:cs typeface="Times New Roman" pitchFamily="18" charset="0"/>
              </a:rPr>
              <a:t>This system is named as Electricity Bill Management System. This system is made to keep the records about the bills of the </a:t>
            </a:r>
            <a:r>
              <a:rPr lang="en-US" sz="2200" dirty="0" smtClean="0">
                <a:latin typeface="Times New Roman" pitchFamily="18" charset="0"/>
                <a:cs typeface="Times New Roman" pitchFamily="18" charset="0"/>
              </a:rPr>
              <a:t>customers. The </a:t>
            </a:r>
            <a:r>
              <a:rPr lang="en-US" sz="2200" dirty="0">
                <a:latin typeface="Times New Roman" pitchFamily="18" charset="0"/>
                <a:cs typeface="Times New Roman" pitchFamily="18" charset="0"/>
              </a:rPr>
              <a:t>admin can manage all the accounts and the registered </a:t>
            </a:r>
            <a:r>
              <a:rPr lang="en-US" sz="2200" dirty="0" smtClean="0">
                <a:latin typeface="Times New Roman" pitchFamily="18" charset="0"/>
                <a:cs typeface="Times New Roman" pitchFamily="18" charset="0"/>
              </a:rPr>
              <a:t>users, but the  customers </a:t>
            </a:r>
            <a:r>
              <a:rPr lang="en-US" sz="2200" dirty="0">
                <a:latin typeface="Times New Roman" pitchFamily="18" charset="0"/>
                <a:cs typeface="Times New Roman" pitchFamily="18" charset="0"/>
              </a:rPr>
              <a:t>can only manage their own accounts. This system helps in maintaining the bills and the payments</a:t>
            </a:r>
            <a:r>
              <a:rPr lang="en-US" sz="2200" dirty="0" smtClean="0">
                <a:latin typeface="Times New Roman" pitchFamily="18" charset="0"/>
                <a:cs typeface="Times New Roman" pitchFamily="18" charset="0"/>
              </a:rPr>
              <a:t>.</a:t>
            </a:r>
          </a:p>
          <a:p>
            <a:pPr marL="457200" indent="-457200" fontAlgn="base">
              <a:buFont typeface="+mj-lt"/>
              <a:buAutoNum type="arabicPeriod"/>
            </a:pPr>
            <a:endParaRPr lang="en-US" sz="2200" dirty="0">
              <a:latin typeface="Times New Roman" pitchFamily="18" charset="0"/>
              <a:cs typeface="Times New Roman" pitchFamily="18" charset="0"/>
            </a:endParaRPr>
          </a:p>
          <a:p>
            <a:pPr marL="457200" indent="-457200" fontAlgn="base">
              <a:buFont typeface="+mj-lt"/>
              <a:buAutoNum type="arabicPeriod"/>
            </a:pPr>
            <a:r>
              <a:rPr lang="en-US" sz="2200" dirty="0" smtClean="0">
                <a:latin typeface="Times New Roman" pitchFamily="18" charset="0"/>
                <a:cs typeface="Times New Roman" pitchFamily="18" charset="0"/>
              </a:rPr>
              <a:t>Admin and </a:t>
            </a:r>
            <a:r>
              <a:rPr lang="en-US" sz="2200" dirty="0">
                <a:latin typeface="Times New Roman" pitchFamily="18" charset="0"/>
                <a:cs typeface="Times New Roman" pitchFamily="18" charset="0"/>
              </a:rPr>
              <a:t>customers </a:t>
            </a:r>
            <a:r>
              <a:rPr lang="en-US" sz="2200" dirty="0" smtClean="0">
                <a:latin typeface="Times New Roman" pitchFamily="18" charset="0"/>
                <a:cs typeface="Times New Roman" pitchFamily="18" charset="0"/>
              </a:rPr>
              <a:t>have </a:t>
            </a:r>
            <a:r>
              <a:rPr lang="en-US" sz="2200" dirty="0">
                <a:latin typeface="Times New Roman" pitchFamily="18" charset="0"/>
                <a:cs typeface="Times New Roman" pitchFamily="18" charset="0"/>
              </a:rPr>
              <a:t>a different interface and different privileges according to their need</a:t>
            </a:r>
            <a:r>
              <a:rPr lang="en-US" sz="2200" dirty="0" smtClean="0">
                <a:latin typeface="Times New Roman" pitchFamily="18" charset="0"/>
                <a:cs typeface="Times New Roman" pitchFamily="18" charset="0"/>
              </a:rPr>
              <a:t>.</a:t>
            </a:r>
          </a:p>
          <a:p>
            <a:pPr marL="457200" indent="-457200" fontAlgn="base">
              <a:buFont typeface="+mj-lt"/>
              <a:buAutoNum type="arabicPeriod"/>
            </a:pPr>
            <a:endParaRPr lang="en-US" sz="2200" dirty="0">
              <a:latin typeface="Times New Roman" pitchFamily="18" charset="0"/>
              <a:cs typeface="Times New Roman" pitchFamily="18" charset="0"/>
            </a:endParaRPr>
          </a:p>
          <a:p>
            <a:pPr marL="457200" indent="-457200" fontAlgn="base">
              <a:buFont typeface="+mj-lt"/>
              <a:buAutoNum type="arabicPeriod"/>
            </a:pPr>
            <a:r>
              <a:rPr lang="en-US" sz="2200" dirty="0">
                <a:latin typeface="Times New Roman" pitchFamily="18" charset="0"/>
                <a:cs typeface="Times New Roman" pitchFamily="18" charset="0"/>
              </a:rPr>
              <a:t>Like a customer can only manage his account and cannot see any details of other </a:t>
            </a:r>
            <a:r>
              <a:rPr lang="en-US" sz="2200" dirty="0" smtClean="0">
                <a:latin typeface="Times New Roman" pitchFamily="18" charset="0"/>
                <a:cs typeface="Times New Roman" pitchFamily="18" charset="0"/>
              </a:rPr>
              <a:t>customers but admin </a:t>
            </a:r>
            <a:r>
              <a:rPr lang="en-US" sz="2200" dirty="0">
                <a:latin typeface="Times New Roman" pitchFamily="18" charset="0"/>
                <a:cs typeface="Times New Roman" pitchFamily="18" charset="0"/>
              </a:rPr>
              <a:t>can manage all the </a:t>
            </a:r>
            <a:r>
              <a:rPr lang="en-US" sz="2200" dirty="0" smtClean="0">
                <a:latin typeface="Times New Roman" pitchFamily="18" charset="0"/>
                <a:cs typeface="Times New Roman" pitchFamily="18" charset="0"/>
              </a:rPr>
              <a:t>accounts.</a:t>
            </a:r>
          </a:p>
          <a:p>
            <a:pPr marL="457200" indent="-457200" fontAlgn="base">
              <a:buFont typeface="+mj-lt"/>
              <a:buAutoNum type="arabicPeriod"/>
            </a:pPr>
            <a:endParaRPr lang="en-US" sz="2200" dirty="0" smtClean="0">
              <a:latin typeface="Times New Roman" pitchFamily="18" charset="0"/>
              <a:cs typeface="Times New Roman" pitchFamily="18" charset="0"/>
            </a:endParaRPr>
          </a:p>
          <a:p>
            <a:pPr marL="457200" indent="-457200" fontAlgn="base">
              <a:buFont typeface="+mj-lt"/>
              <a:buAutoNum type="arabicPeriod"/>
            </a:pPr>
            <a:r>
              <a:rPr lang="en-US" sz="2200" dirty="0" smtClean="0">
                <a:latin typeface="Times New Roman" pitchFamily="18" charset="0"/>
                <a:cs typeface="Times New Roman" pitchFamily="18" charset="0"/>
              </a:rPr>
              <a:t>This </a:t>
            </a:r>
            <a:r>
              <a:rPr lang="en-US" sz="2200" dirty="0">
                <a:latin typeface="Times New Roman" pitchFamily="18" charset="0"/>
                <a:cs typeface="Times New Roman" pitchFamily="18" charset="0"/>
              </a:rPr>
              <a:t>system also has the option for customers to pay their electricity bills by online mode</a:t>
            </a:r>
            <a:r>
              <a:rPr lang="en-US" sz="2200" dirty="0" smtClean="0">
                <a:latin typeface="Times New Roman" pitchFamily="18" charset="0"/>
                <a:cs typeface="Times New Roman" pitchFamily="18" charset="0"/>
              </a:rPr>
              <a:t>.</a:t>
            </a:r>
          </a:p>
          <a:p>
            <a:pPr marL="457200" indent="-457200" fontAlgn="base">
              <a:buFont typeface="+mj-lt"/>
              <a:buAutoNum type="arabicPeriod"/>
            </a:pPr>
            <a:endParaRPr lang="en-US" sz="2200" dirty="0">
              <a:latin typeface="Times New Roman" pitchFamily="18" charset="0"/>
              <a:cs typeface="Times New Roman" pitchFamily="18" charset="0"/>
            </a:endParaRPr>
          </a:p>
          <a:p>
            <a:pPr marL="457200" indent="-457200" fontAlgn="base">
              <a:buFont typeface="+mj-lt"/>
              <a:buAutoNum type="arabicPeriod"/>
            </a:pPr>
            <a:r>
              <a:rPr lang="en-US" sz="2200" dirty="0">
                <a:latin typeface="Times New Roman" pitchFamily="18" charset="0"/>
                <a:cs typeface="Times New Roman" pitchFamily="18" charset="0"/>
              </a:rPr>
              <a:t>This system also has the feature to add and delete customer </a:t>
            </a:r>
            <a:r>
              <a:rPr lang="en-US" sz="2200" dirty="0" smtClean="0">
                <a:latin typeface="Times New Roman" pitchFamily="18" charset="0"/>
                <a:cs typeface="Times New Roman" pitchFamily="18" charset="0"/>
              </a:rPr>
              <a:t>account </a:t>
            </a:r>
            <a:r>
              <a:rPr lang="en-US" sz="2200" dirty="0">
                <a:latin typeface="Times New Roman" pitchFamily="18" charset="0"/>
                <a:cs typeface="Times New Roman" pitchFamily="18" charset="0"/>
              </a:rPr>
              <a:t>in case a customer wants to cut the </a:t>
            </a:r>
            <a:r>
              <a:rPr lang="en-US" sz="2200" dirty="0" smtClean="0">
                <a:latin typeface="Times New Roman" pitchFamily="18" charset="0"/>
                <a:cs typeface="Times New Roman" pitchFamily="18" charset="0"/>
              </a:rPr>
              <a:t>connection.</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603226002"/>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402026"/>
          </a:xfrm>
          <a:prstGeom prst="rect">
            <a:avLst/>
          </a:prstGeom>
        </p:spPr>
        <p:txBody>
          <a:bodyPr wrap="square">
            <a:spAutoFit/>
          </a:bodyPr>
          <a:lstStyle/>
          <a:p>
            <a:pPr algn="ctr"/>
            <a:endParaRPr lang="en-US" sz="900" b="1" dirty="0" smtClean="0">
              <a:latin typeface="Times New Roman" pitchFamily="18" charset="0"/>
              <a:cs typeface="Times New Roman" pitchFamily="18" charset="0"/>
            </a:endParaRPr>
          </a:p>
          <a:p>
            <a:pPr algn="ctr"/>
            <a:r>
              <a:rPr lang="en-IN" sz="2400" b="1" u="sng" dirty="0">
                <a:latin typeface="Times New Roman" pitchFamily="18" charset="0"/>
                <a:cs typeface="Times New Roman" pitchFamily="18" charset="0"/>
              </a:rPr>
              <a:t>ANALYSIS AND </a:t>
            </a:r>
            <a:r>
              <a:rPr lang="en-IN" sz="2400" b="1" u="sng">
                <a:latin typeface="Times New Roman" pitchFamily="18" charset="0"/>
                <a:cs typeface="Times New Roman" pitchFamily="18" charset="0"/>
              </a:rPr>
              <a:t>SYSTEM </a:t>
            </a:r>
            <a:r>
              <a:rPr lang="en-IN" sz="2400" b="1" u="sng" smtClean="0">
                <a:latin typeface="Times New Roman" pitchFamily="18" charset="0"/>
                <a:cs typeface="Times New Roman" pitchFamily="18" charset="0"/>
              </a:rPr>
              <a:t>REQUIREMENT</a:t>
            </a:r>
          </a:p>
          <a:p>
            <a:pPr algn="ctr"/>
            <a:endParaRPr lang="en-IN" sz="600" b="1" dirty="0" smtClean="0">
              <a:latin typeface="Times New Roman" pitchFamily="18" charset="0"/>
              <a:cs typeface="Times New Roman" pitchFamily="18" charset="0"/>
            </a:endParaRPr>
          </a:p>
          <a:p>
            <a:r>
              <a:rPr lang="en-IN" sz="1600" b="1" u="sng" dirty="0" smtClean="0">
                <a:latin typeface="Times New Roman" pitchFamily="18" charset="0"/>
                <a:cs typeface="Times New Roman" pitchFamily="18" charset="0"/>
              </a:rPr>
              <a:t>Existing </a:t>
            </a:r>
            <a:r>
              <a:rPr lang="en-IN" sz="1600" b="1" u="sng" dirty="0">
                <a:latin typeface="Times New Roman" pitchFamily="18" charset="0"/>
                <a:cs typeface="Times New Roman" pitchFamily="18" charset="0"/>
              </a:rPr>
              <a:t>and Proposed </a:t>
            </a:r>
            <a:r>
              <a:rPr lang="en-IN" sz="1600" b="1" u="sng" dirty="0" smtClean="0">
                <a:latin typeface="Times New Roman" pitchFamily="18" charset="0"/>
                <a:cs typeface="Times New Roman" pitchFamily="18" charset="0"/>
              </a:rPr>
              <a:t>System</a:t>
            </a:r>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The conventional system of electricity billing is not so effective; one staff must visit each customer’s house to note the meter readings and collect the data. Then, another staff must compute the consumed units and calculate the money to be paid. Again, the bills prepared are to be delivered to customers. Finally, individual customer must go to electricity office to pay their dues.</a:t>
            </a:r>
          </a:p>
          <a:p>
            <a:r>
              <a:rPr lang="en-IN" sz="1600" dirty="0">
                <a:latin typeface="Times New Roman" pitchFamily="18" charset="0"/>
                <a:cs typeface="Times New Roman" pitchFamily="18" charset="0"/>
              </a:rPr>
              <a:t> </a:t>
            </a:r>
          </a:p>
          <a:p>
            <a:r>
              <a:rPr lang="en-IN" sz="1600" dirty="0">
                <a:latin typeface="Times New Roman" pitchFamily="18" charset="0"/>
                <a:cs typeface="Times New Roman" pitchFamily="18" charset="0"/>
              </a:rPr>
              <a:t>With the new system, there is reduction in the number of staffs to be employed by the company. The working speed and performance of the software is faster with high performance which saves time. Furthermore, there is very little chance of miscalculation and being corrupted by the staffs.</a:t>
            </a:r>
          </a:p>
          <a:p>
            <a:endParaRPr lang="en-IN" sz="1400" dirty="0">
              <a:latin typeface="Times New Roman" pitchFamily="18" charset="0"/>
              <a:cs typeface="Times New Roman" pitchFamily="18" charset="0"/>
            </a:endParaRPr>
          </a:p>
          <a:p>
            <a:r>
              <a:rPr lang="en-IN" sz="1600" b="1" dirty="0">
                <a:latin typeface="Times New Roman" pitchFamily="18" charset="0"/>
                <a:cs typeface="Times New Roman" pitchFamily="18" charset="0"/>
              </a:rPr>
              <a:t>2.2 Software &amp; Hardware </a:t>
            </a:r>
            <a:r>
              <a:rPr lang="en-IN" sz="1600" b="1" dirty="0" smtClean="0">
                <a:latin typeface="Times New Roman" pitchFamily="18" charset="0"/>
                <a:cs typeface="Times New Roman" pitchFamily="18" charset="0"/>
              </a:rPr>
              <a:t>Requirements</a:t>
            </a:r>
            <a:endParaRPr lang="en-IN" sz="1600" dirty="0" smtClean="0">
              <a:latin typeface="Times New Roman" pitchFamily="18" charset="0"/>
              <a:cs typeface="Times New Roman" pitchFamily="18" charset="0"/>
            </a:endParaRPr>
          </a:p>
          <a:p>
            <a:endParaRPr lang="en-IN" sz="100" dirty="0">
              <a:latin typeface="Times New Roman" pitchFamily="18" charset="0"/>
              <a:cs typeface="Times New Roman" pitchFamily="18" charset="0"/>
            </a:endParaRPr>
          </a:p>
          <a:p>
            <a:r>
              <a:rPr lang="en-IN" sz="1600" b="1" dirty="0">
                <a:latin typeface="Times New Roman" pitchFamily="18" charset="0"/>
                <a:cs typeface="Times New Roman" pitchFamily="18" charset="0"/>
              </a:rPr>
              <a:t>Hardware </a:t>
            </a:r>
            <a:r>
              <a:rPr lang="en-IN" sz="1600" b="1" dirty="0" smtClean="0">
                <a:latin typeface="Times New Roman" pitchFamily="18" charset="0"/>
                <a:cs typeface="Times New Roman" pitchFamily="18" charset="0"/>
              </a:rPr>
              <a:t>Requirements :</a:t>
            </a:r>
            <a:r>
              <a:rPr lang="en-IN" sz="1600" dirty="0" smtClean="0">
                <a:latin typeface="Times New Roman" pitchFamily="18" charset="0"/>
                <a:cs typeface="Times New Roman" pitchFamily="18" charset="0"/>
              </a:rPr>
              <a:t>-</a:t>
            </a:r>
          </a:p>
          <a:p>
            <a:r>
              <a:rPr lang="en-IN" sz="1600" dirty="0" smtClean="0">
                <a:latin typeface="Times New Roman" pitchFamily="18" charset="0"/>
                <a:cs typeface="Times New Roman" pitchFamily="18" charset="0"/>
              </a:rPr>
              <a:t>Processor </a:t>
            </a:r>
            <a:r>
              <a:rPr lang="en-IN" sz="1600" dirty="0">
                <a:latin typeface="Times New Roman" pitchFamily="18" charset="0"/>
                <a:cs typeface="Times New Roman" pitchFamily="18" charset="0"/>
              </a:rPr>
              <a:t>Intel Pentium V or </a:t>
            </a:r>
            <a:r>
              <a:rPr lang="en-IN" sz="1600" dirty="0" smtClean="0">
                <a:latin typeface="Times New Roman" pitchFamily="18" charset="0"/>
                <a:cs typeface="Times New Roman" pitchFamily="18" charset="0"/>
              </a:rPr>
              <a:t>higher</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Clock Speed: -1.7 GHz or </a:t>
            </a:r>
            <a:r>
              <a:rPr lang="en-IN" sz="1600" dirty="0" smtClean="0">
                <a:latin typeface="Times New Roman" pitchFamily="18" charset="0"/>
                <a:cs typeface="Times New Roman" pitchFamily="18" charset="0"/>
              </a:rPr>
              <a:t>more</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System Bus: -64 </a:t>
            </a:r>
            <a:r>
              <a:rPr lang="en-IN" sz="1600" dirty="0" smtClean="0">
                <a:latin typeface="Times New Roman" pitchFamily="18" charset="0"/>
                <a:cs typeface="Times New Roman" pitchFamily="18" charset="0"/>
              </a:rPr>
              <a:t>bits</a:t>
            </a:r>
          </a:p>
          <a:p>
            <a:pPr lvl="0"/>
            <a:r>
              <a:rPr lang="en-IN" sz="1600" dirty="0" smtClean="0">
                <a:latin typeface="Times New Roman" pitchFamily="18" charset="0"/>
                <a:cs typeface="Times New Roman" pitchFamily="18" charset="0"/>
              </a:rPr>
              <a:t>RAM</a:t>
            </a: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4GB</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HDD: -</a:t>
            </a:r>
            <a:r>
              <a:rPr lang="en-IN" sz="1600" dirty="0" smtClean="0">
                <a:latin typeface="Times New Roman" pitchFamily="18" charset="0"/>
                <a:cs typeface="Times New Roman" pitchFamily="18" charset="0"/>
              </a:rPr>
              <a:t>500GB</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Monitor: -LCD </a:t>
            </a:r>
            <a:r>
              <a:rPr lang="en-IN" sz="1600" dirty="0" smtClean="0">
                <a:latin typeface="Times New Roman" pitchFamily="18" charset="0"/>
                <a:cs typeface="Times New Roman" pitchFamily="18" charset="0"/>
              </a:rPr>
              <a:t>Monitor</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Keyboard: -Standard </a:t>
            </a:r>
            <a:r>
              <a:rPr lang="en-IN" sz="1600" dirty="0" smtClean="0">
                <a:latin typeface="Times New Roman" pitchFamily="18" charset="0"/>
                <a:cs typeface="Times New Roman" pitchFamily="18" charset="0"/>
              </a:rPr>
              <a:t>keyboard</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Mouse: -Compatible </a:t>
            </a:r>
            <a:r>
              <a:rPr lang="en-IN" sz="1600" dirty="0" smtClean="0">
                <a:latin typeface="Times New Roman" pitchFamily="18" charset="0"/>
                <a:cs typeface="Times New Roman" pitchFamily="18" charset="0"/>
              </a:rPr>
              <a:t>mouse</a:t>
            </a:r>
          </a:p>
          <a:p>
            <a:pPr lvl="0"/>
            <a:endParaRPr lang="en-IN" sz="600" dirty="0" smtClean="0">
              <a:latin typeface="Times New Roman" pitchFamily="18" charset="0"/>
              <a:cs typeface="Times New Roman" pitchFamily="18" charset="0"/>
            </a:endParaRPr>
          </a:p>
          <a:p>
            <a:endParaRPr lang="en-IN" sz="100" dirty="0">
              <a:latin typeface="Times New Roman" pitchFamily="18" charset="0"/>
              <a:cs typeface="Times New Roman" pitchFamily="18" charset="0"/>
            </a:endParaRPr>
          </a:p>
          <a:p>
            <a:r>
              <a:rPr lang="en-IN" sz="1600" b="1" dirty="0">
                <a:latin typeface="Times New Roman" pitchFamily="18" charset="0"/>
                <a:cs typeface="Times New Roman" pitchFamily="18" charset="0"/>
              </a:rPr>
              <a:t>Software Requirements:</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Operating System: -Windows 10</a:t>
            </a:r>
          </a:p>
          <a:p>
            <a:pPr lvl="0"/>
            <a:r>
              <a:rPr lang="en-IN" sz="1600" dirty="0">
                <a:latin typeface="Times New Roman" pitchFamily="18" charset="0"/>
                <a:cs typeface="Times New Roman" pitchFamily="18" charset="0"/>
              </a:rPr>
              <a:t>Software: - </a:t>
            </a:r>
            <a:r>
              <a:rPr lang="en-IN" sz="1600" dirty="0" err="1">
                <a:latin typeface="Times New Roman" pitchFamily="18" charset="0"/>
                <a:cs typeface="Times New Roman" pitchFamily="18" charset="0"/>
              </a:rPr>
              <a:t>NetBeans</a:t>
            </a:r>
            <a:r>
              <a:rPr lang="en-IN" sz="1600" dirty="0">
                <a:latin typeface="Times New Roman" pitchFamily="18" charset="0"/>
                <a:cs typeface="Times New Roman" pitchFamily="18" charset="0"/>
              </a:rPr>
              <a:t> IDE </a:t>
            </a:r>
            <a:r>
              <a:rPr lang="en-IN" sz="1600" dirty="0" smtClean="0">
                <a:latin typeface="Times New Roman" pitchFamily="18" charset="0"/>
                <a:cs typeface="Times New Roman" pitchFamily="18" charset="0"/>
              </a:rPr>
              <a:t>8.2</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Front End: -Java core/swings </a:t>
            </a:r>
          </a:p>
          <a:p>
            <a:pPr lvl="0"/>
            <a:r>
              <a:rPr lang="en-IN" sz="1600" dirty="0">
                <a:latin typeface="Times New Roman" pitchFamily="18" charset="0"/>
                <a:cs typeface="Times New Roman" pitchFamily="18" charset="0"/>
              </a:rPr>
              <a:t>Back End: -My SQL</a:t>
            </a: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69082852"/>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63390"/>
          </a:xfrm>
          <a:prstGeom prst="rect">
            <a:avLst/>
          </a:prstGeom>
        </p:spPr>
        <p:txBody>
          <a:bodyPr wrap="square">
            <a:spAutoFit/>
          </a:bodyPr>
          <a:lstStyle/>
          <a:p>
            <a:pPr lvl="0" algn="ctr"/>
            <a:r>
              <a:rPr lang="en-US" sz="2800" b="1" u="sng" dirty="0" smtClean="0">
                <a:latin typeface="Times New Roman" pitchFamily="18" charset="0"/>
                <a:cs typeface="Times New Roman" pitchFamily="18" charset="0"/>
              </a:rPr>
              <a:t>Scope of Work</a:t>
            </a:r>
            <a:endParaRPr lang="en-IN" sz="2800" b="1" u="sng" dirty="0" smtClean="0">
              <a:latin typeface="Times New Roman" pitchFamily="18" charset="0"/>
              <a:cs typeface="Times New Roman" pitchFamily="18" charset="0"/>
            </a:endParaRPr>
          </a:p>
          <a:p>
            <a:pPr lvl="0"/>
            <a:endParaRPr lang="en-IN" sz="2000" dirty="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project aims at serving the department of electricity by computerizing the billing system.</a:t>
            </a:r>
          </a:p>
          <a:p>
            <a:endParaRPr lang="en-IN" sz="12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It mainly focuses on the calculation of units consumed during the specified time and the money to be charged by the electricity offices.</a:t>
            </a:r>
          </a:p>
          <a:p>
            <a:endParaRPr lang="en-IN" sz="1400" dirty="0">
              <a:latin typeface="Times New Roman" pitchFamily="18" charset="0"/>
              <a:cs typeface="Times New Roman" pitchFamily="18" charset="0"/>
            </a:endParaRPr>
          </a:p>
          <a:p>
            <a:r>
              <a:rPr lang="en-IN" sz="2000" dirty="0">
                <a:latin typeface="Times New Roman" pitchFamily="18" charset="0"/>
                <a:cs typeface="Times New Roman" pitchFamily="18" charset="0"/>
              </a:rPr>
              <a:t>This computerized system will make the overall billing system easy, accessible, comfortable, and effective for </a:t>
            </a:r>
            <a:r>
              <a:rPr lang="en-IN" sz="2000" dirty="0" smtClean="0">
                <a:latin typeface="Times New Roman" pitchFamily="18" charset="0"/>
                <a:cs typeface="Times New Roman" pitchFamily="18" charset="0"/>
              </a:rPr>
              <a:t>consumers</a:t>
            </a:r>
          </a:p>
          <a:p>
            <a:endParaRPr lang="en-IN"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I</a:t>
            </a:r>
            <a:r>
              <a:rPr lang="en-IN" sz="2000" dirty="0" smtClean="0">
                <a:latin typeface="Times New Roman" pitchFamily="18" charset="0"/>
                <a:cs typeface="Times New Roman" pitchFamily="18" charset="0"/>
              </a:rPr>
              <a:t>t </a:t>
            </a:r>
            <a:r>
              <a:rPr lang="en-IN" sz="2000" dirty="0">
                <a:latin typeface="Times New Roman" pitchFamily="18" charset="0"/>
                <a:cs typeface="Times New Roman" pitchFamily="18" charset="0"/>
              </a:rPr>
              <a:t>does not require any staff as in the conventional system. Once it is installed on the system only the meter readings are to be given by the admin where customer can view all details, it has the provision of security restriction</a:t>
            </a:r>
            <a:r>
              <a:rPr lang="en-IN" sz="2000" dirty="0" smtClean="0">
                <a:latin typeface="Times New Roman" pitchFamily="18" charset="0"/>
                <a:cs typeface="Times New Roman" pitchFamily="18" charset="0"/>
              </a:rPr>
              <a:t>.</a:t>
            </a:r>
          </a:p>
          <a:p>
            <a:endParaRPr lang="en-IN" sz="9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electricity billing software calculates the units consumed by the customer and makes bills, it requires small storage for installation and functioning. There is provision for debugging if any problem is encountered in the system.</a:t>
            </a:r>
          </a:p>
          <a:p>
            <a:r>
              <a:rPr lang="en-IN" sz="1050" dirty="0">
                <a:latin typeface="Times New Roman" pitchFamily="18" charset="0"/>
                <a:cs typeface="Times New Roman" pitchFamily="18" charset="0"/>
              </a:rPr>
              <a:t> </a:t>
            </a:r>
          </a:p>
          <a:p>
            <a:r>
              <a:rPr lang="en-IN" sz="2000" dirty="0">
                <a:latin typeface="Times New Roman" pitchFamily="18" charset="0"/>
                <a:cs typeface="Times New Roman" pitchFamily="18" charset="0"/>
              </a:rPr>
              <a:t>The system excludes the need of maintaining paper electricity bill, administrator does not have to keep a manual track of the users, users can pay the amount without visiting the office. Thus, it saves human efforts and resources.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30588068"/>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81337" y="0"/>
            <a:ext cx="19639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 Diagram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1964270" y="6442434"/>
            <a:ext cx="52709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4.1.1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ER diagram of Electricity Billing System</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51" name="Picture 3" descr="C:\Users\HP\Desktop\Electricity Billing System\Reports\E-R D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25" y="541338"/>
            <a:ext cx="7650163" cy="577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5206"/>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7029"/>
            <a:ext cx="9144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IN" sz="2400" b="1" u="sng" dirty="0">
                <a:latin typeface="Times New Roman" pitchFamily="18" charset="0"/>
                <a:cs typeface="Times New Roman" pitchFamily="18" charset="0"/>
              </a:rPr>
              <a:t>SYSTEM DESIGN AND </a:t>
            </a:r>
            <a:r>
              <a:rPr lang="en-IN" sz="2400" b="1" u="sng" dirty="0" smtClean="0">
                <a:latin typeface="Times New Roman" pitchFamily="18" charset="0"/>
                <a:cs typeface="Times New Roman" pitchFamily="18" charset="0"/>
              </a:rPr>
              <a:t>MODELLING</a:t>
            </a:r>
            <a:endParaRPr kumimoji="0" lang="en-US" sz="16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u="sng"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r>
              <a:rPr kumimoji="0" lang="en-US"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900" b="0" i="0"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3"/>
          <p:cNvSpPr>
            <a:spLocks noChangeArrowheads="1"/>
          </p:cNvSpPr>
          <p:nvPr/>
        </p:nvSpPr>
        <p:spPr bwMode="auto">
          <a:xfrm>
            <a:off x="1834592" y="6488668"/>
            <a:ext cx="55322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4.1.2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Class diagram of Electricity Billing System</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075" name="Picture 3" descr="C:\Users\HP\Desktop\Electricity Billing System\Reports\Class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57" y="1092860"/>
            <a:ext cx="7207843" cy="543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712767"/>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23528" y="72482"/>
            <a:ext cx="274786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2400" b="1" u="sng" dirty="0">
                <a:latin typeface="Times New Roman" pitchFamily="18" charset="0"/>
                <a:cs typeface="Times New Roman" pitchFamily="18" charset="0"/>
              </a:rPr>
              <a:t>Activity </a:t>
            </a:r>
            <a:r>
              <a:rPr lang="en-US" sz="2400" b="1" u="sng" dirty="0" smtClean="0">
                <a:latin typeface="Times New Roman" pitchFamily="18" charset="0"/>
                <a:cs typeface="Times New Roman" pitchFamily="18" charset="0"/>
              </a:rPr>
              <a:t>Diagram</a:t>
            </a:r>
            <a:r>
              <a:rPr lang="en-IN" sz="2400" b="1" dirty="0" smtClean="0">
                <a:latin typeface="Times New Roman" pitchFamily="18" charset="0"/>
                <a:cs typeface="Times New Roman" pitchFamily="18" charset="0"/>
              </a:rPr>
              <a:t> </a:t>
            </a:r>
            <a:r>
              <a:rPr kumimoji="0" lang="en-US"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050" b="1"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6"/>
          <p:cNvSpPr>
            <a:spLocks noChangeArrowheads="1"/>
          </p:cNvSpPr>
          <p:nvPr/>
        </p:nvSpPr>
        <p:spPr bwMode="auto">
          <a:xfrm>
            <a:off x="2133758" y="6460123"/>
            <a:ext cx="51666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4.1.3 :</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Activity</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diagram of Electricity Billing System</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descr="C:\Users\HP\Desktop\Electricity Billing System\Reports\Activity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620687"/>
            <a:ext cx="7848600" cy="577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2618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1520" y="0"/>
            <a:ext cx="2895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3"/>
          <p:cNvSpPr>
            <a:spLocks noChangeArrowheads="1"/>
          </p:cNvSpPr>
          <p:nvPr/>
        </p:nvSpPr>
        <p:spPr bwMode="auto">
          <a:xfrm>
            <a:off x="1624718" y="6500083"/>
            <a:ext cx="58945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3.1.4 : Use Case diagram of Electricity Bill Payment System:</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99" name="Picture 3" descr="C:\Users\HP\Desktop\Electricity Billing System\Reports\Use Case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8" y="460375"/>
            <a:ext cx="8516937" cy="593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899166"/>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491</Words>
  <Application>Microsoft Office PowerPoint</Application>
  <PresentationFormat>On-screen Show (4:3)</PresentationFormat>
  <Paragraphs>120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41</cp:revision>
  <dcterms:created xsi:type="dcterms:W3CDTF">2021-04-23T08:41:12Z</dcterms:created>
  <dcterms:modified xsi:type="dcterms:W3CDTF">2021-06-02T18:51:02Z</dcterms:modified>
</cp:coreProperties>
</file>