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706100"/>
  <p:notesSz cx="7556500" cy="10706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8891"/>
            <a:ext cx="6423025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5416"/>
            <a:ext cx="528955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4148" y="2780157"/>
            <a:ext cx="364820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2403"/>
            <a:ext cx="680085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6673"/>
            <a:ext cx="2418080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4542" y="118364"/>
            <a:ext cx="4096385" cy="6826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927100" marR="5080" indent="-915035">
              <a:lnSpc>
                <a:spcPts val="2520"/>
              </a:lnSpc>
              <a:spcBef>
                <a:spcPts val="290"/>
              </a:spcBef>
            </a:pPr>
            <a:r>
              <a:rPr dirty="0" sz="2200" b="1">
                <a:solidFill>
                  <a:srgbClr val="212121"/>
                </a:solidFill>
                <a:latin typeface="Times New Roman"/>
                <a:cs typeface="Times New Roman"/>
              </a:rPr>
              <a:t>Indira College </a:t>
            </a:r>
            <a:r>
              <a:rPr dirty="0" sz="2200" spc="-10" b="1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2200" spc="-5" b="1">
                <a:solidFill>
                  <a:srgbClr val="212121"/>
                </a:solidFill>
                <a:latin typeface="Times New Roman"/>
                <a:cs typeface="Times New Roman"/>
              </a:rPr>
              <a:t>Engineering </a:t>
            </a:r>
            <a:r>
              <a:rPr dirty="0" sz="2200" b="1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dirty="0" sz="2200" spc="-53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212121"/>
                </a:solidFill>
                <a:latin typeface="Times New Roman"/>
                <a:cs typeface="Times New Roman"/>
              </a:rPr>
              <a:t>Management</a:t>
            </a:r>
            <a:r>
              <a:rPr dirty="0" sz="2200" spc="-3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200" spc="5" b="1">
                <a:solidFill>
                  <a:srgbClr val="212121"/>
                </a:solidFill>
                <a:latin typeface="Times New Roman"/>
                <a:cs typeface="Times New Roman"/>
              </a:rPr>
              <a:t>Pune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4148" y="2780157"/>
            <a:ext cx="36468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Food</a:t>
            </a:r>
            <a:r>
              <a:rPr dirty="0" spc="-35"/>
              <a:t> </a:t>
            </a:r>
            <a:r>
              <a:rPr dirty="0"/>
              <a:t>order</a:t>
            </a:r>
            <a:r>
              <a:rPr dirty="0" spc="-105"/>
              <a:t> </a:t>
            </a:r>
            <a:r>
              <a:rPr dirty="0" spc="-1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2332" y="4139945"/>
            <a:ext cx="3754754" cy="1380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639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Project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2600"/>
              </a:lnSpc>
            </a:pPr>
            <a:r>
              <a:rPr dirty="0" u="heavy" sz="2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Nainesh</a:t>
            </a: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Gopalrao</a:t>
            </a: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Iche</a:t>
            </a:r>
            <a:r>
              <a:rPr dirty="0" u="heavy" sz="22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dirty="0" u="heavy" sz="22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82123</a:t>
            </a:r>
            <a:endParaRPr sz="2200">
              <a:latin typeface="Times New Roman"/>
              <a:cs typeface="Times New Roman"/>
            </a:endParaRPr>
          </a:p>
          <a:p>
            <a:pPr algn="ctr" marL="22225">
              <a:lnSpc>
                <a:spcPts val="1870"/>
              </a:lnSpc>
              <a:spcBef>
                <a:spcPts val="1970"/>
              </a:spcBef>
            </a:pPr>
            <a:r>
              <a:rPr dirty="0" sz="1600" spc="-5">
                <a:latin typeface="Times New Roman"/>
                <a:cs typeface="Times New Roman"/>
              </a:rPr>
              <a:t>Under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Guidance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2590"/>
              </a:lnSpc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Dr.</a:t>
            </a: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Darshana</a:t>
            </a:r>
            <a:r>
              <a:rPr dirty="0" u="heavy" sz="2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Desai</a:t>
            </a:r>
            <a:r>
              <a:rPr dirty="0" u="heavy" sz="22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Ma’am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5261" y="793750"/>
            <a:ext cx="1737994" cy="1541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51434"/>
            <a:ext cx="11049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E-R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22111"/>
            <a:ext cx="12026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Class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Diagram: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70280"/>
            <a:ext cx="5727065" cy="4307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41718"/>
            <a:ext cx="5726938" cy="43173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45338"/>
            <a:ext cx="251523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Module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Hierarchy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Diagram: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22822"/>
            <a:ext cx="5544820" cy="107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Conclusion: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  <a:spcBef>
                <a:spcPts val="1495"/>
              </a:spcBef>
            </a:pPr>
            <a:r>
              <a:rPr dirty="0" sz="1400" spc="-10">
                <a:latin typeface="Times New Roman"/>
                <a:cs typeface="Times New Roman"/>
              </a:rPr>
              <a:t>So,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overall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making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Online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Shopping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worked,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get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policy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without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headache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agent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sometimes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not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commission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them.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99744"/>
            <a:ext cx="5727065" cy="43126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20" y="118364"/>
            <a:ext cx="71120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b="1">
                <a:latin typeface="Times New Roman"/>
                <a:cs typeface="Times New Roman"/>
              </a:rPr>
              <a:t>Index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09" y="516687"/>
            <a:ext cx="4162425" cy="452247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2419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9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41935" algn="l"/>
              </a:tabLst>
            </a:pPr>
            <a:r>
              <a:rPr dirty="0" sz="1400" spc="-10" b="1">
                <a:solidFill>
                  <a:srgbClr val="212121"/>
                </a:solidFill>
                <a:latin typeface="Times New Roman"/>
                <a:cs typeface="Times New Roman"/>
              </a:rPr>
              <a:t>Existing</a:t>
            </a:r>
            <a:r>
              <a:rPr dirty="0" sz="140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2121"/>
                </a:solidFill>
                <a:latin typeface="Times New Roman"/>
                <a:cs typeface="Times New Roman"/>
              </a:rPr>
              <a:t>System</a:t>
            </a:r>
            <a:r>
              <a:rPr dirty="0" sz="1400" spc="1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140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2121"/>
                </a:solidFill>
                <a:latin typeface="Times New Roman"/>
                <a:cs typeface="Times New Roman"/>
              </a:rPr>
              <a:t>Need</a:t>
            </a:r>
            <a:r>
              <a:rPr dirty="0" sz="1400" spc="1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dirty="0" sz="1400" spc="1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dirty="0" sz="1400" spc="2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2121"/>
                </a:solidFill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4193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Future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Scope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Of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9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Software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4193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Hardware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Components:</a:t>
            </a:r>
            <a:endParaRPr sz="1400">
              <a:latin typeface="Times New Roman"/>
              <a:cs typeface="Times New Roman"/>
            </a:endParaRPr>
          </a:p>
          <a:p>
            <a:pPr lvl="1" marL="1155700" indent="-229235">
              <a:lnSpc>
                <a:spcPts val="1645"/>
              </a:lnSpc>
              <a:spcBef>
                <a:spcPts val="720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PC </a:t>
            </a:r>
            <a:r>
              <a:rPr dirty="0" sz="1400" spc="-10" b="1">
                <a:solidFill>
                  <a:srgbClr val="1D1B11"/>
                </a:solidFill>
                <a:latin typeface="Times New Roman"/>
                <a:cs typeface="Times New Roman"/>
              </a:rPr>
              <a:t>Laptop</a:t>
            </a:r>
            <a:r>
              <a:rPr dirty="0" sz="1400" spc="-15" b="1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Configuration</a:t>
            </a:r>
            <a:endParaRPr sz="1400">
              <a:latin typeface="Times New Roman"/>
              <a:cs typeface="Times New Roman"/>
            </a:endParaRPr>
          </a:p>
          <a:p>
            <a:pPr lvl="1" marL="1155700" indent="-229235">
              <a:lnSpc>
                <a:spcPts val="1645"/>
              </a:lnSpc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Android</a:t>
            </a:r>
            <a:r>
              <a:rPr dirty="0" sz="1400" spc="-10" b="1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(</a:t>
            </a:r>
            <a:r>
              <a:rPr dirty="0" sz="1400" spc="-10" b="1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Linux </a:t>
            </a:r>
            <a:r>
              <a:rPr dirty="0" sz="1400" spc="-10" b="1">
                <a:solidFill>
                  <a:srgbClr val="1D1B11"/>
                </a:solidFill>
                <a:latin typeface="Times New Roman"/>
                <a:cs typeface="Times New Roman"/>
              </a:rPr>
              <a:t>kernel</a:t>
            </a:r>
            <a:r>
              <a:rPr dirty="0" sz="1400" b="1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)</a:t>
            </a:r>
            <a:r>
              <a:rPr dirty="0" sz="1400" spc="-10" b="1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Configuration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4193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Technologies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Used: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4193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Proposed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9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Advantages:</a:t>
            </a:r>
            <a:endParaRPr sz="1400">
              <a:latin typeface="Times New Roman"/>
              <a:cs typeface="Times New Roman"/>
            </a:endParaRPr>
          </a:p>
          <a:p>
            <a:pPr marL="12700" marR="1884680">
              <a:lnSpc>
                <a:spcPct val="144300"/>
              </a:lnSpc>
              <a:buAutoNum type="arabicPeriod"/>
              <a:tabLst>
                <a:tab pos="2419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Disadvantages: </a:t>
            </a:r>
            <a:r>
              <a:rPr dirty="0" sz="1400" b="1">
                <a:latin typeface="Times New Roman"/>
                <a:cs typeface="Times New Roman"/>
              </a:rPr>
              <a:t> 11.Objectives</a:t>
            </a:r>
            <a:r>
              <a:rPr dirty="0" sz="1400" spc="-5" b="1">
                <a:latin typeface="Times New Roman"/>
                <a:cs typeface="Times New Roman"/>
              </a:rPr>
              <a:t> Of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-5" b="1">
                <a:latin typeface="Times New Roman"/>
                <a:cs typeface="Times New Roman"/>
              </a:rPr>
              <a:t> System:</a:t>
            </a:r>
            <a:endParaRPr sz="1400">
              <a:latin typeface="Times New Roman"/>
              <a:cs typeface="Times New Roman"/>
            </a:endParaRPr>
          </a:p>
          <a:p>
            <a:pPr marL="12700" marR="1560830">
              <a:lnSpc>
                <a:spcPts val="2430"/>
              </a:lnSpc>
              <a:spcBef>
                <a:spcPts val="65"/>
              </a:spcBef>
            </a:pPr>
            <a:r>
              <a:rPr dirty="0" sz="1400" b="1">
                <a:latin typeface="Times New Roman"/>
                <a:cs typeface="Times New Roman"/>
              </a:rPr>
              <a:t>12.Food </a:t>
            </a:r>
            <a:r>
              <a:rPr dirty="0" sz="1400" spc="-5" b="1">
                <a:latin typeface="Times New Roman"/>
                <a:cs typeface="Times New Roman"/>
              </a:rPr>
              <a:t>Ordering System Module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13.Conclusion: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0292588"/>
            <a:ext cx="96837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5" b="1">
                <a:latin typeface="Times New Roman"/>
                <a:cs typeface="Times New Roman"/>
              </a:rPr>
              <a:t>Ab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4460"/>
            <a:ext cx="5742305" cy="14636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24765" marR="5080" indent="-12700">
              <a:lnSpc>
                <a:spcPct val="95700"/>
              </a:lnSpc>
              <a:spcBef>
                <a:spcPts val="165"/>
              </a:spcBef>
            </a:pPr>
            <a:r>
              <a:rPr dirty="0" sz="1400" spc="35">
                <a:latin typeface="Times New Roman"/>
                <a:cs typeface="Times New Roman"/>
              </a:rPr>
              <a:t>ONLINE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FOOD </a:t>
            </a:r>
            <a:r>
              <a:rPr dirty="0" sz="1400" spc="40">
                <a:latin typeface="Times New Roman"/>
                <a:cs typeface="Times New Roman"/>
              </a:rPr>
              <a:t>ORDER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SYSTEM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is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Android Application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designed 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primarily </a:t>
            </a:r>
            <a:r>
              <a:rPr dirty="0" sz="1400" spc="20">
                <a:latin typeface="Times New Roman"/>
                <a:cs typeface="Times New Roman"/>
              </a:rPr>
              <a:t>for use in </a:t>
            </a:r>
            <a:r>
              <a:rPr dirty="0" sz="1400" spc="25">
                <a:latin typeface="Times New Roman"/>
                <a:cs typeface="Times New Roman"/>
              </a:rPr>
              <a:t>the food delivery industry. </a:t>
            </a:r>
            <a:r>
              <a:rPr dirty="0" sz="1400" spc="30">
                <a:latin typeface="Times New Roman"/>
                <a:cs typeface="Times New Roman"/>
              </a:rPr>
              <a:t>This </a:t>
            </a:r>
            <a:r>
              <a:rPr dirty="0" sz="1400" spc="25">
                <a:latin typeface="Times New Roman"/>
                <a:cs typeface="Times New Roman"/>
              </a:rPr>
              <a:t>system </a:t>
            </a:r>
            <a:r>
              <a:rPr dirty="0" sz="1400" spc="15">
                <a:latin typeface="Times New Roman"/>
                <a:cs typeface="Times New Roman"/>
              </a:rPr>
              <a:t>will </a:t>
            </a:r>
            <a:r>
              <a:rPr dirty="0" sz="1400" spc="30">
                <a:latin typeface="Times New Roman"/>
                <a:cs typeface="Times New Roman"/>
              </a:rPr>
              <a:t>allow </a:t>
            </a:r>
            <a:r>
              <a:rPr dirty="0" sz="1400" spc="25">
                <a:latin typeface="Times New Roman"/>
                <a:cs typeface="Times New Roman"/>
              </a:rPr>
              <a:t>hotels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and restaurants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increase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scope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of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business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by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reducing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labor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cost </a:t>
            </a:r>
            <a:r>
              <a:rPr dirty="0" sz="1400" spc="25">
                <a:latin typeface="Times New Roman"/>
                <a:cs typeface="Times New Roman"/>
              </a:rPr>
              <a:t> involved. </a:t>
            </a:r>
            <a:r>
              <a:rPr dirty="0" sz="1400" spc="30">
                <a:latin typeface="Times New Roman"/>
                <a:cs typeface="Times New Roman"/>
              </a:rPr>
              <a:t>The </a:t>
            </a:r>
            <a:r>
              <a:rPr dirty="0" sz="1400" spc="25">
                <a:latin typeface="Times New Roman"/>
                <a:cs typeface="Times New Roman"/>
              </a:rPr>
              <a:t>system </a:t>
            </a:r>
            <a:r>
              <a:rPr dirty="0" sz="1400" spc="20">
                <a:latin typeface="Times New Roman"/>
                <a:cs typeface="Times New Roman"/>
              </a:rPr>
              <a:t>also </a:t>
            </a:r>
            <a:r>
              <a:rPr dirty="0" sz="1400" spc="30">
                <a:latin typeface="Times New Roman"/>
                <a:cs typeface="Times New Roman"/>
              </a:rPr>
              <a:t>allows to </a:t>
            </a:r>
            <a:r>
              <a:rPr dirty="0" sz="1400" spc="25">
                <a:latin typeface="Times New Roman"/>
                <a:cs typeface="Times New Roman"/>
              </a:rPr>
              <a:t>quickly </a:t>
            </a:r>
            <a:r>
              <a:rPr dirty="0" sz="1400" spc="30">
                <a:latin typeface="Times New Roman"/>
                <a:cs typeface="Times New Roman"/>
              </a:rPr>
              <a:t>and </a:t>
            </a:r>
            <a:r>
              <a:rPr dirty="0" sz="1400" spc="25">
                <a:latin typeface="Times New Roman"/>
                <a:cs typeface="Times New Roman"/>
              </a:rPr>
              <a:t>easily </a:t>
            </a:r>
            <a:r>
              <a:rPr dirty="0" sz="1400" spc="30">
                <a:latin typeface="Times New Roman"/>
                <a:cs typeface="Times New Roman"/>
              </a:rPr>
              <a:t>manage </a:t>
            </a:r>
            <a:r>
              <a:rPr dirty="0" sz="1400" spc="35">
                <a:latin typeface="Times New Roman"/>
                <a:cs typeface="Times New Roman"/>
              </a:rPr>
              <a:t>an </a:t>
            </a:r>
            <a:r>
              <a:rPr dirty="0" sz="1400" spc="20">
                <a:latin typeface="Times New Roman"/>
                <a:cs typeface="Times New Roman"/>
              </a:rPr>
              <a:t>online 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menu which customers can </a:t>
            </a:r>
            <a:r>
              <a:rPr dirty="0" sz="1400" spc="25">
                <a:latin typeface="Times New Roman"/>
                <a:cs typeface="Times New Roman"/>
              </a:rPr>
              <a:t>browse </a:t>
            </a:r>
            <a:r>
              <a:rPr dirty="0" sz="1400" spc="30">
                <a:latin typeface="Times New Roman"/>
                <a:cs typeface="Times New Roman"/>
              </a:rPr>
              <a:t>and </a:t>
            </a:r>
            <a:r>
              <a:rPr dirty="0" sz="1400" spc="20">
                <a:latin typeface="Times New Roman"/>
                <a:cs typeface="Times New Roman"/>
              </a:rPr>
              <a:t>use </a:t>
            </a:r>
            <a:r>
              <a:rPr dirty="0" sz="1400" spc="30">
                <a:latin typeface="Times New Roman"/>
                <a:cs typeface="Times New Roman"/>
              </a:rPr>
              <a:t>to </a:t>
            </a:r>
            <a:r>
              <a:rPr dirty="0" sz="1400" spc="20">
                <a:latin typeface="Times New Roman"/>
                <a:cs typeface="Times New Roman"/>
              </a:rPr>
              <a:t>place </a:t>
            </a:r>
            <a:r>
              <a:rPr dirty="0" sz="1400" spc="25">
                <a:latin typeface="Times New Roman"/>
                <a:cs typeface="Times New Roman"/>
              </a:rPr>
              <a:t>orders with </a:t>
            </a:r>
            <a:r>
              <a:rPr dirty="0" sz="1400" spc="20">
                <a:latin typeface="Times New Roman"/>
                <a:cs typeface="Times New Roman"/>
              </a:rPr>
              <a:t>just </a:t>
            </a:r>
            <a:r>
              <a:rPr dirty="0" sz="1400" spc="40">
                <a:latin typeface="Times New Roman"/>
                <a:cs typeface="Times New Roman"/>
              </a:rPr>
              <a:t>few 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clicks. </a:t>
            </a:r>
            <a:r>
              <a:rPr dirty="0" sz="1400" spc="25">
                <a:latin typeface="Times New Roman"/>
                <a:cs typeface="Times New Roman"/>
              </a:rPr>
              <a:t>Restaurant employees then </a:t>
            </a:r>
            <a:r>
              <a:rPr dirty="0" sz="1400" spc="20">
                <a:latin typeface="Times New Roman"/>
                <a:cs typeface="Times New Roman"/>
              </a:rPr>
              <a:t>use </a:t>
            </a:r>
            <a:r>
              <a:rPr dirty="0" sz="1400" spc="25">
                <a:latin typeface="Times New Roman"/>
                <a:cs typeface="Times New Roman"/>
              </a:rPr>
              <a:t>these orders through </a:t>
            </a:r>
            <a:r>
              <a:rPr dirty="0" sz="1400" spc="20">
                <a:latin typeface="Times New Roman"/>
                <a:cs typeface="Times New Roman"/>
              </a:rPr>
              <a:t>an </a:t>
            </a:r>
            <a:r>
              <a:rPr dirty="0" sz="1400" spc="30">
                <a:latin typeface="Times New Roman"/>
                <a:cs typeface="Times New Roman"/>
              </a:rPr>
              <a:t>easy </a:t>
            </a:r>
            <a:r>
              <a:rPr dirty="0" sz="1400" spc="45">
                <a:latin typeface="Times New Roman"/>
                <a:cs typeface="Times New Roman"/>
              </a:rPr>
              <a:t>to 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navigate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graphical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interface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for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efficient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processing.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139823"/>
            <a:ext cx="5709920" cy="4149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modern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generation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Online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mobility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food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delivery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takeout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local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cooperative.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Now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days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rapid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growth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use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internet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technologies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associated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several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opportunities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coming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up</a:t>
            </a:r>
            <a:r>
              <a:rPr dirty="0" sz="1400" spc="5">
                <a:latin typeface="Times New Roman"/>
                <a:cs typeface="Times New Roman"/>
              </a:rPr>
              <a:t> on</a:t>
            </a:r>
            <a:r>
              <a:rPr dirty="0" sz="1400" spc="-10">
                <a:latin typeface="Times New Roman"/>
                <a:cs typeface="Times New Roman"/>
              </a:rPr>
              <a:t> 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mobile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made </a:t>
            </a:r>
            <a:r>
              <a:rPr dirty="0" sz="1400" spc="-10">
                <a:latin typeface="Times New Roman"/>
                <a:cs typeface="Times New Roman"/>
              </a:rPr>
              <a:t> possible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through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use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electronic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payment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(UPI)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Unified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Payment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Interface.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payment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done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through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customer’s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credit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card,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debit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card.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possible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everyone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order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any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goods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anywhere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internet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goods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delivered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his/her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home.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connecting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customers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variety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foods.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ordered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online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delivered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customer.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become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important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tools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use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improve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aspect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use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computer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connected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each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every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ordering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transaction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instead</a:t>
            </a:r>
            <a:r>
              <a:rPr dirty="0" sz="1400" spc="36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record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 </a:t>
            </a:r>
            <a:r>
              <a:rPr dirty="0" sz="1400" spc="-15">
                <a:latin typeface="Times New Roman"/>
                <a:cs typeface="Times New Roman"/>
              </a:rPr>
              <a:t>it.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addition,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efficiency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reducing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time,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minimize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human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errors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delivery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good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quality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service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customers.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terms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integrity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availability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provided,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it</a:t>
            </a:r>
            <a:r>
              <a:rPr dirty="0" sz="1400" spc="3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concluded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0">
                <a:latin typeface="Times New Roman"/>
                <a:cs typeface="Times New Roman"/>
              </a:rPr>
              <a:t> 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suitable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solution.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438843"/>
            <a:ext cx="5694680" cy="1158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Existing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System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Need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present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scenario,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people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physically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visit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hotels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eating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food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make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payments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through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cash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due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unawareness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advanced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technologies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certain </a:t>
            </a:r>
            <a:r>
              <a:rPr dirty="0" sz="1400" spc="-5">
                <a:latin typeface="Times New Roman"/>
                <a:cs typeface="Times New Roman"/>
              </a:rPr>
              <a:t>places.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4460"/>
            <a:ext cx="5688330" cy="26619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105410">
              <a:lnSpc>
                <a:spcPts val="1610"/>
              </a:lnSpc>
              <a:spcBef>
                <a:spcPts val="200"/>
              </a:spcBef>
            </a:pPr>
            <a:r>
              <a:rPr dirty="0" sz="1400" spc="-10">
                <a:latin typeface="Times New Roman"/>
                <a:cs typeface="Times New Roman"/>
              </a:rPr>
              <a:t>time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physical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work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required,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among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10">
                <a:latin typeface="Times New Roman"/>
                <a:cs typeface="Times New Roman"/>
              </a:rPr>
              <a:t> time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something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no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ample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amount.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5880">
              <a:lnSpc>
                <a:spcPct val="96000"/>
              </a:lnSpc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traditional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ordering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procedure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not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efficient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enough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hotels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restaurants,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crowd,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their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old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classified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categories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paper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grounded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verbal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grounded.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paper-based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work,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waiter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comes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pens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down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foods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that </a:t>
            </a:r>
            <a:r>
              <a:rPr dirty="0" sz="1400" spc="-10">
                <a:latin typeface="Times New Roman"/>
                <a:cs typeface="Times New Roman"/>
              </a:rPr>
              <a:t> customers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order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containing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paper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chefs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or </a:t>
            </a:r>
            <a:r>
              <a:rPr dirty="0" sz="1400" spc="-5">
                <a:latin typeface="Times New Roman"/>
                <a:cs typeface="Times New Roman"/>
              </a:rPr>
              <a:t>cooks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kitchen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further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400" spc="-10">
                <a:latin typeface="Times New Roman"/>
                <a:cs typeface="Times New Roman"/>
              </a:rPr>
              <a:t>Also, </a:t>
            </a:r>
            <a:r>
              <a:rPr dirty="0" sz="1400" spc="-5">
                <a:latin typeface="Times New Roman"/>
                <a:cs typeface="Times New Roman"/>
              </a:rPr>
              <a:t>from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owner’s </a:t>
            </a:r>
            <a:r>
              <a:rPr dirty="0" sz="1400" spc="-10">
                <a:latin typeface="Times New Roman"/>
                <a:cs typeface="Times New Roman"/>
              </a:rPr>
              <a:t>point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view maintaining </a:t>
            </a:r>
            <a:r>
              <a:rPr dirty="0" sz="1400" spc="-5">
                <a:latin typeface="Times New Roman"/>
                <a:cs typeface="Times New Roman"/>
              </a:rPr>
              <a:t>data </a:t>
            </a:r>
            <a:r>
              <a:rPr dirty="0" sz="1400" spc="-10">
                <a:latin typeface="Times New Roman"/>
                <a:cs typeface="Times New Roman"/>
              </a:rPr>
              <a:t>records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accounts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physical </a:t>
            </a:r>
            <a:r>
              <a:rPr dirty="0" sz="1400" spc="-15">
                <a:latin typeface="Times New Roman"/>
                <a:cs typeface="Times New Roman"/>
              </a:rPr>
              <a:t>file </a:t>
            </a:r>
            <a:r>
              <a:rPr dirty="0" sz="1400" spc="-10">
                <a:latin typeface="Times New Roman"/>
                <a:cs typeface="Times New Roman"/>
              </a:rPr>
              <a:t>are </a:t>
            </a:r>
            <a:r>
              <a:rPr dirty="0" sz="1400" spc="-5">
                <a:latin typeface="Times New Roman"/>
                <a:cs typeface="Times New Roman"/>
              </a:rPr>
              <a:t>quite difficult and tedious </a:t>
            </a:r>
            <a:r>
              <a:rPr dirty="0" sz="1400" spc="-10">
                <a:latin typeface="Times New Roman"/>
                <a:cs typeface="Times New Roman"/>
              </a:rPr>
              <a:t>work </a:t>
            </a:r>
            <a:r>
              <a:rPr dirty="0" sz="1400" spc="-5">
                <a:latin typeface="Times New Roman"/>
                <a:cs typeface="Times New Roman"/>
              </a:rPr>
              <a:t>to do.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also, </a:t>
            </a:r>
            <a:r>
              <a:rPr dirty="0" sz="1400" spc="-20">
                <a:latin typeface="Times New Roman"/>
                <a:cs typeface="Times New Roman"/>
              </a:rPr>
              <a:t>it is </a:t>
            </a:r>
            <a:r>
              <a:rPr dirty="0" sz="1400" spc="-10">
                <a:latin typeface="Times New Roman"/>
                <a:cs typeface="Times New Roman"/>
              </a:rPr>
              <a:t>full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risk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anyone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modify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655314"/>
            <a:ext cx="5672455" cy="2576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Future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Scope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4295">
              <a:lnSpc>
                <a:spcPct val="95700"/>
              </a:lnSpc>
            </a:pP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order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food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online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aimed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developing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online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 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ordering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places,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medium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cities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firstly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large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scale.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developed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help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simplify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5">
                <a:latin typeface="Times New Roman"/>
                <a:cs typeface="Times New Roman"/>
              </a:rPr>
              <a:t> daily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operational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managerial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task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improve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dining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  <a:spcBef>
                <a:spcPts val="5"/>
              </a:spcBef>
            </a:pP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helps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develop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healthy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relationships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good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services.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enables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staff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update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make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changes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food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beverage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5">
                <a:latin typeface="Times New Roman"/>
                <a:cs typeface="Times New Roman"/>
              </a:rPr>
              <a:t> on</a:t>
            </a:r>
            <a:r>
              <a:rPr dirty="0" sz="1400" spc="-10">
                <a:latin typeface="Times New Roman"/>
                <a:cs typeface="Times New Roman"/>
              </a:rPr>
              <a:t> 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orders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placed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orders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completed.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795261"/>
            <a:ext cx="3106420" cy="137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Software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Requirements: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Windows 7,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Windows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10.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Android </a:t>
            </a:r>
            <a:r>
              <a:rPr dirty="0" sz="1400" spc="-5">
                <a:latin typeface="Times New Roman"/>
                <a:cs typeface="Times New Roman"/>
              </a:rPr>
              <a:t>Studio,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Visual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Studio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Code.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Linux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Kernel.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Firebase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158478"/>
            <a:ext cx="3124835" cy="151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Hardware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Requirements: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PC </a:t>
            </a:r>
            <a:r>
              <a:rPr dirty="0" sz="1400" spc="-10" b="1">
                <a:solidFill>
                  <a:srgbClr val="1D1B11"/>
                </a:solidFill>
                <a:latin typeface="Times New Roman"/>
                <a:cs typeface="Times New Roman"/>
              </a:rPr>
              <a:t>Laptop</a:t>
            </a:r>
            <a:r>
              <a:rPr dirty="0" sz="1400" spc="-15" b="1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Configuration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46100" indent="-229235">
              <a:lnSpc>
                <a:spcPct val="100000"/>
              </a:lnSpc>
              <a:buFont typeface="Symbol"/>
              <a:buChar char=""/>
              <a:tabLst>
                <a:tab pos="546100" algn="l"/>
                <a:tab pos="546735" algn="l"/>
              </a:tabLst>
            </a:pPr>
            <a:r>
              <a:rPr dirty="0" sz="1400" spc="-5">
                <a:latin typeface="Times New Roman"/>
                <a:cs typeface="Times New Roman"/>
              </a:rPr>
              <a:t>Processor –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i3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or</a:t>
            </a:r>
            <a:r>
              <a:rPr dirty="0" sz="1400" spc="-5">
                <a:latin typeface="Times New Roman"/>
                <a:cs typeface="Times New Roman"/>
              </a:rPr>
              <a:t> any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higher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version</a:t>
            </a:r>
            <a:endParaRPr sz="1400">
              <a:latin typeface="Times New Roman"/>
              <a:cs typeface="Times New Roman"/>
            </a:endParaRPr>
          </a:p>
          <a:p>
            <a:pPr marL="5461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46100" algn="l"/>
                <a:tab pos="546735" algn="l"/>
              </a:tabLst>
            </a:pPr>
            <a:r>
              <a:rPr dirty="0" sz="1400" spc="-10">
                <a:latin typeface="Times New Roman"/>
                <a:cs typeface="Times New Roman"/>
              </a:rPr>
              <a:t>Hard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Disk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–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10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GB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more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6651"/>
            <a:ext cx="5737860" cy="8347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46100" indent="-229235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546100" algn="l"/>
                <a:tab pos="546735" algn="l"/>
              </a:tabLst>
            </a:pPr>
            <a:r>
              <a:rPr dirty="0" sz="1400" spc="-15">
                <a:latin typeface="Times New Roman"/>
                <a:cs typeface="Times New Roman"/>
              </a:rPr>
              <a:t>RAM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–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8GB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Android</a:t>
            </a:r>
            <a:r>
              <a:rPr dirty="0" sz="1400" spc="-10" b="1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( Linux </a:t>
            </a:r>
            <a:r>
              <a:rPr dirty="0" sz="1400" spc="-10" b="1">
                <a:solidFill>
                  <a:srgbClr val="1D1B11"/>
                </a:solidFill>
                <a:latin typeface="Times New Roman"/>
                <a:cs typeface="Times New Roman"/>
              </a:rPr>
              <a:t>kernel</a:t>
            </a:r>
            <a:r>
              <a:rPr dirty="0" sz="1400" spc="-5" b="1">
                <a:solidFill>
                  <a:srgbClr val="1D1B11"/>
                </a:solidFill>
                <a:latin typeface="Times New Roman"/>
                <a:cs typeface="Times New Roman"/>
              </a:rPr>
              <a:t> ) Configuration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46100" indent="-229235">
              <a:lnSpc>
                <a:spcPct val="100000"/>
              </a:lnSpc>
              <a:buFont typeface="Symbol"/>
              <a:buChar char=""/>
              <a:tabLst>
                <a:tab pos="546100" algn="l"/>
                <a:tab pos="546735" algn="l"/>
              </a:tabLst>
            </a:pPr>
            <a:r>
              <a:rPr dirty="0" sz="1400" spc="-10">
                <a:latin typeface="Times New Roman"/>
                <a:cs typeface="Times New Roman"/>
              </a:rPr>
              <a:t>Android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Version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–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Above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Android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6.0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(Marshmallow)</a:t>
            </a:r>
            <a:endParaRPr sz="1400">
              <a:latin typeface="Times New Roman"/>
              <a:cs typeface="Times New Roman"/>
            </a:endParaRPr>
          </a:p>
          <a:p>
            <a:pPr marL="5461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46100" algn="l"/>
                <a:tab pos="546735" algn="l"/>
              </a:tabLst>
            </a:pPr>
            <a:r>
              <a:rPr dirty="0" sz="1400" spc="-10">
                <a:latin typeface="Times New Roman"/>
                <a:cs typeface="Times New Roman"/>
              </a:rPr>
              <a:t>Storage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–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30 MB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endParaRPr sz="1400">
              <a:latin typeface="Times New Roman"/>
              <a:cs typeface="Times New Roman"/>
            </a:endParaRPr>
          </a:p>
          <a:p>
            <a:pPr marL="546100" indent="-229235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546100" algn="l"/>
                <a:tab pos="546735" algn="l"/>
              </a:tabLst>
            </a:pPr>
            <a:r>
              <a:rPr dirty="0" sz="1400" spc="-15">
                <a:latin typeface="Times New Roman"/>
                <a:cs typeface="Times New Roman"/>
              </a:rPr>
              <a:t>RAM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–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2GB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Technologies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Used: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Front-end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[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Android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Studio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(JAVA)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],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Android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Studio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Code.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SzPct val="114285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DataBase [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Firebase</a:t>
            </a:r>
            <a:r>
              <a:rPr dirty="0" sz="1400" spc="-5">
                <a:latin typeface="Times New Roman"/>
                <a:cs typeface="Times New Roman"/>
              </a:rPr>
              <a:t> ]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Proposed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12700">
              <a:lnSpc>
                <a:spcPct val="96100"/>
              </a:lnSpc>
              <a:spcBef>
                <a:spcPts val="1125"/>
              </a:spcBef>
            </a:pP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This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system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is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bunch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</a:t>
            </a:r>
            <a:r>
              <a:rPr dirty="0" sz="1400" spc="-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benefits</a:t>
            </a:r>
            <a:r>
              <a:rPr dirty="0" sz="1400" spc="4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from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various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points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</a:t>
            </a:r>
            <a:r>
              <a:rPr dirty="0" sz="1400" spc="-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view.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This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online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enables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end-users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register</a:t>
            </a:r>
            <a:r>
              <a:rPr dirty="0" sz="1400" spc="3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system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online,</a:t>
            </a:r>
            <a:r>
              <a:rPr dirty="0" sz="1400" spc="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select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4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food </a:t>
            </a:r>
            <a:r>
              <a:rPr dirty="0" sz="1400" spc="-3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items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their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choice</a:t>
            </a:r>
            <a:r>
              <a:rPr dirty="0" sz="1400" spc="6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from</a:t>
            </a:r>
            <a:r>
              <a:rPr dirty="0" sz="1400" spc="-4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4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menu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list,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and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order</a:t>
            </a:r>
            <a:r>
              <a:rPr dirty="0" sz="1400" spc="3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food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online.</a:t>
            </a:r>
            <a:r>
              <a:rPr dirty="0" sz="1400" spc="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Also,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payment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can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be</a:t>
            </a:r>
            <a:r>
              <a:rPr dirty="0" sz="1400" spc="4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made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through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online</a:t>
            </a:r>
            <a:r>
              <a:rPr dirty="0" sz="1400" spc="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mode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or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at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time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home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delivery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depending</a:t>
            </a:r>
            <a:r>
              <a:rPr dirty="0" sz="1400" spc="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upon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customer’s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choice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and</a:t>
            </a:r>
            <a:r>
              <a:rPr dirty="0" sz="1400" spc="3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convenience.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74295">
              <a:lnSpc>
                <a:spcPct val="96000"/>
              </a:lnSpc>
              <a:spcBef>
                <a:spcPts val="5"/>
              </a:spcBef>
            </a:pP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selection</a:t>
            </a:r>
            <a:r>
              <a:rPr dirty="0" sz="1400" spc="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made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by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customers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will</a:t>
            </a:r>
            <a:r>
              <a:rPr dirty="0" sz="1400" spc="-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be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available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hotel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reception</a:t>
            </a:r>
            <a:r>
              <a:rPr dirty="0" sz="1400" spc="7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or 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person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handling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work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assignment.</a:t>
            </a:r>
            <a:r>
              <a:rPr dirty="0" sz="1400" spc="3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Now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this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same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person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will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assign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orders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specialist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chef</a:t>
            </a:r>
            <a:r>
              <a:rPr dirty="0" sz="1400" spc="-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completed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within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</a:t>
            </a:r>
            <a:r>
              <a:rPr dirty="0" sz="1400" spc="4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fixed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duration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time. </a:t>
            </a:r>
            <a:r>
              <a:rPr dirty="0" sz="1400" spc="-3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As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soon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chef</a:t>
            </a:r>
            <a:r>
              <a:rPr dirty="0" sz="1400" spc="-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prepares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food,</a:t>
            </a:r>
            <a:r>
              <a:rPr dirty="0" sz="1400" spc="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later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person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forwards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parcels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delivery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 persons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assigned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with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 the</a:t>
            </a:r>
            <a:r>
              <a:rPr dirty="0" sz="1400" spc="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location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and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customer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identity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</a:t>
            </a:r>
            <a:r>
              <a:rPr dirty="0" sz="1400" spc="-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 customer along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with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bill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status.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13030" indent="457200">
              <a:lnSpc>
                <a:spcPct val="95800"/>
              </a:lnSpc>
            </a:pP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One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4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various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benefits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this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is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system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is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that</a:t>
            </a:r>
            <a:r>
              <a:rPr dirty="0" sz="1400" spc="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if</a:t>
            </a:r>
            <a:r>
              <a:rPr dirty="0" sz="1400" spc="-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there</a:t>
            </a:r>
            <a:r>
              <a:rPr dirty="0" sz="1400" spc="4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is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rush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or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huge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crowd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present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in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restaurant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then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in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that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case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sometimes</a:t>
            </a:r>
            <a:r>
              <a:rPr dirty="0" sz="1400" spc="4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unavailability </a:t>
            </a:r>
            <a:r>
              <a:rPr dirty="0" sz="1400" spc="-3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of</a:t>
            </a:r>
            <a:r>
              <a:rPr dirty="0" sz="1400" spc="-3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tables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cut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downs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restaurant’s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customer.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95700"/>
              </a:lnSpc>
            </a:pP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Also,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there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will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chances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that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waiters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are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unavailable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they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are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busy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handling</a:t>
            </a:r>
            <a:r>
              <a:rPr dirty="0" sz="1400" spc="5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others,</a:t>
            </a:r>
            <a:r>
              <a:rPr dirty="0" sz="1400" spc="6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so</a:t>
            </a:r>
            <a:r>
              <a:rPr dirty="0" sz="1400" spc="5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5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customer</a:t>
            </a:r>
            <a:r>
              <a:rPr dirty="0" sz="1400" spc="5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can</a:t>
            </a:r>
            <a:r>
              <a:rPr dirty="0" sz="1400" spc="3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directly</a:t>
            </a:r>
            <a:r>
              <a:rPr dirty="0" sz="1400" spc="3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order</a:t>
            </a:r>
            <a:r>
              <a:rPr dirty="0" sz="1400" spc="4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8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food</a:t>
            </a:r>
            <a:r>
              <a:rPr dirty="0" sz="1400" spc="5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5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5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chef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online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 by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using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this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application,</a:t>
            </a:r>
            <a:r>
              <a:rPr dirty="0" sz="1400" spc="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by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checking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D1B11"/>
                </a:solidFill>
                <a:latin typeface="Times New Roman"/>
                <a:cs typeface="Times New Roman"/>
              </a:rPr>
              <a:t>seat</a:t>
            </a:r>
            <a:r>
              <a:rPr dirty="0" sz="1400" spc="5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availability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in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restaurant.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This </a:t>
            </a:r>
            <a:r>
              <a:rPr dirty="0" sz="1400" spc="-33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system</a:t>
            </a:r>
            <a:r>
              <a:rPr dirty="0" sz="1400" spc="-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allows</a:t>
            </a:r>
            <a:r>
              <a:rPr dirty="0" sz="1400" spc="3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staff</a:t>
            </a:r>
            <a:r>
              <a:rPr dirty="0" sz="1400" spc="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serve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customers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within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less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D1B11"/>
                </a:solidFill>
                <a:latin typeface="Times New Roman"/>
                <a:cs typeface="Times New Roman"/>
              </a:rPr>
              <a:t>time</a:t>
            </a:r>
            <a:r>
              <a:rPr dirty="0" sz="1400" spc="1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as</a:t>
            </a:r>
            <a:r>
              <a:rPr dirty="0" sz="1400" spc="2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compared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to</a:t>
            </a:r>
            <a:r>
              <a:rPr dirty="0" sz="1400" spc="10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D1B11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 manual</a:t>
            </a:r>
            <a:r>
              <a:rPr dirty="0" sz="1400" spc="-25">
                <a:solidFill>
                  <a:srgbClr val="1D1B1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1D1B11"/>
                </a:solidFill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313874"/>
            <a:ext cx="11112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Advantages: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09" y="19354"/>
            <a:ext cx="3801745" cy="101663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15"/>
              </a:spcBef>
              <a:buFont typeface="Symbol"/>
              <a:buChar char=""/>
              <a:tabLst>
                <a:tab pos="240665" algn="l"/>
                <a:tab pos="241935" algn="l"/>
              </a:tabLst>
            </a:pPr>
            <a:r>
              <a:rPr dirty="0" sz="1400" spc="-5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ake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order </a:t>
            </a:r>
            <a:r>
              <a:rPr dirty="0" sz="1400" spc="-5">
                <a:latin typeface="Times New Roman"/>
                <a:cs typeface="Times New Roman"/>
              </a:rPr>
              <a:t>Process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Easier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240665" algn="l"/>
                <a:tab pos="241935" algn="l"/>
              </a:tabLst>
            </a:pP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 spc="-10">
                <a:latin typeface="Times New Roman"/>
                <a:cs typeface="Times New Roman"/>
              </a:rPr>
              <a:t>adies,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Can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Enjoy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Parties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Too!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240665" algn="l"/>
                <a:tab pos="241935" algn="l"/>
              </a:tabLst>
            </a:pPr>
            <a:r>
              <a:rPr dirty="0" sz="140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rban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Restaurants,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Reach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Out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Remote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Foodies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85087"/>
            <a:ext cx="5347335" cy="1682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Disadvantages: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61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D</a:t>
            </a:r>
            <a:r>
              <a:rPr dirty="0" sz="1400" spc="-5">
                <a:latin typeface="Times New Roman"/>
                <a:cs typeface="Times New Roman"/>
              </a:rPr>
              <a:t>eliverymen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Put </a:t>
            </a:r>
            <a:r>
              <a:rPr dirty="0" sz="1400" spc="-10">
                <a:latin typeface="Times New Roman"/>
                <a:cs typeface="Times New Roman"/>
              </a:rPr>
              <a:t>Themselves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Danger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 spc="-10">
                <a:latin typeface="Times New Roman"/>
                <a:cs typeface="Times New Roman"/>
              </a:rPr>
              <a:t>isguised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Increased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Expense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evenue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Conflicts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Between</a:t>
            </a:r>
            <a:r>
              <a:rPr dirty="0" sz="1400" spc="-10">
                <a:latin typeface="Times New Roman"/>
                <a:cs typeface="Times New Roman"/>
              </a:rPr>
              <a:t> 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Restaurants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Delivery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Providers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J</a:t>
            </a:r>
            <a:r>
              <a:rPr dirty="0" sz="1400" spc="-5">
                <a:latin typeface="Times New Roman"/>
                <a:cs typeface="Times New Roman"/>
              </a:rPr>
              <a:t>uggling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Health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990594"/>
            <a:ext cx="5699760" cy="2140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Objectives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96000"/>
              </a:lnSpc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objective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Online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details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Item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Category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Food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Delivery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Address,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Order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Cart.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Category,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Customer,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Cart,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Item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Category.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totally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built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administrative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thus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only 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administrator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guaranteed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access.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purpose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build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program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reduce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manual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work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item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Category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Food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Delivery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Address.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tracks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all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 Delivery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Address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Order</a:t>
            </a:r>
            <a:r>
              <a:rPr dirty="0" sz="1400">
                <a:latin typeface="Times New Roman"/>
                <a:cs typeface="Times New Roman"/>
              </a:rPr>
              <a:t> Shopping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Cart.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337933"/>
            <a:ext cx="5708015" cy="104330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600" spc="35" b="1">
                <a:latin typeface="Times New Roman"/>
                <a:cs typeface="Times New Roman"/>
              </a:rPr>
              <a:t>Food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35" b="1">
                <a:latin typeface="Times New Roman"/>
                <a:cs typeface="Times New Roman"/>
              </a:rPr>
              <a:t>Ordering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30" b="1">
                <a:latin typeface="Times New Roman"/>
                <a:cs typeface="Times New Roman"/>
              </a:rPr>
              <a:t>System</a:t>
            </a:r>
            <a:r>
              <a:rPr dirty="0" sz="1600" spc="55" b="1">
                <a:latin typeface="Times New Roman"/>
                <a:cs typeface="Times New Roman"/>
              </a:rPr>
              <a:t> </a:t>
            </a:r>
            <a:r>
              <a:rPr dirty="0" sz="1600" spc="35" b="1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  <a:p>
            <a:pPr marL="283845" marR="5080" indent="-12700">
              <a:lnSpc>
                <a:spcPct val="96500"/>
              </a:lnSpc>
              <a:spcBef>
                <a:spcPts val="595"/>
              </a:spcBef>
            </a:pPr>
            <a:r>
              <a:rPr dirty="0" sz="1400" spc="25">
                <a:latin typeface="Times New Roman"/>
                <a:cs typeface="Times New Roman"/>
              </a:rPr>
              <a:t>This module provides </a:t>
            </a:r>
            <a:r>
              <a:rPr dirty="0" sz="1400" spc="20">
                <a:latin typeface="Times New Roman"/>
                <a:cs typeface="Times New Roman"/>
              </a:rPr>
              <a:t>the functionality </a:t>
            </a:r>
            <a:r>
              <a:rPr dirty="0" sz="1400" spc="30">
                <a:latin typeface="Times New Roman"/>
                <a:cs typeface="Times New Roman"/>
              </a:rPr>
              <a:t>for customers to </a:t>
            </a:r>
            <a:r>
              <a:rPr dirty="0" sz="1400" spc="20">
                <a:latin typeface="Times New Roman"/>
                <a:cs typeface="Times New Roman"/>
              </a:rPr>
              <a:t>place their order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and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supply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necessary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details.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Users </a:t>
            </a:r>
            <a:r>
              <a:rPr dirty="0" sz="1400" spc="15">
                <a:latin typeface="Times New Roman"/>
                <a:cs typeface="Times New Roman"/>
              </a:rPr>
              <a:t>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system,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namely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restaurant </a:t>
            </a:r>
            <a:r>
              <a:rPr dirty="0" sz="1400" spc="25">
                <a:latin typeface="Times New Roman"/>
                <a:cs typeface="Times New Roman"/>
              </a:rPr>
              <a:t> customers,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must</a:t>
            </a:r>
            <a:r>
              <a:rPr dirty="0" sz="1400" spc="15">
                <a:latin typeface="Times New Roman"/>
                <a:cs typeface="Times New Roman"/>
              </a:rPr>
              <a:t> be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provided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following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functionality: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3041"/>
            <a:ext cx="819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49553"/>
            <a:ext cx="81915" cy="659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524126"/>
            <a:ext cx="819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810638"/>
            <a:ext cx="819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094102"/>
            <a:ext cx="819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377566"/>
            <a:ext cx="819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664333"/>
            <a:ext cx="819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2947797"/>
            <a:ext cx="819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3234309"/>
            <a:ext cx="8191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46786"/>
            <a:ext cx="4852670" cy="3370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2716530" indent="-457834">
              <a:lnSpc>
                <a:spcPct val="134300"/>
              </a:lnSpc>
              <a:spcBef>
                <a:spcPts val="100"/>
              </a:spcBef>
              <a:buSzPct val="67857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25">
                <a:latin typeface="Times New Roman"/>
                <a:cs typeface="Times New Roman"/>
              </a:rPr>
              <a:t>Create </a:t>
            </a:r>
            <a:r>
              <a:rPr dirty="0" sz="1400" spc="20">
                <a:latin typeface="Times New Roman"/>
                <a:cs typeface="Times New Roman"/>
              </a:rPr>
              <a:t>an account. </a:t>
            </a:r>
            <a:r>
              <a:rPr dirty="0" sz="1400" spc="25">
                <a:latin typeface="Times New Roman"/>
                <a:cs typeface="Times New Roman"/>
              </a:rPr>
              <a:t> Manage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their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account.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Log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the </a:t>
            </a:r>
            <a:r>
              <a:rPr dirty="0" sz="1400" spc="2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469900" marR="2005330">
              <a:lnSpc>
                <a:spcPct val="114300"/>
              </a:lnSpc>
            </a:pPr>
            <a:r>
              <a:rPr dirty="0" sz="1400" spc="25">
                <a:latin typeface="Times New Roman"/>
                <a:cs typeface="Times New Roman"/>
              </a:rPr>
              <a:t>Navigate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restaurant’s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menu.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Select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item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from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menu.</a:t>
            </a:r>
            <a:endParaRPr sz="1400">
              <a:latin typeface="Times New Roman"/>
              <a:cs typeface="Times New Roman"/>
            </a:endParaRPr>
          </a:p>
          <a:p>
            <a:pPr marL="469900" marR="1812289">
              <a:lnSpc>
                <a:spcPct val="134300"/>
              </a:lnSpc>
              <a:spcBef>
                <a:spcPts val="5"/>
              </a:spcBef>
            </a:pPr>
            <a:r>
              <a:rPr dirty="0" sz="1400" spc="25">
                <a:latin typeface="Times New Roman"/>
                <a:cs typeface="Times New Roman"/>
              </a:rPr>
              <a:t>Add </a:t>
            </a:r>
            <a:r>
              <a:rPr dirty="0" sz="1400" spc="20">
                <a:latin typeface="Times New Roman"/>
                <a:cs typeface="Times New Roman"/>
              </a:rPr>
              <a:t>an item </a:t>
            </a:r>
            <a:r>
              <a:rPr dirty="0" sz="1400" spc="30">
                <a:latin typeface="Times New Roman"/>
                <a:cs typeface="Times New Roman"/>
              </a:rPr>
              <a:t>to </a:t>
            </a:r>
            <a:r>
              <a:rPr dirty="0" sz="1400" spc="20">
                <a:latin typeface="Times New Roman"/>
                <a:cs typeface="Times New Roman"/>
              </a:rPr>
              <a:t>their </a:t>
            </a:r>
            <a:r>
              <a:rPr dirty="0" sz="1400" spc="25">
                <a:latin typeface="Times New Roman"/>
                <a:cs typeface="Times New Roman"/>
              </a:rPr>
              <a:t>current </a:t>
            </a:r>
            <a:r>
              <a:rPr dirty="0" sz="1400" spc="20">
                <a:latin typeface="Times New Roman"/>
                <a:cs typeface="Times New Roman"/>
              </a:rPr>
              <a:t>order.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Review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their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current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order.</a:t>
            </a:r>
            <a:endParaRPr sz="1400">
              <a:latin typeface="Times New Roman"/>
              <a:cs typeface="Times New Roman"/>
            </a:endParaRPr>
          </a:p>
          <a:p>
            <a:pPr marL="469900" marR="5080">
              <a:lnSpc>
                <a:spcPct val="132900"/>
              </a:lnSpc>
            </a:pPr>
            <a:r>
              <a:rPr dirty="0" sz="1400" spc="30">
                <a:latin typeface="Times New Roman"/>
                <a:cs typeface="Times New Roman"/>
              </a:rPr>
              <a:t>Remove </a:t>
            </a:r>
            <a:r>
              <a:rPr dirty="0" sz="1400" spc="35">
                <a:latin typeface="Times New Roman"/>
                <a:cs typeface="Times New Roman"/>
              </a:rPr>
              <a:t>an </a:t>
            </a:r>
            <a:r>
              <a:rPr dirty="0" sz="1400" spc="25">
                <a:latin typeface="Times New Roman"/>
                <a:cs typeface="Times New Roman"/>
              </a:rPr>
              <a:t>item/remove </a:t>
            </a:r>
            <a:r>
              <a:rPr dirty="0" sz="1400" spc="15">
                <a:latin typeface="Times New Roman"/>
                <a:cs typeface="Times New Roman"/>
              </a:rPr>
              <a:t>all </a:t>
            </a:r>
            <a:r>
              <a:rPr dirty="0" sz="1400" spc="25">
                <a:latin typeface="Times New Roman"/>
                <a:cs typeface="Times New Roman"/>
              </a:rPr>
              <a:t>items </a:t>
            </a:r>
            <a:r>
              <a:rPr dirty="0" sz="1400" spc="30">
                <a:latin typeface="Times New Roman"/>
                <a:cs typeface="Times New Roman"/>
              </a:rPr>
              <a:t>from </a:t>
            </a:r>
            <a:r>
              <a:rPr dirty="0" sz="1400" spc="25">
                <a:latin typeface="Times New Roman"/>
                <a:cs typeface="Times New Roman"/>
              </a:rPr>
              <a:t>their </a:t>
            </a:r>
            <a:r>
              <a:rPr dirty="0" sz="1400" spc="20">
                <a:latin typeface="Times New Roman"/>
                <a:cs typeface="Times New Roman"/>
              </a:rPr>
              <a:t>current order.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Provide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payment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details.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1400" spc="20">
                <a:latin typeface="Times New Roman"/>
                <a:cs typeface="Times New Roman"/>
              </a:rPr>
              <a:t>Place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an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order.</a:t>
            </a:r>
            <a:endParaRPr sz="1400">
              <a:latin typeface="Times New Roman"/>
              <a:cs typeface="Times New Roman"/>
            </a:endParaRPr>
          </a:p>
          <a:p>
            <a:pPr marL="469900" marR="365125">
              <a:lnSpc>
                <a:spcPts val="2260"/>
              </a:lnSpc>
              <a:spcBef>
                <a:spcPts val="70"/>
              </a:spcBef>
            </a:pPr>
            <a:r>
              <a:rPr dirty="0" sz="1400" spc="25">
                <a:latin typeface="Times New Roman"/>
                <a:cs typeface="Times New Roman"/>
              </a:rPr>
              <a:t>Receive confirmation </a:t>
            </a:r>
            <a:r>
              <a:rPr dirty="0" sz="1400" spc="30">
                <a:latin typeface="Times New Roman"/>
                <a:cs typeface="Times New Roman"/>
              </a:rPr>
              <a:t>in </a:t>
            </a:r>
            <a:r>
              <a:rPr dirty="0" sz="1400" spc="25">
                <a:latin typeface="Times New Roman"/>
                <a:cs typeface="Times New Roman"/>
              </a:rPr>
              <a:t>the </a:t>
            </a:r>
            <a:r>
              <a:rPr dirty="0" sz="1400" spc="30">
                <a:latin typeface="Times New Roman"/>
                <a:cs typeface="Times New Roman"/>
              </a:rPr>
              <a:t>form </a:t>
            </a:r>
            <a:r>
              <a:rPr dirty="0" sz="1400" spc="15">
                <a:latin typeface="Times New Roman"/>
                <a:cs typeface="Times New Roman"/>
              </a:rPr>
              <a:t>of </a:t>
            </a:r>
            <a:r>
              <a:rPr dirty="0" sz="1400" spc="35">
                <a:latin typeface="Times New Roman"/>
                <a:cs typeface="Times New Roman"/>
              </a:rPr>
              <a:t>an </a:t>
            </a:r>
            <a:r>
              <a:rPr dirty="0" sz="1400" spc="25">
                <a:latin typeface="Times New Roman"/>
                <a:cs typeface="Times New Roman"/>
              </a:rPr>
              <a:t>order number.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View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order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placed.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404" y="3950970"/>
            <a:ext cx="5621655" cy="3768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Times New Roman"/>
                <a:cs typeface="Times New Roman"/>
              </a:rPr>
              <a:t>Menu</a:t>
            </a:r>
            <a:r>
              <a:rPr dirty="0" sz="1600" spc="-10" b="1">
                <a:latin typeface="Times New Roman"/>
                <a:cs typeface="Times New Roman"/>
              </a:rPr>
              <a:t> Management </a:t>
            </a:r>
            <a:r>
              <a:rPr dirty="0" sz="1600" b="1">
                <a:latin typeface="Times New Roman"/>
                <a:cs typeface="Times New Roman"/>
              </a:rPr>
              <a:t>System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  <a:p>
            <a:pPr algn="just" marL="241300" marR="815975" indent="457200">
              <a:lnSpc>
                <a:spcPct val="150100"/>
              </a:lnSpc>
              <a:spcBef>
                <a:spcPts val="1570"/>
              </a:spcBef>
            </a:pPr>
            <a:r>
              <a:rPr dirty="0" sz="1400" spc="25">
                <a:latin typeface="Times New Roman"/>
                <a:cs typeface="Times New Roman"/>
              </a:rPr>
              <a:t>This module provides </a:t>
            </a:r>
            <a:r>
              <a:rPr dirty="0" sz="1400" spc="20">
                <a:latin typeface="Times New Roman"/>
                <a:cs typeface="Times New Roman"/>
              </a:rPr>
              <a:t>functionality for </a:t>
            </a:r>
            <a:r>
              <a:rPr dirty="0" sz="1400" spc="30">
                <a:latin typeface="Times New Roman"/>
                <a:cs typeface="Times New Roman"/>
              </a:rPr>
              <a:t>the power </a:t>
            </a:r>
            <a:r>
              <a:rPr dirty="0" sz="1400" spc="35">
                <a:latin typeface="Times New Roman"/>
                <a:cs typeface="Times New Roman"/>
              </a:rPr>
              <a:t>user-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Administrator only. </a:t>
            </a:r>
            <a:r>
              <a:rPr dirty="0" sz="1400" spc="15">
                <a:latin typeface="Times New Roman"/>
                <a:cs typeface="Times New Roman"/>
              </a:rPr>
              <a:t>It will </a:t>
            </a:r>
            <a:r>
              <a:rPr dirty="0" sz="1400" spc="20">
                <a:latin typeface="Times New Roman"/>
                <a:cs typeface="Times New Roman"/>
              </a:rPr>
              <a:t>not </a:t>
            </a:r>
            <a:r>
              <a:rPr dirty="0" sz="1400" spc="15">
                <a:latin typeface="Times New Roman"/>
                <a:cs typeface="Times New Roman"/>
              </a:rPr>
              <a:t>be </a:t>
            </a:r>
            <a:r>
              <a:rPr dirty="0" sz="1400" spc="40">
                <a:latin typeface="Times New Roman"/>
                <a:cs typeface="Times New Roman"/>
              </a:rPr>
              <a:t>availableto </a:t>
            </a:r>
            <a:r>
              <a:rPr dirty="0" sz="1400" spc="30">
                <a:latin typeface="Times New Roman"/>
                <a:cs typeface="Times New Roman"/>
              </a:rPr>
              <a:t>any </a:t>
            </a:r>
            <a:r>
              <a:rPr dirty="0" sz="1400" spc="25">
                <a:latin typeface="Times New Roman"/>
                <a:cs typeface="Times New Roman"/>
              </a:rPr>
              <a:t>other </a:t>
            </a:r>
            <a:r>
              <a:rPr dirty="0" sz="1400" spc="30">
                <a:latin typeface="Times New Roman"/>
                <a:cs typeface="Times New Roman"/>
              </a:rPr>
              <a:t>users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the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system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like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Restaurant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Employees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or</a:t>
            </a:r>
            <a:r>
              <a:rPr dirty="0" sz="1400" spc="25">
                <a:latin typeface="Times New Roman"/>
                <a:cs typeface="Times New Roman"/>
              </a:rPr>
              <a:t> Customers.</a:t>
            </a:r>
            <a:endParaRPr sz="14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840"/>
              </a:spcBef>
            </a:pPr>
            <a:r>
              <a:rPr dirty="0" sz="1400" spc="25">
                <a:latin typeface="Times New Roman"/>
                <a:cs typeface="Times New Roman"/>
              </a:rPr>
              <a:t>Using</a:t>
            </a:r>
            <a:r>
              <a:rPr dirty="0" sz="1400" spc="20">
                <a:latin typeface="Times New Roman"/>
                <a:cs typeface="Times New Roman"/>
              </a:rPr>
              <a:t> 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graphical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interface,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it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will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allow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an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Admin </a:t>
            </a:r>
            <a:r>
              <a:rPr dirty="0" sz="1400" spc="20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algn="just" marL="241300" marR="1371600">
              <a:lnSpc>
                <a:spcPct val="150000"/>
              </a:lnSpc>
            </a:pPr>
            <a:r>
              <a:rPr dirty="0" sz="1400" spc="30">
                <a:latin typeface="Times New Roman"/>
                <a:cs typeface="Times New Roman"/>
              </a:rPr>
              <a:t>ma</a:t>
            </a:r>
            <a:r>
              <a:rPr dirty="0" sz="1400" spc="40">
                <a:latin typeface="Times New Roman"/>
                <a:cs typeface="Times New Roman"/>
              </a:rPr>
              <a:t>n</a:t>
            </a:r>
            <a:r>
              <a:rPr dirty="0" sz="1400" spc="20">
                <a:latin typeface="Times New Roman"/>
                <a:cs typeface="Times New Roman"/>
              </a:rPr>
              <a:t>age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15">
                <a:latin typeface="Times New Roman"/>
                <a:cs typeface="Times New Roman"/>
              </a:rPr>
              <a:t>h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m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40">
                <a:latin typeface="Times New Roman"/>
                <a:cs typeface="Times New Roman"/>
              </a:rPr>
              <a:t>n</a:t>
            </a:r>
            <a:r>
              <a:rPr dirty="0" sz="1400" spc="25">
                <a:latin typeface="Times New Roman"/>
                <a:cs typeface="Times New Roman"/>
              </a:rPr>
              <a:t>u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</a:t>
            </a:r>
            <a:r>
              <a:rPr dirty="0" sz="1400" spc="15">
                <a:latin typeface="Times New Roman"/>
                <a:cs typeface="Times New Roman"/>
              </a:rPr>
              <a:t>h</a:t>
            </a:r>
            <a:r>
              <a:rPr dirty="0" sz="1400" spc="15">
                <a:latin typeface="Times New Roman"/>
                <a:cs typeface="Times New Roman"/>
              </a:rPr>
              <a:t>at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i</a:t>
            </a:r>
            <a:r>
              <a:rPr dirty="0" sz="1400" spc="20">
                <a:latin typeface="Times New Roman"/>
                <a:cs typeface="Times New Roman"/>
              </a:rPr>
              <a:t>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d</a:t>
            </a:r>
            <a:r>
              <a:rPr dirty="0" sz="1400" spc="35">
                <a:latin typeface="Times New Roman"/>
                <a:cs typeface="Times New Roman"/>
              </a:rPr>
              <a:t>i</a:t>
            </a:r>
            <a:r>
              <a:rPr dirty="0" sz="1400" spc="30">
                <a:latin typeface="Times New Roman"/>
                <a:cs typeface="Times New Roman"/>
              </a:rPr>
              <a:t>s</a:t>
            </a:r>
            <a:r>
              <a:rPr dirty="0" sz="1400" spc="15">
                <a:latin typeface="Times New Roman"/>
                <a:cs typeface="Times New Roman"/>
              </a:rPr>
              <a:t>p</a:t>
            </a:r>
            <a:r>
              <a:rPr dirty="0" sz="1400" spc="10">
                <a:latin typeface="Times New Roman"/>
                <a:cs typeface="Times New Roman"/>
              </a:rPr>
              <a:t>l</a:t>
            </a:r>
            <a:r>
              <a:rPr dirty="0" sz="1400" spc="25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y</a:t>
            </a:r>
            <a:r>
              <a:rPr dirty="0" sz="1400" spc="45">
                <a:latin typeface="Times New Roman"/>
                <a:cs typeface="Times New Roman"/>
              </a:rPr>
              <a:t>e</a:t>
            </a:r>
            <a:r>
              <a:rPr dirty="0" sz="1400" spc="25">
                <a:latin typeface="Times New Roman"/>
                <a:cs typeface="Times New Roman"/>
              </a:rPr>
              <a:t>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</a:t>
            </a:r>
            <a:r>
              <a:rPr dirty="0" sz="1400" spc="25">
                <a:latin typeface="Times New Roman"/>
                <a:cs typeface="Times New Roman"/>
              </a:rPr>
              <a:t>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u</a:t>
            </a:r>
            <a:r>
              <a:rPr dirty="0" sz="1400" spc="5">
                <a:latin typeface="Times New Roman"/>
                <a:cs typeface="Times New Roman"/>
              </a:rPr>
              <a:t>s</a:t>
            </a:r>
            <a:r>
              <a:rPr dirty="0" sz="1400" spc="45">
                <a:latin typeface="Times New Roman"/>
                <a:cs typeface="Times New Roman"/>
              </a:rPr>
              <a:t>e</a:t>
            </a:r>
            <a:r>
              <a:rPr dirty="0" sz="1400" spc="15">
                <a:latin typeface="Times New Roman"/>
                <a:cs typeface="Times New Roman"/>
              </a:rPr>
              <a:t>rs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o</a:t>
            </a:r>
            <a:r>
              <a:rPr dirty="0" sz="1400" spc="15">
                <a:latin typeface="Times New Roman"/>
                <a:cs typeface="Times New Roman"/>
              </a:rPr>
              <a:t>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45">
                <a:latin typeface="Times New Roman"/>
                <a:cs typeface="Times New Roman"/>
              </a:rPr>
              <a:t>h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16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w</a:t>
            </a:r>
            <a:r>
              <a:rPr dirty="0" sz="1400" spc="15">
                <a:latin typeface="Times New Roman"/>
                <a:cs typeface="Times New Roman"/>
              </a:rPr>
              <a:t>eb  </a:t>
            </a:r>
            <a:r>
              <a:rPr dirty="0" sz="1400" spc="20">
                <a:latin typeface="Times New Roman"/>
                <a:cs typeface="Times New Roman"/>
              </a:rPr>
              <a:t>ordering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SzPct val="67857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25">
                <a:latin typeface="Times New Roman"/>
                <a:cs typeface="Times New Roman"/>
              </a:rPr>
              <a:t>Add/update/delete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food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category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to/from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menu.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50"/>
              </a:spcBef>
              <a:buSzPct val="67857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25">
                <a:latin typeface="Times New Roman"/>
                <a:cs typeface="Times New Roman"/>
              </a:rPr>
              <a:t>Add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/update/delete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food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item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to/from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menu.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SzPct val="67857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25">
                <a:latin typeface="Times New Roman"/>
                <a:cs typeface="Times New Roman"/>
              </a:rPr>
              <a:t>Update</a:t>
            </a:r>
            <a:r>
              <a:rPr dirty="0" sz="1400" spc="20">
                <a:latin typeface="Times New Roman"/>
                <a:cs typeface="Times New Roman"/>
              </a:rPr>
              <a:t> price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given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food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item.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610"/>
              </a:lnSpc>
              <a:spcBef>
                <a:spcPts val="665"/>
              </a:spcBef>
              <a:buSzPct val="67857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25">
                <a:latin typeface="Times New Roman"/>
                <a:cs typeface="Times New Roman"/>
              </a:rPr>
              <a:t>Update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additional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information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(description,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photo,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etc.)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for a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given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food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item.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9273031"/>
            <a:ext cx="5753735" cy="1309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90"/>
              </a:spcBef>
            </a:pPr>
            <a:r>
              <a:rPr dirty="0" sz="1400" spc="25">
                <a:latin typeface="Times New Roman"/>
                <a:cs typeface="Times New Roman"/>
              </a:rPr>
              <a:t>Before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customers</a:t>
            </a:r>
            <a:r>
              <a:rPr dirty="0" sz="1400" spc="20">
                <a:latin typeface="Times New Roman"/>
                <a:cs typeface="Times New Roman"/>
              </a:rPr>
              <a:t> can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actually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use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this</a:t>
            </a:r>
            <a:r>
              <a:rPr dirty="0" sz="1400" spc="25">
                <a:latin typeface="Times New Roman"/>
                <a:cs typeface="Times New Roman"/>
              </a:rPr>
              <a:t> system,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functionality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provided</a:t>
            </a:r>
            <a:r>
              <a:rPr dirty="0" sz="1400" spc="30">
                <a:latin typeface="Times New Roman"/>
                <a:cs typeface="Times New Roman"/>
              </a:rPr>
              <a:t> by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this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component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will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have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Times New Roman"/>
                <a:cs typeface="Times New Roman"/>
              </a:rPr>
              <a:t>tobe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configured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first.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Once</a:t>
            </a:r>
            <a:r>
              <a:rPr dirty="0" sz="1400" spc="20">
                <a:latin typeface="Times New Roman"/>
                <a:cs typeface="Times New Roman"/>
              </a:rPr>
              <a:t> 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initial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configuration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is 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done,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will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be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least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likely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used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component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as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menu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updates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are 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mostly seasonal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and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do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not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occur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frequently.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453898"/>
            <a:ext cx="5989320" cy="1640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600" spc="40" b="1">
                <a:latin typeface="Times New Roman"/>
                <a:cs typeface="Times New Roman"/>
              </a:rPr>
              <a:t>Order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30" b="1">
                <a:latin typeface="Times New Roman"/>
                <a:cs typeface="Times New Roman"/>
              </a:rPr>
              <a:t>Retrieval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30" b="1">
                <a:latin typeface="Times New Roman"/>
                <a:cs typeface="Times New Roman"/>
              </a:rPr>
              <a:t>System</a:t>
            </a:r>
            <a:r>
              <a:rPr dirty="0" sz="1600" spc="50" b="1">
                <a:latin typeface="Times New Roman"/>
                <a:cs typeface="Times New Roman"/>
              </a:rPr>
              <a:t> </a:t>
            </a:r>
            <a:r>
              <a:rPr dirty="0" sz="1600" spc="35" b="1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  <a:p>
            <a:pPr marL="241300" marR="5080" indent="457200">
              <a:lnSpc>
                <a:spcPct val="148600"/>
              </a:lnSpc>
              <a:spcBef>
                <a:spcPts val="1015"/>
              </a:spcBef>
            </a:pPr>
            <a:r>
              <a:rPr dirty="0" sz="1400" spc="25">
                <a:latin typeface="Times New Roman"/>
                <a:cs typeface="Times New Roman"/>
              </a:rPr>
              <a:t>This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is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most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simplest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module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out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all 3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modules. </a:t>
            </a:r>
            <a:r>
              <a:rPr dirty="0" sz="1400" spc="15">
                <a:latin typeface="Times New Roman"/>
                <a:cs typeface="Times New Roman"/>
              </a:rPr>
              <a:t>It </a:t>
            </a:r>
            <a:r>
              <a:rPr dirty="0" sz="1400" spc="25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designed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be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used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only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by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restaurantemployees,</a:t>
            </a:r>
            <a:r>
              <a:rPr dirty="0" sz="1400" spc="35">
                <a:latin typeface="Times New Roman"/>
                <a:cs typeface="Times New Roman"/>
              </a:rPr>
              <a:t> and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provides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following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functions: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4"/>
              </a:spcBef>
              <a:buSzPct val="67857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20">
                <a:latin typeface="Times New Roman"/>
                <a:cs typeface="Times New Roman"/>
              </a:rPr>
              <a:t>Retrieve</a:t>
            </a:r>
            <a:r>
              <a:rPr dirty="0" sz="1400" spc="30">
                <a:latin typeface="Times New Roman"/>
                <a:cs typeface="Times New Roman"/>
              </a:rPr>
              <a:t> new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orders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from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SzPct val="67857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20">
                <a:latin typeface="Times New Roman"/>
                <a:cs typeface="Times New Roman"/>
              </a:rPr>
              <a:t>Display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orders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an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easily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readable,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graphical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way.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50261"/>
            <a:ext cx="3630295" cy="798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35" b="1">
                <a:latin typeface="Times New Roman"/>
                <a:cs typeface="Times New Roman"/>
              </a:rPr>
              <a:t>Functional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35" b="1">
                <a:latin typeface="Times New Roman"/>
                <a:cs typeface="Times New Roman"/>
              </a:rPr>
              <a:t>Requirement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25" b="1">
                <a:latin typeface="Times New Roman"/>
                <a:cs typeface="Times New Roman"/>
              </a:rPr>
              <a:t>Specifications: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Activity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 (Admin):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798951"/>
            <a:ext cx="5727573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7508"/>
            <a:ext cx="23139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Activity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(Customer):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80861"/>
            <a:ext cx="14852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Use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Case </a:t>
            </a:r>
            <a:r>
              <a:rPr dirty="0" sz="1400" spc="-10" b="1">
                <a:latin typeface="Times New Roman"/>
                <a:cs typeface="Times New Roman"/>
              </a:rPr>
              <a:t>Diagram: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0832"/>
            <a:ext cx="5727319" cy="42994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300214"/>
            <a:ext cx="5727319" cy="4305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terms:created xsi:type="dcterms:W3CDTF">2022-03-28T08:06:55Z</dcterms:created>
  <dcterms:modified xsi:type="dcterms:W3CDTF">2022-03-28T08:06:55Z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2022-03-28T00:00:00Z</vt:filetime>
  </property>
</Properties>
</file>