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2"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6E03BE-2022-4521-9BC4-F298D8D6D60E}"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140921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6E03BE-2022-4521-9BC4-F298D8D6D60E}"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1703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6E03BE-2022-4521-9BC4-F298D8D6D60E}"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330655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16E03BE-2022-4521-9BC4-F298D8D6D60E}"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327498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E03BE-2022-4521-9BC4-F298D8D6D60E}" type="datetimeFigureOut">
              <a:rPr lang="en-IN" smtClean="0"/>
              <a:t>29-07-2021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418836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16E03BE-2022-4521-9BC4-F298D8D6D60E}"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113112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16E03BE-2022-4521-9BC4-F298D8D6D60E}" type="datetimeFigureOut">
              <a:rPr lang="en-IN" smtClean="0"/>
              <a:t>29-07-2021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391778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6E03BE-2022-4521-9BC4-F298D8D6D60E}" type="datetimeFigureOut">
              <a:rPr lang="en-IN" smtClean="0"/>
              <a:t>29-07-2021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393465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E03BE-2022-4521-9BC4-F298D8D6D60E}" type="datetimeFigureOut">
              <a:rPr lang="en-IN" smtClean="0"/>
              <a:t>29-07-2021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271640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E03BE-2022-4521-9BC4-F298D8D6D60E}"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268358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E03BE-2022-4521-9BC4-F298D8D6D60E}" type="datetimeFigureOut">
              <a:rPr lang="en-IN" smtClean="0"/>
              <a:t>29-07-2021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0AD827-8178-4A89-A63B-873D972B96F0}" type="slidenum">
              <a:rPr lang="en-IN" smtClean="0"/>
              <a:t>‹#›</a:t>
            </a:fld>
            <a:endParaRPr lang="en-IN"/>
          </a:p>
        </p:txBody>
      </p:sp>
    </p:spTree>
    <p:extLst>
      <p:ext uri="{BB962C8B-B14F-4D97-AF65-F5344CB8AC3E}">
        <p14:creationId xmlns:p14="http://schemas.microsoft.com/office/powerpoint/2010/main" val="112749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E03BE-2022-4521-9BC4-F298D8D6D60E}" type="datetimeFigureOut">
              <a:rPr lang="en-IN" smtClean="0"/>
              <a:t>29-07-2021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AD827-8178-4A89-A63B-873D972B96F0}" type="slidenum">
              <a:rPr lang="en-IN" smtClean="0"/>
              <a:t>‹#›</a:t>
            </a:fld>
            <a:endParaRPr lang="en-IN"/>
          </a:p>
        </p:txBody>
      </p:sp>
    </p:spTree>
    <p:extLst>
      <p:ext uri="{BB962C8B-B14F-4D97-AF65-F5344CB8AC3E}">
        <p14:creationId xmlns:p14="http://schemas.microsoft.com/office/powerpoint/2010/main" val="4049659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226373" y="393630"/>
            <a:ext cx="669125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22222"/>
                </a:solidFill>
                <a:effectLst/>
                <a:latin typeface="Algerian" pitchFamily="82" charset="0"/>
                <a:ea typeface="Times New Roman" pitchFamily="18" charset="0"/>
                <a:cs typeface="Arial" pitchFamily="34" charset="0"/>
              </a:rPr>
              <a:t>Indira College of Engineering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22222"/>
                </a:solidFill>
                <a:effectLst/>
                <a:latin typeface="Algerian" pitchFamily="82" charset="0"/>
                <a:ea typeface="Times New Roman" pitchFamily="18" charset="0"/>
                <a:cs typeface="Arial" pitchFamily="34" charset="0"/>
              </a:rPr>
              <a:t>Management Pune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1" descr="Description: logo indira.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1300201"/>
            <a:ext cx="1714500" cy="1485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160455" y="2324438"/>
            <a:ext cx="707437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965200" algn="l"/>
                <a:tab pos="3771900" algn="l"/>
                <a:tab pos="4000500" algn="l"/>
              </a:tabLst>
            </a:pPr>
            <a:endParaRPr kumimoji="0" lang="en-US" sz="3600" b="1" i="0" u="sng" strike="noStrike" cap="none" normalizeH="0" baseline="0" dirty="0" smtClean="0">
              <a:ln>
                <a:noFill/>
              </a:ln>
              <a:solidFill>
                <a:schemeClr val="tx1"/>
              </a:solidFill>
              <a:effectLst/>
              <a:latin typeface="Algerian" pitchFamily="82"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965200" algn="l"/>
                <a:tab pos="3771900" algn="l"/>
                <a:tab pos="4000500" algn="l"/>
              </a:tabLst>
            </a:pPr>
            <a:r>
              <a:rPr kumimoji="0" lang="en-US" sz="3600" b="1" i="0" u="sng" strike="noStrike" cap="none" normalizeH="0" baseline="0" dirty="0" smtClean="0">
                <a:ln>
                  <a:noFill/>
                </a:ln>
                <a:solidFill>
                  <a:schemeClr val="tx1"/>
                </a:solidFill>
                <a:effectLst/>
                <a:latin typeface="Algerian" pitchFamily="82" charset="0"/>
                <a:ea typeface="Times New Roman" pitchFamily="18" charset="0"/>
                <a:cs typeface="Arial" pitchFamily="34" charset="0"/>
              </a:rPr>
              <a:t>Doctor  Appointment  System</a:t>
            </a:r>
            <a:endParaRPr kumimoji="0" lang="en-US" sz="3600" b="1" i="0" u="sng" strike="noStrike" cap="none" normalizeH="0" baseline="0" dirty="0" smtClean="0">
              <a:ln>
                <a:noFill/>
              </a:ln>
              <a:solidFill>
                <a:schemeClr val="tx1"/>
              </a:solidFill>
              <a:effectLst/>
              <a:latin typeface="Algerian" pitchFamily="82"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965200" algn="l"/>
                <a:tab pos="3771900" algn="l"/>
                <a:tab pos="4000500" algn="l"/>
              </a:tabLst>
            </a:pPr>
            <a:endParaRPr lang="en-US" sz="3600" b="1" u="sng" dirty="0">
              <a:latin typeface="Algerian" pitchFamily="82"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Project Submitted By </a:t>
            </a: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2200" b="1" i="0" u="sng" strike="noStrike" cap="none" normalizeH="0" baseline="0" dirty="0" err="1" smtClean="0">
                <a:ln>
                  <a:noFill/>
                </a:ln>
                <a:solidFill>
                  <a:schemeClr val="tx1"/>
                </a:solidFill>
                <a:effectLst/>
                <a:latin typeface="Javanese Text" pitchFamily="2" charset="0"/>
                <a:ea typeface="Times New Roman" pitchFamily="18" charset="0"/>
                <a:cs typeface="Arial" pitchFamily="34" charset="0"/>
              </a:rPr>
              <a:t>Nainesh</a:t>
            </a: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 </a:t>
            </a:r>
            <a:r>
              <a:rPr kumimoji="0" lang="en-US" sz="2200" b="1" i="0" u="sng" strike="noStrike" cap="none" normalizeH="0" baseline="0" dirty="0" err="1" smtClean="0">
                <a:ln>
                  <a:noFill/>
                </a:ln>
                <a:solidFill>
                  <a:schemeClr val="tx1"/>
                </a:solidFill>
                <a:effectLst/>
                <a:latin typeface="Javanese Text" pitchFamily="2" charset="0"/>
                <a:ea typeface="Times New Roman" pitchFamily="18" charset="0"/>
                <a:cs typeface="Arial" pitchFamily="34" charset="0"/>
              </a:rPr>
              <a:t>Gopalrao</a:t>
            </a: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 </a:t>
            </a:r>
            <a:r>
              <a:rPr kumimoji="0" lang="en-US" sz="2200" b="1" i="0" u="sng" strike="noStrike" cap="none" normalizeH="0" baseline="0" dirty="0" err="1" smtClean="0">
                <a:ln>
                  <a:noFill/>
                </a:ln>
                <a:solidFill>
                  <a:schemeClr val="tx1"/>
                </a:solidFill>
                <a:effectLst/>
                <a:latin typeface="Javanese Text" pitchFamily="2" charset="0"/>
                <a:ea typeface="Times New Roman" pitchFamily="18" charset="0"/>
                <a:cs typeface="Arial" pitchFamily="34" charset="0"/>
              </a:rPr>
              <a:t>Iche</a:t>
            </a: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 – 81107</a:t>
            </a: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Under the Guidance of</a:t>
            </a: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Dr. </a:t>
            </a:r>
            <a:r>
              <a:rPr kumimoji="0" lang="en-US" sz="2200" b="1" i="0" u="sng" strike="noStrike" cap="none" normalizeH="0" baseline="0" dirty="0" err="1" smtClean="0">
                <a:ln>
                  <a:noFill/>
                </a:ln>
                <a:solidFill>
                  <a:schemeClr val="tx1"/>
                </a:solidFill>
                <a:effectLst/>
                <a:latin typeface="Javanese Text" pitchFamily="2" charset="0"/>
                <a:ea typeface="Times New Roman" pitchFamily="18" charset="0"/>
                <a:cs typeface="Arial" pitchFamily="34" charset="0"/>
              </a:rPr>
              <a:t>Darshana</a:t>
            </a:r>
            <a:r>
              <a:rPr kumimoji="0" lang="en-US" sz="2200" b="1" i="0" u="sng" strike="noStrike" cap="none" normalizeH="0" baseline="0" dirty="0" smtClean="0">
                <a:ln>
                  <a:noFill/>
                </a:ln>
                <a:solidFill>
                  <a:schemeClr val="tx1"/>
                </a:solidFill>
                <a:effectLst/>
                <a:latin typeface="Javanese Text" pitchFamily="2" charset="0"/>
                <a:ea typeface="Times New Roman" pitchFamily="18" charset="0"/>
                <a:cs typeface="Arial" pitchFamily="34" charset="0"/>
              </a:rPr>
              <a:t> Desai Mam </a:t>
            </a: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2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(SRS)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r>
              <a:rPr kumimoji="0" lang="en-US" sz="2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Software Requirements Specification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965200" algn="l"/>
                <a:tab pos="3771900" algn="l"/>
                <a:tab pos="4000500" algn="l"/>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221436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7544" y="43543"/>
            <a:ext cx="3474221"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Module Hierarchy Diagram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1012669" y="6529225"/>
            <a:ext cx="71186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algn="ctr" fontAlgn="base">
              <a:spcBef>
                <a:spcPct val="0"/>
              </a:spcBef>
              <a:spcAft>
                <a:spcPct val="0"/>
              </a:spcAf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3.1.5 : Module Hierarchy</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diagram of Doctor Appointment</a:t>
            </a:r>
            <a:r>
              <a:rPr kumimoji="0" lang="en-US" sz="16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System</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5122" name="Picture 2" descr="C:\Users\HP\Desktop\das\Reports\UML Diagrams\Module hierarchi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589681"/>
            <a:ext cx="7859713" cy="593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892884"/>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709255"/>
          </a:xfrm>
          <a:prstGeom prst="rect">
            <a:avLst/>
          </a:prstGeom>
        </p:spPr>
        <p:txBody>
          <a:bodyPr wrap="square">
            <a:spAutoFit/>
          </a:bodyPr>
          <a:lstStyle/>
          <a:p>
            <a:pPr algn="ctr"/>
            <a:endParaRPr lang="en-IN" sz="3200" b="1" u="sng" dirty="0" smtClean="0">
              <a:latin typeface="Times New Roman" pitchFamily="18" charset="0"/>
              <a:cs typeface="Times New Roman" pitchFamily="18" charset="0"/>
            </a:endParaRPr>
          </a:p>
          <a:p>
            <a:pPr algn="ctr"/>
            <a:r>
              <a:rPr lang="en-IN" sz="3200" b="1" u="sng" dirty="0" smtClean="0">
                <a:latin typeface="Times New Roman" pitchFamily="18" charset="0"/>
                <a:cs typeface="Times New Roman" pitchFamily="18" charset="0"/>
              </a:rPr>
              <a:t>INDEX</a:t>
            </a:r>
            <a:r>
              <a:rPr lang="en-IN" sz="3200" b="1" dirty="0" smtClean="0">
                <a:latin typeface="Times New Roman" pitchFamily="18" charset="0"/>
                <a:cs typeface="Times New Roman" pitchFamily="18" charset="0"/>
              </a:rPr>
              <a:t> :-</a:t>
            </a:r>
            <a:endParaRPr lang="en-IN" sz="3200" dirty="0">
              <a:latin typeface="Times New Roman" pitchFamily="18" charset="0"/>
              <a:cs typeface="Times New Roman" pitchFamily="18" charset="0"/>
            </a:endParaRPr>
          </a:p>
          <a:p>
            <a:r>
              <a:rPr lang="en-US" sz="2400" b="1"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1</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2</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System </a:t>
            </a:r>
            <a:r>
              <a:rPr lang="en-US" sz="2400" b="1" dirty="0">
                <a:latin typeface="Times New Roman" pitchFamily="18" charset="0"/>
                <a:cs typeface="Times New Roman" pitchFamily="18" charset="0"/>
              </a:rPr>
              <a:t>Requirements</a:t>
            </a:r>
            <a:endParaRPr lang="en-IN" sz="2400" dirty="0">
              <a:latin typeface="Times New Roman" pitchFamily="18" charset="0"/>
              <a:cs typeface="Times New Roman" pitchFamily="18" charset="0"/>
            </a:endParaRPr>
          </a:p>
          <a:p>
            <a:endParaRPr lang="en-US" sz="1050" dirty="0" smtClean="0">
              <a:latin typeface="Times New Roman" pitchFamily="18" charset="0"/>
              <a:cs typeface="Times New Roman" pitchFamily="18" charset="0"/>
            </a:endParaRPr>
          </a:p>
          <a:p>
            <a:pPr lvl="0"/>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3	Scope of Work</a:t>
            </a:r>
          </a:p>
          <a:p>
            <a:r>
              <a:rPr lang="en-US" sz="1050" b="1" dirty="0">
                <a:latin typeface="Times New Roman" pitchFamily="18" charset="0"/>
                <a:cs typeface="Times New Roman" pitchFamily="18" charset="0"/>
              </a:rPr>
              <a:t>	</a:t>
            </a:r>
            <a:endParaRPr lang="en-US" sz="105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4	System Design And Modeling</a:t>
            </a:r>
          </a:p>
          <a:p>
            <a:endParaRPr lang="en-IN" sz="12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4.1</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Class Diagram</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4.2</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E-R Diagram </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4.3</a:t>
            </a:r>
            <a:r>
              <a:rPr lang="en-US" sz="2400" dirty="0">
                <a:latin typeface="Times New Roman" pitchFamily="18" charset="0"/>
                <a:cs typeface="Times New Roman" pitchFamily="18" charset="0"/>
              </a:rPr>
              <a:t>	Activity </a:t>
            </a:r>
            <a:r>
              <a:rPr lang="en-US" sz="2400" dirty="0" smtClean="0">
                <a:latin typeface="Times New Roman" pitchFamily="18" charset="0"/>
                <a:cs typeface="Times New Roman" pitchFamily="18" charset="0"/>
              </a:rPr>
              <a:t>Diagram</a:t>
            </a:r>
            <a:endParaRPr lang="en-IN"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4.4</a:t>
            </a:r>
            <a:r>
              <a:rPr lang="en-US" sz="2400" dirty="0">
                <a:latin typeface="Times New Roman" pitchFamily="18" charset="0"/>
                <a:cs typeface="Times New Roman" pitchFamily="18" charset="0"/>
              </a:rPr>
              <a:t>	Use Case Diagram</a:t>
            </a:r>
            <a:endParaRPr lang="en-IN"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4.5</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Module </a:t>
            </a:r>
            <a:r>
              <a:rPr lang="en-US" sz="2400" dirty="0">
                <a:latin typeface="Times New Roman" pitchFamily="18" charset="0"/>
                <a:cs typeface="Times New Roman" pitchFamily="18" charset="0"/>
              </a:rPr>
              <a:t>Hierarchy </a:t>
            </a:r>
            <a:r>
              <a:rPr lang="en-US" sz="2400" dirty="0" smtClean="0">
                <a:latin typeface="Times New Roman" pitchFamily="18" charset="0"/>
                <a:cs typeface="Times New Roman" pitchFamily="18" charset="0"/>
              </a:rPr>
              <a:t>Diagram</a:t>
            </a:r>
          </a:p>
          <a:p>
            <a:r>
              <a:rPr lang="en-US" sz="1600" dirty="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24906960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81" y="0"/>
            <a:ext cx="9140619" cy="6478697"/>
          </a:xfrm>
          <a:prstGeom prst="rect">
            <a:avLst/>
          </a:prstGeom>
        </p:spPr>
        <p:txBody>
          <a:bodyPr wrap="square">
            <a:spAutoFit/>
          </a:bodyPr>
          <a:lstStyle/>
          <a:p>
            <a:endParaRPr lang="en-IN" sz="2000" dirty="0" smtClean="0"/>
          </a:p>
          <a:p>
            <a:pPr algn="ctr"/>
            <a:r>
              <a:rPr lang="en-IN" sz="2400" b="1" u="sng" dirty="0">
                <a:latin typeface="Times New Roman" pitchFamily="18" charset="0"/>
                <a:cs typeface="Times New Roman" pitchFamily="18" charset="0"/>
              </a:rPr>
              <a:t>INTRODUCTION</a:t>
            </a:r>
            <a:endParaRPr lang="en-IN" sz="2400" dirty="0">
              <a:latin typeface="Times New Roman" pitchFamily="18" charset="0"/>
              <a:cs typeface="Times New Roman" pitchFamily="18" charset="0"/>
            </a:endParaRPr>
          </a:p>
          <a:p>
            <a:endParaRPr lang="en-IN" sz="1000" dirty="0"/>
          </a:p>
          <a:p>
            <a:endParaRPr lang="en-IN" sz="100" dirty="0" smtClean="0"/>
          </a:p>
          <a:p>
            <a:pPr>
              <a:lnSpc>
                <a:spcPct val="150000"/>
              </a:lnSpc>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main aim for developed Doctor Appointment System is for solve the purpose for disallow the problems, which are not in the current system. This Doctor Appointment System is assume to remove the hardships, which will be available in the current appointment system. But by using electronics equipment like computer and by using this devices we can stored valuable information which we can stored under this appointment system. This Online Doctor Appointment system is show as the fast, error free and secured system with fast management of data. With the help of this Doctor Appointment System which show the good for use of resources and stored records in central location of database.</a:t>
            </a:r>
          </a:p>
        </p:txBody>
      </p:sp>
    </p:spTree>
    <p:extLst>
      <p:ext uri="{BB962C8B-B14F-4D97-AF65-F5344CB8AC3E}">
        <p14:creationId xmlns:p14="http://schemas.microsoft.com/office/powerpoint/2010/main" val="2949416180"/>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09420"/>
          </a:xfrm>
          <a:prstGeom prst="rect">
            <a:avLst/>
          </a:prstGeom>
        </p:spPr>
        <p:txBody>
          <a:bodyPr wrap="square">
            <a:spAutoFit/>
          </a:bodyPr>
          <a:lstStyle/>
          <a:p>
            <a:pPr algn="ctr"/>
            <a:endParaRPr lang="en-US" sz="900" b="1" dirty="0" smtClean="0">
              <a:latin typeface="Times New Roman" pitchFamily="18" charset="0"/>
              <a:cs typeface="Times New Roman" pitchFamily="18" charset="0"/>
            </a:endParaRPr>
          </a:p>
          <a:p>
            <a:pPr algn="ctr"/>
            <a:r>
              <a:rPr lang="en-IN" sz="2400" b="1" u="sng" dirty="0">
                <a:latin typeface="Times New Roman" pitchFamily="18" charset="0"/>
                <a:cs typeface="Times New Roman" pitchFamily="18" charset="0"/>
              </a:rPr>
              <a:t>ANALYSIS AND SYSTEM </a:t>
            </a:r>
            <a:r>
              <a:rPr lang="en-IN" sz="2400" b="1" u="sng" dirty="0" smtClean="0">
                <a:latin typeface="Times New Roman" pitchFamily="18" charset="0"/>
                <a:cs typeface="Times New Roman" pitchFamily="18" charset="0"/>
              </a:rPr>
              <a:t>REQUIREMENT</a:t>
            </a:r>
          </a:p>
          <a:p>
            <a:pPr algn="ctr"/>
            <a:endParaRPr lang="en-IN" sz="600" b="1" dirty="0" smtClean="0">
              <a:latin typeface="Times New Roman" pitchFamily="18" charset="0"/>
              <a:cs typeface="Times New Roman" pitchFamily="18" charset="0"/>
            </a:endParaRPr>
          </a:p>
          <a:p>
            <a:r>
              <a:rPr lang="en-IN" sz="1600" b="1" u="sng" dirty="0" smtClean="0">
                <a:latin typeface="Times New Roman" pitchFamily="18" charset="0"/>
                <a:cs typeface="Times New Roman" pitchFamily="18" charset="0"/>
              </a:rPr>
              <a:t>Proposed System</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The proposed project is a smart appointment booking system that provides patients or any user an easy way of booking a doctor’s appointment online. This is a web based application that overcomes the issue of managing and booking appointments</a:t>
            </a:r>
            <a:r>
              <a:rPr lang="en-IN" sz="1600" dirty="0" smtClean="0">
                <a:latin typeface="Times New Roman" pitchFamily="18" charset="0"/>
                <a:cs typeface="Times New Roman" pitchFamily="18" charset="0"/>
              </a:rPr>
              <a:t>.</a:t>
            </a:r>
          </a:p>
          <a:p>
            <a:r>
              <a:rPr lang="en-IN" sz="160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a:p>
            <a:r>
              <a:rPr lang="en-IN" sz="1600" b="1" dirty="0">
                <a:latin typeface="Times New Roman" pitchFamily="18" charset="0"/>
                <a:cs typeface="Times New Roman" pitchFamily="18" charset="0"/>
              </a:rPr>
              <a:t>2.2 Software &amp; Hardware </a:t>
            </a:r>
            <a:r>
              <a:rPr lang="en-IN" sz="1600" b="1" dirty="0" smtClean="0">
                <a:latin typeface="Times New Roman" pitchFamily="18" charset="0"/>
                <a:cs typeface="Times New Roman" pitchFamily="18" charset="0"/>
              </a:rPr>
              <a:t>Requirements</a:t>
            </a:r>
          </a:p>
          <a:p>
            <a:endParaRPr lang="en-IN" sz="1050" dirty="0" smtClean="0">
              <a:latin typeface="Times New Roman" pitchFamily="18" charset="0"/>
              <a:cs typeface="Times New Roman" pitchFamily="18" charset="0"/>
            </a:endParaRPr>
          </a:p>
          <a:p>
            <a:endParaRPr lang="en-IN" sz="100" dirty="0">
              <a:latin typeface="Times New Roman" pitchFamily="18" charset="0"/>
              <a:cs typeface="Times New Roman" pitchFamily="18" charset="0"/>
            </a:endParaRPr>
          </a:p>
          <a:p>
            <a:r>
              <a:rPr lang="en-IN" sz="1600" b="1" dirty="0">
                <a:latin typeface="Times New Roman" pitchFamily="18" charset="0"/>
                <a:cs typeface="Times New Roman" pitchFamily="18" charset="0"/>
              </a:rPr>
              <a:t>Hardware </a:t>
            </a:r>
            <a:r>
              <a:rPr lang="en-IN" sz="1600" b="1" dirty="0" smtClean="0">
                <a:latin typeface="Times New Roman" pitchFamily="18" charset="0"/>
                <a:cs typeface="Times New Roman" pitchFamily="18" charset="0"/>
              </a:rPr>
              <a:t>Requirements </a:t>
            </a:r>
            <a:r>
              <a:rPr lang="en-IN" sz="1600" b="1" dirty="0" smtClean="0">
                <a:latin typeface="Times New Roman" pitchFamily="18" charset="0"/>
                <a:cs typeface="Times New Roman" pitchFamily="18" charset="0"/>
              </a:rPr>
              <a:t>:</a:t>
            </a:r>
            <a:r>
              <a:rPr lang="en-IN" sz="1600" dirty="0" smtClean="0">
                <a:latin typeface="Times New Roman" pitchFamily="18" charset="0"/>
                <a:cs typeface="Times New Roman" pitchFamily="18" charset="0"/>
              </a:rPr>
              <a:t>-</a:t>
            </a:r>
            <a:endParaRPr lang="en-IN" sz="1050" dirty="0" smtClean="0">
              <a:latin typeface="Times New Roman" pitchFamily="18" charset="0"/>
              <a:cs typeface="Times New Roman" pitchFamily="18" charset="0"/>
            </a:endParaRPr>
          </a:p>
          <a:p>
            <a:pPr lvl="0"/>
            <a:r>
              <a:rPr lang="en-IN" sz="1600" dirty="0">
                <a:latin typeface="Times New Roman" pitchFamily="18" charset="0"/>
                <a:cs typeface="Times New Roman" pitchFamily="18" charset="0"/>
              </a:rPr>
              <a:t>Processor – i3 or any higher version</a:t>
            </a:r>
          </a:p>
          <a:p>
            <a:pPr lvl="0"/>
            <a:r>
              <a:rPr lang="en-IN" sz="1600" dirty="0">
                <a:latin typeface="Times New Roman" pitchFamily="18" charset="0"/>
                <a:cs typeface="Times New Roman" pitchFamily="18" charset="0"/>
              </a:rPr>
              <a:t>Hard Disk – 5 GB or more</a:t>
            </a:r>
          </a:p>
          <a:p>
            <a:pPr lvl="0"/>
            <a:r>
              <a:rPr lang="en-IN" sz="1600" dirty="0">
                <a:latin typeface="Times New Roman" pitchFamily="18" charset="0"/>
                <a:cs typeface="Times New Roman" pitchFamily="18" charset="0"/>
              </a:rPr>
              <a:t>Memory – 1GB RAM or more</a:t>
            </a:r>
          </a:p>
          <a:p>
            <a:r>
              <a:rPr lang="en-IN" sz="1600" dirty="0">
                <a:latin typeface="Times New Roman" pitchFamily="18" charset="0"/>
                <a:cs typeface="Times New Roman" pitchFamily="18" charset="0"/>
              </a:rPr>
              <a:t> </a:t>
            </a:r>
          </a:p>
          <a:p>
            <a:pPr lvl="0"/>
            <a:endParaRPr lang="en-IN" sz="600" dirty="0" smtClean="0">
              <a:latin typeface="Times New Roman" pitchFamily="18" charset="0"/>
              <a:cs typeface="Times New Roman" pitchFamily="18" charset="0"/>
            </a:endParaRPr>
          </a:p>
          <a:p>
            <a:endParaRPr lang="en-IN" sz="100" dirty="0">
              <a:latin typeface="Times New Roman" pitchFamily="18" charset="0"/>
              <a:cs typeface="Times New Roman" pitchFamily="18" charset="0"/>
            </a:endParaRPr>
          </a:p>
          <a:p>
            <a:r>
              <a:rPr lang="en-IN" sz="1600" b="1" dirty="0">
                <a:latin typeface="Times New Roman" pitchFamily="18" charset="0"/>
                <a:cs typeface="Times New Roman" pitchFamily="18" charset="0"/>
              </a:rPr>
              <a:t>Software Requirements:</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Windows </a:t>
            </a:r>
            <a:r>
              <a:rPr lang="en-IN" sz="1600" dirty="0" err="1">
                <a:latin typeface="Times New Roman" pitchFamily="18" charset="0"/>
                <a:cs typeface="Times New Roman" pitchFamily="18" charset="0"/>
              </a:rPr>
              <a:t>Xp</a:t>
            </a:r>
            <a:r>
              <a:rPr lang="en-IN" sz="1600" dirty="0">
                <a:latin typeface="Times New Roman" pitchFamily="18" charset="0"/>
                <a:cs typeface="Times New Roman" pitchFamily="18" charset="0"/>
              </a:rPr>
              <a:t>, Windows 7, Windows 10. </a:t>
            </a:r>
          </a:p>
          <a:p>
            <a:pPr lvl="0"/>
            <a:r>
              <a:rPr lang="en-IN" sz="1600" dirty="0" err="1">
                <a:latin typeface="Times New Roman" pitchFamily="18" charset="0"/>
                <a:cs typeface="Times New Roman" pitchFamily="18" charset="0"/>
              </a:rPr>
              <a:t>Wamp</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Xampp</a:t>
            </a:r>
            <a:r>
              <a:rPr lang="en-IN" sz="1600" dirty="0">
                <a:latin typeface="Times New Roman" pitchFamily="18" charset="0"/>
                <a:cs typeface="Times New Roman" pitchFamily="18" charset="0"/>
              </a:rPr>
              <a:t> (MySQL database)</a:t>
            </a:r>
          </a:p>
          <a:p>
            <a:pPr lvl="0"/>
            <a:r>
              <a:rPr lang="en-IN" sz="1600" dirty="0">
                <a:latin typeface="Times New Roman" pitchFamily="18" charset="0"/>
                <a:cs typeface="Times New Roman" pitchFamily="18" charset="0"/>
              </a:rPr>
              <a:t>Visual studio </a:t>
            </a:r>
            <a:r>
              <a:rPr lang="en-IN" sz="1600" dirty="0" smtClean="0">
                <a:latin typeface="Times New Roman" pitchFamily="18" charset="0"/>
                <a:cs typeface="Times New Roman" pitchFamily="18" charset="0"/>
              </a:rPr>
              <a:t>2010</a:t>
            </a:r>
          </a:p>
          <a:p>
            <a:pPr lvl="0"/>
            <a:endParaRPr lang="en-US" sz="1600" dirty="0">
              <a:latin typeface="Times New Roman" pitchFamily="18" charset="0"/>
              <a:cs typeface="Times New Roman" pitchFamily="18" charset="0"/>
            </a:endParaRPr>
          </a:p>
          <a:p>
            <a:r>
              <a:rPr lang="en-IN" sz="1600" b="1" dirty="0">
                <a:latin typeface="Times New Roman" pitchFamily="18" charset="0"/>
                <a:cs typeface="Times New Roman" pitchFamily="18" charset="0"/>
              </a:rPr>
              <a:t>Technologies Used: </a:t>
            </a:r>
            <a:endParaRPr lang="en-IN" sz="1600" dirty="0">
              <a:latin typeface="Times New Roman" pitchFamily="18" charset="0"/>
              <a:cs typeface="Times New Roman" pitchFamily="18" charset="0"/>
            </a:endParaRPr>
          </a:p>
          <a:p>
            <a:pPr lvl="0"/>
            <a:r>
              <a:rPr lang="en-IN" sz="1600" dirty="0">
                <a:latin typeface="Times New Roman" pitchFamily="18" charset="0"/>
                <a:cs typeface="Times New Roman" pitchFamily="18" charset="0"/>
              </a:rPr>
              <a:t>Front-end Design (HTML, CSS) </a:t>
            </a:r>
          </a:p>
          <a:p>
            <a:pPr lvl="0"/>
            <a:r>
              <a:rPr lang="en-IN" sz="1600" dirty="0">
                <a:latin typeface="Times New Roman" pitchFamily="18" charset="0"/>
                <a:cs typeface="Times New Roman" pitchFamily="18" charset="0"/>
              </a:rPr>
              <a:t>Back-end (PHP)</a:t>
            </a:r>
          </a:p>
          <a:p>
            <a:pPr lvl="0"/>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834837761"/>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570756"/>
          </a:xfrm>
          <a:prstGeom prst="rect">
            <a:avLst/>
          </a:prstGeom>
        </p:spPr>
        <p:txBody>
          <a:bodyPr wrap="square">
            <a:spAutoFit/>
          </a:bodyPr>
          <a:lstStyle/>
          <a:p>
            <a:pPr lvl="0" algn="ctr"/>
            <a:r>
              <a:rPr lang="en-US" sz="2800" b="1" u="sng" dirty="0" smtClean="0">
                <a:latin typeface="Times New Roman" pitchFamily="18" charset="0"/>
                <a:cs typeface="Times New Roman" pitchFamily="18" charset="0"/>
              </a:rPr>
              <a:t>Scope of Work</a:t>
            </a:r>
            <a:endParaRPr lang="en-IN" sz="2800" b="1" u="sng" dirty="0" smtClean="0">
              <a:latin typeface="Times New Roman" pitchFamily="18" charset="0"/>
              <a:cs typeface="Times New Roman" pitchFamily="18" charset="0"/>
            </a:endParaRPr>
          </a:p>
          <a:p>
            <a:pPr lvl="0"/>
            <a:endParaRPr lang="en-IN" sz="2000" dirty="0">
              <a:latin typeface="Times New Roman" pitchFamily="18" charset="0"/>
              <a:cs typeface="Times New Roman" pitchFamily="18" charset="0"/>
            </a:endParaRPr>
          </a:p>
          <a:p>
            <a:pPr>
              <a:lnSpc>
                <a:spcPct val="150000"/>
              </a:lnSpc>
            </a:pPr>
            <a:r>
              <a:rPr lang="en-IN" sz="2400" dirty="0">
                <a:latin typeface="Times New Roman" pitchFamily="18" charset="0"/>
                <a:cs typeface="Times New Roman" pitchFamily="18" charset="0"/>
              </a:rPr>
              <a:t>The task sometimes becomes very tedious for the compounder or doctor himself in manually allotting appointments for the users as per their availability. Hence this project offers an effective solution where users can view various booking slots available and select the preferred date and time. The already booked space will be marked yellow and will not be available for anyone else for the specified time. This system also allows users to cancel their booking anytime. The application uses Asp.net as a front-end and </a:t>
            </a:r>
            <a:r>
              <a:rPr lang="en-IN" sz="2400" dirty="0" err="1">
                <a:latin typeface="Times New Roman" pitchFamily="18" charset="0"/>
                <a:cs typeface="Times New Roman" pitchFamily="18" charset="0"/>
              </a:rPr>
              <a:t>sql</a:t>
            </a:r>
            <a:r>
              <a:rPr lang="en-IN" sz="2400" dirty="0">
                <a:latin typeface="Times New Roman" pitchFamily="18" charset="0"/>
                <a:cs typeface="Times New Roman" pitchFamily="18" charset="0"/>
              </a:rPr>
              <a:t> database as the back-end.</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99964992"/>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77029"/>
            <a:ext cx="91440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IN" sz="2400" b="1" u="sng" dirty="0">
                <a:latin typeface="Times New Roman" pitchFamily="18" charset="0"/>
                <a:cs typeface="Times New Roman" pitchFamily="18" charset="0"/>
              </a:rPr>
              <a:t>SYSTEM DESIGN AND </a:t>
            </a:r>
            <a:r>
              <a:rPr lang="en-IN" sz="2400" b="1" u="sng" dirty="0" smtClean="0">
                <a:latin typeface="Times New Roman" pitchFamily="18" charset="0"/>
                <a:cs typeface="Times New Roman" pitchFamily="18" charset="0"/>
              </a:rPr>
              <a:t>MODELLING</a:t>
            </a:r>
            <a:endParaRPr kumimoji="0" lang="en-US" sz="16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u="sng"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Class Diagram</a:t>
            </a:r>
            <a:r>
              <a:rPr kumimoji="0" lang="en-US"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900" b="0" i="0"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3"/>
          <p:cNvSpPr>
            <a:spLocks noChangeArrowheads="1"/>
          </p:cNvSpPr>
          <p:nvPr/>
        </p:nvSpPr>
        <p:spPr bwMode="auto">
          <a:xfrm>
            <a:off x="1689167" y="6488668"/>
            <a:ext cx="58231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4.1.2 : Class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Diagram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of </a:t>
            </a: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Doctor Appointment</a:t>
            </a:r>
            <a:r>
              <a:rPr kumimoji="0" lang="en-US"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System</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050" name="Picture 2" descr="C:\Users\HP\Desktop\das\Reports\UML Diagrams\Class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35963"/>
            <a:ext cx="7146181" cy="5245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693270"/>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81337" y="0"/>
            <a:ext cx="196399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E-R Diagram :-</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3"/>
          <p:cNvSpPr>
            <a:spLocks noChangeArrowheads="1"/>
          </p:cNvSpPr>
          <p:nvPr/>
        </p:nvSpPr>
        <p:spPr bwMode="auto">
          <a:xfrm>
            <a:off x="1837155" y="6442434"/>
            <a:ext cx="55252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4.1.1 : ER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Diagram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of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Doctor Appointment</a:t>
            </a:r>
            <a:r>
              <a:rPr kumimoji="0" lang="en-US" sz="16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System</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26" name="Picture 2" descr="C:\Users\HP\Desktop\das\Reports\UML Diagrams\ER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 y="431800"/>
            <a:ext cx="8050213" cy="599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289826"/>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323528" y="72482"/>
            <a:ext cx="274786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2400" b="1" u="sng" dirty="0">
                <a:latin typeface="Times New Roman" pitchFamily="18" charset="0"/>
                <a:cs typeface="Times New Roman" pitchFamily="18" charset="0"/>
              </a:rPr>
              <a:t>Activity </a:t>
            </a:r>
            <a:r>
              <a:rPr lang="en-US" sz="2400" b="1" u="sng" dirty="0" smtClean="0">
                <a:latin typeface="Times New Roman" pitchFamily="18" charset="0"/>
                <a:cs typeface="Times New Roman" pitchFamily="18" charset="0"/>
              </a:rPr>
              <a:t>Diagram</a:t>
            </a:r>
            <a:r>
              <a:rPr lang="en-IN" sz="2400" b="1" dirty="0" smtClean="0">
                <a:latin typeface="Times New Roman" pitchFamily="18" charset="0"/>
                <a:cs typeface="Times New Roman" pitchFamily="18" charset="0"/>
              </a:rPr>
              <a:t> </a:t>
            </a:r>
            <a:r>
              <a:rPr kumimoji="0" lang="en-US" sz="24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1050" b="1" i="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6"/>
          <p:cNvSpPr>
            <a:spLocks noChangeArrowheads="1"/>
          </p:cNvSpPr>
          <p:nvPr/>
        </p:nvSpPr>
        <p:spPr bwMode="auto">
          <a:xfrm>
            <a:off x="2006640" y="6460123"/>
            <a:ext cx="54209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4.1.3 :</a:t>
            </a:r>
            <a:r>
              <a:rPr kumimoji="0" lang="en-US" sz="16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Activity</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diagram of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Doctor Appointment</a:t>
            </a:r>
            <a:r>
              <a:rPr kumimoji="0" lang="en-US" sz="16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System</a:t>
            </a:r>
            <a:endParaRPr kumimoji="0" lang="en-US" sz="9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074" name="Picture 2" descr="C:\Users\HP\Desktop\das\Reports\UML Diagrams\Activity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77621"/>
            <a:ext cx="7826449" cy="584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485639"/>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51520" y="0"/>
            <a:ext cx="28953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Use Case Diagram :-</a:t>
            </a:r>
            <a:endParaRPr kumimoji="0" lang="en-US" sz="105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Rectangle 3"/>
          <p:cNvSpPr>
            <a:spLocks noChangeArrowheads="1"/>
          </p:cNvSpPr>
          <p:nvPr/>
        </p:nvSpPr>
        <p:spPr bwMode="auto">
          <a:xfrm>
            <a:off x="1774117" y="6500083"/>
            <a:ext cx="55957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fontAlgn="base">
              <a:spcBef>
                <a:spcPct val="0"/>
              </a:spcBef>
              <a:spcAft>
                <a:spcPct val="0"/>
              </a:spcAf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 3.1.4 : Use Case diagram of </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Doctor Appointment</a:t>
            </a:r>
            <a:r>
              <a:rPr kumimoji="0" lang="en-US" sz="1600" b="1"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System</a:t>
            </a: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098" name="Picture 2" descr="C:\Users\HP\Desktop\das\Reports\UML Diagrams\Use Case 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61" y="513481"/>
            <a:ext cx="8040687" cy="601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833992"/>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400</Words>
  <Application>Microsoft Office PowerPoint</Application>
  <PresentationFormat>On-screen Show (4:3)</PresentationFormat>
  <Paragraphs>79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cp:revision>
  <dcterms:created xsi:type="dcterms:W3CDTF">2021-07-29T06:52:33Z</dcterms:created>
  <dcterms:modified xsi:type="dcterms:W3CDTF">2021-07-29T07:10:37Z</dcterms:modified>
</cp:coreProperties>
</file>