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256" r:id="rId2"/>
    <p:sldId id="277" r:id="rId3"/>
    <p:sldId id="274" r:id="rId4"/>
    <p:sldId id="276" r:id="rId5"/>
    <p:sldId id="278" r:id="rId6"/>
    <p:sldId id="279" r:id="rId7"/>
    <p:sldId id="280" r:id="rId8"/>
    <p:sldId id="356" r:id="rId9"/>
    <p:sldId id="352" r:id="rId10"/>
    <p:sldId id="353" r:id="rId11"/>
    <p:sldId id="354" r:id="rId12"/>
    <p:sldId id="357"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50" r:id="rId29"/>
    <p:sldId id="301" r:id="rId30"/>
    <p:sldId id="303" r:id="rId31"/>
    <p:sldId id="307" r:id="rId32"/>
    <p:sldId id="309" r:id="rId33"/>
    <p:sldId id="312" r:id="rId34"/>
    <p:sldId id="314" r:id="rId35"/>
    <p:sldId id="316" r:id="rId36"/>
    <p:sldId id="318" r:id="rId37"/>
    <p:sldId id="321" r:id="rId38"/>
    <p:sldId id="322" r:id="rId39"/>
    <p:sldId id="325" r:id="rId40"/>
    <p:sldId id="327" r:id="rId41"/>
    <p:sldId id="330" r:id="rId42"/>
    <p:sldId id="332" r:id="rId43"/>
    <p:sldId id="335" r:id="rId44"/>
    <p:sldId id="337" r:id="rId45"/>
    <p:sldId id="338" r:id="rId46"/>
    <p:sldId id="340" r:id="rId47"/>
    <p:sldId id="341" r:id="rId48"/>
    <p:sldId id="342" r:id="rId49"/>
    <p:sldId id="343" r:id="rId50"/>
    <p:sldId id="344" r:id="rId51"/>
    <p:sldId id="345" r:id="rId52"/>
    <p:sldId id="346" r:id="rId53"/>
    <p:sldId id="347" r:id="rId54"/>
    <p:sldId id="348" r:id="rId55"/>
    <p:sldId id="359"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NIA,YAHIA" initials="N" lastIdx="1" clrIdx="0">
    <p:extLst>
      <p:ext uri="{19B8F6BF-5375-455C-9EA6-DF929625EA0E}">
        <p15:presenceInfo xmlns:p15="http://schemas.microsoft.com/office/powerpoint/2012/main" userId="S-1-5-21-54556862-909448960-1695163583-158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41D25"/>
    <a:srgbClr val="00662C"/>
    <a:srgbClr val="E2001A"/>
    <a:srgbClr val="F7F7F7"/>
    <a:srgbClr val="F2F2F2"/>
    <a:srgbClr val="878586"/>
    <a:srgbClr val="F9F9F9"/>
    <a:srgbClr val="D9D9D9"/>
    <a:srgbClr val="4046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30" autoAdjust="0"/>
    <p:restoredTop sz="87663" autoAdjust="0"/>
  </p:normalViewPr>
  <p:slideViewPr>
    <p:cSldViewPr snapToGrid="0">
      <p:cViewPr varScale="1">
        <p:scale>
          <a:sx n="75" d="100"/>
          <a:sy n="75" d="100"/>
        </p:scale>
        <p:origin x="2016" y="67"/>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85BCF-A23B-4E04-8E31-B9E29E418BD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30ADFB56-F812-4776-B19B-7DD91E3DC389}">
      <dgm:prSet phldrT="[Texte]"/>
      <dgm:spPr/>
      <dgm:t>
        <a:bodyPr/>
        <a:lstStyle/>
        <a:p>
          <a:r>
            <a:rPr lang="fr-FR" dirty="0"/>
            <a:t>Réception</a:t>
          </a:r>
        </a:p>
      </dgm:t>
    </dgm:pt>
    <dgm:pt modelId="{598A68E4-4D80-4B47-92D0-D971EA7386D8}" type="parTrans" cxnId="{354004C2-6397-499F-A6DF-CEF27618E425}">
      <dgm:prSet/>
      <dgm:spPr/>
      <dgm:t>
        <a:bodyPr/>
        <a:lstStyle/>
        <a:p>
          <a:endParaRPr lang="fr-FR"/>
        </a:p>
      </dgm:t>
    </dgm:pt>
    <dgm:pt modelId="{E94D738E-117E-4635-8B08-7DE1B464BE22}" type="sibTrans" cxnId="{354004C2-6397-499F-A6DF-CEF27618E425}">
      <dgm:prSet/>
      <dgm:spPr/>
      <dgm:t>
        <a:bodyPr/>
        <a:lstStyle/>
        <a:p>
          <a:endParaRPr lang="fr-FR"/>
        </a:p>
      </dgm:t>
    </dgm:pt>
    <dgm:pt modelId="{671E63E6-1C40-47EE-AFE2-EF347D7A2858}">
      <dgm:prSet phldrT="[Texte]"/>
      <dgm:spPr/>
      <dgm:t>
        <a:bodyPr/>
        <a:lstStyle/>
        <a:p>
          <a:r>
            <a:rPr lang="fr-FR" dirty="0"/>
            <a:t>Réception palette homogène</a:t>
          </a:r>
        </a:p>
      </dgm:t>
    </dgm:pt>
    <dgm:pt modelId="{36F334AE-8922-4867-8255-4A4BC627AF10}" type="parTrans" cxnId="{55C70B70-5F4E-42B1-A246-A65D60DDE689}">
      <dgm:prSet/>
      <dgm:spPr/>
      <dgm:t>
        <a:bodyPr/>
        <a:lstStyle/>
        <a:p>
          <a:endParaRPr lang="fr-FR"/>
        </a:p>
      </dgm:t>
    </dgm:pt>
    <dgm:pt modelId="{C20528C2-DC9A-4841-A620-CDC941471F68}" type="sibTrans" cxnId="{55C70B70-5F4E-42B1-A246-A65D60DDE689}">
      <dgm:prSet/>
      <dgm:spPr/>
      <dgm:t>
        <a:bodyPr/>
        <a:lstStyle/>
        <a:p>
          <a:endParaRPr lang="fr-FR"/>
        </a:p>
      </dgm:t>
    </dgm:pt>
    <dgm:pt modelId="{736480E5-C9E9-404B-8F41-C90CBCB0F8F5}">
      <dgm:prSet phldrT="[Texte]"/>
      <dgm:spPr/>
      <dgm:t>
        <a:bodyPr/>
        <a:lstStyle/>
        <a:p>
          <a:r>
            <a:rPr lang="fr-FR" dirty="0"/>
            <a:t>Contrôle</a:t>
          </a:r>
        </a:p>
      </dgm:t>
    </dgm:pt>
    <dgm:pt modelId="{311FD1A7-35FF-4841-9FB2-164A0E84CED2}" type="parTrans" cxnId="{1EF68CD3-761F-448F-94DD-C8435957B449}">
      <dgm:prSet/>
      <dgm:spPr/>
      <dgm:t>
        <a:bodyPr/>
        <a:lstStyle/>
        <a:p>
          <a:endParaRPr lang="fr-FR"/>
        </a:p>
      </dgm:t>
    </dgm:pt>
    <dgm:pt modelId="{8F996D70-36B7-4DBC-9486-74A75F2B78C5}" type="sibTrans" cxnId="{1EF68CD3-761F-448F-94DD-C8435957B449}">
      <dgm:prSet/>
      <dgm:spPr/>
      <dgm:t>
        <a:bodyPr/>
        <a:lstStyle/>
        <a:p>
          <a:endParaRPr lang="fr-FR"/>
        </a:p>
      </dgm:t>
    </dgm:pt>
    <dgm:pt modelId="{7A0DF002-E2A3-4CC7-B0B7-FA0228C9A895}">
      <dgm:prSet phldrT="[Texte]"/>
      <dgm:spPr/>
      <dgm:t>
        <a:bodyPr/>
        <a:lstStyle/>
        <a:p>
          <a:r>
            <a:rPr lang="fr-FR" dirty="0"/>
            <a:t>Contrôle 100%</a:t>
          </a:r>
        </a:p>
      </dgm:t>
    </dgm:pt>
    <dgm:pt modelId="{9EBA5BEC-5475-4682-8817-09AFC9E0B451}" type="parTrans" cxnId="{F4D59060-F20C-46A3-84B5-7AEAEA43BE4E}">
      <dgm:prSet/>
      <dgm:spPr/>
      <dgm:t>
        <a:bodyPr/>
        <a:lstStyle/>
        <a:p>
          <a:endParaRPr lang="fr-FR"/>
        </a:p>
      </dgm:t>
    </dgm:pt>
    <dgm:pt modelId="{FACCF9C7-9BDB-4BA1-823C-1B71E3BA147E}" type="sibTrans" cxnId="{F4D59060-F20C-46A3-84B5-7AEAEA43BE4E}">
      <dgm:prSet/>
      <dgm:spPr/>
      <dgm:t>
        <a:bodyPr/>
        <a:lstStyle/>
        <a:p>
          <a:endParaRPr lang="fr-FR"/>
        </a:p>
      </dgm:t>
    </dgm:pt>
    <dgm:pt modelId="{C74257BF-7C28-4D4D-B367-02A03D072244}">
      <dgm:prSet phldrT="[Texte]"/>
      <dgm:spPr/>
      <dgm:t>
        <a:bodyPr/>
        <a:lstStyle/>
        <a:p>
          <a:r>
            <a:rPr lang="fr-FR" dirty="0"/>
            <a:t>Contrôle quantité et DLC</a:t>
          </a:r>
        </a:p>
      </dgm:t>
    </dgm:pt>
    <dgm:pt modelId="{A3927972-B8A9-4EF4-8939-01A15304AACA}" type="parTrans" cxnId="{CE255349-C024-423D-9AFC-383CE7376F17}">
      <dgm:prSet/>
      <dgm:spPr/>
      <dgm:t>
        <a:bodyPr/>
        <a:lstStyle/>
        <a:p>
          <a:endParaRPr lang="fr-FR"/>
        </a:p>
      </dgm:t>
    </dgm:pt>
    <dgm:pt modelId="{325F9100-F213-4E4A-9E9F-84EC1812CA0D}" type="sibTrans" cxnId="{CE255349-C024-423D-9AFC-383CE7376F17}">
      <dgm:prSet/>
      <dgm:spPr/>
      <dgm:t>
        <a:bodyPr/>
        <a:lstStyle/>
        <a:p>
          <a:endParaRPr lang="fr-FR"/>
        </a:p>
      </dgm:t>
    </dgm:pt>
    <dgm:pt modelId="{60CE2F7B-7CAE-4672-B6F2-5DE27E6D79C8}">
      <dgm:prSet phldrT="[Texte]"/>
      <dgm:spPr/>
      <dgm:t>
        <a:bodyPr/>
        <a:lstStyle/>
        <a:p>
          <a:r>
            <a:rPr lang="fr-FR" dirty="0"/>
            <a:t>Préparation</a:t>
          </a:r>
        </a:p>
      </dgm:t>
    </dgm:pt>
    <dgm:pt modelId="{F95B0F36-86AF-489D-B099-9869500E9BB3}" type="parTrans" cxnId="{CC112867-60E7-4D2D-8338-AECFC5AE540A}">
      <dgm:prSet/>
      <dgm:spPr/>
      <dgm:t>
        <a:bodyPr/>
        <a:lstStyle/>
        <a:p>
          <a:endParaRPr lang="fr-FR"/>
        </a:p>
      </dgm:t>
    </dgm:pt>
    <dgm:pt modelId="{5896F5EC-DAB7-417C-A875-B512BB08ECCF}" type="sibTrans" cxnId="{CC112867-60E7-4D2D-8338-AECFC5AE540A}">
      <dgm:prSet/>
      <dgm:spPr/>
      <dgm:t>
        <a:bodyPr/>
        <a:lstStyle/>
        <a:p>
          <a:endParaRPr lang="fr-FR"/>
        </a:p>
      </dgm:t>
    </dgm:pt>
    <dgm:pt modelId="{C3871766-6F8B-4C1B-A975-E0D213A4C4A4}">
      <dgm:prSet phldrT="[Texte]"/>
      <dgm:spPr/>
      <dgm:t>
        <a:bodyPr/>
        <a:lstStyle/>
        <a:p>
          <a:r>
            <a:rPr lang="fr-FR" dirty="0"/>
            <a:t>Préparation des commandes à la couche</a:t>
          </a:r>
        </a:p>
      </dgm:t>
    </dgm:pt>
    <dgm:pt modelId="{07C4A2E2-8295-41E2-8B98-E09ACC65ECFB}" type="parTrans" cxnId="{562A8A57-7F72-461E-A5AD-5DA2B4466A9E}">
      <dgm:prSet/>
      <dgm:spPr/>
      <dgm:t>
        <a:bodyPr/>
        <a:lstStyle/>
        <a:p>
          <a:endParaRPr lang="fr-FR"/>
        </a:p>
      </dgm:t>
    </dgm:pt>
    <dgm:pt modelId="{448822C7-429A-487B-BBB9-EBF28531A9FC}" type="sibTrans" cxnId="{562A8A57-7F72-461E-A5AD-5DA2B4466A9E}">
      <dgm:prSet/>
      <dgm:spPr/>
      <dgm:t>
        <a:bodyPr/>
        <a:lstStyle/>
        <a:p>
          <a:endParaRPr lang="fr-FR"/>
        </a:p>
      </dgm:t>
    </dgm:pt>
    <dgm:pt modelId="{5E585B32-213C-4738-8544-C48D8993A2D5}">
      <dgm:prSet phldrT="[Texte]"/>
      <dgm:spPr/>
      <dgm:t>
        <a:bodyPr/>
        <a:lstStyle/>
        <a:p>
          <a:r>
            <a:rPr lang="fr-FR" dirty="0"/>
            <a:t>Expédition</a:t>
          </a:r>
        </a:p>
      </dgm:t>
    </dgm:pt>
    <dgm:pt modelId="{946DDB77-98CE-4A77-99F2-EF344A8DCA4D}" type="parTrans" cxnId="{50907244-F978-4480-A5AF-8619B3E7AEC4}">
      <dgm:prSet/>
      <dgm:spPr/>
      <dgm:t>
        <a:bodyPr/>
        <a:lstStyle/>
        <a:p>
          <a:endParaRPr lang="fr-FR"/>
        </a:p>
      </dgm:t>
    </dgm:pt>
    <dgm:pt modelId="{EBD3EE4E-F967-4D6B-97F1-27A0028228CA}" type="sibTrans" cxnId="{50907244-F978-4480-A5AF-8619B3E7AEC4}">
      <dgm:prSet/>
      <dgm:spPr/>
      <dgm:t>
        <a:bodyPr/>
        <a:lstStyle/>
        <a:p>
          <a:endParaRPr lang="fr-FR"/>
        </a:p>
      </dgm:t>
    </dgm:pt>
    <dgm:pt modelId="{A9889036-B182-4C14-B15B-6D3F829E6958}">
      <dgm:prSet phldrT="[Texte]"/>
      <dgm:spPr/>
      <dgm:t>
        <a:bodyPr/>
        <a:lstStyle/>
        <a:p>
          <a:r>
            <a:rPr lang="fr-FR" dirty="0"/>
            <a:t>Stockage</a:t>
          </a:r>
        </a:p>
      </dgm:t>
    </dgm:pt>
    <dgm:pt modelId="{12B02BB7-A8DD-4B0C-9DC9-61091B204E21}" type="parTrans" cxnId="{51F16DEE-E8D4-43E4-A972-32182065D527}">
      <dgm:prSet/>
      <dgm:spPr/>
      <dgm:t>
        <a:bodyPr/>
        <a:lstStyle/>
        <a:p>
          <a:endParaRPr lang="fr-FR"/>
        </a:p>
      </dgm:t>
    </dgm:pt>
    <dgm:pt modelId="{0C52F8AF-DB2B-42CE-8BCE-0DC75F5D18D4}" type="sibTrans" cxnId="{51F16DEE-E8D4-43E4-A972-32182065D527}">
      <dgm:prSet/>
      <dgm:spPr/>
      <dgm:t>
        <a:bodyPr/>
        <a:lstStyle/>
        <a:p>
          <a:endParaRPr lang="fr-FR"/>
        </a:p>
      </dgm:t>
    </dgm:pt>
    <dgm:pt modelId="{313B1AA2-9A39-4781-AEC5-A58EDDA27DB6}">
      <dgm:prSet phldrT="[Texte]"/>
      <dgm:spPr/>
      <dgm:t>
        <a:bodyPr/>
        <a:lstStyle/>
        <a:p>
          <a:r>
            <a:rPr lang="fr-FR" dirty="0"/>
            <a:t>Réception palette hétérogène</a:t>
          </a:r>
        </a:p>
      </dgm:t>
    </dgm:pt>
    <dgm:pt modelId="{D384A7CB-00E0-4AB5-A0BB-A01C8040D5E6}" type="parTrans" cxnId="{DE5F6663-06B4-4C9D-8185-34AE65EE09AC}">
      <dgm:prSet/>
      <dgm:spPr/>
      <dgm:t>
        <a:bodyPr/>
        <a:lstStyle/>
        <a:p>
          <a:endParaRPr lang="fr-FR"/>
        </a:p>
      </dgm:t>
    </dgm:pt>
    <dgm:pt modelId="{3479DFEA-B774-42F3-8592-0949CCCB67E1}" type="sibTrans" cxnId="{DE5F6663-06B4-4C9D-8185-34AE65EE09AC}">
      <dgm:prSet/>
      <dgm:spPr/>
      <dgm:t>
        <a:bodyPr/>
        <a:lstStyle/>
        <a:p>
          <a:endParaRPr lang="fr-FR"/>
        </a:p>
      </dgm:t>
    </dgm:pt>
    <dgm:pt modelId="{50366534-B727-4020-878B-69A2052B5576}">
      <dgm:prSet phldrT="[Texte]"/>
      <dgm:spPr/>
      <dgm:t>
        <a:bodyPr/>
        <a:lstStyle/>
        <a:p>
          <a:r>
            <a:rPr lang="fr-FR" dirty="0"/>
            <a:t>Mise en stock</a:t>
          </a:r>
        </a:p>
      </dgm:t>
    </dgm:pt>
    <dgm:pt modelId="{D461272A-9AC8-4326-9504-FCB218F87E0F}" type="parTrans" cxnId="{7BEC43FE-717A-4B22-BBBA-4C4195F2F213}">
      <dgm:prSet/>
      <dgm:spPr/>
      <dgm:t>
        <a:bodyPr/>
        <a:lstStyle/>
        <a:p>
          <a:endParaRPr lang="fr-FR"/>
        </a:p>
      </dgm:t>
    </dgm:pt>
    <dgm:pt modelId="{C550496B-C778-4984-9B7B-C7DA4620CE88}" type="sibTrans" cxnId="{7BEC43FE-717A-4B22-BBBA-4C4195F2F213}">
      <dgm:prSet/>
      <dgm:spPr/>
      <dgm:t>
        <a:bodyPr/>
        <a:lstStyle/>
        <a:p>
          <a:endParaRPr lang="fr-FR"/>
        </a:p>
      </dgm:t>
    </dgm:pt>
    <dgm:pt modelId="{3A14744A-0926-42D6-AD9C-D927CED03DA7}">
      <dgm:prSet phldrT="[Texte]"/>
      <dgm:spPr/>
      <dgm:t>
        <a:bodyPr/>
        <a:lstStyle/>
        <a:p>
          <a:r>
            <a:rPr lang="fr-FR" dirty="0"/>
            <a:t>Contrôle quantité</a:t>
          </a:r>
        </a:p>
      </dgm:t>
    </dgm:pt>
    <dgm:pt modelId="{6A1CBF34-863A-47AA-8604-3F62B4D3BA2E}" type="parTrans" cxnId="{1E7D119D-0EE1-4D11-A6D2-3201346C6C64}">
      <dgm:prSet/>
      <dgm:spPr/>
      <dgm:t>
        <a:bodyPr/>
        <a:lstStyle/>
        <a:p>
          <a:endParaRPr lang="fr-FR"/>
        </a:p>
      </dgm:t>
    </dgm:pt>
    <dgm:pt modelId="{686468CD-14D2-471B-AD39-2304DE36D6E0}" type="sibTrans" cxnId="{1E7D119D-0EE1-4D11-A6D2-3201346C6C64}">
      <dgm:prSet/>
      <dgm:spPr/>
      <dgm:t>
        <a:bodyPr/>
        <a:lstStyle/>
        <a:p>
          <a:endParaRPr lang="fr-FR"/>
        </a:p>
      </dgm:t>
    </dgm:pt>
    <dgm:pt modelId="{B82EDC8E-F2F9-42E4-B77A-D400B5E822F8}">
      <dgm:prSet phldrT="[Texte]"/>
      <dgm:spPr/>
      <dgm:t>
        <a:bodyPr/>
        <a:lstStyle/>
        <a:p>
          <a:r>
            <a:rPr lang="fr-FR" dirty="0"/>
            <a:t>Rehausse sans contrôle</a:t>
          </a:r>
        </a:p>
      </dgm:t>
    </dgm:pt>
    <dgm:pt modelId="{3228DFE8-D19A-48F0-9E56-DC4AC471A388}" type="parTrans" cxnId="{81A70B46-1567-4018-BD87-2017E296382B}">
      <dgm:prSet/>
      <dgm:spPr/>
      <dgm:t>
        <a:bodyPr/>
        <a:lstStyle/>
        <a:p>
          <a:endParaRPr lang="fr-FR"/>
        </a:p>
      </dgm:t>
    </dgm:pt>
    <dgm:pt modelId="{98905970-1C2B-4BE8-8CBD-1892CFC39E7E}" type="sibTrans" cxnId="{81A70B46-1567-4018-BD87-2017E296382B}">
      <dgm:prSet/>
      <dgm:spPr/>
      <dgm:t>
        <a:bodyPr/>
        <a:lstStyle/>
        <a:p>
          <a:endParaRPr lang="fr-FR"/>
        </a:p>
      </dgm:t>
    </dgm:pt>
    <dgm:pt modelId="{F31FDF07-1CD0-40AB-A7E4-326F0629F531}">
      <dgm:prSet phldrT="[Texte]"/>
      <dgm:spPr/>
      <dgm:t>
        <a:bodyPr/>
        <a:lstStyle/>
        <a:p>
          <a:r>
            <a:rPr lang="fr-FR" dirty="0"/>
            <a:t>Préparation des commandes au colis</a:t>
          </a:r>
        </a:p>
      </dgm:t>
    </dgm:pt>
    <dgm:pt modelId="{5DBB0EB7-E2C0-4EEE-8429-E80617E48993}" type="parTrans" cxnId="{6D624B97-81A9-4EAD-B416-E11B2A8D30FD}">
      <dgm:prSet/>
      <dgm:spPr/>
      <dgm:t>
        <a:bodyPr/>
        <a:lstStyle/>
        <a:p>
          <a:endParaRPr lang="fr-FR"/>
        </a:p>
      </dgm:t>
    </dgm:pt>
    <dgm:pt modelId="{DAE8E325-7AAD-40D0-B749-4BA254C2B117}" type="sibTrans" cxnId="{6D624B97-81A9-4EAD-B416-E11B2A8D30FD}">
      <dgm:prSet/>
      <dgm:spPr/>
      <dgm:t>
        <a:bodyPr/>
        <a:lstStyle/>
        <a:p>
          <a:endParaRPr lang="fr-FR"/>
        </a:p>
      </dgm:t>
    </dgm:pt>
    <dgm:pt modelId="{2F9E3A93-57FB-4343-B1E6-E9197A95C79A}">
      <dgm:prSet phldrT="[Texte]"/>
      <dgm:spPr/>
      <dgm:t>
        <a:bodyPr/>
        <a:lstStyle/>
        <a:p>
          <a:r>
            <a:rPr lang="fr-FR" dirty="0"/>
            <a:t>Sélection des palettes et mise à quai</a:t>
          </a:r>
        </a:p>
      </dgm:t>
    </dgm:pt>
    <dgm:pt modelId="{7A0AD9D1-7DC2-4837-862D-515A379260F6}" type="parTrans" cxnId="{1386F432-D296-4D77-979A-410D7A468BE1}">
      <dgm:prSet/>
      <dgm:spPr/>
      <dgm:t>
        <a:bodyPr/>
        <a:lstStyle/>
        <a:p>
          <a:endParaRPr lang="fr-FR"/>
        </a:p>
      </dgm:t>
    </dgm:pt>
    <dgm:pt modelId="{3192F3BB-4AC5-4413-B4D1-7360936B1129}" type="sibTrans" cxnId="{1386F432-D296-4D77-979A-410D7A468BE1}">
      <dgm:prSet/>
      <dgm:spPr/>
      <dgm:t>
        <a:bodyPr/>
        <a:lstStyle/>
        <a:p>
          <a:endParaRPr lang="fr-FR"/>
        </a:p>
      </dgm:t>
    </dgm:pt>
    <dgm:pt modelId="{7C7EF6F5-4F40-4C0F-874A-496798DD2DCD}">
      <dgm:prSet phldrT="[Texte]"/>
      <dgm:spPr/>
      <dgm:t>
        <a:bodyPr/>
        <a:lstStyle/>
        <a:p>
          <a:r>
            <a:rPr lang="fr-FR" dirty="0"/>
            <a:t>Chargement de palette en camion ou conteneur</a:t>
          </a:r>
        </a:p>
      </dgm:t>
    </dgm:pt>
    <dgm:pt modelId="{86C14860-88E8-4CAF-9635-3114FA687AC7}" type="parTrans" cxnId="{E069A5B6-90BE-44A2-B2A7-B83BF6033284}">
      <dgm:prSet/>
      <dgm:spPr/>
      <dgm:t>
        <a:bodyPr/>
        <a:lstStyle/>
        <a:p>
          <a:endParaRPr lang="fr-FR"/>
        </a:p>
      </dgm:t>
    </dgm:pt>
    <dgm:pt modelId="{8993EE16-43FD-45AF-ADC3-552FDD6E4D61}" type="sibTrans" cxnId="{E069A5B6-90BE-44A2-B2A7-B83BF6033284}">
      <dgm:prSet/>
      <dgm:spPr/>
      <dgm:t>
        <a:bodyPr/>
        <a:lstStyle/>
        <a:p>
          <a:endParaRPr lang="fr-FR"/>
        </a:p>
      </dgm:t>
    </dgm:pt>
    <dgm:pt modelId="{051B9341-7848-4BEB-B70A-8A69A1F702B2}">
      <dgm:prSet phldrT="[Texte]"/>
      <dgm:spPr/>
      <dgm:t>
        <a:bodyPr/>
        <a:lstStyle/>
        <a:p>
          <a:r>
            <a:rPr lang="fr-FR" dirty="0"/>
            <a:t>Chargement en vrac en conteneur</a:t>
          </a:r>
        </a:p>
      </dgm:t>
    </dgm:pt>
    <dgm:pt modelId="{FCE472F4-0363-408D-8FAD-AC748EE85BC3}" type="parTrans" cxnId="{F8DFFB86-5217-41C6-B373-B0CA40DB75CD}">
      <dgm:prSet/>
      <dgm:spPr/>
      <dgm:t>
        <a:bodyPr/>
        <a:lstStyle/>
        <a:p>
          <a:endParaRPr lang="fr-FR"/>
        </a:p>
      </dgm:t>
    </dgm:pt>
    <dgm:pt modelId="{C2901039-FACE-421C-85CB-D901525F0718}" type="sibTrans" cxnId="{F8DFFB86-5217-41C6-B373-B0CA40DB75CD}">
      <dgm:prSet/>
      <dgm:spPr/>
      <dgm:t>
        <a:bodyPr/>
        <a:lstStyle/>
        <a:p>
          <a:endParaRPr lang="fr-FR"/>
        </a:p>
      </dgm:t>
    </dgm:pt>
    <dgm:pt modelId="{0E0CE46D-73DE-4A73-B049-2C63999FA04C}">
      <dgm:prSet phldrT="[Texte]"/>
      <dgm:spPr/>
      <dgm:t>
        <a:bodyPr/>
        <a:lstStyle/>
        <a:p>
          <a:r>
            <a:rPr lang="fr-FR" dirty="0"/>
            <a:t>Charge fixe</a:t>
          </a:r>
        </a:p>
      </dgm:t>
    </dgm:pt>
    <dgm:pt modelId="{B61060B8-07F0-4727-A4F0-C90B9A1E235E}" type="parTrans" cxnId="{FF7B9AD9-7B4C-4110-9341-BF6C80C57176}">
      <dgm:prSet/>
      <dgm:spPr/>
      <dgm:t>
        <a:bodyPr/>
        <a:lstStyle/>
        <a:p>
          <a:endParaRPr lang="fr-FR"/>
        </a:p>
      </dgm:t>
    </dgm:pt>
    <dgm:pt modelId="{D0B25204-0F1A-4EC8-8B88-D02AF1B56432}" type="sibTrans" cxnId="{FF7B9AD9-7B4C-4110-9341-BF6C80C57176}">
      <dgm:prSet/>
      <dgm:spPr/>
      <dgm:t>
        <a:bodyPr/>
        <a:lstStyle/>
        <a:p>
          <a:endParaRPr lang="fr-FR"/>
        </a:p>
      </dgm:t>
    </dgm:pt>
    <dgm:pt modelId="{F30CCF81-8C43-4F56-83BF-3C6E8C83CC15}" type="pres">
      <dgm:prSet presAssocID="{65A85BCF-A23B-4E04-8E31-B9E29E418BDA}" presName="linearFlow" presStyleCnt="0">
        <dgm:presLayoutVars>
          <dgm:dir/>
          <dgm:animLvl val="lvl"/>
          <dgm:resizeHandles val="exact"/>
        </dgm:presLayoutVars>
      </dgm:prSet>
      <dgm:spPr/>
    </dgm:pt>
    <dgm:pt modelId="{881DF98E-AA2F-4069-8497-C00D512AB12F}" type="pres">
      <dgm:prSet presAssocID="{30ADFB56-F812-4776-B19B-7DD91E3DC389}" presName="composite" presStyleCnt="0"/>
      <dgm:spPr/>
    </dgm:pt>
    <dgm:pt modelId="{B04684B5-FC38-45C8-9344-A4AC17B5A917}" type="pres">
      <dgm:prSet presAssocID="{30ADFB56-F812-4776-B19B-7DD91E3DC389}" presName="parentText" presStyleLbl="alignNode1" presStyleIdx="0" presStyleCnt="5">
        <dgm:presLayoutVars>
          <dgm:chMax val="1"/>
          <dgm:bulletEnabled val="1"/>
        </dgm:presLayoutVars>
      </dgm:prSet>
      <dgm:spPr/>
    </dgm:pt>
    <dgm:pt modelId="{7C4A2E9E-9ECC-4F9B-B8F0-2F97B5E839A2}" type="pres">
      <dgm:prSet presAssocID="{30ADFB56-F812-4776-B19B-7DD91E3DC389}" presName="descendantText" presStyleLbl="alignAcc1" presStyleIdx="0" presStyleCnt="5">
        <dgm:presLayoutVars>
          <dgm:bulletEnabled val="1"/>
        </dgm:presLayoutVars>
      </dgm:prSet>
      <dgm:spPr/>
    </dgm:pt>
    <dgm:pt modelId="{9DFAD52C-7784-47EB-A7F8-5600E18BD24A}" type="pres">
      <dgm:prSet presAssocID="{E94D738E-117E-4635-8B08-7DE1B464BE22}" presName="sp" presStyleCnt="0"/>
      <dgm:spPr/>
    </dgm:pt>
    <dgm:pt modelId="{BC707739-E6CF-43D0-ABAE-13B0E8913C94}" type="pres">
      <dgm:prSet presAssocID="{736480E5-C9E9-404B-8F41-C90CBCB0F8F5}" presName="composite" presStyleCnt="0"/>
      <dgm:spPr/>
    </dgm:pt>
    <dgm:pt modelId="{493F628A-0FFA-4C2A-BFD0-A56AFBC84DBE}" type="pres">
      <dgm:prSet presAssocID="{736480E5-C9E9-404B-8F41-C90CBCB0F8F5}" presName="parentText" presStyleLbl="alignNode1" presStyleIdx="1" presStyleCnt="5">
        <dgm:presLayoutVars>
          <dgm:chMax val="1"/>
          <dgm:bulletEnabled val="1"/>
        </dgm:presLayoutVars>
      </dgm:prSet>
      <dgm:spPr/>
    </dgm:pt>
    <dgm:pt modelId="{5EFF8BE2-7C7F-4419-943E-2B4697FF8CC5}" type="pres">
      <dgm:prSet presAssocID="{736480E5-C9E9-404B-8F41-C90CBCB0F8F5}" presName="descendantText" presStyleLbl="alignAcc1" presStyleIdx="1" presStyleCnt="5">
        <dgm:presLayoutVars>
          <dgm:bulletEnabled val="1"/>
        </dgm:presLayoutVars>
      </dgm:prSet>
      <dgm:spPr/>
    </dgm:pt>
    <dgm:pt modelId="{B47BC874-F580-4E47-94B7-4C262CC62362}" type="pres">
      <dgm:prSet presAssocID="{8F996D70-36B7-4DBC-9486-74A75F2B78C5}" presName="sp" presStyleCnt="0"/>
      <dgm:spPr/>
    </dgm:pt>
    <dgm:pt modelId="{CCC0B8C1-3E79-45AE-BB8A-3A953B650E57}" type="pres">
      <dgm:prSet presAssocID="{60CE2F7B-7CAE-4672-B6F2-5DE27E6D79C8}" presName="composite" presStyleCnt="0"/>
      <dgm:spPr/>
    </dgm:pt>
    <dgm:pt modelId="{B8C85B3F-9F55-4D31-9E23-B50EC4E62C44}" type="pres">
      <dgm:prSet presAssocID="{60CE2F7B-7CAE-4672-B6F2-5DE27E6D79C8}" presName="parentText" presStyleLbl="alignNode1" presStyleIdx="2" presStyleCnt="5">
        <dgm:presLayoutVars>
          <dgm:chMax val="1"/>
          <dgm:bulletEnabled val="1"/>
        </dgm:presLayoutVars>
      </dgm:prSet>
      <dgm:spPr/>
    </dgm:pt>
    <dgm:pt modelId="{E331D485-8FC3-4E9C-85C5-4F6C4BCCE293}" type="pres">
      <dgm:prSet presAssocID="{60CE2F7B-7CAE-4672-B6F2-5DE27E6D79C8}" presName="descendantText" presStyleLbl="alignAcc1" presStyleIdx="2" presStyleCnt="5">
        <dgm:presLayoutVars>
          <dgm:bulletEnabled val="1"/>
        </dgm:presLayoutVars>
      </dgm:prSet>
      <dgm:spPr/>
    </dgm:pt>
    <dgm:pt modelId="{1381FB82-91A4-495E-A2F9-F3DD9001A022}" type="pres">
      <dgm:prSet presAssocID="{5896F5EC-DAB7-417C-A875-B512BB08ECCF}" presName="sp" presStyleCnt="0"/>
      <dgm:spPr/>
    </dgm:pt>
    <dgm:pt modelId="{91ABFD89-5D2D-43E8-BC12-E21191493A13}" type="pres">
      <dgm:prSet presAssocID="{5E585B32-213C-4738-8544-C48D8993A2D5}" presName="composite" presStyleCnt="0"/>
      <dgm:spPr/>
    </dgm:pt>
    <dgm:pt modelId="{8231D8A6-3C77-406F-BF33-0C8FBD771014}" type="pres">
      <dgm:prSet presAssocID="{5E585B32-213C-4738-8544-C48D8993A2D5}" presName="parentText" presStyleLbl="alignNode1" presStyleIdx="3" presStyleCnt="5">
        <dgm:presLayoutVars>
          <dgm:chMax val="1"/>
          <dgm:bulletEnabled val="1"/>
        </dgm:presLayoutVars>
      </dgm:prSet>
      <dgm:spPr/>
    </dgm:pt>
    <dgm:pt modelId="{274AE3C2-F3FC-48D8-8FD4-783BE15BC8E3}" type="pres">
      <dgm:prSet presAssocID="{5E585B32-213C-4738-8544-C48D8993A2D5}" presName="descendantText" presStyleLbl="alignAcc1" presStyleIdx="3" presStyleCnt="5">
        <dgm:presLayoutVars>
          <dgm:bulletEnabled val="1"/>
        </dgm:presLayoutVars>
      </dgm:prSet>
      <dgm:spPr/>
    </dgm:pt>
    <dgm:pt modelId="{FD8CF750-7633-4DFC-9E13-E69BC290F3FC}" type="pres">
      <dgm:prSet presAssocID="{EBD3EE4E-F967-4D6B-97F1-27A0028228CA}" presName="sp" presStyleCnt="0"/>
      <dgm:spPr/>
    </dgm:pt>
    <dgm:pt modelId="{7174E33F-BC94-4A3D-9BB8-27E471206BDC}" type="pres">
      <dgm:prSet presAssocID="{A9889036-B182-4C14-B15B-6D3F829E6958}" presName="composite" presStyleCnt="0"/>
      <dgm:spPr/>
    </dgm:pt>
    <dgm:pt modelId="{262BE0E2-A9CA-4336-9FF2-100F457DCB07}" type="pres">
      <dgm:prSet presAssocID="{A9889036-B182-4C14-B15B-6D3F829E6958}" presName="parentText" presStyleLbl="alignNode1" presStyleIdx="4" presStyleCnt="5">
        <dgm:presLayoutVars>
          <dgm:chMax val="1"/>
          <dgm:bulletEnabled val="1"/>
        </dgm:presLayoutVars>
      </dgm:prSet>
      <dgm:spPr/>
    </dgm:pt>
    <dgm:pt modelId="{967D9225-E363-46FB-BD3F-650AEBC10D00}" type="pres">
      <dgm:prSet presAssocID="{A9889036-B182-4C14-B15B-6D3F829E6958}" presName="descendantText" presStyleLbl="alignAcc1" presStyleIdx="4" presStyleCnt="5">
        <dgm:presLayoutVars>
          <dgm:bulletEnabled val="1"/>
        </dgm:presLayoutVars>
      </dgm:prSet>
      <dgm:spPr/>
    </dgm:pt>
  </dgm:ptLst>
  <dgm:cxnLst>
    <dgm:cxn modelId="{28218801-373E-49D7-8F0D-A50D8A1A014B}" type="presOf" srcId="{5E585B32-213C-4738-8544-C48D8993A2D5}" destId="{8231D8A6-3C77-406F-BF33-0C8FBD771014}" srcOrd="0" destOrd="0" presId="urn:microsoft.com/office/officeart/2005/8/layout/chevron2"/>
    <dgm:cxn modelId="{2ACECC0A-BCFE-4D4B-97F8-4DAEA62C378C}" type="presOf" srcId="{C3871766-6F8B-4C1B-A975-E0D213A4C4A4}" destId="{E331D485-8FC3-4E9C-85C5-4F6C4BCCE293}" srcOrd="0" destOrd="0" presId="urn:microsoft.com/office/officeart/2005/8/layout/chevron2"/>
    <dgm:cxn modelId="{BE99C20E-6C66-4EFE-B5C5-C7B11B998E11}" type="presOf" srcId="{2F9E3A93-57FB-4343-B1E6-E9197A95C79A}" destId="{274AE3C2-F3FC-48D8-8FD4-783BE15BC8E3}" srcOrd="0" destOrd="0" presId="urn:microsoft.com/office/officeart/2005/8/layout/chevron2"/>
    <dgm:cxn modelId="{423FE614-F9C3-45F1-BB35-EC56A3AF3D7B}" type="presOf" srcId="{7A0DF002-E2A3-4CC7-B0B7-FA0228C9A895}" destId="{5EFF8BE2-7C7F-4419-943E-2B4697FF8CC5}" srcOrd="0" destOrd="0" presId="urn:microsoft.com/office/officeart/2005/8/layout/chevron2"/>
    <dgm:cxn modelId="{4EDF6E25-6284-4148-A29A-CC25F7BDFB64}" type="presOf" srcId="{671E63E6-1C40-47EE-AFE2-EF347D7A2858}" destId="{7C4A2E9E-9ECC-4F9B-B8F0-2F97B5E839A2}" srcOrd="0" destOrd="0" presId="urn:microsoft.com/office/officeart/2005/8/layout/chevron2"/>
    <dgm:cxn modelId="{1386F432-D296-4D77-979A-410D7A468BE1}" srcId="{5E585B32-213C-4738-8544-C48D8993A2D5}" destId="{2F9E3A93-57FB-4343-B1E6-E9197A95C79A}" srcOrd="0" destOrd="0" parTransId="{7A0AD9D1-7DC2-4837-862D-515A379260F6}" sibTransId="{3192F3BB-4AC5-4413-B4D1-7360936B1129}"/>
    <dgm:cxn modelId="{F255DD5B-1AD5-4763-9D0F-E337D478E354}" type="presOf" srcId="{0E0CE46D-73DE-4A73-B049-2C63999FA04C}" destId="{967D9225-E363-46FB-BD3F-650AEBC10D00}" srcOrd="0" destOrd="0" presId="urn:microsoft.com/office/officeart/2005/8/layout/chevron2"/>
    <dgm:cxn modelId="{F4D59060-F20C-46A3-84B5-7AEAEA43BE4E}" srcId="{736480E5-C9E9-404B-8F41-C90CBCB0F8F5}" destId="{7A0DF002-E2A3-4CC7-B0B7-FA0228C9A895}" srcOrd="0" destOrd="0" parTransId="{9EBA5BEC-5475-4682-8817-09AFC9E0B451}" sibTransId="{FACCF9C7-9BDB-4BA1-823C-1B71E3BA147E}"/>
    <dgm:cxn modelId="{DE5F6663-06B4-4C9D-8185-34AE65EE09AC}" srcId="{30ADFB56-F812-4776-B19B-7DD91E3DC389}" destId="{313B1AA2-9A39-4781-AEC5-A58EDDA27DB6}" srcOrd="1" destOrd="0" parTransId="{D384A7CB-00E0-4AB5-A0BB-A01C8040D5E6}" sibTransId="{3479DFEA-B774-42F3-8592-0949CCCB67E1}"/>
    <dgm:cxn modelId="{50907244-F978-4480-A5AF-8619B3E7AEC4}" srcId="{65A85BCF-A23B-4E04-8E31-B9E29E418BDA}" destId="{5E585B32-213C-4738-8544-C48D8993A2D5}" srcOrd="3" destOrd="0" parTransId="{946DDB77-98CE-4A77-99F2-EF344A8DCA4D}" sibTransId="{EBD3EE4E-F967-4D6B-97F1-27A0028228CA}"/>
    <dgm:cxn modelId="{F5CE4745-A924-44F6-9124-B783E95E1294}" type="presOf" srcId="{50366534-B727-4020-878B-69A2052B5576}" destId="{7C4A2E9E-9ECC-4F9B-B8F0-2F97B5E839A2}" srcOrd="0" destOrd="2" presId="urn:microsoft.com/office/officeart/2005/8/layout/chevron2"/>
    <dgm:cxn modelId="{81A70B46-1567-4018-BD87-2017E296382B}" srcId="{736480E5-C9E9-404B-8F41-C90CBCB0F8F5}" destId="{B82EDC8E-F2F9-42E4-B77A-D400B5E822F8}" srcOrd="3" destOrd="0" parTransId="{3228DFE8-D19A-48F0-9E56-DC4AC471A388}" sibTransId="{98905970-1C2B-4BE8-8CBD-1892CFC39E7E}"/>
    <dgm:cxn modelId="{CC112867-60E7-4D2D-8338-AECFC5AE540A}" srcId="{65A85BCF-A23B-4E04-8E31-B9E29E418BDA}" destId="{60CE2F7B-7CAE-4672-B6F2-5DE27E6D79C8}" srcOrd="2" destOrd="0" parTransId="{F95B0F36-86AF-489D-B099-9869500E9BB3}" sibTransId="{5896F5EC-DAB7-417C-A875-B512BB08ECCF}"/>
    <dgm:cxn modelId="{CE255349-C024-423D-9AFC-383CE7376F17}" srcId="{736480E5-C9E9-404B-8F41-C90CBCB0F8F5}" destId="{C74257BF-7C28-4D4D-B367-02A03D072244}" srcOrd="1" destOrd="0" parTransId="{A3927972-B8A9-4EF4-8939-01A15304AACA}" sibTransId="{325F9100-F213-4E4A-9E9F-84EC1812CA0D}"/>
    <dgm:cxn modelId="{2A878C6A-9C29-4F29-8418-4C5381D48191}" type="presOf" srcId="{30ADFB56-F812-4776-B19B-7DD91E3DC389}" destId="{B04684B5-FC38-45C8-9344-A4AC17B5A917}" srcOrd="0" destOrd="0" presId="urn:microsoft.com/office/officeart/2005/8/layout/chevron2"/>
    <dgm:cxn modelId="{5FE8BF6C-A0EC-426B-B766-4B6504F03EAD}" type="presOf" srcId="{A9889036-B182-4C14-B15B-6D3F829E6958}" destId="{262BE0E2-A9CA-4336-9FF2-100F457DCB07}" srcOrd="0" destOrd="0" presId="urn:microsoft.com/office/officeart/2005/8/layout/chevron2"/>
    <dgm:cxn modelId="{55C70B70-5F4E-42B1-A246-A65D60DDE689}" srcId="{30ADFB56-F812-4776-B19B-7DD91E3DC389}" destId="{671E63E6-1C40-47EE-AFE2-EF347D7A2858}" srcOrd="0" destOrd="0" parTransId="{36F334AE-8922-4867-8255-4A4BC627AF10}" sibTransId="{C20528C2-DC9A-4841-A620-CDC941471F68}"/>
    <dgm:cxn modelId="{66578150-2FFC-4723-A9F9-7D60ECABB812}" type="presOf" srcId="{B82EDC8E-F2F9-42E4-B77A-D400B5E822F8}" destId="{5EFF8BE2-7C7F-4419-943E-2B4697FF8CC5}" srcOrd="0" destOrd="3" presId="urn:microsoft.com/office/officeart/2005/8/layout/chevron2"/>
    <dgm:cxn modelId="{562A8A57-7F72-461E-A5AD-5DA2B4466A9E}" srcId="{60CE2F7B-7CAE-4672-B6F2-5DE27E6D79C8}" destId="{C3871766-6F8B-4C1B-A975-E0D213A4C4A4}" srcOrd="0" destOrd="0" parTransId="{07C4A2E2-8295-41E2-8B98-E09ACC65ECFB}" sibTransId="{448822C7-429A-487B-BBB9-EBF28531A9FC}"/>
    <dgm:cxn modelId="{FC1D3079-6EEF-4C1D-98BC-B241B0CEB9B2}" type="presOf" srcId="{65A85BCF-A23B-4E04-8E31-B9E29E418BDA}" destId="{F30CCF81-8C43-4F56-83BF-3C6E8C83CC15}" srcOrd="0" destOrd="0" presId="urn:microsoft.com/office/officeart/2005/8/layout/chevron2"/>
    <dgm:cxn modelId="{C8DCE37D-113A-45FA-B59C-9C53E6AEAEB9}" type="presOf" srcId="{C74257BF-7C28-4D4D-B367-02A03D072244}" destId="{5EFF8BE2-7C7F-4419-943E-2B4697FF8CC5}" srcOrd="0" destOrd="1" presId="urn:microsoft.com/office/officeart/2005/8/layout/chevron2"/>
    <dgm:cxn modelId="{F8DFFB86-5217-41C6-B373-B0CA40DB75CD}" srcId="{5E585B32-213C-4738-8544-C48D8993A2D5}" destId="{051B9341-7848-4BEB-B70A-8A69A1F702B2}" srcOrd="2" destOrd="0" parTransId="{FCE472F4-0363-408D-8FAD-AC748EE85BC3}" sibTransId="{C2901039-FACE-421C-85CB-D901525F0718}"/>
    <dgm:cxn modelId="{6D624B97-81A9-4EAD-B416-E11B2A8D30FD}" srcId="{60CE2F7B-7CAE-4672-B6F2-5DE27E6D79C8}" destId="{F31FDF07-1CD0-40AB-A7E4-326F0629F531}" srcOrd="1" destOrd="0" parTransId="{5DBB0EB7-E2C0-4EEE-8429-E80617E48993}" sibTransId="{DAE8E325-7AAD-40D0-B749-4BA254C2B117}"/>
    <dgm:cxn modelId="{1E7D119D-0EE1-4D11-A6D2-3201346C6C64}" srcId="{736480E5-C9E9-404B-8F41-C90CBCB0F8F5}" destId="{3A14744A-0926-42D6-AD9C-D927CED03DA7}" srcOrd="2" destOrd="0" parTransId="{6A1CBF34-863A-47AA-8604-3F62B4D3BA2E}" sibTransId="{686468CD-14D2-471B-AD39-2304DE36D6E0}"/>
    <dgm:cxn modelId="{62AB47A6-5148-4852-8462-6172D187408D}" type="presOf" srcId="{7C7EF6F5-4F40-4C0F-874A-496798DD2DCD}" destId="{274AE3C2-F3FC-48D8-8FD4-783BE15BC8E3}" srcOrd="0" destOrd="1" presId="urn:microsoft.com/office/officeart/2005/8/layout/chevron2"/>
    <dgm:cxn modelId="{C023C0AD-5DE3-4F0A-A823-00A9D1F68DF1}" type="presOf" srcId="{F31FDF07-1CD0-40AB-A7E4-326F0629F531}" destId="{E331D485-8FC3-4E9C-85C5-4F6C4BCCE293}" srcOrd="0" destOrd="1" presId="urn:microsoft.com/office/officeart/2005/8/layout/chevron2"/>
    <dgm:cxn modelId="{96B236B6-C3C4-4AF1-9E6A-F00505F0C630}" type="presOf" srcId="{051B9341-7848-4BEB-B70A-8A69A1F702B2}" destId="{274AE3C2-F3FC-48D8-8FD4-783BE15BC8E3}" srcOrd="0" destOrd="2" presId="urn:microsoft.com/office/officeart/2005/8/layout/chevron2"/>
    <dgm:cxn modelId="{E069A5B6-90BE-44A2-B2A7-B83BF6033284}" srcId="{5E585B32-213C-4738-8544-C48D8993A2D5}" destId="{7C7EF6F5-4F40-4C0F-874A-496798DD2DCD}" srcOrd="1" destOrd="0" parTransId="{86C14860-88E8-4CAF-9635-3114FA687AC7}" sibTransId="{8993EE16-43FD-45AF-ADC3-552FDD6E4D61}"/>
    <dgm:cxn modelId="{0EAC2FBD-4BA5-4BCA-A008-8A883A658AD3}" type="presOf" srcId="{3A14744A-0926-42D6-AD9C-D927CED03DA7}" destId="{5EFF8BE2-7C7F-4419-943E-2B4697FF8CC5}" srcOrd="0" destOrd="2" presId="urn:microsoft.com/office/officeart/2005/8/layout/chevron2"/>
    <dgm:cxn modelId="{354004C2-6397-499F-A6DF-CEF27618E425}" srcId="{65A85BCF-A23B-4E04-8E31-B9E29E418BDA}" destId="{30ADFB56-F812-4776-B19B-7DD91E3DC389}" srcOrd="0" destOrd="0" parTransId="{598A68E4-4D80-4B47-92D0-D971EA7386D8}" sibTransId="{E94D738E-117E-4635-8B08-7DE1B464BE22}"/>
    <dgm:cxn modelId="{F842A0CB-8B74-4779-9099-A217FD1EAA0E}" type="presOf" srcId="{313B1AA2-9A39-4781-AEC5-A58EDDA27DB6}" destId="{7C4A2E9E-9ECC-4F9B-B8F0-2F97B5E839A2}" srcOrd="0" destOrd="1" presId="urn:microsoft.com/office/officeart/2005/8/layout/chevron2"/>
    <dgm:cxn modelId="{BE7242CC-B501-461B-B6BD-2D1BE141EADE}" type="presOf" srcId="{60CE2F7B-7CAE-4672-B6F2-5DE27E6D79C8}" destId="{B8C85B3F-9F55-4D31-9E23-B50EC4E62C44}" srcOrd="0" destOrd="0" presId="urn:microsoft.com/office/officeart/2005/8/layout/chevron2"/>
    <dgm:cxn modelId="{8D55C2D0-CBFA-448B-898D-E8FABE401736}" type="presOf" srcId="{736480E5-C9E9-404B-8F41-C90CBCB0F8F5}" destId="{493F628A-0FFA-4C2A-BFD0-A56AFBC84DBE}" srcOrd="0" destOrd="0" presId="urn:microsoft.com/office/officeart/2005/8/layout/chevron2"/>
    <dgm:cxn modelId="{1EF68CD3-761F-448F-94DD-C8435957B449}" srcId="{65A85BCF-A23B-4E04-8E31-B9E29E418BDA}" destId="{736480E5-C9E9-404B-8F41-C90CBCB0F8F5}" srcOrd="1" destOrd="0" parTransId="{311FD1A7-35FF-4841-9FB2-164A0E84CED2}" sibTransId="{8F996D70-36B7-4DBC-9486-74A75F2B78C5}"/>
    <dgm:cxn modelId="{FF7B9AD9-7B4C-4110-9341-BF6C80C57176}" srcId="{A9889036-B182-4C14-B15B-6D3F829E6958}" destId="{0E0CE46D-73DE-4A73-B049-2C63999FA04C}" srcOrd="0" destOrd="0" parTransId="{B61060B8-07F0-4727-A4F0-C90B9A1E235E}" sibTransId="{D0B25204-0F1A-4EC8-8B88-D02AF1B56432}"/>
    <dgm:cxn modelId="{51F16DEE-E8D4-43E4-A972-32182065D527}" srcId="{65A85BCF-A23B-4E04-8E31-B9E29E418BDA}" destId="{A9889036-B182-4C14-B15B-6D3F829E6958}" srcOrd="4" destOrd="0" parTransId="{12B02BB7-A8DD-4B0C-9DC9-61091B204E21}" sibTransId="{0C52F8AF-DB2B-42CE-8BCE-0DC75F5D18D4}"/>
    <dgm:cxn modelId="{7BEC43FE-717A-4B22-BBBA-4C4195F2F213}" srcId="{30ADFB56-F812-4776-B19B-7DD91E3DC389}" destId="{50366534-B727-4020-878B-69A2052B5576}" srcOrd="2" destOrd="0" parTransId="{D461272A-9AC8-4326-9504-FCB218F87E0F}" sibTransId="{C550496B-C778-4984-9B7B-C7DA4620CE88}"/>
    <dgm:cxn modelId="{EF876DF0-BFD1-44B3-B5C3-0516A48A34C2}" type="presParOf" srcId="{F30CCF81-8C43-4F56-83BF-3C6E8C83CC15}" destId="{881DF98E-AA2F-4069-8497-C00D512AB12F}" srcOrd="0" destOrd="0" presId="urn:microsoft.com/office/officeart/2005/8/layout/chevron2"/>
    <dgm:cxn modelId="{FD9AAA4E-D97F-4982-8988-1562654C88A4}" type="presParOf" srcId="{881DF98E-AA2F-4069-8497-C00D512AB12F}" destId="{B04684B5-FC38-45C8-9344-A4AC17B5A917}" srcOrd="0" destOrd="0" presId="urn:microsoft.com/office/officeart/2005/8/layout/chevron2"/>
    <dgm:cxn modelId="{3C38381E-9636-4E66-856C-E987C75AF0A2}" type="presParOf" srcId="{881DF98E-AA2F-4069-8497-C00D512AB12F}" destId="{7C4A2E9E-9ECC-4F9B-B8F0-2F97B5E839A2}" srcOrd="1" destOrd="0" presId="urn:microsoft.com/office/officeart/2005/8/layout/chevron2"/>
    <dgm:cxn modelId="{BE14876D-B118-4083-A8BB-784FF134DF2E}" type="presParOf" srcId="{F30CCF81-8C43-4F56-83BF-3C6E8C83CC15}" destId="{9DFAD52C-7784-47EB-A7F8-5600E18BD24A}" srcOrd="1" destOrd="0" presId="urn:microsoft.com/office/officeart/2005/8/layout/chevron2"/>
    <dgm:cxn modelId="{8243C6E0-90D6-4E26-AC1C-A546FB49DE96}" type="presParOf" srcId="{F30CCF81-8C43-4F56-83BF-3C6E8C83CC15}" destId="{BC707739-E6CF-43D0-ABAE-13B0E8913C94}" srcOrd="2" destOrd="0" presId="urn:microsoft.com/office/officeart/2005/8/layout/chevron2"/>
    <dgm:cxn modelId="{C9527F54-DD69-499C-9BC7-12E1F9237090}" type="presParOf" srcId="{BC707739-E6CF-43D0-ABAE-13B0E8913C94}" destId="{493F628A-0FFA-4C2A-BFD0-A56AFBC84DBE}" srcOrd="0" destOrd="0" presId="urn:microsoft.com/office/officeart/2005/8/layout/chevron2"/>
    <dgm:cxn modelId="{AE0D911A-0532-4C08-A9EA-470935DDF2A6}" type="presParOf" srcId="{BC707739-E6CF-43D0-ABAE-13B0E8913C94}" destId="{5EFF8BE2-7C7F-4419-943E-2B4697FF8CC5}" srcOrd="1" destOrd="0" presId="urn:microsoft.com/office/officeart/2005/8/layout/chevron2"/>
    <dgm:cxn modelId="{7D0CA038-2075-472E-A2B2-0098F3874EA7}" type="presParOf" srcId="{F30CCF81-8C43-4F56-83BF-3C6E8C83CC15}" destId="{B47BC874-F580-4E47-94B7-4C262CC62362}" srcOrd="3" destOrd="0" presId="urn:microsoft.com/office/officeart/2005/8/layout/chevron2"/>
    <dgm:cxn modelId="{4D254D5F-CFFB-46B7-898F-2DF7F7AC37BE}" type="presParOf" srcId="{F30CCF81-8C43-4F56-83BF-3C6E8C83CC15}" destId="{CCC0B8C1-3E79-45AE-BB8A-3A953B650E57}" srcOrd="4" destOrd="0" presId="urn:microsoft.com/office/officeart/2005/8/layout/chevron2"/>
    <dgm:cxn modelId="{EAF616D8-BFCD-48BE-9CC0-5011528D7F52}" type="presParOf" srcId="{CCC0B8C1-3E79-45AE-BB8A-3A953B650E57}" destId="{B8C85B3F-9F55-4D31-9E23-B50EC4E62C44}" srcOrd="0" destOrd="0" presId="urn:microsoft.com/office/officeart/2005/8/layout/chevron2"/>
    <dgm:cxn modelId="{BF3DE097-F726-4D8B-9479-0E847E0AB014}" type="presParOf" srcId="{CCC0B8C1-3E79-45AE-BB8A-3A953B650E57}" destId="{E331D485-8FC3-4E9C-85C5-4F6C4BCCE293}" srcOrd="1" destOrd="0" presId="urn:microsoft.com/office/officeart/2005/8/layout/chevron2"/>
    <dgm:cxn modelId="{46ABBE16-F95B-497F-A4AA-CFA8AF1C7178}" type="presParOf" srcId="{F30CCF81-8C43-4F56-83BF-3C6E8C83CC15}" destId="{1381FB82-91A4-495E-A2F9-F3DD9001A022}" srcOrd="5" destOrd="0" presId="urn:microsoft.com/office/officeart/2005/8/layout/chevron2"/>
    <dgm:cxn modelId="{1025B9B5-4D38-4810-9869-C22D3E48FD15}" type="presParOf" srcId="{F30CCF81-8C43-4F56-83BF-3C6E8C83CC15}" destId="{91ABFD89-5D2D-43E8-BC12-E21191493A13}" srcOrd="6" destOrd="0" presId="urn:microsoft.com/office/officeart/2005/8/layout/chevron2"/>
    <dgm:cxn modelId="{209BBDBB-3311-48EE-A299-FA6BF382458D}" type="presParOf" srcId="{91ABFD89-5D2D-43E8-BC12-E21191493A13}" destId="{8231D8A6-3C77-406F-BF33-0C8FBD771014}" srcOrd="0" destOrd="0" presId="urn:microsoft.com/office/officeart/2005/8/layout/chevron2"/>
    <dgm:cxn modelId="{9801112C-50B9-4ED9-A1DE-618534C32383}" type="presParOf" srcId="{91ABFD89-5D2D-43E8-BC12-E21191493A13}" destId="{274AE3C2-F3FC-48D8-8FD4-783BE15BC8E3}" srcOrd="1" destOrd="0" presId="urn:microsoft.com/office/officeart/2005/8/layout/chevron2"/>
    <dgm:cxn modelId="{363E6CD8-2AB2-49F3-82B8-088383162054}" type="presParOf" srcId="{F30CCF81-8C43-4F56-83BF-3C6E8C83CC15}" destId="{FD8CF750-7633-4DFC-9E13-E69BC290F3FC}" srcOrd="7" destOrd="0" presId="urn:microsoft.com/office/officeart/2005/8/layout/chevron2"/>
    <dgm:cxn modelId="{4A32DAD2-6C9E-41A6-AEFD-C4A38E996DFB}" type="presParOf" srcId="{F30CCF81-8C43-4F56-83BF-3C6E8C83CC15}" destId="{7174E33F-BC94-4A3D-9BB8-27E471206BDC}" srcOrd="8" destOrd="0" presId="urn:microsoft.com/office/officeart/2005/8/layout/chevron2"/>
    <dgm:cxn modelId="{0EA134D8-1074-4F8B-856C-296450FFF74E}" type="presParOf" srcId="{7174E33F-BC94-4A3D-9BB8-27E471206BDC}" destId="{262BE0E2-A9CA-4336-9FF2-100F457DCB07}" srcOrd="0" destOrd="0" presId="urn:microsoft.com/office/officeart/2005/8/layout/chevron2"/>
    <dgm:cxn modelId="{6CCCC915-0F48-44E0-8042-2306597BD32D}" type="presParOf" srcId="{7174E33F-BC94-4A3D-9BB8-27E471206BDC}" destId="{967D9225-E363-46FB-BD3F-650AEBC10D0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A7D24-5447-4B44-8ADE-7F7D030D7B2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fr-FR"/>
        </a:p>
      </dgm:t>
    </dgm:pt>
    <dgm:pt modelId="{C3C94E3C-DE09-4D3D-ACE2-82880660C5B8}">
      <dgm:prSet phldrT="[Texte]"/>
      <dgm:spPr/>
      <dgm:t>
        <a:bodyPr/>
        <a:lstStyle/>
        <a:p>
          <a:r>
            <a:rPr lang="fr-FR" dirty="0"/>
            <a:t>Validation du volume (étude de faisabilité)</a:t>
          </a:r>
        </a:p>
      </dgm:t>
    </dgm:pt>
    <dgm:pt modelId="{FAA34C34-5947-4630-BB77-BCE92ABAE29F}" type="parTrans" cxnId="{10569220-22EB-4C21-8460-98E2F28C773F}">
      <dgm:prSet/>
      <dgm:spPr/>
      <dgm:t>
        <a:bodyPr/>
        <a:lstStyle/>
        <a:p>
          <a:endParaRPr lang="fr-FR"/>
        </a:p>
      </dgm:t>
    </dgm:pt>
    <dgm:pt modelId="{F686D3C2-45BD-4003-816F-8098A26C9D19}" type="sibTrans" cxnId="{10569220-22EB-4C21-8460-98E2F28C773F}">
      <dgm:prSet/>
      <dgm:spPr/>
      <dgm:t>
        <a:bodyPr/>
        <a:lstStyle/>
        <a:p>
          <a:endParaRPr lang="fr-FR" dirty="0"/>
        </a:p>
      </dgm:t>
    </dgm:pt>
    <dgm:pt modelId="{A298887C-C21E-4911-B287-F6D9D4929610}">
      <dgm:prSet phldrT="[Texte]"/>
      <dgm:spPr/>
      <dgm:t>
        <a:bodyPr/>
        <a:lstStyle/>
        <a:p>
          <a:r>
            <a:rPr lang="fr-FR" dirty="0"/>
            <a:t>Validation de la rentabilité de l’article</a:t>
          </a:r>
        </a:p>
      </dgm:t>
    </dgm:pt>
    <dgm:pt modelId="{95E5E315-3FBA-4448-8B56-E1656A99324A}" type="parTrans" cxnId="{9AF32FE9-A16D-4BF2-8E09-84A3014B5AF2}">
      <dgm:prSet/>
      <dgm:spPr/>
      <dgm:t>
        <a:bodyPr/>
        <a:lstStyle/>
        <a:p>
          <a:endParaRPr lang="fr-FR"/>
        </a:p>
      </dgm:t>
    </dgm:pt>
    <dgm:pt modelId="{F7F0571A-6134-4E26-8852-5BAE83F0D8EA}" type="sibTrans" cxnId="{9AF32FE9-A16D-4BF2-8E09-84A3014B5AF2}">
      <dgm:prSet/>
      <dgm:spPr/>
      <dgm:t>
        <a:bodyPr/>
        <a:lstStyle/>
        <a:p>
          <a:endParaRPr lang="fr-FR" dirty="0"/>
        </a:p>
      </dgm:t>
    </dgm:pt>
    <dgm:pt modelId="{E3080634-CE0D-4744-A0C5-60F7CBED7F41}">
      <dgm:prSet phldrT="[Texte]"/>
      <dgm:spPr/>
      <dgm:t>
        <a:bodyPr/>
        <a:lstStyle/>
        <a:p>
          <a:r>
            <a:rPr lang="fr-FR" dirty="0"/>
            <a:t>Classification ABC des articles par département et type d’article</a:t>
          </a:r>
        </a:p>
      </dgm:t>
    </dgm:pt>
    <dgm:pt modelId="{81A9C3E7-37BB-48E0-A90E-0565154D9080}" type="parTrans" cxnId="{6082DE26-BA00-4EBA-ADF6-76D259B267BB}">
      <dgm:prSet/>
      <dgm:spPr/>
      <dgm:t>
        <a:bodyPr/>
        <a:lstStyle/>
        <a:p>
          <a:endParaRPr lang="fr-FR"/>
        </a:p>
      </dgm:t>
    </dgm:pt>
    <dgm:pt modelId="{6F31C807-003D-4733-B83D-6115483253E6}" type="sibTrans" cxnId="{6082DE26-BA00-4EBA-ADF6-76D259B267BB}">
      <dgm:prSet/>
      <dgm:spPr/>
      <dgm:t>
        <a:bodyPr/>
        <a:lstStyle/>
        <a:p>
          <a:endParaRPr lang="fr-FR"/>
        </a:p>
      </dgm:t>
    </dgm:pt>
    <dgm:pt modelId="{FC0D53A9-E660-44B1-8A2B-FB749507558B}" type="pres">
      <dgm:prSet presAssocID="{E9CA7D24-5447-4B44-8ADE-7F7D030D7B2A}" presName="outerComposite" presStyleCnt="0">
        <dgm:presLayoutVars>
          <dgm:chMax val="5"/>
          <dgm:dir/>
          <dgm:resizeHandles val="exact"/>
        </dgm:presLayoutVars>
      </dgm:prSet>
      <dgm:spPr/>
    </dgm:pt>
    <dgm:pt modelId="{3296E27B-4E39-40C2-8FF2-FFF42F8D09D3}" type="pres">
      <dgm:prSet presAssocID="{E9CA7D24-5447-4B44-8ADE-7F7D030D7B2A}" presName="dummyMaxCanvas" presStyleCnt="0">
        <dgm:presLayoutVars/>
      </dgm:prSet>
      <dgm:spPr/>
    </dgm:pt>
    <dgm:pt modelId="{D202D988-5C3A-4815-B9EB-F78B96EA5593}" type="pres">
      <dgm:prSet presAssocID="{E9CA7D24-5447-4B44-8ADE-7F7D030D7B2A}" presName="ThreeNodes_1" presStyleLbl="node1" presStyleIdx="0" presStyleCnt="3">
        <dgm:presLayoutVars>
          <dgm:bulletEnabled val="1"/>
        </dgm:presLayoutVars>
      </dgm:prSet>
      <dgm:spPr/>
    </dgm:pt>
    <dgm:pt modelId="{77FB269D-7DD1-4AF8-B45A-2BD5472E1104}" type="pres">
      <dgm:prSet presAssocID="{E9CA7D24-5447-4B44-8ADE-7F7D030D7B2A}" presName="ThreeNodes_2" presStyleLbl="node1" presStyleIdx="1" presStyleCnt="3">
        <dgm:presLayoutVars>
          <dgm:bulletEnabled val="1"/>
        </dgm:presLayoutVars>
      </dgm:prSet>
      <dgm:spPr/>
    </dgm:pt>
    <dgm:pt modelId="{0A72683E-A64A-44E7-88C1-4E59D5A9562F}" type="pres">
      <dgm:prSet presAssocID="{E9CA7D24-5447-4B44-8ADE-7F7D030D7B2A}" presName="ThreeNodes_3" presStyleLbl="node1" presStyleIdx="2" presStyleCnt="3" custLinFactNeighborX="-71" custLinFactNeighborY="-3175">
        <dgm:presLayoutVars>
          <dgm:bulletEnabled val="1"/>
        </dgm:presLayoutVars>
      </dgm:prSet>
      <dgm:spPr/>
    </dgm:pt>
    <dgm:pt modelId="{CAA35E83-95EC-4964-BB18-F7431E9C19E1}" type="pres">
      <dgm:prSet presAssocID="{E9CA7D24-5447-4B44-8ADE-7F7D030D7B2A}" presName="ThreeConn_1-2" presStyleLbl="fgAccFollowNode1" presStyleIdx="0" presStyleCnt="2">
        <dgm:presLayoutVars>
          <dgm:bulletEnabled val="1"/>
        </dgm:presLayoutVars>
      </dgm:prSet>
      <dgm:spPr/>
    </dgm:pt>
    <dgm:pt modelId="{AC5B56C4-3CEF-46D7-94FD-BD24F9B3E801}" type="pres">
      <dgm:prSet presAssocID="{E9CA7D24-5447-4B44-8ADE-7F7D030D7B2A}" presName="ThreeConn_2-3" presStyleLbl="fgAccFollowNode1" presStyleIdx="1" presStyleCnt="2">
        <dgm:presLayoutVars>
          <dgm:bulletEnabled val="1"/>
        </dgm:presLayoutVars>
      </dgm:prSet>
      <dgm:spPr/>
    </dgm:pt>
    <dgm:pt modelId="{3FF6411E-B233-42E0-AB07-B6F401ED7CF5}" type="pres">
      <dgm:prSet presAssocID="{E9CA7D24-5447-4B44-8ADE-7F7D030D7B2A}" presName="ThreeNodes_1_text" presStyleLbl="node1" presStyleIdx="2" presStyleCnt="3">
        <dgm:presLayoutVars>
          <dgm:bulletEnabled val="1"/>
        </dgm:presLayoutVars>
      </dgm:prSet>
      <dgm:spPr/>
    </dgm:pt>
    <dgm:pt modelId="{C2574D57-A598-4202-9A68-D2E21166A6E7}" type="pres">
      <dgm:prSet presAssocID="{E9CA7D24-5447-4B44-8ADE-7F7D030D7B2A}" presName="ThreeNodes_2_text" presStyleLbl="node1" presStyleIdx="2" presStyleCnt="3">
        <dgm:presLayoutVars>
          <dgm:bulletEnabled val="1"/>
        </dgm:presLayoutVars>
      </dgm:prSet>
      <dgm:spPr/>
    </dgm:pt>
    <dgm:pt modelId="{A628115D-5261-4D17-B314-AA9FAE5F78B8}" type="pres">
      <dgm:prSet presAssocID="{E9CA7D24-5447-4B44-8ADE-7F7D030D7B2A}" presName="ThreeNodes_3_text" presStyleLbl="node1" presStyleIdx="2" presStyleCnt="3">
        <dgm:presLayoutVars>
          <dgm:bulletEnabled val="1"/>
        </dgm:presLayoutVars>
      </dgm:prSet>
      <dgm:spPr/>
    </dgm:pt>
  </dgm:ptLst>
  <dgm:cxnLst>
    <dgm:cxn modelId="{10569220-22EB-4C21-8460-98E2F28C773F}" srcId="{E9CA7D24-5447-4B44-8ADE-7F7D030D7B2A}" destId="{C3C94E3C-DE09-4D3D-ACE2-82880660C5B8}" srcOrd="0" destOrd="0" parTransId="{FAA34C34-5947-4630-BB77-BCE92ABAE29F}" sibTransId="{F686D3C2-45BD-4003-816F-8098A26C9D19}"/>
    <dgm:cxn modelId="{6082DE26-BA00-4EBA-ADF6-76D259B267BB}" srcId="{E9CA7D24-5447-4B44-8ADE-7F7D030D7B2A}" destId="{E3080634-CE0D-4744-A0C5-60F7CBED7F41}" srcOrd="2" destOrd="0" parTransId="{81A9C3E7-37BB-48E0-A90E-0565154D9080}" sibTransId="{6F31C807-003D-4733-B83D-6115483253E6}"/>
    <dgm:cxn modelId="{2697CF33-1C6F-466E-AE14-10EB7DFF7159}" type="presOf" srcId="{E3080634-CE0D-4744-A0C5-60F7CBED7F41}" destId="{0A72683E-A64A-44E7-88C1-4E59D5A9562F}" srcOrd="0" destOrd="0" presId="urn:microsoft.com/office/officeart/2005/8/layout/vProcess5"/>
    <dgm:cxn modelId="{6F12153E-0FE5-417E-8C82-1A3AFA43909D}" type="presOf" srcId="{F7F0571A-6134-4E26-8852-5BAE83F0D8EA}" destId="{AC5B56C4-3CEF-46D7-94FD-BD24F9B3E801}" srcOrd="0" destOrd="0" presId="urn:microsoft.com/office/officeart/2005/8/layout/vProcess5"/>
    <dgm:cxn modelId="{53B157B5-E323-402A-86C8-9429D36DAECC}" type="presOf" srcId="{E9CA7D24-5447-4B44-8ADE-7F7D030D7B2A}" destId="{FC0D53A9-E660-44B1-8A2B-FB749507558B}" srcOrd="0" destOrd="0" presId="urn:microsoft.com/office/officeart/2005/8/layout/vProcess5"/>
    <dgm:cxn modelId="{9BFC08B7-E812-4FEF-9CD1-EC784ACA3E42}" type="presOf" srcId="{C3C94E3C-DE09-4D3D-ACE2-82880660C5B8}" destId="{3FF6411E-B233-42E0-AB07-B6F401ED7CF5}" srcOrd="1" destOrd="0" presId="urn:microsoft.com/office/officeart/2005/8/layout/vProcess5"/>
    <dgm:cxn modelId="{270584C9-1F6A-4347-B4FF-7302DA341346}" type="presOf" srcId="{A298887C-C21E-4911-B287-F6D9D4929610}" destId="{C2574D57-A598-4202-9A68-D2E21166A6E7}" srcOrd="1" destOrd="0" presId="urn:microsoft.com/office/officeart/2005/8/layout/vProcess5"/>
    <dgm:cxn modelId="{651607DF-9DB8-4518-8AD5-2B33517A4053}" type="presOf" srcId="{F686D3C2-45BD-4003-816F-8098A26C9D19}" destId="{CAA35E83-95EC-4964-BB18-F7431E9C19E1}" srcOrd="0" destOrd="0" presId="urn:microsoft.com/office/officeart/2005/8/layout/vProcess5"/>
    <dgm:cxn modelId="{2B989FE3-3F8C-4876-BA4B-9E2D6E162B95}" type="presOf" srcId="{A298887C-C21E-4911-B287-F6D9D4929610}" destId="{77FB269D-7DD1-4AF8-B45A-2BD5472E1104}" srcOrd="0" destOrd="0" presId="urn:microsoft.com/office/officeart/2005/8/layout/vProcess5"/>
    <dgm:cxn modelId="{045F13E7-2D59-4E65-8E5F-B742AACB78E5}" type="presOf" srcId="{C3C94E3C-DE09-4D3D-ACE2-82880660C5B8}" destId="{D202D988-5C3A-4815-B9EB-F78B96EA5593}" srcOrd="0" destOrd="0" presId="urn:microsoft.com/office/officeart/2005/8/layout/vProcess5"/>
    <dgm:cxn modelId="{9AF32FE9-A16D-4BF2-8E09-84A3014B5AF2}" srcId="{E9CA7D24-5447-4B44-8ADE-7F7D030D7B2A}" destId="{A298887C-C21E-4911-B287-F6D9D4929610}" srcOrd="1" destOrd="0" parTransId="{95E5E315-3FBA-4448-8B56-E1656A99324A}" sibTransId="{F7F0571A-6134-4E26-8852-5BAE83F0D8EA}"/>
    <dgm:cxn modelId="{8F3A99FA-3776-4BCC-B9D1-8D8AD67167F9}" type="presOf" srcId="{E3080634-CE0D-4744-A0C5-60F7CBED7F41}" destId="{A628115D-5261-4D17-B314-AA9FAE5F78B8}" srcOrd="1" destOrd="0" presId="urn:microsoft.com/office/officeart/2005/8/layout/vProcess5"/>
    <dgm:cxn modelId="{59C12EF8-8409-4726-BF67-23757EA607DD}" type="presParOf" srcId="{FC0D53A9-E660-44B1-8A2B-FB749507558B}" destId="{3296E27B-4E39-40C2-8FF2-FFF42F8D09D3}" srcOrd="0" destOrd="0" presId="urn:microsoft.com/office/officeart/2005/8/layout/vProcess5"/>
    <dgm:cxn modelId="{739C1BF5-9F44-436F-B492-F9EECB77EBEB}" type="presParOf" srcId="{FC0D53A9-E660-44B1-8A2B-FB749507558B}" destId="{D202D988-5C3A-4815-B9EB-F78B96EA5593}" srcOrd="1" destOrd="0" presId="urn:microsoft.com/office/officeart/2005/8/layout/vProcess5"/>
    <dgm:cxn modelId="{7C77037E-3211-44E9-B667-56A962BA06E2}" type="presParOf" srcId="{FC0D53A9-E660-44B1-8A2B-FB749507558B}" destId="{77FB269D-7DD1-4AF8-B45A-2BD5472E1104}" srcOrd="2" destOrd="0" presId="urn:microsoft.com/office/officeart/2005/8/layout/vProcess5"/>
    <dgm:cxn modelId="{72158A29-5E65-441C-A2C2-7004F9EDD419}" type="presParOf" srcId="{FC0D53A9-E660-44B1-8A2B-FB749507558B}" destId="{0A72683E-A64A-44E7-88C1-4E59D5A9562F}" srcOrd="3" destOrd="0" presId="urn:microsoft.com/office/officeart/2005/8/layout/vProcess5"/>
    <dgm:cxn modelId="{9EC0E058-6627-4C8A-BEF7-1252FC051731}" type="presParOf" srcId="{FC0D53A9-E660-44B1-8A2B-FB749507558B}" destId="{CAA35E83-95EC-4964-BB18-F7431E9C19E1}" srcOrd="4" destOrd="0" presId="urn:microsoft.com/office/officeart/2005/8/layout/vProcess5"/>
    <dgm:cxn modelId="{97D76891-5217-48A9-A416-C140A9786653}" type="presParOf" srcId="{FC0D53A9-E660-44B1-8A2B-FB749507558B}" destId="{AC5B56C4-3CEF-46D7-94FD-BD24F9B3E801}" srcOrd="5" destOrd="0" presId="urn:microsoft.com/office/officeart/2005/8/layout/vProcess5"/>
    <dgm:cxn modelId="{09145F73-4084-48FC-9451-9426DAA8426D}" type="presParOf" srcId="{FC0D53A9-E660-44B1-8A2B-FB749507558B}" destId="{3FF6411E-B233-42E0-AB07-B6F401ED7CF5}" srcOrd="6" destOrd="0" presId="urn:microsoft.com/office/officeart/2005/8/layout/vProcess5"/>
    <dgm:cxn modelId="{AD7A7198-EF3E-4AA5-B96D-FA9EC50036A6}" type="presParOf" srcId="{FC0D53A9-E660-44B1-8A2B-FB749507558B}" destId="{C2574D57-A598-4202-9A68-D2E21166A6E7}" srcOrd="7" destOrd="0" presId="urn:microsoft.com/office/officeart/2005/8/layout/vProcess5"/>
    <dgm:cxn modelId="{BDF594D2-7755-4EA8-A7F5-1F911EE05A7A}" type="presParOf" srcId="{FC0D53A9-E660-44B1-8A2B-FB749507558B}" destId="{A628115D-5261-4D17-B314-AA9FAE5F78B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A585FC-EF08-4C66-A3A8-A15AD51BDB6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fr-FR"/>
        </a:p>
      </dgm:t>
    </dgm:pt>
    <dgm:pt modelId="{7BE8C357-82AB-4018-BD65-5BCC5BBB2B65}">
      <dgm:prSet phldrT="[Texte]"/>
      <dgm:spPr/>
      <dgm:t>
        <a:bodyPr/>
        <a:lstStyle/>
        <a:p>
          <a:r>
            <a:rPr lang="fr-FR" dirty="0"/>
            <a:t>Quantité et date de commande</a:t>
          </a:r>
        </a:p>
      </dgm:t>
    </dgm:pt>
    <dgm:pt modelId="{C4DD7B8C-66E3-45A8-B4E6-0832F59F1358}" type="parTrans" cxnId="{9C37834B-313B-48B9-B073-820635A143D5}">
      <dgm:prSet/>
      <dgm:spPr/>
      <dgm:t>
        <a:bodyPr/>
        <a:lstStyle/>
        <a:p>
          <a:endParaRPr lang="fr-FR"/>
        </a:p>
      </dgm:t>
    </dgm:pt>
    <dgm:pt modelId="{28FA6B40-A07F-4085-8C02-17124138A965}" type="sibTrans" cxnId="{9C37834B-313B-48B9-B073-820635A143D5}">
      <dgm:prSet/>
      <dgm:spPr/>
      <dgm:t>
        <a:bodyPr/>
        <a:lstStyle/>
        <a:p>
          <a:endParaRPr lang="fr-FR" dirty="0"/>
        </a:p>
      </dgm:t>
    </dgm:pt>
    <dgm:pt modelId="{F96ECD07-CD4C-43EB-B0DC-D4433F1EDFEA}">
      <dgm:prSet phldrT="[Texte]"/>
      <dgm:spPr/>
      <dgm:t>
        <a:bodyPr/>
        <a:lstStyle/>
        <a:p>
          <a:r>
            <a:rPr lang="fr-FR" dirty="0">
              <a:latin typeface="+mj-lt"/>
            </a:rPr>
            <a:t>Fréquence et volume moyen de commande</a:t>
          </a:r>
          <a:endParaRPr lang="fr-FR" dirty="0"/>
        </a:p>
      </dgm:t>
    </dgm:pt>
    <dgm:pt modelId="{EBAE481B-63AD-46FD-944F-0BFCA2F3EBDA}" type="parTrans" cxnId="{5BEFF967-D406-4A5D-89C6-5FEAE04A4A22}">
      <dgm:prSet/>
      <dgm:spPr/>
      <dgm:t>
        <a:bodyPr/>
        <a:lstStyle/>
        <a:p>
          <a:endParaRPr lang="fr-FR"/>
        </a:p>
      </dgm:t>
    </dgm:pt>
    <dgm:pt modelId="{885A4C85-24A4-42B1-A025-74E69C98023A}" type="sibTrans" cxnId="{5BEFF967-D406-4A5D-89C6-5FEAE04A4A22}">
      <dgm:prSet/>
      <dgm:spPr/>
      <dgm:t>
        <a:bodyPr/>
        <a:lstStyle/>
        <a:p>
          <a:endParaRPr lang="fr-FR" dirty="0"/>
        </a:p>
      </dgm:t>
    </dgm:pt>
    <dgm:pt modelId="{B33199E2-5097-4D21-B120-F7FE44070869}">
      <dgm:prSet phldrT="[Texte]"/>
      <dgm:spPr/>
      <dgm:t>
        <a:bodyPr/>
        <a:lstStyle/>
        <a:p>
          <a:r>
            <a:rPr lang="fr-FR" dirty="0"/>
            <a:t>Nombre de conteneur moyen par mois</a:t>
          </a:r>
        </a:p>
      </dgm:t>
    </dgm:pt>
    <dgm:pt modelId="{0F0DDC9A-1F2C-45CD-94F9-91AAA43AE967}" type="parTrans" cxnId="{5B89B259-6192-4405-8BE1-82D2FD651BBB}">
      <dgm:prSet/>
      <dgm:spPr/>
      <dgm:t>
        <a:bodyPr/>
        <a:lstStyle/>
        <a:p>
          <a:endParaRPr lang="fr-FR"/>
        </a:p>
      </dgm:t>
    </dgm:pt>
    <dgm:pt modelId="{50C00562-09BE-40DA-A655-38821067158A}" type="sibTrans" cxnId="{5B89B259-6192-4405-8BE1-82D2FD651BBB}">
      <dgm:prSet/>
      <dgm:spPr/>
      <dgm:t>
        <a:bodyPr/>
        <a:lstStyle/>
        <a:p>
          <a:endParaRPr lang="fr-FR" dirty="0"/>
        </a:p>
      </dgm:t>
    </dgm:pt>
    <dgm:pt modelId="{2BFD0A10-884F-4EBE-882C-25204F9CA5F1}">
      <dgm:prSet phldrT="[Texte]"/>
      <dgm:spPr/>
      <dgm:t>
        <a:bodyPr/>
        <a:lstStyle/>
        <a:p>
          <a:r>
            <a:rPr lang="fr-FR" dirty="0"/>
            <a:t>Valeur de commande moyenne multiple de 40’ ou 20’</a:t>
          </a:r>
        </a:p>
      </dgm:t>
    </dgm:pt>
    <dgm:pt modelId="{F5DCEE0D-D252-4FCF-AB3B-36F8B64970E0}" type="parTrans" cxnId="{779A230B-C408-4690-AB26-EF75526D7C4B}">
      <dgm:prSet/>
      <dgm:spPr/>
      <dgm:t>
        <a:bodyPr/>
        <a:lstStyle/>
        <a:p>
          <a:endParaRPr lang="fr-FR"/>
        </a:p>
      </dgm:t>
    </dgm:pt>
    <dgm:pt modelId="{BFA38AAA-759A-40DF-9E07-F84CA28BCDC2}" type="sibTrans" cxnId="{779A230B-C408-4690-AB26-EF75526D7C4B}">
      <dgm:prSet/>
      <dgm:spPr/>
      <dgm:t>
        <a:bodyPr/>
        <a:lstStyle/>
        <a:p>
          <a:endParaRPr lang="fr-FR" dirty="0"/>
        </a:p>
      </dgm:t>
    </dgm:pt>
    <dgm:pt modelId="{6F30AC88-8F0A-463C-9459-C2089171D281}">
      <dgm:prSet phldrT="[Texte]"/>
      <dgm:spPr/>
      <dgm:t>
        <a:bodyPr/>
        <a:lstStyle/>
        <a:p>
          <a:r>
            <a:rPr lang="fr-FR" dirty="0"/>
            <a:t>Nouveau nombre de commande et fréquence + définition d’un conteneur type</a:t>
          </a:r>
        </a:p>
      </dgm:t>
    </dgm:pt>
    <dgm:pt modelId="{30A132A0-BBB3-4627-A410-AD7421AF5C1C}" type="parTrans" cxnId="{CC313EA8-57C2-4BE3-88BB-20BDCB5B4409}">
      <dgm:prSet/>
      <dgm:spPr/>
      <dgm:t>
        <a:bodyPr/>
        <a:lstStyle/>
        <a:p>
          <a:endParaRPr lang="fr-FR"/>
        </a:p>
      </dgm:t>
    </dgm:pt>
    <dgm:pt modelId="{759D3F0A-4A30-474E-818F-C36F786D01DD}" type="sibTrans" cxnId="{CC313EA8-57C2-4BE3-88BB-20BDCB5B4409}">
      <dgm:prSet/>
      <dgm:spPr/>
      <dgm:t>
        <a:bodyPr/>
        <a:lstStyle/>
        <a:p>
          <a:endParaRPr lang="fr-FR"/>
        </a:p>
      </dgm:t>
    </dgm:pt>
    <dgm:pt modelId="{AA87854D-70F5-457D-8A2D-65D918CBAC20}" type="pres">
      <dgm:prSet presAssocID="{7CA585FC-EF08-4C66-A3A8-A15AD51BDB6A}" presName="outerComposite" presStyleCnt="0">
        <dgm:presLayoutVars>
          <dgm:chMax val="5"/>
          <dgm:dir/>
          <dgm:resizeHandles val="exact"/>
        </dgm:presLayoutVars>
      </dgm:prSet>
      <dgm:spPr/>
    </dgm:pt>
    <dgm:pt modelId="{8CCFCB04-A180-40AE-9149-207EF6033B10}" type="pres">
      <dgm:prSet presAssocID="{7CA585FC-EF08-4C66-A3A8-A15AD51BDB6A}" presName="dummyMaxCanvas" presStyleCnt="0">
        <dgm:presLayoutVars/>
      </dgm:prSet>
      <dgm:spPr/>
    </dgm:pt>
    <dgm:pt modelId="{6D18BD83-47B3-437E-9703-DFC5194060AB}" type="pres">
      <dgm:prSet presAssocID="{7CA585FC-EF08-4C66-A3A8-A15AD51BDB6A}" presName="FiveNodes_1" presStyleLbl="node1" presStyleIdx="0" presStyleCnt="5">
        <dgm:presLayoutVars>
          <dgm:bulletEnabled val="1"/>
        </dgm:presLayoutVars>
      </dgm:prSet>
      <dgm:spPr/>
    </dgm:pt>
    <dgm:pt modelId="{6C50E1CF-E9D9-477D-BA76-4565E6E22CC6}" type="pres">
      <dgm:prSet presAssocID="{7CA585FC-EF08-4C66-A3A8-A15AD51BDB6A}" presName="FiveNodes_2" presStyleLbl="node1" presStyleIdx="1" presStyleCnt="5">
        <dgm:presLayoutVars>
          <dgm:bulletEnabled val="1"/>
        </dgm:presLayoutVars>
      </dgm:prSet>
      <dgm:spPr/>
    </dgm:pt>
    <dgm:pt modelId="{69DD1065-C1DC-4EEE-B755-BCF0E69FBD96}" type="pres">
      <dgm:prSet presAssocID="{7CA585FC-EF08-4C66-A3A8-A15AD51BDB6A}" presName="FiveNodes_3" presStyleLbl="node1" presStyleIdx="2" presStyleCnt="5">
        <dgm:presLayoutVars>
          <dgm:bulletEnabled val="1"/>
        </dgm:presLayoutVars>
      </dgm:prSet>
      <dgm:spPr/>
    </dgm:pt>
    <dgm:pt modelId="{3ED62E5F-E093-49DE-9D66-074FFBF52F9E}" type="pres">
      <dgm:prSet presAssocID="{7CA585FC-EF08-4C66-A3A8-A15AD51BDB6A}" presName="FiveNodes_4" presStyleLbl="node1" presStyleIdx="3" presStyleCnt="5">
        <dgm:presLayoutVars>
          <dgm:bulletEnabled val="1"/>
        </dgm:presLayoutVars>
      </dgm:prSet>
      <dgm:spPr/>
    </dgm:pt>
    <dgm:pt modelId="{4A1FE730-D562-45A7-BF8D-0967B0299F3C}" type="pres">
      <dgm:prSet presAssocID="{7CA585FC-EF08-4C66-A3A8-A15AD51BDB6A}" presName="FiveNodes_5" presStyleLbl="node1" presStyleIdx="4" presStyleCnt="5">
        <dgm:presLayoutVars>
          <dgm:bulletEnabled val="1"/>
        </dgm:presLayoutVars>
      </dgm:prSet>
      <dgm:spPr/>
    </dgm:pt>
    <dgm:pt modelId="{10204A2C-068D-4F2E-A903-2B068EFEE63B}" type="pres">
      <dgm:prSet presAssocID="{7CA585FC-EF08-4C66-A3A8-A15AD51BDB6A}" presName="FiveConn_1-2" presStyleLbl="fgAccFollowNode1" presStyleIdx="0" presStyleCnt="4">
        <dgm:presLayoutVars>
          <dgm:bulletEnabled val="1"/>
        </dgm:presLayoutVars>
      </dgm:prSet>
      <dgm:spPr/>
    </dgm:pt>
    <dgm:pt modelId="{8880F5AE-0C8F-4212-BCF6-B43EDDB0734B}" type="pres">
      <dgm:prSet presAssocID="{7CA585FC-EF08-4C66-A3A8-A15AD51BDB6A}" presName="FiveConn_2-3" presStyleLbl="fgAccFollowNode1" presStyleIdx="1" presStyleCnt="4">
        <dgm:presLayoutVars>
          <dgm:bulletEnabled val="1"/>
        </dgm:presLayoutVars>
      </dgm:prSet>
      <dgm:spPr/>
    </dgm:pt>
    <dgm:pt modelId="{95E4B735-C738-461C-97F1-01EE26EB9F9D}" type="pres">
      <dgm:prSet presAssocID="{7CA585FC-EF08-4C66-A3A8-A15AD51BDB6A}" presName="FiveConn_3-4" presStyleLbl="fgAccFollowNode1" presStyleIdx="2" presStyleCnt="4">
        <dgm:presLayoutVars>
          <dgm:bulletEnabled val="1"/>
        </dgm:presLayoutVars>
      </dgm:prSet>
      <dgm:spPr/>
    </dgm:pt>
    <dgm:pt modelId="{2A4FCFBF-8360-49E8-A0B3-A50E9612C5A4}" type="pres">
      <dgm:prSet presAssocID="{7CA585FC-EF08-4C66-A3A8-A15AD51BDB6A}" presName="FiveConn_4-5" presStyleLbl="fgAccFollowNode1" presStyleIdx="3" presStyleCnt="4">
        <dgm:presLayoutVars>
          <dgm:bulletEnabled val="1"/>
        </dgm:presLayoutVars>
      </dgm:prSet>
      <dgm:spPr/>
    </dgm:pt>
    <dgm:pt modelId="{93DBB973-2488-4ABD-A38B-B49DE4E890D3}" type="pres">
      <dgm:prSet presAssocID="{7CA585FC-EF08-4C66-A3A8-A15AD51BDB6A}" presName="FiveNodes_1_text" presStyleLbl="node1" presStyleIdx="4" presStyleCnt="5">
        <dgm:presLayoutVars>
          <dgm:bulletEnabled val="1"/>
        </dgm:presLayoutVars>
      </dgm:prSet>
      <dgm:spPr/>
    </dgm:pt>
    <dgm:pt modelId="{1B804E82-F522-4E7B-8FCD-4D2ECBEFEB67}" type="pres">
      <dgm:prSet presAssocID="{7CA585FC-EF08-4C66-A3A8-A15AD51BDB6A}" presName="FiveNodes_2_text" presStyleLbl="node1" presStyleIdx="4" presStyleCnt="5">
        <dgm:presLayoutVars>
          <dgm:bulletEnabled val="1"/>
        </dgm:presLayoutVars>
      </dgm:prSet>
      <dgm:spPr/>
    </dgm:pt>
    <dgm:pt modelId="{38CB0F58-4B9C-40B8-820F-D380D5688664}" type="pres">
      <dgm:prSet presAssocID="{7CA585FC-EF08-4C66-A3A8-A15AD51BDB6A}" presName="FiveNodes_3_text" presStyleLbl="node1" presStyleIdx="4" presStyleCnt="5">
        <dgm:presLayoutVars>
          <dgm:bulletEnabled val="1"/>
        </dgm:presLayoutVars>
      </dgm:prSet>
      <dgm:spPr/>
    </dgm:pt>
    <dgm:pt modelId="{2D734E55-FD7A-4EFC-818E-7F0140EFE4DE}" type="pres">
      <dgm:prSet presAssocID="{7CA585FC-EF08-4C66-A3A8-A15AD51BDB6A}" presName="FiveNodes_4_text" presStyleLbl="node1" presStyleIdx="4" presStyleCnt="5">
        <dgm:presLayoutVars>
          <dgm:bulletEnabled val="1"/>
        </dgm:presLayoutVars>
      </dgm:prSet>
      <dgm:spPr/>
    </dgm:pt>
    <dgm:pt modelId="{A7BD38C2-9655-4240-9D76-8A615D831020}" type="pres">
      <dgm:prSet presAssocID="{7CA585FC-EF08-4C66-A3A8-A15AD51BDB6A}" presName="FiveNodes_5_text" presStyleLbl="node1" presStyleIdx="4" presStyleCnt="5">
        <dgm:presLayoutVars>
          <dgm:bulletEnabled val="1"/>
        </dgm:presLayoutVars>
      </dgm:prSet>
      <dgm:spPr/>
    </dgm:pt>
  </dgm:ptLst>
  <dgm:cxnLst>
    <dgm:cxn modelId="{779A230B-C408-4690-AB26-EF75526D7C4B}" srcId="{7CA585FC-EF08-4C66-A3A8-A15AD51BDB6A}" destId="{2BFD0A10-884F-4EBE-882C-25204F9CA5F1}" srcOrd="3" destOrd="0" parTransId="{F5DCEE0D-D252-4FCF-AB3B-36F8B64970E0}" sibTransId="{BFA38AAA-759A-40DF-9E07-F84CA28BCDC2}"/>
    <dgm:cxn modelId="{8D058C0E-7B98-4A66-9FF8-C12B5A809F1B}" type="presOf" srcId="{B33199E2-5097-4D21-B120-F7FE44070869}" destId="{38CB0F58-4B9C-40B8-820F-D380D5688664}" srcOrd="1" destOrd="0" presId="urn:microsoft.com/office/officeart/2005/8/layout/vProcess5"/>
    <dgm:cxn modelId="{8C1AA521-8F27-4E0E-9095-DAFC291040E0}" type="presOf" srcId="{7CA585FC-EF08-4C66-A3A8-A15AD51BDB6A}" destId="{AA87854D-70F5-457D-8A2D-65D918CBAC20}" srcOrd="0" destOrd="0" presId="urn:microsoft.com/office/officeart/2005/8/layout/vProcess5"/>
    <dgm:cxn modelId="{3577EE28-3E86-460B-9BFE-1726938A7AB9}" type="presOf" srcId="{885A4C85-24A4-42B1-A025-74E69C98023A}" destId="{8880F5AE-0C8F-4212-BCF6-B43EDDB0734B}" srcOrd="0" destOrd="0" presId="urn:microsoft.com/office/officeart/2005/8/layout/vProcess5"/>
    <dgm:cxn modelId="{7DE5DE30-EA36-4808-98B1-F6FA94453DB2}" type="presOf" srcId="{B33199E2-5097-4D21-B120-F7FE44070869}" destId="{69DD1065-C1DC-4EEE-B755-BCF0E69FBD96}" srcOrd="0" destOrd="0" presId="urn:microsoft.com/office/officeart/2005/8/layout/vProcess5"/>
    <dgm:cxn modelId="{A5F57C5B-13AC-439A-86C5-A69BBE557D77}" type="presOf" srcId="{6F30AC88-8F0A-463C-9459-C2089171D281}" destId="{4A1FE730-D562-45A7-BF8D-0967B0299F3C}" srcOrd="0" destOrd="0" presId="urn:microsoft.com/office/officeart/2005/8/layout/vProcess5"/>
    <dgm:cxn modelId="{169BF346-9AC0-4F9F-8701-779B94C805D1}" type="presOf" srcId="{7BE8C357-82AB-4018-BD65-5BCC5BBB2B65}" destId="{6D18BD83-47B3-437E-9703-DFC5194060AB}" srcOrd="0" destOrd="0" presId="urn:microsoft.com/office/officeart/2005/8/layout/vProcess5"/>
    <dgm:cxn modelId="{5BEFF967-D406-4A5D-89C6-5FEAE04A4A22}" srcId="{7CA585FC-EF08-4C66-A3A8-A15AD51BDB6A}" destId="{F96ECD07-CD4C-43EB-B0DC-D4433F1EDFEA}" srcOrd="1" destOrd="0" parTransId="{EBAE481B-63AD-46FD-944F-0BFCA2F3EBDA}" sibTransId="{885A4C85-24A4-42B1-A025-74E69C98023A}"/>
    <dgm:cxn modelId="{4AF2EB69-4D04-4C12-97DA-5F3628F9E8FE}" type="presOf" srcId="{F96ECD07-CD4C-43EB-B0DC-D4433F1EDFEA}" destId="{1B804E82-F522-4E7B-8FCD-4D2ECBEFEB67}" srcOrd="1" destOrd="0" presId="urn:microsoft.com/office/officeart/2005/8/layout/vProcess5"/>
    <dgm:cxn modelId="{9C37834B-313B-48B9-B073-820635A143D5}" srcId="{7CA585FC-EF08-4C66-A3A8-A15AD51BDB6A}" destId="{7BE8C357-82AB-4018-BD65-5BCC5BBB2B65}" srcOrd="0" destOrd="0" parTransId="{C4DD7B8C-66E3-45A8-B4E6-0832F59F1358}" sibTransId="{28FA6B40-A07F-4085-8C02-17124138A965}"/>
    <dgm:cxn modelId="{5B89B259-6192-4405-8BE1-82D2FD651BBB}" srcId="{7CA585FC-EF08-4C66-A3A8-A15AD51BDB6A}" destId="{B33199E2-5097-4D21-B120-F7FE44070869}" srcOrd="2" destOrd="0" parTransId="{0F0DDC9A-1F2C-45CD-94F9-91AAA43AE967}" sibTransId="{50C00562-09BE-40DA-A655-38821067158A}"/>
    <dgm:cxn modelId="{99B1B37B-6ABB-4DD9-9597-87AF47F8AA8D}" type="presOf" srcId="{7BE8C357-82AB-4018-BD65-5BCC5BBB2B65}" destId="{93DBB973-2488-4ABD-A38B-B49DE4E890D3}" srcOrd="1" destOrd="0" presId="urn:microsoft.com/office/officeart/2005/8/layout/vProcess5"/>
    <dgm:cxn modelId="{8F7C208A-D58C-4C3C-BE23-55C61A149718}" type="presOf" srcId="{2BFD0A10-884F-4EBE-882C-25204F9CA5F1}" destId="{3ED62E5F-E093-49DE-9D66-074FFBF52F9E}" srcOrd="0" destOrd="0" presId="urn:microsoft.com/office/officeart/2005/8/layout/vProcess5"/>
    <dgm:cxn modelId="{4C0ED898-B5B5-4062-BB4A-8D2A1A1D9B5C}" type="presOf" srcId="{F96ECD07-CD4C-43EB-B0DC-D4433F1EDFEA}" destId="{6C50E1CF-E9D9-477D-BA76-4565E6E22CC6}" srcOrd="0" destOrd="0" presId="urn:microsoft.com/office/officeart/2005/8/layout/vProcess5"/>
    <dgm:cxn modelId="{8C4D93A7-81C3-45A2-A6DD-B78FEE569B78}" type="presOf" srcId="{6F30AC88-8F0A-463C-9459-C2089171D281}" destId="{A7BD38C2-9655-4240-9D76-8A615D831020}" srcOrd="1" destOrd="0" presId="urn:microsoft.com/office/officeart/2005/8/layout/vProcess5"/>
    <dgm:cxn modelId="{CC313EA8-57C2-4BE3-88BB-20BDCB5B4409}" srcId="{7CA585FC-EF08-4C66-A3A8-A15AD51BDB6A}" destId="{6F30AC88-8F0A-463C-9459-C2089171D281}" srcOrd="4" destOrd="0" parTransId="{30A132A0-BBB3-4627-A410-AD7421AF5C1C}" sibTransId="{759D3F0A-4A30-474E-818F-C36F786D01DD}"/>
    <dgm:cxn modelId="{E03C3ACC-B6DD-4360-A716-59E8938B2502}" type="presOf" srcId="{28FA6B40-A07F-4085-8C02-17124138A965}" destId="{10204A2C-068D-4F2E-A903-2B068EFEE63B}" srcOrd="0" destOrd="0" presId="urn:microsoft.com/office/officeart/2005/8/layout/vProcess5"/>
    <dgm:cxn modelId="{F3913DE8-2D06-4FBB-8845-71B54E74391C}" type="presOf" srcId="{50C00562-09BE-40DA-A655-38821067158A}" destId="{95E4B735-C738-461C-97F1-01EE26EB9F9D}" srcOrd="0" destOrd="0" presId="urn:microsoft.com/office/officeart/2005/8/layout/vProcess5"/>
    <dgm:cxn modelId="{BC1769F3-0F60-41CF-A475-ECC2A4352E31}" type="presOf" srcId="{2BFD0A10-884F-4EBE-882C-25204F9CA5F1}" destId="{2D734E55-FD7A-4EFC-818E-7F0140EFE4DE}" srcOrd="1" destOrd="0" presId="urn:microsoft.com/office/officeart/2005/8/layout/vProcess5"/>
    <dgm:cxn modelId="{1026BBF4-847B-42C2-BDA5-E768F66A3767}" type="presOf" srcId="{BFA38AAA-759A-40DF-9E07-F84CA28BCDC2}" destId="{2A4FCFBF-8360-49E8-A0B3-A50E9612C5A4}" srcOrd="0" destOrd="0" presId="urn:microsoft.com/office/officeart/2005/8/layout/vProcess5"/>
    <dgm:cxn modelId="{1A7B7EDE-3F13-4EDF-ACC8-CC7B2AF564EC}" type="presParOf" srcId="{AA87854D-70F5-457D-8A2D-65D918CBAC20}" destId="{8CCFCB04-A180-40AE-9149-207EF6033B10}" srcOrd="0" destOrd="0" presId="urn:microsoft.com/office/officeart/2005/8/layout/vProcess5"/>
    <dgm:cxn modelId="{7EF9450D-523B-45C6-A9CE-49BF691F0A66}" type="presParOf" srcId="{AA87854D-70F5-457D-8A2D-65D918CBAC20}" destId="{6D18BD83-47B3-437E-9703-DFC5194060AB}" srcOrd="1" destOrd="0" presId="urn:microsoft.com/office/officeart/2005/8/layout/vProcess5"/>
    <dgm:cxn modelId="{AB19B39F-A72E-4C4D-A6D1-48B9A0515FA3}" type="presParOf" srcId="{AA87854D-70F5-457D-8A2D-65D918CBAC20}" destId="{6C50E1CF-E9D9-477D-BA76-4565E6E22CC6}" srcOrd="2" destOrd="0" presId="urn:microsoft.com/office/officeart/2005/8/layout/vProcess5"/>
    <dgm:cxn modelId="{D761862C-40EB-4541-A966-038B29238F08}" type="presParOf" srcId="{AA87854D-70F5-457D-8A2D-65D918CBAC20}" destId="{69DD1065-C1DC-4EEE-B755-BCF0E69FBD96}" srcOrd="3" destOrd="0" presId="urn:microsoft.com/office/officeart/2005/8/layout/vProcess5"/>
    <dgm:cxn modelId="{942D724B-005A-4E4B-8438-3E67F2BB876F}" type="presParOf" srcId="{AA87854D-70F5-457D-8A2D-65D918CBAC20}" destId="{3ED62E5F-E093-49DE-9D66-074FFBF52F9E}" srcOrd="4" destOrd="0" presId="urn:microsoft.com/office/officeart/2005/8/layout/vProcess5"/>
    <dgm:cxn modelId="{3B4B904A-E0C8-49C2-B083-695C47057BA4}" type="presParOf" srcId="{AA87854D-70F5-457D-8A2D-65D918CBAC20}" destId="{4A1FE730-D562-45A7-BF8D-0967B0299F3C}" srcOrd="5" destOrd="0" presId="urn:microsoft.com/office/officeart/2005/8/layout/vProcess5"/>
    <dgm:cxn modelId="{3FA7EF6A-A9D4-4C27-938D-8325F17B5530}" type="presParOf" srcId="{AA87854D-70F5-457D-8A2D-65D918CBAC20}" destId="{10204A2C-068D-4F2E-A903-2B068EFEE63B}" srcOrd="6" destOrd="0" presId="urn:microsoft.com/office/officeart/2005/8/layout/vProcess5"/>
    <dgm:cxn modelId="{0DE35019-EDED-443C-9695-ED1028A911C1}" type="presParOf" srcId="{AA87854D-70F5-457D-8A2D-65D918CBAC20}" destId="{8880F5AE-0C8F-4212-BCF6-B43EDDB0734B}" srcOrd="7" destOrd="0" presId="urn:microsoft.com/office/officeart/2005/8/layout/vProcess5"/>
    <dgm:cxn modelId="{7668EB7A-28DB-48E0-8371-18EA285F02D4}" type="presParOf" srcId="{AA87854D-70F5-457D-8A2D-65D918CBAC20}" destId="{95E4B735-C738-461C-97F1-01EE26EB9F9D}" srcOrd="8" destOrd="0" presId="urn:microsoft.com/office/officeart/2005/8/layout/vProcess5"/>
    <dgm:cxn modelId="{8F889C45-977D-4DF1-BEF5-FE9CB18570E4}" type="presParOf" srcId="{AA87854D-70F5-457D-8A2D-65D918CBAC20}" destId="{2A4FCFBF-8360-49E8-A0B3-A50E9612C5A4}" srcOrd="9" destOrd="0" presId="urn:microsoft.com/office/officeart/2005/8/layout/vProcess5"/>
    <dgm:cxn modelId="{20D75470-C140-433B-80A3-11ABB9954352}" type="presParOf" srcId="{AA87854D-70F5-457D-8A2D-65D918CBAC20}" destId="{93DBB973-2488-4ABD-A38B-B49DE4E890D3}" srcOrd="10" destOrd="0" presId="urn:microsoft.com/office/officeart/2005/8/layout/vProcess5"/>
    <dgm:cxn modelId="{9C558F85-4131-455C-9EAE-D9432107886A}" type="presParOf" srcId="{AA87854D-70F5-457D-8A2D-65D918CBAC20}" destId="{1B804E82-F522-4E7B-8FCD-4D2ECBEFEB67}" srcOrd="11" destOrd="0" presId="urn:microsoft.com/office/officeart/2005/8/layout/vProcess5"/>
    <dgm:cxn modelId="{880B8142-6E90-445A-AAC5-EFE70456611D}" type="presParOf" srcId="{AA87854D-70F5-457D-8A2D-65D918CBAC20}" destId="{38CB0F58-4B9C-40B8-820F-D380D5688664}" srcOrd="12" destOrd="0" presId="urn:microsoft.com/office/officeart/2005/8/layout/vProcess5"/>
    <dgm:cxn modelId="{EDF3E125-6B82-4F55-9C9F-4FD5086F0F27}" type="presParOf" srcId="{AA87854D-70F5-457D-8A2D-65D918CBAC20}" destId="{2D734E55-FD7A-4EFC-818E-7F0140EFE4DE}" srcOrd="13" destOrd="0" presId="urn:microsoft.com/office/officeart/2005/8/layout/vProcess5"/>
    <dgm:cxn modelId="{A4CB8D21-B392-40B4-86A7-6C721239927E}" type="presParOf" srcId="{AA87854D-70F5-457D-8A2D-65D918CBAC20}" destId="{A7BD38C2-9655-4240-9D76-8A615D83102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684B5-FC38-45C8-9344-A4AC17B5A917}">
      <dsp:nvSpPr>
        <dsp:cNvPr id="0" name=""/>
        <dsp:cNvSpPr/>
      </dsp:nvSpPr>
      <dsp:spPr>
        <a:xfrm rot="5400000">
          <a:off x="-183618" y="185504"/>
          <a:ext cx="1224124" cy="8568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Réception</a:t>
          </a:r>
        </a:p>
      </dsp:txBody>
      <dsp:txXfrm rot="-5400000">
        <a:off x="1" y="430328"/>
        <a:ext cx="856886" cy="367238"/>
      </dsp:txXfrm>
    </dsp:sp>
    <dsp:sp modelId="{7C4A2E9E-9ECC-4F9B-B8F0-2F97B5E839A2}">
      <dsp:nvSpPr>
        <dsp:cNvPr id="0" name=""/>
        <dsp:cNvSpPr/>
      </dsp:nvSpPr>
      <dsp:spPr>
        <a:xfrm rot="5400000">
          <a:off x="1994110" y="-1135338"/>
          <a:ext cx="795680" cy="30701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Réception palette homogène</a:t>
          </a:r>
        </a:p>
        <a:p>
          <a:pPr marL="57150" lvl="1" indent="-57150" algn="l" defTabSz="488950">
            <a:lnSpc>
              <a:spcPct val="90000"/>
            </a:lnSpc>
            <a:spcBef>
              <a:spcPct val="0"/>
            </a:spcBef>
            <a:spcAft>
              <a:spcPct val="15000"/>
            </a:spcAft>
            <a:buChar char="•"/>
          </a:pPr>
          <a:r>
            <a:rPr lang="fr-FR" sz="1100" kern="1200" dirty="0"/>
            <a:t>Réception palette hétérogène</a:t>
          </a:r>
        </a:p>
        <a:p>
          <a:pPr marL="57150" lvl="1" indent="-57150" algn="l" defTabSz="488950">
            <a:lnSpc>
              <a:spcPct val="90000"/>
            </a:lnSpc>
            <a:spcBef>
              <a:spcPct val="0"/>
            </a:spcBef>
            <a:spcAft>
              <a:spcPct val="15000"/>
            </a:spcAft>
            <a:buChar char="•"/>
          </a:pPr>
          <a:r>
            <a:rPr lang="fr-FR" sz="1100" kern="1200" dirty="0"/>
            <a:t>Mise en stock</a:t>
          </a:r>
        </a:p>
      </dsp:txBody>
      <dsp:txXfrm rot="-5400000">
        <a:off x="856886" y="40728"/>
        <a:ext cx="3031286" cy="717996"/>
      </dsp:txXfrm>
    </dsp:sp>
    <dsp:sp modelId="{493F628A-0FFA-4C2A-BFD0-A56AFBC84DBE}">
      <dsp:nvSpPr>
        <dsp:cNvPr id="0" name=""/>
        <dsp:cNvSpPr/>
      </dsp:nvSpPr>
      <dsp:spPr>
        <a:xfrm rot="5400000">
          <a:off x="-183618" y="1270477"/>
          <a:ext cx="1224124" cy="8568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Contrôle</a:t>
          </a:r>
        </a:p>
      </dsp:txBody>
      <dsp:txXfrm rot="-5400000">
        <a:off x="1" y="1515301"/>
        <a:ext cx="856886" cy="367238"/>
      </dsp:txXfrm>
    </dsp:sp>
    <dsp:sp modelId="{5EFF8BE2-7C7F-4419-943E-2B4697FF8CC5}">
      <dsp:nvSpPr>
        <dsp:cNvPr id="0" name=""/>
        <dsp:cNvSpPr/>
      </dsp:nvSpPr>
      <dsp:spPr>
        <a:xfrm rot="5400000">
          <a:off x="1994110" y="-50365"/>
          <a:ext cx="795680" cy="30701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Contrôle 100%</a:t>
          </a:r>
        </a:p>
        <a:p>
          <a:pPr marL="57150" lvl="1" indent="-57150" algn="l" defTabSz="488950">
            <a:lnSpc>
              <a:spcPct val="90000"/>
            </a:lnSpc>
            <a:spcBef>
              <a:spcPct val="0"/>
            </a:spcBef>
            <a:spcAft>
              <a:spcPct val="15000"/>
            </a:spcAft>
            <a:buChar char="•"/>
          </a:pPr>
          <a:r>
            <a:rPr lang="fr-FR" sz="1100" kern="1200" dirty="0"/>
            <a:t>Contrôle quantité et DLC</a:t>
          </a:r>
        </a:p>
        <a:p>
          <a:pPr marL="57150" lvl="1" indent="-57150" algn="l" defTabSz="488950">
            <a:lnSpc>
              <a:spcPct val="90000"/>
            </a:lnSpc>
            <a:spcBef>
              <a:spcPct val="0"/>
            </a:spcBef>
            <a:spcAft>
              <a:spcPct val="15000"/>
            </a:spcAft>
            <a:buChar char="•"/>
          </a:pPr>
          <a:r>
            <a:rPr lang="fr-FR" sz="1100" kern="1200" dirty="0"/>
            <a:t>Contrôle quantité</a:t>
          </a:r>
        </a:p>
        <a:p>
          <a:pPr marL="57150" lvl="1" indent="-57150" algn="l" defTabSz="488950">
            <a:lnSpc>
              <a:spcPct val="90000"/>
            </a:lnSpc>
            <a:spcBef>
              <a:spcPct val="0"/>
            </a:spcBef>
            <a:spcAft>
              <a:spcPct val="15000"/>
            </a:spcAft>
            <a:buChar char="•"/>
          </a:pPr>
          <a:r>
            <a:rPr lang="fr-FR" sz="1100" kern="1200" dirty="0"/>
            <a:t>Rehausse sans contrôle</a:t>
          </a:r>
        </a:p>
      </dsp:txBody>
      <dsp:txXfrm rot="-5400000">
        <a:off x="856886" y="1125701"/>
        <a:ext cx="3031286" cy="717996"/>
      </dsp:txXfrm>
    </dsp:sp>
    <dsp:sp modelId="{B8C85B3F-9F55-4D31-9E23-B50EC4E62C44}">
      <dsp:nvSpPr>
        <dsp:cNvPr id="0" name=""/>
        <dsp:cNvSpPr/>
      </dsp:nvSpPr>
      <dsp:spPr>
        <a:xfrm rot="5400000">
          <a:off x="-183618" y="2355450"/>
          <a:ext cx="1224124" cy="8568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Préparation</a:t>
          </a:r>
        </a:p>
      </dsp:txBody>
      <dsp:txXfrm rot="-5400000">
        <a:off x="1" y="2600274"/>
        <a:ext cx="856886" cy="367238"/>
      </dsp:txXfrm>
    </dsp:sp>
    <dsp:sp modelId="{E331D485-8FC3-4E9C-85C5-4F6C4BCCE293}">
      <dsp:nvSpPr>
        <dsp:cNvPr id="0" name=""/>
        <dsp:cNvSpPr/>
      </dsp:nvSpPr>
      <dsp:spPr>
        <a:xfrm rot="5400000">
          <a:off x="1994110" y="1034607"/>
          <a:ext cx="795680" cy="30701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Préparation des commandes à la couche</a:t>
          </a:r>
        </a:p>
        <a:p>
          <a:pPr marL="57150" lvl="1" indent="-57150" algn="l" defTabSz="488950">
            <a:lnSpc>
              <a:spcPct val="90000"/>
            </a:lnSpc>
            <a:spcBef>
              <a:spcPct val="0"/>
            </a:spcBef>
            <a:spcAft>
              <a:spcPct val="15000"/>
            </a:spcAft>
            <a:buChar char="•"/>
          </a:pPr>
          <a:r>
            <a:rPr lang="fr-FR" sz="1100" kern="1200" dirty="0"/>
            <a:t>Préparation des commandes au colis</a:t>
          </a:r>
        </a:p>
      </dsp:txBody>
      <dsp:txXfrm rot="-5400000">
        <a:off x="856886" y="2210673"/>
        <a:ext cx="3031286" cy="717996"/>
      </dsp:txXfrm>
    </dsp:sp>
    <dsp:sp modelId="{8231D8A6-3C77-406F-BF33-0C8FBD771014}">
      <dsp:nvSpPr>
        <dsp:cNvPr id="0" name=""/>
        <dsp:cNvSpPr/>
      </dsp:nvSpPr>
      <dsp:spPr>
        <a:xfrm rot="5400000">
          <a:off x="-183618" y="3440422"/>
          <a:ext cx="1224124" cy="8568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Expédition</a:t>
          </a:r>
        </a:p>
      </dsp:txBody>
      <dsp:txXfrm rot="-5400000">
        <a:off x="1" y="3685246"/>
        <a:ext cx="856886" cy="367238"/>
      </dsp:txXfrm>
    </dsp:sp>
    <dsp:sp modelId="{274AE3C2-F3FC-48D8-8FD4-783BE15BC8E3}">
      <dsp:nvSpPr>
        <dsp:cNvPr id="0" name=""/>
        <dsp:cNvSpPr/>
      </dsp:nvSpPr>
      <dsp:spPr>
        <a:xfrm rot="5400000">
          <a:off x="1994110" y="2119580"/>
          <a:ext cx="795680" cy="30701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Sélection des palettes et mise à quai</a:t>
          </a:r>
        </a:p>
        <a:p>
          <a:pPr marL="57150" lvl="1" indent="-57150" algn="l" defTabSz="488950">
            <a:lnSpc>
              <a:spcPct val="90000"/>
            </a:lnSpc>
            <a:spcBef>
              <a:spcPct val="0"/>
            </a:spcBef>
            <a:spcAft>
              <a:spcPct val="15000"/>
            </a:spcAft>
            <a:buChar char="•"/>
          </a:pPr>
          <a:r>
            <a:rPr lang="fr-FR" sz="1100" kern="1200" dirty="0"/>
            <a:t>Chargement de palette en camion ou conteneur</a:t>
          </a:r>
        </a:p>
        <a:p>
          <a:pPr marL="57150" lvl="1" indent="-57150" algn="l" defTabSz="488950">
            <a:lnSpc>
              <a:spcPct val="90000"/>
            </a:lnSpc>
            <a:spcBef>
              <a:spcPct val="0"/>
            </a:spcBef>
            <a:spcAft>
              <a:spcPct val="15000"/>
            </a:spcAft>
            <a:buChar char="•"/>
          </a:pPr>
          <a:r>
            <a:rPr lang="fr-FR" sz="1100" kern="1200" dirty="0"/>
            <a:t>Chargement en vrac en conteneur</a:t>
          </a:r>
        </a:p>
      </dsp:txBody>
      <dsp:txXfrm rot="-5400000">
        <a:off x="856886" y="3295646"/>
        <a:ext cx="3031286" cy="717996"/>
      </dsp:txXfrm>
    </dsp:sp>
    <dsp:sp modelId="{262BE0E2-A9CA-4336-9FF2-100F457DCB07}">
      <dsp:nvSpPr>
        <dsp:cNvPr id="0" name=""/>
        <dsp:cNvSpPr/>
      </dsp:nvSpPr>
      <dsp:spPr>
        <a:xfrm rot="5400000">
          <a:off x="-183618" y="4525395"/>
          <a:ext cx="1224124" cy="8568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Stockage</a:t>
          </a:r>
        </a:p>
      </dsp:txBody>
      <dsp:txXfrm rot="-5400000">
        <a:off x="1" y="4770219"/>
        <a:ext cx="856886" cy="367238"/>
      </dsp:txXfrm>
    </dsp:sp>
    <dsp:sp modelId="{967D9225-E363-46FB-BD3F-650AEBC10D00}">
      <dsp:nvSpPr>
        <dsp:cNvPr id="0" name=""/>
        <dsp:cNvSpPr/>
      </dsp:nvSpPr>
      <dsp:spPr>
        <a:xfrm rot="5400000">
          <a:off x="1994110" y="3204553"/>
          <a:ext cx="795680" cy="30701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Charge fixe</a:t>
          </a:r>
        </a:p>
      </dsp:txBody>
      <dsp:txXfrm rot="-5400000">
        <a:off x="856886" y="4380619"/>
        <a:ext cx="3031286" cy="717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2D988-5C3A-4815-B9EB-F78B96EA5593}">
      <dsp:nvSpPr>
        <dsp:cNvPr id="0" name=""/>
        <dsp:cNvSpPr/>
      </dsp:nvSpPr>
      <dsp:spPr>
        <a:xfrm>
          <a:off x="0" y="0"/>
          <a:ext cx="5024302" cy="551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Validation du volume (étude de faisabilité)</a:t>
          </a:r>
        </a:p>
      </dsp:txBody>
      <dsp:txXfrm>
        <a:off x="16158" y="16158"/>
        <a:ext cx="4428989" cy="519371"/>
      </dsp:txXfrm>
    </dsp:sp>
    <dsp:sp modelId="{77FB269D-7DD1-4AF8-B45A-2BD5472E1104}">
      <dsp:nvSpPr>
        <dsp:cNvPr id="0" name=""/>
        <dsp:cNvSpPr/>
      </dsp:nvSpPr>
      <dsp:spPr>
        <a:xfrm>
          <a:off x="443320" y="643635"/>
          <a:ext cx="5024302" cy="551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Validation de la rentabilité de l’article</a:t>
          </a:r>
        </a:p>
      </dsp:txBody>
      <dsp:txXfrm>
        <a:off x="459478" y="659793"/>
        <a:ext cx="4190068" cy="519371"/>
      </dsp:txXfrm>
    </dsp:sp>
    <dsp:sp modelId="{0A72683E-A64A-44E7-88C1-4E59D5A9562F}">
      <dsp:nvSpPr>
        <dsp:cNvPr id="0" name=""/>
        <dsp:cNvSpPr/>
      </dsp:nvSpPr>
      <dsp:spPr>
        <a:xfrm>
          <a:off x="883074" y="1269755"/>
          <a:ext cx="5024302" cy="551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dirty="0"/>
            <a:t>Classification ABC des articles par département et type d’article</a:t>
          </a:r>
        </a:p>
      </dsp:txBody>
      <dsp:txXfrm>
        <a:off x="899232" y="1285913"/>
        <a:ext cx="4190068" cy="519371"/>
      </dsp:txXfrm>
    </dsp:sp>
    <dsp:sp modelId="{CAA35E83-95EC-4964-BB18-F7431E9C19E1}">
      <dsp:nvSpPr>
        <dsp:cNvPr id="0" name=""/>
        <dsp:cNvSpPr/>
      </dsp:nvSpPr>
      <dsp:spPr>
        <a:xfrm>
          <a:off x="4665705" y="418363"/>
          <a:ext cx="358597" cy="3585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fr-FR" sz="1600" kern="1200" dirty="0"/>
        </a:p>
      </dsp:txBody>
      <dsp:txXfrm>
        <a:off x="4746389" y="418363"/>
        <a:ext cx="197229" cy="269844"/>
      </dsp:txXfrm>
    </dsp:sp>
    <dsp:sp modelId="{AC5B56C4-3CEF-46D7-94FD-BD24F9B3E801}">
      <dsp:nvSpPr>
        <dsp:cNvPr id="0" name=""/>
        <dsp:cNvSpPr/>
      </dsp:nvSpPr>
      <dsp:spPr>
        <a:xfrm>
          <a:off x="5109026" y="1058320"/>
          <a:ext cx="358597" cy="3585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fr-FR" sz="1600" kern="1200" dirty="0"/>
        </a:p>
      </dsp:txBody>
      <dsp:txXfrm>
        <a:off x="5189710" y="1058320"/>
        <a:ext cx="197229" cy="269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8BD83-47B3-437E-9703-DFC5194060AB}">
      <dsp:nvSpPr>
        <dsp:cNvPr id="0" name=""/>
        <dsp:cNvSpPr/>
      </dsp:nvSpPr>
      <dsp:spPr>
        <a:xfrm>
          <a:off x="0" y="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t>Quantité et date de commande</a:t>
          </a:r>
        </a:p>
      </dsp:txBody>
      <dsp:txXfrm>
        <a:off x="21425" y="21425"/>
        <a:ext cx="3818966" cy="688670"/>
      </dsp:txXfrm>
    </dsp:sp>
    <dsp:sp modelId="{6C50E1CF-E9D9-477D-BA76-4565E6E22CC6}">
      <dsp:nvSpPr>
        <dsp:cNvPr id="0" name=""/>
        <dsp:cNvSpPr/>
      </dsp:nvSpPr>
      <dsp:spPr>
        <a:xfrm>
          <a:off x="350520" y="83312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latin typeface="+mj-lt"/>
            </a:rPr>
            <a:t>Fréquence et volume moyen de commande</a:t>
          </a:r>
          <a:endParaRPr lang="fr-FR" sz="1600" kern="1200" dirty="0"/>
        </a:p>
      </dsp:txBody>
      <dsp:txXfrm>
        <a:off x="371945" y="854545"/>
        <a:ext cx="3825062" cy="688669"/>
      </dsp:txXfrm>
    </dsp:sp>
    <dsp:sp modelId="{69DD1065-C1DC-4EEE-B755-BCF0E69FBD96}">
      <dsp:nvSpPr>
        <dsp:cNvPr id="0" name=""/>
        <dsp:cNvSpPr/>
      </dsp:nvSpPr>
      <dsp:spPr>
        <a:xfrm>
          <a:off x="701039" y="166624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t>Nombre de conteneur moyen par mois</a:t>
          </a:r>
        </a:p>
      </dsp:txBody>
      <dsp:txXfrm>
        <a:off x="722464" y="1687665"/>
        <a:ext cx="3825062" cy="688669"/>
      </dsp:txXfrm>
    </dsp:sp>
    <dsp:sp modelId="{3ED62E5F-E093-49DE-9D66-074FFBF52F9E}">
      <dsp:nvSpPr>
        <dsp:cNvPr id="0" name=""/>
        <dsp:cNvSpPr/>
      </dsp:nvSpPr>
      <dsp:spPr>
        <a:xfrm>
          <a:off x="1051559" y="249936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t>Valeur de commande moyenne multiple de 40’ ou 20’</a:t>
          </a:r>
        </a:p>
      </dsp:txBody>
      <dsp:txXfrm>
        <a:off x="1072984" y="2520785"/>
        <a:ext cx="3825062" cy="688669"/>
      </dsp:txXfrm>
    </dsp:sp>
    <dsp:sp modelId="{4A1FE730-D562-45A7-BF8D-0967B0299F3C}">
      <dsp:nvSpPr>
        <dsp:cNvPr id="0" name=""/>
        <dsp:cNvSpPr/>
      </dsp:nvSpPr>
      <dsp:spPr>
        <a:xfrm>
          <a:off x="1402079" y="333248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dirty="0"/>
            <a:t>Nouveau nombre de commande et fréquence + définition d’un conteneur type</a:t>
          </a:r>
        </a:p>
      </dsp:txBody>
      <dsp:txXfrm>
        <a:off x="1423504" y="3353905"/>
        <a:ext cx="3825062" cy="688669"/>
      </dsp:txXfrm>
    </dsp:sp>
    <dsp:sp modelId="{10204A2C-068D-4F2E-A903-2B068EFEE63B}">
      <dsp:nvSpPr>
        <dsp:cNvPr id="0" name=""/>
        <dsp:cNvSpPr/>
      </dsp:nvSpPr>
      <dsp:spPr>
        <a:xfrm>
          <a:off x="4218432" y="534416"/>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fr-FR" sz="2100" kern="1200" dirty="0"/>
        </a:p>
      </dsp:txBody>
      <dsp:txXfrm>
        <a:off x="4325417" y="534416"/>
        <a:ext cx="261518" cy="357805"/>
      </dsp:txXfrm>
    </dsp:sp>
    <dsp:sp modelId="{8880F5AE-0C8F-4212-BCF6-B43EDDB0734B}">
      <dsp:nvSpPr>
        <dsp:cNvPr id="0" name=""/>
        <dsp:cNvSpPr/>
      </dsp:nvSpPr>
      <dsp:spPr>
        <a:xfrm>
          <a:off x="4568952" y="1367536"/>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fr-FR" sz="2100" kern="1200" dirty="0"/>
        </a:p>
      </dsp:txBody>
      <dsp:txXfrm>
        <a:off x="4675937" y="1367536"/>
        <a:ext cx="261518" cy="357805"/>
      </dsp:txXfrm>
    </dsp:sp>
    <dsp:sp modelId="{95E4B735-C738-461C-97F1-01EE26EB9F9D}">
      <dsp:nvSpPr>
        <dsp:cNvPr id="0" name=""/>
        <dsp:cNvSpPr/>
      </dsp:nvSpPr>
      <dsp:spPr>
        <a:xfrm>
          <a:off x="4919472" y="2188464"/>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fr-FR" sz="2100" kern="1200" dirty="0"/>
        </a:p>
      </dsp:txBody>
      <dsp:txXfrm>
        <a:off x="5026457" y="2188464"/>
        <a:ext cx="261518" cy="357805"/>
      </dsp:txXfrm>
    </dsp:sp>
    <dsp:sp modelId="{2A4FCFBF-8360-49E8-A0B3-A50E9612C5A4}">
      <dsp:nvSpPr>
        <dsp:cNvPr id="0" name=""/>
        <dsp:cNvSpPr/>
      </dsp:nvSpPr>
      <dsp:spPr>
        <a:xfrm>
          <a:off x="5269992" y="3029712"/>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fr-FR" sz="2100" kern="1200" dirty="0"/>
        </a:p>
      </dsp:txBody>
      <dsp:txXfrm>
        <a:off x="5376977" y="3029712"/>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ACD549-DD72-4F49-BBDF-F1399D777EF4}" type="datetimeFigureOut">
              <a:rPr lang="fr-FR" smtClean="0"/>
              <a:t>21/06/2022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C0795-899F-48D5-A144-F5BDABDADD37}" type="slidenum">
              <a:rPr lang="fr-FR" smtClean="0"/>
              <a:t>‹N°›</a:t>
            </a:fld>
            <a:endParaRPr lang="fr-FR" dirty="0"/>
          </a:p>
        </p:txBody>
      </p:sp>
    </p:spTree>
    <p:extLst>
      <p:ext uri="{BB962C8B-B14F-4D97-AF65-F5344CB8AC3E}">
        <p14:creationId xmlns:p14="http://schemas.microsoft.com/office/powerpoint/2010/main" val="3121268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9C374-8E7D-43BC-9B78-13C0E2CB85B2}" type="datetimeFigureOut">
              <a:rPr lang="fr-FR" smtClean="0"/>
              <a:t>21/06/2022</a:t>
            </a:fld>
            <a:endParaRPr lang="fr-FR" dirty="0"/>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05A65-BF42-4CCD-A18F-831AA981DC26}" type="slidenum">
              <a:rPr lang="fr-FR" smtClean="0"/>
              <a:t>‹N°›</a:t>
            </a:fld>
            <a:endParaRPr lang="fr-FR" dirty="0"/>
          </a:p>
        </p:txBody>
      </p:sp>
    </p:spTree>
    <p:extLst>
      <p:ext uri="{BB962C8B-B14F-4D97-AF65-F5344CB8AC3E}">
        <p14:creationId xmlns:p14="http://schemas.microsoft.com/office/powerpoint/2010/main" val="735701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a:t>
            </a:fld>
            <a:endParaRPr lang="fr-FR" dirty="0"/>
          </a:p>
        </p:txBody>
      </p:sp>
    </p:spTree>
    <p:extLst>
      <p:ext uri="{BB962C8B-B14F-4D97-AF65-F5344CB8AC3E}">
        <p14:creationId xmlns:p14="http://schemas.microsoft.com/office/powerpoint/2010/main" val="1150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11</a:t>
            </a:fld>
            <a:endParaRPr lang="fr-FR" dirty="0"/>
          </a:p>
        </p:txBody>
      </p:sp>
    </p:spTree>
    <p:extLst>
      <p:ext uri="{BB962C8B-B14F-4D97-AF65-F5344CB8AC3E}">
        <p14:creationId xmlns:p14="http://schemas.microsoft.com/office/powerpoint/2010/main" val="328419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12</a:t>
            </a:fld>
            <a:endParaRPr lang="fr-FR" dirty="0"/>
          </a:p>
        </p:txBody>
      </p:sp>
    </p:spTree>
    <p:extLst>
      <p:ext uri="{BB962C8B-B14F-4D97-AF65-F5344CB8AC3E}">
        <p14:creationId xmlns:p14="http://schemas.microsoft.com/office/powerpoint/2010/main" val="2010281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13</a:t>
            </a:fld>
            <a:endParaRPr lang="fr-FR" dirty="0"/>
          </a:p>
        </p:txBody>
      </p:sp>
    </p:spTree>
    <p:extLst>
      <p:ext uri="{BB962C8B-B14F-4D97-AF65-F5344CB8AC3E}">
        <p14:creationId xmlns:p14="http://schemas.microsoft.com/office/powerpoint/2010/main" val="394894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14</a:t>
            </a:fld>
            <a:endParaRPr lang="fr-FR" dirty="0"/>
          </a:p>
        </p:txBody>
      </p:sp>
    </p:spTree>
    <p:extLst>
      <p:ext uri="{BB962C8B-B14F-4D97-AF65-F5344CB8AC3E}">
        <p14:creationId xmlns:p14="http://schemas.microsoft.com/office/powerpoint/2010/main" val="250846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15</a:t>
            </a:fld>
            <a:endParaRPr lang="fr-FR" dirty="0"/>
          </a:p>
        </p:txBody>
      </p:sp>
    </p:spTree>
    <p:extLst>
      <p:ext uri="{BB962C8B-B14F-4D97-AF65-F5344CB8AC3E}">
        <p14:creationId xmlns:p14="http://schemas.microsoft.com/office/powerpoint/2010/main" val="3100975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16</a:t>
            </a:fld>
            <a:endParaRPr lang="fr-FR" dirty="0"/>
          </a:p>
        </p:txBody>
      </p:sp>
    </p:spTree>
    <p:extLst>
      <p:ext uri="{BB962C8B-B14F-4D97-AF65-F5344CB8AC3E}">
        <p14:creationId xmlns:p14="http://schemas.microsoft.com/office/powerpoint/2010/main" val="3788659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17</a:t>
            </a:fld>
            <a:endParaRPr lang="fr-FR"/>
          </a:p>
        </p:txBody>
      </p:sp>
    </p:spTree>
    <p:extLst>
      <p:ext uri="{BB962C8B-B14F-4D97-AF65-F5344CB8AC3E}">
        <p14:creationId xmlns:p14="http://schemas.microsoft.com/office/powerpoint/2010/main" val="174775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18</a:t>
            </a:fld>
            <a:endParaRPr lang="fr-FR" dirty="0"/>
          </a:p>
        </p:txBody>
      </p:sp>
    </p:spTree>
    <p:extLst>
      <p:ext uri="{BB962C8B-B14F-4D97-AF65-F5344CB8AC3E}">
        <p14:creationId xmlns:p14="http://schemas.microsoft.com/office/powerpoint/2010/main" val="10302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Sec : on part des deux port principaux avec un transitaire qui fait</a:t>
            </a:r>
            <a:r>
              <a:rPr lang="fr-FR" baseline="0" dirty="0"/>
              <a:t> une prestation export (contrôle 100% , </a:t>
            </a:r>
            <a:r>
              <a:rPr lang="fr-FR" baseline="0" dirty="0" err="1"/>
              <a:t>re</a:t>
            </a:r>
            <a:r>
              <a:rPr lang="fr-FR" baseline="0" dirty="0"/>
              <a:t>-palettisation …)</a:t>
            </a:r>
          </a:p>
          <a:p>
            <a:r>
              <a:rPr lang="fr-FR" baseline="0" dirty="0"/>
              <a:t>Frais – </a:t>
            </a:r>
            <a:r>
              <a:rPr lang="fr-FR" baseline="0" dirty="0" err="1"/>
              <a:t>Surg</a:t>
            </a:r>
            <a:r>
              <a:rPr lang="fr-FR" baseline="0" dirty="0"/>
              <a:t> la même chose</a:t>
            </a:r>
          </a:p>
          <a:p>
            <a:r>
              <a:rPr lang="fr-FR" baseline="0" dirty="0"/>
              <a:t>Frais partie Aérienne pour les courtes DLC</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19</a:t>
            </a:fld>
            <a:endParaRPr lang="fr-FR" dirty="0"/>
          </a:p>
        </p:txBody>
      </p:sp>
    </p:spTree>
    <p:extLst>
      <p:ext uri="{BB962C8B-B14F-4D97-AF65-F5344CB8AC3E}">
        <p14:creationId xmlns:p14="http://schemas.microsoft.com/office/powerpoint/2010/main" val="167402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20</a:t>
            </a:fld>
            <a:endParaRPr lang="fr-FR" dirty="0"/>
          </a:p>
        </p:txBody>
      </p:sp>
    </p:spTree>
    <p:extLst>
      <p:ext uri="{BB962C8B-B14F-4D97-AF65-F5344CB8AC3E}">
        <p14:creationId xmlns:p14="http://schemas.microsoft.com/office/powerpoint/2010/main" val="93200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a:t>
            </a:fld>
            <a:endParaRPr lang="fr-FR" dirty="0"/>
          </a:p>
        </p:txBody>
      </p:sp>
    </p:spTree>
    <p:extLst>
      <p:ext uri="{BB962C8B-B14F-4D97-AF65-F5344CB8AC3E}">
        <p14:creationId xmlns:p14="http://schemas.microsoft.com/office/powerpoint/2010/main" val="1081558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Synergie GEIMEX : Mutualisation de</a:t>
            </a:r>
            <a:r>
              <a:rPr lang="fr-FR" baseline="0" dirty="0"/>
              <a:t> transport pour vérifier les BQ imposés avec export Leader Price</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21</a:t>
            </a:fld>
            <a:endParaRPr lang="fr-FR" dirty="0"/>
          </a:p>
        </p:txBody>
      </p:sp>
    </p:spTree>
    <p:extLst>
      <p:ext uri="{BB962C8B-B14F-4D97-AF65-F5344CB8AC3E}">
        <p14:creationId xmlns:p14="http://schemas.microsoft.com/office/powerpoint/2010/main" val="179289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Dédié au fait que l’EMP vers la plateforme sud est mieux que ‘EMP vers</a:t>
            </a:r>
            <a:r>
              <a:rPr lang="fr-FR" baseline="0" dirty="0"/>
              <a:t> le Nord</a:t>
            </a:r>
          </a:p>
          <a:p>
            <a:r>
              <a:rPr lang="fr-FR" baseline="0" dirty="0"/>
              <a:t>Aix-SMC : 60 Km</a:t>
            </a:r>
          </a:p>
          <a:p>
            <a:r>
              <a:rPr lang="fr-FR" baseline="0" dirty="0"/>
              <a:t>Gaël -- Le havre : 300 km</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22</a:t>
            </a:fld>
            <a:endParaRPr lang="fr-FR" dirty="0"/>
          </a:p>
        </p:txBody>
      </p:sp>
    </p:spTree>
    <p:extLst>
      <p:ext uri="{BB962C8B-B14F-4D97-AF65-F5344CB8AC3E}">
        <p14:creationId xmlns:p14="http://schemas.microsoft.com/office/powerpoint/2010/main" val="1396159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Nos flux de commande sont de hebdomadaire à mensuelle d’où la nécessite d’un système le plus souple possible</a:t>
            </a:r>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23</a:t>
            </a:fld>
            <a:endParaRPr lang="fr-FR" dirty="0"/>
          </a:p>
        </p:txBody>
      </p:sp>
    </p:spTree>
    <p:extLst>
      <p:ext uri="{BB962C8B-B14F-4D97-AF65-F5344CB8AC3E}">
        <p14:creationId xmlns:p14="http://schemas.microsoft.com/office/powerpoint/2010/main" val="2779472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24</a:t>
            </a:fld>
            <a:endParaRPr lang="fr-FR" dirty="0"/>
          </a:p>
        </p:txBody>
      </p:sp>
    </p:spTree>
    <p:extLst>
      <p:ext uri="{BB962C8B-B14F-4D97-AF65-F5344CB8AC3E}">
        <p14:creationId xmlns:p14="http://schemas.microsoft.com/office/powerpoint/2010/main" val="380872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Le nombre de plateforme et comment</a:t>
            </a:r>
            <a:r>
              <a:rPr lang="fr-FR" baseline="0" dirty="0"/>
              <a:t> on rattache nos clients</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25</a:t>
            </a:fld>
            <a:endParaRPr lang="fr-FR" dirty="0"/>
          </a:p>
        </p:txBody>
      </p:sp>
    </p:spTree>
    <p:extLst>
      <p:ext uri="{BB962C8B-B14F-4D97-AF65-F5344CB8AC3E}">
        <p14:creationId xmlns:p14="http://schemas.microsoft.com/office/powerpoint/2010/main" val="3521836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26</a:t>
            </a:fld>
            <a:endParaRPr lang="fr-FR" dirty="0"/>
          </a:p>
        </p:txBody>
      </p:sp>
    </p:spTree>
    <p:extLst>
      <p:ext uri="{BB962C8B-B14F-4D97-AF65-F5344CB8AC3E}">
        <p14:creationId xmlns:p14="http://schemas.microsoft.com/office/powerpoint/2010/main" val="138664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Lead time global Fourni-Client</a:t>
            </a:r>
            <a:r>
              <a:rPr lang="fr-FR" baseline="0" dirty="0"/>
              <a:t> (pt vue marchandise) on gagne mais LD GSP c’est la même chose voir moins bon</a:t>
            </a:r>
          </a:p>
          <a:p>
            <a:r>
              <a:rPr lang="fr-FR" baseline="0" dirty="0"/>
              <a:t>Pour les petites quantité on passe par ETP on est approvisionné plus rapidement mais pt de vue marchandise les DLC ne sont pas forcement les plus bonne </a:t>
            </a:r>
          </a:p>
          <a:p>
            <a:r>
              <a:rPr lang="fr-FR" baseline="0" dirty="0"/>
              <a:t>Chips LDC</a:t>
            </a:r>
          </a:p>
          <a:p>
            <a:r>
              <a:rPr lang="fr-FR" baseline="0" dirty="0"/>
              <a:t>Lead Time commande (plus court par ETP si le stock est dispo) mais le LT marchandise est plus court par la LD</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27</a:t>
            </a:fld>
            <a:endParaRPr lang="fr-FR" dirty="0"/>
          </a:p>
        </p:txBody>
      </p:sp>
    </p:spTree>
    <p:extLst>
      <p:ext uri="{BB962C8B-B14F-4D97-AF65-F5344CB8AC3E}">
        <p14:creationId xmlns:p14="http://schemas.microsoft.com/office/powerpoint/2010/main" val="101267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UO du</a:t>
            </a:r>
            <a:r>
              <a:rPr lang="fr-FR" baseline="0" dirty="0"/>
              <a:t> forfait = </a:t>
            </a:r>
            <a:r>
              <a:rPr lang="fr-FR" baseline="0" dirty="0" err="1"/>
              <a:t>contenaire</a:t>
            </a:r>
            <a:r>
              <a:rPr lang="fr-FR" baseline="0" dirty="0"/>
              <a:t> 20’ 40’ et mode de contrôle</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28</a:t>
            </a:fld>
            <a:endParaRPr lang="fr-FR" dirty="0"/>
          </a:p>
        </p:txBody>
      </p:sp>
    </p:spTree>
    <p:extLst>
      <p:ext uri="{BB962C8B-B14F-4D97-AF65-F5344CB8AC3E}">
        <p14:creationId xmlns:p14="http://schemas.microsoft.com/office/powerpoint/2010/main" val="605683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29</a:t>
            </a:fld>
            <a:endParaRPr lang="fr-FR" dirty="0"/>
          </a:p>
        </p:txBody>
      </p:sp>
    </p:spTree>
    <p:extLst>
      <p:ext uri="{BB962C8B-B14F-4D97-AF65-F5344CB8AC3E}">
        <p14:creationId xmlns:p14="http://schemas.microsoft.com/office/powerpoint/2010/main" val="3542978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Faire L1</a:t>
            </a:r>
            <a:r>
              <a:rPr lang="fr-FR" baseline="0" dirty="0"/>
              <a:t> L2 </a:t>
            </a:r>
            <a:r>
              <a:rPr lang="fr-FR" baseline="0" dirty="0" err="1"/>
              <a:t>etc</a:t>
            </a:r>
            <a:r>
              <a:rPr lang="fr-FR" baseline="0" dirty="0"/>
              <a:t> dans le Tab et les </a:t>
            </a:r>
            <a:r>
              <a:rPr lang="fr-FR" baseline="0" dirty="0" err="1"/>
              <a:t>result</a:t>
            </a:r>
            <a:r>
              <a:rPr lang="fr-FR" baseline="0" dirty="0"/>
              <a:t> en oral</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30</a:t>
            </a:fld>
            <a:endParaRPr lang="fr-FR" dirty="0"/>
          </a:p>
        </p:txBody>
      </p:sp>
    </p:spTree>
    <p:extLst>
      <p:ext uri="{BB962C8B-B14F-4D97-AF65-F5344CB8AC3E}">
        <p14:creationId xmlns:p14="http://schemas.microsoft.com/office/powerpoint/2010/main" val="391894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a:t>
            </a:fld>
            <a:endParaRPr lang="fr-FR" dirty="0"/>
          </a:p>
        </p:txBody>
      </p:sp>
    </p:spTree>
    <p:extLst>
      <p:ext uri="{BB962C8B-B14F-4D97-AF65-F5344CB8AC3E}">
        <p14:creationId xmlns:p14="http://schemas.microsoft.com/office/powerpoint/2010/main" val="3111219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31</a:t>
            </a:fld>
            <a:endParaRPr lang="fr-FR" dirty="0"/>
          </a:p>
        </p:txBody>
      </p:sp>
    </p:spTree>
    <p:extLst>
      <p:ext uri="{BB962C8B-B14F-4D97-AF65-F5344CB8AC3E}">
        <p14:creationId xmlns:p14="http://schemas.microsoft.com/office/powerpoint/2010/main" val="3061439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32</a:t>
            </a:fld>
            <a:endParaRPr lang="fr-FR" dirty="0"/>
          </a:p>
        </p:txBody>
      </p:sp>
    </p:spTree>
    <p:extLst>
      <p:ext uri="{BB962C8B-B14F-4D97-AF65-F5344CB8AC3E}">
        <p14:creationId xmlns:p14="http://schemas.microsoft.com/office/powerpoint/2010/main" val="1375502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Expliquer le 8 c’est que nos clients en général ont</a:t>
            </a:r>
            <a:r>
              <a:rPr lang="fr-FR" baseline="0" dirty="0"/>
              <a:t> entre 6 et 7 SEM DE STOCK , Il existe 28J entre CMD et DEP et 21 J sur FRET + DEST =&gt; d’où les 7 </a:t>
            </a:r>
            <a:r>
              <a:rPr lang="fr-FR" baseline="0" dirty="0" err="1"/>
              <a:t>sem</a:t>
            </a:r>
            <a:r>
              <a:rPr lang="fr-FR" baseline="0" dirty="0"/>
              <a:t> de stock d’où els 8</a:t>
            </a:r>
          </a:p>
          <a:p>
            <a:r>
              <a:rPr lang="fr-FR" dirty="0"/>
              <a:t>Par rapport à nos seuil de sécurité</a:t>
            </a:r>
            <a:r>
              <a:rPr lang="fr-FR" baseline="0" dirty="0"/>
              <a:t> et nos LD</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33</a:t>
            </a:fld>
            <a:endParaRPr lang="fr-FR" dirty="0"/>
          </a:p>
        </p:txBody>
      </p:sp>
    </p:spTree>
    <p:extLst>
      <p:ext uri="{BB962C8B-B14F-4D97-AF65-F5344CB8AC3E}">
        <p14:creationId xmlns:p14="http://schemas.microsoft.com/office/powerpoint/2010/main" val="2155029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Fixe = encadrement + bâtiment </a:t>
            </a:r>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34</a:t>
            </a:fld>
            <a:endParaRPr lang="fr-FR" dirty="0"/>
          </a:p>
        </p:txBody>
      </p:sp>
    </p:spTree>
    <p:extLst>
      <p:ext uri="{BB962C8B-B14F-4D97-AF65-F5344CB8AC3E}">
        <p14:creationId xmlns:p14="http://schemas.microsoft.com/office/powerpoint/2010/main" val="211685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35</a:t>
            </a:fld>
            <a:endParaRPr lang="fr-FR" dirty="0"/>
          </a:p>
        </p:txBody>
      </p:sp>
    </p:spTree>
    <p:extLst>
      <p:ext uri="{BB962C8B-B14F-4D97-AF65-F5344CB8AC3E}">
        <p14:creationId xmlns:p14="http://schemas.microsoft.com/office/powerpoint/2010/main" val="14814249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36</a:t>
            </a:fld>
            <a:endParaRPr lang="fr-FR" dirty="0"/>
          </a:p>
        </p:txBody>
      </p:sp>
    </p:spTree>
    <p:extLst>
      <p:ext uri="{BB962C8B-B14F-4D97-AF65-F5344CB8AC3E}">
        <p14:creationId xmlns:p14="http://schemas.microsoft.com/office/powerpoint/2010/main" val="4123752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Préciser</a:t>
            </a:r>
            <a:r>
              <a:rPr lang="fr-FR" baseline="0" dirty="0"/>
              <a:t> que c’est le transitaire du Havre</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37</a:t>
            </a:fld>
            <a:endParaRPr lang="fr-FR" dirty="0"/>
          </a:p>
        </p:txBody>
      </p:sp>
    </p:spTree>
    <p:extLst>
      <p:ext uri="{BB962C8B-B14F-4D97-AF65-F5344CB8AC3E}">
        <p14:creationId xmlns:p14="http://schemas.microsoft.com/office/powerpoint/2010/main" val="617889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38</a:t>
            </a:fld>
            <a:endParaRPr lang="fr-FR" dirty="0"/>
          </a:p>
        </p:txBody>
      </p:sp>
    </p:spTree>
    <p:extLst>
      <p:ext uri="{BB962C8B-B14F-4D97-AF65-F5344CB8AC3E}">
        <p14:creationId xmlns:p14="http://schemas.microsoft.com/office/powerpoint/2010/main" val="4226196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39</a:t>
            </a:fld>
            <a:endParaRPr lang="fr-FR" dirty="0"/>
          </a:p>
        </p:txBody>
      </p:sp>
    </p:spTree>
    <p:extLst>
      <p:ext uri="{BB962C8B-B14F-4D97-AF65-F5344CB8AC3E}">
        <p14:creationId xmlns:p14="http://schemas.microsoft.com/office/powerpoint/2010/main" val="1384124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40</a:t>
            </a:fld>
            <a:endParaRPr lang="fr-FR" dirty="0"/>
          </a:p>
        </p:txBody>
      </p:sp>
    </p:spTree>
    <p:extLst>
      <p:ext uri="{BB962C8B-B14F-4D97-AF65-F5344CB8AC3E}">
        <p14:creationId xmlns:p14="http://schemas.microsoft.com/office/powerpoint/2010/main" val="294962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r>
              <a:rPr lang="fr-FR" dirty="0"/>
              <a:t>Casino en chiffre</a:t>
            </a:r>
            <a:r>
              <a:rPr lang="fr-FR" baseline="0" dirty="0"/>
              <a:t> : Un des acteur majeurs dans l’industrie de la grande distribution et un groupe historique et Leader en Amérique du Sud </a:t>
            </a:r>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a:t>
            </a:fld>
            <a:endParaRPr lang="fr-FR" dirty="0"/>
          </a:p>
        </p:txBody>
      </p:sp>
    </p:spTree>
    <p:extLst>
      <p:ext uri="{BB962C8B-B14F-4D97-AF65-F5344CB8AC3E}">
        <p14:creationId xmlns:p14="http://schemas.microsoft.com/office/powerpoint/2010/main" val="31396503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41</a:t>
            </a:fld>
            <a:endParaRPr lang="fr-FR" dirty="0"/>
          </a:p>
        </p:txBody>
      </p:sp>
    </p:spTree>
    <p:extLst>
      <p:ext uri="{BB962C8B-B14F-4D97-AF65-F5344CB8AC3E}">
        <p14:creationId xmlns:p14="http://schemas.microsoft.com/office/powerpoint/2010/main" val="1231994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42</a:t>
            </a:fld>
            <a:endParaRPr lang="fr-FR" dirty="0"/>
          </a:p>
        </p:txBody>
      </p:sp>
    </p:spTree>
    <p:extLst>
      <p:ext uri="{BB962C8B-B14F-4D97-AF65-F5344CB8AC3E}">
        <p14:creationId xmlns:p14="http://schemas.microsoft.com/office/powerpoint/2010/main" val="1642502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43</a:t>
            </a:fld>
            <a:endParaRPr lang="fr-FR" dirty="0"/>
          </a:p>
        </p:txBody>
      </p:sp>
    </p:spTree>
    <p:extLst>
      <p:ext uri="{BB962C8B-B14F-4D97-AF65-F5344CB8AC3E}">
        <p14:creationId xmlns:p14="http://schemas.microsoft.com/office/powerpoint/2010/main" val="916508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44</a:t>
            </a:fld>
            <a:endParaRPr lang="fr-FR" dirty="0"/>
          </a:p>
        </p:txBody>
      </p:sp>
    </p:spTree>
    <p:extLst>
      <p:ext uri="{BB962C8B-B14F-4D97-AF65-F5344CB8AC3E}">
        <p14:creationId xmlns:p14="http://schemas.microsoft.com/office/powerpoint/2010/main" val="783710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45</a:t>
            </a:fld>
            <a:endParaRPr lang="fr-FR" dirty="0"/>
          </a:p>
        </p:txBody>
      </p:sp>
    </p:spTree>
    <p:extLst>
      <p:ext uri="{BB962C8B-B14F-4D97-AF65-F5344CB8AC3E}">
        <p14:creationId xmlns:p14="http://schemas.microsoft.com/office/powerpoint/2010/main" val="833703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46</a:t>
            </a:fld>
            <a:endParaRPr lang="fr-FR" dirty="0"/>
          </a:p>
        </p:txBody>
      </p:sp>
    </p:spTree>
    <p:extLst>
      <p:ext uri="{BB962C8B-B14F-4D97-AF65-F5344CB8AC3E}">
        <p14:creationId xmlns:p14="http://schemas.microsoft.com/office/powerpoint/2010/main" val="3873737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47</a:t>
            </a:fld>
            <a:endParaRPr lang="fr-FR" dirty="0"/>
          </a:p>
        </p:txBody>
      </p:sp>
    </p:spTree>
    <p:extLst>
      <p:ext uri="{BB962C8B-B14F-4D97-AF65-F5344CB8AC3E}">
        <p14:creationId xmlns:p14="http://schemas.microsoft.com/office/powerpoint/2010/main" val="2149109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48</a:t>
            </a:fld>
            <a:endParaRPr lang="fr-FR" dirty="0"/>
          </a:p>
        </p:txBody>
      </p:sp>
    </p:spTree>
    <p:extLst>
      <p:ext uri="{BB962C8B-B14F-4D97-AF65-F5344CB8AC3E}">
        <p14:creationId xmlns:p14="http://schemas.microsoft.com/office/powerpoint/2010/main" val="2652790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49</a:t>
            </a:fld>
            <a:endParaRPr lang="fr-FR" dirty="0"/>
          </a:p>
        </p:txBody>
      </p:sp>
    </p:spTree>
    <p:extLst>
      <p:ext uri="{BB962C8B-B14F-4D97-AF65-F5344CB8AC3E}">
        <p14:creationId xmlns:p14="http://schemas.microsoft.com/office/powerpoint/2010/main" val="39949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50</a:t>
            </a:fld>
            <a:endParaRPr lang="fr-FR" dirty="0"/>
          </a:p>
        </p:txBody>
      </p:sp>
    </p:spTree>
    <p:extLst>
      <p:ext uri="{BB962C8B-B14F-4D97-AF65-F5344CB8AC3E}">
        <p14:creationId xmlns:p14="http://schemas.microsoft.com/office/powerpoint/2010/main" val="253582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L’unité export de Casino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Une branche partenariats (</a:t>
            </a:r>
            <a:r>
              <a:rPr lang="fr-FR" b="1" dirty="0" err="1"/>
              <a:t>Deliveroo</a:t>
            </a:r>
            <a:r>
              <a:rPr lang="fr-FR"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La branche internationale et ses clients  ( Franchise internationale, contrat d’</a:t>
            </a:r>
            <a:r>
              <a:rPr lang="fr-FR" b="1" dirty="0" err="1"/>
              <a:t>appro</a:t>
            </a:r>
            <a:r>
              <a:rPr lang="fr-FR" b="1" dirty="0"/>
              <a:t>, filiale)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Son</a:t>
            </a:r>
            <a:r>
              <a:rPr lang="fr-FR" b="1" baseline="0" dirty="0"/>
              <a:t> activité est sous forme de 3 types de contrats : L’affiliation, la vente à des partenaire extérieures au Groupe et la vente aux </a:t>
            </a:r>
            <a:r>
              <a:rPr lang="fr-FR" b="1" baseline="0" dirty="0" err="1"/>
              <a:t>filliales</a:t>
            </a:r>
            <a:r>
              <a:rPr lang="fr-FR" b="1" baseline="0" dirty="0"/>
              <a:t> du Groupe d’où la distinction des partenaires en : Magasin affilié (franchisé), des contrats d’</a:t>
            </a:r>
            <a:r>
              <a:rPr lang="fr-FR" b="1" baseline="0" dirty="0" err="1"/>
              <a:t>appro</a:t>
            </a:r>
            <a:r>
              <a:rPr lang="fr-FR" b="1" baseline="0" dirty="0"/>
              <a:t> et des </a:t>
            </a:r>
            <a:r>
              <a:rPr lang="fr-FR" b="1" baseline="0" dirty="0" err="1"/>
              <a:t>filliales</a:t>
            </a:r>
            <a:r>
              <a:rPr lang="fr-FR" b="1" baseline="0" dirty="0"/>
              <a:t> Casino</a:t>
            </a:r>
            <a:endParaRPr lang="fr-FR" b="1" dirty="0"/>
          </a:p>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6</a:t>
            </a:fld>
            <a:endParaRPr lang="fr-FR"/>
          </a:p>
        </p:txBody>
      </p:sp>
    </p:spTree>
    <p:extLst>
      <p:ext uri="{BB962C8B-B14F-4D97-AF65-F5344CB8AC3E}">
        <p14:creationId xmlns:p14="http://schemas.microsoft.com/office/powerpoint/2010/main" val="175617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51</a:t>
            </a:fld>
            <a:endParaRPr lang="fr-FR" dirty="0"/>
          </a:p>
        </p:txBody>
      </p:sp>
    </p:spTree>
    <p:extLst>
      <p:ext uri="{BB962C8B-B14F-4D97-AF65-F5344CB8AC3E}">
        <p14:creationId xmlns:p14="http://schemas.microsoft.com/office/powerpoint/2010/main" val="6510643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52</a:t>
            </a:fld>
            <a:endParaRPr lang="fr-FR" dirty="0"/>
          </a:p>
        </p:txBody>
      </p:sp>
    </p:spTree>
    <p:extLst>
      <p:ext uri="{BB962C8B-B14F-4D97-AF65-F5344CB8AC3E}">
        <p14:creationId xmlns:p14="http://schemas.microsoft.com/office/powerpoint/2010/main" val="1463581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53</a:t>
            </a:fld>
            <a:endParaRPr lang="fr-FR" dirty="0"/>
          </a:p>
        </p:txBody>
      </p:sp>
    </p:spTree>
    <p:extLst>
      <p:ext uri="{BB962C8B-B14F-4D97-AF65-F5344CB8AC3E}">
        <p14:creationId xmlns:p14="http://schemas.microsoft.com/office/powerpoint/2010/main" val="39713128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54</a:t>
            </a:fld>
            <a:endParaRPr lang="fr-FR" dirty="0"/>
          </a:p>
        </p:txBody>
      </p:sp>
    </p:spTree>
    <p:extLst>
      <p:ext uri="{BB962C8B-B14F-4D97-AF65-F5344CB8AC3E}">
        <p14:creationId xmlns:p14="http://schemas.microsoft.com/office/powerpoint/2010/main" val="4173383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55</a:t>
            </a:fld>
            <a:endParaRPr lang="fr-FR" dirty="0"/>
          </a:p>
        </p:txBody>
      </p:sp>
    </p:spTree>
    <p:extLst>
      <p:ext uri="{BB962C8B-B14F-4D97-AF65-F5344CB8AC3E}">
        <p14:creationId xmlns:p14="http://schemas.microsoft.com/office/powerpoint/2010/main" val="287322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7</a:t>
            </a:fld>
            <a:endParaRPr lang="fr-FR"/>
          </a:p>
        </p:txBody>
      </p:sp>
    </p:spTree>
    <p:extLst>
      <p:ext uri="{BB962C8B-B14F-4D97-AF65-F5344CB8AC3E}">
        <p14:creationId xmlns:p14="http://schemas.microsoft.com/office/powerpoint/2010/main" val="2508429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8</a:t>
            </a:fld>
            <a:endParaRPr lang="fr-FR" dirty="0"/>
          </a:p>
        </p:txBody>
      </p:sp>
    </p:spTree>
    <p:extLst>
      <p:ext uri="{BB962C8B-B14F-4D97-AF65-F5344CB8AC3E}">
        <p14:creationId xmlns:p14="http://schemas.microsoft.com/office/powerpoint/2010/main" val="356106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9</a:t>
            </a:fld>
            <a:endParaRPr lang="fr-FR" dirty="0"/>
          </a:p>
        </p:txBody>
      </p:sp>
    </p:spTree>
    <p:extLst>
      <p:ext uri="{BB962C8B-B14F-4D97-AF65-F5344CB8AC3E}">
        <p14:creationId xmlns:p14="http://schemas.microsoft.com/office/powerpoint/2010/main" val="213959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F05A65-BF42-4CCD-A18F-831AA981DC26}" type="slidenum">
              <a:rPr lang="fr-FR" smtClean="0"/>
              <a:t>10</a:t>
            </a:fld>
            <a:endParaRPr lang="fr-FR" dirty="0"/>
          </a:p>
        </p:txBody>
      </p:sp>
    </p:spTree>
    <p:extLst>
      <p:ext uri="{BB962C8B-B14F-4D97-AF65-F5344CB8AC3E}">
        <p14:creationId xmlns:p14="http://schemas.microsoft.com/office/powerpoint/2010/main" val="40882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42750963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70268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1222901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40381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188681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85217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714824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171989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539327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588809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434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210431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122220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458459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413528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00315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4240687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316815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843682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587989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717671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406006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958846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701676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419609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2964657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9484654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659787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345763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425460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713559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632168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97673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1484256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981256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9420661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1051449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1052946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6392599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5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5637989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6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632860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7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556746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8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433449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9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407767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42221633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0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1025423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9580785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0553236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7007316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039830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5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992441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6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2051346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7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6117458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8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6540886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9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393894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2122086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0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9890299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1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5356693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2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9470163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3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40901536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4_Diapositive de titre">
    <p:spTree>
      <p:nvGrpSpPr>
        <p:cNvPr id="1" name=""/>
        <p:cNvGrpSpPr/>
        <p:nvPr/>
      </p:nvGrpSpPr>
      <p:grpSpPr>
        <a:xfrm>
          <a:off x="0" y="0"/>
          <a:ext cx="0" cy="0"/>
          <a:chOff x="0" y="0"/>
          <a:chExt cx="0" cy="0"/>
        </a:xfrm>
      </p:grpSpPr>
      <p:sp>
        <p:nvSpPr>
          <p:cNvPr id="7" name="ZoneTexte 6"/>
          <p:cNvSpPr txBox="1"/>
          <p:nvPr userDrawn="1"/>
        </p:nvSpPr>
        <p:spPr>
          <a:xfrm>
            <a:off x="355600" y="6536269"/>
            <a:ext cx="2150534" cy="246221"/>
          </a:xfrm>
          <a:prstGeom prst="rect">
            <a:avLst/>
          </a:prstGeom>
          <a:noFill/>
        </p:spPr>
        <p:txBody>
          <a:bodyPr wrap="square" rtlCol="0">
            <a:spAutoFit/>
          </a:bodyPr>
          <a:lstStyle/>
          <a:p>
            <a:r>
              <a:rPr lang="fr-FR" sz="1000" dirty="0">
                <a:solidFill>
                  <a:srgbClr val="2A3144"/>
                </a:solidFill>
              </a:rPr>
              <a:t>GLOBAL &amp; STRATEGIC </a:t>
            </a:r>
            <a:r>
              <a:rPr lang="fr-FR" sz="1000" b="1" dirty="0">
                <a:solidFill>
                  <a:srgbClr val="2A3144"/>
                </a:solidFill>
              </a:rPr>
              <a:t>PARTNERSHIPS</a:t>
            </a:r>
          </a:p>
        </p:txBody>
      </p:sp>
      <p:sp>
        <p:nvSpPr>
          <p:cNvPr id="8" name="Ellipse 7"/>
          <p:cNvSpPr/>
          <p:nvPr userDrawn="1"/>
        </p:nvSpPr>
        <p:spPr>
          <a:xfrm>
            <a:off x="148433"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9" name="Ellipse 8"/>
          <p:cNvSpPr/>
          <p:nvPr userDrawn="1"/>
        </p:nvSpPr>
        <p:spPr>
          <a:xfrm>
            <a:off x="229157"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0" name="Ellipse 9"/>
          <p:cNvSpPr/>
          <p:nvPr userDrawn="1"/>
        </p:nvSpPr>
        <p:spPr>
          <a:xfrm>
            <a:off x="309881"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1" name="Picture 2" descr="Résultat de recherche d'images pour &quot;logo png casino vert&quo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6084"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12"/>
          </p:nvPr>
        </p:nvSpPr>
        <p:spPr>
          <a:xfrm>
            <a:off x="3543300" y="6476815"/>
            <a:ext cx="2057400" cy="365125"/>
          </a:xfrm>
        </p:spPr>
        <p:txBody>
          <a:bodyPr/>
          <a:lstStyle>
            <a:lvl1pPr algn="ctr">
              <a:defRPr>
                <a:solidFill>
                  <a:srgbClr val="404657"/>
                </a:solidFill>
              </a:defRPr>
            </a:lvl1pPr>
          </a:lstStyle>
          <a:p>
            <a:fld id="{0C85D864-2B0D-41D4-B9D0-DE50C5E76418}" type="slidenum">
              <a:rPr lang="fr-FR" smtClean="0"/>
              <a:pPr/>
              <a:t>‹N°›</a:t>
            </a:fld>
            <a:endParaRPr lang="fr-FR" dirty="0"/>
          </a:p>
        </p:txBody>
      </p:sp>
    </p:spTree>
    <p:extLst>
      <p:ext uri="{BB962C8B-B14F-4D97-AF65-F5344CB8AC3E}">
        <p14:creationId xmlns:p14="http://schemas.microsoft.com/office/powerpoint/2010/main" val="119172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40034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40886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0C85D864-2B0D-41D4-B9D0-DE50C5E76418}" type="slidenum">
              <a:rPr lang="fr-FR" smtClean="0"/>
              <a:t>‹N°›</a:t>
            </a:fld>
            <a:endParaRPr lang="fr-FR" dirty="0"/>
          </a:p>
        </p:txBody>
      </p:sp>
    </p:spTree>
    <p:extLst>
      <p:ext uri="{BB962C8B-B14F-4D97-AF65-F5344CB8AC3E}">
        <p14:creationId xmlns:p14="http://schemas.microsoft.com/office/powerpoint/2010/main" val="217206053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5D864-2B0D-41D4-B9D0-DE50C5E76418}" type="slidenum">
              <a:rPr lang="fr-FR" smtClean="0"/>
              <a:t>‹N°›</a:t>
            </a:fld>
            <a:endParaRPr lang="fr-FR" dirty="0"/>
          </a:p>
        </p:txBody>
      </p:sp>
    </p:spTree>
    <p:extLst>
      <p:ext uri="{BB962C8B-B14F-4D97-AF65-F5344CB8AC3E}">
        <p14:creationId xmlns:p14="http://schemas.microsoft.com/office/powerpoint/2010/main" val="2904423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8" r:id="rId55"/>
    <p:sldLayoutId id="2147483729" r:id="rId56"/>
    <p:sldLayoutId id="2147483730" r:id="rId57"/>
    <p:sldLayoutId id="2147483731" r:id="rId58"/>
    <p:sldLayoutId id="2147483732" r:id="rId59"/>
    <p:sldLayoutId id="2147483733" r:id="rId60"/>
    <p:sldLayoutId id="2147483734" r:id="rId61"/>
    <p:sldLayoutId id="2147483735" r:id="rId62"/>
    <p:sldLayoutId id="2147483736" r:id="rId63"/>
    <p:sldLayoutId id="2147483737" r:id="rId6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37.xml"/><Relationship Id="rId5" Type="http://schemas.openxmlformats.org/officeDocument/2006/relationships/image" Target="../media/image21.pn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5.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6.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9.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51.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3.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55.xml"/><Relationship Id="rId4" Type="http://schemas.openxmlformats.org/officeDocument/2006/relationships/image" Target="../media/image44.emf"/></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6.png"/><Relationship Id="rId7" Type="http://schemas.openxmlformats.org/officeDocument/2006/relationships/diagramColors" Target="../diagrams/colors2.xml"/><Relationship Id="rId2" Type="http://schemas.openxmlformats.org/officeDocument/2006/relationships/notesSlide" Target="../notesSlides/notesSlide48.xml"/><Relationship Id="rId1" Type="http://schemas.openxmlformats.org/officeDocument/2006/relationships/slideLayout" Target="../slideLayouts/slideLayout5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0.xml"/><Relationship Id="rId1" Type="http://schemas.openxmlformats.org/officeDocument/2006/relationships/slideLayout" Target="../slideLayouts/slideLayout6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91586" y="495102"/>
            <a:ext cx="1819890" cy="697662"/>
          </a:xfrm>
          <a:prstGeom prst="rect">
            <a:avLst/>
          </a:prstGeom>
        </p:spPr>
      </p:pic>
      <p:sp>
        <p:nvSpPr>
          <p:cNvPr id="7" name="Ellipse 6"/>
          <p:cNvSpPr/>
          <p:nvPr/>
        </p:nvSpPr>
        <p:spPr>
          <a:xfrm>
            <a:off x="148434" y="6659379"/>
            <a:ext cx="45719" cy="45719"/>
          </a:xfrm>
          <a:prstGeom prst="ellipse">
            <a:avLst/>
          </a:prstGeom>
          <a:solidFill>
            <a:srgbClr val="2A3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llipse 7"/>
          <p:cNvSpPr/>
          <p:nvPr/>
        </p:nvSpPr>
        <p:spPr>
          <a:xfrm>
            <a:off x="229158" y="6659379"/>
            <a:ext cx="45719" cy="45719"/>
          </a:xfrm>
          <a:prstGeom prst="ellipse">
            <a:avLst/>
          </a:prstGeom>
          <a:solidFill>
            <a:srgbClr val="888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llipse 8"/>
          <p:cNvSpPr/>
          <p:nvPr/>
        </p:nvSpPr>
        <p:spPr>
          <a:xfrm>
            <a:off x="309882" y="6659378"/>
            <a:ext cx="45719"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Résultat de recherche d'images pour &quot;logo png casino ver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6085" y="6418953"/>
            <a:ext cx="655391" cy="363537"/>
          </a:xfrm>
          <a:prstGeom prst="rect">
            <a:avLst/>
          </a:prstGeom>
          <a:noFill/>
          <a:extLst>
            <a:ext uri="{909E8E84-426E-40DD-AFC4-6F175D3DCCD1}">
              <a14:hiddenFill xmlns:a14="http://schemas.microsoft.com/office/drawing/2010/main">
                <a:solidFill>
                  <a:srgbClr val="FFFFFF"/>
                </a:solidFill>
              </a14:hiddenFill>
            </a:ext>
          </a:extLst>
        </p:spPr>
      </p:pic>
      <p:sp>
        <p:nvSpPr>
          <p:cNvPr id="20" name="Titre 1"/>
          <p:cNvSpPr txBox="1">
            <a:spLocks/>
          </p:cNvSpPr>
          <p:nvPr/>
        </p:nvSpPr>
        <p:spPr>
          <a:xfrm>
            <a:off x="981093" y="1408323"/>
            <a:ext cx="7374992" cy="2119915"/>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ja-JP" sz="3600" b="1" i="1" dirty="0" err="1">
                <a:solidFill>
                  <a:prstClr val="black">
                    <a:lumMod val="75000"/>
                    <a:lumOff val="25000"/>
                  </a:prstClr>
                </a:solidFill>
                <a:latin typeface="Lato"/>
                <a:ea typeface="+mn-ea"/>
                <a:cs typeface="+mn-cs"/>
              </a:rPr>
              <a:t>Soutenance</a:t>
            </a:r>
            <a:r>
              <a:rPr lang="en-US" altLang="ja-JP" sz="3600" b="1" i="1" dirty="0">
                <a:solidFill>
                  <a:prstClr val="black">
                    <a:lumMod val="75000"/>
                    <a:lumOff val="25000"/>
                  </a:prstClr>
                </a:solidFill>
                <a:latin typeface="Lato"/>
                <a:ea typeface="+mn-ea"/>
                <a:cs typeface="+mn-cs"/>
              </a:rPr>
              <a:t> de </a:t>
            </a:r>
            <a:r>
              <a:rPr lang="en-US" altLang="ja-JP" sz="3600" b="1" i="1" dirty="0" err="1">
                <a:solidFill>
                  <a:prstClr val="black">
                    <a:lumMod val="75000"/>
                    <a:lumOff val="25000"/>
                  </a:prstClr>
                </a:solidFill>
                <a:latin typeface="Lato"/>
                <a:ea typeface="+mn-ea"/>
                <a:cs typeface="+mn-cs"/>
              </a:rPr>
              <a:t>projet</a:t>
            </a:r>
            <a:r>
              <a:rPr lang="en-US" altLang="ja-JP" sz="3600" b="1" i="1" dirty="0">
                <a:solidFill>
                  <a:prstClr val="black">
                    <a:lumMod val="75000"/>
                    <a:lumOff val="25000"/>
                  </a:prstClr>
                </a:solidFill>
                <a:latin typeface="Lato"/>
                <a:ea typeface="+mn-ea"/>
                <a:cs typeface="+mn-cs"/>
              </a:rPr>
              <a:t> de fin </a:t>
            </a:r>
            <a:r>
              <a:rPr lang="en-US" altLang="ja-JP" sz="3600" b="1" i="1" dirty="0" err="1">
                <a:solidFill>
                  <a:prstClr val="black">
                    <a:lumMod val="75000"/>
                    <a:lumOff val="25000"/>
                  </a:prstClr>
                </a:solidFill>
                <a:latin typeface="Lato"/>
                <a:ea typeface="+mn-ea"/>
                <a:cs typeface="+mn-cs"/>
              </a:rPr>
              <a:t>d’étude</a:t>
            </a:r>
            <a:endParaRPr lang="en-US" altLang="ja-JP" sz="3600" b="1" i="1" dirty="0">
              <a:solidFill>
                <a:prstClr val="black">
                  <a:lumMod val="75000"/>
                  <a:lumOff val="25000"/>
                </a:prstClr>
              </a:solidFill>
              <a:latin typeface="Lato"/>
              <a:ea typeface="+mn-ea"/>
              <a:cs typeface="+mn-cs"/>
            </a:endParaRPr>
          </a:p>
          <a:p>
            <a:pPr algn="ctr"/>
            <a:r>
              <a:rPr lang="en-US" altLang="ja-JP" sz="3600" b="1" i="1" dirty="0" err="1">
                <a:solidFill>
                  <a:prstClr val="black">
                    <a:lumMod val="75000"/>
                    <a:lumOff val="25000"/>
                  </a:prstClr>
                </a:solidFill>
                <a:latin typeface="Lato"/>
                <a:ea typeface="+mn-ea"/>
                <a:cs typeface="+mn-cs"/>
              </a:rPr>
              <a:t>Diplôme</a:t>
            </a:r>
            <a:r>
              <a:rPr lang="en-US" altLang="ja-JP" sz="3600" b="1" i="1" dirty="0">
                <a:solidFill>
                  <a:prstClr val="black">
                    <a:lumMod val="75000"/>
                    <a:lumOff val="25000"/>
                  </a:prstClr>
                </a:solidFill>
                <a:latin typeface="Lato"/>
                <a:ea typeface="+mn-ea"/>
                <a:cs typeface="+mn-cs"/>
              </a:rPr>
              <a:t> Intelligence </a:t>
            </a:r>
            <a:r>
              <a:rPr lang="en-US" altLang="ja-JP" sz="3600" b="1" i="1" dirty="0" err="1">
                <a:solidFill>
                  <a:prstClr val="black">
                    <a:lumMod val="75000"/>
                    <a:lumOff val="25000"/>
                  </a:prstClr>
                </a:solidFill>
                <a:latin typeface="Lato"/>
                <a:ea typeface="+mn-ea"/>
                <a:cs typeface="+mn-cs"/>
              </a:rPr>
              <a:t>artifitiel</a:t>
            </a:r>
            <a:r>
              <a:rPr lang="en-US" altLang="ja-JP" sz="3600" b="1" i="1" dirty="0">
                <a:solidFill>
                  <a:prstClr val="black">
                    <a:lumMod val="75000"/>
                    <a:lumOff val="25000"/>
                  </a:prstClr>
                </a:solidFill>
                <a:latin typeface="Lato"/>
                <a:ea typeface="+mn-ea"/>
                <a:cs typeface="+mn-cs"/>
              </a:rPr>
              <a:t> et genie </a:t>
            </a:r>
          </a:p>
          <a:p>
            <a:pPr algn="ctr"/>
            <a:r>
              <a:rPr lang="en-US" sz="3600" b="1" i="1" dirty="0" err="1">
                <a:solidFill>
                  <a:prstClr val="black">
                    <a:lumMod val="75000"/>
                    <a:lumOff val="25000"/>
                  </a:prstClr>
                </a:solidFill>
                <a:latin typeface="Lato"/>
                <a:ea typeface="+mn-ea"/>
                <a:cs typeface="+mn-cs"/>
              </a:rPr>
              <a:t>informatique</a:t>
            </a:r>
            <a:endParaRPr lang="fr-FR" sz="3600" b="1" i="1" dirty="0">
              <a:solidFill>
                <a:prstClr val="black">
                  <a:lumMod val="75000"/>
                  <a:lumOff val="25000"/>
                </a:prstClr>
              </a:solidFill>
              <a:latin typeface="Lato"/>
              <a:ea typeface="+mn-ea"/>
              <a:cs typeface="+mn-cs"/>
            </a:endParaRPr>
          </a:p>
        </p:txBody>
      </p:sp>
      <p:pic>
        <p:nvPicPr>
          <p:cNvPr id="3" name="Image 2"/>
          <p:cNvPicPr>
            <a:picLocks noChangeAspect="1"/>
          </p:cNvPicPr>
          <p:nvPr/>
        </p:nvPicPr>
        <p:blipFill>
          <a:blip r:embed="rId4"/>
          <a:stretch>
            <a:fillRect/>
          </a:stretch>
        </p:blipFill>
        <p:spPr>
          <a:xfrm>
            <a:off x="252017" y="495102"/>
            <a:ext cx="1343068" cy="862104"/>
          </a:xfrm>
          <a:prstGeom prst="rect">
            <a:avLst/>
          </a:prstGeom>
        </p:spPr>
      </p:pic>
      <p:sp>
        <p:nvSpPr>
          <p:cNvPr id="5" name="ZoneTexte 4"/>
          <p:cNvSpPr txBox="1"/>
          <p:nvPr/>
        </p:nvSpPr>
        <p:spPr>
          <a:xfrm>
            <a:off x="914401" y="3293814"/>
            <a:ext cx="7574844" cy="954107"/>
          </a:xfrm>
          <a:prstGeom prst="rect">
            <a:avLst/>
          </a:prstGeom>
          <a:noFill/>
        </p:spPr>
        <p:txBody>
          <a:bodyPr wrap="square" rtlCol="0">
            <a:spAutoFit/>
          </a:bodyPr>
          <a:lstStyle/>
          <a:p>
            <a:pPr algn="ctr"/>
            <a:r>
              <a:rPr lang="fr-FR" sz="2800" b="1" i="1" dirty="0">
                <a:solidFill>
                  <a:schemeClr val="tx2">
                    <a:lumMod val="75000"/>
                  </a:schemeClr>
                </a:solidFill>
                <a:latin typeface="Lato"/>
              </a:rPr>
              <a:t>Refonte du schéma directeur et amélioration des processus</a:t>
            </a:r>
          </a:p>
        </p:txBody>
      </p:sp>
      <p:sp>
        <p:nvSpPr>
          <p:cNvPr id="13" name="ZoneTexte 12"/>
          <p:cNvSpPr txBox="1"/>
          <p:nvPr/>
        </p:nvSpPr>
        <p:spPr>
          <a:xfrm>
            <a:off x="2078900" y="4317281"/>
            <a:ext cx="5179378" cy="1569660"/>
          </a:xfrm>
          <a:prstGeom prst="rect">
            <a:avLst/>
          </a:prstGeom>
          <a:noFill/>
        </p:spPr>
        <p:txBody>
          <a:bodyPr wrap="square" rtlCol="0">
            <a:spAutoFit/>
          </a:bodyPr>
          <a:lstStyle/>
          <a:p>
            <a:pPr algn="ctr"/>
            <a:r>
              <a:rPr lang="fr-FR" sz="1600" i="1" dirty="0">
                <a:solidFill>
                  <a:schemeClr val="tx2">
                    <a:lumMod val="75000"/>
                  </a:schemeClr>
                </a:solidFill>
                <a:latin typeface="Lato"/>
              </a:rPr>
              <a:t>Réalisé par: Youness NAINIA</a:t>
            </a:r>
          </a:p>
          <a:p>
            <a:pPr algn="ctr"/>
            <a:r>
              <a:rPr lang="fr-FR" sz="1600" i="1" dirty="0">
                <a:solidFill>
                  <a:schemeClr val="tx2">
                    <a:lumMod val="75000"/>
                  </a:schemeClr>
                </a:solidFill>
                <a:latin typeface="Lato"/>
              </a:rPr>
              <a:t>Encadré par: ZAKRANI</a:t>
            </a:r>
          </a:p>
          <a:p>
            <a:pPr algn="ctr"/>
            <a:r>
              <a:rPr lang="fr-FR" sz="1600" i="1" dirty="0">
                <a:solidFill>
                  <a:schemeClr val="tx2">
                    <a:lumMod val="75000"/>
                  </a:schemeClr>
                </a:solidFill>
                <a:latin typeface="Lato"/>
              </a:rPr>
              <a:t>Membres de </a:t>
            </a:r>
            <a:r>
              <a:rPr lang="fr-FR" sz="1600" i="1" dirty="0" err="1">
                <a:solidFill>
                  <a:schemeClr val="tx2">
                    <a:lumMod val="75000"/>
                  </a:schemeClr>
                </a:solidFill>
                <a:latin typeface="Lato"/>
              </a:rPr>
              <a:t>juris</a:t>
            </a:r>
            <a:r>
              <a:rPr lang="fr-FR" sz="1600" i="1" dirty="0">
                <a:solidFill>
                  <a:schemeClr val="tx2">
                    <a:lumMod val="75000"/>
                  </a:schemeClr>
                </a:solidFill>
                <a:latin typeface="Lato"/>
              </a:rPr>
              <a:t> :</a:t>
            </a:r>
          </a:p>
          <a:p>
            <a:pPr algn="ctr"/>
            <a:r>
              <a:rPr lang="fr-FR" sz="1600" i="1" dirty="0">
                <a:solidFill>
                  <a:schemeClr val="tx2">
                    <a:lumMod val="75000"/>
                  </a:schemeClr>
                </a:solidFill>
                <a:latin typeface="Lato"/>
              </a:rPr>
              <a:t> XXXXX</a:t>
            </a:r>
          </a:p>
          <a:p>
            <a:pPr algn="ctr"/>
            <a:r>
              <a:rPr lang="fr-FR" sz="1600" i="1" dirty="0">
                <a:solidFill>
                  <a:schemeClr val="tx2">
                    <a:lumMod val="75000"/>
                  </a:schemeClr>
                </a:solidFill>
                <a:latin typeface="Lato"/>
              </a:rPr>
              <a:t>XXXXX</a:t>
            </a:r>
          </a:p>
          <a:p>
            <a:pPr algn="ctr"/>
            <a:r>
              <a:rPr lang="fr-FR" sz="1600" i="1" dirty="0">
                <a:solidFill>
                  <a:schemeClr val="tx2">
                    <a:lumMod val="75000"/>
                  </a:schemeClr>
                </a:solidFill>
                <a:latin typeface="Lato"/>
              </a:rPr>
              <a:t>XXXXX</a:t>
            </a:r>
          </a:p>
        </p:txBody>
      </p:sp>
      <p:sp>
        <p:nvSpPr>
          <p:cNvPr id="12" name="ZoneTexte 11"/>
          <p:cNvSpPr txBox="1"/>
          <p:nvPr/>
        </p:nvSpPr>
        <p:spPr>
          <a:xfrm>
            <a:off x="2839198" y="6010417"/>
            <a:ext cx="3465604" cy="338554"/>
          </a:xfrm>
          <a:prstGeom prst="rect">
            <a:avLst/>
          </a:prstGeom>
          <a:noFill/>
        </p:spPr>
        <p:txBody>
          <a:bodyPr wrap="square" rtlCol="0">
            <a:spAutoFit/>
          </a:bodyPr>
          <a:lstStyle/>
          <a:p>
            <a:pPr algn="ctr"/>
            <a:r>
              <a:rPr lang="fr-FR" sz="1600" i="1" dirty="0">
                <a:solidFill>
                  <a:schemeClr val="tx2">
                    <a:lumMod val="75000"/>
                  </a:schemeClr>
                </a:solidFill>
                <a:latin typeface="Lato"/>
              </a:rPr>
              <a:t>Présenté le 02/09/2021</a:t>
            </a:r>
          </a:p>
        </p:txBody>
      </p:sp>
    </p:spTree>
    <p:extLst>
      <p:ext uri="{BB962C8B-B14F-4D97-AF65-F5344CB8AC3E}">
        <p14:creationId xmlns:p14="http://schemas.microsoft.com/office/powerpoint/2010/main" val="151936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10</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 l’état des manquants</a:t>
            </a:r>
            <a:endParaRPr lang="fr-FR" dirty="0">
              <a:latin typeface="Franklin Gothic Book (Corps)"/>
            </a:endParaRPr>
          </a:p>
        </p:txBody>
      </p:sp>
      <p:sp>
        <p:nvSpPr>
          <p:cNvPr id="16" name="ZoneTexte 15"/>
          <p:cNvSpPr txBox="1"/>
          <p:nvPr/>
        </p:nvSpPr>
        <p:spPr>
          <a:xfrm>
            <a:off x="652459" y="4038525"/>
            <a:ext cx="8456058" cy="646331"/>
          </a:xfrm>
          <a:prstGeom prst="rect">
            <a:avLst/>
          </a:prstGeom>
          <a:noFill/>
        </p:spPr>
        <p:txBody>
          <a:bodyPr wrap="square" rtlCol="0">
            <a:spAutoFit/>
          </a:bodyPr>
          <a:lstStyle/>
          <a:p>
            <a:r>
              <a:rPr lang="fr-FR" dirty="0">
                <a:latin typeface="+mj-lt"/>
              </a:rPr>
              <a:t>Informer le client sur l’état de sa commande avant empotage afin qu’il puisse repasser une commande</a:t>
            </a:r>
          </a:p>
        </p:txBody>
      </p:sp>
      <p:sp>
        <p:nvSpPr>
          <p:cNvPr id="13" name="Rectangle à coins arrondis 12"/>
          <p:cNvSpPr/>
          <p:nvPr/>
        </p:nvSpPr>
        <p:spPr>
          <a:xfrm>
            <a:off x="111793" y="837715"/>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actuel</a:t>
            </a:r>
          </a:p>
        </p:txBody>
      </p:sp>
      <p:sp>
        <p:nvSpPr>
          <p:cNvPr id="17" name="Rectangle à coins arrondis 16"/>
          <p:cNvSpPr/>
          <p:nvPr/>
        </p:nvSpPr>
        <p:spPr>
          <a:xfrm>
            <a:off x="111793" y="3620497"/>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But</a:t>
            </a:r>
          </a:p>
        </p:txBody>
      </p:sp>
      <p:sp>
        <p:nvSpPr>
          <p:cNvPr id="18" name="Rectangle à coins arrondis 17"/>
          <p:cNvSpPr/>
          <p:nvPr/>
        </p:nvSpPr>
        <p:spPr>
          <a:xfrm>
            <a:off x="111793" y="4731380"/>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Problème</a:t>
            </a:r>
          </a:p>
        </p:txBody>
      </p:sp>
      <p:sp>
        <p:nvSpPr>
          <p:cNvPr id="19" name="ZoneTexte 18"/>
          <p:cNvSpPr txBox="1"/>
          <p:nvPr/>
        </p:nvSpPr>
        <p:spPr>
          <a:xfrm>
            <a:off x="652459" y="5149407"/>
            <a:ext cx="8456058" cy="646331"/>
          </a:xfrm>
          <a:prstGeom prst="rect">
            <a:avLst/>
          </a:prstGeom>
          <a:noFill/>
        </p:spPr>
        <p:txBody>
          <a:bodyPr wrap="square" rtlCol="0">
            <a:spAutoFit/>
          </a:bodyPr>
          <a:lstStyle/>
          <a:p>
            <a:r>
              <a:rPr lang="fr-FR" dirty="0">
                <a:latin typeface="+mj-lt"/>
              </a:rPr>
              <a:t>Processus manuel avec une manipulation à grande risque d’erreur qui nécessite un temps non négligeable dédié à son exécution</a:t>
            </a:r>
            <a:endParaRPr lang="fr-FR" b="1" dirty="0">
              <a:solidFill>
                <a:srgbClr val="FF0000"/>
              </a:solidFill>
              <a:latin typeface="+mj-lt"/>
            </a:endParaRPr>
          </a:p>
        </p:txBody>
      </p:sp>
      <p:sp>
        <p:nvSpPr>
          <p:cNvPr id="15" name="ZoneTexte 14"/>
          <p:cNvSpPr txBox="1"/>
          <p:nvPr/>
        </p:nvSpPr>
        <p:spPr>
          <a:xfrm>
            <a:off x="980078" y="1602232"/>
            <a:ext cx="1492716" cy="276999"/>
          </a:xfrm>
          <a:prstGeom prst="rect">
            <a:avLst/>
          </a:prstGeom>
          <a:noFill/>
        </p:spPr>
        <p:txBody>
          <a:bodyPr wrap="none" rtlCol="0">
            <a:spAutoFit/>
          </a:bodyPr>
          <a:lstStyle/>
          <a:p>
            <a:r>
              <a:rPr lang="fr-FR" sz="1200" dirty="0"/>
              <a:t>Suivie des demandes</a:t>
            </a: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0081" y="1794260"/>
            <a:ext cx="452709" cy="446962"/>
          </a:xfrm>
          <a:prstGeom prst="rect">
            <a:avLst/>
          </a:prstGeom>
        </p:spPr>
      </p:pic>
      <p:sp>
        <p:nvSpPr>
          <p:cNvPr id="2" name="Rectangle à coins arrondis 1"/>
          <p:cNvSpPr/>
          <p:nvPr/>
        </p:nvSpPr>
        <p:spPr>
          <a:xfrm>
            <a:off x="2895170" y="1773389"/>
            <a:ext cx="1284515" cy="489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Traitement du flux stocké</a:t>
            </a:r>
          </a:p>
        </p:txBody>
      </p:sp>
      <p:sp>
        <p:nvSpPr>
          <p:cNvPr id="21" name="ZoneTexte 20"/>
          <p:cNvSpPr txBox="1"/>
          <p:nvPr/>
        </p:nvSpPr>
        <p:spPr>
          <a:xfrm>
            <a:off x="2907631" y="2647245"/>
            <a:ext cx="1267719" cy="276999"/>
          </a:xfrm>
          <a:prstGeom prst="rect">
            <a:avLst/>
          </a:prstGeom>
          <a:noFill/>
        </p:spPr>
        <p:txBody>
          <a:bodyPr wrap="square" rtlCol="0">
            <a:spAutoFit/>
          </a:bodyPr>
          <a:lstStyle/>
          <a:p>
            <a:r>
              <a:rPr lang="fr-FR" sz="1200" dirty="0"/>
              <a:t>Flux direct stocké</a:t>
            </a:r>
          </a:p>
        </p:txBody>
      </p:sp>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4249" y="2850670"/>
            <a:ext cx="452709" cy="446962"/>
          </a:xfrm>
          <a:prstGeom prst="rect">
            <a:avLst/>
          </a:prstGeom>
        </p:spPr>
      </p:pic>
      <p:sp>
        <p:nvSpPr>
          <p:cNvPr id="23" name="Rectangle à coins arrondis 22"/>
          <p:cNvSpPr/>
          <p:nvPr/>
        </p:nvSpPr>
        <p:spPr>
          <a:xfrm>
            <a:off x="4702198" y="1488673"/>
            <a:ext cx="1670958" cy="106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Traitement des CMD de rattrapage, CMD annulés, Arrondis, etc.</a:t>
            </a:r>
          </a:p>
        </p:txBody>
      </p:sp>
      <p:pic>
        <p:nvPicPr>
          <p:cNvPr id="24" name="Imag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1392" y="1872902"/>
            <a:ext cx="374044" cy="296710"/>
          </a:xfrm>
          <a:prstGeom prst="rect">
            <a:avLst/>
          </a:prstGeom>
        </p:spPr>
      </p:pic>
      <p:sp>
        <p:nvSpPr>
          <p:cNvPr id="25" name="ZoneTexte 24"/>
          <p:cNvSpPr txBox="1"/>
          <p:nvPr/>
        </p:nvSpPr>
        <p:spPr>
          <a:xfrm>
            <a:off x="7122475" y="1558084"/>
            <a:ext cx="1316579" cy="276999"/>
          </a:xfrm>
          <a:prstGeom prst="rect">
            <a:avLst/>
          </a:prstGeom>
          <a:noFill/>
        </p:spPr>
        <p:txBody>
          <a:bodyPr wrap="none" rtlCol="0">
            <a:spAutoFit/>
          </a:bodyPr>
          <a:lstStyle/>
          <a:p>
            <a:r>
              <a:rPr lang="fr-FR" sz="1200" dirty="0"/>
              <a:t>Rapport au clients</a:t>
            </a:r>
          </a:p>
        </p:txBody>
      </p:sp>
      <p:cxnSp>
        <p:nvCxnSpPr>
          <p:cNvPr id="4" name="Connecteur droit avec flèche 3"/>
          <p:cNvCxnSpPr>
            <a:stCxn id="20" idx="3"/>
            <a:endCxn id="2" idx="1"/>
          </p:cNvCxnSpPr>
          <p:nvPr/>
        </p:nvCxnSpPr>
        <p:spPr>
          <a:xfrm>
            <a:off x="1952790" y="2017741"/>
            <a:ext cx="942380" cy="4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 idx="3"/>
            <a:endCxn id="23" idx="1"/>
          </p:cNvCxnSpPr>
          <p:nvPr/>
        </p:nvCxnSpPr>
        <p:spPr>
          <a:xfrm>
            <a:off x="4179685" y="2018192"/>
            <a:ext cx="522513" cy="7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3" idx="3"/>
            <a:endCxn id="24" idx="1"/>
          </p:cNvCxnSpPr>
          <p:nvPr/>
        </p:nvCxnSpPr>
        <p:spPr>
          <a:xfrm>
            <a:off x="6373156" y="2018972"/>
            <a:ext cx="1238236" cy="22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1" idx="0"/>
            <a:endCxn id="2" idx="2"/>
          </p:cNvCxnSpPr>
          <p:nvPr/>
        </p:nvCxnSpPr>
        <p:spPr>
          <a:xfrm flipH="1" flipV="1">
            <a:off x="3537428" y="2262994"/>
            <a:ext cx="4063" cy="3842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07622" y="2424938"/>
            <a:ext cx="2297545" cy="394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0606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11</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 l’état des manquants</a:t>
            </a:r>
            <a:endParaRPr lang="fr-FR" dirty="0">
              <a:latin typeface="Franklin Gothic Book (Corps)"/>
            </a:endParaRPr>
          </a:p>
        </p:txBody>
      </p:sp>
      <p:sp>
        <p:nvSpPr>
          <p:cNvPr id="16" name="ZoneTexte 15"/>
          <p:cNvSpPr txBox="1"/>
          <p:nvPr/>
        </p:nvSpPr>
        <p:spPr>
          <a:xfrm>
            <a:off x="818156" y="4732337"/>
            <a:ext cx="7392318" cy="1477328"/>
          </a:xfrm>
          <a:prstGeom prst="rect">
            <a:avLst/>
          </a:prstGeom>
          <a:noFill/>
        </p:spPr>
        <p:txBody>
          <a:bodyPr wrap="square" rtlCol="0">
            <a:spAutoFit/>
          </a:bodyPr>
          <a:lstStyle/>
          <a:p>
            <a:pPr marL="457200" indent="-457200">
              <a:buFont typeface="+mj-lt"/>
              <a:buAutoNum type="arabicPeriod"/>
            </a:pPr>
            <a:r>
              <a:rPr lang="fr-FR" dirty="0">
                <a:latin typeface="+mj-lt"/>
              </a:rPr>
              <a:t>Processus automatisé</a:t>
            </a:r>
          </a:p>
          <a:p>
            <a:pPr marL="457200" indent="-457200">
              <a:buFont typeface="+mj-lt"/>
              <a:buAutoNum type="arabicPeriod"/>
            </a:pPr>
            <a:r>
              <a:rPr lang="fr-FR" dirty="0">
                <a:latin typeface="+mj-lt"/>
              </a:rPr>
              <a:t>Temps de traitement </a:t>
            </a:r>
          </a:p>
          <a:p>
            <a:pPr marL="457200" indent="-457200">
              <a:buFont typeface="+mj-lt"/>
              <a:buAutoNum type="arabicPeriod"/>
            </a:pPr>
            <a:r>
              <a:rPr lang="fr-FR" dirty="0">
                <a:latin typeface="+mj-lt"/>
              </a:rPr>
              <a:t>Suppression des risques d’erreurs</a:t>
            </a:r>
          </a:p>
          <a:p>
            <a:pPr marL="457200" indent="-457200">
              <a:buFont typeface="+mj-lt"/>
              <a:buAutoNum type="arabicPeriod"/>
            </a:pPr>
            <a:r>
              <a:rPr lang="fr-FR" dirty="0">
                <a:latin typeface="+mj-lt"/>
              </a:rPr>
              <a:t>Génération de statistiques utiles pour le client (Taux de service par commande et par client, rapport en valeur des manquants, etc.)</a:t>
            </a:r>
          </a:p>
        </p:txBody>
      </p:sp>
      <p:pic>
        <p:nvPicPr>
          <p:cNvPr id="13" name="Image 12"/>
          <p:cNvPicPr/>
          <p:nvPr/>
        </p:nvPicPr>
        <p:blipFill>
          <a:blip r:embed="rId3">
            <a:extLst>
              <a:ext uri="{28A0092B-C50C-407E-A947-70E740481C1C}">
                <a14:useLocalDpi xmlns:a14="http://schemas.microsoft.com/office/drawing/2010/main" val="0"/>
              </a:ext>
            </a:extLst>
          </a:blip>
          <a:srcRect/>
          <a:stretch>
            <a:fillRect/>
          </a:stretch>
        </p:blipFill>
        <p:spPr bwMode="auto">
          <a:xfrm>
            <a:off x="252670" y="3023796"/>
            <a:ext cx="8653353" cy="1216461"/>
          </a:xfrm>
          <a:prstGeom prst="rect">
            <a:avLst/>
          </a:prstGeom>
          <a:noFill/>
          <a:ln>
            <a:noFill/>
          </a:ln>
        </p:spPr>
      </p:pic>
      <p:sp>
        <p:nvSpPr>
          <p:cNvPr id="18" name="Rectangle à coins arrondis 17"/>
          <p:cNvSpPr/>
          <p:nvPr/>
        </p:nvSpPr>
        <p:spPr>
          <a:xfrm>
            <a:off x="111793" y="837715"/>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amélioré</a:t>
            </a:r>
          </a:p>
        </p:txBody>
      </p:sp>
      <p:sp>
        <p:nvSpPr>
          <p:cNvPr id="19" name="Rectangle à coins arrondis 18"/>
          <p:cNvSpPr/>
          <p:nvPr/>
        </p:nvSpPr>
        <p:spPr>
          <a:xfrm>
            <a:off x="111793" y="4267426"/>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Améliorations</a:t>
            </a:r>
          </a:p>
        </p:txBody>
      </p:sp>
      <p:sp>
        <p:nvSpPr>
          <p:cNvPr id="14" name="ZoneTexte 13"/>
          <p:cNvSpPr txBox="1"/>
          <p:nvPr/>
        </p:nvSpPr>
        <p:spPr>
          <a:xfrm>
            <a:off x="980078" y="1311892"/>
            <a:ext cx="1492716" cy="276999"/>
          </a:xfrm>
          <a:prstGeom prst="rect">
            <a:avLst/>
          </a:prstGeom>
          <a:noFill/>
        </p:spPr>
        <p:txBody>
          <a:bodyPr wrap="none" rtlCol="0">
            <a:spAutoFit/>
          </a:bodyPr>
          <a:lstStyle/>
          <a:p>
            <a:r>
              <a:rPr lang="fr-FR" sz="1200" dirty="0"/>
              <a:t>Suivie des demandes</a:t>
            </a:r>
          </a:p>
        </p:txBody>
      </p:sp>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0081" y="1514806"/>
            <a:ext cx="452709" cy="446962"/>
          </a:xfrm>
          <a:prstGeom prst="rect">
            <a:avLst/>
          </a:prstGeom>
        </p:spPr>
      </p:pic>
      <p:sp>
        <p:nvSpPr>
          <p:cNvPr id="17" name="Rectangle à coins arrondis 16"/>
          <p:cNvSpPr/>
          <p:nvPr/>
        </p:nvSpPr>
        <p:spPr>
          <a:xfrm>
            <a:off x="2895170" y="1493935"/>
            <a:ext cx="1284515" cy="489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Traitement du flux stocké</a:t>
            </a:r>
          </a:p>
        </p:txBody>
      </p:sp>
      <p:sp>
        <p:nvSpPr>
          <p:cNvPr id="20" name="ZoneTexte 19"/>
          <p:cNvSpPr txBox="1"/>
          <p:nvPr/>
        </p:nvSpPr>
        <p:spPr>
          <a:xfrm>
            <a:off x="2907631" y="2367791"/>
            <a:ext cx="1267719" cy="276999"/>
          </a:xfrm>
          <a:prstGeom prst="rect">
            <a:avLst/>
          </a:prstGeom>
          <a:noFill/>
        </p:spPr>
        <p:txBody>
          <a:bodyPr wrap="square" rtlCol="0">
            <a:spAutoFit/>
          </a:bodyPr>
          <a:lstStyle/>
          <a:p>
            <a:r>
              <a:rPr lang="fr-FR" sz="1200" dirty="0"/>
              <a:t>Flux direct stocké</a:t>
            </a:r>
          </a:p>
        </p:txBody>
      </p:sp>
      <p:pic>
        <p:nvPicPr>
          <p:cNvPr id="21" name="Imag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4249" y="2571216"/>
            <a:ext cx="452709" cy="446962"/>
          </a:xfrm>
          <a:prstGeom prst="rect">
            <a:avLst/>
          </a:prstGeom>
        </p:spPr>
      </p:pic>
      <p:sp>
        <p:nvSpPr>
          <p:cNvPr id="22" name="Rectangle à coins arrondis 21"/>
          <p:cNvSpPr/>
          <p:nvPr/>
        </p:nvSpPr>
        <p:spPr>
          <a:xfrm>
            <a:off x="4702198" y="1209219"/>
            <a:ext cx="1670958" cy="106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Traitement des CMD de rattrapage, CMD annulés, Arrondis, etc.</a:t>
            </a:r>
          </a:p>
        </p:txBody>
      </p:sp>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1392" y="1593448"/>
            <a:ext cx="374044" cy="296710"/>
          </a:xfrm>
          <a:prstGeom prst="rect">
            <a:avLst/>
          </a:prstGeom>
        </p:spPr>
      </p:pic>
      <p:sp>
        <p:nvSpPr>
          <p:cNvPr id="24" name="ZoneTexte 23"/>
          <p:cNvSpPr txBox="1"/>
          <p:nvPr/>
        </p:nvSpPr>
        <p:spPr>
          <a:xfrm>
            <a:off x="7122475" y="1278630"/>
            <a:ext cx="1316579" cy="276999"/>
          </a:xfrm>
          <a:prstGeom prst="rect">
            <a:avLst/>
          </a:prstGeom>
          <a:noFill/>
        </p:spPr>
        <p:txBody>
          <a:bodyPr wrap="none" rtlCol="0">
            <a:spAutoFit/>
          </a:bodyPr>
          <a:lstStyle/>
          <a:p>
            <a:r>
              <a:rPr lang="fr-FR" sz="1200" dirty="0"/>
              <a:t>Rapport au clients</a:t>
            </a:r>
          </a:p>
        </p:txBody>
      </p:sp>
      <p:cxnSp>
        <p:nvCxnSpPr>
          <p:cNvPr id="25" name="Connecteur droit avec flèche 24"/>
          <p:cNvCxnSpPr>
            <a:stCxn id="15" idx="3"/>
            <a:endCxn id="17" idx="1"/>
          </p:cNvCxnSpPr>
          <p:nvPr/>
        </p:nvCxnSpPr>
        <p:spPr>
          <a:xfrm>
            <a:off x="1952790" y="1738287"/>
            <a:ext cx="942380" cy="4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7" idx="3"/>
            <a:endCxn id="22" idx="1"/>
          </p:cNvCxnSpPr>
          <p:nvPr/>
        </p:nvCxnSpPr>
        <p:spPr>
          <a:xfrm>
            <a:off x="4179685" y="1738738"/>
            <a:ext cx="522513" cy="7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2" idx="3"/>
            <a:endCxn id="23" idx="1"/>
          </p:cNvCxnSpPr>
          <p:nvPr/>
        </p:nvCxnSpPr>
        <p:spPr>
          <a:xfrm>
            <a:off x="6373156" y="1739518"/>
            <a:ext cx="1238236" cy="22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0" idx="0"/>
            <a:endCxn id="17" idx="2"/>
          </p:cNvCxnSpPr>
          <p:nvPr/>
        </p:nvCxnSpPr>
        <p:spPr>
          <a:xfrm flipH="1" flipV="1">
            <a:off x="3537428" y="1983540"/>
            <a:ext cx="4063" cy="3842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07622" y="2321329"/>
            <a:ext cx="2297545" cy="394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à coins arrondis 31"/>
          <p:cNvSpPr/>
          <p:nvPr/>
        </p:nvSpPr>
        <p:spPr>
          <a:xfrm>
            <a:off x="2801058" y="1111027"/>
            <a:ext cx="3697713" cy="1256763"/>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à coins arrondis 32"/>
          <p:cNvSpPr/>
          <p:nvPr/>
        </p:nvSpPr>
        <p:spPr>
          <a:xfrm>
            <a:off x="6636777" y="2108177"/>
            <a:ext cx="1637519" cy="569178"/>
          </a:xfrm>
          <a:prstGeom prst="wedgeRoundRectCallout">
            <a:avLst>
              <a:gd name="adj1" fmla="val -55829"/>
              <a:gd name="adj2" fmla="val -87087"/>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Périmètre d’amélioration</a:t>
            </a:r>
          </a:p>
        </p:txBody>
      </p:sp>
    </p:spTree>
    <p:extLst>
      <p:ext uri="{BB962C8B-B14F-4D97-AF65-F5344CB8AC3E}">
        <p14:creationId xmlns:p14="http://schemas.microsoft.com/office/powerpoint/2010/main" val="340646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encours projetés</a:t>
            </a:r>
            <a:endParaRPr lang="fr-FR" dirty="0">
              <a:latin typeface="Franklin Gothic Book (Corps)"/>
            </a:endParaRPr>
          </a:p>
        </p:txBody>
      </p:sp>
      <p:sp>
        <p:nvSpPr>
          <p:cNvPr id="14" name="ZoneTexte 13"/>
          <p:cNvSpPr txBox="1"/>
          <p:nvPr/>
        </p:nvSpPr>
        <p:spPr>
          <a:xfrm>
            <a:off x="3269464" y="561950"/>
            <a:ext cx="2605072" cy="461665"/>
          </a:xfrm>
          <a:prstGeom prst="rect">
            <a:avLst/>
          </a:prstGeom>
          <a:noFill/>
        </p:spPr>
        <p:txBody>
          <a:bodyPr wrap="none" rtlCol="0">
            <a:spAutoFit/>
          </a:bodyPr>
          <a:lstStyle/>
          <a:p>
            <a:r>
              <a:rPr lang="fr-FR" sz="2400" dirty="0"/>
              <a:t>Le processus actuel</a:t>
            </a:r>
          </a:p>
        </p:txBody>
      </p:sp>
      <p:sp>
        <p:nvSpPr>
          <p:cNvPr id="16" name="ZoneTexte 15"/>
          <p:cNvSpPr txBox="1"/>
          <p:nvPr/>
        </p:nvSpPr>
        <p:spPr>
          <a:xfrm>
            <a:off x="555171" y="3347057"/>
            <a:ext cx="8279788" cy="646331"/>
          </a:xfrm>
          <a:prstGeom prst="rect">
            <a:avLst/>
          </a:prstGeom>
          <a:noFill/>
        </p:spPr>
        <p:txBody>
          <a:bodyPr wrap="square" rtlCol="0">
            <a:spAutoFit/>
          </a:bodyPr>
          <a:lstStyle/>
          <a:p>
            <a:r>
              <a:rPr lang="fr-FR" dirty="0">
                <a:latin typeface="+mj-lt"/>
                <a:ea typeface="Calibri" panose="020F0502020204030204" pitchFamily="34" charset="0"/>
              </a:rPr>
              <a:t>Projeter les encours pour estimer la date et le montant de facturation </a:t>
            </a:r>
            <a:r>
              <a:rPr lang="fr-FR" i="1" dirty="0">
                <a:latin typeface="+mj-lt"/>
                <a:ea typeface="Calibri" panose="020F0502020204030204" pitchFamily="34" charset="0"/>
              </a:rPr>
              <a:t>(clôture comptable, dépassement garanties bancaires)</a:t>
            </a:r>
          </a:p>
        </p:txBody>
      </p:sp>
      <p:sp>
        <p:nvSpPr>
          <p:cNvPr id="18" name="ZoneTexte 17"/>
          <p:cNvSpPr txBox="1"/>
          <p:nvPr/>
        </p:nvSpPr>
        <p:spPr>
          <a:xfrm>
            <a:off x="555171" y="4358977"/>
            <a:ext cx="8279788" cy="1477328"/>
          </a:xfrm>
          <a:prstGeom prst="rect">
            <a:avLst/>
          </a:prstGeom>
          <a:noFill/>
        </p:spPr>
        <p:txBody>
          <a:bodyPr wrap="square" rtlCol="0">
            <a:spAutoFit/>
          </a:bodyPr>
          <a:lstStyle/>
          <a:p>
            <a:r>
              <a:rPr lang="fr-FR" dirty="0">
                <a:latin typeface="+mj-lt"/>
              </a:rPr>
              <a:t>Se base sur les données théoriques des Lead times sans prendre en compte les plannings d’empotages</a:t>
            </a:r>
          </a:p>
          <a:p>
            <a:r>
              <a:rPr lang="fr-FR" dirty="0">
                <a:latin typeface="+mj-lt"/>
              </a:rPr>
              <a:t>Suppose que la livraison entrepôt (LE) et livraison directe (LD) ont les mêmes Mark-Up.</a:t>
            </a:r>
          </a:p>
          <a:p>
            <a:r>
              <a:rPr lang="fr-FR" dirty="0">
                <a:latin typeface="+mj-lt"/>
              </a:rPr>
              <a:t>Ne distingue pas entre le permanent et la promotion pour la projection de la date de facturation</a:t>
            </a:r>
          </a:p>
        </p:txBody>
      </p:sp>
      <p:sp>
        <p:nvSpPr>
          <p:cNvPr id="19" name="Rectangle à coins arrondis 18"/>
          <p:cNvSpPr/>
          <p:nvPr/>
        </p:nvSpPr>
        <p:spPr>
          <a:xfrm>
            <a:off x="111793" y="837715"/>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actuel</a:t>
            </a:r>
          </a:p>
        </p:txBody>
      </p:sp>
      <p:sp>
        <p:nvSpPr>
          <p:cNvPr id="20" name="Rectangle à coins arrondis 19"/>
          <p:cNvSpPr/>
          <p:nvPr/>
        </p:nvSpPr>
        <p:spPr>
          <a:xfrm>
            <a:off x="111793" y="2958854"/>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But</a:t>
            </a:r>
          </a:p>
        </p:txBody>
      </p:sp>
      <p:sp>
        <p:nvSpPr>
          <p:cNvPr id="21" name="Rectangle à coins arrondis 20"/>
          <p:cNvSpPr/>
          <p:nvPr/>
        </p:nvSpPr>
        <p:spPr>
          <a:xfrm>
            <a:off x="111793" y="4001972"/>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Problème</a:t>
            </a:r>
          </a:p>
        </p:txBody>
      </p:sp>
      <p:sp>
        <p:nvSpPr>
          <p:cNvPr id="15" name="ZoneTexte 14"/>
          <p:cNvSpPr txBox="1"/>
          <p:nvPr/>
        </p:nvSpPr>
        <p:spPr>
          <a:xfrm>
            <a:off x="837388" y="1413534"/>
            <a:ext cx="2147960" cy="276999"/>
          </a:xfrm>
          <a:prstGeom prst="rect">
            <a:avLst/>
          </a:prstGeom>
          <a:noFill/>
        </p:spPr>
        <p:txBody>
          <a:bodyPr wrap="none" rtlCol="0">
            <a:spAutoFit/>
          </a:bodyPr>
          <a:lstStyle/>
          <a:p>
            <a:r>
              <a:rPr lang="fr-FR" sz="1200" dirty="0"/>
              <a:t>Extraction des encours projetés</a:t>
            </a:r>
          </a:p>
        </p:txBody>
      </p:sp>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6843" y="1616448"/>
            <a:ext cx="452709" cy="446962"/>
          </a:xfrm>
          <a:prstGeom prst="rect">
            <a:avLst/>
          </a:prstGeom>
        </p:spPr>
      </p:pic>
      <p:sp>
        <p:nvSpPr>
          <p:cNvPr id="22" name="ZoneTexte 21"/>
          <p:cNvSpPr txBox="1"/>
          <p:nvPr/>
        </p:nvSpPr>
        <p:spPr>
          <a:xfrm>
            <a:off x="2686783" y="2458111"/>
            <a:ext cx="1359859" cy="276999"/>
          </a:xfrm>
          <a:prstGeom prst="rect">
            <a:avLst/>
          </a:prstGeom>
          <a:noFill/>
        </p:spPr>
        <p:txBody>
          <a:bodyPr wrap="none" rtlCol="0">
            <a:spAutoFit/>
          </a:bodyPr>
          <a:lstStyle/>
          <a:p>
            <a:r>
              <a:rPr lang="fr-FR" sz="1200" dirty="0"/>
              <a:t>Mark-Up par client</a:t>
            </a:r>
          </a:p>
        </p:txBody>
      </p:sp>
      <p:pic>
        <p:nvPicPr>
          <p:cNvPr id="23" name="Imag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6786" y="2661025"/>
            <a:ext cx="452709" cy="446962"/>
          </a:xfrm>
          <a:prstGeom prst="rect">
            <a:avLst/>
          </a:prstGeom>
        </p:spPr>
      </p:pic>
      <p:sp>
        <p:nvSpPr>
          <p:cNvPr id="24" name="Rectangle à coins arrondis 23"/>
          <p:cNvSpPr/>
          <p:nvPr/>
        </p:nvSpPr>
        <p:spPr>
          <a:xfrm>
            <a:off x="3662017" y="1600242"/>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Projection</a:t>
            </a:r>
          </a:p>
        </p:txBody>
      </p:sp>
      <p:sp>
        <p:nvSpPr>
          <p:cNvPr id="25" name="ZoneTexte 24"/>
          <p:cNvSpPr txBox="1"/>
          <p:nvPr/>
        </p:nvSpPr>
        <p:spPr>
          <a:xfrm>
            <a:off x="4179498" y="2458111"/>
            <a:ext cx="1446422" cy="276999"/>
          </a:xfrm>
          <a:prstGeom prst="rect">
            <a:avLst/>
          </a:prstGeom>
          <a:noFill/>
        </p:spPr>
        <p:txBody>
          <a:bodyPr wrap="none" rtlCol="0">
            <a:spAutoFit/>
          </a:bodyPr>
          <a:lstStyle/>
          <a:p>
            <a:r>
              <a:rPr lang="fr-FR" sz="1200" dirty="0"/>
              <a:t>Lead Time par client</a:t>
            </a:r>
          </a:p>
        </p:txBody>
      </p:sp>
      <p:pic>
        <p:nvPicPr>
          <p:cNvPr id="26" name="Imag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501" y="2661025"/>
            <a:ext cx="452709" cy="446962"/>
          </a:xfrm>
          <a:prstGeom prst="rect">
            <a:avLst/>
          </a:prstGeom>
        </p:spPr>
      </p:pic>
      <p:cxnSp>
        <p:nvCxnSpPr>
          <p:cNvPr id="27" name="Connecteur droit avec flèche 26"/>
          <p:cNvCxnSpPr>
            <a:stCxn id="22" idx="0"/>
            <a:endCxn id="24" idx="2"/>
          </p:cNvCxnSpPr>
          <p:nvPr/>
        </p:nvCxnSpPr>
        <p:spPr>
          <a:xfrm flipV="1">
            <a:off x="3366713" y="2100985"/>
            <a:ext cx="899462" cy="35712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25" idx="0"/>
            <a:endCxn id="24" idx="2"/>
          </p:cNvCxnSpPr>
          <p:nvPr/>
        </p:nvCxnSpPr>
        <p:spPr>
          <a:xfrm flipH="1" flipV="1">
            <a:off x="4266175" y="2100985"/>
            <a:ext cx="636534" cy="35712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7" idx="3"/>
            <a:endCxn id="24" idx="1"/>
          </p:cNvCxnSpPr>
          <p:nvPr/>
        </p:nvCxnSpPr>
        <p:spPr>
          <a:xfrm>
            <a:off x="1939552" y="1839929"/>
            <a:ext cx="1722465" cy="106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6861827" y="1411925"/>
            <a:ext cx="1225720" cy="276999"/>
          </a:xfrm>
          <a:prstGeom prst="rect">
            <a:avLst/>
          </a:prstGeom>
          <a:noFill/>
        </p:spPr>
        <p:txBody>
          <a:bodyPr wrap="none" rtlCol="0">
            <a:spAutoFit/>
          </a:bodyPr>
          <a:lstStyle/>
          <a:p>
            <a:r>
              <a:rPr lang="fr-FR" sz="1200" dirty="0"/>
              <a:t>Encours projetés</a:t>
            </a:r>
          </a:p>
        </p:txBody>
      </p:sp>
      <p:pic>
        <p:nvPicPr>
          <p:cNvPr id="36" name="Imag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8333" y="1616448"/>
            <a:ext cx="452709" cy="446962"/>
          </a:xfrm>
          <a:prstGeom prst="rect">
            <a:avLst/>
          </a:prstGeom>
        </p:spPr>
      </p:pic>
      <p:cxnSp>
        <p:nvCxnSpPr>
          <p:cNvPr id="37" name="Connecteur droit avec flèche 36"/>
          <p:cNvCxnSpPr>
            <a:stCxn id="24" idx="3"/>
            <a:endCxn id="36" idx="1"/>
          </p:cNvCxnSpPr>
          <p:nvPr/>
        </p:nvCxnSpPr>
        <p:spPr>
          <a:xfrm flipV="1">
            <a:off x="4870332" y="1839929"/>
            <a:ext cx="2378001" cy="106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encours projetés</a:t>
            </a:r>
            <a:endParaRPr lang="fr-FR" dirty="0">
              <a:latin typeface="Franklin Gothic Book (Corps)"/>
            </a:endParaRPr>
          </a:p>
        </p:txBody>
      </p:sp>
      <p:sp>
        <p:nvSpPr>
          <p:cNvPr id="16" name="ZoneTexte 15"/>
          <p:cNvSpPr txBox="1"/>
          <p:nvPr/>
        </p:nvSpPr>
        <p:spPr>
          <a:xfrm>
            <a:off x="818156" y="4659569"/>
            <a:ext cx="7392318" cy="1754326"/>
          </a:xfrm>
          <a:prstGeom prst="rect">
            <a:avLst/>
          </a:prstGeom>
          <a:noFill/>
        </p:spPr>
        <p:txBody>
          <a:bodyPr wrap="square" rtlCol="0">
            <a:spAutoFit/>
          </a:bodyPr>
          <a:lstStyle/>
          <a:p>
            <a:pPr marL="342900" indent="-342900">
              <a:buFont typeface="+mj-lt"/>
              <a:buAutoNum type="arabicPeriod"/>
            </a:pPr>
            <a:r>
              <a:rPr lang="fr-FR" dirty="0">
                <a:latin typeface="Franklin Gothic Book" panose="020B0503020102020204" pitchFamily="34" charset="0"/>
              </a:rPr>
              <a:t> </a:t>
            </a:r>
            <a:r>
              <a:rPr lang="fr-FR" dirty="0">
                <a:latin typeface="+mj-lt"/>
              </a:rPr>
              <a:t>Processus automatisé</a:t>
            </a:r>
          </a:p>
          <a:p>
            <a:pPr marL="457200" indent="-457200">
              <a:buFont typeface="+mj-lt"/>
              <a:buAutoNum type="arabicPeriod"/>
            </a:pPr>
            <a:r>
              <a:rPr lang="fr-FR" dirty="0">
                <a:latin typeface="+mj-lt"/>
              </a:rPr>
              <a:t>Estimation de date de facturation plus viable (se base sur des Lead Time par client, sur les planning d’empotage et sur la date exacte de facturation pour la Promo)</a:t>
            </a:r>
          </a:p>
          <a:p>
            <a:pPr marL="457200" indent="-457200">
              <a:buFont typeface="+mj-lt"/>
              <a:buAutoNum type="arabicPeriod"/>
            </a:pPr>
            <a:r>
              <a:rPr lang="fr-FR" dirty="0">
                <a:latin typeface="+mj-lt"/>
              </a:rPr>
              <a:t>Estimation plus fiable du montant facturé (distinction entre la LE et LD en utilisant les Mark-Up fournis par la comptabilité) </a:t>
            </a:r>
          </a:p>
        </p:txBody>
      </p:sp>
      <p:pic>
        <p:nvPicPr>
          <p:cNvPr id="11" name="Image 10"/>
          <p:cNvPicPr/>
          <p:nvPr/>
        </p:nvPicPr>
        <p:blipFill rotWithShape="1">
          <a:blip r:embed="rId3">
            <a:extLst>
              <a:ext uri="{28A0092B-C50C-407E-A947-70E740481C1C}">
                <a14:useLocalDpi xmlns:a14="http://schemas.microsoft.com/office/drawing/2010/main" val="0"/>
              </a:ext>
            </a:extLst>
          </a:blip>
          <a:srcRect r="1203" b="80716"/>
          <a:stretch/>
        </p:blipFill>
        <p:spPr bwMode="auto">
          <a:xfrm>
            <a:off x="727651" y="3202251"/>
            <a:ext cx="7610806" cy="979261"/>
          </a:xfrm>
          <a:prstGeom prst="rect">
            <a:avLst/>
          </a:prstGeom>
          <a:ln>
            <a:noFill/>
          </a:ln>
          <a:extLst>
            <a:ext uri="{53640926-AAD7-44D8-BBD7-CCE9431645EC}">
              <a14:shadowObscured xmlns:a14="http://schemas.microsoft.com/office/drawing/2010/main"/>
            </a:ext>
          </a:extLst>
        </p:spPr>
      </p:pic>
      <p:sp>
        <p:nvSpPr>
          <p:cNvPr id="18" name="Rectangle à coins arrondis 17"/>
          <p:cNvSpPr/>
          <p:nvPr/>
        </p:nvSpPr>
        <p:spPr>
          <a:xfrm>
            <a:off x="111793" y="837715"/>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amélioré</a:t>
            </a:r>
          </a:p>
        </p:txBody>
      </p:sp>
      <p:sp>
        <p:nvSpPr>
          <p:cNvPr id="19" name="Rectangle à coins arrondis 18"/>
          <p:cNvSpPr/>
          <p:nvPr/>
        </p:nvSpPr>
        <p:spPr>
          <a:xfrm>
            <a:off x="111793" y="4267426"/>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Améliorations</a:t>
            </a:r>
          </a:p>
        </p:txBody>
      </p:sp>
      <p:sp>
        <p:nvSpPr>
          <p:cNvPr id="13" name="ZoneTexte 12"/>
          <p:cNvSpPr txBox="1"/>
          <p:nvPr/>
        </p:nvSpPr>
        <p:spPr>
          <a:xfrm>
            <a:off x="1136959" y="1281536"/>
            <a:ext cx="2147960" cy="276999"/>
          </a:xfrm>
          <a:prstGeom prst="rect">
            <a:avLst/>
          </a:prstGeom>
          <a:noFill/>
        </p:spPr>
        <p:txBody>
          <a:bodyPr wrap="none" rtlCol="0">
            <a:spAutoFit/>
          </a:bodyPr>
          <a:lstStyle/>
          <a:p>
            <a:r>
              <a:rPr lang="fr-FR" sz="1200" dirty="0"/>
              <a:t>Extraction des encours projetés</a:t>
            </a:r>
          </a:p>
        </p:txBody>
      </p:sp>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5308" y="1484955"/>
            <a:ext cx="452709" cy="446962"/>
          </a:xfrm>
          <a:prstGeom prst="rect">
            <a:avLst/>
          </a:prstGeom>
        </p:spPr>
      </p:pic>
      <p:sp>
        <p:nvSpPr>
          <p:cNvPr id="15" name="ZoneTexte 14"/>
          <p:cNvSpPr txBox="1"/>
          <p:nvPr/>
        </p:nvSpPr>
        <p:spPr>
          <a:xfrm>
            <a:off x="2481506" y="2541034"/>
            <a:ext cx="1359859" cy="276999"/>
          </a:xfrm>
          <a:prstGeom prst="rect">
            <a:avLst/>
          </a:prstGeom>
          <a:noFill/>
        </p:spPr>
        <p:txBody>
          <a:bodyPr wrap="none" rtlCol="0">
            <a:spAutoFit/>
          </a:bodyPr>
          <a:lstStyle/>
          <a:p>
            <a:r>
              <a:rPr lang="fr-FR" sz="1200" dirty="0"/>
              <a:t>Mark-Up par client</a:t>
            </a: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1509" y="2146419"/>
            <a:ext cx="452709" cy="446962"/>
          </a:xfrm>
          <a:prstGeom prst="rect">
            <a:avLst/>
          </a:prstGeom>
        </p:spPr>
      </p:pic>
      <p:sp>
        <p:nvSpPr>
          <p:cNvPr id="20" name="Rectangle à coins arrondis 19"/>
          <p:cNvSpPr/>
          <p:nvPr/>
        </p:nvSpPr>
        <p:spPr>
          <a:xfrm>
            <a:off x="3353506" y="1468749"/>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Projection théorique</a:t>
            </a:r>
          </a:p>
        </p:txBody>
      </p:sp>
      <p:sp>
        <p:nvSpPr>
          <p:cNvPr id="21" name="ZoneTexte 20"/>
          <p:cNvSpPr txBox="1"/>
          <p:nvPr/>
        </p:nvSpPr>
        <p:spPr>
          <a:xfrm>
            <a:off x="3765662" y="2533877"/>
            <a:ext cx="1446422" cy="276999"/>
          </a:xfrm>
          <a:prstGeom prst="rect">
            <a:avLst/>
          </a:prstGeom>
          <a:noFill/>
        </p:spPr>
        <p:txBody>
          <a:bodyPr wrap="none" rtlCol="0">
            <a:spAutoFit/>
          </a:bodyPr>
          <a:lstStyle/>
          <a:p>
            <a:r>
              <a:rPr lang="fr-FR" sz="1200" dirty="0"/>
              <a:t>Lead Time par client</a:t>
            </a:r>
          </a:p>
        </p:txBody>
      </p:sp>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5665" y="2181114"/>
            <a:ext cx="452709" cy="446962"/>
          </a:xfrm>
          <a:prstGeom prst="rect">
            <a:avLst/>
          </a:prstGeom>
        </p:spPr>
      </p:pic>
      <p:cxnSp>
        <p:nvCxnSpPr>
          <p:cNvPr id="23" name="Connecteur droit avec flèche 22"/>
          <p:cNvCxnSpPr>
            <a:stCxn id="17" idx="0"/>
            <a:endCxn id="20" idx="2"/>
          </p:cNvCxnSpPr>
          <p:nvPr/>
        </p:nvCxnSpPr>
        <p:spPr>
          <a:xfrm flipV="1">
            <a:off x="3227864" y="1969492"/>
            <a:ext cx="729800" cy="1769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0"/>
            <a:endCxn id="20" idx="2"/>
          </p:cNvCxnSpPr>
          <p:nvPr/>
        </p:nvCxnSpPr>
        <p:spPr>
          <a:xfrm flipH="1" flipV="1">
            <a:off x="3957664" y="1969492"/>
            <a:ext cx="554356" cy="21162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14" idx="3"/>
            <a:endCxn id="20" idx="1"/>
          </p:cNvCxnSpPr>
          <p:nvPr/>
        </p:nvCxnSpPr>
        <p:spPr>
          <a:xfrm>
            <a:off x="2378017" y="1708436"/>
            <a:ext cx="975489" cy="106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7300292" y="1280432"/>
            <a:ext cx="1225720" cy="276999"/>
          </a:xfrm>
          <a:prstGeom prst="rect">
            <a:avLst/>
          </a:prstGeom>
          <a:noFill/>
        </p:spPr>
        <p:txBody>
          <a:bodyPr wrap="none" rtlCol="0">
            <a:spAutoFit/>
          </a:bodyPr>
          <a:lstStyle/>
          <a:p>
            <a:r>
              <a:rPr lang="fr-FR" sz="1200" dirty="0"/>
              <a:t>Encours projetés</a:t>
            </a:r>
          </a:p>
        </p:txBody>
      </p:sp>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6798" y="1484955"/>
            <a:ext cx="452709" cy="446962"/>
          </a:xfrm>
          <a:prstGeom prst="rect">
            <a:avLst/>
          </a:prstGeom>
        </p:spPr>
      </p:pic>
      <p:cxnSp>
        <p:nvCxnSpPr>
          <p:cNvPr id="30" name="Connecteur droit avec flèche 29"/>
          <p:cNvCxnSpPr>
            <a:endCxn id="29" idx="1"/>
          </p:cNvCxnSpPr>
          <p:nvPr/>
        </p:nvCxnSpPr>
        <p:spPr>
          <a:xfrm flipV="1">
            <a:off x="6008914" y="1708436"/>
            <a:ext cx="1677884" cy="57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5954803" y="1468749"/>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Projection finale</a:t>
            </a:r>
          </a:p>
        </p:txBody>
      </p:sp>
      <p:cxnSp>
        <p:nvCxnSpPr>
          <p:cNvPr id="35" name="Connecteur droit avec flèche 34"/>
          <p:cNvCxnSpPr>
            <a:stCxn id="20" idx="3"/>
            <a:endCxn id="34" idx="1"/>
          </p:cNvCxnSpPr>
          <p:nvPr/>
        </p:nvCxnSpPr>
        <p:spPr>
          <a:xfrm>
            <a:off x="4561821" y="1719121"/>
            <a:ext cx="1392982"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93789" y="2525466"/>
            <a:ext cx="1225968" cy="461665"/>
          </a:xfrm>
          <a:prstGeom prst="rect">
            <a:avLst/>
          </a:prstGeom>
          <a:noFill/>
        </p:spPr>
        <p:txBody>
          <a:bodyPr wrap="square" rtlCol="0">
            <a:spAutoFit/>
          </a:bodyPr>
          <a:lstStyle/>
          <a:p>
            <a:pPr algn="ctr"/>
            <a:r>
              <a:rPr lang="fr-FR" sz="1200" dirty="0"/>
              <a:t>Planning des empotages</a:t>
            </a:r>
          </a:p>
        </p:txBody>
      </p:sp>
      <p:pic>
        <p:nvPicPr>
          <p:cNvPr id="41" name="Imag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7568" y="2064101"/>
            <a:ext cx="452709" cy="446962"/>
          </a:xfrm>
          <a:prstGeom prst="rect">
            <a:avLst/>
          </a:prstGeom>
        </p:spPr>
      </p:pic>
      <p:sp>
        <p:nvSpPr>
          <p:cNvPr id="42" name="ZoneTexte 41"/>
          <p:cNvSpPr txBox="1"/>
          <p:nvPr/>
        </p:nvSpPr>
        <p:spPr>
          <a:xfrm>
            <a:off x="6915803" y="2456479"/>
            <a:ext cx="1367041" cy="276999"/>
          </a:xfrm>
          <a:prstGeom prst="rect">
            <a:avLst/>
          </a:prstGeom>
          <a:noFill/>
        </p:spPr>
        <p:txBody>
          <a:bodyPr wrap="none" rtlCol="0">
            <a:spAutoFit/>
          </a:bodyPr>
          <a:lstStyle/>
          <a:p>
            <a:r>
              <a:rPr lang="fr-FR" sz="1200" dirty="0" err="1"/>
              <a:t>Tab.</a:t>
            </a:r>
            <a:r>
              <a:rPr lang="fr-FR" sz="1200" dirty="0"/>
              <a:t> Promo directe</a:t>
            </a:r>
          </a:p>
        </p:txBody>
      </p:sp>
      <p:pic>
        <p:nvPicPr>
          <p:cNvPr id="43" name="Imag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4089" y="2066624"/>
            <a:ext cx="452709" cy="446962"/>
          </a:xfrm>
          <a:prstGeom prst="rect">
            <a:avLst/>
          </a:prstGeom>
        </p:spPr>
      </p:pic>
      <p:cxnSp>
        <p:nvCxnSpPr>
          <p:cNvPr id="44" name="Connecteur droit avec flèche 43"/>
          <p:cNvCxnSpPr>
            <a:stCxn id="41" idx="0"/>
            <a:endCxn id="34" idx="2"/>
          </p:cNvCxnSpPr>
          <p:nvPr/>
        </p:nvCxnSpPr>
        <p:spPr>
          <a:xfrm flipV="1">
            <a:off x="5663923" y="1969492"/>
            <a:ext cx="895038" cy="946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43" idx="0"/>
            <a:endCxn id="34" idx="2"/>
          </p:cNvCxnSpPr>
          <p:nvPr/>
        </p:nvCxnSpPr>
        <p:spPr>
          <a:xfrm flipH="1" flipV="1">
            <a:off x="6558961" y="1969492"/>
            <a:ext cx="901483" cy="9713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à coins arrondis 64"/>
          <p:cNvSpPr/>
          <p:nvPr/>
        </p:nvSpPr>
        <p:spPr>
          <a:xfrm>
            <a:off x="3273055" y="1433704"/>
            <a:ext cx="4027237" cy="63855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à coins arrondis 65"/>
          <p:cNvSpPr/>
          <p:nvPr/>
        </p:nvSpPr>
        <p:spPr>
          <a:xfrm>
            <a:off x="6111442" y="660543"/>
            <a:ext cx="1637519" cy="569178"/>
          </a:xfrm>
          <a:prstGeom prst="wedgeRoundRectCallout">
            <a:avLst>
              <a:gd name="adj1" fmla="val -98374"/>
              <a:gd name="adj2" fmla="val 83128"/>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Périmètre d’amélioration</a:t>
            </a:r>
          </a:p>
        </p:txBody>
      </p:sp>
    </p:spTree>
    <p:extLst>
      <p:ext uri="{BB962C8B-B14F-4D97-AF65-F5344CB8AC3E}">
        <p14:creationId xmlns:p14="http://schemas.microsoft.com/office/powerpoint/2010/main" val="405973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alertes sur commandes</a:t>
            </a:r>
            <a:endParaRPr lang="fr-FR" dirty="0">
              <a:latin typeface="Franklin Gothic Book (Corps)"/>
            </a:endParaRPr>
          </a:p>
        </p:txBody>
      </p:sp>
      <p:sp>
        <p:nvSpPr>
          <p:cNvPr id="16" name="ZoneTexte 15"/>
          <p:cNvSpPr txBox="1"/>
          <p:nvPr/>
        </p:nvSpPr>
        <p:spPr>
          <a:xfrm>
            <a:off x="525698" y="4040339"/>
            <a:ext cx="8279788" cy="646331"/>
          </a:xfrm>
          <a:prstGeom prst="rect">
            <a:avLst/>
          </a:prstGeom>
          <a:noFill/>
        </p:spPr>
        <p:txBody>
          <a:bodyPr wrap="square" rtlCol="0">
            <a:spAutoFit/>
          </a:bodyPr>
          <a:lstStyle/>
          <a:p>
            <a:r>
              <a:rPr lang="fr-FR" dirty="0">
                <a:latin typeface="+mj-lt"/>
                <a:ea typeface="Calibri" panose="020F0502020204030204" pitchFamily="34" charset="0"/>
              </a:rPr>
              <a:t>Traiter les commandes actuelles et vérifier si les quantités commandées vérifient les seuils d’arrondie et le minimum de commande en valeur</a:t>
            </a:r>
          </a:p>
        </p:txBody>
      </p:sp>
      <p:sp>
        <p:nvSpPr>
          <p:cNvPr id="3" name="Rectangle à coins arrondis 2"/>
          <p:cNvSpPr/>
          <p:nvPr/>
        </p:nvSpPr>
        <p:spPr>
          <a:xfrm>
            <a:off x="111793" y="837715"/>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actuel</a:t>
            </a:r>
          </a:p>
        </p:txBody>
      </p:sp>
      <p:sp>
        <p:nvSpPr>
          <p:cNvPr id="13" name="Rectangle à coins arrondis 12"/>
          <p:cNvSpPr/>
          <p:nvPr/>
        </p:nvSpPr>
        <p:spPr>
          <a:xfrm>
            <a:off x="111793" y="3620497"/>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But</a:t>
            </a:r>
          </a:p>
        </p:txBody>
      </p:sp>
      <p:sp>
        <p:nvSpPr>
          <p:cNvPr id="15" name="Rectangle à coins arrondis 14"/>
          <p:cNvSpPr/>
          <p:nvPr/>
        </p:nvSpPr>
        <p:spPr>
          <a:xfrm>
            <a:off x="111793" y="4674501"/>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Problème</a:t>
            </a:r>
          </a:p>
        </p:txBody>
      </p:sp>
      <p:sp>
        <p:nvSpPr>
          <p:cNvPr id="14" name="ZoneTexte 13"/>
          <p:cNvSpPr txBox="1"/>
          <p:nvPr/>
        </p:nvSpPr>
        <p:spPr>
          <a:xfrm>
            <a:off x="525698" y="5127684"/>
            <a:ext cx="8279788" cy="646331"/>
          </a:xfrm>
          <a:prstGeom prst="rect">
            <a:avLst/>
          </a:prstGeom>
          <a:noFill/>
        </p:spPr>
        <p:txBody>
          <a:bodyPr wrap="square" rtlCol="0">
            <a:spAutoFit/>
          </a:bodyPr>
          <a:lstStyle/>
          <a:p>
            <a:r>
              <a:rPr lang="fr-FR" dirty="0">
                <a:latin typeface="+mj-lt"/>
                <a:cs typeface="Arial" panose="020B0604020202020204" pitchFamily="34" charset="0"/>
              </a:rPr>
              <a:t>Processus manuel qui se contentait à arrondir la demande et détecter le respect du BQ de valeur</a:t>
            </a:r>
          </a:p>
        </p:txBody>
      </p:sp>
      <p:sp>
        <p:nvSpPr>
          <p:cNvPr id="18" name="ZoneTexte 17"/>
          <p:cNvSpPr txBox="1"/>
          <p:nvPr/>
        </p:nvSpPr>
        <p:spPr>
          <a:xfrm>
            <a:off x="1675409" y="1351605"/>
            <a:ext cx="952505" cy="276999"/>
          </a:xfrm>
          <a:prstGeom prst="rect">
            <a:avLst/>
          </a:prstGeom>
          <a:noFill/>
        </p:spPr>
        <p:txBody>
          <a:bodyPr wrap="none" rtlCol="0">
            <a:spAutoFit/>
          </a:bodyPr>
          <a:lstStyle/>
          <a:p>
            <a:r>
              <a:rPr lang="fr-FR" sz="1200" dirty="0"/>
              <a:t>Cmd du jour</a:t>
            </a:r>
          </a:p>
        </p:txBody>
      </p:sp>
      <p:pic>
        <p:nvPicPr>
          <p:cNvPr id="19" name="Imag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5308" y="1555024"/>
            <a:ext cx="452709" cy="446962"/>
          </a:xfrm>
          <a:prstGeom prst="rect">
            <a:avLst/>
          </a:prstGeom>
        </p:spPr>
      </p:pic>
      <p:cxnSp>
        <p:nvCxnSpPr>
          <p:cNvPr id="22" name="Connecteur droit avec flèche 21"/>
          <p:cNvCxnSpPr>
            <a:stCxn id="19" idx="3"/>
            <a:endCxn id="23" idx="1"/>
          </p:cNvCxnSpPr>
          <p:nvPr/>
        </p:nvCxnSpPr>
        <p:spPr>
          <a:xfrm>
            <a:off x="2378017" y="1778505"/>
            <a:ext cx="975489" cy="478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à coins arrondis 22"/>
          <p:cNvSpPr/>
          <p:nvPr/>
        </p:nvSpPr>
        <p:spPr>
          <a:xfrm>
            <a:off x="3353506" y="1532914"/>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a:t>Verif</a:t>
            </a:r>
            <a:r>
              <a:rPr lang="fr-FR" sz="1100" dirty="0"/>
              <a:t>. Arrondi et BQ valeur</a:t>
            </a:r>
          </a:p>
        </p:txBody>
      </p:sp>
      <p:sp>
        <p:nvSpPr>
          <p:cNvPr id="24" name="ZoneTexte 23"/>
          <p:cNvSpPr txBox="1"/>
          <p:nvPr/>
        </p:nvSpPr>
        <p:spPr>
          <a:xfrm>
            <a:off x="3041545" y="3068611"/>
            <a:ext cx="1837683" cy="276999"/>
          </a:xfrm>
          <a:prstGeom prst="rect">
            <a:avLst/>
          </a:prstGeom>
          <a:noFill/>
        </p:spPr>
        <p:txBody>
          <a:bodyPr wrap="none" rtlCol="0">
            <a:spAutoFit/>
          </a:bodyPr>
          <a:lstStyle/>
          <a:p>
            <a:r>
              <a:rPr lang="fr-FR" sz="1200" dirty="0"/>
              <a:t>Liste des clients concernés</a:t>
            </a: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4033" y="2621649"/>
            <a:ext cx="452709" cy="446962"/>
          </a:xfrm>
          <a:prstGeom prst="rect">
            <a:avLst/>
          </a:prstGeom>
        </p:spPr>
      </p:pic>
      <p:cxnSp>
        <p:nvCxnSpPr>
          <p:cNvPr id="26" name="Connecteur droit avec flèche 25"/>
          <p:cNvCxnSpPr>
            <a:stCxn id="25" idx="0"/>
            <a:endCxn id="23" idx="2"/>
          </p:cNvCxnSpPr>
          <p:nvPr/>
        </p:nvCxnSpPr>
        <p:spPr>
          <a:xfrm flipH="1" flipV="1">
            <a:off x="3957664" y="2033657"/>
            <a:ext cx="2724" cy="58799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628970" y="1381101"/>
            <a:ext cx="1740413" cy="276999"/>
          </a:xfrm>
          <a:prstGeom prst="rect">
            <a:avLst/>
          </a:prstGeom>
          <a:noFill/>
        </p:spPr>
        <p:txBody>
          <a:bodyPr wrap="none" rtlCol="0">
            <a:spAutoFit/>
          </a:bodyPr>
          <a:lstStyle/>
          <a:p>
            <a:r>
              <a:rPr lang="fr-FR" sz="1200" dirty="0"/>
              <a:t>Alertes BQ Val et Arrondi</a:t>
            </a:r>
          </a:p>
        </p:txBody>
      </p:sp>
      <p:pic>
        <p:nvPicPr>
          <p:cNvPr id="33" name="Imag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823" y="1586695"/>
            <a:ext cx="452709" cy="446962"/>
          </a:xfrm>
          <a:prstGeom prst="rect">
            <a:avLst/>
          </a:prstGeom>
        </p:spPr>
      </p:pic>
      <p:cxnSp>
        <p:nvCxnSpPr>
          <p:cNvPr id="37" name="Connecteur droit avec flèche 36"/>
          <p:cNvCxnSpPr>
            <a:stCxn id="23" idx="3"/>
            <a:endCxn id="33" idx="1"/>
          </p:cNvCxnSpPr>
          <p:nvPr/>
        </p:nvCxnSpPr>
        <p:spPr>
          <a:xfrm>
            <a:off x="4561821" y="1783286"/>
            <a:ext cx="1711002" cy="2689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5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15</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alertes sur commandes</a:t>
            </a:r>
            <a:endParaRPr lang="fr-FR" dirty="0">
              <a:latin typeface="Franklin Gothic Book (Corps)"/>
            </a:endParaRPr>
          </a:p>
        </p:txBody>
      </p:sp>
      <p:sp>
        <p:nvSpPr>
          <p:cNvPr id="16" name="ZoneTexte 15"/>
          <p:cNvSpPr txBox="1"/>
          <p:nvPr/>
        </p:nvSpPr>
        <p:spPr>
          <a:xfrm>
            <a:off x="875841" y="4802729"/>
            <a:ext cx="7392318" cy="923330"/>
          </a:xfrm>
          <a:prstGeom prst="rect">
            <a:avLst/>
          </a:prstGeom>
          <a:noFill/>
        </p:spPr>
        <p:txBody>
          <a:bodyPr wrap="square" rtlCol="0">
            <a:spAutoFit/>
          </a:bodyPr>
          <a:lstStyle/>
          <a:p>
            <a:pPr marL="457200" indent="-457200">
              <a:buFont typeface="+mj-lt"/>
              <a:buAutoNum type="arabicPeriod"/>
            </a:pPr>
            <a:r>
              <a:rPr lang="fr-FR" dirty="0">
                <a:latin typeface="+mj-lt"/>
              </a:rPr>
              <a:t>Processus automatisé</a:t>
            </a:r>
          </a:p>
          <a:p>
            <a:pPr marL="457200" indent="-457200">
              <a:buFont typeface="+mj-lt"/>
              <a:buAutoNum type="arabicPeriod"/>
            </a:pPr>
            <a:r>
              <a:rPr lang="fr-FR" dirty="0">
                <a:latin typeface="+mj-lt"/>
              </a:rPr>
              <a:t>Intègre une analyse de possibilité d’approvisionnement et génère une liste d’article impossible à approvisionner pour la GSP (avec la valeur)</a:t>
            </a:r>
          </a:p>
        </p:txBody>
      </p:sp>
      <p:sp>
        <p:nvSpPr>
          <p:cNvPr id="11" name="Rectangle à coins arrondis 10"/>
          <p:cNvSpPr/>
          <p:nvPr/>
        </p:nvSpPr>
        <p:spPr>
          <a:xfrm>
            <a:off x="111793" y="837715"/>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amélioré</a:t>
            </a:r>
          </a:p>
        </p:txBody>
      </p:sp>
      <p:sp>
        <p:nvSpPr>
          <p:cNvPr id="13" name="Rectangle à coins arrondis 12"/>
          <p:cNvSpPr/>
          <p:nvPr/>
        </p:nvSpPr>
        <p:spPr>
          <a:xfrm>
            <a:off x="111793" y="4267426"/>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Améliorations</a:t>
            </a:r>
          </a:p>
        </p:txBody>
      </p:sp>
      <p:sp>
        <p:nvSpPr>
          <p:cNvPr id="14" name="ZoneTexte 13"/>
          <p:cNvSpPr txBox="1"/>
          <p:nvPr/>
        </p:nvSpPr>
        <p:spPr>
          <a:xfrm>
            <a:off x="588379" y="1351605"/>
            <a:ext cx="952505" cy="276999"/>
          </a:xfrm>
          <a:prstGeom prst="rect">
            <a:avLst/>
          </a:prstGeom>
          <a:noFill/>
        </p:spPr>
        <p:txBody>
          <a:bodyPr wrap="none" rtlCol="0">
            <a:spAutoFit/>
          </a:bodyPr>
          <a:lstStyle/>
          <a:p>
            <a:r>
              <a:rPr lang="fr-FR" sz="1200" dirty="0"/>
              <a:t>Cmd du jour</a:t>
            </a: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78" y="1555024"/>
            <a:ext cx="452709" cy="446962"/>
          </a:xfrm>
          <a:prstGeom prst="rect">
            <a:avLst/>
          </a:prstGeom>
        </p:spPr>
      </p:pic>
      <p:cxnSp>
        <p:nvCxnSpPr>
          <p:cNvPr id="17" name="Connecteur droit avec flèche 16"/>
          <p:cNvCxnSpPr>
            <a:stCxn id="15" idx="3"/>
            <a:endCxn id="18" idx="1"/>
          </p:cNvCxnSpPr>
          <p:nvPr/>
        </p:nvCxnSpPr>
        <p:spPr>
          <a:xfrm>
            <a:off x="1290987" y="1778505"/>
            <a:ext cx="975489" cy="478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à coins arrondis 17"/>
          <p:cNvSpPr/>
          <p:nvPr/>
        </p:nvSpPr>
        <p:spPr>
          <a:xfrm>
            <a:off x="2266476" y="1532914"/>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a:t>Verif</a:t>
            </a:r>
            <a:r>
              <a:rPr lang="fr-FR" sz="1100" dirty="0"/>
              <a:t>. Arrondi et BQ valeur</a:t>
            </a:r>
          </a:p>
        </p:txBody>
      </p:sp>
      <p:sp>
        <p:nvSpPr>
          <p:cNvPr id="19" name="ZoneTexte 18"/>
          <p:cNvSpPr txBox="1"/>
          <p:nvPr/>
        </p:nvSpPr>
        <p:spPr>
          <a:xfrm>
            <a:off x="1954515" y="3068611"/>
            <a:ext cx="1837683" cy="276999"/>
          </a:xfrm>
          <a:prstGeom prst="rect">
            <a:avLst/>
          </a:prstGeom>
          <a:noFill/>
        </p:spPr>
        <p:txBody>
          <a:bodyPr wrap="none" rtlCol="0">
            <a:spAutoFit/>
          </a:bodyPr>
          <a:lstStyle/>
          <a:p>
            <a:r>
              <a:rPr lang="fr-FR" sz="1200" dirty="0"/>
              <a:t>Liste des clients concernés</a:t>
            </a: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003" y="2621649"/>
            <a:ext cx="452709" cy="446962"/>
          </a:xfrm>
          <a:prstGeom prst="rect">
            <a:avLst/>
          </a:prstGeom>
        </p:spPr>
      </p:pic>
      <p:cxnSp>
        <p:nvCxnSpPr>
          <p:cNvPr id="21" name="Connecteur droit avec flèche 20"/>
          <p:cNvCxnSpPr>
            <a:stCxn id="20" idx="0"/>
            <a:endCxn id="18" idx="2"/>
          </p:cNvCxnSpPr>
          <p:nvPr/>
        </p:nvCxnSpPr>
        <p:spPr>
          <a:xfrm flipH="1" flipV="1">
            <a:off x="2870634" y="2033657"/>
            <a:ext cx="2724" cy="58799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6514809" y="1351605"/>
            <a:ext cx="627031" cy="276999"/>
          </a:xfrm>
          <a:prstGeom prst="rect">
            <a:avLst/>
          </a:prstGeom>
          <a:noFill/>
        </p:spPr>
        <p:txBody>
          <a:bodyPr wrap="none" rtlCol="0">
            <a:spAutoFit/>
          </a:bodyPr>
          <a:lstStyle/>
          <a:p>
            <a:r>
              <a:rPr lang="fr-FR" sz="1200" dirty="0"/>
              <a:t>Alertes</a:t>
            </a: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2051" y="1565144"/>
            <a:ext cx="452709" cy="446962"/>
          </a:xfrm>
          <a:prstGeom prst="rect">
            <a:avLst/>
          </a:prstGeom>
        </p:spPr>
      </p:pic>
      <p:cxnSp>
        <p:nvCxnSpPr>
          <p:cNvPr id="27" name="Connecteur droit avec flèche 26"/>
          <p:cNvCxnSpPr>
            <a:stCxn id="29" idx="3"/>
            <a:endCxn id="25" idx="1"/>
          </p:cNvCxnSpPr>
          <p:nvPr/>
        </p:nvCxnSpPr>
        <p:spPr>
          <a:xfrm>
            <a:off x="5234703" y="1783286"/>
            <a:ext cx="1397348" cy="533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à coins arrondis 28"/>
          <p:cNvSpPr/>
          <p:nvPr/>
        </p:nvSpPr>
        <p:spPr>
          <a:xfrm>
            <a:off x="4026388" y="1532914"/>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Analyse </a:t>
            </a:r>
            <a:r>
              <a:rPr lang="fr-FR" sz="1100" dirty="0" err="1"/>
              <a:t>Supply</a:t>
            </a:r>
            <a:endParaRPr lang="fr-FR" sz="1100" dirty="0"/>
          </a:p>
        </p:txBody>
      </p:sp>
      <p:cxnSp>
        <p:nvCxnSpPr>
          <p:cNvPr id="30" name="Connecteur droit avec flèche 29"/>
          <p:cNvCxnSpPr>
            <a:stCxn id="18" idx="3"/>
            <a:endCxn id="29" idx="1"/>
          </p:cNvCxnSpPr>
          <p:nvPr/>
        </p:nvCxnSpPr>
        <p:spPr>
          <a:xfrm>
            <a:off x="3474791" y="1783286"/>
            <a:ext cx="551597"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407389" y="2669299"/>
            <a:ext cx="457200" cy="457200"/>
          </a:xfrm>
          <a:prstGeom prst="rect">
            <a:avLst/>
          </a:prstGeom>
        </p:spPr>
      </p:pic>
      <p:sp>
        <p:nvSpPr>
          <p:cNvPr id="36" name="ZoneTexte 35"/>
          <p:cNvSpPr txBox="1"/>
          <p:nvPr/>
        </p:nvSpPr>
        <p:spPr>
          <a:xfrm>
            <a:off x="4170202" y="3097300"/>
            <a:ext cx="903643" cy="276999"/>
          </a:xfrm>
          <a:prstGeom prst="rect">
            <a:avLst/>
          </a:prstGeom>
          <a:noFill/>
        </p:spPr>
        <p:txBody>
          <a:bodyPr wrap="square" rtlCol="0">
            <a:spAutoFit/>
          </a:bodyPr>
          <a:lstStyle/>
          <a:p>
            <a:pPr algn="ctr"/>
            <a:r>
              <a:rPr lang="fr-FR" sz="1200" dirty="0"/>
              <a:t>ERP</a:t>
            </a:r>
          </a:p>
        </p:txBody>
      </p:sp>
      <p:cxnSp>
        <p:nvCxnSpPr>
          <p:cNvPr id="37" name="Connecteur droit avec flèche 36"/>
          <p:cNvCxnSpPr>
            <a:stCxn id="35" idx="2"/>
            <a:endCxn id="29" idx="2"/>
          </p:cNvCxnSpPr>
          <p:nvPr/>
        </p:nvCxnSpPr>
        <p:spPr>
          <a:xfrm flipH="1" flipV="1">
            <a:off x="4630546" y="2033657"/>
            <a:ext cx="5443" cy="6356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à coins arrondis 40"/>
          <p:cNvSpPr/>
          <p:nvPr/>
        </p:nvSpPr>
        <p:spPr>
          <a:xfrm>
            <a:off x="3792198" y="1433703"/>
            <a:ext cx="1631538" cy="86301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6111442" y="660543"/>
            <a:ext cx="1637519" cy="569178"/>
          </a:xfrm>
          <a:prstGeom prst="wedgeRoundRectCallout">
            <a:avLst>
              <a:gd name="adj1" fmla="val -98374"/>
              <a:gd name="adj2" fmla="val 83128"/>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Périmètre d’amélioration</a:t>
            </a:r>
          </a:p>
        </p:txBody>
      </p:sp>
    </p:spTree>
    <p:extLst>
      <p:ext uri="{BB962C8B-B14F-4D97-AF65-F5344CB8AC3E}">
        <p14:creationId xmlns:p14="http://schemas.microsoft.com/office/powerpoint/2010/main" val="75127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16</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alertes sur commandes</a:t>
            </a:r>
            <a:endParaRPr lang="fr-FR" dirty="0">
              <a:latin typeface="Franklin Gothic Book (Corps)"/>
            </a:endParaRPr>
          </a:p>
        </p:txBody>
      </p:sp>
      <p:sp>
        <p:nvSpPr>
          <p:cNvPr id="14" name="ZoneTexte 13"/>
          <p:cNvSpPr txBox="1"/>
          <p:nvPr/>
        </p:nvSpPr>
        <p:spPr>
          <a:xfrm>
            <a:off x="258573" y="711279"/>
            <a:ext cx="8793048" cy="369332"/>
          </a:xfrm>
          <a:prstGeom prst="rect">
            <a:avLst/>
          </a:prstGeom>
          <a:noFill/>
        </p:spPr>
        <p:txBody>
          <a:bodyPr wrap="none" rtlCol="0">
            <a:spAutoFit/>
          </a:bodyPr>
          <a:lstStyle/>
          <a:p>
            <a:r>
              <a:rPr lang="fr-FR" dirty="0"/>
              <a:t>Extrait de la liste des causes identifiées qui induisent une impossibilité d’approvisionnement</a:t>
            </a:r>
          </a:p>
        </p:txBody>
      </p:sp>
      <p:graphicFrame>
        <p:nvGraphicFramePr>
          <p:cNvPr id="3" name="Tableau 2"/>
          <p:cNvGraphicFramePr>
            <a:graphicFrameLocks noGrp="1"/>
          </p:cNvGraphicFramePr>
          <p:nvPr>
            <p:extLst>
              <p:ext uri="{D42A27DB-BD31-4B8C-83A1-F6EECF244321}">
                <p14:modId xmlns:p14="http://schemas.microsoft.com/office/powerpoint/2010/main" val="3474140381"/>
              </p:ext>
            </p:extLst>
          </p:nvPr>
        </p:nvGraphicFramePr>
        <p:xfrm>
          <a:off x="286438" y="1080611"/>
          <a:ext cx="8571124" cy="1528828"/>
        </p:xfrm>
        <a:graphic>
          <a:graphicData uri="http://schemas.openxmlformats.org/drawingml/2006/table">
            <a:tbl>
              <a:tblPr firstRow="1" firstCol="1" bandRow="1">
                <a:tableStyleId>{5C22544A-7EE6-4342-B048-85BDC9FD1C3A}</a:tableStyleId>
              </a:tblPr>
              <a:tblGrid>
                <a:gridCol w="2807294">
                  <a:extLst>
                    <a:ext uri="{9D8B030D-6E8A-4147-A177-3AD203B41FA5}">
                      <a16:colId xmlns:a16="http://schemas.microsoft.com/office/drawing/2014/main" val="20000"/>
                    </a:ext>
                  </a:extLst>
                </a:gridCol>
                <a:gridCol w="5763830">
                  <a:extLst>
                    <a:ext uri="{9D8B030D-6E8A-4147-A177-3AD203B41FA5}">
                      <a16:colId xmlns:a16="http://schemas.microsoft.com/office/drawing/2014/main" val="20001"/>
                    </a:ext>
                  </a:extLst>
                </a:gridCol>
              </a:tblGrid>
              <a:tr h="0">
                <a:tc>
                  <a:txBody>
                    <a:bodyPr/>
                    <a:lstStyle/>
                    <a:p>
                      <a:pPr>
                        <a:lnSpc>
                          <a:spcPct val="150000"/>
                        </a:lnSpc>
                        <a:spcAft>
                          <a:spcPts val="0"/>
                        </a:spcAft>
                      </a:pPr>
                      <a:r>
                        <a:rPr lang="fr-FR" sz="1200" dirty="0">
                          <a:effectLst/>
                        </a:rPr>
                        <a:t>Nom de la cause</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fr-FR" sz="1200">
                          <a:effectLst/>
                        </a:rPr>
                        <a:t>Explication</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50000"/>
                        </a:lnSpc>
                        <a:spcAft>
                          <a:spcPts val="0"/>
                        </a:spcAft>
                      </a:pPr>
                      <a:r>
                        <a:rPr lang="fr-FR" sz="1200" dirty="0">
                          <a:effectLst/>
                        </a:rPr>
                        <a:t>Article DSU</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fr-FR" sz="1200">
                          <a:effectLst/>
                        </a:rPr>
                        <a:t>Article en fin cycle de vie impossible à commander de la part de la GSP au près d’EasyDis</a:t>
                      </a:r>
                      <a:endParaRPr lang="fr-F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50000"/>
                        </a:lnSpc>
                        <a:spcAft>
                          <a:spcPts val="0"/>
                        </a:spcAft>
                      </a:pPr>
                      <a:r>
                        <a:rPr lang="fr-FR" sz="1200" dirty="0">
                          <a:effectLst/>
                        </a:rPr>
                        <a:t>Commande supérieure à 1 mois de sortie France</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fr-FR" sz="1200" dirty="0">
                          <a:effectLst/>
                        </a:rPr>
                        <a:t>Commande représentant une quantité équivalente supérieure à un mois de production du fournisseur</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50000"/>
                        </a:lnSpc>
                        <a:spcAft>
                          <a:spcPts val="0"/>
                        </a:spcAft>
                      </a:pPr>
                      <a:r>
                        <a:rPr lang="fr-FR" sz="1200" dirty="0">
                          <a:effectLst/>
                        </a:rPr>
                        <a:t>Commande inférieure au BQ de commande</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fr-FR" sz="1200" dirty="0">
                          <a:effectLst/>
                        </a:rPr>
                        <a:t>Valeur des commandes du client inférieure au BQ prédéterminé</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4" name="Image 3"/>
          <p:cNvPicPr>
            <a:picLocks noChangeAspect="1"/>
          </p:cNvPicPr>
          <p:nvPr/>
        </p:nvPicPr>
        <p:blipFill>
          <a:blip r:embed="rId3"/>
          <a:stretch>
            <a:fillRect/>
          </a:stretch>
        </p:blipFill>
        <p:spPr>
          <a:xfrm>
            <a:off x="789898" y="2726531"/>
            <a:ext cx="7730398" cy="3523793"/>
          </a:xfrm>
          <a:prstGeom prst="rect">
            <a:avLst/>
          </a:prstGeom>
        </p:spPr>
      </p:pic>
    </p:spTree>
    <p:extLst>
      <p:ext uri="{BB962C8B-B14F-4D97-AF65-F5344CB8AC3E}">
        <p14:creationId xmlns:p14="http://schemas.microsoft.com/office/powerpoint/2010/main" val="187031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17</a:t>
            </a:fld>
            <a:endParaRPr lang="fr-FR" dirty="0"/>
          </a:p>
        </p:txBody>
      </p:sp>
      <p:grpSp>
        <p:nvGrpSpPr>
          <p:cNvPr id="5" name="Groupe 4"/>
          <p:cNvGrpSpPr/>
          <p:nvPr/>
        </p:nvGrpSpPr>
        <p:grpSpPr>
          <a:xfrm>
            <a:off x="357198" y="3730864"/>
            <a:ext cx="8429604" cy="69957"/>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re 1"/>
          <p:cNvSpPr txBox="1">
            <a:spLocks/>
          </p:cNvSpPr>
          <p:nvPr/>
        </p:nvSpPr>
        <p:spPr>
          <a:xfrm>
            <a:off x="461010" y="2968199"/>
            <a:ext cx="8516039" cy="8326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dirty="0">
                <a:latin typeface="+mn-lt"/>
              </a:rPr>
              <a:t>Partie 2 : Refonte du schéma directeur</a:t>
            </a:r>
          </a:p>
        </p:txBody>
      </p:sp>
    </p:spTree>
    <p:extLst>
      <p:ext uri="{BB962C8B-B14F-4D97-AF65-F5344CB8AC3E}">
        <p14:creationId xmlns:p14="http://schemas.microsoft.com/office/powerpoint/2010/main" val="392791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18</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point d’ancrage</a:t>
            </a:r>
            <a:endParaRPr lang="fr-FR" dirty="0">
              <a:latin typeface="Franklin Gothic Book (Corps)"/>
            </a:endParaRPr>
          </a:p>
        </p:txBody>
      </p:sp>
      <p:sp>
        <p:nvSpPr>
          <p:cNvPr id="16" name="ZoneTexte 15"/>
          <p:cNvSpPr txBox="1"/>
          <p:nvPr/>
        </p:nvSpPr>
        <p:spPr>
          <a:xfrm>
            <a:off x="518205" y="2246094"/>
            <a:ext cx="8416349" cy="2585323"/>
          </a:xfrm>
          <a:prstGeom prst="rect">
            <a:avLst/>
          </a:prstGeom>
          <a:noFill/>
        </p:spPr>
        <p:txBody>
          <a:bodyPr wrap="square" rtlCol="0">
            <a:spAutoFit/>
          </a:bodyPr>
          <a:lstStyle/>
          <a:p>
            <a:pPr>
              <a:lnSpc>
                <a:spcPct val="150000"/>
              </a:lnSpc>
              <a:defRPr/>
            </a:pPr>
            <a:r>
              <a:rPr lang="fr-FR" sz="2400" dirty="0"/>
              <a:t>Quelle est la situation actuelle de notre schéma ?</a:t>
            </a:r>
          </a:p>
          <a:p>
            <a:pPr marL="800100" lvl="1" indent="-342900">
              <a:lnSpc>
                <a:spcPct val="150000"/>
              </a:lnSpc>
              <a:buFont typeface="Arial" panose="020B0604020202020204" pitchFamily="34" charset="0"/>
              <a:buChar char="•"/>
              <a:defRPr/>
            </a:pPr>
            <a:r>
              <a:rPr lang="fr-FR" sz="2000" dirty="0"/>
              <a:t>Quelle est l’implantation actuelle des sites logistiques ?</a:t>
            </a:r>
          </a:p>
          <a:p>
            <a:pPr marL="800100" lvl="1" indent="-342900">
              <a:lnSpc>
                <a:spcPct val="150000"/>
              </a:lnSpc>
              <a:buFont typeface="Arial" panose="020B0604020202020204" pitchFamily="34" charset="0"/>
              <a:buChar char="•"/>
              <a:defRPr/>
            </a:pPr>
            <a:r>
              <a:rPr lang="fr-FR" sz="2000" dirty="0"/>
              <a:t>Quelle est la répartition de nos flux d’approvisionnement ?</a:t>
            </a:r>
          </a:p>
          <a:p>
            <a:pPr lvl="1">
              <a:lnSpc>
                <a:spcPct val="150000"/>
              </a:lnSpc>
              <a:defRPr/>
            </a:pPr>
            <a:endParaRPr lang="fr-FR" sz="2000" dirty="0"/>
          </a:p>
          <a:p>
            <a:pPr>
              <a:lnSpc>
                <a:spcPct val="150000"/>
              </a:lnSpc>
              <a:defRPr/>
            </a:pPr>
            <a:r>
              <a:rPr lang="fr-FR" sz="2400" dirty="0"/>
              <a:t>Quelle sont les axes d’améliorations possibles ?</a:t>
            </a:r>
          </a:p>
        </p:txBody>
      </p:sp>
    </p:spTree>
    <p:extLst>
      <p:ext uri="{BB962C8B-B14F-4D97-AF65-F5344CB8AC3E}">
        <p14:creationId xmlns:p14="http://schemas.microsoft.com/office/powerpoint/2010/main" val="413177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19</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schéma entrepôt</a:t>
            </a:r>
            <a:endParaRPr lang="fr-FR" dirty="0">
              <a:latin typeface="Franklin Gothic Book (Corps)"/>
            </a:endParaRPr>
          </a:p>
        </p:txBody>
      </p:sp>
      <p:pic>
        <p:nvPicPr>
          <p:cNvPr id="2" name="Image 1"/>
          <p:cNvPicPr>
            <a:picLocks noChangeAspect="1"/>
          </p:cNvPicPr>
          <p:nvPr/>
        </p:nvPicPr>
        <p:blipFill>
          <a:blip r:embed="rId3"/>
          <a:stretch>
            <a:fillRect/>
          </a:stretch>
        </p:blipFill>
        <p:spPr>
          <a:xfrm>
            <a:off x="0" y="942708"/>
            <a:ext cx="9144000" cy="4972584"/>
          </a:xfrm>
          <a:prstGeom prst="rect">
            <a:avLst/>
          </a:prstGeom>
        </p:spPr>
      </p:pic>
      <p:sp>
        <p:nvSpPr>
          <p:cNvPr id="4" name="Rectangle 3"/>
          <p:cNvSpPr/>
          <p:nvPr/>
        </p:nvSpPr>
        <p:spPr>
          <a:xfrm>
            <a:off x="8217726" y="1002083"/>
            <a:ext cx="190005" cy="292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867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Sommaire</a:t>
            </a:r>
            <a:endParaRPr lang="fr-FR" dirty="0">
              <a:latin typeface="Franklin Gothic Book (Corps)"/>
            </a:endParaRPr>
          </a:p>
        </p:txBody>
      </p:sp>
      <p:sp>
        <p:nvSpPr>
          <p:cNvPr id="23" name="Espace réservé du contenu 4"/>
          <p:cNvSpPr txBox="1">
            <a:spLocks/>
          </p:cNvSpPr>
          <p:nvPr/>
        </p:nvSpPr>
        <p:spPr>
          <a:xfrm>
            <a:off x="564322" y="1074884"/>
            <a:ext cx="8343286" cy="49671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lphaUcPeriod"/>
            </a:pPr>
            <a:r>
              <a:rPr lang="fr-FR" sz="2000" b="1" dirty="0"/>
              <a:t>Présentation de Casino et l’entité Global Strategic </a:t>
            </a:r>
            <a:r>
              <a:rPr lang="fr-FR" sz="2000" b="1" dirty="0" err="1"/>
              <a:t>Partnership</a:t>
            </a:r>
            <a:endParaRPr lang="fr-FR" sz="2000" b="1" dirty="0"/>
          </a:p>
          <a:p>
            <a:pPr marL="457200" indent="-457200">
              <a:buFont typeface="+mj-lt"/>
              <a:buAutoNum type="alphaUcPeriod"/>
            </a:pPr>
            <a:r>
              <a:rPr lang="fr-FR" sz="2000" b="1" dirty="0"/>
              <a:t>Partie 1 : Amélioration des processus</a:t>
            </a:r>
          </a:p>
          <a:p>
            <a:pPr marL="914400" lvl="1" indent="-457200">
              <a:buFont typeface="+mj-lt"/>
              <a:buAutoNum type="alphaUcPeriod"/>
            </a:pPr>
            <a:r>
              <a:rPr lang="fr-FR" sz="2000" dirty="0">
                <a:latin typeface="+mj-lt"/>
              </a:rPr>
              <a:t>Etude détaillée de l’état actuel de nos processus</a:t>
            </a:r>
          </a:p>
          <a:p>
            <a:pPr marL="914400" lvl="1" indent="-457200">
              <a:buFont typeface="+mj-lt"/>
              <a:buAutoNum type="alphaUcPeriod"/>
            </a:pPr>
            <a:r>
              <a:rPr lang="fr-FR" sz="2000" dirty="0">
                <a:latin typeface="+mj-lt"/>
              </a:rPr>
              <a:t>Présentation des améliorations apportées</a:t>
            </a:r>
          </a:p>
          <a:p>
            <a:pPr marL="457200" indent="-457200">
              <a:buFont typeface="+mj-lt"/>
              <a:buAutoNum type="alphaUcPeriod"/>
            </a:pPr>
            <a:r>
              <a:rPr lang="fr-FR" sz="2000" b="1" dirty="0"/>
              <a:t>Partie 2 : Analyse du schéma directeur</a:t>
            </a:r>
          </a:p>
          <a:p>
            <a:pPr marL="914400" lvl="1" indent="-457200">
              <a:buFont typeface="+mj-lt"/>
              <a:buAutoNum type="alphaUcPeriod"/>
            </a:pPr>
            <a:r>
              <a:rPr lang="fr-FR" sz="2000" dirty="0">
                <a:latin typeface="+mj-lt"/>
              </a:rPr>
              <a:t>Etude détaillée de l ’état actuel</a:t>
            </a:r>
          </a:p>
          <a:p>
            <a:pPr marL="914400" lvl="1" indent="-457200">
              <a:buFont typeface="+mj-lt"/>
              <a:buAutoNum type="alphaUcPeriod"/>
            </a:pPr>
            <a:r>
              <a:rPr lang="fr-FR" sz="2000" dirty="0">
                <a:latin typeface="+mj-lt"/>
              </a:rPr>
              <a:t>Présentation des leviers d’étude</a:t>
            </a:r>
          </a:p>
          <a:p>
            <a:pPr marL="914400" lvl="1" indent="-457200">
              <a:buFont typeface="+mj-lt"/>
              <a:buAutoNum type="alphaUcPeriod"/>
            </a:pPr>
            <a:r>
              <a:rPr lang="fr-FR" sz="2000" dirty="0">
                <a:latin typeface="+mj-lt"/>
              </a:rPr>
              <a:t>Etude détaillée des différents scénarios</a:t>
            </a:r>
          </a:p>
          <a:p>
            <a:pPr marL="914400" lvl="1" indent="-457200">
              <a:buFont typeface="+mj-lt"/>
              <a:buAutoNum type="alphaUcPeriod"/>
            </a:pPr>
            <a:r>
              <a:rPr lang="fr-FR" sz="2000" dirty="0">
                <a:latin typeface="+mj-lt"/>
              </a:rPr>
              <a:t>Tableau récapitulatif des scénarios et préconisations</a:t>
            </a:r>
          </a:p>
          <a:p>
            <a:pPr marL="457200" indent="-457200">
              <a:buFont typeface="+mj-lt"/>
              <a:buAutoNum type="alphaUcPeriod"/>
            </a:pPr>
            <a:r>
              <a:rPr lang="fr-FR" sz="2000" b="1" dirty="0"/>
              <a:t>Partie 3 : Analyses complémentaires</a:t>
            </a:r>
          </a:p>
          <a:p>
            <a:pPr marL="914400" lvl="1" indent="-457200">
              <a:buFont typeface="+mj-lt"/>
              <a:buAutoNum type="alphaUcPeriod"/>
            </a:pPr>
            <a:r>
              <a:rPr lang="fr-FR" sz="2000" dirty="0">
                <a:latin typeface="+mj-lt"/>
              </a:rPr>
              <a:t>Etude de déploiement de la préparation à la couche aux plateformes des transitaires</a:t>
            </a:r>
          </a:p>
          <a:p>
            <a:pPr marL="914400" lvl="1" indent="-457200">
              <a:buFont typeface="+mj-lt"/>
              <a:buAutoNum type="alphaUcPeriod"/>
            </a:pPr>
            <a:r>
              <a:rPr lang="fr-FR" sz="2000" dirty="0">
                <a:latin typeface="+mj-lt"/>
              </a:rPr>
              <a:t>Etude de l’impact du lissage des commandes de nos clients</a:t>
            </a:r>
          </a:p>
          <a:p>
            <a:pPr marL="457200" indent="-457200">
              <a:buFont typeface="+mj-lt"/>
              <a:buAutoNum type="alphaUcPeriod"/>
            </a:pPr>
            <a:r>
              <a:rPr lang="fr-FR" sz="2000" b="1" dirty="0"/>
              <a:t>Conclusion</a:t>
            </a:r>
          </a:p>
        </p:txBody>
      </p:sp>
    </p:spTree>
    <p:extLst>
      <p:ext uri="{BB962C8B-B14F-4D97-AF65-F5344CB8AC3E}">
        <p14:creationId xmlns:p14="http://schemas.microsoft.com/office/powerpoint/2010/main" val="3755960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3"/>
          <a:srcRect l="18507" t="2343" r="20518" b="2416"/>
          <a:stretch/>
        </p:blipFill>
        <p:spPr>
          <a:xfrm>
            <a:off x="4572000" y="1465384"/>
            <a:ext cx="3727939" cy="375138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20</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schéma approvisionnement LE/LD</a:t>
            </a:r>
            <a:endParaRPr lang="fr-FR" dirty="0">
              <a:latin typeface="Franklin Gothic Book (Corps)"/>
            </a:endParaRPr>
          </a:p>
        </p:txBody>
      </p:sp>
      <p:pic>
        <p:nvPicPr>
          <p:cNvPr id="2" name="Image 1"/>
          <p:cNvPicPr>
            <a:picLocks noChangeAspect="1"/>
          </p:cNvPicPr>
          <p:nvPr/>
        </p:nvPicPr>
        <p:blipFill>
          <a:blip r:embed="rId4"/>
          <a:stretch>
            <a:fillRect/>
          </a:stretch>
        </p:blipFill>
        <p:spPr>
          <a:xfrm>
            <a:off x="0" y="1021400"/>
            <a:ext cx="4371211" cy="4462659"/>
          </a:xfrm>
          <a:prstGeom prst="rect">
            <a:avLst/>
          </a:prstGeom>
        </p:spPr>
      </p:pic>
      <p:sp>
        <p:nvSpPr>
          <p:cNvPr id="13" name="Rectangle 12"/>
          <p:cNvSpPr/>
          <p:nvPr/>
        </p:nvSpPr>
        <p:spPr>
          <a:xfrm>
            <a:off x="1368040" y="4968754"/>
            <a:ext cx="4232660" cy="656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ysClr val="windowText" lastClr="000000"/>
              </a:solidFill>
            </a:endParaRPr>
          </a:p>
        </p:txBody>
      </p:sp>
      <p:sp>
        <p:nvSpPr>
          <p:cNvPr id="9" name="Rectangle 8"/>
          <p:cNvSpPr/>
          <p:nvPr/>
        </p:nvSpPr>
        <p:spPr>
          <a:xfrm>
            <a:off x="63731" y="4888522"/>
            <a:ext cx="3824249" cy="656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Un seul segment =&gt; gains en coûts logistiques</a:t>
            </a:r>
          </a:p>
        </p:txBody>
      </p:sp>
    </p:spTree>
    <p:extLst>
      <p:ext uri="{BB962C8B-B14F-4D97-AF65-F5344CB8AC3E}">
        <p14:creationId xmlns:p14="http://schemas.microsoft.com/office/powerpoint/2010/main" val="1799196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21</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schéma approvisionnement LE/LD</a:t>
            </a:r>
            <a:endParaRPr lang="fr-FR" dirty="0">
              <a:latin typeface="Franklin Gothic Book (Corps)"/>
            </a:endParaRPr>
          </a:p>
        </p:txBody>
      </p:sp>
      <p:pic>
        <p:nvPicPr>
          <p:cNvPr id="10" name="Image 9"/>
          <p:cNvPicPr>
            <a:picLocks noChangeAspect="1"/>
          </p:cNvPicPr>
          <p:nvPr/>
        </p:nvPicPr>
        <p:blipFill rotWithShape="1">
          <a:blip r:embed="rId3"/>
          <a:srcRect l="8371" t="1354" r="16074" b="3720"/>
          <a:stretch/>
        </p:blipFill>
        <p:spPr>
          <a:xfrm>
            <a:off x="1153885" y="1480560"/>
            <a:ext cx="5232459" cy="3951402"/>
          </a:xfrm>
          <a:prstGeom prst="rect">
            <a:avLst/>
          </a:prstGeom>
        </p:spPr>
      </p:pic>
      <p:sp>
        <p:nvSpPr>
          <p:cNvPr id="2" name="ZoneTexte 1"/>
          <p:cNvSpPr txBox="1"/>
          <p:nvPr/>
        </p:nvSpPr>
        <p:spPr>
          <a:xfrm>
            <a:off x="430040" y="938935"/>
            <a:ext cx="8073417" cy="400110"/>
          </a:xfrm>
          <a:prstGeom prst="rect">
            <a:avLst/>
          </a:prstGeom>
          <a:noFill/>
        </p:spPr>
        <p:txBody>
          <a:bodyPr wrap="square" rtlCol="0">
            <a:spAutoFit/>
          </a:bodyPr>
          <a:lstStyle/>
          <a:p>
            <a:pPr algn="ctr"/>
            <a:r>
              <a:rPr lang="fr-FR" sz="2000" b="1" dirty="0"/>
              <a:t>Pourcentage de nos volumes en LE et LD par porte (Nord et Sud)</a:t>
            </a:r>
          </a:p>
        </p:txBody>
      </p:sp>
      <p:sp>
        <p:nvSpPr>
          <p:cNvPr id="3" name="Rectangle à coins arrondis 2"/>
          <p:cNvSpPr/>
          <p:nvPr/>
        </p:nvSpPr>
        <p:spPr>
          <a:xfrm>
            <a:off x="3602881" y="2656114"/>
            <a:ext cx="1001487" cy="631373"/>
          </a:xfrm>
          <a:prstGeom prst="wedgeRoundRectCallout">
            <a:avLst>
              <a:gd name="adj1" fmla="val -82292"/>
              <a:gd name="adj2" fmla="val 147922"/>
              <a:gd name="adj3" fmla="val 1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lumMod val="75000"/>
                  </a:schemeClr>
                </a:solidFill>
              </a:rPr>
              <a:t>Synergies GEIMEX</a:t>
            </a:r>
          </a:p>
        </p:txBody>
      </p:sp>
    </p:spTree>
    <p:extLst>
      <p:ext uri="{BB962C8B-B14F-4D97-AF65-F5344CB8AC3E}">
        <p14:creationId xmlns:p14="http://schemas.microsoft.com/office/powerpoint/2010/main" val="4124280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L’état actuel, Benchmark coûts logistiques maritime Dry Nord/Sud </a:t>
            </a:r>
            <a:endParaRPr lang="fr-FR" sz="2400" dirty="0">
              <a:latin typeface="Franklin Gothic Book (Corps)"/>
            </a:endParaRPr>
          </a:p>
        </p:txBody>
      </p:sp>
      <p:sp>
        <p:nvSpPr>
          <p:cNvPr id="23" name="ZoneTexte 22"/>
          <p:cNvSpPr txBox="1"/>
          <p:nvPr/>
        </p:nvSpPr>
        <p:spPr>
          <a:xfrm>
            <a:off x="818156" y="5380951"/>
            <a:ext cx="7608751" cy="584775"/>
          </a:xfrm>
          <a:prstGeom prst="rect">
            <a:avLst/>
          </a:prstGeom>
          <a:noFill/>
        </p:spPr>
        <p:txBody>
          <a:bodyPr wrap="square" rtlCol="0">
            <a:spAutoFit/>
          </a:bodyPr>
          <a:lstStyle/>
          <a:p>
            <a:r>
              <a:rPr lang="fr-FR" sz="1600" dirty="0">
                <a:latin typeface="+mj-lt"/>
              </a:rPr>
              <a:t>Cette dissymétrie de coûts d’empotage et de distance, donne un avantage comparatif à la porte Sud par rapport à la porte Nord</a:t>
            </a:r>
          </a:p>
        </p:txBody>
      </p:sp>
      <p:pic>
        <p:nvPicPr>
          <p:cNvPr id="9" name="Image 8"/>
          <p:cNvPicPr>
            <a:picLocks noChangeAspect="1"/>
          </p:cNvPicPr>
          <p:nvPr/>
        </p:nvPicPr>
        <p:blipFill>
          <a:blip r:embed="rId3"/>
          <a:stretch>
            <a:fillRect/>
          </a:stretch>
        </p:blipFill>
        <p:spPr>
          <a:xfrm>
            <a:off x="430040" y="770152"/>
            <a:ext cx="8687553" cy="4078577"/>
          </a:xfrm>
          <a:prstGeom prst="rect">
            <a:avLst/>
          </a:prstGeom>
        </p:spPr>
      </p:pic>
      <p:cxnSp>
        <p:nvCxnSpPr>
          <p:cNvPr id="11" name="Connecteur droit avec flèche 10"/>
          <p:cNvCxnSpPr/>
          <p:nvPr/>
        </p:nvCxnSpPr>
        <p:spPr>
          <a:xfrm>
            <a:off x="6585857" y="1698172"/>
            <a:ext cx="0" cy="315686"/>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672943" y="1671349"/>
            <a:ext cx="705642" cy="369332"/>
          </a:xfrm>
          <a:prstGeom prst="rect">
            <a:avLst/>
          </a:prstGeom>
          <a:noFill/>
        </p:spPr>
        <p:txBody>
          <a:bodyPr wrap="none" rtlCol="0">
            <a:spAutoFit/>
          </a:bodyPr>
          <a:lstStyle/>
          <a:p>
            <a:r>
              <a:rPr lang="fr-FR" b="1" dirty="0">
                <a:solidFill>
                  <a:srgbClr val="FF0000"/>
                </a:solidFill>
              </a:rPr>
              <a:t>330 €</a:t>
            </a:r>
          </a:p>
        </p:txBody>
      </p:sp>
      <p:sp>
        <p:nvSpPr>
          <p:cNvPr id="16" name="Accolade fermante 15"/>
          <p:cNvSpPr/>
          <p:nvPr/>
        </p:nvSpPr>
        <p:spPr>
          <a:xfrm>
            <a:off x="7498904" y="1611086"/>
            <a:ext cx="142867" cy="16328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7" name="ZoneTexte 16"/>
          <p:cNvSpPr txBox="1"/>
          <p:nvPr/>
        </p:nvSpPr>
        <p:spPr>
          <a:xfrm>
            <a:off x="7762090" y="2242848"/>
            <a:ext cx="705642" cy="369332"/>
          </a:xfrm>
          <a:prstGeom prst="rect">
            <a:avLst/>
          </a:prstGeom>
          <a:noFill/>
        </p:spPr>
        <p:txBody>
          <a:bodyPr wrap="none" rtlCol="0">
            <a:spAutoFit/>
          </a:bodyPr>
          <a:lstStyle/>
          <a:p>
            <a:r>
              <a:rPr lang="fr-FR" b="1" dirty="0"/>
              <a:t>740 €</a:t>
            </a:r>
          </a:p>
        </p:txBody>
      </p:sp>
    </p:spTree>
    <p:extLst>
      <p:ext uri="{BB962C8B-B14F-4D97-AF65-F5344CB8AC3E}">
        <p14:creationId xmlns:p14="http://schemas.microsoft.com/office/powerpoint/2010/main" val="299014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flux d’entrée de commande</a:t>
            </a:r>
            <a:endParaRPr lang="fr-FR" dirty="0">
              <a:latin typeface="Franklin Gothic Book (Corps)"/>
            </a:endParaRPr>
          </a:p>
        </p:txBody>
      </p:sp>
      <p:sp>
        <p:nvSpPr>
          <p:cNvPr id="15" name="ZoneTexte 14"/>
          <p:cNvSpPr txBox="1"/>
          <p:nvPr/>
        </p:nvSpPr>
        <p:spPr>
          <a:xfrm>
            <a:off x="727651" y="5483420"/>
            <a:ext cx="8121757" cy="615553"/>
          </a:xfrm>
          <a:prstGeom prst="rect">
            <a:avLst/>
          </a:prstGeom>
          <a:noFill/>
        </p:spPr>
        <p:txBody>
          <a:bodyPr wrap="square" rtlCol="0">
            <a:spAutoFit/>
          </a:bodyPr>
          <a:lstStyle/>
          <a:p>
            <a:r>
              <a:rPr lang="fr-FR" sz="1700" dirty="0"/>
              <a:t>Il n’existe aucune corrélation entre le volume commandé par les clients et le taux de palette complète ce qui est contre intuitif.</a:t>
            </a:r>
          </a:p>
        </p:txBody>
      </p:sp>
      <p:pic>
        <p:nvPicPr>
          <p:cNvPr id="4" name="Image 3"/>
          <p:cNvPicPr>
            <a:picLocks noChangeAspect="1"/>
          </p:cNvPicPr>
          <p:nvPr/>
        </p:nvPicPr>
        <p:blipFill>
          <a:blip r:embed="rId3"/>
          <a:stretch>
            <a:fillRect/>
          </a:stretch>
        </p:blipFill>
        <p:spPr>
          <a:xfrm>
            <a:off x="818156" y="799532"/>
            <a:ext cx="7348251" cy="4284914"/>
          </a:xfrm>
          <a:prstGeom prst="rect">
            <a:avLst/>
          </a:prstGeom>
        </p:spPr>
      </p:pic>
    </p:spTree>
    <p:extLst>
      <p:ext uri="{BB962C8B-B14F-4D97-AF65-F5344CB8AC3E}">
        <p14:creationId xmlns:p14="http://schemas.microsoft.com/office/powerpoint/2010/main" val="69724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L’état actuel, notre point d’ancrage</a:t>
            </a:r>
            <a:endParaRPr lang="fr-FR" dirty="0">
              <a:latin typeface="Franklin Gothic Book (Corps)"/>
            </a:endParaRPr>
          </a:p>
        </p:txBody>
      </p:sp>
      <p:sp>
        <p:nvSpPr>
          <p:cNvPr id="16" name="ZoneTexte 15"/>
          <p:cNvSpPr txBox="1"/>
          <p:nvPr/>
        </p:nvSpPr>
        <p:spPr>
          <a:xfrm>
            <a:off x="247038" y="1094136"/>
            <a:ext cx="8649924" cy="4555093"/>
          </a:xfrm>
          <a:prstGeom prst="rect">
            <a:avLst/>
          </a:prstGeom>
          <a:noFill/>
        </p:spPr>
        <p:txBody>
          <a:bodyPr wrap="square" rtlCol="0">
            <a:spAutoFit/>
          </a:bodyPr>
          <a:lstStyle/>
          <a:p>
            <a:pPr lvl="0">
              <a:lnSpc>
                <a:spcPct val="150000"/>
              </a:lnSpc>
              <a:defRPr/>
            </a:pPr>
            <a:r>
              <a:rPr lang="fr-FR" sz="2000" b="1" dirty="0"/>
              <a:t>Les questions qui se posent :</a:t>
            </a:r>
          </a:p>
          <a:p>
            <a:pPr marL="342900" indent="-342900">
              <a:buFont typeface="+mj-lt"/>
              <a:buAutoNum type="arabicPeriod"/>
            </a:pPr>
            <a:r>
              <a:rPr lang="fr-FR" sz="2000" dirty="0">
                <a:latin typeface="+mj-lt"/>
              </a:rPr>
              <a:t>Est-il réellement plus avantageux d’opter pour la livraison directe au lieu de la livraison entrepôt en termes de coûts logistiques ? </a:t>
            </a:r>
          </a:p>
          <a:p>
            <a:pPr marL="342900" indent="-342900">
              <a:buFont typeface="+mj-lt"/>
              <a:buAutoNum type="arabicPeriod"/>
            </a:pPr>
            <a:r>
              <a:rPr lang="fr-FR" sz="2000" dirty="0">
                <a:latin typeface="+mj-lt"/>
              </a:rPr>
              <a:t>Est-ce que le fait de faire de la LD au Nord compense nos surcoûts amont et aval sur cette porte ?</a:t>
            </a:r>
          </a:p>
          <a:p>
            <a:pPr marL="342900" indent="-342900">
              <a:buFont typeface="+mj-lt"/>
              <a:buAutoNum type="arabicPeriod"/>
            </a:pPr>
            <a:r>
              <a:rPr lang="fr-FR" sz="2000" dirty="0">
                <a:latin typeface="+mj-lt"/>
              </a:rPr>
              <a:t>Quel sont les gains et pertes engendrés par une maitrise de nos flux d’entrée ?</a:t>
            </a:r>
          </a:p>
          <a:p>
            <a:pPr marL="342900" indent="-342900">
              <a:buFont typeface="+mj-lt"/>
              <a:buAutoNum type="arabicPeriod"/>
            </a:pPr>
            <a:r>
              <a:rPr lang="fr-FR" sz="2000" dirty="0">
                <a:latin typeface="+mj-lt"/>
              </a:rPr>
              <a:t>Quels sont les coûts associés à un passage vers une segmentation du forfait empotage à l’unité d’œuvre ? </a:t>
            </a:r>
          </a:p>
          <a:p>
            <a:pPr marL="342900" indent="-342900">
              <a:buFont typeface="+mj-lt"/>
              <a:buAutoNum type="arabicPeriod"/>
            </a:pPr>
            <a:r>
              <a:rPr lang="fr-FR" sz="2000" dirty="0">
                <a:latin typeface="+mj-lt"/>
              </a:rPr>
              <a:t>Est-ce que la configuration actuelle des clients par plateforme est optimale en termes de coûts logistiques, si non quelle est la configuration optimale?</a:t>
            </a:r>
          </a:p>
          <a:p>
            <a:pPr marL="342900" indent="-342900">
              <a:buFont typeface="+mj-lt"/>
              <a:buAutoNum type="arabicPeriod"/>
            </a:pPr>
            <a:r>
              <a:rPr lang="fr-FR" sz="2000" dirty="0">
                <a:latin typeface="+mj-lt"/>
              </a:rPr>
              <a:t>Quelle opportunité représente le scénario d’internalisation d’empotage </a:t>
            </a:r>
            <a:r>
              <a:rPr lang="fr-FR" sz="2000" dirty="0" err="1">
                <a:latin typeface="+mj-lt"/>
              </a:rPr>
              <a:t>Easydis</a:t>
            </a:r>
            <a:r>
              <a:rPr lang="fr-FR" sz="2000" dirty="0">
                <a:latin typeface="+mj-lt"/>
              </a:rPr>
              <a:t>?</a:t>
            </a:r>
          </a:p>
          <a:p>
            <a:pPr marL="342900" indent="-342900">
              <a:buFont typeface="+mj-lt"/>
              <a:buAutoNum type="arabicPeriod"/>
            </a:pPr>
            <a:r>
              <a:rPr lang="fr-FR" sz="2000" dirty="0">
                <a:latin typeface="+mj-lt"/>
              </a:rPr>
              <a:t>Existe-il un scénario qui représente encore plus de gains et quels sont les défis associés ?</a:t>
            </a:r>
          </a:p>
        </p:txBody>
      </p:sp>
    </p:spTree>
    <p:extLst>
      <p:ext uri="{BB962C8B-B14F-4D97-AF65-F5344CB8AC3E}">
        <p14:creationId xmlns:p14="http://schemas.microsoft.com/office/powerpoint/2010/main" val="373689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25</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Présentation des leviers d’étude</a:t>
            </a:r>
            <a:endParaRPr lang="fr-FR" dirty="0">
              <a:latin typeface="Franklin Gothic Book (Corps)"/>
            </a:endParaRPr>
          </a:p>
        </p:txBody>
      </p:sp>
      <p:sp>
        <p:nvSpPr>
          <p:cNvPr id="9" name="Espace réservé du contenu 2"/>
          <p:cNvSpPr txBox="1">
            <a:spLocks/>
          </p:cNvSpPr>
          <p:nvPr/>
        </p:nvSpPr>
        <p:spPr>
          <a:xfrm>
            <a:off x="652459" y="1726476"/>
            <a:ext cx="8118513" cy="43299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fr-FR" sz="2000" dirty="0"/>
              <a:t>Le flux d’entrée et le mode de commande de nos clients</a:t>
            </a:r>
          </a:p>
          <a:p>
            <a:pPr>
              <a:lnSpc>
                <a:spcPct val="170000"/>
              </a:lnSpc>
            </a:pPr>
            <a:r>
              <a:rPr lang="fr-FR" sz="2000" dirty="0"/>
              <a:t>Le pourcentage de la LD et celui de la LE en termes de volume</a:t>
            </a:r>
          </a:p>
          <a:p>
            <a:pPr>
              <a:lnSpc>
                <a:spcPct val="170000"/>
              </a:lnSpc>
            </a:pPr>
            <a:r>
              <a:rPr lang="fr-FR" sz="2000" dirty="0"/>
              <a:t>La tarification actuelle en forfait contre une tarification à l’unité d’œuvre</a:t>
            </a:r>
          </a:p>
          <a:p>
            <a:pPr>
              <a:lnSpc>
                <a:spcPct val="170000"/>
              </a:lnSpc>
            </a:pPr>
            <a:r>
              <a:rPr lang="fr-FR" sz="2000" dirty="0"/>
              <a:t>La configuration Client-Plateforme </a:t>
            </a:r>
          </a:p>
          <a:p>
            <a:pPr lvl="1">
              <a:lnSpc>
                <a:spcPct val="170000"/>
              </a:lnSpc>
              <a:buFont typeface="Courier New" panose="02070309020205020404" pitchFamily="49" charset="0"/>
              <a:buChar char="o"/>
            </a:pPr>
            <a:r>
              <a:rPr lang="fr-FR" sz="1600" dirty="0"/>
              <a:t>Le nombre de plateformes exports</a:t>
            </a:r>
          </a:p>
          <a:p>
            <a:pPr lvl="1">
              <a:lnSpc>
                <a:spcPct val="170000"/>
              </a:lnSpc>
              <a:buFont typeface="Courier New" panose="02070309020205020404" pitchFamily="49" charset="0"/>
              <a:buChar char="o"/>
            </a:pPr>
            <a:r>
              <a:rPr lang="fr-FR" sz="1600" dirty="0"/>
              <a:t>Le rattachement de nos clients à ces plateformes</a:t>
            </a:r>
          </a:p>
        </p:txBody>
      </p:sp>
    </p:spTree>
    <p:extLst>
      <p:ext uri="{BB962C8B-B14F-4D97-AF65-F5344CB8AC3E}">
        <p14:creationId xmlns:p14="http://schemas.microsoft.com/office/powerpoint/2010/main" val="94388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rotWithShape="1">
          <a:blip r:embed="rId3">
            <a:extLst>
              <a:ext uri="{28A0092B-C50C-407E-A947-70E740481C1C}">
                <a14:useLocalDpi xmlns:a14="http://schemas.microsoft.com/office/drawing/2010/main" val="0"/>
              </a:ext>
            </a:extLst>
          </a:blip>
          <a:srcRect l="55888" t="6077" r="22992" b="4372"/>
          <a:stretch/>
        </p:blipFill>
        <p:spPr>
          <a:xfrm>
            <a:off x="4581652" y="3277435"/>
            <a:ext cx="1715315" cy="1912835"/>
          </a:xfrm>
          <a:prstGeom prst="rect">
            <a:avLst/>
          </a:prstGeom>
        </p:spPr>
      </p:pic>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7494" y="3317594"/>
            <a:ext cx="1738818" cy="1738818"/>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26</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Levier 1 : Le flux d’entrée</a:t>
            </a:r>
            <a:endParaRPr lang="fr-FR" dirty="0">
              <a:latin typeface="Franklin Gothic Book (Corps)"/>
            </a:endParaRPr>
          </a:p>
        </p:txBody>
      </p:sp>
      <p:sp>
        <p:nvSpPr>
          <p:cNvPr id="10" name="Espace réservé du contenu 2"/>
          <p:cNvSpPr txBox="1">
            <a:spLocks/>
          </p:cNvSpPr>
          <p:nvPr/>
        </p:nvSpPr>
        <p:spPr>
          <a:xfrm>
            <a:off x="-501480" y="882816"/>
            <a:ext cx="10515600" cy="6314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latin typeface="+mj-lt"/>
              </a:rPr>
              <a:t>Comparaison entre les unités d’œuvre:</a:t>
            </a:r>
          </a:p>
        </p:txBody>
      </p:sp>
      <p:graphicFrame>
        <p:nvGraphicFramePr>
          <p:cNvPr id="11" name="Tableau 10"/>
          <p:cNvGraphicFramePr>
            <a:graphicFrameLocks noGrp="1"/>
          </p:cNvGraphicFramePr>
          <p:nvPr>
            <p:extLst>
              <p:ext uri="{D42A27DB-BD31-4B8C-83A1-F6EECF244321}">
                <p14:modId xmlns:p14="http://schemas.microsoft.com/office/powerpoint/2010/main" val="4275532657"/>
              </p:ext>
            </p:extLst>
          </p:nvPr>
        </p:nvGraphicFramePr>
        <p:xfrm>
          <a:off x="430040" y="1378515"/>
          <a:ext cx="8077883" cy="1443380"/>
        </p:xfrm>
        <a:graphic>
          <a:graphicData uri="http://schemas.openxmlformats.org/drawingml/2006/table">
            <a:tbl>
              <a:tblPr firstRow="1" firstCol="1" bandRow="1">
                <a:tableStyleId>{073A0DAA-6AF3-43AB-8588-CEC1D06C72B9}</a:tableStyleId>
              </a:tblPr>
              <a:tblGrid>
                <a:gridCol w="1607921">
                  <a:extLst>
                    <a:ext uri="{9D8B030D-6E8A-4147-A177-3AD203B41FA5}">
                      <a16:colId xmlns:a16="http://schemas.microsoft.com/office/drawing/2014/main" val="20000"/>
                    </a:ext>
                  </a:extLst>
                </a:gridCol>
                <a:gridCol w="2114463">
                  <a:extLst>
                    <a:ext uri="{9D8B030D-6E8A-4147-A177-3AD203B41FA5}">
                      <a16:colId xmlns:a16="http://schemas.microsoft.com/office/drawing/2014/main" val="20001"/>
                    </a:ext>
                  </a:extLst>
                </a:gridCol>
                <a:gridCol w="2249386">
                  <a:extLst>
                    <a:ext uri="{9D8B030D-6E8A-4147-A177-3AD203B41FA5}">
                      <a16:colId xmlns:a16="http://schemas.microsoft.com/office/drawing/2014/main" val="20002"/>
                    </a:ext>
                  </a:extLst>
                </a:gridCol>
                <a:gridCol w="2106113">
                  <a:extLst>
                    <a:ext uri="{9D8B030D-6E8A-4147-A177-3AD203B41FA5}">
                      <a16:colId xmlns:a16="http://schemas.microsoft.com/office/drawing/2014/main" val="20003"/>
                    </a:ext>
                  </a:extLst>
                </a:gridCol>
              </a:tblGrid>
              <a:tr h="253313">
                <a:tc>
                  <a:txBody>
                    <a:bodyPr/>
                    <a:lstStyle/>
                    <a:p>
                      <a:pPr algn="ctr"/>
                      <a:endParaRPr lang="fr-FR" sz="1600" dirty="0"/>
                    </a:p>
                  </a:txBody>
                  <a:tcPr>
                    <a:solidFill>
                      <a:schemeClr val="bg1"/>
                    </a:solidFill>
                  </a:tcPr>
                </a:tc>
                <a:tc>
                  <a:txBody>
                    <a:bodyPr/>
                    <a:lstStyle/>
                    <a:p>
                      <a:pPr algn="ctr"/>
                      <a:r>
                        <a:rPr lang="fr-FR" sz="1600" dirty="0"/>
                        <a:t>Palette</a:t>
                      </a:r>
                    </a:p>
                  </a:txBody>
                  <a:tcPr/>
                </a:tc>
                <a:tc>
                  <a:txBody>
                    <a:bodyPr/>
                    <a:lstStyle/>
                    <a:p>
                      <a:pPr algn="ctr"/>
                      <a:r>
                        <a:rPr lang="fr-FR" sz="1600" dirty="0"/>
                        <a:t>Couche</a:t>
                      </a:r>
                    </a:p>
                  </a:txBody>
                  <a:tcPr/>
                </a:tc>
                <a:tc>
                  <a:txBody>
                    <a:bodyPr/>
                    <a:lstStyle/>
                    <a:p>
                      <a:pPr algn="ctr"/>
                      <a:r>
                        <a:rPr lang="fr-FR" sz="1600" dirty="0"/>
                        <a:t>Colis</a:t>
                      </a:r>
                    </a:p>
                  </a:txBody>
                  <a:tcPr/>
                </a:tc>
                <a:extLst>
                  <a:ext uri="{0D108BD9-81ED-4DB2-BD59-A6C34878D82A}">
                    <a16:rowId xmlns:a16="http://schemas.microsoft.com/office/drawing/2014/main" val="10000"/>
                  </a:ext>
                </a:extLst>
              </a:tr>
              <a:tr h="437540">
                <a:tc>
                  <a:txBody>
                    <a:bodyPr/>
                    <a:lstStyle/>
                    <a:p>
                      <a:pPr algn="ctr"/>
                      <a:r>
                        <a:rPr lang="fr-FR" sz="1600" dirty="0"/>
                        <a:t>Exploitation</a:t>
                      </a:r>
                    </a:p>
                  </a:txBody>
                  <a:tcPr/>
                </a:tc>
                <a:tc>
                  <a:txBody>
                    <a:bodyPr/>
                    <a:lstStyle/>
                    <a:p>
                      <a:pPr marL="0" indent="0" algn="ctr">
                        <a:buFont typeface="Arial" panose="020B0604020202020204" pitchFamily="34" charset="0"/>
                        <a:buNone/>
                      </a:pPr>
                      <a:r>
                        <a:rPr lang="fr-FR" sz="1600" b="1"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600" b="1"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FF0000"/>
                          </a:solidFill>
                        </a:rPr>
                        <a:t>-</a:t>
                      </a:r>
                    </a:p>
                  </a:txBody>
                  <a:tcPr/>
                </a:tc>
                <a:extLst>
                  <a:ext uri="{0D108BD9-81ED-4DB2-BD59-A6C34878D82A}">
                    <a16:rowId xmlns:a16="http://schemas.microsoft.com/office/drawing/2014/main" val="10001"/>
                  </a:ext>
                </a:extLst>
              </a:tr>
              <a:tr h="253313">
                <a:tc>
                  <a:txBody>
                    <a:bodyPr/>
                    <a:lstStyle/>
                    <a:p>
                      <a:pPr algn="ctr"/>
                      <a:r>
                        <a:rPr lang="fr-FR" sz="1600" dirty="0"/>
                        <a:t>Flexibilité</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FF0000"/>
                          </a:solidFill>
                        </a:rPr>
                        <a:t>--</a:t>
                      </a:r>
                    </a:p>
                  </a:txBody>
                  <a:tcPr/>
                </a:tc>
                <a:tc>
                  <a:txBody>
                    <a:bodyPr/>
                    <a:lstStyle/>
                    <a:p>
                      <a:pPr algn="ctr"/>
                      <a:r>
                        <a:rPr lang="fr-FR" sz="1600" b="1" baseline="0"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00B050"/>
                          </a:solidFill>
                        </a:rPr>
                        <a:t>++</a:t>
                      </a:r>
                    </a:p>
                  </a:txBody>
                  <a:tcPr/>
                </a:tc>
                <a:extLst>
                  <a:ext uri="{0D108BD9-81ED-4DB2-BD59-A6C34878D82A}">
                    <a16:rowId xmlns:a16="http://schemas.microsoft.com/office/drawing/2014/main" val="10002"/>
                  </a:ext>
                </a:extLst>
              </a:tr>
              <a:tr h="253313">
                <a:tc>
                  <a:txBody>
                    <a:bodyPr/>
                    <a:lstStyle/>
                    <a:p>
                      <a:pPr algn="ctr"/>
                      <a:r>
                        <a:rPr lang="fr-FR" sz="1600" dirty="0"/>
                        <a:t>Qualité</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00B050"/>
                          </a:solidFill>
                        </a:rPr>
                        <a:t>++</a:t>
                      </a:r>
                    </a:p>
                  </a:txBody>
                  <a:tcPr/>
                </a:tc>
                <a:tc>
                  <a:txBody>
                    <a:bodyPr/>
                    <a:lstStyle/>
                    <a:p>
                      <a:pPr algn="ctr"/>
                      <a:r>
                        <a:rPr lang="fr-FR" sz="1600" b="1" baseline="0" dirty="0">
                          <a:solidFill>
                            <a:srgbClr val="00B050"/>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rgbClr val="FF0000"/>
                          </a:solidFill>
                        </a:rPr>
                        <a:t>--</a:t>
                      </a:r>
                    </a:p>
                  </a:txBody>
                  <a:tcPr/>
                </a:tc>
                <a:extLst>
                  <a:ext uri="{0D108BD9-81ED-4DB2-BD59-A6C34878D82A}">
                    <a16:rowId xmlns:a16="http://schemas.microsoft.com/office/drawing/2014/main" val="10003"/>
                  </a:ext>
                </a:extLst>
              </a:tr>
            </a:tbl>
          </a:graphicData>
        </a:graphic>
      </p:graphicFrame>
      <p:pic>
        <p:nvPicPr>
          <p:cNvPr id="2" name="Image 1"/>
          <p:cNvPicPr>
            <a:picLocks noChangeAspect="1"/>
          </p:cNvPicPr>
          <p:nvPr/>
        </p:nvPicPr>
        <p:blipFill>
          <a:blip r:embed="rId5"/>
          <a:stretch>
            <a:fillRect/>
          </a:stretch>
        </p:blipFill>
        <p:spPr>
          <a:xfrm>
            <a:off x="1911039" y="3032577"/>
            <a:ext cx="2338358" cy="2502044"/>
          </a:xfrm>
          <a:prstGeom prst="rect">
            <a:avLst/>
          </a:prstGeom>
        </p:spPr>
      </p:pic>
    </p:spTree>
    <p:extLst>
      <p:ext uri="{BB962C8B-B14F-4D97-AF65-F5344CB8AC3E}">
        <p14:creationId xmlns:p14="http://schemas.microsoft.com/office/powerpoint/2010/main" val="179958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866467" y="3378025"/>
            <a:ext cx="7061874" cy="2923978"/>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27</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Levier 2 : Développement de la livraison directe</a:t>
            </a:r>
            <a:endParaRPr lang="fr-FR" dirty="0">
              <a:latin typeface="Franklin Gothic Book (Corps)"/>
            </a:endParaRPr>
          </a:p>
        </p:txBody>
      </p:sp>
      <p:sp>
        <p:nvSpPr>
          <p:cNvPr id="10" name="Espace réservé du contenu 2"/>
          <p:cNvSpPr txBox="1">
            <a:spLocks/>
          </p:cNvSpPr>
          <p:nvPr/>
        </p:nvSpPr>
        <p:spPr>
          <a:xfrm>
            <a:off x="-375055" y="863483"/>
            <a:ext cx="10515600" cy="6314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latin typeface="+mj-lt"/>
              </a:rPr>
              <a:t>Comparaison entre les deux types de flux :</a:t>
            </a:r>
          </a:p>
        </p:txBody>
      </p:sp>
      <p:graphicFrame>
        <p:nvGraphicFramePr>
          <p:cNvPr id="16" name="Espace réservé du contenu 6"/>
          <p:cNvGraphicFramePr>
            <a:graphicFrameLocks/>
          </p:cNvGraphicFramePr>
          <p:nvPr>
            <p:extLst>
              <p:ext uri="{D42A27DB-BD31-4B8C-83A1-F6EECF244321}">
                <p14:modId xmlns:p14="http://schemas.microsoft.com/office/powerpoint/2010/main" val="2533424574"/>
              </p:ext>
            </p:extLst>
          </p:nvPr>
        </p:nvGraphicFramePr>
        <p:xfrm>
          <a:off x="652459" y="1327880"/>
          <a:ext cx="7408023" cy="1854200"/>
        </p:xfrm>
        <a:graphic>
          <a:graphicData uri="http://schemas.openxmlformats.org/drawingml/2006/table">
            <a:tbl>
              <a:tblPr firstRow="1" firstCol="1" bandRow="1">
                <a:tableStyleId>{073A0DAA-6AF3-43AB-8588-CEC1D06C72B9}</a:tableStyleId>
              </a:tblPr>
              <a:tblGrid>
                <a:gridCol w="1912435">
                  <a:extLst>
                    <a:ext uri="{9D8B030D-6E8A-4147-A177-3AD203B41FA5}">
                      <a16:colId xmlns:a16="http://schemas.microsoft.com/office/drawing/2014/main" val="20000"/>
                    </a:ext>
                  </a:extLst>
                </a:gridCol>
                <a:gridCol w="2544766">
                  <a:extLst>
                    <a:ext uri="{9D8B030D-6E8A-4147-A177-3AD203B41FA5}">
                      <a16:colId xmlns:a16="http://schemas.microsoft.com/office/drawing/2014/main" val="20001"/>
                    </a:ext>
                  </a:extLst>
                </a:gridCol>
                <a:gridCol w="2950822">
                  <a:extLst>
                    <a:ext uri="{9D8B030D-6E8A-4147-A177-3AD203B41FA5}">
                      <a16:colId xmlns:a16="http://schemas.microsoft.com/office/drawing/2014/main" val="20002"/>
                    </a:ext>
                  </a:extLst>
                </a:gridCol>
              </a:tblGrid>
              <a:tr h="370840">
                <a:tc>
                  <a:txBody>
                    <a:bodyPr/>
                    <a:lstStyle/>
                    <a:p>
                      <a:endParaRPr lang="fr-FR" sz="1600" b="1" dirty="0"/>
                    </a:p>
                  </a:txBody>
                  <a:tcPr>
                    <a:noFill/>
                  </a:tcPr>
                </a:tc>
                <a:tc>
                  <a:txBody>
                    <a:bodyPr/>
                    <a:lstStyle/>
                    <a:p>
                      <a:pPr algn="ctr"/>
                      <a:r>
                        <a:rPr lang="fr-FR" sz="1600" dirty="0"/>
                        <a:t>LD</a:t>
                      </a:r>
                    </a:p>
                  </a:txBody>
                  <a:tcPr/>
                </a:tc>
                <a:tc>
                  <a:txBody>
                    <a:bodyPr/>
                    <a:lstStyle/>
                    <a:p>
                      <a:pPr algn="ctr"/>
                      <a:r>
                        <a:rPr lang="fr-FR" sz="1600" dirty="0"/>
                        <a:t>LE</a:t>
                      </a:r>
                    </a:p>
                  </a:txBody>
                  <a:tcPr/>
                </a:tc>
                <a:extLst>
                  <a:ext uri="{0D108BD9-81ED-4DB2-BD59-A6C34878D82A}">
                    <a16:rowId xmlns:a16="http://schemas.microsoft.com/office/drawing/2014/main" val="10000"/>
                  </a:ext>
                </a:extLst>
              </a:tr>
              <a:tr h="370840">
                <a:tc>
                  <a:txBody>
                    <a:bodyPr/>
                    <a:lstStyle/>
                    <a:p>
                      <a:r>
                        <a:rPr lang="fr-FR" sz="1600" b="1" dirty="0"/>
                        <a:t>Prix rendu</a:t>
                      </a:r>
                      <a:r>
                        <a:rPr lang="fr-FR" sz="1600" b="1" baseline="0" dirty="0"/>
                        <a:t> PFT</a:t>
                      </a:r>
                      <a:endParaRPr lang="fr-FR" sz="1600" b="1" dirty="0"/>
                    </a:p>
                  </a:txBody>
                  <a:tcPr/>
                </a:tc>
                <a:tc>
                  <a:txBody>
                    <a:bodyPr/>
                    <a:lstStyle/>
                    <a:p>
                      <a:pPr algn="ctr"/>
                      <a:r>
                        <a:rPr lang="fr-FR" sz="1600" b="1" dirty="0">
                          <a:solidFill>
                            <a:srgbClr val="00B050"/>
                          </a:solidFill>
                        </a:rPr>
                        <a:t>++</a:t>
                      </a:r>
                    </a:p>
                  </a:txBody>
                  <a:tcPr/>
                </a:tc>
                <a:tc>
                  <a:txBody>
                    <a:bodyPr/>
                    <a:lstStyle/>
                    <a:p>
                      <a:pPr algn="ctr"/>
                      <a:r>
                        <a:rPr lang="fr-FR" sz="1600" b="1" dirty="0">
                          <a:solidFill>
                            <a:srgbClr val="FF0000"/>
                          </a:solidFill>
                        </a:rPr>
                        <a:t>--</a:t>
                      </a:r>
                    </a:p>
                  </a:txBody>
                  <a:tcPr/>
                </a:tc>
                <a:extLst>
                  <a:ext uri="{0D108BD9-81ED-4DB2-BD59-A6C34878D82A}">
                    <a16:rowId xmlns:a16="http://schemas.microsoft.com/office/drawing/2014/main" val="10001"/>
                  </a:ext>
                </a:extLst>
              </a:tr>
              <a:tr h="370840">
                <a:tc>
                  <a:txBody>
                    <a:bodyPr/>
                    <a:lstStyle/>
                    <a:p>
                      <a:r>
                        <a:rPr lang="fr-FR" sz="1600" b="1" dirty="0"/>
                        <a:t>BQ</a:t>
                      </a:r>
                    </a:p>
                  </a:txBody>
                  <a:tcPr/>
                </a:tc>
                <a:tc>
                  <a:txBody>
                    <a:bodyPr/>
                    <a:lstStyle/>
                    <a:p>
                      <a:pPr algn="ctr"/>
                      <a:r>
                        <a:rPr lang="fr-FR" sz="1600" b="1" dirty="0">
                          <a:solidFill>
                            <a:srgbClr val="FF0000"/>
                          </a:solidFill>
                        </a:rPr>
                        <a:t>--</a:t>
                      </a:r>
                    </a:p>
                  </a:txBody>
                  <a:tcPr/>
                </a:tc>
                <a:tc>
                  <a:txBody>
                    <a:bodyPr/>
                    <a:lstStyle/>
                    <a:p>
                      <a:pPr algn="ctr"/>
                      <a:r>
                        <a:rPr lang="fr-FR" sz="1600" b="1" dirty="0">
                          <a:solidFill>
                            <a:srgbClr val="00B050"/>
                          </a:solidFill>
                        </a:rPr>
                        <a:t>+</a:t>
                      </a:r>
                    </a:p>
                  </a:txBody>
                  <a:tcPr/>
                </a:tc>
                <a:extLst>
                  <a:ext uri="{0D108BD9-81ED-4DB2-BD59-A6C34878D82A}">
                    <a16:rowId xmlns:a16="http://schemas.microsoft.com/office/drawing/2014/main" val="10002"/>
                  </a:ext>
                </a:extLst>
              </a:tr>
              <a:tr h="370840">
                <a:tc>
                  <a:txBody>
                    <a:bodyPr/>
                    <a:lstStyle/>
                    <a:p>
                      <a:r>
                        <a:rPr lang="fr-FR" sz="1600" b="1" dirty="0"/>
                        <a:t>Lead Time</a:t>
                      </a:r>
                    </a:p>
                  </a:txBody>
                  <a:tcPr/>
                </a:tc>
                <a:tc>
                  <a:txBody>
                    <a:bodyPr/>
                    <a:lstStyle/>
                    <a:p>
                      <a:pPr algn="ctr"/>
                      <a:r>
                        <a:rPr lang="fr-FR" sz="1600" b="1" dirty="0">
                          <a:solidFill>
                            <a:srgbClr val="00B050"/>
                          </a:solidFill>
                        </a:rPr>
                        <a:t>+</a:t>
                      </a:r>
                      <a:r>
                        <a:rPr lang="fr-FR" sz="1600" b="1" dirty="0">
                          <a:solidFill>
                            <a:srgbClr val="FF0000"/>
                          </a:solidFill>
                        </a:rPr>
                        <a:t>-</a:t>
                      </a:r>
                    </a:p>
                  </a:txBody>
                  <a:tcPr/>
                </a:tc>
                <a:tc>
                  <a:txBody>
                    <a:bodyPr/>
                    <a:lstStyle/>
                    <a:p>
                      <a:pPr algn="ctr"/>
                      <a:r>
                        <a:rPr lang="fr-FR" sz="1600" b="1" dirty="0">
                          <a:solidFill>
                            <a:srgbClr val="FF0000"/>
                          </a:solidFill>
                        </a:rPr>
                        <a:t>-</a:t>
                      </a:r>
                    </a:p>
                  </a:txBody>
                  <a:tcPr/>
                </a:tc>
                <a:extLst>
                  <a:ext uri="{0D108BD9-81ED-4DB2-BD59-A6C34878D82A}">
                    <a16:rowId xmlns:a16="http://schemas.microsoft.com/office/drawing/2014/main" val="10003"/>
                  </a:ext>
                </a:extLst>
              </a:tr>
              <a:tr h="370840">
                <a:tc>
                  <a:txBody>
                    <a:bodyPr/>
                    <a:lstStyle/>
                    <a:p>
                      <a:r>
                        <a:rPr lang="fr-FR" sz="1600" b="1" dirty="0"/>
                        <a:t>Gestion</a:t>
                      </a:r>
                    </a:p>
                  </a:txBody>
                  <a:tcPr/>
                </a:tc>
                <a:tc>
                  <a:txBody>
                    <a:bodyPr/>
                    <a:lstStyle/>
                    <a:p>
                      <a:pPr algn="ctr"/>
                      <a:r>
                        <a:rPr lang="fr-FR" sz="1600" b="1" dirty="0">
                          <a:solidFill>
                            <a:srgbClr val="FF0000"/>
                          </a:solidFill>
                        </a:rPr>
                        <a:t>-</a:t>
                      </a:r>
                      <a:endParaRPr lang="fr-FR" sz="1600" b="1" dirty="0"/>
                    </a:p>
                  </a:txBody>
                  <a:tcPr/>
                </a:tc>
                <a:tc>
                  <a:txBody>
                    <a:bodyPr/>
                    <a:lstStyle/>
                    <a:p>
                      <a:pPr algn="ctr"/>
                      <a:r>
                        <a:rPr lang="fr-FR" sz="1600" b="1"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5125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28</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Levier 3 : Le mode de tarification</a:t>
            </a:r>
            <a:endParaRPr lang="fr-FR" dirty="0">
              <a:latin typeface="Franklin Gothic Book (Corps)"/>
            </a:endParaRPr>
          </a:p>
        </p:txBody>
      </p:sp>
      <p:graphicFrame>
        <p:nvGraphicFramePr>
          <p:cNvPr id="10" name="Tableau 9"/>
          <p:cNvGraphicFramePr>
            <a:graphicFrameLocks noGrp="1"/>
          </p:cNvGraphicFramePr>
          <p:nvPr>
            <p:extLst>
              <p:ext uri="{D42A27DB-BD31-4B8C-83A1-F6EECF244321}">
                <p14:modId xmlns:p14="http://schemas.microsoft.com/office/powerpoint/2010/main" val="587021456"/>
              </p:ext>
            </p:extLst>
          </p:nvPr>
        </p:nvGraphicFramePr>
        <p:xfrm>
          <a:off x="834013" y="1340469"/>
          <a:ext cx="2195194" cy="1112520"/>
        </p:xfrm>
        <a:graphic>
          <a:graphicData uri="http://schemas.openxmlformats.org/drawingml/2006/table">
            <a:tbl>
              <a:tblPr firstRow="1" bandRow="1">
                <a:tableStyleId>{073A0DAA-6AF3-43AB-8588-CEC1D06C72B9}</a:tableStyleId>
              </a:tblPr>
              <a:tblGrid>
                <a:gridCol w="2195194">
                  <a:extLst>
                    <a:ext uri="{9D8B030D-6E8A-4147-A177-3AD203B41FA5}">
                      <a16:colId xmlns:a16="http://schemas.microsoft.com/office/drawing/2014/main" val="20000"/>
                    </a:ext>
                  </a:extLst>
                </a:gridCol>
              </a:tblGrid>
              <a:tr h="370840">
                <a:tc>
                  <a:txBody>
                    <a:bodyPr/>
                    <a:lstStyle/>
                    <a:p>
                      <a:r>
                        <a:rPr lang="fr-FR" sz="1600" dirty="0"/>
                        <a:t>Tarification au forfait</a:t>
                      </a:r>
                    </a:p>
                  </a:txBody>
                  <a:tcPr/>
                </a:tc>
                <a:extLst>
                  <a:ext uri="{0D108BD9-81ED-4DB2-BD59-A6C34878D82A}">
                    <a16:rowId xmlns:a16="http://schemas.microsoft.com/office/drawing/2014/main" val="10000"/>
                  </a:ext>
                </a:extLst>
              </a:tr>
              <a:tr h="370840">
                <a:tc>
                  <a:txBody>
                    <a:bodyPr/>
                    <a:lstStyle/>
                    <a:p>
                      <a:r>
                        <a:rPr lang="fr-FR" sz="1600" b="1" dirty="0"/>
                        <a:t>Fixe (31 j</a:t>
                      </a:r>
                      <a:r>
                        <a:rPr lang="fr-FR" sz="1600" b="1" baseline="0" dirty="0"/>
                        <a:t> de franchise)</a:t>
                      </a:r>
                      <a:endParaRPr lang="fr-FR" sz="1600" b="1" dirty="0"/>
                    </a:p>
                  </a:txBody>
                  <a:tcPr/>
                </a:tc>
                <a:extLst>
                  <a:ext uri="{0D108BD9-81ED-4DB2-BD59-A6C34878D82A}">
                    <a16:rowId xmlns:a16="http://schemas.microsoft.com/office/drawing/2014/main" val="10001"/>
                  </a:ext>
                </a:extLst>
              </a:tr>
              <a:tr h="370840">
                <a:tc>
                  <a:txBody>
                    <a:bodyPr/>
                    <a:lstStyle/>
                    <a:p>
                      <a:r>
                        <a:rPr lang="fr-FR" sz="1600" b="1" dirty="0"/>
                        <a:t>Manutention</a:t>
                      </a:r>
                    </a:p>
                  </a:txBody>
                  <a:tcPr/>
                </a:tc>
                <a:extLst>
                  <a:ext uri="{0D108BD9-81ED-4DB2-BD59-A6C34878D82A}">
                    <a16:rowId xmlns:a16="http://schemas.microsoft.com/office/drawing/2014/main" val="10002"/>
                  </a:ext>
                </a:extLst>
              </a:tr>
            </a:tbl>
          </a:graphicData>
        </a:graphic>
      </p:graphicFrame>
      <p:graphicFrame>
        <p:nvGraphicFramePr>
          <p:cNvPr id="14" name="Diagramme 13"/>
          <p:cNvGraphicFramePr/>
          <p:nvPr>
            <p:extLst>
              <p:ext uri="{D42A27DB-BD31-4B8C-83A1-F6EECF244321}">
                <p14:modId xmlns:p14="http://schemas.microsoft.com/office/powerpoint/2010/main" val="559180429"/>
              </p:ext>
            </p:extLst>
          </p:nvPr>
        </p:nvGraphicFramePr>
        <p:xfrm>
          <a:off x="4378784" y="930161"/>
          <a:ext cx="3927015" cy="556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ZoneTexte 14"/>
          <p:cNvSpPr txBox="1"/>
          <p:nvPr/>
        </p:nvSpPr>
        <p:spPr>
          <a:xfrm>
            <a:off x="4882745" y="560829"/>
            <a:ext cx="2892843" cy="369332"/>
          </a:xfrm>
          <a:prstGeom prst="rect">
            <a:avLst/>
          </a:prstGeom>
          <a:noFill/>
        </p:spPr>
        <p:txBody>
          <a:bodyPr wrap="none" rtlCol="0">
            <a:spAutoFit/>
          </a:bodyPr>
          <a:lstStyle/>
          <a:p>
            <a:r>
              <a:rPr lang="fr-FR" b="1" dirty="0"/>
              <a:t>Base de la tarification à l’UO</a:t>
            </a:r>
          </a:p>
        </p:txBody>
      </p:sp>
    </p:spTree>
    <p:extLst>
      <p:ext uri="{BB962C8B-B14F-4D97-AF65-F5344CB8AC3E}">
        <p14:creationId xmlns:p14="http://schemas.microsoft.com/office/powerpoint/2010/main" val="1319661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29</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Levier 4 : La configuration client-plateforme</a:t>
            </a:r>
            <a:endParaRPr lang="fr-FR" dirty="0">
              <a:latin typeface="Franklin Gothic Book (Corps)"/>
            </a:endParaRPr>
          </a:p>
        </p:txBody>
      </p:sp>
      <p:sp>
        <p:nvSpPr>
          <p:cNvPr id="2" name="ZoneTexte 1"/>
          <p:cNvSpPr txBox="1"/>
          <p:nvPr/>
        </p:nvSpPr>
        <p:spPr>
          <a:xfrm>
            <a:off x="1943878" y="773454"/>
            <a:ext cx="5256247" cy="523220"/>
          </a:xfrm>
          <a:prstGeom prst="rect">
            <a:avLst/>
          </a:prstGeom>
          <a:noFill/>
        </p:spPr>
        <p:txBody>
          <a:bodyPr wrap="none" rtlCol="0">
            <a:spAutoFit/>
          </a:bodyPr>
          <a:lstStyle/>
          <a:p>
            <a:r>
              <a:rPr lang="fr-FR" sz="2800" b="1" dirty="0"/>
              <a:t>La configuration client-plateforme</a:t>
            </a:r>
          </a:p>
        </p:txBody>
      </p:sp>
      <p:pic>
        <p:nvPicPr>
          <p:cNvPr id="9" name="Image 8"/>
          <p:cNvPicPr>
            <a:picLocks noChangeAspect="1"/>
          </p:cNvPicPr>
          <p:nvPr/>
        </p:nvPicPr>
        <p:blipFill>
          <a:blip r:embed="rId3"/>
          <a:stretch>
            <a:fillRect/>
          </a:stretch>
        </p:blipFill>
        <p:spPr>
          <a:xfrm>
            <a:off x="0" y="1451183"/>
            <a:ext cx="9144000" cy="3955634"/>
          </a:xfrm>
          <a:prstGeom prst="rect">
            <a:avLst/>
          </a:prstGeom>
        </p:spPr>
      </p:pic>
    </p:spTree>
    <p:extLst>
      <p:ext uri="{BB962C8B-B14F-4D97-AF65-F5344CB8AC3E}">
        <p14:creationId xmlns:p14="http://schemas.microsoft.com/office/powerpoint/2010/main" val="17402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latin typeface="Franklin Gothic Book (Corps)"/>
              </a:rPr>
              <a:t>Contexte du projet</a:t>
            </a:r>
          </a:p>
        </p:txBody>
      </p:sp>
      <p:sp>
        <p:nvSpPr>
          <p:cNvPr id="23" name="Espace réservé du contenu 4"/>
          <p:cNvSpPr txBox="1">
            <a:spLocks/>
          </p:cNvSpPr>
          <p:nvPr/>
        </p:nvSpPr>
        <p:spPr>
          <a:xfrm>
            <a:off x="652459" y="1576892"/>
            <a:ext cx="8343286" cy="3755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dirty="0"/>
              <a:t>Contexte du projet :</a:t>
            </a:r>
          </a:p>
          <a:p>
            <a:pPr lvl="1"/>
            <a:r>
              <a:rPr lang="fr-FR" sz="2000" dirty="0">
                <a:latin typeface="+mj-lt"/>
              </a:rPr>
              <a:t>Conditions externes : Concurrence, mouvement de nos clients</a:t>
            </a:r>
          </a:p>
          <a:p>
            <a:pPr lvl="1"/>
            <a:r>
              <a:rPr lang="fr-FR" sz="2000" dirty="0">
                <a:latin typeface="+mj-lt"/>
              </a:rPr>
              <a:t>Conditions internes : Amélioration de l’efficience opérationnelle</a:t>
            </a:r>
          </a:p>
          <a:p>
            <a:pPr marL="457200" lvl="1" indent="0">
              <a:buNone/>
            </a:pPr>
            <a:endParaRPr lang="fr-FR" sz="2000" dirty="0">
              <a:latin typeface="+mj-lt"/>
            </a:endParaRPr>
          </a:p>
          <a:p>
            <a:r>
              <a:rPr lang="fr-FR" sz="2400" b="1" dirty="0"/>
              <a:t>Les opportunités que représentent ce projet :</a:t>
            </a:r>
          </a:p>
          <a:p>
            <a:pPr lvl="1"/>
            <a:r>
              <a:rPr lang="fr-FR" sz="2000" dirty="0">
                <a:latin typeface="+mj-lt"/>
              </a:rPr>
              <a:t>Augmenter l’efficience de nos processus</a:t>
            </a:r>
          </a:p>
          <a:p>
            <a:pPr lvl="1"/>
            <a:r>
              <a:rPr lang="fr-FR" sz="2000" dirty="0">
                <a:latin typeface="+mj-lt"/>
              </a:rPr>
              <a:t>Assurer une visibilité en amont sur les potentiels causes de ruptures</a:t>
            </a:r>
          </a:p>
          <a:p>
            <a:pPr lvl="1"/>
            <a:r>
              <a:rPr lang="fr-FR" sz="2000" dirty="0">
                <a:latin typeface="+mj-lt"/>
              </a:rPr>
              <a:t>Assurer une visibilité sur la répartition de nos coûts logistiques</a:t>
            </a:r>
          </a:p>
          <a:p>
            <a:pPr lvl="1"/>
            <a:r>
              <a:rPr lang="fr-FR" sz="2000" dirty="0">
                <a:latin typeface="+mj-lt"/>
              </a:rPr>
              <a:t>Diminuer nos coûts logistiques</a:t>
            </a:r>
          </a:p>
          <a:p>
            <a:pPr marL="0" indent="0">
              <a:buNone/>
            </a:pPr>
            <a:endParaRPr lang="fr-FR" sz="2400" dirty="0">
              <a:latin typeface="Franklin Gothic Book (Corps)"/>
            </a:endParaRPr>
          </a:p>
        </p:txBody>
      </p:sp>
    </p:spTree>
    <p:extLst>
      <p:ext uri="{BB962C8B-B14F-4D97-AF65-F5344CB8AC3E}">
        <p14:creationId xmlns:p14="http://schemas.microsoft.com/office/powerpoint/2010/main" val="6098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30</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Récapitulatif des scénarios</a:t>
            </a:r>
            <a:endParaRPr lang="fr-FR" dirty="0">
              <a:latin typeface="Franklin Gothic Book (Corps)"/>
            </a:endParaRPr>
          </a:p>
        </p:txBody>
      </p:sp>
      <p:graphicFrame>
        <p:nvGraphicFramePr>
          <p:cNvPr id="9" name="Tableau 8"/>
          <p:cNvGraphicFramePr>
            <a:graphicFrameLocks noGrp="1"/>
          </p:cNvGraphicFramePr>
          <p:nvPr>
            <p:extLst>
              <p:ext uri="{D42A27DB-BD31-4B8C-83A1-F6EECF244321}">
                <p14:modId xmlns:p14="http://schemas.microsoft.com/office/powerpoint/2010/main" val="1999062708"/>
              </p:ext>
            </p:extLst>
          </p:nvPr>
        </p:nvGraphicFramePr>
        <p:xfrm>
          <a:off x="207622" y="1516830"/>
          <a:ext cx="5427400" cy="4083235"/>
        </p:xfrm>
        <a:graphic>
          <a:graphicData uri="http://schemas.openxmlformats.org/drawingml/2006/table">
            <a:tbl>
              <a:tblPr firstRow="1" bandRow="1">
                <a:tableStyleId>{21E4AEA4-8DFA-4A89-87EB-49C32662AFE0}</a:tableStyleId>
              </a:tblPr>
              <a:tblGrid>
                <a:gridCol w="3035892">
                  <a:extLst>
                    <a:ext uri="{9D8B030D-6E8A-4147-A177-3AD203B41FA5}">
                      <a16:colId xmlns:a16="http://schemas.microsoft.com/office/drawing/2014/main" val="20000"/>
                    </a:ext>
                  </a:extLst>
                </a:gridCol>
                <a:gridCol w="617110">
                  <a:extLst>
                    <a:ext uri="{9D8B030D-6E8A-4147-A177-3AD203B41FA5}">
                      <a16:colId xmlns:a16="http://schemas.microsoft.com/office/drawing/2014/main" val="20001"/>
                    </a:ext>
                  </a:extLst>
                </a:gridCol>
                <a:gridCol w="640385">
                  <a:extLst>
                    <a:ext uri="{9D8B030D-6E8A-4147-A177-3AD203B41FA5}">
                      <a16:colId xmlns:a16="http://schemas.microsoft.com/office/drawing/2014/main" val="20002"/>
                    </a:ext>
                  </a:extLst>
                </a:gridCol>
                <a:gridCol w="533653">
                  <a:extLst>
                    <a:ext uri="{9D8B030D-6E8A-4147-A177-3AD203B41FA5}">
                      <a16:colId xmlns:a16="http://schemas.microsoft.com/office/drawing/2014/main" val="20003"/>
                    </a:ext>
                  </a:extLst>
                </a:gridCol>
                <a:gridCol w="600360">
                  <a:extLst>
                    <a:ext uri="{9D8B030D-6E8A-4147-A177-3AD203B41FA5}">
                      <a16:colId xmlns:a16="http://schemas.microsoft.com/office/drawing/2014/main" val="20004"/>
                    </a:ext>
                  </a:extLst>
                </a:gridCol>
              </a:tblGrid>
              <a:tr h="319117">
                <a:tc>
                  <a:txBody>
                    <a:bodyPr/>
                    <a:lstStyle/>
                    <a:p>
                      <a:r>
                        <a:rPr lang="fr-FR" sz="1600" dirty="0"/>
                        <a:t>Scénario</a:t>
                      </a:r>
                    </a:p>
                  </a:txBody>
                  <a:tcPr/>
                </a:tc>
                <a:tc>
                  <a:txBody>
                    <a:bodyPr/>
                    <a:lstStyle/>
                    <a:p>
                      <a:r>
                        <a:rPr lang="fr-FR" sz="1600" dirty="0"/>
                        <a:t>L1</a:t>
                      </a:r>
                    </a:p>
                  </a:txBody>
                  <a:tcPr/>
                </a:tc>
                <a:tc>
                  <a:txBody>
                    <a:bodyPr/>
                    <a:lstStyle/>
                    <a:p>
                      <a:r>
                        <a:rPr lang="fr-FR" sz="1600" dirty="0"/>
                        <a:t>L2</a:t>
                      </a:r>
                    </a:p>
                  </a:txBody>
                  <a:tcPr/>
                </a:tc>
                <a:tc>
                  <a:txBody>
                    <a:bodyPr/>
                    <a:lstStyle/>
                    <a:p>
                      <a:r>
                        <a:rPr lang="fr-FR" sz="1600" dirty="0"/>
                        <a:t>L3</a:t>
                      </a:r>
                    </a:p>
                  </a:txBody>
                  <a:tcPr/>
                </a:tc>
                <a:tc>
                  <a:txBody>
                    <a:bodyPr/>
                    <a:lstStyle/>
                    <a:p>
                      <a:r>
                        <a:rPr lang="fr-FR" sz="1600" dirty="0"/>
                        <a:t>L4</a:t>
                      </a:r>
                    </a:p>
                  </a:txBody>
                  <a:tcPr/>
                </a:tc>
                <a:extLst>
                  <a:ext uri="{0D108BD9-81ED-4DB2-BD59-A6C34878D82A}">
                    <a16:rowId xmlns:a16="http://schemas.microsoft.com/office/drawing/2014/main" val="10000"/>
                  </a:ext>
                </a:extLst>
              </a:tr>
              <a:tr h="477927">
                <a:tc>
                  <a:txBody>
                    <a:bodyPr/>
                    <a:lstStyle/>
                    <a:p>
                      <a:r>
                        <a:rPr lang="fr-FR" sz="1600" dirty="0"/>
                        <a:t>Scénario 1 : </a:t>
                      </a:r>
                      <a:r>
                        <a:rPr lang="fr-FR" sz="1600" baseline="0" dirty="0"/>
                        <a:t>100% LE</a:t>
                      </a:r>
                      <a:endParaRPr lang="fr-FR" sz="1600" dirty="0"/>
                    </a:p>
                  </a:txBody>
                  <a:tcPr/>
                </a:tc>
                <a:tc>
                  <a:txBody>
                    <a:bodyPr/>
                    <a:lstStyle/>
                    <a:p>
                      <a:pPr algn="ctr"/>
                      <a:endParaRPr lang="fr-FR" sz="1600" b="1" baseline="0" dirty="0"/>
                    </a:p>
                  </a:txBody>
                  <a:tcPr/>
                </a:tc>
                <a:tc>
                  <a:txBody>
                    <a:bodyPr/>
                    <a:lstStyle/>
                    <a:p>
                      <a:pPr algn="ctr"/>
                      <a:r>
                        <a:rPr lang="fr-FR" sz="1600" b="1" baseline="0" dirty="0"/>
                        <a:t>X</a:t>
                      </a:r>
                    </a:p>
                  </a:txBody>
                  <a:tcPr/>
                </a:tc>
                <a:tc>
                  <a:txBody>
                    <a:bodyPr/>
                    <a:lstStyle/>
                    <a:p>
                      <a:pPr algn="ctr"/>
                      <a:endParaRPr lang="fr-FR" sz="1600" b="1" baseline="0" dirty="0"/>
                    </a:p>
                  </a:txBody>
                  <a:tcPr/>
                </a:tc>
                <a:tc>
                  <a:txBody>
                    <a:bodyPr/>
                    <a:lstStyle/>
                    <a:p>
                      <a:pPr algn="ctr"/>
                      <a:endParaRPr lang="fr-FR" sz="1600" b="1" baseline="0" dirty="0"/>
                    </a:p>
                  </a:txBody>
                  <a:tcPr/>
                </a:tc>
                <a:extLst>
                  <a:ext uri="{0D108BD9-81ED-4DB2-BD59-A6C34878D82A}">
                    <a16:rowId xmlns:a16="http://schemas.microsoft.com/office/drawing/2014/main" val="10001"/>
                  </a:ext>
                </a:extLst>
              </a:tr>
              <a:tr h="477927">
                <a:tc>
                  <a:txBody>
                    <a:bodyPr/>
                    <a:lstStyle/>
                    <a:p>
                      <a:r>
                        <a:rPr lang="fr-FR" sz="1600" dirty="0"/>
                        <a:t>Scénario 2 : Flux d’entrée</a:t>
                      </a:r>
                    </a:p>
                  </a:txBody>
                  <a:tcPr/>
                </a:tc>
                <a:tc>
                  <a:txBody>
                    <a:bodyPr/>
                    <a:lstStyle/>
                    <a:p>
                      <a:pPr algn="ctr"/>
                      <a:r>
                        <a:rPr lang="fr-FR" sz="1600" b="1" baseline="0" dirty="0"/>
                        <a:t>X</a:t>
                      </a:r>
                    </a:p>
                  </a:txBody>
                  <a:tcPr/>
                </a:tc>
                <a:tc>
                  <a:txBody>
                    <a:bodyPr/>
                    <a:lstStyle/>
                    <a:p>
                      <a:pPr algn="ctr"/>
                      <a:endParaRPr lang="fr-FR" sz="1600" b="1" baseline="0" dirty="0"/>
                    </a:p>
                  </a:txBody>
                  <a:tcPr/>
                </a:tc>
                <a:tc>
                  <a:txBody>
                    <a:bodyPr/>
                    <a:lstStyle/>
                    <a:p>
                      <a:pPr algn="ctr"/>
                      <a:endParaRPr lang="fr-FR" sz="1600" b="1" baseline="0" dirty="0"/>
                    </a:p>
                  </a:txBody>
                  <a:tcPr/>
                </a:tc>
                <a:tc>
                  <a:txBody>
                    <a:bodyPr/>
                    <a:lstStyle/>
                    <a:p>
                      <a:pPr algn="ctr"/>
                      <a:endParaRPr lang="fr-FR" sz="1600" b="1" baseline="0" dirty="0"/>
                    </a:p>
                  </a:txBody>
                  <a:tcPr/>
                </a:tc>
                <a:extLst>
                  <a:ext uri="{0D108BD9-81ED-4DB2-BD59-A6C34878D82A}">
                    <a16:rowId xmlns:a16="http://schemas.microsoft.com/office/drawing/2014/main" val="10002"/>
                  </a:ext>
                </a:extLst>
              </a:tr>
              <a:tr h="477927">
                <a:tc>
                  <a:txBody>
                    <a:bodyPr/>
                    <a:lstStyle/>
                    <a:p>
                      <a:r>
                        <a:rPr lang="fr-FR" sz="1600" dirty="0"/>
                        <a:t>Scénario 3 : Optimisation LD</a:t>
                      </a:r>
                    </a:p>
                  </a:txBody>
                  <a:tcPr/>
                </a:tc>
                <a:tc>
                  <a:txBody>
                    <a:bodyPr/>
                    <a:lstStyle/>
                    <a:p>
                      <a:pPr algn="ctr"/>
                      <a:endParaRPr lang="fr-FR" sz="1600" b="1" baseline="0" dirty="0"/>
                    </a:p>
                  </a:txBody>
                  <a:tcPr/>
                </a:tc>
                <a:tc>
                  <a:txBody>
                    <a:bodyPr/>
                    <a:lstStyle/>
                    <a:p>
                      <a:pPr algn="ctr"/>
                      <a:r>
                        <a:rPr lang="fr-FR" sz="1600" b="1" baseline="0" dirty="0"/>
                        <a:t>X</a:t>
                      </a:r>
                    </a:p>
                  </a:txBody>
                  <a:tcPr/>
                </a:tc>
                <a:tc>
                  <a:txBody>
                    <a:bodyPr/>
                    <a:lstStyle/>
                    <a:p>
                      <a:pPr algn="ctr"/>
                      <a:endParaRPr lang="fr-FR" sz="1600" b="1" baseline="0" dirty="0"/>
                    </a:p>
                  </a:txBody>
                  <a:tcPr/>
                </a:tc>
                <a:tc>
                  <a:txBody>
                    <a:bodyPr/>
                    <a:lstStyle/>
                    <a:p>
                      <a:pPr algn="ctr"/>
                      <a:endParaRPr lang="fr-FR" sz="1600" b="1" baseline="0" dirty="0"/>
                    </a:p>
                  </a:txBody>
                  <a:tcPr/>
                </a:tc>
                <a:extLst>
                  <a:ext uri="{0D108BD9-81ED-4DB2-BD59-A6C34878D82A}">
                    <a16:rowId xmlns:a16="http://schemas.microsoft.com/office/drawing/2014/main" val="10003"/>
                  </a:ext>
                </a:extLst>
              </a:tr>
              <a:tr h="477927">
                <a:tc>
                  <a:txBody>
                    <a:bodyPr/>
                    <a:lstStyle/>
                    <a:p>
                      <a:r>
                        <a:rPr lang="fr-FR" sz="1600" dirty="0"/>
                        <a:t>Scénario 4 : Aval</a:t>
                      </a:r>
                      <a:r>
                        <a:rPr lang="fr-FR" sz="1600" baseline="0" dirty="0"/>
                        <a:t> à l’UO</a:t>
                      </a:r>
                      <a:endParaRPr lang="fr-FR" sz="1600" dirty="0"/>
                    </a:p>
                  </a:txBody>
                  <a:tcPr/>
                </a:tc>
                <a:tc>
                  <a:txBody>
                    <a:bodyPr/>
                    <a:lstStyle/>
                    <a:p>
                      <a:pPr algn="ctr"/>
                      <a:endParaRPr lang="fr-FR" sz="1600" b="1" baseline="0" dirty="0"/>
                    </a:p>
                  </a:txBody>
                  <a:tcPr/>
                </a:tc>
                <a:tc>
                  <a:txBody>
                    <a:bodyPr/>
                    <a:lstStyle/>
                    <a:p>
                      <a:pPr algn="ctr"/>
                      <a:endParaRPr lang="fr-FR" sz="1600" b="1" baseline="0" dirty="0"/>
                    </a:p>
                  </a:txBody>
                  <a:tcPr/>
                </a:tc>
                <a:tc>
                  <a:txBody>
                    <a:bodyPr/>
                    <a:lstStyle/>
                    <a:p>
                      <a:pPr algn="ctr"/>
                      <a:r>
                        <a:rPr lang="fr-FR" sz="1600" b="1" baseline="0" dirty="0"/>
                        <a:t>X</a:t>
                      </a:r>
                    </a:p>
                  </a:txBody>
                  <a:tcPr/>
                </a:tc>
                <a:tc>
                  <a:txBody>
                    <a:bodyPr/>
                    <a:lstStyle/>
                    <a:p>
                      <a:pPr algn="ctr"/>
                      <a:endParaRPr lang="fr-FR" sz="1600" b="1" baseline="0" dirty="0"/>
                    </a:p>
                  </a:txBody>
                  <a:tcPr/>
                </a:tc>
                <a:extLst>
                  <a:ext uri="{0D108BD9-81ED-4DB2-BD59-A6C34878D82A}">
                    <a16:rowId xmlns:a16="http://schemas.microsoft.com/office/drawing/2014/main" val="10004"/>
                  </a:ext>
                </a:extLst>
              </a:tr>
              <a:tr h="679160">
                <a:tc>
                  <a:txBody>
                    <a:bodyPr/>
                    <a:lstStyle/>
                    <a:p>
                      <a:r>
                        <a:rPr lang="fr-FR" sz="1600" dirty="0"/>
                        <a:t>Scénario 5 : Massification Sud</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extLst>
                  <a:ext uri="{0D108BD9-81ED-4DB2-BD59-A6C34878D82A}">
                    <a16:rowId xmlns:a16="http://schemas.microsoft.com/office/drawing/2014/main" val="10005"/>
                  </a:ext>
                </a:extLst>
              </a:tr>
              <a:tr h="679160">
                <a:tc>
                  <a:txBody>
                    <a:bodyPr/>
                    <a:lstStyle/>
                    <a:p>
                      <a:r>
                        <a:rPr lang="fr-FR" sz="1600" dirty="0"/>
                        <a:t>Scénario 6 : Internalisation</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extLst>
                  <a:ext uri="{0D108BD9-81ED-4DB2-BD59-A6C34878D82A}">
                    <a16:rowId xmlns:a16="http://schemas.microsoft.com/office/drawing/2014/main" val="10006"/>
                  </a:ext>
                </a:extLst>
              </a:tr>
              <a:tr h="477927">
                <a:tc>
                  <a:txBody>
                    <a:bodyPr/>
                    <a:lstStyle/>
                    <a:p>
                      <a:r>
                        <a:rPr lang="fr-FR" sz="1600" dirty="0"/>
                        <a:t>Scénario 7 : Internalisation &amp; LD</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tc>
                  <a:txBody>
                    <a:bodyPr/>
                    <a:lstStyle/>
                    <a:p>
                      <a:pPr algn="ctr"/>
                      <a:endParaRPr lang="fr-FR" sz="1600" b="1" baseline="0" dirty="0">
                        <a:solidFill>
                          <a:schemeClr val="tx1"/>
                        </a:solidFill>
                      </a:endParaRPr>
                    </a:p>
                  </a:txBody>
                  <a:tcPr/>
                </a:tc>
                <a:tc>
                  <a:txBody>
                    <a:bodyPr/>
                    <a:lstStyle/>
                    <a:p>
                      <a:pPr algn="ctr"/>
                      <a:r>
                        <a:rPr lang="fr-FR" sz="1600" b="1" baseline="0" dirty="0">
                          <a:solidFill>
                            <a:schemeClr val="tx1"/>
                          </a:solidFill>
                        </a:rPr>
                        <a:t>X</a:t>
                      </a:r>
                    </a:p>
                  </a:txBody>
                  <a:tcPr/>
                </a:tc>
                <a:extLst>
                  <a:ext uri="{0D108BD9-81ED-4DB2-BD59-A6C34878D82A}">
                    <a16:rowId xmlns:a16="http://schemas.microsoft.com/office/drawing/2014/main" val="10007"/>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502360562"/>
              </p:ext>
            </p:extLst>
          </p:nvPr>
        </p:nvGraphicFramePr>
        <p:xfrm>
          <a:off x="5726876" y="2371030"/>
          <a:ext cx="3298371" cy="1678456"/>
        </p:xfrm>
        <a:graphic>
          <a:graphicData uri="http://schemas.openxmlformats.org/drawingml/2006/table">
            <a:tbl>
              <a:tblPr firstCol="1" bandRow="1">
                <a:tableStyleId>{21E4AEA4-8DFA-4A89-87EB-49C32662AFE0}</a:tableStyleId>
              </a:tblPr>
              <a:tblGrid>
                <a:gridCol w="1008868">
                  <a:extLst>
                    <a:ext uri="{9D8B030D-6E8A-4147-A177-3AD203B41FA5}">
                      <a16:colId xmlns:a16="http://schemas.microsoft.com/office/drawing/2014/main" val="20000"/>
                    </a:ext>
                  </a:extLst>
                </a:gridCol>
                <a:gridCol w="2289503">
                  <a:extLst>
                    <a:ext uri="{9D8B030D-6E8A-4147-A177-3AD203B41FA5}">
                      <a16:colId xmlns:a16="http://schemas.microsoft.com/office/drawing/2014/main" val="20001"/>
                    </a:ext>
                  </a:extLst>
                </a:gridCol>
              </a:tblGrid>
              <a:tr h="419614">
                <a:tc>
                  <a:txBody>
                    <a:bodyPr/>
                    <a:lstStyle/>
                    <a:p>
                      <a:r>
                        <a:rPr lang="fr-FR" sz="1600" dirty="0"/>
                        <a:t>Levier 1</a:t>
                      </a:r>
                    </a:p>
                  </a:txBody>
                  <a:tcPr/>
                </a:tc>
                <a:tc>
                  <a:txBody>
                    <a:bodyPr/>
                    <a:lstStyle/>
                    <a:p>
                      <a:r>
                        <a:rPr lang="fr-FR" sz="1600" dirty="0"/>
                        <a:t>Flux d’entrée</a:t>
                      </a:r>
                    </a:p>
                  </a:txBody>
                  <a:tcPr/>
                </a:tc>
                <a:extLst>
                  <a:ext uri="{0D108BD9-81ED-4DB2-BD59-A6C34878D82A}">
                    <a16:rowId xmlns:a16="http://schemas.microsoft.com/office/drawing/2014/main" val="10000"/>
                  </a:ext>
                </a:extLst>
              </a:tr>
              <a:tr h="419614">
                <a:tc>
                  <a:txBody>
                    <a:bodyPr/>
                    <a:lstStyle/>
                    <a:p>
                      <a:r>
                        <a:rPr lang="fr-FR" sz="1600" dirty="0"/>
                        <a:t>Levier 2</a:t>
                      </a:r>
                    </a:p>
                  </a:txBody>
                  <a:tcPr/>
                </a:tc>
                <a:tc>
                  <a:txBody>
                    <a:bodyPr/>
                    <a:lstStyle/>
                    <a:p>
                      <a:r>
                        <a:rPr lang="fr-FR" sz="1600" dirty="0"/>
                        <a:t>Taux de LD</a:t>
                      </a:r>
                    </a:p>
                  </a:txBody>
                  <a:tcPr/>
                </a:tc>
                <a:extLst>
                  <a:ext uri="{0D108BD9-81ED-4DB2-BD59-A6C34878D82A}">
                    <a16:rowId xmlns:a16="http://schemas.microsoft.com/office/drawing/2014/main" val="10001"/>
                  </a:ext>
                </a:extLst>
              </a:tr>
              <a:tr h="419614">
                <a:tc>
                  <a:txBody>
                    <a:bodyPr/>
                    <a:lstStyle/>
                    <a:p>
                      <a:r>
                        <a:rPr lang="fr-FR" sz="1600" dirty="0"/>
                        <a:t>Levier 3</a:t>
                      </a:r>
                    </a:p>
                  </a:txBody>
                  <a:tcPr/>
                </a:tc>
                <a:tc>
                  <a:txBody>
                    <a:bodyPr/>
                    <a:lstStyle/>
                    <a:p>
                      <a:r>
                        <a:rPr lang="fr-FR" sz="1600" dirty="0"/>
                        <a:t>Mode de tarification</a:t>
                      </a:r>
                    </a:p>
                  </a:txBody>
                  <a:tcPr/>
                </a:tc>
                <a:extLst>
                  <a:ext uri="{0D108BD9-81ED-4DB2-BD59-A6C34878D82A}">
                    <a16:rowId xmlns:a16="http://schemas.microsoft.com/office/drawing/2014/main" val="10002"/>
                  </a:ext>
                </a:extLst>
              </a:tr>
              <a:tr h="419614">
                <a:tc>
                  <a:txBody>
                    <a:bodyPr/>
                    <a:lstStyle/>
                    <a:p>
                      <a:r>
                        <a:rPr lang="fr-FR" sz="1600" dirty="0"/>
                        <a:t>Levier 4</a:t>
                      </a:r>
                    </a:p>
                  </a:txBody>
                  <a:tcPr/>
                </a:tc>
                <a:tc>
                  <a:txBody>
                    <a:bodyPr/>
                    <a:lstStyle/>
                    <a:p>
                      <a:r>
                        <a:rPr lang="fr-FR" sz="1600" dirty="0"/>
                        <a:t>Config. client-plateforme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1426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p:cNvPicPr>
            <a:picLocks noChangeAspect="1"/>
          </p:cNvPicPr>
          <p:nvPr/>
        </p:nvPicPr>
        <p:blipFill rotWithShape="1">
          <a:blip r:embed="rId3"/>
          <a:srcRect l="960" t="2284" r="13926" b="3311"/>
          <a:stretch/>
        </p:blipFill>
        <p:spPr>
          <a:xfrm>
            <a:off x="594231" y="1203251"/>
            <a:ext cx="5818957" cy="387930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31</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1 : Le retour à une configuration 100% LE</a:t>
            </a:r>
          </a:p>
        </p:txBody>
      </p:sp>
      <p:sp>
        <p:nvSpPr>
          <p:cNvPr id="3" name="ZoneTexte 2"/>
          <p:cNvSpPr txBox="1"/>
          <p:nvPr/>
        </p:nvSpPr>
        <p:spPr>
          <a:xfrm>
            <a:off x="468215" y="5082556"/>
            <a:ext cx="8207567" cy="1015663"/>
          </a:xfrm>
          <a:prstGeom prst="rect">
            <a:avLst/>
          </a:prstGeom>
          <a:noFill/>
          <a:ln w="38100">
            <a:solidFill>
              <a:srgbClr val="FF0000"/>
            </a:solidFill>
          </a:ln>
        </p:spPr>
        <p:txBody>
          <a:bodyPr wrap="square" rtlCol="0">
            <a:spAutoFit/>
          </a:bodyPr>
          <a:lstStyle/>
          <a:p>
            <a:r>
              <a:rPr lang="fr-FR" sz="2000" b="1" dirty="0"/>
              <a:t>Conclusion du scénario :</a:t>
            </a:r>
          </a:p>
          <a:p>
            <a:r>
              <a:rPr lang="fr-FR" sz="2000" dirty="0"/>
              <a:t>La livraison LD s’avère plus profitable que la LE et la stratégie de la GSP d’augmenter le taux de LD est justifiée.</a:t>
            </a:r>
          </a:p>
        </p:txBody>
      </p:sp>
      <p:sp>
        <p:nvSpPr>
          <p:cNvPr id="15" name="ZoneTexte 14"/>
          <p:cNvSpPr txBox="1"/>
          <p:nvPr/>
        </p:nvSpPr>
        <p:spPr>
          <a:xfrm>
            <a:off x="6827917" y="1421845"/>
            <a:ext cx="1443391" cy="584775"/>
          </a:xfrm>
          <a:prstGeom prst="rect">
            <a:avLst/>
          </a:prstGeom>
          <a:noFill/>
        </p:spPr>
        <p:txBody>
          <a:bodyPr wrap="square" rtlCol="0">
            <a:spAutoFit/>
          </a:bodyPr>
          <a:lstStyle/>
          <a:p>
            <a:r>
              <a:rPr lang="fr-FR" sz="1600" b="1" dirty="0">
                <a:solidFill>
                  <a:srgbClr val="FF0000"/>
                </a:solidFill>
              </a:rPr>
              <a:t>403 057 € </a:t>
            </a:r>
          </a:p>
          <a:p>
            <a:r>
              <a:rPr lang="fr-FR" sz="1600" b="1" dirty="0">
                <a:solidFill>
                  <a:srgbClr val="FF0000"/>
                </a:solidFill>
              </a:rPr>
              <a:t>soit 18 % </a:t>
            </a:r>
          </a:p>
        </p:txBody>
      </p:sp>
      <p:graphicFrame>
        <p:nvGraphicFramePr>
          <p:cNvPr id="14" name="Tableau 13"/>
          <p:cNvGraphicFramePr>
            <a:graphicFrameLocks noGrp="1"/>
          </p:cNvGraphicFramePr>
          <p:nvPr>
            <p:extLst>
              <p:ext uri="{D42A27DB-BD31-4B8C-83A1-F6EECF244321}">
                <p14:modId xmlns:p14="http://schemas.microsoft.com/office/powerpoint/2010/main" val="320258703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cxnSp>
        <p:nvCxnSpPr>
          <p:cNvPr id="13" name="Connecteur droit avec flèche 12"/>
          <p:cNvCxnSpPr/>
          <p:nvPr/>
        </p:nvCxnSpPr>
        <p:spPr>
          <a:xfrm flipH="1">
            <a:off x="6539204" y="1470171"/>
            <a:ext cx="4360" cy="41292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188663" y="726669"/>
            <a:ext cx="4019177" cy="400110"/>
          </a:xfrm>
          <a:prstGeom prst="rect">
            <a:avLst/>
          </a:prstGeom>
          <a:noFill/>
        </p:spPr>
        <p:txBody>
          <a:bodyPr wrap="none" rtlCol="0">
            <a:spAutoFit/>
          </a:bodyPr>
          <a:lstStyle/>
          <a:p>
            <a:r>
              <a:rPr lang="fr-FR" sz="2000" dirty="0"/>
              <a:t>Comparaison du coût logistique total</a:t>
            </a:r>
          </a:p>
        </p:txBody>
      </p:sp>
      <p:sp>
        <p:nvSpPr>
          <p:cNvPr id="18" name="Rectangle à coins arrondis 17"/>
          <p:cNvSpPr/>
          <p:nvPr/>
        </p:nvSpPr>
        <p:spPr>
          <a:xfrm>
            <a:off x="7177374" y="2809517"/>
            <a:ext cx="1650880" cy="1253481"/>
          </a:xfrm>
          <a:prstGeom prst="wedgeRoundRectCallout">
            <a:avLst>
              <a:gd name="adj1" fmla="val -98442"/>
              <a:gd name="adj2" fmla="val -125672"/>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La LE coût plus cher en amont</a:t>
            </a:r>
          </a:p>
          <a:p>
            <a:pPr algn="ctr"/>
            <a:r>
              <a:rPr lang="fr-FR" sz="1400" dirty="0">
                <a:solidFill>
                  <a:schemeClr val="tx1"/>
                </a:solidFill>
              </a:rPr>
              <a:t>&amp;</a:t>
            </a:r>
          </a:p>
          <a:p>
            <a:pPr algn="ctr"/>
            <a:r>
              <a:rPr lang="fr-FR" sz="1400" dirty="0">
                <a:solidFill>
                  <a:schemeClr val="tx1"/>
                </a:solidFill>
              </a:rPr>
              <a:t>Iso coût aval</a:t>
            </a:r>
          </a:p>
        </p:txBody>
      </p:sp>
    </p:spTree>
    <p:extLst>
      <p:ext uri="{BB962C8B-B14F-4D97-AF65-F5344CB8AC3E}">
        <p14:creationId xmlns:p14="http://schemas.microsoft.com/office/powerpoint/2010/main" val="354397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5609" y="1220000"/>
            <a:ext cx="9052782" cy="3812831"/>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2 : Optimisation des flux d’entrée</a:t>
            </a:r>
          </a:p>
        </p:txBody>
      </p:sp>
      <p:sp>
        <p:nvSpPr>
          <p:cNvPr id="11" name="ZoneTexte 10"/>
          <p:cNvSpPr txBox="1"/>
          <p:nvPr/>
        </p:nvSpPr>
        <p:spPr>
          <a:xfrm>
            <a:off x="1940190" y="727492"/>
            <a:ext cx="5263620" cy="400110"/>
          </a:xfrm>
          <a:prstGeom prst="rect">
            <a:avLst/>
          </a:prstGeom>
          <a:noFill/>
        </p:spPr>
        <p:txBody>
          <a:bodyPr wrap="none" rtlCol="0">
            <a:spAutoFit/>
          </a:bodyPr>
          <a:lstStyle/>
          <a:p>
            <a:r>
              <a:rPr lang="fr-FR" sz="2000" dirty="0"/>
              <a:t>Focus sur la manière dont commande nos clients</a:t>
            </a:r>
          </a:p>
        </p:txBody>
      </p:sp>
      <p:sp>
        <p:nvSpPr>
          <p:cNvPr id="9" name="ZoneTexte 8"/>
          <p:cNvSpPr txBox="1"/>
          <p:nvPr/>
        </p:nvSpPr>
        <p:spPr>
          <a:xfrm>
            <a:off x="273292" y="5541485"/>
            <a:ext cx="8163498" cy="923330"/>
          </a:xfrm>
          <a:prstGeom prst="rect">
            <a:avLst/>
          </a:prstGeom>
          <a:noFill/>
        </p:spPr>
        <p:txBody>
          <a:bodyPr wrap="square" rtlCol="0">
            <a:spAutoFit/>
          </a:bodyPr>
          <a:lstStyle/>
          <a:p>
            <a:r>
              <a:rPr lang="fr-FR" b="1" dirty="0"/>
              <a:t>Remarque:</a:t>
            </a:r>
          </a:p>
          <a:p>
            <a:pPr marL="342900" indent="-342900">
              <a:buFont typeface="+mj-lt"/>
              <a:buAutoNum type="arabicPeriod"/>
            </a:pPr>
            <a:r>
              <a:rPr lang="fr-FR" dirty="0">
                <a:latin typeface="+mj-lt"/>
              </a:rPr>
              <a:t>On peut distinguer trois groupe de clients selon la variabilité de la demande</a:t>
            </a:r>
          </a:p>
          <a:p>
            <a:pPr marL="342900" indent="-342900">
              <a:buFont typeface="+mj-lt"/>
              <a:buAutoNum type="arabicPeriod"/>
            </a:pPr>
            <a:r>
              <a:rPr lang="fr-FR" dirty="0">
                <a:latin typeface="+mj-lt"/>
              </a:rPr>
              <a:t>Il n’existe aucune corrélation entre le volume et la variabilité de commande</a:t>
            </a:r>
          </a:p>
        </p:txBody>
      </p:sp>
      <p:graphicFrame>
        <p:nvGraphicFramePr>
          <p:cNvPr id="14" name="Tableau 13"/>
          <p:cNvGraphicFramePr>
            <a:graphicFrameLocks noGrp="1"/>
          </p:cNvGraphicFramePr>
          <p:nvPr>
            <p:extLst>
              <p:ext uri="{D42A27DB-BD31-4B8C-83A1-F6EECF244321}">
                <p14:modId xmlns:p14="http://schemas.microsoft.com/office/powerpoint/2010/main" val="70470961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fr-FR" sz="1400" dirty="0">
                          <a:solidFill>
                            <a:schemeClr val="bg2">
                              <a:lumMod val="75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fr-FR" sz="1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56827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3"/>
          <a:srcRect l="1029" t="11151" r="1454" b="1707"/>
          <a:stretch/>
        </p:blipFill>
        <p:spPr>
          <a:xfrm>
            <a:off x="2412677" y="3512995"/>
            <a:ext cx="5116280" cy="3074936"/>
          </a:xfrm>
          <a:prstGeom prst="rect">
            <a:avLst/>
          </a:prstGeom>
        </p:spPr>
      </p:pic>
      <p:sp>
        <p:nvSpPr>
          <p:cNvPr id="16" name="Espace réservé du contenu 2"/>
          <p:cNvSpPr txBox="1">
            <a:spLocks/>
          </p:cNvSpPr>
          <p:nvPr/>
        </p:nvSpPr>
        <p:spPr>
          <a:xfrm>
            <a:off x="908662" y="3241464"/>
            <a:ext cx="7447100" cy="4432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b="1" dirty="0"/>
              <a:t>Répartition des volumes</a:t>
            </a:r>
          </a:p>
        </p:txBody>
      </p:sp>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2 : Optimisation des flux d’entrée</a:t>
            </a:r>
          </a:p>
        </p:txBody>
      </p:sp>
      <p:sp>
        <p:nvSpPr>
          <p:cNvPr id="9" name="ZoneTexte 8"/>
          <p:cNvSpPr txBox="1"/>
          <p:nvPr/>
        </p:nvSpPr>
        <p:spPr>
          <a:xfrm>
            <a:off x="135024" y="2913104"/>
            <a:ext cx="8864093" cy="369332"/>
          </a:xfrm>
          <a:prstGeom prst="rect">
            <a:avLst/>
          </a:prstGeom>
          <a:noFill/>
        </p:spPr>
        <p:txBody>
          <a:bodyPr wrap="none" rtlCol="0">
            <a:spAutoFit/>
          </a:bodyPr>
          <a:lstStyle/>
          <a:p>
            <a:r>
              <a:rPr lang="fr-FR" dirty="0"/>
              <a:t>Une nouvelle manière de commander qui adapte le BQ de la commande au volume du client</a:t>
            </a:r>
          </a:p>
        </p:txBody>
      </p:sp>
      <p:graphicFrame>
        <p:nvGraphicFramePr>
          <p:cNvPr id="13" name="Tableau 12"/>
          <p:cNvGraphicFramePr>
            <a:graphicFrameLocks noGrp="1"/>
          </p:cNvGraphicFramePr>
          <p:nvPr>
            <p:extLst>
              <p:ext uri="{D42A27DB-BD31-4B8C-83A1-F6EECF244321}">
                <p14:modId xmlns:p14="http://schemas.microsoft.com/office/powerpoint/2010/main" val="971928927"/>
              </p:ext>
            </p:extLst>
          </p:nvPr>
        </p:nvGraphicFramePr>
        <p:xfrm>
          <a:off x="1233119" y="1452546"/>
          <a:ext cx="6798186" cy="1341120"/>
        </p:xfrm>
        <a:graphic>
          <a:graphicData uri="http://schemas.openxmlformats.org/drawingml/2006/table">
            <a:tbl>
              <a:tblPr firstRow="1" bandRow="1">
                <a:tableStyleId>{073A0DAA-6AF3-43AB-8588-CEC1D06C72B9}</a:tableStyleId>
              </a:tblPr>
              <a:tblGrid>
                <a:gridCol w="2266062">
                  <a:extLst>
                    <a:ext uri="{9D8B030D-6E8A-4147-A177-3AD203B41FA5}">
                      <a16:colId xmlns:a16="http://schemas.microsoft.com/office/drawing/2014/main" val="20000"/>
                    </a:ext>
                  </a:extLst>
                </a:gridCol>
                <a:gridCol w="2266062">
                  <a:extLst>
                    <a:ext uri="{9D8B030D-6E8A-4147-A177-3AD203B41FA5}">
                      <a16:colId xmlns:a16="http://schemas.microsoft.com/office/drawing/2014/main" val="20001"/>
                    </a:ext>
                  </a:extLst>
                </a:gridCol>
                <a:gridCol w="2266062">
                  <a:extLst>
                    <a:ext uri="{9D8B030D-6E8A-4147-A177-3AD203B41FA5}">
                      <a16:colId xmlns:a16="http://schemas.microsoft.com/office/drawing/2014/main" val="20002"/>
                    </a:ext>
                  </a:extLst>
                </a:gridCol>
              </a:tblGrid>
              <a:tr h="260033">
                <a:tc>
                  <a:txBody>
                    <a:bodyPr/>
                    <a:lstStyle/>
                    <a:p>
                      <a:r>
                        <a:rPr lang="fr-FR" sz="1600" dirty="0"/>
                        <a:t>Classe</a:t>
                      </a:r>
                    </a:p>
                  </a:txBody>
                  <a:tcPr/>
                </a:tc>
                <a:tc>
                  <a:txBody>
                    <a:bodyPr/>
                    <a:lstStyle/>
                    <a:p>
                      <a:r>
                        <a:rPr lang="fr-FR" sz="1600" dirty="0"/>
                        <a:t>Seuil</a:t>
                      </a:r>
                    </a:p>
                  </a:txBody>
                  <a:tcPr/>
                </a:tc>
                <a:tc>
                  <a:txBody>
                    <a:bodyPr/>
                    <a:lstStyle/>
                    <a:p>
                      <a:r>
                        <a:rPr lang="fr-FR" sz="1600" dirty="0"/>
                        <a:t>Multiple de commande</a:t>
                      </a:r>
                    </a:p>
                  </a:txBody>
                  <a:tcPr/>
                </a:tc>
                <a:extLst>
                  <a:ext uri="{0D108BD9-81ED-4DB2-BD59-A6C34878D82A}">
                    <a16:rowId xmlns:a16="http://schemas.microsoft.com/office/drawing/2014/main" val="10000"/>
                  </a:ext>
                </a:extLst>
              </a:tr>
              <a:tr h="260033">
                <a:tc>
                  <a:txBody>
                    <a:bodyPr/>
                    <a:lstStyle/>
                    <a:p>
                      <a:r>
                        <a:rPr lang="fr-FR" sz="1600" dirty="0"/>
                        <a:t>Classe A</a:t>
                      </a:r>
                    </a:p>
                  </a:txBody>
                  <a:tcPr/>
                </a:tc>
                <a:tc>
                  <a:txBody>
                    <a:bodyPr/>
                    <a:lstStyle/>
                    <a:p>
                      <a:r>
                        <a:rPr lang="fr-FR" sz="1600" dirty="0"/>
                        <a:t>8 palette par an</a:t>
                      </a:r>
                    </a:p>
                  </a:txBody>
                  <a:tcPr/>
                </a:tc>
                <a:tc>
                  <a:txBody>
                    <a:bodyPr/>
                    <a:lstStyle/>
                    <a:p>
                      <a:r>
                        <a:rPr lang="fr-FR" sz="1600" dirty="0"/>
                        <a:t>La palette complète</a:t>
                      </a:r>
                    </a:p>
                  </a:txBody>
                  <a:tcPr/>
                </a:tc>
                <a:extLst>
                  <a:ext uri="{0D108BD9-81ED-4DB2-BD59-A6C34878D82A}">
                    <a16:rowId xmlns:a16="http://schemas.microsoft.com/office/drawing/2014/main" val="10001"/>
                  </a:ext>
                </a:extLst>
              </a:tr>
              <a:tr h="260033">
                <a:tc>
                  <a:txBody>
                    <a:bodyPr/>
                    <a:lstStyle/>
                    <a:p>
                      <a:r>
                        <a:rPr lang="fr-FR" sz="1600" dirty="0"/>
                        <a:t>Classe B</a:t>
                      </a:r>
                    </a:p>
                  </a:txBody>
                  <a:tcPr/>
                </a:tc>
                <a:tc>
                  <a:txBody>
                    <a:bodyPr/>
                    <a:lstStyle/>
                    <a:p>
                      <a:r>
                        <a:rPr lang="fr-FR" sz="1600" dirty="0"/>
                        <a:t>8 couches par</a:t>
                      </a:r>
                      <a:r>
                        <a:rPr lang="fr-FR" sz="1600" baseline="0" dirty="0"/>
                        <a:t> an</a:t>
                      </a:r>
                      <a:endParaRPr lang="fr-FR" sz="1600" dirty="0"/>
                    </a:p>
                  </a:txBody>
                  <a:tcPr/>
                </a:tc>
                <a:tc>
                  <a:txBody>
                    <a:bodyPr/>
                    <a:lstStyle/>
                    <a:p>
                      <a:r>
                        <a:rPr lang="fr-FR" sz="1600" dirty="0"/>
                        <a:t>La couche</a:t>
                      </a:r>
                    </a:p>
                  </a:txBody>
                  <a:tcPr/>
                </a:tc>
                <a:extLst>
                  <a:ext uri="{0D108BD9-81ED-4DB2-BD59-A6C34878D82A}">
                    <a16:rowId xmlns:a16="http://schemas.microsoft.com/office/drawing/2014/main" val="10002"/>
                  </a:ext>
                </a:extLst>
              </a:tr>
              <a:tr h="260033">
                <a:tc>
                  <a:txBody>
                    <a:bodyPr/>
                    <a:lstStyle/>
                    <a:p>
                      <a:r>
                        <a:rPr lang="fr-FR" sz="1600" dirty="0"/>
                        <a:t>Classe C</a:t>
                      </a:r>
                    </a:p>
                  </a:txBody>
                  <a:tcPr/>
                </a:tc>
                <a:tc>
                  <a:txBody>
                    <a:bodyPr/>
                    <a:lstStyle/>
                    <a:p>
                      <a:pPr algn="ctr"/>
                      <a:r>
                        <a:rPr lang="fr-FR" sz="1600" dirty="0"/>
                        <a:t>-</a:t>
                      </a:r>
                    </a:p>
                  </a:txBody>
                  <a:tcPr/>
                </a:tc>
                <a:tc>
                  <a:txBody>
                    <a:bodyPr/>
                    <a:lstStyle/>
                    <a:p>
                      <a:r>
                        <a:rPr lang="fr-FR" sz="1600" dirty="0"/>
                        <a:t>Le colis</a:t>
                      </a:r>
                    </a:p>
                  </a:txBody>
                  <a:tcPr/>
                </a:tc>
                <a:extLst>
                  <a:ext uri="{0D108BD9-81ED-4DB2-BD59-A6C34878D82A}">
                    <a16:rowId xmlns:a16="http://schemas.microsoft.com/office/drawing/2014/main" val="10003"/>
                  </a:ext>
                </a:extLst>
              </a:tr>
            </a:tbl>
          </a:graphicData>
        </a:graphic>
      </p:graphicFrame>
      <p:sp>
        <p:nvSpPr>
          <p:cNvPr id="14" name="Espace réservé du contenu 2"/>
          <p:cNvSpPr txBox="1">
            <a:spLocks/>
          </p:cNvSpPr>
          <p:nvPr/>
        </p:nvSpPr>
        <p:spPr>
          <a:xfrm>
            <a:off x="727651" y="839390"/>
            <a:ext cx="7447100" cy="4432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b="1" dirty="0"/>
              <a:t>Logique de classification de nos clients</a:t>
            </a:r>
          </a:p>
        </p:txBody>
      </p:sp>
      <p:graphicFrame>
        <p:nvGraphicFramePr>
          <p:cNvPr id="17" name="Tableau 16"/>
          <p:cNvGraphicFramePr>
            <a:graphicFrameLocks noGrp="1"/>
          </p:cNvGraphicFramePr>
          <p:nvPr>
            <p:extLst>
              <p:ext uri="{D42A27DB-BD31-4B8C-83A1-F6EECF244321}">
                <p14:modId xmlns:p14="http://schemas.microsoft.com/office/powerpoint/2010/main" val="85573846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fr-FR" sz="1400" dirty="0">
                          <a:solidFill>
                            <a:schemeClr val="bg2">
                              <a:lumMod val="75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fr-FR" sz="1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304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p:cNvPicPr>
            <a:picLocks noChangeAspect="1"/>
          </p:cNvPicPr>
          <p:nvPr/>
        </p:nvPicPr>
        <p:blipFill rotWithShape="1">
          <a:blip r:embed="rId3"/>
          <a:srcRect l="1179" t="5506" r="10017" b="1661"/>
          <a:stretch/>
        </p:blipFill>
        <p:spPr>
          <a:xfrm>
            <a:off x="690559" y="1101669"/>
            <a:ext cx="5334000" cy="3351577"/>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2 : Optimisation des flux d’entrée</a:t>
            </a:r>
          </a:p>
        </p:txBody>
      </p:sp>
      <p:sp>
        <p:nvSpPr>
          <p:cNvPr id="20" name="Espace réservé du contenu 2"/>
          <p:cNvSpPr txBox="1">
            <a:spLocks/>
          </p:cNvSpPr>
          <p:nvPr/>
        </p:nvSpPr>
        <p:spPr>
          <a:xfrm>
            <a:off x="332659" y="4880766"/>
            <a:ext cx="8478682" cy="7380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b="1" dirty="0"/>
              <a:t>Remarque : </a:t>
            </a:r>
            <a:r>
              <a:rPr lang="fr-FR" sz="1600" dirty="0">
                <a:latin typeface="+mj-lt"/>
              </a:rPr>
              <a:t>Les gains potentiels sont minorés par un mauvais mode de facturation logistique interne</a:t>
            </a:r>
          </a:p>
        </p:txBody>
      </p:sp>
      <p:sp>
        <p:nvSpPr>
          <p:cNvPr id="21" name="ZoneTexte 20"/>
          <p:cNvSpPr txBox="1"/>
          <p:nvPr/>
        </p:nvSpPr>
        <p:spPr>
          <a:xfrm>
            <a:off x="430040" y="5412209"/>
            <a:ext cx="7975829" cy="923330"/>
          </a:xfrm>
          <a:prstGeom prst="rect">
            <a:avLst/>
          </a:prstGeom>
          <a:noFill/>
          <a:ln w="38100">
            <a:solidFill>
              <a:srgbClr val="FF0000"/>
            </a:solidFill>
          </a:ln>
        </p:spPr>
        <p:txBody>
          <a:bodyPr wrap="square" rtlCol="0">
            <a:spAutoFit/>
          </a:bodyPr>
          <a:lstStyle/>
          <a:p>
            <a:r>
              <a:rPr lang="fr-FR" b="1" dirty="0"/>
              <a:t>Conclusion du scénario :</a:t>
            </a:r>
          </a:p>
          <a:p>
            <a:r>
              <a:rPr lang="fr-FR" dirty="0"/>
              <a:t>L’optimisation de nos flux d’entrée représente un gain non négligeable mais un gain potentiel encore plus important avec la bonne facturation</a:t>
            </a:r>
          </a:p>
        </p:txBody>
      </p:sp>
      <p:cxnSp>
        <p:nvCxnSpPr>
          <p:cNvPr id="24" name="Connecteur droit avec flèche 23"/>
          <p:cNvCxnSpPr/>
          <p:nvPr/>
        </p:nvCxnSpPr>
        <p:spPr>
          <a:xfrm>
            <a:off x="5898311" y="1883229"/>
            <a:ext cx="0" cy="206066"/>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120328" y="1724652"/>
            <a:ext cx="1445243" cy="584775"/>
          </a:xfrm>
          <a:prstGeom prst="rect">
            <a:avLst/>
          </a:prstGeom>
          <a:noFill/>
        </p:spPr>
        <p:txBody>
          <a:bodyPr wrap="square" rtlCol="0">
            <a:spAutoFit/>
          </a:bodyPr>
          <a:lstStyle/>
          <a:p>
            <a:r>
              <a:rPr lang="fr-FR" sz="1600" b="1" dirty="0">
                <a:solidFill>
                  <a:srgbClr val="FF0000"/>
                </a:solidFill>
              </a:rPr>
              <a:t>- 60 603 € </a:t>
            </a:r>
          </a:p>
          <a:p>
            <a:r>
              <a:rPr lang="fr-FR" sz="1600" b="1" dirty="0">
                <a:solidFill>
                  <a:srgbClr val="FF0000"/>
                </a:solidFill>
              </a:rPr>
              <a:t>soit – 3 % </a:t>
            </a:r>
          </a:p>
        </p:txBody>
      </p:sp>
      <p:graphicFrame>
        <p:nvGraphicFramePr>
          <p:cNvPr id="14" name="Tableau 13"/>
          <p:cNvGraphicFramePr>
            <a:graphicFrameLocks noGrp="1"/>
          </p:cNvGraphicFramePr>
          <p:nvPr>
            <p:extLst>
              <p:ext uri="{D42A27DB-BD31-4B8C-83A1-F6EECF244321}">
                <p14:modId xmlns:p14="http://schemas.microsoft.com/office/powerpoint/2010/main" val="1099150796"/>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fr-FR" sz="1400" dirty="0">
                          <a:solidFill>
                            <a:schemeClr val="bg2">
                              <a:lumMod val="75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fr-FR" sz="1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21892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3"/>
          <a:srcRect l="2045" t="3539" r="3690" b="1653"/>
          <a:stretch/>
        </p:blipFill>
        <p:spPr>
          <a:xfrm>
            <a:off x="531724" y="3548280"/>
            <a:ext cx="4542748" cy="2746246"/>
          </a:xfrm>
          <a:prstGeom prst="rect">
            <a:avLst/>
          </a:prstGeom>
        </p:spPr>
      </p:pic>
      <p:pic>
        <p:nvPicPr>
          <p:cNvPr id="3" name="Image 2"/>
          <p:cNvPicPr>
            <a:picLocks noChangeAspect="1"/>
          </p:cNvPicPr>
          <p:nvPr/>
        </p:nvPicPr>
        <p:blipFill rotWithShape="1">
          <a:blip r:embed="rId4"/>
          <a:srcRect l="1807" t="3878" r="11290" b="2893"/>
          <a:stretch/>
        </p:blipFill>
        <p:spPr>
          <a:xfrm>
            <a:off x="430040" y="799099"/>
            <a:ext cx="3984171" cy="2569030"/>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35</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3 : Augmenter notre taux de LD</a:t>
            </a:r>
          </a:p>
        </p:txBody>
      </p:sp>
      <p:cxnSp>
        <p:nvCxnSpPr>
          <p:cNvPr id="14" name="Connecteur droit avec flèche 13"/>
          <p:cNvCxnSpPr/>
          <p:nvPr/>
        </p:nvCxnSpPr>
        <p:spPr>
          <a:xfrm>
            <a:off x="5196095" y="3977896"/>
            <a:ext cx="3447" cy="38704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328060" y="3879033"/>
            <a:ext cx="1344060" cy="584775"/>
          </a:xfrm>
          <a:prstGeom prst="rect">
            <a:avLst/>
          </a:prstGeom>
          <a:noFill/>
        </p:spPr>
        <p:txBody>
          <a:bodyPr wrap="square" rtlCol="0">
            <a:spAutoFit/>
          </a:bodyPr>
          <a:lstStyle/>
          <a:p>
            <a:r>
              <a:rPr lang="fr-FR" sz="1600" b="1" dirty="0">
                <a:solidFill>
                  <a:srgbClr val="FF0000"/>
                </a:solidFill>
              </a:rPr>
              <a:t>- 229 985 € soit – 17 % </a:t>
            </a:r>
          </a:p>
        </p:txBody>
      </p:sp>
      <p:graphicFrame>
        <p:nvGraphicFramePr>
          <p:cNvPr id="18" name="Tableau 17"/>
          <p:cNvGraphicFramePr>
            <a:graphicFrameLocks noGrp="1"/>
          </p:cNvGraphicFramePr>
          <p:nvPr>
            <p:extLst>
              <p:ext uri="{D42A27DB-BD31-4B8C-83A1-F6EECF244321}">
                <p14:modId xmlns:p14="http://schemas.microsoft.com/office/powerpoint/2010/main" val="823918938"/>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9" name="Rectangle à coins arrondis 18"/>
          <p:cNvSpPr/>
          <p:nvPr/>
        </p:nvSpPr>
        <p:spPr>
          <a:xfrm>
            <a:off x="5218006" y="978156"/>
            <a:ext cx="1988337" cy="1594690"/>
          </a:xfrm>
          <a:prstGeom prst="wedgeRoundRectCallout">
            <a:avLst>
              <a:gd name="adj1" fmla="val -103537"/>
              <a:gd name="adj2" fmla="val 34991"/>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Avec la configuration et les volumes actuels, nous avons un potentiel de </a:t>
            </a:r>
            <a:r>
              <a:rPr lang="fr-FR" sz="1400" b="1" dirty="0">
                <a:solidFill>
                  <a:schemeClr val="tx1"/>
                </a:solidFill>
              </a:rPr>
              <a:t>9%</a:t>
            </a:r>
            <a:r>
              <a:rPr lang="fr-FR" sz="1400" dirty="0">
                <a:solidFill>
                  <a:schemeClr val="tx1"/>
                </a:solidFill>
              </a:rPr>
              <a:t> de LE éligible en LD</a:t>
            </a:r>
          </a:p>
        </p:txBody>
      </p:sp>
      <p:sp>
        <p:nvSpPr>
          <p:cNvPr id="22" name="Rectangle à coins arrondis 21"/>
          <p:cNvSpPr/>
          <p:nvPr/>
        </p:nvSpPr>
        <p:spPr>
          <a:xfrm>
            <a:off x="6500480" y="4426444"/>
            <a:ext cx="1650880" cy="1253481"/>
          </a:xfrm>
          <a:prstGeom prst="wedgeRoundRectCallout">
            <a:avLst>
              <a:gd name="adj1" fmla="val -143760"/>
              <a:gd name="adj2" fmla="val -52723"/>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Gains sur tous les composantes du coût amont</a:t>
            </a:r>
          </a:p>
          <a:p>
            <a:pPr algn="ctr"/>
            <a:r>
              <a:rPr lang="fr-FR" sz="1400" dirty="0">
                <a:solidFill>
                  <a:schemeClr val="tx1"/>
                </a:solidFill>
              </a:rPr>
              <a:t>&amp;</a:t>
            </a:r>
          </a:p>
          <a:p>
            <a:pPr algn="ctr"/>
            <a:r>
              <a:rPr lang="fr-FR" sz="1400" b="1" dirty="0">
                <a:solidFill>
                  <a:schemeClr val="tx1"/>
                </a:solidFill>
              </a:rPr>
              <a:t>Iso coût aval</a:t>
            </a:r>
          </a:p>
        </p:txBody>
      </p:sp>
    </p:spTree>
    <p:extLst>
      <p:ext uri="{BB962C8B-B14F-4D97-AF65-F5344CB8AC3E}">
        <p14:creationId xmlns:p14="http://schemas.microsoft.com/office/powerpoint/2010/main" val="147922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 25"/>
          <p:cNvPicPr>
            <a:picLocks noChangeAspect="1"/>
          </p:cNvPicPr>
          <p:nvPr/>
        </p:nvPicPr>
        <p:blipFill rotWithShape="1">
          <a:blip r:embed="rId3"/>
          <a:srcRect l="1385" t="2992" r="11236" b="2595"/>
          <a:stretch/>
        </p:blipFill>
        <p:spPr>
          <a:xfrm>
            <a:off x="74518" y="701699"/>
            <a:ext cx="4378904" cy="2843907"/>
          </a:xfrm>
          <a:prstGeom prst="rect">
            <a:avLst/>
          </a:prstGeom>
        </p:spPr>
      </p:pic>
      <p:pic>
        <p:nvPicPr>
          <p:cNvPr id="23" name="Image 22"/>
          <p:cNvPicPr>
            <a:picLocks noChangeAspect="1"/>
          </p:cNvPicPr>
          <p:nvPr/>
        </p:nvPicPr>
        <p:blipFill rotWithShape="1">
          <a:blip r:embed="rId4"/>
          <a:srcRect l="1130" t="3995" r="11253" b="2777"/>
          <a:stretch/>
        </p:blipFill>
        <p:spPr>
          <a:xfrm>
            <a:off x="4029022" y="3599487"/>
            <a:ext cx="4016829" cy="2569030"/>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36</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3 : Augmenter notre taux de LD</a:t>
            </a:r>
          </a:p>
        </p:txBody>
      </p:sp>
      <p:cxnSp>
        <p:nvCxnSpPr>
          <p:cNvPr id="13" name="Connecteur droit avec flèche 12"/>
          <p:cNvCxnSpPr/>
          <p:nvPr/>
        </p:nvCxnSpPr>
        <p:spPr>
          <a:xfrm>
            <a:off x="8045851" y="4245429"/>
            <a:ext cx="0" cy="31896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8068929" y="4143301"/>
            <a:ext cx="1213397" cy="523220"/>
          </a:xfrm>
          <a:prstGeom prst="rect">
            <a:avLst/>
          </a:prstGeom>
          <a:noFill/>
        </p:spPr>
        <p:txBody>
          <a:bodyPr wrap="square" rtlCol="0">
            <a:spAutoFit/>
          </a:bodyPr>
          <a:lstStyle/>
          <a:p>
            <a:r>
              <a:rPr lang="fr-FR" sz="1400" b="1" dirty="0">
                <a:solidFill>
                  <a:srgbClr val="FF0000"/>
                </a:solidFill>
              </a:rPr>
              <a:t>-229 985 € </a:t>
            </a:r>
          </a:p>
          <a:p>
            <a:r>
              <a:rPr lang="fr-FR" sz="1400" b="1" dirty="0">
                <a:solidFill>
                  <a:srgbClr val="FF0000"/>
                </a:solidFill>
              </a:rPr>
              <a:t>Soit – 10 %</a:t>
            </a:r>
          </a:p>
        </p:txBody>
      </p:sp>
      <p:sp>
        <p:nvSpPr>
          <p:cNvPr id="16" name="ZoneTexte 15"/>
          <p:cNvSpPr txBox="1"/>
          <p:nvPr/>
        </p:nvSpPr>
        <p:spPr>
          <a:xfrm>
            <a:off x="56490" y="3760279"/>
            <a:ext cx="3949454" cy="2308324"/>
          </a:xfrm>
          <a:prstGeom prst="rect">
            <a:avLst/>
          </a:prstGeom>
          <a:noFill/>
          <a:ln w="38100">
            <a:solidFill>
              <a:srgbClr val="FF0000"/>
            </a:solidFill>
          </a:ln>
        </p:spPr>
        <p:txBody>
          <a:bodyPr wrap="square" rtlCol="0">
            <a:spAutoFit/>
          </a:bodyPr>
          <a:lstStyle/>
          <a:p>
            <a:r>
              <a:rPr lang="fr-FR" b="1" dirty="0"/>
              <a:t>Conclusion du scénario :</a:t>
            </a:r>
          </a:p>
          <a:p>
            <a:r>
              <a:rPr lang="fr-FR" dirty="0"/>
              <a:t>L’augmentation du taux de LD est un chantier porteur et une stratégie qui assure un résultat au moindre coût avec une qualité de service supérieure à la LE (Lead time, contraintes DLC, etc.)</a:t>
            </a:r>
          </a:p>
          <a:p>
            <a:r>
              <a:rPr lang="fr-FR" dirty="0"/>
              <a:t>Une augmentation de </a:t>
            </a:r>
            <a:r>
              <a:rPr lang="fr-FR" b="1" dirty="0"/>
              <a:t>9% </a:t>
            </a:r>
            <a:r>
              <a:rPr lang="fr-FR" dirty="0"/>
              <a:t>de LD assure un gain de </a:t>
            </a:r>
            <a:r>
              <a:rPr lang="fr-FR" b="1" dirty="0"/>
              <a:t>– 229 985 € </a:t>
            </a:r>
          </a:p>
        </p:txBody>
      </p:sp>
      <p:sp>
        <p:nvSpPr>
          <p:cNvPr id="17" name="Rectangle à coins arrondis 16"/>
          <p:cNvSpPr/>
          <p:nvPr/>
        </p:nvSpPr>
        <p:spPr>
          <a:xfrm>
            <a:off x="5600700" y="1569676"/>
            <a:ext cx="2252640" cy="1214908"/>
          </a:xfrm>
          <a:prstGeom prst="wedgeRoundRectCallout">
            <a:avLst>
              <a:gd name="adj1" fmla="val -100929"/>
              <a:gd name="adj2" fmla="val -54610"/>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Gains en coût d’achat des marchandises de </a:t>
            </a:r>
            <a:r>
              <a:rPr lang="fr-FR" sz="1400" b="1" dirty="0">
                <a:solidFill>
                  <a:schemeClr val="tx1"/>
                </a:solidFill>
              </a:rPr>
              <a:t>-7138 €.</a:t>
            </a:r>
          </a:p>
          <a:p>
            <a:pPr algn="ctr"/>
            <a:r>
              <a:rPr lang="fr-FR" sz="1400" dirty="0">
                <a:solidFill>
                  <a:schemeClr val="tx1"/>
                </a:solidFill>
              </a:rPr>
              <a:t>Cause : PA LD &lt; PCI</a:t>
            </a:r>
          </a:p>
        </p:txBody>
      </p:sp>
      <p:graphicFrame>
        <p:nvGraphicFramePr>
          <p:cNvPr id="24" name="Tableau 23"/>
          <p:cNvGraphicFramePr>
            <a:graphicFrameLocks noGrp="1"/>
          </p:cNvGraphicFramePr>
          <p:nvPr>
            <p:extLst>
              <p:ext uri="{D42A27DB-BD31-4B8C-83A1-F6EECF244321}">
                <p14:modId xmlns:p14="http://schemas.microsoft.com/office/powerpoint/2010/main" val="117065272"/>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857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3"/>
          <a:srcRect l="1461" t="3691" r="10686" b="2290"/>
          <a:stretch/>
        </p:blipFill>
        <p:spPr>
          <a:xfrm>
            <a:off x="54428" y="859970"/>
            <a:ext cx="5093874" cy="3276601"/>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37</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4 : L’empotage à forfait VS empotage à UO</a:t>
            </a:r>
          </a:p>
        </p:txBody>
      </p:sp>
      <p:graphicFrame>
        <p:nvGraphicFramePr>
          <p:cNvPr id="18" name="Tableau 17"/>
          <p:cNvGraphicFramePr>
            <a:graphicFrameLocks noGrp="1"/>
          </p:cNvGraphicFramePr>
          <p:nvPr>
            <p:extLst>
              <p:ext uri="{D42A27DB-BD31-4B8C-83A1-F6EECF244321}">
                <p14:modId xmlns:p14="http://schemas.microsoft.com/office/powerpoint/2010/main" val="1314316503"/>
              </p:ext>
            </p:extLst>
          </p:nvPr>
        </p:nvGraphicFramePr>
        <p:xfrm>
          <a:off x="980078" y="4733253"/>
          <a:ext cx="7284691" cy="1112520"/>
        </p:xfrm>
        <a:graphic>
          <a:graphicData uri="http://schemas.openxmlformats.org/drawingml/2006/table">
            <a:tbl>
              <a:tblPr firstCol="1" bandRow="1">
                <a:tableStyleId>{073A0DAA-6AF3-43AB-8588-CEC1D06C72B9}</a:tableStyleId>
              </a:tblPr>
              <a:tblGrid>
                <a:gridCol w="5620014">
                  <a:extLst>
                    <a:ext uri="{9D8B030D-6E8A-4147-A177-3AD203B41FA5}">
                      <a16:colId xmlns:a16="http://schemas.microsoft.com/office/drawing/2014/main" val="20000"/>
                    </a:ext>
                  </a:extLst>
                </a:gridCol>
                <a:gridCol w="1664677">
                  <a:extLst>
                    <a:ext uri="{9D8B030D-6E8A-4147-A177-3AD203B41FA5}">
                      <a16:colId xmlns:a16="http://schemas.microsoft.com/office/drawing/2014/main" val="20001"/>
                    </a:ext>
                  </a:extLst>
                </a:gridCol>
              </a:tblGrid>
              <a:tr h="370840">
                <a:tc>
                  <a:txBody>
                    <a:bodyPr/>
                    <a:lstStyle/>
                    <a:p>
                      <a:r>
                        <a:rPr lang="fr-FR" sz="1600" dirty="0"/>
                        <a:t>Taux de remplissage moyen d’un conteneur</a:t>
                      </a:r>
                      <a:endParaRPr lang="fr-FR" sz="1600" b="0" dirty="0"/>
                    </a:p>
                  </a:txBody>
                  <a:tcPr/>
                </a:tc>
                <a:tc>
                  <a:txBody>
                    <a:bodyPr/>
                    <a:lstStyle/>
                    <a:p>
                      <a:r>
                        <a:rPr lang="fr-FR" sz="1600" b="1" dirty="0"/>
                        <a:t>72%</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Frais d’empotage à non valeur ajoutée</a:t>
                      </a:r>
                      <a:endParaRPr lang="fr-FR"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t>350 282 €</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Gain</a:t>
                      </a:r>
                      <a:r>
                        <a:rPr lang="fr-FR" sz="1600" baseline="0" dirty="0"/>
                        <a:t> d’une augmentation du taux de remplissage de 1%</a:t>
                      </a:r>
                      <a:endParaRPr lang="fr-FR"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t>- 15 092 €</a:t>
                      </a:r>
                    </a:p>
                  </a:txBody>
                  <a:tcPr/>
                </a:tc>
                <a:extLst>
                  <a:ext uri="{0D108BD9-81ED-4DB2-BD59-A6C34878D82A}">
                    <a16:rowId xmlns:a16="http://schemas.microsoft.com/office/drawing/2014/main" val="10002"/>
                  </a:ext>
                </a:extLst>
              </a:tr>
            </a:tbl>
          </a:graphicData>
        </a:graphic>
      </p:graphicFrame>
      <p:sp>
        <p:nvSpPr>
          <p:cNvPr id="19" name="Espace réservé du contenu 2"/>
          <p:cNvSpPr txBox="1">
            <a:spLocks/>
          </p:cNvSpPr>
          <p:nvPr/>
        </p:nvSpPr>
        <p:spPr>
          <a:xfrm>
            <a:off x="3212415" y="4200198"/>
            <a:ext cx="2820016" cy="4432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latin typeface="+mj-lt"/>
              </a:rPr>
              <a:t>Quelques chiffre clés</a:t>
            </a:r>
          </a:p>
        </p:txBody>
      </p:sp>
      <p:cxnSp>
        <p:nvCxnSpPr>
          <p:cNvPr id="15" name="Connecteur droit avec flèche 14"/>
          <p:cNvCxnSpPr/>
          <p:nvPr/>
        </p:nvCxnSpPr>
        <p:spPr>
          <a:xfrm>
            <a:off x="5014069" y="1659957"/>
            <a:ext cx="0" cy="83831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148302" y="1763241"/>
            <a:ext cx="1344060" cy="646331"/>
          </a:xfrm>
          <a:prstGeom prst="rect">
            <a:avLst/>
          </a:prstGeom>
          <a:noFill/>
        </p:spPr>
        <p:txBody>
          <a:bodyPr wrap="square" rtlCol="0">
            <a:spAutoFit/>
          </a:bodyPr>
          <a:lstStyle/>
          <a:p>
            <a:r>
              <a:rPr lang="fr-FR" b="1" dirty="0">
                <a:solidFill>
                  <a:srgbClr val="FF0000"/>
                </a:solidFill>
              </a:rPr>
              <a:t>747 177 € soit 84 % </a:t>
            </a:r>
          </a:p>
        </p:txBody>
      </p:sp>
      <p:sp>
        <p:nvSpPr>
          <p:cNvPr id="17" name="Rectangle à coins arrondis 16"/>
          <p:cNvSpPr/>
          <p:nvPr/>
        </p:nvSpPr>
        <p:spPr>
          <a:xfrm>
            <a:off x="5600700" y="2663128"/>
            <a:ext cx="2955471" cy="1238729"/>
          </a:xfrm>
          <a:prstGeom prst="wedgeRoundRectCallout">
            <a:avLst>
              <a:gd name="adj1" fmla="val -72227"/>
              <a:gd name="adj2" fmla="val -56592"/>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La grille tarifaire communiquée par notre transitaire représente des tarifs désavantageux par rapport au forfait négocié actuellement</a:t>
            </a:r>
          </a:p>
        </p:txBody>
      </p:sp>
      <p:graphicFrame>
        <p:nvGraphicFramePr>
          <p:cNvPr id="20" name="Tableau 19"/>
          <p:cNvGraphicFramePr>
            <a:graphicFrameLocks noGrp="1"/>
          </p:cNvGraphicFramePr>
          <p:nvPr>
            <p:extLst>
              <p:ext uri="{D42A27DB-BD31-4B8C-83A1-F6EECF244321}">
                <p14:modId xmlns:p14="http://schemas.microsoft.com/office/powerpoint/2010/main" val="305622168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fr-FR" sz="1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fr-FR" sz="1400" dirty="0">
                          <a:solidFill>
                            <a:schemeClr val="accent6">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8119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srcRect l="1088" t="4552" r="10583" b="1824"/>
          <a:stretch/>
        </p:blipFill>
        <p:spPr>
          <a:xfrm>
            <a:off x="443175" y="876518"/>
            <a:ext cx="6073261" cy="386925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38</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4 : L’empotage à forfait VS empotage à UO</a:t>
            </a:r>
          </a:p>
        </p:txBody>
      </p:sp>
      <p:sp>
        <p:nvSpPr>
          <p:cNvPr id="15" name="ZoneTexte 14"/>
          <p:cNvSpPr txBox="1"/>
          <p:nvPr/>
        </p:nvSpPr>
        <p:spPr>
          <a:xfrm>
            <a:off x="311604" y="5041845"/>
            <a:ext cx="8493729" cy="923330"/>
          </a:xfrm>
          <a:prstGeom prst="rect">
            <a:avLst/>
          </a:prstGeom>
          <a:noFill/>
          <a:ln w="38100">
            <a:solidFill>
              <a:srgbClr val="FF0000"/>
            </a:solidFill>
          </a:ln>
        </p:spPr>
        <p:txBody>
          <a:bodyPr wrap="square" rtlCol="0">
            <a:spAutoFit/>
          </a:bodyPr>
          <a:lstStyle/>
          <a:p>
            <a:r>
              <a:rPr lang="fr-FR" b="1" dirty="0"/>
              <a:t>Conclusion du scénario :</a:t>
            </a:r>
          </a:p>
          <a:p>
            <a:r>
              <a:rPr lang="fr-FR" dirty="0"/>
              <a:t>Le passage à une tarification en forfait est désavantageux avec la grille tarifaire actuelle mais présente un potentiel de gains non négligeable si la grille tarifaire est renégociée</a:t>
            </a:r>
          </a:p>
        </p:txBody>
      </p:sp>
      <p:cxnSp>
        <p:nvCxnSpPr>
          <p:cNvPr id="17" name="Connecteur droit avec flèche 16"/>
          <p:cNvCxnSpPr/>
          <p:nvPr/>
        </p:nvCxnSpPr>
        <p:spPr>
          <a:xfrm>
            <a:off x="6516436" y="1794617"/>
            <a:ext cx="0" cy="52312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587478" y="1763793"/>
            <a:ext cx="1049135" cy="584775"/>
          </a:xfrm>
          <a:prstGeom prst="rect">
            <a:avLst/>
          </a:prstGeom>
          <a:noFill/>
        </p:spPr>
        <p:txBody>
          <a:bodyPr wrap="square" rtlCol="0">
            <a:spAutoFit/>
          </a:bodyPr>
          <a:lstStyle/>
          <a:p>
            <a:r>
              <a:rPr lang="fr-FR" sz="1600" b="1" dirty="0">
                <a:solidFill>
                  <a:srgbClr val="FF0000"/>
                </a:solidFill>
              </a:rPr>
              <a:t>747 177 € soit 34 % </a:t>
            </a:r>
          </a:p>
        </p:txBody>
      </p:sp>
      <p:graphicFrame>
        <p:nvGraphicFramePr>
          <p:cNvPr id="19" name="Tableau 18"/>
          <p:cNvGraphicFramePr>
            <a:graphicFrameLocks noGrp="1"/>
          </p:cNvGraphicFramePr>
          <p:nvPr>
            <p:extLst>
              <p:ext uri="{D42A27DB-BD31-4B8C-83A1-F6EECF244321}">
                <p14:modId xmlns:p14="http://schemas.microsoft.com/office/powerpoint/2010/main" val="3215115690"/>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fr-FR" sz="1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fr-FR" sz="1400" dirty="0">
                          <a:solidFill>
                            <a:schemeClr val="accent6">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7131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rotWithShape="1">
          <a:blip r:embed="rId3"/>
          <a:srcRect l="1672" t="2891" r="1689" b="721"/>
          <a:stretch/>
        </p:blipFill>
        <p:spPr>
          <a:xfrm>
            <a:off x="360016" y="662491"/>
            <a:ext cx="4430486" cy="2656116"/>
          </a:xfrm>
          <a:prstGeom prst="rect">
            <a:avLst/>
          </a:prstGeom>
        </p:spPr>
      </p:pic>
      <p:pic>
        <p:nvPicPr>
          <p:cNvPr id="4" name="Image 3"/>
          <p:cNvPicPr>
            <a:picLocks noChangeAspect="1"/>
          </p:cNvPicPr>
          <p:nvPr/>
        </p:nvPicPr>
        <p:blipFill rotWithShape="1">
          <a:blip r:embed="rId4"/>
          <a:srcRect l="1680" t="3817" r="11415" b="2166"/>
          <a:stretch/>
        </p:blipFill>
        <p:spPr>
          <a:xfrm>
            <a:off x="132832" y="3427084"/>
            <a:ext cx="4439102" cy="2886629"/>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39</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5 : Scénario Sud Gaël</a:t>
            </a:r>
          </a:p>
        </p:txBody>
      </p:sp>
      <p:cxnSp>
        <p:nvCxnSpPr>
          <p:cNvPr id="16" name="Connecteur droit avec flèche 15"/>
          <p:cNvCxnSpPr/>
          <p:nvPr/>
        </p:nvCxnSpPr>
        <p:spPr>
          <a:xfrm>
            <a:off x="4837007" y="1162555"/>
            <a:ext cx="9950" cy="37091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939967" y="1024847"/>
            <a:ext cx="1344060" cy="584775"/>
          </a:xfrm>
          <a:prstGeom prst="rect">
            <a:avLst/>
          </a:prstGeom>
          <a:noFill/>
        </p:spPr>
        <p:txBody>
          <a:bodyPr wrap="square" rtlCol="0">
            <a:spAutoFit/>
          </a:bodyPr>
          <a:lstStyle/>
          <a:p>
            <a:r>
              <a:rPr lang="fr-FR" sz="1600" b="1" dirty="0">
                <a:solidFill>
                  <a:srgbClr val="FF0000"/>
                </a:solidFill>
              </a:rPr>
              <a:t>- 245 410 € soit -19 % </a:t>
            </a:r>
          </a:p>
        </p:txBody>
      </p:sp>
      <p:cxnSp>
        <p:nvCxnSpPr>
          <p:cNvPr id="19" name="Connecteur droit avec flèche 18"/>
          <p:cNvCxnSpPr/>
          <p:nvPr/>
        </p:nvCxnSpPr>
        <p:spPr>
          <a:xfrm>
            <a:off x="4617113" y="4206982"/>
            <a:ext cx="0" cy="34324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4703875" y="4043086"/>
            <a:ext cx="1344060" cy="584775"/>
          </a:xfrm>
          <a:prstGeom prst="rect">
            <a:avLst/>
          </a:prstGeom>
          <a:noFill/>
        </p:spPr>
        <p:txBody>
          <a:bodyPr wrap="square" rtlCol="0">
            <a:spAutoFit/>
          </a:bodyPr>
          <a:lstStyle/>
          <a:p>
            <a:r>
              <a:rPr lang="fr-FR" sz="1600" b="1" dirty="0">
                <a:solidFill>
                  <a:srgbClr val="FF0000"/>
                </a:solidFill>
              </a:rPr>
              <a:t>- 89 424 € soit -10 % </a:t>
            </a:r>
          </a:p>
        </p:txBody>
      </p:sp>
      <p:graphicFrame>
        <p:nvGraphicFramePr>
          <p:cNvPr id="21" name="Tableau 20"/>
          <p:cNvGraphicFramePr>
            <a:graphicFrameLocks noGrp="1"/>
          </p:cNvGraphicFramePr>
          <p:nvPr>
            <p:extLst>
              <p:ext uri="{D42A27DB-BD31-4B8C-83A1-F6EECF244321}">
                <p14:modId xmlns:p14="http://schemas.microsoft.com/office/powerpoint/2010/main" val="58322605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0" name="Rectangle à coins arrondis 9"/>
          <p:cNvSpPr/>
          <p:nvPr/>
        </p:nvSpPr>
        <p:spPr>
          <a:xfrm>
            <a:off x="6284027" y="2857151"/>
            <a:ext cx="2166257" cy="1185935"/>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Des gains sur tous les maillons de la chaine logistique</a:t>
            </a:r>
          </a:p>
        </p:txBody>
      </p:sp>
    </p:spTree>
    <p:extLst>
      <p:ext uri="{BB962C8B-B14F-4D97-AF65-F5344CB8AC3E}">
        <p14:creationId xmlns:p14="http://schemas.microsoft.com/office/powerpoint/2010/main" val="42400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latin typeface="Franklin Gothic Book (Corps)"/>
              </a:rPr>
              <a:t>Résumé</a:t>
            </a:r>
          </a:p>
        </p:txBody>
      </p:sp>
      <p:sp>
        <p:nvSpPr>
          <p:cNvPr id="23" name="Espace réservé du contenu 4"/>
          <p:cNvSpPr txBox="1">
            <a:spLocks/>
          </p:cNvSpPr>
          <p:nvPr/>
        </p:nvSpPr>
        <p:spPr>
          <a:xfrm>
            <a:off x="476187" y="1453608"/>
            <a:ext cx="8343286" cy="373887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fr-FR" sz="2000" b="1" dirty="0"/>
              <a:t>Les problématiques que nous allons résoudre :</a:t>
            </a:r>
          </a:p>
          <a:p>
            <a:pPr lvl="1">
              <a:buFont typeface="Wingdings" panose="05000000000000000000" pitchFamily="2" charset="2"/>
              <a:buChar char="§"/>
            </a:pPr>
            <a:r>
              <a:rPr lang="fr-FR" sz="1600" dirty="0">
                <a:latin typeface="+mj-lt"/>
              </a:rPr>
              <a:t>Amélioration des processus supports</a:t>
            </a:r>
          </a:p>
          <a:p>
            <a:pPr lvl="1">
              <a:buFont typeface="Wingdings" panose="05000000000000000000" pitchFamily="2" charset="2"/>
              <a:buChar char="§"/>
            </a:pPr>
            <a:r>
              <a:rPr lang="fr-FR" sz="1600" dirty="0">
                <a:latin typeface="+mj-lt"/>
              </a:rPr>
              <a:t>Réduction des coûts logistiques</a:t>
            </a:r>
          </a:p>
          <a:p>
            <a:pPr>
              <a:buFont typeface="Wingdings" panose="05000000000000000000" pitchFamily="2" charset="2"/>
              <a:buChar char="§"/>
            </a:pPr>
            <a:r>
              <a:rPr lang="fr-FR" sz="2000" b="1" dirty="0"/>
              <a:t>Ce que nous ferons concrètement :</a:t>
            </a:r>
          </a:p>
          <a:p>
            <a:pPr lvl="1">
              <a:buFont typeface="Wingdings" panose="05000000000000000000" pitchFamily="2" charset="2"/>
              <a:buChar char="§"/>
            </a:pPr>
            <a:r>
              <a:rPr lang="fr-FR" sz="1600" dirty="0"/>
              <a:t>Critiquer l’état actuel de nos processus, leur refonte et automatisation</a:t>
            </a:r>
            <a:endParaRPr lang="fr-FR" sz="1600" dirty="0">
              <a:latin typeface="+mj-lt"/>
            </a:endParaRPr>
          </a:p>
          <a:p>
            <a:pPr lvl="1">
              <a:buFont typeface="Wingdings" panose="05000000000000000000" pitchFamily="2" charset="2"/>
              <a:buChar char="§"/>
            </a:pPr>
            <a:r>
              <a:rPr lang="fr-FR" sz="1600" dirty="0">
                <a:latin typeface="+mj-lt"/>
              </a:rPr>
              <a:t>Critiquer l’état actuel de notre schéma directeur. </a:t>
            </a:r>
          </a:p>
          <a:p>
            <a:pPr lvl="1">
              <a:buFont typeface="Wingdings" panose="05000000000000000000" pitchFamily="2" charset="2"/>
              <a:buChar char="§"/>
            </a:pPr>
            <a:r>
              <a:rPr lang="fr-FR" sz="1600" dirty="0">
                <a:latin typeface="+mj-lt"/>
              </a:rPr>
              <a:t>Analyser les scénarios alternatifs.</a:t>
            </a:r>
          </a:p>
          <a:p>
            <a:pPr>
              <a:buFont typeface="Wingdings" panose="05000000000000000000" pitchFamily="2" charset="2"/>
              <a:buChar char="§"/>
            </a:pPr>
            <a:r>
              <a:rPr lang="fr-FR" sz="2000" b="1" dirty="0"/>
              <a:t>Les résultats escomptés :</a:t>
            </a:r>
          </a:p>
          <a:p>
            <a:pPr lvl="1">
              <a:buFont typeface="Wingdings" panose="05000000000000000000" pitchFamily="2" charset="2"/>
              <a:buChar char="§"/>
            </a:pPr>
            <a:r>
              <a:rPr lang="fr-FR" sz="1600" dirty="0">
                <a:latin typeface="+mj-lt"/>
              </a:rPr>
              <a:t>Des processus plus rapides, plus performants, et plus poussés dans la création de la valeur ajoutée.</a:t>
            </a:r>
          </a:p>
          <a:p>
            <a:pPr lvl="1">
              <a:buFont typeface="Wingdings" panose="05000000000000000000" pitchFamily="2" charset="2"/>
              <a:buChar char="§"/>
            </a:pPr>
            <a:r>
              <a:rPr lang="fr-FR" sz="1600" dirty="0">
                <a:latin typeface="+mj-lt"/>
              </a:rPr>
              <a:t>Une configuration du schéma directeur optimal avec les gains associés.</a:t>
            </a:r>
          </a:p>
        </p:txBody>
      </p:sp>
    </p:spTree>
    <p:extLst>
      <p:ext uri="{BB962C8B-B14F-4D97-AF65-F5344CB8AC3E}">
        <p14:creationId xmlns:p14="http://schemas.microsoft.com/office/powerpoint/2010/main" val="3844338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srcRect l="987" t="3226" r="10685" b="1965"/>
          <a:stretch/>
        </p:blipFill>
        <p:spPr>
          <a:xfrm>
            <a:off x="391060" y="1238522"/>
            <a:ext cx="6164305" cy="3976973"/>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40</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5 : Scénario Sud Gaël</a:t>
            </a:r>
          </a:p>
        </p:txBody>
      </p:sp>
      <p:sp>
        <p:nvSpPr>
          <p:cNvPr id="17" name="ZoneTexte 16"/>
          <p:cNvSpPr txBox="1"/>
          <p:nvPr/>
        </p:nvSpPr>
        <p:spPr>
          <a:xfrm>
            <a:off x="80805" y="5290352"/>
            <a:ext cx="8982389" cy="923330"/>
          </a:xfrm>
          <a:prstGeom prst="rect">
            <a:avLst/>
          </a:prstGeom>
          <a:noFill/>
          <a:ln w="38100">
            <a:solidFill>
              <a:srgbClr val="FF0000"/>
            </a:solidFill>
          </a:ln>
        </p:spPr>
        <p:txBody>
          <a:bodyPr wrap="square" rtlCol="0">
            <a:spAutoFit/>
          </a:bodyPr>
          <a:lstStyle/>
          <a:p>
            <a:r>
              <a:rPr lang="fr-FR" b="1" dirty="0"/>
              <a:t>Conclusion du scénario :</a:t>
            </a:r>
          </a:p>
          <a:p>
            <a:r>
              <a:rPr lang="fr-FR" dirty="0"/>
              <a:t>Une migration du Nord vers le Sud s’avère avantageuse en termes de coûts logistiques sur tous les maillons de la chaine logistique</a:t>
            </a:r>
          </a:p>
        </p:txBody>
      </p:sp>
      <p:cxnSp>
        <p:nvCxnSpPr>
          <p:cNvPr id="14" name="Connecteur droit avec flèche 13"/>
          <p:cNvCxnSpPr/>
          <p:nvPr/>
        </p:nvCxnSpPr>
        <p:spPr>
          <a:xfrm>
            <a:off x="6365461" y="2218447"/>
            <a:ext cx="0" cy="53806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555365" y="2195091"/>
            <a:ext cx="1696965" cy="584775"/>
          </a:xfrm>
          <a:prstGeom prst="rect">
            <a:avLst/>
          </a:prstGeom>
          <a:noFill/>
        </p:spPr>
        <p:txBody>
          <a:bodyPr wrap="square" rtlCol="0">
            <a:spAutoFit/>
          </a:bodyPr>
          <a:lstStyle/>
          <a:p>
            <a:r>
              <a:rPr lang="fr-FR" sz="1600" b="1" dirty="0">
                <a:solidFill>
                  <a:srgbClr val="FF0000"/>
                </a:solidFill>
              </a:rPr>
              <a:t>- 341 972 € soit </a:t>
            </a:r>
          </a:p>
          <a:p>
            <a:r>
              <a:rPr lang="fr-FR" sz="1600" b="1" dirty="0">
                <a:solidFill>
                  <a:srgbClr val="FF0000"/>
                </a:solidFill>
              </a:rPr>
              <a:t>-15 % </a:t>
            </a:r>
          </a:p>
        </p:txBody>
      </p:sp>
      <p:graphicFrame>
        <p:nvGraphicFramePr>
          <p:cNvPr id="13" name="Tableau 12"/>
          <p:cNvGraphicFramePr>
            <a:graphicFrameLocks noGrp="1"/>
          </p:cNvGraphicFramePr>
          <p:nvPr>
            <p:extLst>
              <p:ext uri="{D42A27DB-BD31-4B8C-83A1-F6EECF244321}">
                <p14:modId xmlns:p14="http://schemas.microsoft.com/office/powerpoint/2010/main" val="402799023"/>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8791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p:cNvPicPr>
            <a:picLocks noChangeAspect="1"/>
          </p:cNvPicPr>
          <p:nvPr/>
        </p:nvPicPr>
        <p:blipFill rotWithShape="1">
          <a:blip r:embed="rId3"/>
          <a:srcRect l="2034" t="4207" r="2039" b="1774"/>
          <a:stretch/>
        </p:blipFill>
        <p:spPr>
          <a:xfrm>
            <a:off x="507886" y="535213"/>
            <a:ext cx="4796805" cy="2825841"/>
          </a:xfrm>
          <a:prstGeom prst="rect">
            <a:avLst/>
          </a:prstGeom>
        </p:spPr>
      </p:pic>
      <p:pic>
        <p:nvPicPr>
          <p:cNvPr id="9" name="Image 8"/>
          <p:cNvPicPr>
            <a:picLocks noChangeAspect="1"/>
          </p:cNvPicPr>
          <p:nvPr/>
        </p:nvPicPr>
        <p:blipFill rotWithShape="1">
          <a:blip r:embed="rId4"/>
          <a:srcRect l="1136" t="4647" r="10536" b="1730"/>
          <a:stretch/>
        </p:blipFill>
        <p:spPr>
          <a:xfrm>
            <a:off x="411059" y="3497654"/>
            <a:ext cx="4558695" cy="2904329"/>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41</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6 : Scénario miroir Lyon-Gaël et 100% LE </a:t>
            </a:r>
          </a:p>
        </p:txBody>
      </p:sp>
      <p:cxnSp>
        <p:nvCxnSpPr>
          <p:cNvPr id="17" name="Connecteur droit avec flèche 16"/>
          <p:cNvCxnSpPr/>
          <p:nvPr/>
        </p:nvCxnSpPr>
        <p:spPr>
          <a:xfrm>
            <a:off x="5206247" y="1020528"/>
            <a:ext cx="6634" cy="35805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396502" y="982363"/>
            <a:ext cx="1696965" cy="553998"/>
          </a:xfrm>
          <a:prstGeom prst="rect">
            <a:avLst/>
          </a:prstGeom>
          <a:noFill/>
        </p:spPr>
        <p:txBody>
          <a:bodyPr wrap="square" rtlCol="0">
            <a:spAutoFit/>
          </a:bodyPr>
          <a:lstStyle/>
          <a:p>
            <a:r>
              <a:rPr lang="fr-FR" sz="1500" b="1" dirty="0">
                <a:solidFill>
                  <a:srgbClr val="FF0000"/>
                </a:solidFill>
              </a:rPr>
              <a:t>186 354 € </a:t>
            </a:r>
          </a:p>
          <a:p>
            <a:r>
              <a:rPr lang="fr-FR" sz="1500" b="1" dirty="0">
                <a:solidFill>
                  <a:srgbClr val="FF0000"/>
                </a:solidFill>
              </a:rPr>
              <a:t>soit 14 % </a:t>
            </a:r>
          </a:p>
        </p:txBody>
      </p:sp>
      <p:cxnSp>
        <p:nvCxnSpPr>
          <p:cNvPr id="20" name="Connecteur droit avec flèche 19"/>
          <p:cNvCxnSpPr/>
          <p:nvPr/>
        </p:nvCxnSpPr>
        <p:spPr>
          <a:xfrm>
            <a:off x="4834781" y="4159663"/>
            <a:ext cx="0" cy="42420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4969754" y="3999095"/>
            <a:ext cx="1696965" cy="584775"/>
          </a:xfrm>
          <a:prstGeom prst="rect">
            <a:avLst/>
          </a:prstGeom>
          <a:noFill/>
        </p:spPr>
        <p:txBody>
          <a:bodyPr wrap="square" rtlCol="0">
            <a:spAutoFit/>
          </a:bodyPr>
          <a:lstStyle/>
          <a:p>
            <a:r>
              <a:rPr lang="fr-FR" sz="1600" b="1" dirty="0">
                <a:solidFill>
                  <a:srgbClr val="FF0000"/>
                </a:solidFill>
              </a:rPr>
              <a:t>- 155 784 € </a:t>
            </a:r>
          </a:p>
          <a:p>
            <a:r>
              <a:rPr lang="fr-FR" sz="1600" b="1" dirty="0">
                <a:solidFill>
                  <a:srgbClr val="FF0000"/>
                </a:solidFill>
              </a:rPr>
              <a:t>soit -17 % </a:t>
            </a:r>
          </a:p>
        </p:txBody>
      </p:sp>
      <p:graphicFrame>
        <p:nvGraphicFramePr>
          <p:cNvPr id="22" name="Tableau 21"/>
          <p:cNvGraphicFramePr>
            <a:graphicFrameLocks noGrp="1"/>
          </p:cNvGraphicFramePr>
          <p:nvPr>
            <p:extLst>
              <p:ext uri="{D42A27DB-BD31-4B8C-83A1-F6EECF244321}">
                <p14:modId xmlns:p14="http://schemas.microsoft.com/office/powerpoint/2010/main" val="1290841432"/>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26" name="Rectangle à coins arrondis 25"/>
          <p:cNvSpPr/>
          <p:nvPr/>
        </p:nvSpPr>
        <p:spPr>
          <a:xfrm>
            <a:off x="5814217" y="2694463"/>
            <a:ext cx="2974477" cy="129972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Les gains en aval ne justifient pas les pertes en amont</a:t>
            </a:r>
          </a:p>
          <a:p>
            <a:pPr algn="ctr"/>
            <a:r>
              <a:rPr lang="fr-FR" sz="1600" dirty="0">
                <a:solidFill>
                  <a:schemeClr val="tx1"/>
                </a:solidFill>
              </a:rPr>
              <a:t>(la LE est trop couteuse)</a:t>
            </a:r>
          </a:p>
        </p:txBody>
      </p:sp>
    </p:spTree>
    <p:extLst>
      <p:ext uri="{BB962C8B-B14F-4D97-AF65-F5344CB8AC3E}">
        <p14:creationId xmlns:p14="http://schemas.microsoft.com/office/powerpoint/2010/main" val="188615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srcRect l="1439" t="4945" r="9996" b="2617"/>
          <a:stretch/>
        </p:blipFill>
        <p:spPr>
          <a:xfrm>
            <a:off x="587829" y="1110343"/>
            <a:ext cx="5744098" cy="360353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6 : Scénario miroir Lyon-Gaël et 100% LE </a:t>
            </a:r>
          </a:p>
        </p:txBody>
      </p:sp>
      <p:sp>
        <p:nvSpPr>
          <p:cNvPr id="18" name="ZoneTexte 17"/>
          <p:cNvSpPr txBox="1"/>
          <p:nvPr/>
        </p:nvSpPr>
        <p:spPr>
          <a:xfrm>
            <a:off x="269659" y="5004855"/>
            <a:ext cx="8681292" cy="923330"/>
          </a:xfrm>
          <a:prstGeom prst="rect">
            <a:avLst/>
          </a:prstGeom>
          <a:noFill/>
          <a:ln w="38100">
            <a:solidFill>
              <a:srgbClr val="FF0000"/>
            </a:solidFill>
          </a:ln>
        </p:spPr>
        <p:txBody>
          <a:bodyPr wrap="square" rtlCol="0">
            <a:spAutoFit/>
          </a:bodyPr>
          <a:lstStyle/>
          <a:p>
            <a:r>
              <a:rPr lang="fr-FR" b="1" dirty="0"/>
              <a:t>Conclusion du scénario :</a:t>
            </a:r>
          </a:p>
          <a:p>
            <a:r>
              <a:rPr lang="fr-FR" dirty="0"/>
              <a:t>Une configuration miroir Gaël-Lyon présente des gains qualitatifs en termes d’organisation et de gestion de flux mais des pertes en coûts logistiques</a:t>
            </a:r>
          </a:p>
        </p:txBody>
      </p:sp>
      <p:graphicFrame>
        <p:nvGraphicFramePr>
          <p:cNvPr id="13" name="Tableau 12"/>
          <p:cNvGraphicFramePr>
            <a:graphicFrameLocks noGrp="1"/>
          </p:cNvGraphicFramePr>
          <p:nvPr>
            <p:extLst>
              <p:ext uri="{D42A27DB-BD31-4B8C-83A1-F6EECF244321}">
                <p14:modId xmlns:p14="http://schemas.microsoft.com/office/powerpoint/2010/main" val="2617971734"/>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20" name="Rectangle à coins arrondis 19"/>
          <p:cNvSpPr/>
          <p:nvPr/>
        </p:nvSpPr>
        <p:spPr>
          <a:xfrm>
            <a:off x="6786972" y="2197124"/>
            <a:ext cx="1266782" cy="721921"/>
          </a:xfrm>
          <a:prstGeom prst="wedgeRoundRectCallout">
            <a:avLst>
              <a:gd name="adj1" fmla="val -113659"/>
              <a:gd name="adj2" fmla="val -57415"/>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FF0000"/>
                </a:solidFill>
              </a:rPr>
              <a:t>Pertes de </a:t>
            </a:r>
          </a:p>
          <a:p>
            <a:r>
              <a:rPr lang="fr-FR" sz="1400" b="1" dirty="0">
                <a:solidFill>
                  <a:srgbClr val="FF0000"/>
                </a:solidFill>
              </a:rPr>
              <a:t>30 571 € </a:t>
            </a:r>
          </a:p>
          <a:p>
            <a:r>
              <a:rPr lang="fr-FR" sz="1400" b="1" dirty="0">
                <a:solidFill>
                  <a:srgbClr val="FF0000"/>
                </a:solidFill>
              </a:rPr>
              <a:t>soit 1,41 % </a:t>
            </a:r>
          </a:p>
        </p:txBody>
      </p:sp>
    </p:spTree>
    <p:extLst>
      <p:ext uri="{BB962C8B-B14F-4D97-AF65-F5344CB8AC3E}">
        <p14:creationId xmlns:p14="http://schemas.microsoft.com/office/powerpoint/2010/main" val="2253983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3"/>
          <a:srcRect l="1170" t="4214" r="9552" b="2162"/>
          <a:stretch/>
        </p:blipFill>
        <p:spPr>
          <a:xfrm>
            <a:off x="261257" y="3603171"/>
            <a:ext cx="4093030" cy="2579916"/>
          </a:xfrm>
          <a:prstGeom prst="rect">
            <a:avLst/>
          </a:prstGeom>
        </p:spPr>
      </p:pic>
      <p:pic>
        <p:nvPicPr>
          <p:cNvPr id="2" name="Image 1"/>
          <p:cNvPicPr>
            <a:picLocks noChangeAspect="1"/>
          </p:cNvPicPr>
          <p:nvPr/>
        </p:nvPicPr>
        <p:blipFill rotWithShape="1">
          <a:blip r:embed="rId4"/>
          <a:srcRect l="2045" t="3843" r="1791" b="1743"/>
          <a:stretch/>
        </p:blipFill>
        <p:spPr>
          <a:xfrm>
            <a:off x="363563" y="528090"/>
            <a:ext cx="4773534" cy="281697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7 : Scénario Lyon-Gaël et LD</a:t>
            </a:r>
          </a:p>
        </p:txBody>
      </p:sp>
      <p:cxnSp>
        <p:nvCxnSpPr>
          <p:cNvPr id="16" name="Connecteur droit avec flèche 15"/>
          <p:cNvCxnSpPr/>
          <p:nvPr/>
        </p:nvCxnSpPr>
        <p:spPr>
          <a:xfrm>
            <a:off x="5244029" y="1012405"/>
            <a:ext cx="0" cy="50677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372995" y="987744"/>
            <a:ext cx="1696965" cy="584775"/>
          </a:xfrm>
          <a:prstGeom prst="rect">
            <a:avLst/>
          </a:prstGeom>
          <a:noFill/>
        </p:spPr>
        <p:txBody>
          <a:bodyPr wrap="square" rtlCol="0">
            <a:spAutoFit/>
          </a:bodyPr>
          <a:lstStyle/>
          <a:p>
            <a:r>
              <a:rPr lang="fr-FR" sz="1600" b="1" dirty="0">
                <a:solidFill>
                  <a:srgbClr val="FF0000"/>
                </a:solidFill>
              </a:rPr>
              <a:t>- 322 492 € </a:t>
            </a:r>
          </a:p>
          <a:p>
            <a:r>
              <a:rPr lang="fr-FR" sz="1600" b="1" dirty="0">
                <a:solidFill>
                  <a:srgbClr val="FF0000"/>
                </a:solidFill>
              </a:rPr>
              <a:t>soit -25 % </a:t>
            </a:r>
          </a:p>
        </p:txBody>
      </p:sp>
      <p:sp>
        <p:nvSpPr>
          <p:cNvPr id="19" name="ZoneTexte 18"/>
          <p:cNvSpPr txBox="1"/>
          <p:nvPr/>
        </p:nvSpPr>
        <p:spPr>
          <a:xfrm>
            <a:off x="4521627" y="4013191"/>
            <a:ext cx="1696965" cy="584775"/>
          </a:xfrm>
          <a:prstGeom prst="rect">
            <a:avLst/>
          </a:prstGeom>
          <a:noFill/>
        </p:spPr>
        <p:txBody>
          <a:bodyPr wrap="square" rtlCol="0">
            <a:spAutoFit/>
          </a:bodyPr>
          <a:lstStyle/>
          <a:p>
            <a:r>
              <a:rPr lang="fr-FR" sz="1600" b="1" dirty="0">
                <a:solidFill>
                  <a:srgbClr val="FF0000"/>
                </a:solidFill>
              </a:rPr>
              <a:t>- 160 037 € </a:t>
            </a:r>
          </a:p>
          <a:p>
            <a:r>
              <a:rPr lang="fr-FR" sz="1600" b="1" dirty="0">
                <a:solidFill>
                  <a:srgbClr val="FF0000"/>
                </a:solidFill>
              </a:rPr>
              <a:t>soit -19 % </a:t>
            </a:r>
          </a:p>
        </p:txBody>
      </p:sp>
      <p:graphicFrame>
        <p:nvGraphicFramePr>
          <p:cNvPr id="22" name="Tableau 21"/>
          <p:cNvGraphicFramePr>
            <a:graphicFrameLocks noGrp="1"/>
          </p:cNvGraphicFramePr>
          <p:nvPr>
            <p:extLst>
              <p:ext uri="{D42A27DB-BD31-4B8C-83A1-F6EECF244321}">
                <p14:modId xmlns:p14="http://schemas.microsoft.com/office/powerpoint/2010/main" val="4115273915"/>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cxnSp>
        <p:nvCxnSpPr>
          <p:cNvPr id="24" name="Connecteur droit avec flèche 23"/>
          <p:cNvCxnSpPr/>
          <p:nvPr/>
        </p:nvCxnSpPr>
        <p:spPr>
          <a:xfrm>
            <a:off x="4329630" y="4177883"/>
            <a:ext cx="0" cy="33908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p:nvPr/>
        </p:nvSpPr>
        <p:spPr>
          <a:xfrm>
            <a:off x="6042028" y="2963887"/>
            <a:ext cx="2567783" cy="90870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Des gains sur tous les maillons de la chaine logistique</a:t>
            </a:r>
          </a:p>
        </p:txBody>
      </p:sp>
    </p:spTree>
    <p:extLst>
      <p:ext uri="{BB962C8B-B14F-4D97-AF65-F5344CB8AC3E}">
        <p14:creationId xmlns:p14="http://schemas.microsoft.com/office/powerpoint/2010/main" val="1227247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3"/>
          <a:srcRect l="1700" t="3971" r="10209" b="3197"/>
          <a:stretch/>
        </p:blipFill>
        <p:spPr>
          <a:xfrm>
            <a:off x="430040" y="1028688"/>
            <a:ext cx="5660572" cy="358553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Scénario 7 : Scénario Lyon-Gaël et LD</a:t>
            </a:r>
          </a:p>
        </p:txBody>
      </p:sp>
      <p:sp>
        <p:nvSpPr>
          <p:cNvPr id="18" name="ZoneTexte 17"/>
          <p:cNvSpPr txBox="1"/>
          <p:nvPr/>
        </p:nvSpPr>
        <p:spPr>
          <a:xfrm>
            <a:off x="189130" y="5237574"/>
            <a:ext cx="8765740" cy="923330"/>
          </a:xfrm>
          <a:prstGeom prst="rect">
            <a:avLst/>
          </a:prstGeom>
          <a:noFill/>
          <a:ln w="38100">
            <a:solidFill>
              <a:srgbClr val="FF0000"/>
            </a:solidFill>
          </a:ln>
        </p:spPr>
        <p:txBody>
          <a:bodyPr wrap="square" rtlCol="0">
            <a:spAutoFit/>
          </a:bodyPr>
          <a:lstStyle/>
          <a:p>
            <a:r>
              <a:rPr lang="fr-FR" b="1" dirty="0"/>
              <a:t>Conclusion du scénario :</a:t>
            </a:r>
          </a:p>
          <a:p>
            <a:r>
              <a:rPr lang="fr-FR" dirty="0"/>
              <a:t>Ce scénario est intéressant en termes de gains en coûts logistiques mais avec ces gains énormes s’accompagne un énorme chantier et des défis à soulever pour le rendre réalisable</a:t>
            </a:r>
          </a:p>
        </p:txBody>
      </p:sp>
      <p:cxnSp>
        <p:nvCxnSpPr>
          <p:cNvPr id="15" name="Connecteur droit avec flèche 14"/>
          <p:cNvCxnSpPr/>
          <p:nvPr/>
        </p:nvCxnSpPr>
        <p:spPr>
          <a:xfrm>
            <a:off x="5856150" y="1957766"/>
            <a:ext cx="0" cy="58477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6090613" y="1963936"/>
            <a:ext cx="1235308" cy="584775"/>
          </a:xfrm>
          <a:prstGeom prst="rect">
            <a:avLst/>
          </a:prstGeom>
          <a:noFill/>
        </p:spPr>
        <p:txBody>
          <a:bodyPr wrap="square" rtlCol="0">
            <a:spAutoFit/>
          </a:bodyPr>
          <a:lstStyle/>
          <a:p>
            <a:r>
              <a:rPr lang="fr-FR" sz="1600" b="1" dirty="0">
                <a:solidFill>
                  <a:srgbClr val="FF0000"/>
                </a:solidFill>
              </a:rPr>
              <a:t>- 489 677 € </a:t>
            </a:r>
          </a:p>
          <a:p>
            <a:r>
              <a:rPr lang="fr-FR" sz="1600" b="1" dirty="0">
                <a:solidFill>
                  <a:srgbClr val="FF0000"/>
                </a:solidFill>
              </a:rPr>
              <a:t>soit -22 % </a:t>
            </a:r>
          </a:p>
        </p:txBody>
      </p:sp>
      <p:graphicFrame>
        <p:nvGraphicFramePr>
          <p:cNvPr id="13" name="Tableau 12"/>
          <p:cNvGraphicFramePr>
            <a:graphicFrameLocks noGrp="1"/>
          </p:cNvGraphicFramePr>
          <p:nvPr>
            <p:extLst>
              <p:ext uri="{D42A27DB-BD31-4B8C-83A1-F6EECF244321}">
                <p14:modId xmlns:p14="http://schemas.microsoft.com/office/powerpoint/2010/main" val="1140243826"/>
              </p:ext>
            </p:extLst>
          </p:nvPr>
        </p:nvGraphicFramePr>
        <p:xfrm>
          <a:off x="7325920" y="142845"/>
          <a:ext cx="1612526" cy="1235740"/>
        </p:xfrm>
        <a:graphic>
          <a:graphicData uri="http://schemas.openxmlformats.org/drawingml/2006/table">
            <a:tbl>
              <a:tblPr firstRow="1" bandRow="1">
                <a:tableStyleId>{8A107856-5554-42FB-B03E-39F5DBC370BA}</a:tableStyleId>
              </a:tblPr>
              <a:tblGrid>
                <a:gridCol w="1158351">
                  <a:extLst>
                    <a:ext uri="{9D8B030D-6E8A-4147-A177-3AD203B41FA5}">
                      <a16:colId xmlns:a16="http://schemas.microsoft.com/office/drawing/2014/main" val="20000"/>
                    </a:ext>
                  </a:extLst>
                </a:gridCol>
                <a:gridCol w="454175">
                  <a:extLst>
                    <a:ext uri="{9D8B030D-6E8A-4147-A177-3AD203B41FA5}">
                      <a16:colId xmlns:a16="http://schemas.microsoft.com/office/drawing/2014/main" val="20001"/>
                    </a:ext>
                  </a:extLst>
                </a:gridCol>
              </a:tblGrid>
              <a:tr h="308935">
                <a:tc>
                  <a:txBody>
                    <a:bodyPr/>
                    <a:lstStyle/>
                    <a:p>
                      <a:r>
                        <a:rPr lang="fr-FR" sz="1400" b="0" dirty="0"/>
                        <a:t>Flux</a:t>
                      </a:r>
                      <a:r>
                        <a:rPr lang="fr-FR" sz="1400" b="0" baseline="0" dirty="0"/>
                        <a:t> d’entrée</a:t>
                      </a:r>
                      <a:endParaRPr lang="fr-FR"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fr-FR" sz="1400"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8935">
                <a:tc>
                  <a:txBody>
                    <a:bodyPr/>
                    <a:lstStyle/>
                    <a:p>
                      <a:r>
                        <a:rPr lang="fr-FR" sz="1400" dirty="0"/>
                        <a:t>% LE/LD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fr-FR" sz="1400" dirty="0">
                          <a:solidFill>
                            <a:schemeClr val="tx2">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8935">
                <a:tc>
                  <a:txBody>
                    <a:bodyPr/>
                    <a:lstStyle/>
                    <a:p>
                      <a:r>
                        <a:rPr lang="fr-FR" sz="1400" dirty="0"/>
                        <a:t>Tarif.</a:t>
                      </a:r>
                      <a:r>
                        <a:rPr lang="fr-FR" sz="1400" baseline="0" dirty="0"/>
                        <a:t> </a:t>
                      </a:r>
                      <a:r>
                        <a:rPr lang="fr-FR" sz="1400" dirty="0"/>
                        <a:t>UO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fr-FR" sz="1400"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8935">
                <a:tc>
                  <a:txBody>
                    <a:bodyPr/>
                    <a:lstStyle/>
                    <a:p>
                      <a:r>
                        <a:rPr lang="fr-FR" sz="1400" dirty="0" err="1"/>
                        <a:t>Orga</a:t>
                      </a:r>
                      <a:r>
                        <a:rPr lang="fr-FR" sz="1400" dirty="0"/>
                        <a:t>. </a:t>
                      </a:r>
                      <a:r>
                        <a:rPr lang="fr-FR" sz="1400" baseline="0" dirty="0"/>
                        <a:t>PFT.</a:t>
                      </a:r>
                      <a:endParaRPr lang="fr-F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fr-FR" sz="1400" dirty="0">
                          <a:solidFill>
                            <a:schemeClr val="accent3">
                              <a:lumMod val="60000"/>
                              <a:lumOff val="40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7181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45</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Tableau récapitulatif des scénarios et préconisations</a:t>
            </a:r>
          </a:p>
        </p:txBody>
      </p:sp>
      <p:sp>
        <p:nvSpPr>
          <p:cNvPr id="15" name="ZoneTexte 14"/>
          <p:cNvSpPr txBox="1"/>
          <p:nvPr/>
        </p:nvSpPr>
        <p:spPr>
          <a:xfrm>
            <a:off x="1192730" y="568201"/>
            <a:ext cx="6235490" cy="400110"/>
          </a:xfrm>
          <a:prstGeom prst="rect">
            <a:avLst/>
          </a:prstGeom>
          <a:noFill/>
        </p:spPr>
        <p:txBody>
          <a:bodyPr wrap="none" rtlCol="0">
            <a:spAutoFit/>
          </a:bodyPr>
          <a:lstStyle/>
          <a:p>
            <a:r>
              <a:rPr lang="fr-FR" sz="2000" dirty="0"/>
              <a:t>Tableau des gains par scénario en équivalent année pleine</a:t>
            </a:r>
          </a:p>
        </p:txBody>
      </p:sp>
      <p:pic>
        <p:nvPicPr>
          <p:cNvPr id="4" name="Image 3"/>
          <p:cNvPicPr>
            <a:picLocks noChangeAspect="1"/>
          </p:cNvPicPr>
          <p:nvPr/>
        </p:nvPicPr>
        <p:blipFill rotWithShape="1">
          <a:blip r:embed="rId3"/>
          <a:srcRect l="964" t="2978" r="1515" b="1538"/>
          <a:stretch/>
        </p:blipFill>
        <p:spPr>
          <a:xfrm>
            <a:off x="649995" y="2836021"/>
            <a:ext cx="7799942" cy="3378852"/>
          </a:xfrm>
          <a:prstGeom prst="rect">
            <a:avLst/>
          </a:prstGeom>
        </p:spPr>
      </p:pic>
      <p:pic>
        <p:nvPicPr>
          <p:cNvPr id="9" name="Image 8"/>
          <p:cNvPicPr>
            <a:picLocks noChangeAspect="1"/>
          </p:cNvPicPr>
          <p:nvPr/>
        </p:nvPicPr>
        <p:blipFill>
          <a:blip r:embed="rId4"/>
          <a:stretch>
            <a:fillRect/>
          </a:stretch>
        </p:blipFill>
        <p:spPr>
          <a:xfrm>
            <a:off x="0" y="1048815"/>
            <a:ext cx="9144000" cy="1706701"/>
          </a:xfrm>
          <a:prstGeom prst="rect">
            <a:avLst/>
          </a:prstGeom>
        </p:spPr>
      </p:pic>
      <p:sp>
        <p:nvSpPr>
          <p:cNvPr id="10" name="Rectangle à coins arrondis 9"/>
          <p:cNvSpPr/>
          <p:nvPr/>
        </p:nvSpPr>
        <p:spPr>
          <a:xfrm>
            <a:off x="5355772" y="4251366"/>
            <a:ext cx="1104406" cy="2044012"/>
          </a:xfrm>
          <a:prstGeom prst="round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8880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srcRect l="1548" t="2390" r="833" b="1311"/>
          <a:stretch/>
        </p:blipFill>
        <p:spPr>
          <a:xfrm>
            <a:off x="141514" y="979714"/>
            <a:ext cx="8926286" cy="3875315"/>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46</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Tableau récapitulatif des scénarios et préconisations</a:t>
            </a:r>
          </a:p>
        </p:txBody>
      </p:sp>
      <p:cxnSp>
        <p:nvCxnSpPr>
          <p:cNvPr id="14" name="Connecteur droit avec flèche 13"/>
          <p:cNvCxnSpPr/>
          <p:nvPr/>
        </p:nvCxnSpPr>
        <p:spPr>
          <a:xfrm>
            <a:off x="5865761" y="1862984"/>
            <a:ext cx="43542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00743" y="1208314"/>
            <a:ext cx="4724400" cy="3135085"/>
          </a:xfrm>
          <a:prstGeom prst="rect">
            <a:avLst/>
          </a:prstGeom>
          <a:solidFill>
            <a:srgbClr val="B2B2B2">
              <a:alpha val="36863"/>
            </a:srgbClr>
          </a:solidFill>
          <a:ln w="19050">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727651" y="1619545"/>
            <a:ext cx="1658068" cy="456277"/>
          </a:xfrm>
          <a:prstGeom prst="wedgeRoundRectCallout">
            <a:avLst>
              <a:gd name="adj1" fmla="val 45992"/>
              <a:gd name="adj2" fmla="val 24726"/>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Zone non rentable</a:t>
            </a:r>
          </a:p>
        </p:txBody>
      </p:sp>
      <p:cxnSp>
        <p:nvCxnSpPr>
          <p:cNvPr id="19" name="Connecteur droit avec flèche 18"/>
          <p:cNvCxnSpPr/>
          <p:nvPr/>
        </p:nvCxnSpPr>
        <p:spPr>
          <a:xfrm>
            <a:off x="5365018" y="1676399"/>
            <a:ext cx="164925" cy="1321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6640286" y="2002971"/>
            <a:ext cx="293914" cy="2939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7206343" y="2596243"/>
            <a:ext cx="576943" cy="6546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à coins arrondis 30"/>
          <p:cNvSpPr/>
          <p:nvPr/>
        </p:nvSpPr>
        <p:spPr>
          <a:xfrm>
            <a:off x="7206343" y="979715"/>
            <a:ext cx="1632857" cy="660168"/>
          </a:xfrm>
          <a:prstGeom prst="wedgeRoundRectCallout">
            <a:avLst>
              <a:gd name="adj1" fmla="val -73392"/>
              <a:gd name="adj2" fmla="val 123976"/>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Le chemin d’évolution à entreprendre</a:t>
            </a:r>
          </a:p>
        </p:txBody>
      </p:sp>
      <p:cxnSp>
        <p:nvCxnSpPr>
          <p:cNvPr id="17" name="Connecteur droit avec flèche 16"/>
          <p:cNvCxnSpPr/>
          <p:nvPr/>
        </p:nvCxnSpPr>
        <p:spPr>
          <a:xfrm flipV="1">
            <a:off x="3325091" y="1630926"/>
            <a:ext cx="1811327" cy="1776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217590" y="5312638"/>
            <a:ext cx="8774133" cy="369332"/>
          </a:xfrm>
          <a:prstGeom prst="rect">
            <a:avLst/>
          </a:prstGeom>
          <a:noFill/>
        </p:spPr>
        <p:txBody>
          <a:bodyPr wrap="none" rtlCol="0">
            <a:spAutoFit/>
          </a:bodyPr>
          <a:lstStyle/>
          <a:p>
            <a:r>
              <a:rPr lang="fr-FR" dirty="0"/>
              <a:t>Le scénario cible à court terme est le scénario Sud-Gaël, scénario engagé pour Janvier 2022 </a:t>
            </a:r>
          </a:p>
        </p:txBody>
      </p:sp>
    </p:spTree>
    <p:extLst>
      <p:ext uri="{BB962C8B-B14F-4D97-AF65-F5344CB8AC3E}">
        <p14:creationId xmlns:p14="http://schemas.microsoft.com/office/powerpoint/2010/main" val="2391813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47</a:t>
            </a:fld>
            <a:endParaRPr lang="fr-FR" dirty="0"/>
          </a:p>
        </p:txBody>
      </p:sp>
      <p:grpSp>
        <p:nvGrpSpPr>
          <p:cNvPr id="5" name="Groupe 4"/>
          <p:cNvGrpSpPr/>
          <p:nvPr/>
        </p:nvGrpSpPr>
        <p:grpSpPr>
          <a:xfrm>
            <a:off x="357198" y="3730864"/>
            <a:ext cx="8429604" cy="69957"/>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re 1"/>
          <p:cNvSpPr txBox="1">
            <a:spLocks/>
          </p:cNvSpPr>
          <p:nvPr/>
        </p:nvSpPr>
        <p:spPr>
          <a:xfrm>
            <a:off x="461010" y="2968199"/>
            <a:ext cx="8516039" cy="8326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dirty="0"/>
              <a:t>Partie 3 : Analyses complémentaires :</a:t>
            </a:r>
          </a:p>
        </p:txBody>
      </p:sp>
    </p:spTree>
    <p:extLst>
      <p:ext uri="{BB962C8B-B14F-4D97-AF65-F5344CB8AC3E}">
        <p14:creationId xmlns:p14="http://schemas.microsoft.com/office/powerpoint/2010/main" val="3438161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48</a:t>
            </a:fld>
            <a:endParaRPr lang="fr-FR" dirty="0"/>
          </a:p>
        </p:txBody>
      </p:sp>
      <p:grpSp>
        <p:nvGrpSpPr>
          <p:cNvPr id="5" name="Groupe 4"/>
          <p:cNvGrpSpPr/>
          <p:nvPr/>
        </p:nvGrpSpPr>
        <p:grpSpPr>
          <a:xfrm>
            <a:off x="207622" y="712242"/>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000" dirty="0"/>
              <a:t>Etude de déploiement de la préparation à la couche aux plateformes des transitaires</a:t>
            </a:r>
          </a:p>
        </p:txBody>
      </p:sp>
      <p:sp>
        <p:nvSpPr>
          <p:cNvPr id="3" name="ZoneTexte 2"/>
          <p:cNvSpPr txBox="1"/>
          <p:nvPr/>
        </p:nvSpPr>
        <p:spPr>
          <a:xfrm>
            <a:off x="56489" y="1435230"/>
            <a:ext cx="8646836" cy="646331"/>
          </a:xfrm>
          <a:prstGeom prst="rect">
            <a:avLst/>
          </a:prstGeom>
          <a:noFill/>
        </p:spPr>
        <p:txBody>
          <a:bodyPr wrap="square" rtlCol="0">
            <a:spAutoFit/>
          </a:bodyPr>
          <a:lstStyle/>
          <a:p>
            <a:r>
              <a:rPr lang="fr-FR" dirty="0">
                <a:latin typeface="+mj-lt"/>
              </a:rPr>
              <a:t>Quel est le potentiel actuel de la préparation à la couche sur plateforme et quand est il de la rentabilité associée à ce potentiel ?</a:t>
            </a:r>
          </a:p>
        </p:txBody>
      </p:sp>
      <p:sp>
        <p:nvSpPr>
          <p:cNvPr id="13" name="ZoneTexte 12"/>
          <p:cNvSpPr txBox="1"/>
          <p:nvPr/>
        </p:nvSpPr>
        <p:spPr>
          <a:xfrm>
            <a:off x="56489" y="2780211"/>
            <a:ext cx="8646836" cy="646331"/>
          </a:xfrm>
          <a:prstGeom prst="rect">
            <a:avLst/>
          </a:prstGeom>
          <a:noFill/>
        </p:spPr>
        <p:txBody>
          <a:bodyPr wrap="square" rtlCol="0">
            <a:spAutoFit/>
          </a:bodyPr>
          <a:lstStyle/>
          <a:p>
            <a:r>
              <a:rPr lang="fr-FR" dirty="0"/>
              <a:t>Faisabilité :</a:t>
            </a:r>
            <a:r>
              <a:rPr lang="fr-FR" dirty="0">
                <a:latin typeface="+mj-lt"/>
              </a:rPr>
              <a:t> Volume des clients  par article</a:t>
            </a:r>
          </a:p>
          <a:p>
            <a:r>
              <a:rPr lang="fr-FR" dirty="0"/>
              <a:t>Rentabilité :</a:t>
            </a:r>
            <a:r>
              <a:rPr lang="fr-FR" dirty="0">
                <a:latin typeface="+mj-lt"/>
              </a:rPr>
              <a:t> Gains et pertes associés à cette préparation par rapport au coûts d’entrepôt</a:t>
            </a:r>
          </a:p>
        </p:txBody>
      </p:sp>
      <p:graphicFrame>
        <p:nvGraphicFramePr>
          <p:cNvPr id="4" name="Tableau 3"/>
          <p:cNvGraphicFramePr>
            <a:graphicFrameLocks noGrp="1"/>
          </p:cNvGraphicFramePr>
          <p:nvPr>
            <p:extLst>
              <p:ext uri="{D42A27DB-BD31-4B8C-83A1-F6EECF244321}">
                <p14:modId xmlns:p14="http://schemas.microsoft.com/office/powerpoint/2010/main" val="768681319"/>
              </p:ext>
            </p:extLst>
          </p:nvPr>
        </p:nvGraphicFramePr>
        <p:xfrm>
          <a:off x="358755" y="4331401"/>
          <a:ext cx="8344570" cy="1010920"/>
        </p:xfrm>
        <a:graphic>
          <a:graphicData uri="http://schemas.openxmlformats.org/drawingml/2006/table">
            <a:tbl>
              <a:tblPr firstRow="1" bandRow="1">
                <a:tableStyleId>{D7AC3CCA-C797-4891-BE02-D94E43425B78}</a:tableStyleId>
              </a:tblPr>
              <a:tblGrid>
                <a:gridCol w="1433891">
                  <a:extLst>
                    <a:ext uri="{9D8B030D-6E8A-4147-A177-3AD203B41FA5}">
                      <a16:colId xmlns:a16="http://schemas.microsoft.com/office/drawing/2014/main" val="20000"/>
                    </a:ext>
                  </a:extLst>
                </a:gridCol>
                <a:gridCol w="6910679">
                  <a:extLst>
                    <a:ext uri="{9D8B030D-6E8A-4147-A177-3AD203B41FA5}">
                      <a16:colId xmlns:a16="http://schemas.microsoft.com/office/drawing/2014/main" val="20001"/>
                    </a:ext>
                  </a:extLst>
                </a:gridCol>
              </a:tblGrid>
              <a:tr h="370840">
                <a:tc>
                  <a:txBody>
                    <a:bodyPr/>
                    <a:lstStyle/>
                    <a:p>
                      <a:r>
                        <a:rPr lang="fr-FR" b="0" dirty="0"/>
                        <a:t>Faisabilité</a:t>
                      </a:r>
                    </a:p>
                  </a:txBody>
                  <a:tcPr/>
                </a:tc>
                <a:tc>
                  <a:txBody>
                    <a:bodyPr/>
                    <a:lstStyle/>
                    <a:p>
                      <a:r>
                        <a:rPr lang="fr-FR" b="0" dirty="0"/>
                        <a:t>Le volume du client sur</a:t>
                      </a:r>
                      <a:r>
                        <a:rPr lang="fr-FR" b="0" baseline="0" dirty="0"/>
                        <a:t> l’article concerné est supérieur 8 palettes par an</a:t>
                      </a:r>
                      <a:endParaRPr lang="fr-FR" b="0" dirty="0"/>
                    </a:p>
                  </a:txBody>
                  <a:tcPr/>
                </a:tc>
                <a:extLst>
                  <a:ext uri="{0D108BD9-81ED-4DB2-BD59-A6C34878D82A}">
                    <a16:rowId xmlns:a16="http://schemas.microsoft.com/office/drawing/2014/main" val="10000"/>
                  </a:ext>
                </a:extLst>
              </a:tr>
              <a:tr h="370840">
                <a:tc>
                  <a:txBody>
                    <a:bodyPr/>
                    <a:lstStyle/>
                    <a:p>
                      <a:r>
                        <a:rPr lang="fr-FR" b="0" dirty="0"/>
                        <a:t>Rentabilité</a:t>
                      </a:r>
                    </a:p>
                  </a:txBody>
                  <a:tcPr/>
                </a:tc>
                <a:tc>
                  <a:txBody>
                    <a:bodyPr/>
                    <a:lstStyle/>
                    <a:p>
                      <a:r>
                        <a:rPr lang="fr-FR" b="0" dirty="0"/>
                        <a:t>Le nombre de couche par an éligibles</a:t>
                      </a:r>
                      <a:r>
                        <a:rPr lang="fr-FR" b="0" baseline="0" dirty="0"/>
                        <a:t> (Colis transformé en couche) est supérieur au seuil de rentabilité de l’article concerné</a:t>
                      </a:r>
                      <a:endParaRPr lang="fr-FR" b="0" dirty="0"/>
                    </a:p>
                  </a:txBody>
                  <a:tcPr/>
                </a:tc>
                <a:extLst>
                  <a:ext uri="{0D108BD9-81ED-4DB2-BD59-A6C34878D82A}">
                    <a16:rowId xmlns:a16="http://schemas.microsoft.com/office/drawing/2014/main" val="10001"/>
                  </a:ext>
                </a:extLst>
              </a:tr>
            </a:tbl>
          </a:graphicData>
        </a:graphic>
      </p:graphicFrame>
      <p:sp>
        <p:nvSpPr>
          <p:cNvPr id="9" name="ZoneTexte 8"/>
          <p:cNvSpPr txBox="1"/>
          <p:nvPr/>
        </p:nvSpPr>
        <p:spPr>
          <a:xfrm>
            <a:off x="2688354" y="3885137"/>
            <a:ext cx="3383106" cy="400110"/>
          </a:xfrm>
          <a:prstGeom prst="rect">
            <a:avLst/>
          </a:prstGeom>
          <a:noFill/>
        </p:spPr>
        <p:txBody>
          <a:bodyPr wrap="none" rtlCol="0">
            <a:spAutoFit/>
          </a:bodyPr>
          <a:lstStyle/>
          <a:p>
            <a:r>
              <a:rPr lang="fr-FR" sz="2000" b="1" dirty="0"/>
              <a:t>Conditions utilisé dans l’étude</a:t>
            </a:r>
          </a:p>
        </p:txBody>
      </p:sp>
      <p:sp>
        <p:nvSpPr>
          <p:cNvPr id="14" name="Rectangle à coins arrondis 13"/>
          <p:cNvSpPr/>
          <p:nvPr/>
        </p:nvSpPr>
        <p:spPr>
          <a:xfrm>
            <a:off x="140892" y="1032275"/>
            <a:ext cx="1768875" cy="315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Problématique</a:t>
            </a:r>
          </a:p>
        </p:txBody>
      </p:sp>
      <p:sp>
        <p:nvSpPr>
          <p:cNvPr id="15" name="Rectangle à coins arrondis 14"/>
          <p:cNvSpPr/>
          <p:nvPr/>
        </p:nvSpPr>
        <p:spPr>
          <a:xfrm>
            <a:off x="140891" y="2357413"/>
            <a:ext cx="1768875" cy="315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Contraintes</a:t>
            </a:r>
          </a:p>
        </p:txBody>
      </p:sp>
    </p:spTree>
    <p:extLst>
      <p:ext uri="{BB962C8B-B14F-4D97-AF65-F5344CB8AC3E}">
        <p14:creationId xmlns:p14="http://schemas.microsoft.com/office/powerpoint/2010/main" val="924997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49</a:t>
            </a:fld>
            <a:endParaRPr lang="fr-FR" dirty="0"/>
          </a:p>
        </p:txBody>
      </p:sp>
      <p:grpSp>
        <p:nvGrpSpPr>
          <p:cNvPr id="5" name="Groupe 4"/>
          <p:cNvGrpSpPr/>
          <p:nvPr/>
        </p:nvGrpSpPr>
        <p:grpSpPr>
          <a:xfrm>
            <a:off x="207622" y="712242"/>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000" dirty="0"/>
              <a:t>Etude de déploiement de la préparation à la couche aux plateformes des transitaires</a:t>
            </a:r>
          </a:p>
        </p:txBody>
      </p:sp>
      <p:pic>
        <p:nvPicPr>
          <p:cNvPr id="15" name="Image 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928" y="2726049"/>
            <a:ext cx="5716953" cy="3647094"/>
          </a:xfrm>
          <a:prstGeom prst="rect">
            <a:avLst/>
          </a:prstGeom>
          <a:noFill/>
        </p:spPr>
      </p:pic>
      <p:sp>
        <p:nvSpPr>
          <p:cNvPr id="11" name="Rectangle à coins arrondis 10"/>
          <p:cNvSpPr/>
          <p:nvPr/>
        </p:nvSpPr>
        <p:spPr>
          <a:xfrm>
            <a:off x="140892" y="867377"/>
            <a:ext cx="1768875" cy="315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Démarche</a:t>
            </a:r>
          </a:p>
        </p:txBody>
      </p:sp>
      <p:graphicFrame>
        <p:nvGraphicFramePr>
          <p:cNvPr id="3" name="Diagramme 2"/>
          <p:cNvGraphicFramePr/>
          <p:nvPr>
            <p:extLst>
              <p:ext uri="{D42A27DB-BD31-4B8C-83A1-F6EECF244321}">
                <p14:modId xmlns:p14="http://schemas.microsoft.com/office/powerpoint/2010/main" val="1525961683"/>
              </p:ext>
            </p:extLst>
          </p:nvPr>
        </p:nvGraphicFramePr>
        <p:xfrm>
          <a:off x="2449285" y="762286"/>
          <a:ext cx="5910944" cy="1838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Rectangle à coins arrondis 12"/>
          <p:cNvSpPr/>
          <p:nvPr/>
        </p:nvSpPr>
        <p:spPr>
          <a:xfrm>
            <a:off x="207622" y="4327552"/>
            <a:ext cx="1853277" cy="810505"/>
          </a:xfrm>
          <a:prstGeom prst="wedgeRoundRectCallout">
            <a:avLst>
              <a:gd name="adj1" fmla="val 115782"/>
              <a:gd name="adj2" fmla="val 123656"/>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Classe A : </a:t>
            </a:r>
            <a:r>
              <a:rPr lang="fr-FR" sz="1400" b="1" dirty="0">
                <a:solidFill>
                  <a:schemeClr val="tx1"/>
                </a:solidFill>
              </a:rPr>
              <a:t>17%</a:t>
            </a:r>
            <a:r>
              <a:rPr lang="fr-FR" sz="1400" dirty="0">
                <a:solidFill>
                  <a:schemeClr val="tx1"/>
                </a:solidFill>
              </a:rPr>
              <a:t> des références et </a:t>
            </a:r>
            <a:r>
              <a:rPr lang="fr-FR" sz="1400" b="1" dirty="0">
                <a:solidFill>
                  <a:schemeClr val="tx1"/>
                </a:solidFill>
              </a:rPr>
              <a:t>55%</a:t>
            </a:r>
            <a:r>
              <a:rPr lang="fr-FR" sz="1400" dirty="0">
                <a:solidFill>
                  <a:schemeClr val="tx1"/>
                </a:solidFill>
              </a:rPr>
              <a:t> des gains</a:t>
            </a:r>
          </a:p>
        </p:txBody>
      </p:sp>
    </p:spTree>
    <p:extLst>
      <p:ext uri="{BB962C8B-B14F-4D97-AF65-F5344CB8AC3E}">
        <p14:creationId xmlns:p14="http://schemas.microsoft.com/office/powerpoint/2010/main" val="328459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Présentation de l’entreprise</a:t>
            </a:r>
            <a:endParaRPr lang="fr-FR" dirty="0">
              <a:latin typeface="Franklin Gothic Book (Corps)"/>
            </a:endParaRPr>
          </a:p>
        </p:txBody>
      </p:sp>
      <p:graphicFrame>
        <p:nvGraphicFramePr>
          <p:cNvPr id="9" name="Espace réservé du contenu 5"/>
          <p:cNvGraphicFramePr>
            <a:graphicFrameLocks/>
          </p:cNvGraphicFramePr>
          <p:nvPr>
            <p:extLst>
              <p:ext uri="{D42A27DB-BD31-4B8C-83A1-F6EECF244321}">
                <p14:modId xmlns:p14="http://schemas.microsoft.com/office/powerpoint/2010/main" val="198069234"/>
              </p:ext>
            </p:extLst>
          </p:nvPr>
        </p:nvGraphicFramePr>
        <p:xfrm>
          <a:off x="1236864" y="2415842"/>
          <a:ext cx="6961256" cy="3601557"/>
        </p:xfrm>
        <a:graphic>
          <a:graphicData uri="http://schemas.openxmlformats.org/drawingml/2006/table">
            <a:tbl>
              <a:tblPr bandRow="1">
                <a:tableStyleId>{5DA37D80-6434-44D0-A028-1B22A696006F}</a:tableStyleId>
              </a:tblPr>
              <a:tblGrid>
                <a:gridCol w="3810431">
                  <a:extLst>
                    <a:ext uri="{9D8B030D-6E8A-4147-A177-3AD203B41FA5}">
                      <a16:colId xmlns:a16="http://schemas.microsoft.com/office/drawing/2014/main" val="20000"/>
                    </a:ext>
                  </a:extLst>
                </a:gridCol>
                <a:gridCol w="3150825">
                  <a:extLst>
                    <a:ext uri="{9D8B030D-6E8A-4147-A177-3AD203B41FA5}">
                      <a16:colId xmlns:a16="http://schemas.microsoft.com/office/drawing/2014/main" val="20001"/>
                    </a:ext>
                  </a:extLst>
                </a:gridCol>
              </a:tblGrid>
              <a:tr h="584036">
                <a:tc>
                  <a:txBody>
                    <a:bodyPr/>
                    <a:lstStyle/>
                    <a:p>
                      <a:r>
                        <a:rPr lang="fr-FR" dirty="0"/>
                        <a:t>Nom</a:t>
                      </a:r>
                      <a:endParaRPr lang="fr-FR" b="0" dirty="0"/>
                    </a:p>
                  </a:txBody>
                  <a:tcPr/>
                </a:tc>
                <a:tc>
                  <a:txBody>
                    <a:bodyPr/>
                    <a:lstStyle/>
                    <a:p>
                      <a:r>
                        <a:rPr lang="fr-FR" dirty="0"/>
                        <a:t>Groupe Casino</a:t>
                      </a:r>
                      <a:endParaRPr lang="fr-FR" b="0" dirty="0"/>
                    </a:p>
                  </a:txBody>
                  <a:tcPr/>
                </a:tc>
                <a:extLst>
                  <a:ext uri="{0D108BD9-81ED-4DB2-BD59-A6C34878D82A}">
                    <a16:rowId xmlns:a16="http://schemas.microsoft.com/office/drawing/2014/main" val="10000"/>
                  </a:ext>
                </a:extLst>
              </a:tr>
              <a:tr h="584036">
                <a:tc>
                  <a:txBody>
                    <a:bodyPr/>
                    <a:lstStyle/>
                    <a:p>
                      <a:r>
                        <a:rPr lang="fr-FR" dirty="0"/>
                        <a:t>Date</a:t>
                      </a:r>
                      <a:r>
                        <a:rPr lang="fr-FR" baseline="0" dirty="0"/>
                        <a:t> de fondation</a:t>
                      </a:r>
                      <a:endParaRPr lang="fr-FR" b="1" dirty="0"/>
                    </a:p>
                  </a:txBody>
                  <a:tcPr/>
                </a:tc>
                <a:tc>
                  <a:txBody>
                    <a:bodyPr/>
                    <a:lstStyle/>
                    <a:p>
                      <a:r>
                        <a:rPr lang="fr-FR" dirty="0"/>
                        <a:t>1898</a:t>
                      </a:r>
                    </a:p>
                  </a:txBody>
                  <a:tcPr/>
                </a:tc>
                <a:extLst>
                  <a:ext uri="{0D108BD9-81ED-4DB2-BD59-A6C34878D82A}">
                    <a16:rowId xmlns:a16="http://schemas.microsoft.com/office/drawing/2014/main" val="10001"/>
                  </a:ext>
                </a:extLst>
              </a:tr>
              <a:tr h="486697">
                <a:tc>
                  <a:txBody>
                    <a:bodyPr/>
                    <a:lstStyle/>
                    <a:p>
                      <a:r>
                        <a:rPr lang="fr-FR" dirty="0"/>
                        <a:t>Nombre de magasins</a:t>
                      </a:r>
                      <a:endParaRPr lang="fr-FR" b="1" dirty="0"/>
                    </a:p>
                  </a:txBody>
                  <a:tcPr/>
                </a:tc>
                <a:tc>
                  <a:txBody>
                    <a:bodyPr/>
                    <a:lstStyle/>
                    <a:p>
                      <a:r>
                        <a:rPr lang="fr-FR" dirty="0"/>
                        <a:t>Plus</a:t>
                      </a:r>
                      <a:r>
                        <a:rPr lang="fr-FR" baseline="0" dirty="0"/>
                        <a:t> de 10 800</a:t>
                      </a:r>
                      <a:endParaRPr lang="fr-FR" dirty="0"/>
                    </a:p>
                  </a:txBody>
                  <a:tcPr/>
                </a:tc>
                <a:extLst>
                  <a:ext uri="{0D108BD9-81ED-4DB2-BD59-A6C34878D82A}">
                    <a16:rowId xmlns:a16="http://schemas.microsoft.com/office/drawing/2014/main" val="10002"/>
                  </a:ext>
                </a:extLst>
              </a:tr>
              <a:tr h="486697">
                <a:tc>
                  <a:txBody>
                    <a:bodyPr/>
                    <a:lstStyle/>
                    <a:p>
                      <a:r>
                        <a:rPr lang="fr-FR" dirty="0"/>
                        <a:t>Industrie</a:t>
                      </a:r>
                      <a:endParaRPr lang="fr-FR" b="1" dirty="0"/>
                    </a:p>
                  </a:txBody>
                  <a:tcPr/>
                </a:tc>
                <a:tc>
                  <a:txBody>
                    <a:bodyPr/>
                    <a:lstStyle/>
                    <a:p>
                      <a:r>
                        <a:rPr lang="fr-FR" dirty="0"/>
                        <a:t>Grande distribution</a:t>
                      </a:r>
                    </a:p>
                  </a:txBody>
                  <a:tcPr/>
                </a:tc>
                <a:extLst>
                  <a:ext uri="{0D108BD9-81ED-4DB2-BD59-A6C34878D82A}">
                    <a16:rowId xmlns:a16="http://schemas.microsoft.com/office/drawing/2014/main" val="10003"/>
                  </a:ext>
                </a:extLst>
              </a:tr>
              <a:tr h="486697">
                <a:tc>
                  <a:txBody>
                    <a:bodyPr/>
                    <a:lstStyle/>
                    <a:p>
                      <a:r>
                        <a:rPr lang="fr-FR" dirty="0"/>
                        <a:t>Nombre d’enseignes et franchises</a:t>
                      </a:r>
                      <a:endParaRPr lang="fr-FR" b="1" dirty="0"/>
                    </a:p>
                  </a:txBody>
                  <a:tcPr/>
                </a:tc>
                <a:tc>
                  <a:txBody>
                    <a:bodyPr/>
                    <a:lstStyle/>
                    <a:p>
                      <a:r>
                        <a:rPr lang="fr-FR" dirty="0"/>
                        <a:t>9</a:t>
                      </a:r>
                    </a:p>
                  </a:txBody>
                  <a:tcPr/>
                </a:tc>
                <a:extLst>
                  <a:ext uri="{0D108BD9-81ED-4DB2-BD59-A6C34878D82A}">
                    <a16:rowId xmlns:a16="http://schemas.microsoft.com/office/drawing/2014/main" val="10004"/>
                  </a:ext>
                </a:extLst>
              </a:tr>
              <a:tr h="486697">
                <a:tc>
                  <a:txBody>
                    <a:bodyPr/>
                    <a:lstStyle/>
                    <a:p>
                      <a:r>
                        <a:rPr lang="fr-FR" dirty="0"/>
                        <a:t>Chiffre d’affaire</a:t>
                      </a:r>
                      <a:endParaRPr lang="fr-FR" b="1" dirty="0"/>
                    </a:p>
                  </a:txBody>
                  <a:tcPr/>
                </a:tc>
                <a:tc>
                  <a:txBody>
                    <a:bodyPr/>
                    <a:lstStyle/>
                    <a:p>
                      <a:r>
                        <a:rPr lang="fr-FR" dirty="0"/>
                        <a:t>31,9 milliards €</a:t>
                      </a:r>
                    </a:p>
                  </a:txBody>
                  <a:tcPr/>
                </a:tc>
                <a:extLst>
                  <a:ext uri="{0D108BD9-81ED-4DB2-BD59-A6C34878D82A}">
                    <a16:rowId xmlns:a16="http://schemas.microsoft.com/office/drawing/2014/main" val="10005"/>
                  </a:ext>
                </a:extLst>
              </a:tr>
              <a:tr h="486697">
                <a:tc>
                  <a:txBody>
                    <a:bodyPr/>
                    <a:lstStyle/>
                    <a:p>
                      <a:r>
                        <a:rPr lang="fr-FR" dirty="0"/>
                        <a:t>Nombre de collaborateurs</a:t>
                      </a:r>
                      <a:endParaRPr lang="fr-FR" b="1" dirty="0"/>
                    </a:p>
                  </a:txBody>
                  <a:tcPr/>
                </a:tc>
                <a:tc>
                  <a:txBody>
                    <a:bodyPr/>
                    <a:lstStyle/>
                    <a:p>
                      <a:r>
                        <a:rPr lang="fr-FR" dirty="0"/>
                        <a:t>205 000</a:t>
                      </a:r>
                    </a:p>
                  </a:txBody>
                  <a:tcPr/>
                </a:tc>
                <a:extLst>
                  <a:ext uri="{0D108BD9-81ED-4DB2-BD59-A6C34878D82A}">
                    <a16:rowId xmlns:a16="http://schemas.microsoft.com/office/drawing/2014/main" val="10006"/>
                  </a:ext>
                </a:extLst>
              </a:tr>
            </a:tbl>
          </a:graphicData>
        </a:graphic>
      </p:graphicFrame>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861807"/>
            <a:ext cx="8802477" cy="1421882"/>
          </a:xfrm>
          <a:prstGeom prst="rect">
            <a:avLst/>
          </a:prstGeom>
        </p:spPr>
      </p:pic>
    </p:spTree>
    <p:extLst>
      <p:ext uri="{BB962C8B-B14F-4D97-AF65-F5344CB8AC3E}">
        <p14:creationId xmlns:p14="http://schemas.microsoft.com/office/powerpoint/2010/main" val="2819056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srcRect l="1811" t="7355" r="5515" b="1928"/>
          <a:stretch/>
        </p:blipFill>
        <p:spPr>
          <a:xfrm>
            <a:off x="1770186" y="1770184"/>
            <a:ext cx="6887200" cy="4059487"/>
          </a:xfrm>
          <a:prstGeom prst="rect">
            <a:avLst/>
          </a:prstGeom>
        </p:spPr>
      </p:pic>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50</a:t>
            </a:fld>
            <a:endParaRPr lang="fr-FR" dirty="0"/>
          </a:p>
        </p:txBody>
      </p:sp>
      <p:grpSp>
        <p:nvGrpSpPr>
          <p:cNvPr id="5" name="Groupe 4"/>
          <p:cNvGrpSpPr/>
          <p:nvPr/>
        </p:nvGrpSpPr>
        <p:grpSpPr>
          <a:xfrm>
            <a:off x="207622" y="712242"/>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000" dirty="0"/>
              <a:t>Etude de déploiement de la préparation à la couche aux plateformes des transitaires</a:t>
            </a:r>
          </a:p>
        </p:txBody>
      </p:sp>
      <p:sp>
        <p:nvSpPr>
          <p:cNvPr id="13" name="ZoneTexte 12"/>
          <p:cNvSpPr txBox="1"/>
          <p:nvPr/>
        </p:nvSpPr>
        <p:spPr>
          <a:xfrm>
            <a:off x="2487511" y="1251380"/>
            <a:ext cx="6033112" cy="369332"/>
          </a:xfrm>
          <a:prstGeom prst="rect">
            <a:avLst/>
          </a:prstGeom>
          <a:noFill/>
        </p:spPr>
        <p:txBody>
          <a:bodyPr wrap="square" rtlCol="0">
            <a:spAutoFit/>
          </a:bodyPr>
          <a:lstStyle/>
          <a:p>
            <a:r>
              <a:rPr lang="fr-FR" b="1" dirty="0"/>
              <a:t>Synthèse de l’étude pour le cas de MDD&amp;PP pour l’épicerie</a:t>
            </a:r>
            <a:endParaRPr lang="fr-FR" dirty="0"/>
          </a:p>
        </p:txBody>
      </p:sp>
      <p:sp>
        <p:nvSpPr>
          <p:cNvPr id="14" name="Rectangle à coins arrondis 13"/>
          <p:cNvSpPr/>
          <p:nvPr/>
        </p:nvSpPr>
        <p:spPr>
          <a:xfrm>
            <a:off x="111619" y="4630616"/>
            <a:ext cx="1658567" cy="949569"/>
          </a:xfrm>
          <a:prstGeom prst="wedgeRoundRectCallout">
            <a:avLst>
              <a:gd name="adj1" fmla="val 111364"/>
              <a:gd name="adj2" fmla="val -105579"/>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Classe C : </a:t>
            </a:r>
            <a:r>
              <a:rPr lang="fr-FR" sz="1400" b="1" dirty="0">
                <a:solidFill>
                  <a:schemeClr val="tx1"/>
                </a:solidFill>
              </a:rPr>
              <a:t>66% </a:t>
            </a:r>
            <a:r>
              <a:rPr lang="fr-FR" sz="1400" dirty="0">
                <a:solidFill>
                  <a:schemeClr val="tx1"/>
                </a:solidFill>
              </a:rPr>
              <a:t>des références pour </a:t>
            </a:r>
            <a:r>
              <a:rPr lang="fr-FR" sz="1400" b="1" dirty="0">
                <a:solidFill>
                  <a:schemeClr val="tx1"/>
                </a:solidFill>
              </a:rPr>
              <a:t>35%</a:t>
            </a:r>
            <a:r>
              <a:rPr lang="fr-FR" sz="1400" dirty="0">
                <a:solidFill>
                  <a:schemeClr val="tx1"/>
                </a:solidFill>
              </a:rPr>
              <a:t> des gains</a:t>
            </a:r>
          </a:p>
        </p:txBody>
      </p:sp>
    </p:spTree>
    <p:extLst>
      <p:ext uri="{BB962C8B-B14F-4D97-AF65-F5344CB8AC3E}">
        <p14:creationId xmlns:p14="http://schemas.microsoft.com/office/powerpoint/2010/main" val="1357577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51</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Etude de l’impact du lissage des commandes de nos clients</a:t>
            </a:r>
          </a:p>
        </p:txBody>
      </p:sp>
      <p:sp>
        <p:nvSpPr>
          <p:cNvPr id="10" name="ZoneTexte 9"/>
          <p:cNvSpPr txBox="1"/>
          <p:nvPr/>
        </p:nvSpPr>
        <p:spPr>
          <a:xfrm>
            <a:off x="60068" y="1124922"/>
            <a:ext cx="8646836" cy="923330"/>
          </a:xfrm>
          <a:prstGeom prst="rect">
            <a:avLst/>
          </a:prstGeom>
          <a:noFill/>
        </p:spPr>
        <p:txBody>
          <a:bodyPr wrap="square" rtlCol="0">
            <a:spAutoFit/>
          </a:bodyPr>
          <a:lstStyle/>
          <a:p>
            <a:r>
              <a:rPr lang="fr-FR" dirty="0">
                <a:latin typeface="+mj-lt"/>
              </a:rPr>
              <a:t>Comment pourrons nous définir un lissage de commande avec des quantité et fréquences de commande régulières, comment se compose un conteneur dans ce cas de figure, et quels sont les gains escomptés ?</a:t>
            </a:r>
          </a:p>
        </p:txBody>
      </p:sp>
      <p:graphicFrame>
        <p:nvGraphicFramePr>
          <p:cNvPr id="3" name="Diagramme 2"/>
          <p:cNvGraphicFramePr/>
          <p:nvPr>
            <p:extLst>
              <p:ext uri="{D42A27DB-BD31-4B8C-83A1-F6EECF244321}">
                <p14:modId xmlns:p14="http://schemas.microsoft.com/office/powerpoint/2010/main" val="4255527592"/>
              </p:ext>
            </p:extLst>
          </p:nvPr>
        </p:nvGraphicFramePr>
        <p:xfrm>
          <a:off x="2198915" y="24339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à coins arrondis 3"/>
          <p:cNvSpPr/>
          <p:nvPr/>
        </p:nvSpPr>
        <p:spPr>
          <a:xfrm>
            <a:off x="140891" y="2276105"/>
            <a:ext cx="1768875" cy="315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Démarche</a:t>
            </a:r>
          </a:p>
        </p:txBody>
      </p:sp>
      <p:sp>
        <p:nvSpPr>
          <p:cNvPr id="14" name="Rectangle à coins arrondis 13"/>
          <p:cNvSpPr/>
          <p:nvPr/>
        </p:nvSpPr>
        <p:spPr>
          <a:xfrm>
            <a:off x="140892" y="809237"/>
            <a:ext cx="1768875" cy="315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Problématique</a:t>
            </a:r>
          </a:p>
        </p:txBody>
      </p:sp>
    </p:spTree>
    <p:extLst>
      <p:ext uri="{BB962C8B-B14F-4D97-AF65-F5344CB8AC3E}">
        <p14:creationId xmlns:p14="http://schemas.microsoft.com/office/powerpoint/2010/main" val="15359913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52</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Etude de l’impact du lissage des commandes de nos clients</a:t>
            </a:r>
          </a:p>
        </p:txBody>
      </p:sp>
      <p:pic>
        <p:nvPicPr>
          <p:cNvPr id="11" name="Image 10"/>
          <p:cNvPicPr/>
          <p:nvPr/>
        </p:nvPicPr>
        <p:blipFill rotWithShape="1">
          <a:blip r:embed="rId3">
            <a:extLst>
              <a:ext uri="{28A0092B-C50C-407E-A947-70E740481C1C}">
                <a14:useLocalDpi xmlns:a14="http://schemas.microsoft.com/office/drawing/2010/main" val="0"/>
              </a:ext>
            </a:extLst>
          </a:blip>
          <a:srcRect l="1828" t="12767" r="1957" b="3343"/>
          <a:stretch/>
        </p:blipFill>
        <p:spPr bwMode="auto">
          <a:xfrm>
            <a:off x="193634" y="1518734"/>
            <a:ext cx="8611556" cy="3133950"/>
          </a:xfrm>
          <a:prstGeom prst="rect">
            <a:avLst/>
          </a:prstGeom>
          <a:noFill/>
          <a:ln>
            <a:noFill/>
          </a:ln>
          <a:extLst>
            <a:ext uri="{53640926-AAD7-44D8-BBD7-CCE9431645EC}">
              <a14:shadowObscured xmlns:a14="http://schemas.microsoft.com/office/drawing/2010/main"/>
            </a:ext>
          </a:extLst>
        </p:spPr>
      </p:pic>
      <p:sp>
        <p:nvSpPr>
          <p:cNvPr id="14" name="ZoneTexte 13"/>
          <p:cNvSpPr txBox="1"/>
          <p:nvPr/>
        </p:nvSpPr>
        <p:spPr>
          <a:xfrm>
            <a:off x="1956852" y="972952"/>
            <a:ext cx="4822358" cy="646331"/>
          </a:xfrm>
          <a:prstGeom prst="rect">
            <a:avLst/>
          </a:prstGeom>
          <a:noFill/>
        </p:spPr>
        <p:txBody>
          <a:bodyPr wrap="square" rtlCol="0">
            <a:spAutoFit/>
          </a:bodyPr>
          <a:lstStyle/>
          <a:p>
            <a:pPr algn="ctr"/>
            <a:r>
              <a:rPr lang="fr-FR" b="1" dirty="0"/>
              <a:t>Comparaison des deux méthodes de commande pour le client MARJANE</a:t>
            </a:r>
            <a:endParaRPr lang="fr-FR" dirty="0"/>
          </a:p>
        </p:txBody>
      </p:sp>
      <p:sp>
        <p:nvSpPr>
          <p:cNvPr id="17" name="ZoneTexte 16"/>
          <p:cNvSpPr txBox="1"/>
          <p:nvPr/>
        </p:nvSpPr>
        <p:spPr>
          <a:xfrm>
            <a:off x="-18235" y="1519287"/>
            <a:ext cx="430887" cy="1783884"/>
          </a:xfrm>
          <a:prstGeom prst="rect">
            <a:avLst/>
          </a:prstGeom>
          <a:noFill/>
        </p:spPr>
        <p:txBody>
          <a:bodyPr vert="vert270" wrap="square" rtlCol="0">
            <a:spAutoFit/>
          </a:bodyPr>
          <a:lstStyle/>
          <a:p>
            <a:r>
              <a:rPr lang="fr-FR" sz="1600" dirty="0">
                <a:latin typeface="+mj-lt"/>
              </a:rPr>
              <a:t>Nombre de palette</a:t>
            </a:r>
          </a:p>
        </p:txBody>
      </p:sp>
      <p:graphicFrame>
        <p:nvGraphicFramePr>
          <p:cNvPr id="18" name="Tableau 17"/>
          <p:cNvGraphicFramePr>
            <a:graphicFrameLocks noGrp="1"/>
          </p:cNvGraphicFramePr>
          <p:nvPr>
            <p:extLst>
              <p:ext uri="{D42A27DB-BD31-4B8C-83A1-F6EECF244321}">
                <p14:modId xmlns:p14="http://schemas.microsoft.com/office/powerpoint/2010/main" val="1803895334"/>
              </p:ext>
            </p:extLst>
          </p:nvPr>
        </p:nvGraphicFramePr>
        <p:xfrm>
          <a:off x="921856" y="5207509"/>
          <a:ext cx="6892350" cy="741680"/>
        </p:xfrm>
        <a:graphic>
          <a:graphicData uri="http://schemas.openxmlformats.org/drawingml/2006/table">
            <a:tbl>
              <a:tblPr firstRow="1" bandRow="1">
                <a:tableStyleId>{D7AC3CCA-C797-4891-BE02-D94E43425B78}</a:tableStyleId>
              </a:tblPr>
              <a:tblGrid>
                <a:gridCol w="5027252">
                  <a:extLst>
                    <a:ext uri="{9D8B030D-6E8A-4147-A177-3AD203B41FA5}">
                      <a16:colId xmlns:a16="http://schemas.microsoft.com/office/drawing/2014/main" val="20000"/>
                    </a:ext>
                  </a:extLst>
                </a:gridCol>
                <a:gridCol w="1865098">
                  <a:extLst>
                    <a:ext uri="{9D8B030D-6E8A-4147-A177-3AD203B41FA5}">
                      <a16:colId xmlns:a16="http://schemas.microsoft.com/office/drawing/2014/main" val="20001"/>
                    </a:ext>
                  </a:extLst>
                </a:gridCol>
              </a:tblGrid>
              <a:tr h="370840">
                <a:tc>
                  <a:txBody>
                    <a:bodyPr/>
                    <a:lstStyle/>
                    <a:p>
                      <a:r>
                        <a:rPr lang="fr-FR" b="0" dirty="0"/>
                        <a:t>Gain par palette pour MARJANE</a:t>
                      </a:r>
                    </a:p>
                  </a:txBody>
                  <a:tcPr/>
                </a:tc>
                <a:tc>
                  <a:txBody>
                    <a:bodyPr/>
                    <a:lstStyle/>
                    <a:p>
                      <a:r>
                        <a:rPr lang="fr-FR" b="1" dirty="0"/>
                        <a:t>- 10 €</a:t>
                      </a:r>
                    </a:p>
                  </a:txBody>
                  <a:tcPr/>
                </a:tc>
                <a:extLst>
                  <a:ext uri="{0D108BD9-81ED-4DB2-BD59-A6C34878D82A}">
                    <a16:rowId xmlns:a16="http://schemas.microsoft.com/office/drawing/2014/main" val="10000"/>
                  </a:ext>
                </a:extLst>
              </a:tr>
              <a:tr h="370840">
                <a:tc>
                  <a:txBody>
                    <a:bodyPr/>
                    <a:lstStyle/>
                    <a:p>
                      <a:r>
                        <a:rPr lang="fr-FR" b="0" dirty="0"/>
                        <a:t>Gains par ans pour MARJANE</a:t>
                      </a:r>
                    </a:p>
                  </a:txBody>
                  <a:tcPr/>
                </a:tc>
                <a:tc>
                  <a:txBody>
                    <a:bodyPr/>
                    <a:lstStyle/>
                    <a:p>
                      <a:r>
                        <a:rPr lang="fr-FR" b="1" dirty="0"/>
                        <a:t>- 31 194 €</a:t>
                      </a:r>
                    </a:p>
                  </a:txBody>
                  <a:tcPr/>
                </a:tc>
                <a:extLst>
                  <a:ext uri="{0D108BD9-81ED-4DB2-BD59-A6C34878D82A}">
                    <a16:rowId xmlns:a16="http://schemas.microsoft.com/office/drawing/2014/main" val="10001"/>
                  </a:ext>
                </a:extLst>
              </a:tr>
            </a:tbl>
          </a:graphicData>
        </a:graphic>
      </p:graphicFrame>
      <p:sp>
        <p:nvSpPr>
          <p:cNvPr id="13" name="Rectangle à coins arrondis 12"/>
          <p:cNvSpPr/>
          <p:nvPr/>
        </p:nvSpPr>
        <p:spPr>
          <a:xfrm>
            <a:off x="7047399" y="640773"/>
            <a:ext cx="1853277" cy="810505"/>
          </a:xfrm>
          <a:prstGeom prst="wedgeRoundRectCallout">
            <a:avLst>
              <a:gd name="adj1" fmla="val -31592"/>
              <a:gd name="adj2" fmla="val 103378"/>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Manière erratique de commande injustifié par rapport au volume du client</a:t>
            </a:r>
          </a:p>
        </p:txBody>
      </p:sp>
    </p:spTree>
    <p:extLst>
      <p:ext uri="{BB962C8B-B14F-4D97-AF65-F5344CB8AC3E}">
        <p14:creationId xmlns:p14="http://schemas.microsoft.com/office/powerpoint/2010/main" val="3080202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53</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Etude de l’impact du lissage des commandes de nos clients</a:t>
            </a:r>
          </a:p>
        </p:txBody>
      </p:sp>
      <p:sp>
        <p:nvSpPr>
          <p:cNvPr id="14" name="ZoneTexte 13"/>
          <p:cNvSpPr txBox="1"/>
          <p:nvPr/>
        </p:nvSpPr>
        <p:spPr>
          <a:xfrm>
            <a:off x="2337751" y="998523"/>
            <a:ext cx="5089988" cy="646331"/>
          </a:xfrm>
          <a:prstGeom prst="rect">
            <a:avLst/>
          </a:prstGeom>
          <a:noFill/>
        </p:spPr>
        <p:txBody>
          <a:bodyPr wrap="square" rtlCol="0">
            <a:spAutoFit/>
          </a:bodyPr>
          <a:lstStyle/>
          <a:p>
            <a:pPr algn="ctr"/>
            <a:r>
              <a:rPr lang="fr-FR" b="1" dirty="0"/>
              <a:t>Comparaison des deux méthodes de commande pour le client MARJANE</a:t>
            </a:r>
            <a:endParaRPr lang="fr-FR" dirty="0"/>
          </a:p>
        </p:txBody>
      </p:sp>
      <p:pic>
        <p:nvPicPr>
          <p:cNvPr id="2" name="Image 1"/>
          <p:cNvPicPr>
            <a:picLocks noChangeAspect="1"/>
          </p:cNvPicPr>
          <p:nvPr/>
        </p:nvPicPr>
        <p:blipFill>
          <a:blip r:embed="rId3"/>
          <a:stretch>
            <a:fillRect/>
          </a:stretch>
        </p:blipFill>
        <p:spPr>
          <a:xfrm>
            <a:off x="694063" y="1644854"/>
            <a:ext cx="7755874" cy="3227980"/>
          </a:xfrm>
          <a:prstGeom prst="rect">
            <a:avLst/>
          </a:prstGeom>
        </p:spPr>
      </p:pic>
      <p:sp>
        <p:nvSpPr>
          <p:cNvPr id="13" name="ZoneTexte 12"/>
          <p:cNvSpPr txBox="1"/>
          <p:nvPr/>
        </p:nvSpPr>
        <p:spPr>
          <a:xfrm>
            <a:off x="243136" y="1972019"/>
            <a:ext cx="430887" cy="1955497"/>
          </a:xfrm>
          <a:prstGeom prst="rect">
            <a:avLst/>
          </a:prstGeom>
          <a:noFill/>
        </p:spPr>
        <p:txBody>
          <a:bodyPr vert="vert270" wrap="square" rtlCol="0">
            <a:spAutoFit/>
          </a:bodyPr>
          <a:lstStyle/>
          <a:p>
            <a:r>
              <a:rPr lang="fr-FR" sz="1600" dirty="0">
                <a:latin typeface="+mj-lt"/>
              </a:rPr>
              <a:t>Nombre de conteneur</a:t>
            </a:r>
          </a:p>
        </p:txBody>
      </p:sp>
      <p:sp>
        <p:nvSpPr>
          <p:cNvPr id="16" name="Rectangle à coins arrondis 15"/>
          <p:cNvSpPr/>
          <p:nvPr/>
        </p:nvSpPr>
        <p:spPr>
          <a:xfrm>
            <a:off x="7427739" y="4735889"/>
            <a:ext cx="1355335" cy="633001"/>
          </a:xfrm>
          <a:prstGeom prst="wedgeRoundRectCallout">
            <a:avLst>
              <a:gd name="adj1" fmla="val -52984"/>
              <a:gd name="adj2" fmla="val -287707"/>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Commandes plus lisse et moins variable</a:t>
            </a:r>
          </a:p>
        </p:txBody>
      </p:sp>
    </p:spTree>
    <p:extLst>
      <p:ext uri="{BB962C8B-B14F-4D97-AF65-F5344CB8AC3E}">
        <p14:creationId xmlns:p14="http://schemas.microsoft.com/office/powerpoint/2010/main" val="3222445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54</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sz="2400" dirty="0"/>
              <a:t>Etude de l’impact du lissage des commandes de nos clients</a:t>
            </a:r>
          </a:p>
        </p:txBody>
      </p:sp>
      <p:pic>
        <p:nvPicPr>
          <p:cNvPr id="4" name="Image 3"/>
          <p:cNvPicPr>
            <a:picLocks noChangeAspect="1"/>
          </p:cNvPicPr>
          <p:nvPr/>
        </p:nvPicPr>
        <p:blipFill rotWithShape="1">
          <a:blip r:embed="rId3"/>
          <a:srcRect l="1295" t="13128" r="1426" b="1925"/>
          <a:stretch/>
        </p:blipFill>
        <p:spPr>
          <a:xfrm>
            <a:off x="0" y="1871390"/>
            <a:ext cx="9138850" cy="3090904"/>
          </a:xfrm>
          <a:prstGeom prst="rect">
            <a:avLst/>
          </a:prstGeom>
        </p:spPr>
      </p:pic>
      <p:sp>
        <p:nvSpPr>
          <p:cNvPr id="16" name="ZoneTexte 15"/>
          <p:cNvSpPr txBox="1"/>
          <p:nvPr/>
        </p:nvSpPr>
        <p:spPr>
          <a:xfrm>
            <a:off x="478924" y="1323695"/>
            <a:ext cx="8682978" cy="369332"/>
          </a:xfrm>
          <a:prstGeom prst="rect">
            <a:avLst/>
          </a:prstGeom>
          <a:noFill/>
        </p:spPr>
        <p:txBody>
          <a:bodyPr wrap="square" rtlCol="0">
            <a:spAutoFit/>
          </a:bodyPr>
          <a:lstStyle/>
          <a:p>
            <a:r>
              <a:rPr lang="fr-FR" b="1" dirty="0"/>
              <a:t>Zoom sur les deux manière de commande pour un seul article pour le client MARJANE</a:t>
            </a:r>
            <a:endParaRPr lang="fr-FR" dirty="0"/>
          </a:p>
        </p:txBody>
      </p:sp>
      <p:sp>
        <p:nvSpPr>
          <p:cNvPr id="11" name="Rectangle à coins arrondis 10"/>
          <p:cNvSpPr/>
          <p:nvPr/>
        </p:nvSpPr>
        <p:spPr>
          <a:xfrm>
            <a:off x="5130587" y="2160882"/>
            <a:ext cx="2337013" cy="633001"/>
          </a:xfrm>
          <a:prstGeom prst="wedgeRoundRectCallout">
            <a:avLst>
              <a:gd name="adj1" fmla="val -108566"/>
              <a:gd name="adj2" fmla="val -51689"/>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Pic présentant une difficulté d’approvisionnement </a:t>
            </a:r>
          </a:p>
        </p:txBody>
      </p:sp>
    </p:spTree>
    <p:extLst>
      <p:ext uri="{BB962C8B-B14F-4D97-AF65-F5344CB8AC3E}">
        <p14:creationId xmlns:p14="http://schemas.microsoft.com/office/powerpoint/2010/main" val="784263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55</a:t>
            </a:fld>
            <a:endParaRPr lang="fr-FR" dirty="0"/>
          </a:p>
        </p:txBody>
      </p:sp>
      <p:grpSp>
        <p:nvGrpSpPr>
          <p:cNvPr id="5" name="Groupe 4"/>
          <p:cNvGrpSpPr/>
          <p:nvPr/>
        </p:nvGrpSpPr>
        <p:grpSpPr>
          <a:xfrm>
            <a:off x="357198" y="3730864"/>
            <a:ext cx="8429604" cy="69957"/>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re 1"/>
          <p:cNvSpPr txBox="1">
            <a:spLocks/>
          </p:cNvSpPr>
          <p:nvPr/>
        </p:nvSpPr>
        <p:spPr>
          <a:xfrm>
            <a:off x="461010" y="2968199"/>
            <a:ext cx="8516039" cy="8326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dirty="0"/>
              <a:t>Conclusion</a:t>
            </a:r>
          </a:p>
        </p:txBody>
      </p:sp>
    </p:spTree>
    <p:extLst>
      <p:ext uri="{BB962C8B-B14F-4D97-AF65-F5344CB8AC3E}">
        <p14:creationId xmlns:p14="http://schemas.microsoft.com/office/powerpoint/2010/main" val="325957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6</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Présentation de la Global Strategic </a:t>
            </a:r>
            <a:r>
              <a:rPr lang="en-US" dirty="0"/>
              <a:t>Partnership</a:t>
            </a:r>
            <a:endParaRPr lang="en-US" dirty="0">
              <a:latin typeface="Franklin Gothic Book (Corps)"/>
            </a:endParaRP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56602" t="7689" r="12789" b="80867"/>
          <a:stretch/>
        </p:blipFill>
        <p:spPr>
          <a:xfrm>
            <a:off x="56489" y="5593576"/>
            <a:ext cx="2209710" cy="464742"/>
          </a:xfrm>
          <a:prstGeom prst="rect">
            <a:avLst/>
          </a:prstGeom>
        </p:spPr>
      </p:pic>
      <p:sp>
        <p:nvSpPr>
          <p:cNvPr id="3" name="Rectangle 2"/>
          <p:cNvSpPr/>
          <p:nvPr/>
        </p:nvSpPr>
        <p:spPr>
          <a:xfrm>
            <a:off x="0" y="688845"/>
            <a:ext cx="3429000" cy="1303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12530" t="27937" r="12789" b="9979"/>
          <a:stretch/>
        </p:blipFill>
        <p:spPr>
          <a:xfrm>
            <a:off x="0" y="1104798"/>
            <a:ext cx="9057004" cy="4235299"/>
          </a:xfrm>
          <a:prstGeom prst="rect">
            <a:avLst/>
          </a:prstGeom>
        </p:spPr>
      </p:pic>
    </p:spTree>
    <p:extLst>
      <p:ext uri="{BB962C8B-B14F-4D97-AF65-F5344CB8AC3E}">
        <p14:creationId xmlns:p14="http://schemas.microsoft.com/office/powerpoint/2010/main" val="427496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7</a:t>
            </a:fld>
            <a:endParaRPr lang="fr-FR" dirty="0"/>
          </a:p>
        </p:txBody>
      </p:sp>
      <p:grpSp>
        <p:nvGrpSpPr>
          <p:cNvPr id="5" name="Groupe 4"/>
          <p:cNvGrpSpPr/>
          <p:nvPr/>
        </p:nvGrpSpPr>
        <p:grpSpPr>
          <a:xfrm>
            <a:off x="357198" y="3730864"/>
            <a:ext cx="8429604" cy="69957"/>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re 1"/>
          <p:cNvSpPr txBox="1">
            <a:spLocks/>
          </p:cNvSpPr>
          <p:nvPr/>
        </p:nvSpPr>
        <p:spPr>
          <a:xfrm>
            <a:off x="461010" y="2968199"/>
            <a:ext cx="8516039" cy="8326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dirty="0">
                <a:latin typeface="+mn-lt"/>
              </a:rPr>
              <a:t>Partie 1 : Amélioration des processus</a:t>
            </a:r>
          </a:p>
        </p:txBody>
      </p:sp>
    </p:spTree>
    <p:extLst>
      <p:ext uri="{BB962C8B-B14F-4D97-AF65-F5344CB8AC3E}">
        <p14:creationId xmlns:p14="http://schemas.microsoft.com/office/powerpoint/2010/main" val="371145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8</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rattrapages</a:t>
            </a:r>
            <a:endParaRPr lang="fr-FR" dirty="0">
              <a:latin typeface="Franklin Gothic Book (Corps)"/>
            </a:endParaRPr>
          </a:p>
        </p:txBody>
      </p:sp>
      <p:sp>
        <p:nvSpPr>
          <p:cNvPr id="16" name="ZoneTexte 15"/>
          <p:cNvSpPr txBox="1"/>
          <p:nvPr/>
        </p:nvSpPr>
        <p:spPr>
          <a:xfrm>
            <a:off x="430040" y="4010085"/>
            <a:ext cx="8279788" cy="646331"/>
          </a:xfrm>
          <a:prstGeom prst="rect">
            <a:avLst/>
          </a:prstGeom>
          <a:noFill/>
        </p:spPr>
        <p:txBody>
          <a:bodyPr wrap="square" rtlCol="0">
            <a:spAutoFit/>
          </a:bodyPr>
          <a:lstStyle/>
          <a:p>
            <a:r>
              <a:rPr lang="fr-FR" dirty="0">
                <a:latin typeface="+mj-lt"/>
              </a:rPr>
              <a:t>Augmenter le taux de service en recyclant les commandes jusqu’à date limite livraison transitaire </a:t>
            </a:r>
          </a:p>
        </p:txBody>
      </p:sp>
      <p:sp>
        <p:nvSpPr>
          <p:cNvPr id="15" name="Rectangle à coins arrondis 14"/>
          <p:cNvSpPr/>
          <p:nvPr/>
        </p:nvSpPr>
        <p:spPr>
          <a:xfrm>
            <a:off x="111793" y="837715"/>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actuel</a:t>
            </a:r>
          </a:p>
        </p:txBody>
      </p:sp>
      <p:sp>
        <p:nvSpPr>
          <p:cNvPr id="17" name="Rectangle à coins arrondis 16"/>
          <p:cNvSpPr/>
          <p:nvPr/>
        </p:nvSpPr>
        <p:spPr>
          <a:xfrm>
            <a:off x="111793" y="3620497"/>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But</a:t>
            </a:r>
          </a:p>
        </p:txBody>
      </p:sp>
      <p:sp>
        <p:nvSpPr>
          <p:cNvPr id="18" name="Rectangle à coins arrondis 17"/>
          <p:cNvSpPr/>
          <p:nvPr/>
        </p:nvSpPr>
        <p:spPr>
          <a:xfrm>
            <a:off x="111793" y="4674501"/>
            <a:ext cx="1736567"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Problème</a:t>
            </a:r>
          </a:p>
        </p:txBody>
      </p:sp>
      <p:sp>
        <p:nvSpPr>
          <p:cNvPr id="19" name="ZoneTexte 18"/>
          <p:cNvSpPr txBox="1"/>
          <p:nvPr/>
        </p:nvSpPr>
        <p:spPr>
          <a:xfrm>
            <a:off x="430040" y="5141488"/>
            <a:ext cx="8279788" cy="923330"/>
          </a:xfrm>
          <a:prstGeom prst="rect">
            <a:avLst/>
          </a:prstGeom>
          <a:noFill/>
        </p:spPr>
        <p:txBody>
          <a:bodyPr wrap="square" rtlCol="0">
            <a:spAutoFit/>
          </a:bodyPr>
          <a:lstStyle/>
          <a:p>
            <a:r>
              <a:rPr lang="fr-FR" dirty="0">
                <a:latin typeface="+mj-lt"/>
              </a:rPr>
              <a:t>Manipulation manuelle intensive nécessitant plusieurs tables de données (Préparation des jours, ERP, Planning des disponibilités des préparations entrepôt, etc.), nécessite entre 1h et 2h de travail quotidiennement</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539" y="1776574"/>
            <a:ext cx="374044" cy="296710"/>
          </a:xfrm>
          <a:prstGeom prst="rect">
            <a:avLst/>
          </a:prstGeom>
        </p:spPr>
      </p:pic>
      <p:sp>
        <p:nvSpPr>
          <p:cNvPr id="3" name="ZoneTexte 2"/>
          <p:cNvSpPr txBox="1"/>
          <p:nvPr/>
        </p:nvSpPr>
        <p:spPr>
          <a:xfrm>
            <a:off x="207622" y="1352898"/>
            <a:ext cx="1480085" cy="461665"/>
          </a:xfrm>
          <a:prstGeom prst="rect">
            <a:avLst/>
          </a:prstGeom>
          <a:noFill/>
        </p:spPr>
        <p:txBody>
          <a:bodyPr wrap="none" rtlCol="0">
            <a:spAutoFit/>
          </a:bodyPr>
          <a:lstStyle/>
          <a:p>
            <a:r>
              <a:rPr lang="fr-FR" sz="1200" dirty="0"/>
              <a:t>Commande du client</a:t>
            </a:r>
          </a:p>
          <a:p>
            <a:pPr algn="ctr"/>
            <a:r>
              <a:rPr lang="fr-FR" sz="1200" dirty="0"/>
              <a:t>100 UVC</a:t>
            </a:r>
          </a:p>
        </p:txBody>
      </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9151" y="856090"/>
            <a:ext cx="588799" cy="581324"/>
          </a:xfrm>
          <a:prstGeom prst="rect">
            <a:avLst/>
          </a:prstGeom>
        </p:spPr>
      </p:pic>
      <p:sp>
        <p:nvSpPr>
          <p:cNvPr id="10" name="Rectangle à coins arrondis 9"/>
          <p:cNvSpPr/>
          <p:nvPr/>
        </p:nvSpPr>
        <p:spPr>
          <a:xfrm>
            <a:off x="2176624" y="167455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Préparation des commandes</a:t>
            </a:r>
          </a:p>
        </p:txBody>
      </p:sp>
      <p:sp>
        <p:nvSpPr>
          <p:cNvPr id="20" name="ZoneTexte 19"/>
          <p:cNvSpPr txBox="1"/>
          <p:nvPr/>
        </p:nvSpPr>
        <p:spPr>
          <a:xfrm>
            <a:off x="1291638" y="1872433"/>
            <a:ext cx="458780" cy="307777"/>
          </a:xfrm>
          <a:prstGeom prst="rect">
            <a:avLst/>
          </a:prstGeom>
          <a:noFill/>
        </p:spPr>
        <p:txBody>
          <a:bodyPr wrap="none" rtlCol="0">
            <a:spAutoFit/>
          </a:bodyPr>
          <a:lstStyle/>
          <a:p>
            <a:r>
              <a:rPr lang="fr-FR" sz="1400" dirty="0">
                <a:solidFill>
                  <a:schemeClr val="accent6">
                    <a:lumMod val="75000"/>
                  </a:schemeClr>
                </a:solidFill>
              </a:rPr>
              <a:t>100</a:t>
            </a:r>
          </a:p>
        </p:txBody>
      </p:sp>
      <p:sp>
        <p:nvSpPr>
          <p:cNvPr id="23" name="Rectangle à coins arrondis 22"/>
          <p:cNvSpPr/>
          <p:nvPr/>
        </p:nvSpPr>
        <p:spPr>
          <a:xfrm>
            <a:off x="4016763" y="167708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Commande préparée</a:t>
            </a:r>
          </a:p>
        </p:txBody>
      </p:sp>
      <p:cxnSp>
        <p:nvCxnSpPr>
          <p:cNvPr id="24" name="Connecteur droit avec flèche 23"/>
          <p:cNvCxnSpPr/>
          <p:nvPr/>
        </p:nvCxnSpPr>
        <p:spPr>
          <a:xfrm>
            <a:off x="3384939" y="1968471"/>
            <a:ext cx="631824" cy="2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3590948" y="1924928"/>
            <a:ext cx="458780" cy="307777"/>
          </a:xfrm>
          <a:prstGeom prst="rect">
            <a:avLst/>
          </a:prstGeom>
          <a:noFill/>
        </p:spPr>
        <p:txBody>
          <a:bodyPr wrap="square" rtlCol="0">
            <a:spAutoFit/>
          </a:bodyPr>
          <a:lstStyle/>
          <a:p>
            <a:r>
              <a:rPr lang="fr-FR" sz="1400" dirty="0"/>
              <a:t>90</a:t>
            </a:r>
          </a:p>
        </p:txBody>
      </p:sp>
      <p:sp>
        <p:nvSpPr>
          <p:cNvPr id="33" name="ZoneTexte 32"/>
          <p:cNvSpPr txBox="1"/>
          <p:nvPr/>
        </p:nvSpPr>
        <p:spPr>
          <a:xfrm>
            <a:off x="4660899" y="661680"/>
            <a:ext cx="1898597" cy="276999"/>
          </a:xfrm>
          <a:prstGeom prst="rect">
            <a:avLst/>
          </a:prstGeom>
          <a:noFill/>
        </p:spPr>
        <p:txBody>
          <a:bodyPr wrap="none" rtlCol="0">
            <a:spAutoFit/>
          </a:bodyPr>
          <a:lstStyle/>
          <a:p>
            <a:r>
              <a:rPr lang="fr-FR" sz="1200" dirty="0"/>
              <a:t>Extraction des préparations</a:t>
            </a:r>
          </a:p>
        </p:txBody>
      </p:sp>
      <p:sp>
        <p:nvSpPr>
          <p:cNvPr id="36" name="Rectangle à coins arrondis 35"/>
          <p:cNvSpPr/>
          <p:nvPr/>
        </p:nvSpPr>
        <p:spPr>
          <a:xfrm>
            <a:off x="5600700" y="167708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Analyse</a:t>
            </a:r>
          </a:p>
        </p:txBody>
      </p:sp>
      <p:pic>
        <p:nvPicPr>
          <p:cNvPr id="37" name="Imag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5168" y="2844422"/>
            <a:ext cx="452709" cy="446962"/>
          </a:xfrm>
          <a:prstGeom prst="rect">
            <a:avLst/>
          </a:prstGeom>
        </p:spPr>
      </p:pic>
      <p:sp>
        <p:nvSpPr>
          <p:cNvPr id="38" name="ZoneTexte 37"/>
          <p:cNvSpPr txBox="1"/>
          <p:nvPr/>
        </p:nvSpPr>
        <p:spPr>
          <a:xfrm>
            <a:off x="5694557" y="3272423"/>
            <a:ext cx="1722959" cy="461665"/>
          </a:xfrm>
          <a:prstGeom prst="rect">
            <a:avLst/>
          </a:prstGeom>
          <a:noFill/>
        </p:spPr>
        <p:txBody>
          <a:bodyPr wrap="square" rtlCol="0">
            <a:spAutoFit/>
          </a:bodyPr>
          <a:lstStyle/>
          <a:p>
            <a:pPr algn="ctr"/>
            <a:r>
              <a:rPr lang="fr-FR" sz="1200" dirty="0"/>
              <a:t>Planning des disponibilités entrepôts</a:t>
            </a:r>
          </a:p>
        </p:txBody>
      </p:sp>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469645" y="2844422"/>
            <a:ext cx="457200" cy="457200"/>
          </a:xfrm>
          <a:prstGeom prst="rect">
            <a:avLst/>
          </a:prstGeom>
        </p:spPr>
      </p:pic>
      <p:sp>
        <p:nvSpPr>
          <p:cNvPr id="41" name="ZoneTexte 40"/>
          <p:cNvSpPr txBox="1"/>
          <p:nvPr/>
        </p:nvSpPr>
        <p:spPr>
          <a:xfrm>
            <a:off x="7232458" y="3272423"/>
            <a:ext cx="903643" cy="276999"/>
          </a:xfrm>
          <a:prstGeom prst="rect">
            <a:avLst/>
          </a:prstGeom>
          <a:noFill/>
        </p:spPr>
        <p:txBody>
          <a:bodyPr wrap="square" rtlCol="0">
            <a:spAutoFit/>
          </a:bodyPr>
          <a:lstStyle/>
          <a:p>
            <a:pPr algn="ctr"/>
            <a:r>
              <a:rPr lang="fr-FR" sz="1200" dirty="0"/>
              <a:t>ERP</a:t>
            </a:r>
          </a:p>
        </p:txBody>
      </p:sp>
      <p:sp>
        <p:nvSpPr>
          <p:cNvPr id="43" name="ZoneTexte 42"/>
          <p:cNvSpPr txBox="1"/>
          <p:nvPr/>
        </p:nvSpPr>
        <p:spPr>
          <a:xfrm>
            <a:off x="4650195" y="3272423"/>
            <a:ext cx="1430922" cy="461665"/>
          </a:xfrm>
          <a:prstGeom prst="rect">
            <a:avLst/>
          </a:prstGeom>
          <a:noFill/>
        </p:spPr>
        <p:txBody>
          <a:bodyPr wrap="square" rtlCol="0">
            <a:spAutoFit/>
          </a:bodyPr>
          <a:lstStyle/>
          <a:p>
            <a:pPr algn="ctr"/>
            <a:r>
              <a:rPr lang="fr-FR" sz="1200" dirty="0"/>
              <a:t>Date limite des transitaires</a:t>
            </a:r>
          </a:p>
        </p:txBody>
      </p:sp>
      <p:pic>
        <p:nvPicPr>
          <p:cNvPr id="44" name="Imag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8032" y="2844422"/>
            <a:ext cx="452709" cy="446962"/>
          </a:xfrm>
          <a:prstGeom prst="rect">
            <a:avLst/>
          </a:prstGeom>
        </p:spPr>
      </p:pic>
      <p:cxnSp>
        <p:nvCxnSpPr>
          <p:cNvPr id="45" name="Connecteur droit avec flèche 44"/>
          <p:cNvCxnSpPr>
            <a:stCxn id="44" idx="0"/>
            <a:endCxn id="36" idx="2"/>
          </p:cNvCxnSpPr>
          <p:nvPr/>
        </p:nvCxnSpPr>
        <p:spPr>
          <a:xfrm flipV="1">
            <a:off x="5444387" y="2177830"/>
            <a:ext cx="760471"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37" idx="0"/>
            <a:endCxn id="36" idx="2"/>
          </p:cNvCxnSpPr>
          <p:nvPr/>
        </p:nvCxnSpPr>
        <p:spPr>
          <a:xfrm flipH="1" flipV="1">
            <a:off x="6204858" y="2177830"/>
            <a:ext cx="386665"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35" idx="2"/>
            <a:endCxn id="36" idx="2"/>
          </p:cNvCxnSpPr>
          <p:nvPr/>
        </p:nvCxnSpPr>
        <p:spPr>
          <a:xfrm flipH="1" flipV="1">
            <a:off x="6204858" y="2177830"/>
            <a:ext cx="1493387"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23" idx="0"/>
            <a:endCxn id="4" idx="1"/>
          </p:cNvCxnSpPr>
          <p:nvPr/>
        </p:nvCxnSpPr>
        <p:spPr>
          <a:xfrm flipV="1">
            <a:off x="4620921" y="1146752"/>
            <a:ext cx="598230" cy="53033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4" idx="3"/>
            <a:endCxn id="36" idx="0"/>
          </p:cNvCxnSpPr>
          <p:nvPr/>
        </p:nvCxnSpPr>
        <p:spPr>
          <a:xfrm>
            <a:off x="5807950" y="1146752"/>
            <a:ext cx="396908" cy="53033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2" idx="3"/>
            <a:endCxn id="10" idx="1"/>
          </p:cNvCxnSpPr>
          <p:nvPr/>
        </p:nvCxnSpPr>
        <p:spPr>
          <a:xfrm>
            <a:off x="1070583" y="1924929"/>
            <a:ext cx="1106041"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7436853" y="1676163"/>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Commande de rattrapage</a:t>
            </a:r>
          </a:p>
        </p:txBody>
      </p:sp>
      <p:cxnSp>
        <p:nvCxnSpPr>
          <p:cNvPr id="70" name="Connecteur droit avec flèche 69"/>
          <p:cNvCxnSpPr>
            <a:stCxn id="36" idx="3"/>
            <a:endCxn id="67" idx="1"/>
          </p:cNvCxnSpPr>
          <p:nvPr/>
        </p:nvCxnSpPr>
        <p:spPr>
          <a:xfrm flipV="1">
            <a:off x="6809015" y="1926535"/>
            <a:ext cx="627838" cy="9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6905384" y="1872433"/>
            <a:ext cx="367408" cy="307777"/>
          </a:xfrm>
          <a:prstGeom prst="rect">
            <a:avLst/>
          </a:prstGeom>
          <a:noFill/>
        </p:spPr>
        <p:txBody>
          <a:bodyPr wrap="none" rtlCol="0">
            <a:spAutoFit/>
          </a:bodyPr>
          <a:lstStyle/>
          <a:p>
            <a:r>
              <a:rPr lang="fr-FR" sz="1400" dirty="0">
                <a:solidFill>
                  <a:schemeClr val="accent6">
                    <a:lumMod val="75000"/>
                  </a:schemeClr>
                </a:solidFill>
              </a:rPr>
              <a:t>10</a:t>
            </a:r>
          </a:p>
        </p:txBody>
      </p:sp>
      <p:cxnSp>
        <p:nvCxnSpPr>
          <p:cNvPr id="26" name="Connecteur en angle 25"/>
          <p:cNvCxnSpPr>
            <a:stCxn id="67" idx="0"/>
            <a:endCxn id="10" idx="0"/>
          </p:cNvCxnSpPr>
          <p:nvPr/>
        </p:nvCxnSpPr>
        <p:spPr>
          <a:xfrm rot="16200000" flipV="1">
            <a:off x="5410094" y="-954755"/>
            <a:ext cx="1606" cy="5260229"/>
          </a:xfrm>
          <a:prstGeom prst="bentConnector3">
            <a:avLst>
              <a:gd name="adj1" fmla="val 65170299"/>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2751822" y="1019000"/>
            <a:ext cx="367408" cy="307777"/>
          </a:xfrm>
          <a:prstGeom prst="rect">
            <a:avLst/>
          </a:prstGeom>
          <a:noFill/>
        </p:spPr>
        <p:txBody>
          <a:bodyPr wrap="none" rtlCol="0">
            <a:spAutoFit/>
          </a:bodyPr>
          <a:lstStyle/>
          <a:p>
            <a:r>
              <a:rPr lang="fr-FR" sz="1400" dirty="0">
                <a:solidFill>
                  <a:schemeClr val="accent6">
                    <a:lumMod val="75000"/>
                  </a:schemeClr>
                </a:solidFill>
              </a:rPr>
              <a:t>10</a:t>
            </a:r>
          </a:p>
        </p:txBody>
      </p:sp>
      <p:sp>
        <p:nvSpPr>
          <p:cNvPr id="51" name="ZoneTexte 50"/>
          <p:cNvSpPr txBox="1"/>
          <p:nvPr/>
        </p:nvSpPr>
        <p:spPr>
          <a:xfrm>
            <a:off x="3611800" y="1619422"/>
            <a:ext cx="282908" cy="307777"/>
          </a:xfrm>
          <a:prstGeom prst="rect">
            <a:avLst/>
          </a:prstGeom>
          <a:noFill/>
        </p:spPr>
        <p:txBody>
          <a:bodyPr wrap="square" rtlCol="0">
            <a:spAutoFit/>
          </a:bodyPr>
          <a:lstStyle/>
          <a:p>
            <a:r>
              <a:rPr lang="fr-FR" sz="1400" dirty="0">
                <a:solidFill>
                  <a:srgbClr val="00B050"/>
                </a:solidFill>
              </a:rPr>
              <a:t>5</a:t>
            </a:r>
          </a:p>
        </p:txBody>
      </p:sp>
      <p:cxnSp>
        <p:nvCxnSpPr>
          <p:cNvPr id="52" name="Connecteur droit avec flèche 51"/>
          <p:cNvCxnSpPr/>
          <p:nvPr/>
        </p:nvCxnSpPr>
        <p:spPr>
          <a:xfrm>
            <a:off x="3384939" y="1883397"/>
            <a:ext cx="631824" cy="253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à coins arrondis 55"/>
          <p:cNvSpPr/>
          <p:nvPr/>
        </p:nvSpPr>
        <p:spPr>
          <a:xfrm>
            <a:off x="4160240" y="2504543"/>
            <a:ext cx="977637"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Expédition</a:t>
            </a:r>
          </a:p>
        </p:txBody>
      </p:sp>
      <p:cxnSp>
        <p:nvCxnSpPr>
          <p:cNvPr id="58" name="Connecteur droit avec flèche 57"/>
          <p:cNvCxnSpPr/>
          <p:nvPr/>
        </p:nvCxnSpPr>
        <p:spPr>
          <a:xfrm>
            <a:off x="4470010" y="2196766"/>
            <a:ext cx="0" cy="30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a:off x="4861418" y="2176906"/>
            <a:ext cx="0" cy="3461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4027093" y="2196766"/>
            <a:ext cx="396303" cy="307777"/>
          </a:xfrm>
          <a:prstGeom prst="rect">
            <a:avLst/>
          </a:prstGeom>
          <a:noFill/>
        </p:spPr>
        <p:txBody>
          <a:bodyPr wrap="square" rtlCol="0">
            <a:spAutoFit/>
          </a:bodyPr>
          <a:lstStyle/>
          <a:p>
            <a:r>
              <a:rPr lang="fr-FR" sz="1400" dirty="0"/>
              <a:t>90</a:t>
            </a:r>
          </a:p>
        </p:txBody>
      </p:sp>
      <p:sp>
        <p:nvSpPr>
          <p:cNvPr id="68" name="ZoneTexte 67"/>
          <p:cNvSpPr txBox="1"/>
          <p:nvPr/>
        </p:nvSpPr>
        <p:spPr>
          <a:xfrm>
            <a:off x="4908033" y="2214013"/>
            <a:ext cx="282908" cy="307777"/>
          </a:xfrm>
          <a:prstGeom prst="rect">
            <a:avLst/>
          </a:prstGeom>
          <a:noFill/>
        </p:spPr>
        <p:txBody>
          <a:bodyPr wrap="square" rtlCol="0">
            <a:spAutoFit/>
          </a:bodyPr>
          <a:lstStyle/>
          <a:p>
            <a:r>
              <a:rPr lang="fr-FR" sz="1400" dirty="0">
                <a:solidFill>
                  <a:srgbClr val="00B050"/>
                </a:solidFill>
              </a:rPr>
              <a:t>5</a:t>
            </a:r>
          </a:p>
        </p:txBody>
      </p:sp>
      <p:sp>
        <p:nvSpPr>
          <p:cNvPr id="62" name="Rectangle 61"/>
          <p:cNvSpPr/>
          <p:nvPr/>
        </p:nvSpPr>
        <p:spPr>
          <a:xfrm>
            <a:off x="337456" y="2504543"/>
            <a:ext cx="3577039" cy="9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Connecteur droit 63"/>
          <p:cNvCxnSpPr/>
          <p:nvPr/>
        </p:nvCxnSpPr>
        <p:spPr>
          <a:xfrm>
            <a:off x="430040" y="2667000"/>
            <a:ext cx="55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1025330" y="2530273"/>
            <a:ext cx="3126112" cy="307777"/>
          </a:xfrm>
          <a:prstGeom prst="rect">
            <a:avLst/>
          </a:prstGeom>
          <a:noFill/>
        </p:spPr>
        <p:txBody>
          <a:bodyPr wrap="none" rtlCol="0">
            <a:spAutoFit/>
          </a:bodyPr>
          <a:lstStyle/>
          <a:p>
            <a:r>
              <a:rPr lang="fr-FR" sz="1400" dirty="0"/>
              <a:t>Flux physique des commandes normales</a:t>
            </a:r>
          </a:p>
        </p:txBody>
      </p:sp>
      <p:cxnSp>
        <p:nvCxnSpPr>
          <p:cNvPr id="76" name="Connecteur droit 75"/>
          <p:cNvCxnSpPr/>
          <p:nvPr/>
        </p:nvCxnSpPr>
        <p:spPr>
          <a:xfrm>
            <a:off x="430040" y="3230792"/>
            <a:ext cx="55003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1025330" y="3094065"/>
            <a:ext cx="3430491" cy="307777"/>
          </a:xfrm>
          <a:prstGeom prst="rect">
            <a:avLst/>
          </a:prstGeom>
          <a:noFill/>
        </p:spPr>
        <p:txBody>
          <a:bodyPr wrap="none" rtlCol="0">
            <a:spAutoFit/>
          </a:bodyPr>
          <a:lstStyle/>
          <a:p>
            <a:r>
              <a:rPr lang="fr-FR" sz="1400" dirty="0"/>
              <a:t>Flux physique des commandes de rattrapage</a:t>
            </a:r>
          </a:p>
        </p:txBody>
      </p:sp>
      <p:cxnSp>
        <p:nvCxnSpPr>
          <p:cNvPr id="78" name="Connecteur droit 77"/>
          <p:cNvCxnSpPr/>
          <p:nvPr/>
        </p:nvCxnSpPr>
        <p:spPr>
          <a:xfrm>
            <a:off x="430040" y="2928950"/>
            <a:ext cx="55003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1025330" y="2792223"/>
            <a:ext cx="1609671" cy="307777"/>
          </a:xfrm>
          <a:prstGeom prst="rect">
            <a:avLst/>
          </a:prstGeom>
          <a:noFill/>
        </p:spPr>
        <p:txBody>
          <a:bodyPr wrap="none" rtlCol="0">
            <a:spAutoFit/>
          </a:bodyPr>
          <a:lstStyle/>
          <a:p>
            <a:r>
              <a:rPr lang="fr-FR" sz="1400" dirty="0"/>
              <a:t>Flux informationnel</a:t>
            </a:r>
          </a:p>
        </p:txBody>
      </p:sp>
      <p:pic>
        <p:nvPicPr>
          <p:cNvPr id="69" name="Imag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8207694" y="1304587"/>
            <a:ext cx="457200" cy="457200"/>
          </a:xfrm>
          <a:prstGeom prst="rect">
            <a:avLst/>
          </a:prstGeom>
        </p:spPr>
      </p:pic>
      <p:sp>
        <p:nvSpPr>
          <p:cNvPr id="61" name="ZoneTexte 60"/>
          <p:cNvSpPr txBox="1"/>
          <p:nvPr/>
        </p:nvSpPr>
        <p:spPr>
          <a:xfrm>
            <a:off x="6489792" y="1411919"/>
            <a:ext cx="476412" cy="307777"/>
          </a:xfrm>
          <a:prstGeom prst="rect">
            <a:avLst/>
          </a:prstGeom>
          <a:noFill/>
        </p:spPr>
        <p:txBody>
          <a:bodyPr wrap="none" rtlCol="0">
            <a:spAutoFit/>
          </a:bodyPr>
          <a:lstStyle/>
          <a:p>
            <a:r>
              <a:rPr lang="fr-FR" sz="1400" dirty="0">
                <a:solidFill>
                  <a:schemeClr val="accent6">
                    <a:lumMod val="75000"/>
                  </a:schemeClr>
                </a:solidFill>
              </a:rPr>
              <a:t>(10)</a:t>
            </a:r>
          </a:p>
        </p:txBody>
      </p:sp>
    </p:spTree>
    <p:extLst>
      <p:ext uri="{BB962C8B-B14F-4D97-AF65-F5344CB8AC3E}">
        <p14:creationId xmlns:p14="http://schemas.microsoft.com/office/powerpoint/2010/main" val="37623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5" grpId="0"/>
      <p:bldP spid="38" grpId="0"/>
      <p:bldP spid="41" grpId="0"/>
      <p:bldP spid="43" grpId="0"/>
      <p:bldP spid="67" grpId="0" animBg="1"/>
      <p:bldP spid="74" grpId="0"/>
      <p:bldP spid="49" grpId="0"/>
      <p:bldP spid="51" grpId="0"/>
      <p:bldP spid="66" grpId="0"/>
      <p:bldP spid="68" grpId="0"/>
      <p:bldP spid="65"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a:xfrm>
            <a:off x="3543300" y="6497948"/>
            <a:ext cx="2057400" cy="365125"/>
          </a:xfrm>
        </p:spPr>
        <p:txBody>
          <a:bodyPr/>
          <a:lstStyle/>
          <a:p>
            <a:fld id="{0C85D864-2B0D-41D4-B9D0-DE50C5E76418}" type="slidenum">
              <a:rPr lang="fr-FR" smtClean="0"/>
              <a:pPr/>
              <a:t>9</a:t>
            </a:fld>
            <a:endParaRPr lang="fr-FR" dirty="0"/>
          </a:p>
        </p:txBody>
      </p:sp>
      <p:grpSp>
        <p:nvGrpSpPr>
          <p:cNvPr id="5" name="Groupe 4"/>
          <p:cNvGrpSpPr/>
          <p:nvPr/>
        </p:nvGrpSpPr>
        <p:grpSpPr>
          <a:xfrm>
            <a:off x="207622" y="624106"/>
            <a:ext cx="862961" cy="50044"/>
            <a:chOff x="366109" y="1037296"/>
            <a:chExt cx="862961" cy="50044"/>
          </a:xfrm>
        </p:grpSpPr>
        <p:sp>
          <p:nvSpPr>
            <p:cNvPr id="6" name="Rounded Rectangle 5">
              <a:extLst>
                <a:ext uri="{FF2B5EF4-FFF2-40B4-BE49-F238E27FC236}">
                  <a16:creationId xmlns:a16="http://schemas.microsoft.com/office/drawing/2014/main" id="{E5EF2D51-3B3F-4292-9014-AEE7D6BF6D4E}"/>
                </a:ext>
              </a:extLst>
            </p:cNvPr>
            <p:cNvSpPr/>
            <p:nvPr/>
          </p:nvSpPr>
          <p:spPr>
            <a:xfrm>
              <a:off x="366109" y="1037296"/>
              <a:ext cx="444837" cy="50044"/>
            </a:xfrm>
            <a:prstGeom prst="roundRect">
              <a:avLst>
                <a:gd name="adj" fmla="val 50000"/>
              </a:avLst>
            </a:prstGeom>
            <a:solidFill>
              <a:srgbClr val="363D4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2E90333-BB26-4CC6-9FCA-79AA94949CA5}"/>
                </a:ext>
              </a:extLst>
            </p:cNvPr>
            <p:cNvSpPr/>
            <p:nvPr/>
          </p:nvSpPr>
          <p:spPr>
            <a:xfrm>
              <a:off x="886138" y="1037296"/>
              <a:ext cx="181011"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CD5EDE23-0F3E-4FE8-A250-2827CEB0512C}"/>
                </a:ext>
              </a:extLst>
            </p:cNvPr>
            <p:cNvSpPr/>
            <p:nvPr/>
          </p:nvSpPr>
          <p:spPr>
            <a:xfrm>
              <a:off x="1138565" y="1037296"/>
              <a:ext cx="90505" cy="5004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itre 4"/>
          <p:cNvSpPr txBox="1">
            <a:spLocks/>
          </p:cNvSpPr>
          <p:nvPr/>
        </p:nvSpPr>
        <p:spPr>
          <a:xfrm>
            <a:off x="56489" y="74847"/>
            <a:ext cx="9652512" cy="54410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kern="1200">
                <a:solidFill>
                  <a:srgbClr val="2A3244"/>
                </a:solidFill>
                <a:latin typeface="Lato"/>
                <a:ea typeface="+mj-ea"/>
                <a:cs typeface="+mj-cs"/>
              </a:defRPr>
            </a:lvl1pPr>
          </a:lstStyle>
          <a:p>
            <a:r>
              <a:rPr lang="fr-FR" dirty="0"/>
              <a:t>Le processus des rattrapages</a:t>
            </a:r>
            <a:endParaRPr lang="fr-FR" dirty="0">
              <a:latin typeface="Franklin Gothic Book (Corps)"/>
            </a:endParaRPr>
          </a:p>
        </p:txBody>
      </p:sp>
      <p:sp>
        <p:nvSpPr>
          <p:cNvPr id="16" name="ZoneTexte 15"/>
          <p:cNvSpPr txBox="1"/>
          <p:nvPr/>
        </p:nvSpPr>
        <p:spPr>
          <a:xfrm>
            <a:off x="727651" y="4675753"/>
            <a:ext cx="7392318" cy="1477328"/>
          </a:xfrm>
          <a:prstGeom prst="rect">
            <a:avLst/>
          </a:prstGeom>
          <a:noFill/>
        </p:spPr>
        <p:txBody>
          <a:bodyPr wrap="square" rtlCol="0">
            <a:spAutoFit/>
          </a:bodyPr>
          <a:lstStyle/>
          <a:p>
            <a:pPr marL="457200" indent="-457200">
              <a:buFont typeface="+mj-lt"/>
              <a:buAutoNum type="arabicPeriod"/>
            </a:pPr>
            <a:r>
              <a:rPr lang="fr-FR" dirty="0">
                <a:latin typeface="+mj-lt"/>
              </a:rPr>
              <a:t>Processus automatisé</a:t>
            </a:r>
          </a:p>
          <a:p>
            <a:pPr marL="457200" indent="-457200">
              <a:buFont typeface="+mj-lt"/>
              <a:buAutoNum type="arabicPeriod"/>
            </a:pPr>
            <a:r>
              <a:rPr lang="fr-FR" dirty="0">
                <a:latin typeface="+mj-lt"/>
              </a:rPr>
              <a:t>Temps de traitement</a:t>
            </a:r>
            <a:endParaRPr lang="fr-FR" strike="sngStrike" dirty="0">
              <a:latin typeface="+mj-lt"/>
            </a:endParaRPr>
          </a:p>
          <a:p>
            <a:pPr marL="457200" indent="-457200">
              <a:buFont typeface="+mj-lt"/>
              <a:buAutoNum type="arabicPeriod"/>
            </a:pPr>
            <a:r>
              <a:rPr lang="fr-FR" dirty="0">
                <a:latin typeface="+mj-lt"/>
              </a:rPr>
              <a:t>Suppression des risques d’erreur</a:t>
            </a:r>
          </a:p>
          <a:p>
            <a:pPr marL="457200" indent="-457200">
              <a:buFont typeface="+mj-lt"/>
              <a:buAutoNum type="arabicPeriod"/>
            </a:pPr>
            <a:r>
              <a:rPr lang="fr-FR" dirty="0">
                <a:latin typeface="+mj-lt"/>
              </a:rPr>
              <a:t>Raisonnement sur une disponibilité au plus tard qui garantie un taux de service supérieur</a:t>
            </a:r>
          </a:p>
        </p:txBody>
      </p:sp>
      <p:sp>
        <p:nvSpPr>
          <p:cNvPr id="11" name="Rectangle à coins arrondis 10"/>
          <p:cNvSpPr/>
          <p:nvPr/>
        </p:nvSpPr>
        <p:spPr>
          <a:xfrm>
            <a:off x="111793" y="837715"/>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err="1"/>
              <a:t>Process</a:t>
            </a:r>
            <a:r>
              <a:rPr lang="fr-FR" b="1" dirty="0"/>
              <a:t> amélioré</a:t>
            </a:r>
          </a:p>
        </p:txBody>
      </p:sp>
      <p:sp>
        <p:nvSpPr>
          <p:cNvPr id="13" name="Rectangle à coins arrondis 12"/>
          <p:cNvSpPr/>
          <p:nvPr/>
        </p:nvSpPr>
        <p:spPr>
          <a:xfrm>
            <a:off x="111793" y="4267426"/>
            <a:ext cx="2087121" cy="371504"/>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a:t>Améliorations</a:t>
            </a:r>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539" y="1776574"/>
            <a:ext cx="374044" cy="296710"/>
          </a:xfrm>
          <a:prstGeom prst="rect">
            <a:avLst/>
          </a:prstGeom>
        </p:spPr>
      </p:pic>
      <p:sp>
        <p:nvSpPr>
          <p:cNvPr id="15" name="ZoneTexte 14"/>
          <p:cNvSpPr txBox="1"/>
          <p:nvPr/>
        </p:nvSpPr>
        <p:spPr>
          <a:xfrm>
            <a:off x="207622" y="1352898"/>
            <a:ext cx="1480085" cy="461665"/>
          </a:xfrm>
          <a:prstGeom prst="rect">
            <a:avLst/>
          </a:prstGeom>
          <a:noFill/>
        </p:spPr>
        <p:txBody>
          <a:bodyPr wrap="none" rtlCol="0">
            <a:spAutoFit/>
          </a:bodyPr>
          <a:lstStyle/>
          <a:p>
            <a:r>
              <a:rPr lang="fr-FR" sz="1200" dirty="0"/>
              <a:t>Commande du client</a:t>
            </a:r>
          </a:p>
          <a:p>
            <a:pPr algn="ctr"/>
            <a:r>
              <a:rPr lang="fr-FR" sz="1200" dirty="0"/>
              <a:t>100 UVC</a:t>
            </a: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9151" y="856090"/>
            <a:ext cx="588799" cy="581324"/>
          </a:xfrm>
          <a:prstGeom prst="rect">
            <a:avLst/>
          </a:prstGeom>
        </p:spPr>
      </p:pic>
      <p:sp>
        <p:nvSpPr>
          <p:cNvPr id="18" name="Rectangle à coins arrondis 17"/>
          <p:cNvSpPr/>
          <p:nvPr/>
        </p:nvSpPr>
        <p:spPr>
          <a:xfrm>
            <a:off x="2176624" y="167455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Préparation des commandes</a:t>
            </a:r>
          </a:p>
        </p:txBody>
      </p:sp>
      <p:sp>
        <p:nvSpPr>
          <p:cNvPr id="19" name="ZoneTexte 18"/>
          <p:cNvSpPr txBox="1"/>
          <p:nvPr/>
        </p:nvSpPr>
        <p:spPr>
          <a:xfrm>
            <a:off x="1291638" y="1872433"/>
            <a:ext cx="458780" cy="307777"/>
          </a:xfrm>
          <a:prstGeom prst="rect">
            <a:avLst/>
          </a:prstGeom>
          <a:noFill/>
        </p:spPr>
        <p:txBody>
          <a:bodyPr wrap="none" rtlCol="0">
            <a:spAutoFit/>
          </a:bodyPr>
          <a:lstStyle/>
          <a:p>
            <a:r>
              <a:rPr lang="fr-FR" sz="1400" dirty="0">
                <a:solidFill>
                  <a:schemeClr val="accent6">
                    <a:lumMod val="75000"/>
                  </a:schemeClr>
                </a:solidFill>
              </a:rPr>
              <a:t>100</a:t>
            </a:r>
          </a:p>
        </p:txBody>
      </p:sp>
      <p:sp>
        <p:nvSpPr>
          <p:cNvPr id="20" name="Rectangle à coins arrondis 19"/>
          <p:cNvSpPr/>
          <p:nvPr/>
        </p:nvSpPr>
        <p:spPr>
          <a:xfrm>
            <a:off x="4016763" y="167708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Commande préparée</a:t>
            </a:r>
          </a:p>
        </p:txBody>
      </p:sp>
      <p:cxnSp>
        <p:nvCxnSpPr>
          <p:cNvPr id="21" name="Connecteur droit avec flèche 20"/>
          <p:cNvCxnSpPr/>
          <p:nvPr/>
        </p:nvCxnSpPr>
        <p:spPr>
          <a:xfrm>
            <a:off x="3384939" y="1968471"/>
            <a:ext cx="631824" cy="2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590948" y="1924928"/>
            <a:ext cx="458780" cy="307777"/>
          </a:xfrm>
          <a:prstGeom prst="rect">
            <a:avLst/>
          </a:prstGeom>
          <a:noFill/>
        </p:spPr>
        <p:txBody>
          <a:bodyPr wrap="square" rtlCol="0">
            <a:spAutoFit/>
          </a:bodyPr>
          <a:lstStyle/>
          <a:p>
            <a:r>
              <a:rPr lang="fr-FR" sz="1400" dirty="0"/>
              <a:t>90</a:t>
            </a:r>
          </a:p>
        </p:txBody>
      </p:sp>
      <p:sp>
        <p:nvSpPr>
          <p:cNvPr id="23" name="ZoneTexte 22"/>
          <p:cNvSpPr txBox="1"/>
          <p:nvPr/>
        </p:nvSpPr>
        <p:spPr>
          <a:xfrm>
            <a:off x="4660899" y="661680"/>
            <a:ext cx="1898597" cy="276999"/>
          </a:xfrm>
          <a:prstGeom prst="rect">
            <a:avLst/>
          </a:prstGeom>
          <a:noFill/>
        </p:spPr>
        <p:txBody>
          <a:bodyPr wrap="none" rtlCol="0">
            <a:spAutoFit/>
          </a:bodyPr>
          <a:lstStyle/>
          <a:p>
            <a:r>
              <a:rPr lang="fr-FR" sz="1200" dirty="0"/>
              <a:t>Extraction des préparations</a:t>
            </a:r>
          </a:p>
        </p:txBody>
      </p:sp>
      <p:sp>
        <p:nvSpPr>
          <p:cNvPr id="24" name="Rectangle à coins arrondis 23"/>
          <p:cNvSpPr/>
          <p:nvPr/>
        </p:nvSpPr>
        <p:spPr>
          <a:xfrm>
            <a:off x="5600700" y="1677087"/>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Analyse</a:t>
            </a:r>
          </a:p>
        </p:txBody>
      </p:sp>
      <p:pic>
        <p:nvPicPr>
          <p:cNvPr id="25" name="Imag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5168" y="2844422"/>
            <a:ext cx="452709" cy="446962"/>
          </a:xfrm>
          <a:prstGeom prst="rect">
            <a:avLst/>
          </a:prstGeom>
        </p:spPr>
      </p:pic>
      <p:pic>
        <p:nvPicPr>
          <p:cNvPr id="26" name="Imag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469645" y="2844422"/>
            <a:ext cx="457200" cy="457200"/>
          </a:xfrm>
          <a:prstGeom prst="rect">
            <a:avLst/>
          </a:prstGeom>
        </p:spPr>
      </p:pic>
      <p:sp>
        <p:nvSpPr>
          <p:cNvPr id="27" name="ZoneTexte 26"/>
          <p:cNvSpPr txBox="1"/>
          <p:nvPr/>
        </p:nvSpPr>
        <p:spPr>
          <a:xfrm>
            <a:off x="7232458" y="3272423"/>
            <a:ext cx="903643" cy="276999"/>
          </a:xfrm>
          <a:prstGeom prst="rect">
            <a:avLst/>
          </a:prstGeom>
          <a:noFill/>
        </p:spPr>
        <p:txBody>
          <a:bodyPr wrap="square" rtlCol="0">
            <a:spAutoFit/>
          </a:bodyPr>
          <a:lstStyle/>
          <a:p>
            <a:pPr algn="ctr"/>
            <a:r>
              <a:rPr lang="fr-FR" sz="1200" dirty="0"/>
              <a:t>ERP</a:t>
            </a:r>
          </a:p>
        </p:txBody>
      </p:sp>
      <p:pic>
        <p:nvPicPr>
          <p:cNvPr id="28" name="Imag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8032" y="2844422"/>
            <a:ext cx="452709" cy="446962"/>
          </a:xfrm>
          <a:prstGeom prst="rect">
            <a:avLst/>
          </a:prstGeom>
        </p:spPr>
      </p:pic>
      <p:cxnSp>
        <p:nvCxnSpPr>
          <p:cNvPr id="29" name="Connecteur droit avec flèche 28"/>
          <p:cNvCxnSpPr>
            <a:stCxn id="28" idx="0"/>
            <a:endCxn id="24" idx="2"/>
          </p:cNvCxnSpPr>
          <p:nvPr/>
        </p:nvCxnSpPr>
        <p:spPr>
          <a:xfrm flipV="1">
            <a:off x="5444387" y="2177830"/>
            <a:ext cx="760471"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25" idx="0"/>
            <a:endCxn id="24" idx="2"/>
          </p:cNvCxnSpPr>
          <p:nvPr/>
        </p:nvCxnSpPr>
        <p:spPr>
          <a:xfrm flipH="1" flipV="1">
            <a:off x="6204858" y="2177830"/>
            <a:ext cx="386665"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6" idx="2"/>
            <a:endCxn id="24" idx="2"/>
          </p:cNvCxnSpPr>
          <p:nvPr/>
        </p:nvCxnSpPr>
        <p:spPr>
          <a:xfrm flipH="1" flipV="1">
            <a:off x="6204858" y="2177830"/>
            <a:ext cx="1493387" cy="6665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20" idx="0"/>
            <a:endCxn id="17" idx="1"/>
          </p:cNvCxnSpPr>
          <p:nvPr/>
        </p:nvCxnSpPr>
        <p:spPr>
          <a:xfrm flipV="1">
            <a:off x="4620921" y="1146752"/>
            <a:ext cx="598230" cy="53033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7" idx="3"/>
            <a:endCxn id="24" idx="0"/>
          </p:cNvCxnSpPr>
          <p:nvPr/>
        </p:nvCxnSpPr>
        <p:spPr>
          <a:xfrm>
            <a:off x="5807950" y="1146752"/>
            <a:ext cx="396908" cy="53033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14" idx="3"/>
            <a:endCxn id="18" idx="1"/>
          </p:cNvCxnSpPr>
          <p:nvPr/>
        </p:nvCxnSpPr>
        <p:spPr>
          <a:xfrm>
            <a:off x="1070583" y="1924929"/>
            <a:ext cx="1106041"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à coins arrondis 34"/>
          <p:cNvSpPr/>
          <p:nvPr/>
        </p:nvSpPr>
        <p:spPr>
          <a:xfrm>
            <a:off x="7436853" y="1676163"/>
            <a:ext cx="1208315"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Commande de rattrapage</a:t>
            </a:r>
          </a:p>
        </p:txBody>
      </p:sp>
      <p:cxnSp>
        <p:nvCxnSpPr>
          <p:cNvPr id="36" name="Connecteur droit avec flèche 35"/>
          <p:cNvCxnSpPr>
            <a:stCxn id="24" idx="3"/>
            <a:endCxn id="35" idx="1"/>
          </p:cNvCxnSpPr>
          <p:nvPr/>
        </p:nvCxnSpPr>
        <p:spPr>
          <a:xfrm flipV="1">
            <a:off x="6809015" y="1926535"/>
            <a:ext cx="627838" cy="9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6905384" y="1872433"/>
            <a:ext cx="367408" cy="307777"/>
          </a:xfrm>
          <a:prstGeom prst="rect">
            <a:avLst/>
          </a:prstGeom>
          <a:noFill/>
        </p:spPr>
        <p:txBody>
          <a:bodyPr wrap="none" rtlCol="0">
            <a:spAutoFit/>
          </a:bodyPr>
          <a:lstStyle/>
          <a:p>
            <a:r>
              <a:rPr lang="fr-FR" sz="1400" dirty="0">
                <a:solidFill>
                  <a:schemeClr val="accent6">
                    <a:lumMod val="75000"/>
                  </a:schemeClr>
                </a:solidFill>
              </a:rPr>
              <a:t>10</a:t>
            </a:r>
          </a:p>
        </p:txBody>
      </p:sp>
      <p:sp>
        <p:nvSpPr>
          <p:cNvPr id="38" name="ZoneTexte 37"/>
          <p:cNvSpPr txBox="1"/>
          <p:nvPr/>
        </p:nvSpPr>
        <p:spPr>
          <a:xfrm>
            <a:off x="2751822" y="1019000"/>
            <a:ext cx="367408" cy="307777"/>
          </a:xfrm>
          <a:prstGeom prst="rect">
            <a:avLst/>
          </a:prstGeom>
          <a:noFill/>
        </p:spPr>
        <p:txBody>
          <a:bodyPr wrap="none" rtlCol="0">
            <a:spAutoFit/>
          </a:bodyPr>
          <a:lstStyle/>
          <a:p>
            <a:r>
              <a:rPr lang="fr-FR" sz="1400" dirty="0">
                <a:solidFill>
                  <a:schemeClr val="accent6">
                    <a:lumMod val="75000"/>
                  </a:schemeClr>
                </a:solidFill>
              </a:rPr>
              <a:t>10</a:t>
            </a:r>
          </a:p>
        </p:txBody>
      </p:sp>
      <p:sp>
        <p:nvSpPr>
          <p:cNvPr id="39" name="ZoneTexte 38"/>
          <p:cNvSpPr txBox="1"/>
          <p:nvPr/>
        </p:nvSpPr>
        <p:spPr>
          <a:xfrm>
            <a:off x="3611800" y="1619422"/>
            <a:ext cx="282908" cy="307777"/>
          </a:xfrm>
          <a:prstGeom prst="rect">
            <a:avLst/>
          </a:prstGeom>
          <a:noFill/>
        </p:spPr>
        <p:txBody>
          <a:bodyPr wrap="square" rtlCol="0">
            <a:spAutoFit/>
          </a:bodyPr>
          <a:lstStyle/>
          <a:p>
            <a:r>
              <a:rPr lang="fr-FR" sz="1400" dirty="0">
                <a:solidFill>
                  <a:srgbClr val="00B050"/>
                </a:solidFill>
              </a:rPr>
              <a:t>5</a:t>
            </a:r>
          </a:p>
        </p:txBody>
      </p:sp>
      <p:cxnSp>
        <p:nvCxnSpPr>
          <p:cNvPr id="41" name="Connecteur droit avec flèche 40"/>
          <p:cNvCxnSpPr/>
          <p:nvPr/>
        </p:nvCxnSpPr>
        <p:spPr>
          <a:xfrm>
            <a:off x="3384939" y="1883397"/>
            <a:ext cx="631824" cy="253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4160240" y="2504543"/>
            <a:ext cx="977637" cy="500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Expédition</a:t>
            </a:r>
          </a:p>
        </p:txBody>
      </p:sp>
      <p:cxnSp>
        <p:nvCxnSpPr>
          <p:cNvPr id="43" name="Connecteur droit avec flèche 42"/>
          <p:cNvCxnSpPr/>
          <p:nvPr/>
        </p:nvCxnSpPr>
        <p:spPr>
          <a:xfrm>
            <a:off x="4470010" y="2196766"/>
            <a:ext cx="0" cy="30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861418" y="2176906"/>
            <a:ext cx="0" cy="3461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4027093" y="2196766"/>
            <a:ext cx="396303" cy="307777"/>
          </a:xfrm>
          <a:prstGeom prst="rect">
            <a:avLst/>
          </a:prstGeom>
          <a:noFill/>
        </p:spPr>
        <p:txBody>
          <a:bodyPr wrap="square" rtlCol="0">
            <a:spAutoFit/>
          </a:bodyPr>
          <a:lstStyle/>
          <a:p>
            <a:r>
              <a:rPr lang="fr-FR" sz="1400" dirty="0"/>
              <a:t>90</a:t>
            </a:r>
          </a:p>
        </p:txBody>
      </p:sp>
      <p:sp>
        <p:nvSpPr>
          <p:cNvPr id="46" name="ZoneTexte 45"/>
          <p:cNvSpPr txBox="1"/>
          <p:nvPr/>
        </p:nvSpPr>
        <p:spPr>
          <a:xfrm>
            <a:off x="4908033" y="2214013"/>
            <a:ext cx="282908" cy="307777"/>
          </a:xfrm>
          <a:prstGeom prst="rect">
            <a:avLst/>
          </a:prstGeom>
          <a:noFill/>
        </p:spPr>
        <p:txBody>
          <a:bodyPr wrap="square" rtlCol="0">
            <a:spAutoFit/>
          </a:bodyPr>
          <a:lstStyle/>
          <a:p>
            <a:r>
              <a:rPr lang="fr-FR" sz="1400" dirty="0">
                <a:solidFill>
                  <a:srgbClr val="00B050"/>
                </a:solidFill>
              </a:rPr>
              <a:t>5</a:t>
            </a:r>
          </a:p>
        </p:txBody>
      </p:sp>
      <p:sp>
        <p:nvSpPr>
          <p:cNvPr id="47" name="Rectangle 46"/>
          <p:cNvSpPr/>
          <p:nvPr/>
        </p:nvSpPr>
        <p:spPr>
          <a:xfrm>
            <a:off x="337456" y="2504543"/>
            <a:ext cx="3577039" cy="9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8207694" y="1304587"/>
            <a:ext cx="457200" cy="457200"/>
          </a:xfrm>
          <a:prstGeom prst="rect">
            <a:avLst/>
          </a:prstGeom>
        </p:spPr>
      </p:pic>
      <p:sp>
        <p:nvSpPr>
          <p:cNvPr id="3" name="Rectangle à coins arrondis 2"/>
          <p:cNvSpPr/>
          <p:nvPr/>
        </p:nvSpPr>
        <p:spPr>
          <a:xfrm>
            <a:off x="5416186" y="1407086"/>
            <a:ext cx="1550018" cy="1123187"/>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5694557" y="3272423"/>
            <a:ext cx="1722959" cy="461665"/>
          </a:xfrm>
          <a:prstGeom prst="rect">
            <a:avLst/>
          </a:prstGeom>
          <a:noFill/>
        </p:spPr>
        <p:txBody>
          <a:bodyPr wrap="square" rtlCol="0">
            <a:spAutoFit/>
          </a:bodyPr>
          <a:lstStyle/>
          <a:p>
            <a:pPr algn="ctr"/>
            <a:r>
              <a:rPr lang="fr-FR" sz="1200" dirty="0"/>
              <a:t>Planning des disponibilités entrepôts</a:t>
            </a:r>
          </a:p>
        </p:txBody>
      </p:sp>
      <p:sp>
        <p:nvSpPr>
          <p:cNvPr id="56" name="ZoneTexte 55"/>
          <p:cNvSpPr txBox="1"/>
          <p:nvPr/>
        </p:nvSpPr>
        <p:spPr>
          <a:xfrm>
            <a:off x="4650195" y="3272423"/>
            <a:ext cx="1430922" cy="461665"/>
          </a:xfrm>
          <a:prstGeom prst="rect">
            <a:avLst/>
          </a:prstGeom>
          <a:noFill/>
        </p:spPr>
        <p:txBody>
          <a:bodyPr wrap="square" rtlCol="0">
            <a:spAutoFit/>
          </a:bodyPr>
          <a:lstStyle/>
          <a:p>
            <a:pPr algn="ctr"/>
            <a:r>
              <a:rPr lang="fr-FR" sz="1200" dirty="0"/>
              <a:t>Date limite des transitaires</a:t>
            </a:r>
          </a:p>
        </p:txBody>
      </p:sp>
      <p:sp>
        <p:nvSpPr>
          <p:cNvPr id="57" name="Rectangle à coins arrondis 56"/>
          <p:cNvSpPr/>
          <p:nvPr/>
        </p:nvSpPr>
        <p:spPr>
          <a:xfrm>
            <a:off x="7388934" y="4063527"/>
            <a:ext cx="1352295" cy="569178"/>
          </a:xfrm>
          <a:prstGeom prst="wedgeRoundRectCallout">
            <a:avLst>
              <a:gd name="adj1" fmla="val -98026"/>
              <a:gd name="adj2" fmla="val -308942"/>
              <a:gd name="adj3" fmla="val 16667"/>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Périmètre d’amélioration</a:t>
            </a:r>
          </a:p>
        </p:txBody>
      </p:sp>
      <p:sp>
        <p:nvSpPr>
          <p:cNvPr id="58" name="ZoneTexte 57"/>
          <p:cNvSpPr txBox="1"/>
          <p:nvPr/>
        </p:nvSpPr>
        <p:spPr>
          <a:xfrm>
            <a:off x="6489792" y="1411919"/>
            <a:ext cx="476412" cy="307777"/>
          </a:xfrm>
          <a:prstGeom prst="rect">
            <a:avLst/>
          </a:prstGeom>
          <a:noFill/>
        </p:spPr>
        <p:txBody>
          <a:bodyPr wrap="none" rtlCol="0">
            <a:spAutoFit/>
          </a:bodyPr>
          <a:lstStyle/>
          <a:p>
            <a:r>
              <a:rPr lang="fr-FR" sz="1400" dirty="0">
                <a:solidFill>
                  <a:schemeClr val="accent6">
                    <a:lumMod val="75000"/>
                  </a:schemeClr>
                </a:solidFill>
              </a:rPr>
              <a:t>(10)</a:t>
            </a:r>
          </a:p>
        </p:txBody>
      </p:sp>
      <p:cxnSp>
        <p:nvCxnSpPr>
          <p:cNvPr id="59" name="Connecteur en angle 58"/>
          <p:cNvCxnSpPr/>
          <p:nvPr/>
        </p:nvCxnSpPr>
        <p:spPr>
          <a:xfrm rot="16200000" flipV="1">
            <a:off x="5410094" y="-954755"/>
            <a:ext cx="1606" cy="5260229"/>
          </a:xfrm>
          <a:prstGeom prst="bentConnector3">
            <a:avLst>
              <a:gd name="adj1" fmla="val 65170299"/>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a:off x="430040" y="2667000"/>
            <a:ext cx="55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1025330" y="2530273"/>
            <a:ext cx="3126112" cy="307777"/>
          </a:xfrm>
          <a:prstGeom prst="rect">
            <a:avLst/>
          </a:prstGeom>
          <a:noFill/>
        </p:spPr>
        <p:txBody>
          <a:bodyPr wrap="none" rtlCol="0">
            <a:spAutoFit/>
          </a:bodyPr>
          <a:lstStyle/>
          <a:p>
            <a:r>
              <a:rPr lang="fr-FR" sz="1400" dirty="0"/>
              <a:t>Flux physique des commandes normales</a:t>
            </a:r>
          </a:p>
        </p:txBody>
      </p:sp>
      <p:cxnSp>
        <p:nvCxnSpPr>
          <p:cNvPr id="62" name="Connecteur droit 61"/>
          <p:cNvCxnSpPr/>
          <p:nvPr/>
        </p:nvCxnSpPr>
        <p:spPr>
          <a:xfrm>
            <a:off x="430040" y="3230792"/>
            <a:ext cx="55003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1025330" y="3094065"/>
            <a:ext cx="3430491" cy="307777"/>
          </a:xfrm>
          <a:prstGeom prst="rect">
            <a:avLst/>
          </a:prstGeom>
          <a:noFill/>
        </p:spPr>
        <p:txBody>
          <a:bodyPr wrap="none" rtlCol="0">
            <a:spAutoFit/>
          </a:bodyPr>
          <a:lstStyle/>
          <a:p>
            <a:r>
              <a:rPr lang="fr-FR" sz="1400" dirty="0"/>
              <a:t>Flux physique des commandes de rattrapage</a:t>
            </a:r>
          </a:p>
        </p:txBody>
      </p:sp>
      <p:cxnSp>
        <p:nvCxnSpPr>
          <p:cNvPr id="64" name="Connecteur droit 63"/>
          <p:cNvCxnSpPr/>
          <p:nvPr/>
        </p:nvCxnSpPr>
        <p:spPr>
          <a:xfrm>
            <a:off x="430040" y="2928950"/>
            <a:ext cx="55003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1025330" y="2792223"/>
            <a:ext cx="1609671" cy="307777"/>
          </a:xfrm>
          <a:prstGeom prst="rect">
            <a:avLst/>
          </a:prstGeom>
          <a:noFill/>
        </p:spPr>
        <p:txBody>
          <a:bodyPr wrap="none" rtlCol="0">
            <a:spAutoFit/>
          </a:bodyPr>
          <a:lstStyle/>
          <a:p>
            <a:r>
              <a:rPr lang="fr-FR" sz="1400" dirty="0"/>
              <a:t>Flux informationnel</a:t>
            </a:r>
          </a:p>
        </p:txBody>
      </p:sp>
    </p:spTree>
    <p:extLst>
      <p:ext uri="{BB962C8B-B14F-4D97-AF65-F5344CB8AC3E}">
        <p14:creationId xmlns:p14="http://schemas.microsoft.com/office/powerpoint/2010/main" val="274911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4625</TotalTime>
  <Words>3427</Words>
  <Application>Microsoft Office PowerPoint</Application>
  <PresentationFormat>Affichage à l'écran (4:3)</PresentationFormat>
  <Paragraphs>687</Paragraphs>
  <Slides>55</Slides>
  <Notes>54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55</vt:i4>
      </vt:variant>
    </vt:vector>
  </HeadingPairs>
  <TitlesOfParts>
    <vt:vector size="65" baseType="lpstr">
      <vt:lpstr>Arial</vt:lpstr>
      <vt:lpstr>Calibri</vt:lpstr>
      <vt:lpstr>Calibri Light</vt:lpstr>
      <vt:lpstr>Courier New</vt:lpstr>
      <vt:lpstr>Franklin Gothic Book</vt:lpstr>
      <vt:lpstr>Franklin Gothic Book (Corps)</vt:lpstr>
      <vt:lpstr>Lato</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Groupe CASINO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NORY,HADRIEN</dc:creator>
  <cp:lastModifiedBy>Youness Nainia</cp:lastModifiedBy>
  <cp:revision>333</cp:revision>
  <dcterms:created xsi:type="dcterms:W3CDTF">2021-02-08T15:52:16Z</dcterms:created>
  <dcterms:modified xsi:type="dcterms:W3CDTF">2022-06-21T19:17:22Z</dcterms:modified>
</cp:coreProperties>
</file>