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2" r:id="rId5"/>
    <p:sldId id="258" r:id="rId6"/>
    <p:sldId id="281" r:id="rId7"/>
    <p:sldId id="259" r:id="rId8"/>
    <p:sldId id="273" r:id="rId9"/>
    <p:sldId id="260" r:id="rId10"/>
    <p:sldId id="263" r:id="rId11"/>
    <p:sldId id="262" r:id="rId12"/>
    <p:sldId id="274" r:id="rId13"/>
    <p:sldId id="264" r:id="rId14"/>
    <p:sldId id="265" r:id="rId15"/>
    <p:sldId id="266" r:id="rId16"/>
    <p:sldId id="275" r:id="rId17"/>
    <p:sldId id="267" r:id="rId18"/>
    <p:sldId id="268" r:id="rId19"/>
    <p:sldId id="269" r:id="rId20"/>
    <p:sldId id="276" r:id="rId21"/>
    <p:sldId id="277" r:id="rId22"/>
    <p:sldId id="278" r:id="rId23"/>
    <p:sldId id="279" r:id="rId24"/>
    <p:sldId id="280"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6" autoAdjust="0"/>
    <p:restoredTop sz="94660"/>
  </p:normalViewPr>
  <p:slideViewPr>
    <p:cSldViewPr snapToGrid="0">
      <p:cViewPr varScale="1">
        <p:scale>
          <a:sx n="68" d="100"/>
          <a:sy n="68" d="100"/>
        </p:scale>
        <p:origin x="6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cWXSOSy46-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65290"/>
            <a:ext cx="8915399" cy="6224046"/>
          </a:xfrm>
        </p:spPr>
        <p:txBody>
          <a:bodyPr>
            <a:normAutofit/>
          </a:bodyPr>
          <a:lstStyle/>
          <a:p>
            <a:pPr algn="ctr"/>
            <a:r>
              <a:rPr lang="en-US" sz="2400" b="1" dirty="0">
                <a:latin typeface="Calibri" panose="020F0502020204030204" pitchFamily="34" charset="0"/>
                <a:cs typeface="Calibri" panose="020F0502020204030204" pitchFamily="34" charset="0"/>
              </a:rPr>
              <a:t>CS 685 Spring 2017</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 </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Internet Of Things – Car’s Ecosystem</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 </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Milestone 5 </a:t>
            </a:r>
            <a:br>
              <a:rPr lang="en-US" sz="2400" b="1" dirty="0">
                <a:latin typeface="Calibri" panose="020F0502020204030204" pitchFamily="34" charset="0"/>
                <a:cs typeface="Calibri" panose="020F0502020204030204" pitchFamily="34" charset="0"/>
              </a:rPr>
            </a:b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Car Fleet Management System </a:t>
            </a:r>
            <a:br>
              <a:rPr lang="en-US" sz="2400" b="1" dirty="0">
                <a:latin typeface="Calibri" panose="020F0502020204030204" pitchFamily="34" charset="0"/>
                <a:cs typeface="Calibri" panose="020F0502020204030204" pitchFamily="34" charset="0"/>
              </a:rPr>
            </a:b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Team 2 </a:t>
            </a:r>
            <a:br>
              <a:rPr lang="en-US" sz="2400" b="1" dirty="0">
                <a:latin typeface="Calibri" panose="020F0502020204030204" pitchFamily="34" charset="0"/>
                <a:cs typeface="Calibri" panose="020F0502020204030204" pitchFamily="34" charset="0"/>
              </a:rPr>
            </a:b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Anthony Picaro – arp223@njit.edu </a:t>
            </a:r>
            <a:br>
              <a:rPr lang="en-US" sz="2400" b="1" dirty="0">
                <a:latin typeface="Calibri" panose="020F0502020204030204" pitchFamily="34" charset="0"/>
                <a:cs typeface="Calibri" panose="020F0502020204030204" pitchFamily="34" charset="0"/>
              </a:rPr>
            </a:br>
            <a:br>
              <a:rPr lang="en-US" sz="2400" b="1" dirty="0">
                <a:latin typeface="Calibri" panose="020F0502020204030204" pitchFamily="34" charset="0"/>
                <a:cs typeface="Calibri" panose="020F0502020204030204" pitchFamily="34" charset="0"/>
              </a:rPr>
            </a:br>
            <a:r>
              <a:rPr lang="en-US" sz="2400" b="1" dirty="0" err="1">
                <a:latin typeface="Calibri" panose="020F0502020204030204" pitchFamily="34" charset="0"/>
                <a:cs typeface="Calibri" panose="020F0502020204030204" pitchFamily="34" charset="0"/>
              </a:rPr>
              <a:t>Nainika</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Aleti</a:t>
            </a:r>
            <a:r>
              <a:rPr lang="en-US" sz="2400" b="1" dirty="0">
                <a:latin typeface="Calibri" panose="020F0502020204030204" pitchFamily="34" charset="0"/>
                <a:cs typeface="Calibri" panose="020F0502020204030204" pitchFamily="34" charset="0"/>
              </a:rPr>
              <a:t> – na368@njit.edu </a:t>
            </a:r>
            <a:br>
              <a:rPr lang="en-US" sz="2400" b="1" dirty="0">
                <a:latin typeface="Calibri" panose="020F0502020204030204" pitchFamily="34" charset="0"/>
                <a:cs typeface="Calibri" panose="020F0502020204030204" pitchFamily="34" charset="0"/>
              </a:rPr>
            </a:b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Vivek Bharathwaj Ravikumar – vr329@njit.edu</a:t>
            </a:r>
            <a:br>
              <a:rPr lang="en-US" sz="2400" b="1" dirty="0">
                <a:latin typeface="Calibri" panose="020F0502020204030204" pitchFamily="34" charset="0"/>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921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98862" y="247037"/>
            <a:ext cx="7616304" cy="431692"/>
          </a:xfrm>
        </p:spPr>
        <p:txBody>
          <a:bodyPr>
            <a:noAutofit/>
          </a:bodyPr>
          <a:lstStyle/>
          <a:p>
            <a:pPr algn="ctr"/>
            <a:r>
              <a:rPr lang="en-US" sz="2400" b="1" dirty="0">
                <a:latin typeface="Calibri" panose="020F0502020204030204" pitchFamily="34" charset="0"/>
                <a:cs typeface="Calibri" panose="020F0502020204030204" pitchFamily="34" charset="0"/>
              </a:rPr>
              <a:t>3.2. PHYSICAL VIEW – ARCHITECTURE EXPLANATION</a:t>
            </a:r>
          </a:p>
        </p:txBody>
      </p:sp>
      <p:sp>
        <p:nvSpPr>
          <p:cNvPr id="5" name="TextBox 4"/>
          <p:cNvSpPr txBox="1"/>
          <p:nvPr/>
        </p:nvSpPr>
        <p:spPr>
          <a:xfrm>
            <a:off x="1498862" y="782423"/>
            <a:ext cx="10086679" cy="5632311"/>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It is of great importance to consider the quality attributes </a:t>
            </a: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It has potential impact on other requirements. </a:t>
            </a: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These quality attributes are identified via tradeoff analysis between multiple attributes </a:t>
            </a: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The priority and benefit of an attribute differs from the other. </a:t>
            </a: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The following are the list of quality attributes that are identified for the Fleet management application. </a:t>
            </a: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		1. Security 							 6. Testability </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		2. Usability 							 7. Interoperability </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		3. Availability 							 8. Maintainability </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		4. Performance 						 9. Backup and Restore </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		5. Scalability 							 10. Resilience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7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66887" y="215900"/>
            <a:ext cx="10228213" cy="39068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3.3 VIEW ALIGNMENT WITH REFERENCE ARCHITECTURE – PROCESS VIEW</a:t>
            </a:r>
          </a:p>
        </p:txBody>
      </p:sp>
      <p:pic>
        <p:nvPicPr>
          <p:cNvPr id="3" name="Picture 2"/>
          <p:cNvPicPr>
            <a:picLocks noChangeAspect="1"/>
          </p:cNvPicPr>
          <p:nvPr/>
        </p:nvPicPr>
        <p:blipFill rotWithShape="1">
          <a:blip r:embed="rId2"/>
          <a:srcRect l="7762" t="842" r="22581" b="17474"/>
          <a:stretch/>
        </p:blipFill>
        <p:spPr>
          <a:xfrm>
            <a:off x="3522995" y="741146"/>
            <a:ext cx="5207117" cy="5808846"/>
          </a:xfrm>
          <a:prstGeom prst="rect">
            <a:avLst/>
          </a:prstGeom>
        </p:spPr>
      </p:pic>
    </p:spTree>
    <p:extLst>
      <p:ext uri="{BB962C8B-B14F-4D97-AF65-F5344CB8AC3E}">
        <p14:creationId xmlns:p14="http://schemas.microsoft.com/office/powerpoint/2010/main" val="286041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69432" y="181050"/>
            <a:ext cx="943146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3.3 VIEW ALIGNMENT WITH REFERENCE ARCHITECTURE – PROCESS VIEW</a:t>
            </a:r>
          </a:p>
        </p:txBody>
      </p:sp>
      <p:sp>
        <p:nvSpPr>
          <p:cNvPr id="5" name="Title 1"/>
          <p:cNvSpPr txBox="1">
            <a:spLocks/>
          </p:cNvSpPr>
          <p:nvPr/>
        </p:nvSpPr>
        <p:spPr>
          <a:xfrm>
            <a:off x="5513938" y="489280"/>
            <a:ext cx="1743510"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CONTD.</a:t>
            </a:r>
          </a:p>
        </p:txBody>
      </p:sp>
      <p:sp>
        <p:nvSpPr>
          <p:cNvPr id="7" name="Rectangle 6"/>
          <p:cNvSpPr/>
          <p:nvPr/>
        </p:nvSpPr>
        <p:spPr>
          <a:xfrm>
            <a:off x="2030931" y="1403905"/>
            <a:ext cx="9298003" cy="507831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latin typeface="Calibri" panose="020F0502020204030204" pitchFamily="34" charset="0"/>
                <a:cs typeface="Calibri" panose="020F0502020204030204" pitchFamily="34" charset="0"/>
              </a:rPr>
              <a:t>Our Application sits in the top layer(i.e., application layer) of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Reference Architecture and uses the services provided by the layers below it.</a:t>
            </a:r>
          </a:p>
          <a:p>
            <a:pPr marL="342900" indent="-34290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dirty="0">
                <a:latin typeface="Calibri" panose="020F0502020204030204" pitchFamily="34" charset="0"/>
                <a:cs typeface="Calibri" panose="020F0502020204030204" pitchFamily="34" charset="0"/>
              </a:rPr>
              <a:t>The payment mechanism process uses the services provided by the security layer for secure online payment. </a:t>
            </a:r>
          </a:p>
          <a:p>
            <a:pPr marL="342900" indent="-34290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dirty="0">
                <a:latin typeface="Calibri" panose="020F0502020204030204" pitchFamily="34" charset="0"/>
                <a:cs typeface="Calibri" panose="020F0502020204030204" pitchFamily="34" charset="0"/>
              </a:rPr>
              <a:t>The device layer of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architecture has sensor monitoring device connected to the signal and the sensor process in the process layer - enables fleet managers to monitor vehicle performance, driver behavior and other parameters. </a:t>
            </a:r>
          </a:p>
          <a:p>
            <a:pPr marL="342900" indent="-34290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dirty="0">
                <a:latin typeface="Calibri" panose="020F0502020204030204" pitchFamily="34" charset="0"/>
                <a:cs typeface="Calibri" panose="020F0502020204030204" pitchFamily="34" charset="0"/>
              </a:rPr>
              <a:t>Fail safe process uses the services provided by the data layer and comes into operation in case of a disaster triggering the backup database.</a:t>
            </a:r>
          </a:p>
          <a:p>
            <a:pPr marL="342900" indent="-34290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dirty="0">
                <a:latin typeface="Calibri" panose="020F0502020204030204" pitchFamily="34" charset="0"/>
                <a:cs typeface="Calibri" panose="020F0502020204030204" pitchFamily="34" charset="0"/>
              </a:rPr>
              <a:t>web server access the data and network layer services to serve the files that form web pages to users in response to their queries.</a:t>
            </a:r>
          </a:p>
          <a:p>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dirty="0">
                <a:latin typeface="Calibri" panose="020F0502020204030204" pitchFamily="34" charset="0"/>
                <a:cs typeface="Calibri" panose="020F0502020204030204" pitchFamily="34" charset="0"/>
              </a:rPr>
              <a:t>User interface allows user interaction with our application by accessing the data layer using the open database connectivity Interface since this layer provides the log about other layers.</a:t>
            </a:r>
          </a:p>
        </p:txBody>
      </p:sp>
    </p:spTree>
    <p:extLst>
      <p:ext uri="{BB962C8B-B14F-4D97-AF65-F5344CB8AC3E}">
        <p14:creationId xmlns:p14="http://schemas.microsoft.com/office/powerpoint/2010/main" val="375042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65924" y="439764"/>
            <a:ext cx="8911687" cy="412838"/>
          </a:xfrm>
        </p:spPr>
        <p:txBody>
          <a:bodyPr>
            <a:noAutofit/>
          </a:bodyPr>
          <a:lstStyle/>
          <a:p>
            <a:r>
              <a:rPr lang="en-US" sz="2400" b="1" dirty="0">
                <a:latin typeface="Calibri" panose="020F0502020204030204" pitchFamily="34" charset="0"/>
                <a:cs typeface="Calibri" panose="020F0502020204030204" pitchFamily="34" charset="0"/>
              </a:rPr>
              <a:t>4.1 DEVELOPMENT VIEW ARCHITECTURE</a:t>
            </a:r>
          </a:p>
        </p:txBody>
      </p:sp>
      <p:sp>
        <p:nvSpPr>
          <p:cNvPr id="5" name="Title 1"/>
          <p:cNvSpPr txBox="1">
            <a:spLocks/>
          </p:cNvSpPr>
          <p:nvPr/>
        </p:nvSpPr>
        <p:spPr>
          <a:xfrm>
            <a:off x="2465925" y="101970"/>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4. DEVELOPMENT VIEW</a:t>
            </a:r>
          </a:p>
        </p:txBody>
      </p:sp>
      <p:pic>
        <p:nvPicPr>
          <p:cNvPr id="11" name="Picture 10"/>
          <p:cNvPicPr>
            <a:picLocks noChangeAspect="1"/>
          </p:cNvPicPr>
          <p:nvPr/>
        </p:nvPicPr>
        <p:blipFill>
          <a:blip r:embed="rId2"/>
          <a:stretch>
            <a:fillRect/>
          </a:stretch>
        </p:blipFill>
        <p:spPr>
          <a:xfrm>
            <a:off x="3223565" y="852602"/>
            <a:ext cx="6441135" cy="5931954"/>
          </a:xfrm>
          <a:prstGeom prst="rect">
            <a:avLst/>
          </a:prstGeom>
        </p:spPr>
      </p:pic>
    </p:spTree>
    <p:extLst>
      <p:ext uri="{BB962C8B-B14F-4D97-AF65-F5344CB8AC3E}">
        <p14:creationId xmlns:p14="http://schemas.microsoft.com/office/powerpoint/2010/main" val="98483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599" y="584482"/>
            <a:ext cx="8661400" cy="6063198"/>
          </a:xfrm>
          <a:prstGeom prst="rect">
            <a:avLst/>
          </a:prstGeom>
        </p:spPr>
        <p:txBody>
          <a:bodyPr wrap="square">
            <a:spAutoFit/>
          </a:bodyPr>
          <a:lstStyle/>
          <a:p>
            <a:pPr algn="just"/>
            <a:r>
              <a:rPr lang="en-US" sz="1600" dirty="0">
                <a:latin typeface="Calibri" panose="020F0502020204030204" pitchFamily="34" charset="0"/>
                <a:cs typeface="Calibri" panose="020F0502020204030204" pitchFamily="34" charset="0"/>
              </a:rPr>
              <a:t>The Development View Diagram has 4 layers. They are</a:t>
            </a:r>
          </a:p>
          <a:p>
            <a:pPr algn="just"/>
            <a:endParaRPr lang="en-US" sz="1600" dirty="0">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PRESENTATION/ USER INTERFACE LAYER</a:t>
            </a:r>
          </a:p>
          <a:p>
            <a:pPr marL="285750" lvl="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This is the top most and visible layer  to the end user  </a:t>
            </a:r>
          </a:p>
          <a:p>
            <a:pPr marL="285750" lvl="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Responsible for providing an User Interface. </a:t>
            </a:r>
          </a:p>
          <a:p>
            <a:pPr marL="285750" lvl="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Application is developed for use in cross cutting platforms </a:t>
            </a:r>
          </a:p>
          <a:p>
            <a:pPr marL="285750" lvl="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This layer  may use the services of the bottom  layer</a:t>
            </a:r>
          </a:p>
          <a:p>
            <a:pPr lvl="0" algn="just"/>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BUSINESS PROCESS LAYER</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This Layer contributes to the functional aspects of the application.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Brain of the application about what an application should do.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Plays a central coordinating role.</a:t>
            </a:r>
          </a:p>
          <a:p>
            <a:pPr algn="just"/>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BUSINESS LOGIC LAYER</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All Business related logic is implemented here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All the components in this layer strictly adheres to the business rules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If called from the presentation/UI layer, then the components are servicing a request from the user.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If called by business process layer, then the components are being used as a part of process definition.</a:t>
            </a: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DATABASE LAYER</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 components in this layer can send and receive data from other layers.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They also have the means to store those data and access these data via a File System.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This layer uses Relational Database System</a:t>
            </a:r>
          </a:p>
        </p:txBody>
      </p:sp>
      <p:sp>
        <p:nvSpPr>
          <p:cNvPr id="4" name="Title 1"/>
          <p:cNvSpPr>
            <a:spLocks noGrp="1"/>
          </p:cNvSpPr>
          <p:nvPr>
            <p:ph type="title"/>
          </p:nvPr>
        </p:nvSpPr>
        <p:spPr>
          <a:xfrm>
            <a:off x="2516456" y="105656"/>
            <a:ext cx="8911687" cy="412838"/>
          </a:xfrm>
        </p:spPr>
        <p:txBody>
          <a:bodyPr>
            <a:noAutofit/>
          </a:bodyPr>
          <a:lstStyle/>
          <a:p>
            <a:r>
              <a:rPr lang="en-US" sz="2400" b="1" dirty="0">
                <a:latin typeface="Calibri" panose="020F0502020204030204" pitchFamily="34" charset="0"/>
                <a:cs typeface="Calibri" panose="020F0502020204030204" pitchFamily="34" charset="0"/>
              </a:rPr>
              <a:t>4.2 LAYERS IN DEVELOPMENT VIEW</a:t>
            </a:r>
          </a:p>
        </p:txBody>
      </p:sp>
    </p:spTree>
    <p:extLst>
      <p:ext uri="{BB962C8B-B14F-4D97-AF65-F5344CB8AC3E}">
        <p14:creationId xmlns:p14="http://schemas.microsoft.com/office/powerpoint/2010/main" val="201762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89100" y="79450"/>
            <a:ext cx="10553700" cy="4412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4.3 VIEW ALIGNMENT WITH REFERENCE ARCHITECTURE – DEVELOPMENT VIEW</a:t>
            </a:r>
          </a:p>
        </p:txBody>
      </p:sp>
      <p:pic>
        <p:nvPicPr>
          <p:cNvPr id="3" name="Picture 2" descr="DV.jpg"/>
          <p:cNvPicPr>
            <a:picLocks noChangeAspect="1"/>
          </p:cNvPicPr>
          <p:nvPr/>
        </p:nvPicPr>
        <p:blipFill rotWithShape="1">
          <a:blip r:embed="rId2"/>
          <a:srcRect b="7558"/>
          <a:stretch/>
        </p:blipFill>
        <p:spPr>
          <a:xfrm>
            <a:off x="4313722" y="628450"/>
            <a:ext cx="4984282" cy="5649802"/>
          </a:xfrm>
          <a:prstGeom prst="rect">
            <a:avLst/>
          </a:prstGeom>
        </p:spPr>
      </p:pic>
      <p:sp>
        <p:nvSpPr>
          <p:cNvPr id="2" name="Rectangle 1"/>
          <p:cNvSpPr/>
          <p:nvPr/>
        </p:nvSpPr>
        <p:spPr>
          <a:xfrm>
            <a:off x="6235700" y="2250574"/>
            <a:ext cx="730250"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47035" y="848412"/>
            <a:ext cx="1904214" cy="509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47035" y="1549493"/>
            <a:ext cx="1904214" cy="509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47035" y="2236826"/>
            <a:ext cx="1904214" cy="509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22123" y="2153556"/>
            <a:ext cx="526331" cy="509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00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2347275" y="1261845"/>
            <a:ext cx="9203042" cy="535531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Arial" pitchFamily="34" charset="0"/>
              <a:buChar char="•"/>
            </a:pPr>
            <a:r>
              <a:rPr lang="en-US" dirty="0">
                <a:latin typeface="Calibri" panose="020F0502020204030204" pitchFamily="34" charset="0"/>
                <a:cs typeface="Calibri" panose="020F0502020204030204" pitchFamily="34" charset="0"/>
              </a:rPr>
              <a:t> The Presentation/UI layer also referred to as “Fleet management software” provides user interface that is compatible with any given off-the-shelf consumer device that has a visual display and user input as required by the reference architecture.</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This layer of the Development view corresponds to the bottom layer of the reference architecture, specifically the devices and OBD port dongle</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The Business Process layer contains the most important part of the reference architecture: the services provided to the users. All of the functional components are included in this layer, such as the telematics tracking and vehicle location monitoring, and all of the network components are enveloped in this layer too. </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Presentation/ UI layer and the Business Process layer access the services provided by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using the API provided by the Business Logic Layer</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The reference architecture specifically mentions “Database Control", which is what the Database layer in the Development view is. When the users of the fleet management software sign-up, they expect the information about their vehicles and routes to be recorded in real-time for future reference; the database layer’s main database exists for that purpose. </a:t>
            </a:r>
          </a:p>
        </p:txBody>
      </p:sp>
      <p:sp>
        <p:nvSpPr>
          <p:cNvPr id="5" name="Title 1"/>
          <p:cNvSpPr txBox="1">
            <a:spLocks/>
          </p:cNvSpPr>
          <p:nvPr/>
        </p:nvSpPr>
        <p:spPr>
          <a:xfrm>
            <a:off x="2184935" y="181050"/>
            <a:ext cx="9529010"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4.3 VIEW ALIGNMENT WITH REFERENCE ARCHITECTURE – DEVELOPMENT VIEW. CONTD.</a:t>
            </a:r>
          </a:p>
          <a:p>
            <a:endParaRPr lang="en-US" sz="2400" b="1" dirty="0">
              <a:latin typeface="Calibri" panose="020F0502020204030204" pitchFamily="34" charset="0"/>
              <a:cs typeface="Calibri" panose="020F0502020204030204" pitchFamily="34" charset="0"/>
            </a:endParaRPr>
          </a:p>
        </p:txBody>
      </p:sp>
      <p:sp>
        <p:nvSpPr>
          <p:cNvPr id="6" name="Title 1"/>
          <p:cNvSpPr txBox="1">
            <a:spLocks/>
          </p:cNvSpPr>
          <p:nvPr/>
        </p:nvSpPr>
        <p:spPr>
          <a:xfrm>
            <a:off x="5513938" y="489280"/>
            <a:ext cx="1743510"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487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5324" y="440833"/>
            <a:ext cx="8911687" cy="412838"/>
          </a:xfrm>
        </p:spPr>
        <p:txBody>
          <a:bodyPr>
            <a:noAutofit/>
          </a:bodyPr>
          <a:lstStyle/>
          <a:p>
            <a:r>
              <a:rPr lang="en-US" sz="2400" b="1" dirty="0">
                <a:latin typeface="Calibri" panose="020F0502020204030204" pitchFamily="34" charset="0"/>
                <a:cs typeface="Calibri" panose="020F0502020204030204" pitchFamily="34" charset="0"/>
              </a:rPr>
              <a:t>5.1 PHYSICAL VIEW ARCHITECTURE</a:t>
            </a:r>
          </a:p>
        </p:txBody>
      </p:sp>
      <p:sp>
        <p:nvSpPr>
          <p:cNvPr id="5" name="Title 1"/>
          <p:cNvSpPr txBox="1">
            <a:spLocks/>
          </p:cNvSpPr>
          <p:nvPr/>
        </p:nvSpPr>
        <p:spPr>
          <a:xfrm>
            <a:off x="2745325" y="103039"/>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5. PHYSICAL VIEW</a:t>
            </a:r>
          </a:p>
        </p:txBody>
      </p:sp>
      <p:pic>
        <p:nvPicPr>
          <p:cNvPr id="9" name="Picture 8"/>
          <p:cNvPicPr>
            <a:picLocks noChangeAspect="1"/>
          </p:cNvPicPr>
          <p:nvPr/>
        </p:nvPicPr>
        <p:blipFill>
          <a:blip r:embed="rId2"/>
          <a:stretch>
            <a:fillRect/>
          </a:stretch>
        </p:blipFill>
        <p:spPr>
          <a:xfrm>
            <a:off x="2156059" y="853671"/>
            <a:ext cx="7761488" cy="5832991"/>
          </a:xfrm>
          <a:prstGeom prst="rect">
            <a:avLst/>
          </a:prstGeom>
        </p:spPr>
      </p:pic>
      <p:sp>
        <p:nvSpPr>
          <p:cNvPr id="11" name="Rectangle 10"/>
          <p:cNvSpPr/>
          <p:nvPr/>
        </p:nvSpPr>
        <p:spPr>
          <a:xfrm>
            <a:off x="7146137" y="955274"/>
            <a:ext cx="1007536" cy="110350"/>
          </a:xfrm>
          <a:prstGeom prst="rect">
            <a:avLst/>
          </a:prstGeom>
          <a:solidFill>
            <a:srgbClr val="F7F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a:cxnSpLocks/>
          </p:cNvCxnSpPr>
          <p:nvPr/>
        </p:nvCxnSpPr>
        <p:spPr>
          <a:xfrm>
            <a:off x="3930977" y="1517715"/>
            <a:ext cx="0" cy="221926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8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1583703" y="457200"/>
            <a:ext cx="9351389" cy="5943600"/>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buNone/>
            </a:pPr>
            <a:r>
              <a:rPr lang="en-US" sz="1800" dirty="0">
                <a:latin typeface="Calibri" panose="020F0502020204030204" pitchFamily="34" charset="0"/>
                <a:cs typeface="Calibri" panose="020F0502020204030204" pitchFamily="34" charset="0"/>
              </a:rPr>
              <a:t>The physical view explains about the non-functional requirements of the system </a:t>
            </a:r>
          </a:p>
          <a:p>
            <a:pPr algn="just">
              <a:buNone/>
            </a:pPr>
            <a:r>
              <a:rPr lang="en-US" sz="1800" dirty="0">
                <a:latin typeface="Calibri" panose="020F0502020204030204" pitchFamily="34" charset="0"/>
                <a:cs typeface="Calibri" panose="020F0502020204030204" pitchFamily="34" charset="0"/>
              </a:rPr>
              <a:t>Such as availability, reliability, performance and scalability of a system is achieved. </a:t>
            </a:r>
          </a:p>
          <a:p>
            <a:pPr algn="just">
              <a:buNone/>
            </a:pPr>
            <a:r>
              <a:rPr lang="en-US" sz="1800" dirty="0">
                <a:latin typeface="Calibri" panose="020F0502020204030204" pitchFamily="34" charset="0"/>
                <a:cs typeface="Calibri" panose="020F0502020204030204" pitchFamily="34" charset="0"/>
              </a:rPr>
              <a:t>Also the executable environment of the software on a network of computers, or processing nodes</a:t>
            </a:r>
          </a:p>
          <a:p>
            <a:pPr algn="just">
              <a:buNone/>
            </a:pPr>
            <a:r>
              <a:rPr lang="en-US" sz="1800" dirty="0">
                <a:latin typeface="Calibri" panose="020F0502020204030204" pitchFamily="34" charset="0"/>
                <a:cs typeface="Calibri" panose="020F0502020204030204" pitchFamily="34" charset="0"/>
              </a:rPr>
              <a:t>Nodes in the physical view are as follows.</a:t>
            </a:r>
          </a:p>
          <a:p>
            <a:pPr algn="just">
              <a:buNone/>
            </a:pPr>
            <a:endParaRPr lang="en-US" sz="1800" dirty="0">
              <a:latin typeface="Calibri" panose="020F0502020204030204" pitchFamily="34" charset="0"/>
              <a:cs typeface="Calibri" panose="020F0502020204030204" pitchFamily="34" charset="0"/>
            </a:endParaRP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APPLICATION UI</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LOGIN</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GPS</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SENSOR</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FIREWALL</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ROUTER/ LOAD BALANCER</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PRODUCTION AND BACKUP SERVER</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TEST SERVER</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APPLICATION AND BACKUP SERVER</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IOT SERVER.</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DATABASE/ BACKUP HOST OR SERVER </a:t>
            </a:r>
          </a:p>
          <a:p>
            <a:pPr lvl="2" algn="just">
              <a:buFont typeface="Wingdings" panose="05000000000000000000" pitchFamily="2" charset="2"/>
              <a:buChar char="ü"/>
            </a:pPr>
            <a:r>
              <a:rPr lang="en-US" dirty="0">
                <a:latin typeface="Calibri" panose="020F0502020204030204" pitchFamily="34" charset="0"/>
                <a:cs typeface="Calibri" panose="020F0502020204030204" pitchFamily="34" charset="0"/>
              </a:rPr>
              <a:t>MAINFRAME SYSTEM </a:t>
            </a:r>
          </a:p>
        </p:txBody>
      </p:sp>
      <p:sp>
        <p:nvSpPr>
          <p:cNvPr id="5" name="Title 1"/>
          <p:cNvSpPr>
            <a:spLocks noGrp="1"/>
          </p:cNvSpPr>
          <p:nvPr>
            <p:ph type="title"/>
          </p:nvPr>
        </p:nvSpPr>
        <p:spPr>
          <a:xfrm>
            <a:off x="1752600" y="87676"/>
            <a:ext cx="8911687" cy="412838"/>
          </a:xfrm>
        </p:spPr>
        <p:txBody>
          <a:bodyPr>
            <a:noAutofit/>
          </a:bodyPr>
          <a:lstStyle/>
          <a:p>
            <a:r>
              <a:rPr lang="en-US" sz="2400" b="1" dirty="0">
                <a:latin typeface="Calibri" panose="020F0502020204030204" pitchFamily="34" charset="0"/>
                <a:cs typeface="Calibri" panose="020F0502020204030204" pitchFamily="34" charset="0"/>
              </a:rPr>
              <a:t>5.2 NODES IN PHYSICAL VIEW</a:t>
            </a:r>
          </a:p>
        </p:txBody>
      </p:sp>
    </p:spTree>
    <p:extLst>
      <p:ext uri="{BB962C8B-B14F-4D97-AF65-F5344CB8AC3E}">
        <p14:creationId xmlns:p14="http://schemas.microsoft.com/office/powerpoint/2010/main" val="227868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84935" y="142549"/>
            <a:ext cx="9643223"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5.3 VIEW ALIGNMENT WITH REFERENCE ARCHITECTURE – PHYSICAL VIEW</a:t>
            </a:r>
          </a:p>
        </p:txBody>
      </p:sp>
      <p:sp>
        <p:nvSpPr>
          <p:cNvPr id="6" name="Rectangle 5"/>
          <p:cNvSpPr/>
          <p:nvPr/>
        </p:nvSpPr>
        <p:spPr>
          <a:xfrm>
            <a:off x="6017691" y="2152808"/>
            <a:ext cx="902543" cy="750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7429" y="2983938"/>
            <a:ext cx="902543" cy="673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0640" y="4559785"/>
            <a:ext cx="1066535" cy="673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00166" y="3731798"/>
            <a:ext cx="848147" cy="72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12626" y="1204541"/>
            <a:ext cx="535508" cy="1039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3943349" y="1204540"/>
            <a:ext cx="4371346" cy="4535859"/>
          </a:xfrm>
          <a:prstGeom prst="rect">
            <a:avLst/>
          </a:prstGeom>
        </p:spPr>
      </p:pic>
    </p:spTree>
    <p:extLst>
      <p:ext uri="{BB962C8B-B14F-4D97-AF65-F5344CB8AC3E}">
        <p14:creationId xmlns:p14="http://schemas.microsoft.com/office/powerpoint/2010/main" val="219389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595135"/>
            <a:ext cx="7616304" cy="431692"/>
          </a:xfrm>
        </p:spPr>
        <p:txBody>
          <a:bodyPr>
            <a:noAutofit/>
          </a:bodyPr>
          <a:lstStyle/>
          <a:p>
            <a:pPr algn="ctr"/>
            <a:r>
              <a:rPr lang="en-US" sz="2400" b="1" dirty="0">
                <a:latin typeface="Calibri" panose="020F0502020204030204" pitchFamily="34" charset="0"/>
                <a:cs typeface="Calibri" panose="020F0502020204030204" pitchFamily="34" charset="0"/>
              </a:rPr>
              <a:t>1. INTRODUCTION</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1.1 What is Fleet Management?</a:t>
            </a:r>
          </a:p>
        </p:txBody>
      </p:sp>
      <p:sp>
        <p:nvSpPr>
          <p:cNvPr id="3" name="Content Placeholder 2"/>
          <p:cNvSpPr>
            <a:spLocks noGrp="1"/>
          </p:cNvSpPr>
          <p:nvPr>
            <p:ph idx="1"/>
          </p:nvPr>
        </p:nvSpPr>
        <p:spPr>
          <a:xfrm>
            <a:off x="2592926" y="2017536"/>
            <a:ext cx="8915400" cy="2968352"/>
          </a:xfrm>
        </p:spPr>
        <p:txBody>
          <a:bodyPr>
            <a:normAutofit/>
          </a:bodyPr>
          <a:lstStyle/>
          <a:p>
            <a:pPr algn="just"/>
            <a:r>
              <a:rPr lang="en-US" dirty="0">
                <a:latin typeface="Calibri" panose="020F0502020204030204" pitchFamily="34" charset="0"/>
                <a:cs typeface="Calibri" panose="020F0502020204030204" pitchFamily="34" charset="0"/>
              </a:rPr>
              <a:t>Fleet management is the management of a commercial transportation fleet, whether they be taxicabs, limousines, tractor-trailers, or even a local pizzeria monitoring delivery drivers.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In order to more effectively monitor and manage the fleet, software using the Internet of Things approach is employed.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2"/>
              </a:rPr>
              <a:t>FLEET MANAGEMENT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578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2512194" y="1291790"/>
            <a:ext cx="8412479" cy="56323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Arial" pitchFamily="34" charset="0"/>
              <a:buChar char="•"/>
            </a:pPr>
            <a:r>
              <a:rPr lang="en-US" dirty="0">
                <a:latin typeface="Calibri" panose="020F0502020204030204" pitchFamily="34" charset="0"/>
                <a:cs typeface="Calibri" panose="020F0502020204030204" pitchFamily="34" charset="0"/>
              </a:rPr>
              <a:t> Our Physical View fits into the application layer of the reference architecture and uses the services provided by the layers below it.</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Application Server uses various network protocols to provide middleware services for security along with data access and persistence.</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The production server sends client query directly to the database server and waits for a response. Once received, the web server formulates the response into an HTML file and sends it to your web browser.</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Devices and Sensor securely access the applications database. They use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Services of Devices and Events that are below them.</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The router transmits the packets physically across the computer Networks using the Routing and Network layer in the reference architecture and the Load Balancer manages the traffic in the network.</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The Firewall node access the Security Layer provided by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Reference Architecture to provide security to the  application’s architecture.</a:t>
            </a:r>
          </a:p>
          <a:p>
            <a:pPr algn="just">
              <a:buFont typeface="Arial" pitchFamily="34" charset="0"/>
              <a:buChar char="•"/>
            </a:pPr>
            <a:endParaRPr lang="en-US" dirty="0">
              <a:latin typeface="Calibri" panose="020F0502020204030204" pitchFamily="34" charset="0"/>
              <a:cs typeface="Calibri" panose="020F0502020204030204" pitchFamily="34" charset="0"/>
            </a:endParaRPr>
          </a:p>
        </p:txBody>
      </p:sp>
      <p:sp>
        <p:nvSpPr>
          <p:cNvPr id="5" name="Title 1"/>
          <p:cNvSpPr txBox="1">
            <a:spLocks/>
          </p:cNvSpPr>
          <p:nvPr/>
        </p:nvSpPr>
        <p:spPr>
          <a:xfrm>
            <a:off x="2184935" y="181050"/>
            <a:ext cx="9315964"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5.3 VIEW ALIGNMENT WITH REFERENCE ARCHITECTURE – PHYSICAL VIEW. CONTD.</a:t>
            </a:r>
          </a:p>
          <a:p>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529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103039"/>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6. SCENARIO VIEW</a:t>
            </a:r>
          </a:p>
        </p:txBody>
      </p:sp>
      <p:pic>
        <p:nvPicPr>
          <p:cNvPr id="5" name="Picture 4"/>
          <p:cNvPicPr>
            <a:picLocks noChangeAspect="1"/>
          </p:cNvPicPr>
          <p:nvPr/>
        </p:nvPicPr>
        <p:blipFill>
          <a:blip r:embed="rId2"/>
          <a:stretch>
            <a:fillRect/>
          </a:stretch>
        </p:blipFill>
        <p:spPr>
          <a:xfrm>
            <a:off x="2641917" y="936307"/>
            <a:ext cx="8493443" cy="4959417"/>
          </a:xfrm>
          <a:prstGeom prst="rect">
            <a:avLst/>
          </a:prstGeom>
        </p:spPr>
      </p:pic>
    </p:spTree>
    <p:extLst>
      <p:ext uri="{BB962C8B-B14F-4D97-AF65-F5344CB8AC3E}">
        <p14:creationId xmlns:p14="http://schemas.microsoft.com/office/powerpoint/2010/main" val="228469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103039"/>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7. </a:t>
            </a:r>
            <a:r>
              <a:rPr lang="en-US" sz="2400" b="1" dirty="0" err="1">
                <a:latin typeface="Calibri" panose="020F0502020204030204" pitchFamily="34" charset="0"/>
                <a:cs typeface="Calibri" panose="020F0502020204030204" pitchFamily="34" charset="0"/>
              </a:rPr>
              <a:t>IoT</a:t>
            </a:r>
            <a:r>
              <a:rPr lang="en-US" sz="2400" b="1" dirty="0">
                <a:latin typeface="Calibri" panose="020F0502020204030204" pitchFamily="34" charset="0"/>
                <a:cs typeface="Calibri" panose="020F0502020204030204" pitchFamily="34" charset="0"/>
              </a:rPr>
              <a:t> REFERENCE ARCHITECTURE REQUIREMENTS</a:t>
            </a:r>
          </a:p>
        </p:txBody>
      </p:sp>
      <p:sp>
        <p:nvSpPr>
          <p:cNvPr id="5" name="Content Placeholder 2"/>
          <p:cNvSpPr>
            <a:spLocks noGrp="1"/>
          </p:cNvSpPr>
          <p:nvPr>
            <p:ph sz="quarter" idx="1"/>
          </p:nvPr>
        </p:nvSpPr>
        <p:spPr>
          <a:xfrm>
            <a:off x="2122584" y="515878"/>
            <a:ext cx="9660921" cy="2001080"/>
          </a:xfrm>
        </p:spPr>
        <p:txBody>
          <a:bodyPr>
            <a:normAutofit/>
          </a:bodyPr>
          <a:lstStyle/>
          <a:p>
            <a:r>
              <a:rPr lang="en-US" dirty="0">
                <a:latin typeface="Times New Roman" pitchFamily="18" charset="0"/>
                <a:cs typeface="Times New Roman" pitchFamily="18" charset="0"/>
              </a:rPr>
              <a:t>There must be security protocols instated that protect every layer to prevent the Fleet Management software being compromised.	</a:t>
            </a:r>
          </a:p>
          <a:p>
            <a:r>
              <a:rPr lang="en-US" dirty="0">
                <a:latin typeface="Times New Roman" pitchFamily="18" charset="0"/>
                <a:cs typeface="Times New Roman" pitchFamily="18" charset="0"/>
              </a:rPr>
              <a:t>The hardware layer will never interact directly with any other layers except the layer immediately above it. </a:t>
            </a:r>
          </a:p>
          <a:p>
            <a:r>
              <a:rPr lang="en-US" dirty="0">
                <a:latin typeface="Times New Roman" pitchFamily="18" charset="0"/>
                <a:cs typeface="Times New Roman" pitchFamily="18" charset="0"/>
              </a:rPr>
              <a:t> The Events and Data are done on the same hardware, so they communicate directly with one another.</a:t>
            </a:r>
          </a:p>
        </p:txBody>
      </p:sp>
      <p:graphicFrame>
        <p:nvGraphicFramePr>
          <p:cNvPr id="7" name="Table 6"/>
          <p:cNvGraphicFramePr>
            <a:graphicFrameLocks noGrp="1"/>
          </p:cNvGraphicFramePr>
          <p:nvPr>
            <p:extLst>
              <p:ext uri="{D42A27DB-BD31-4B8C-83A1-F6EECF244321}">
                <p14:modId xmlns:p14="http://schemas.microsoft.com/office/powerpoint/2010/main" val="607410781"/>
              </p:ext>
            </p:extLst>
          </p:nvPr>
        </p:nvGraphicFramePr>
        <p:xfrm>
          <a:off x="2387923" y="2516958"/>
          <a:ext cx="9114265" cy="4011980"/>
        </p:xfrm>
        <a:graphic>
          <a:graphicData uri="http://schemas.openxmlformats.org/drawingml/2006/table">
            <a:tbl>
              <a:tblPr firstRow="1" firstCol="1" bandRow="1">
                <a:tableStyleId>{5C22544A-7EE6-4342-B048-85BDC9FD1C3A}</a:tableStyleId>
              </a:tblPr>
              <a:tblGrid>
                <a:gridCol w="1990808">
                  <a:extLst>
                    <a:ext uri="{9D8B030D-6E8A-4147-A177-3AD203B41FA5}">
                      <a16:colId xmlns:a16="http://schemas.microsoft.com/office/drawing/2014/main" val="59672046"/>
                    </a:ext>
                  </a:extLst>
                </a:gridCol>
                <a:gridCol w="1748717">
                  <a:extLst>
                    <a:ext uri="{9D8B030D-6E8A-4147-A177-3AD203B41FA5}">
                      <a16:colId xmlns:a16="http://schemas.microsoft.com/office/drawing/2014/main" val="231241986"/>
                    </a:ext>
                  </a:extLst>
                </a:gridCol>
                <a:gridCol w="1684871">
                  <a:extLst>
                    <a:ext uri="{9D8B030D-6E8A-4147-A177-3AD203B41FA5}">
                      <a16:colId xmlns:a16="http://schemas.microsoft.com/office/drawing/2014/main" val="3780636375"/>
                    </a:ext>
                  </a:extLst>
                </a:gridCol>
                <a:gridCol w="1884397">
                  <a:extLst>
                    <a:ext uri="{9D8B030D-6E8A-4147-A177-3AD203B41FA5}">
                      <a16:colId xmlns:a16="http://schemas.microsoft.com/office/drawing/2014/main" val="1740156433"/>
                    </a:ext>
                  </a:extLst>
                </a:gridCol>
                <a:gridCol w="1805472">
                  <a:extLst>
                    <a:ext uri="{9D8B030D-6E8A-4147-A177-3AD203B41FA5}">
                      <a16:colId xmlns:a16="http://schemas.microsoft.com/office/drawing/2014/main" val="65919813"/>
                    </a:ext>
                  </a:extLst>
                </a:gridCol>
              </a:tblGrid>
              <a:tr h="361934">
                <a:tc>
                  <a:txBody>
                    <a:bodyPr/>
                    <a:lstStyle/>
                    <a:p>
                      <a:pPr marL="0" marR="0" algn="ctr">
                        <a:lnSpc>
                          <a:spcPct val="115000"/>
                        </a:lnSpc>
                        <a:spcBef>
                          <a:spcPts val="0"/>
                        </a:spcBef>
                        <a:spcAft>
                          <a:spcPts val="0"/>
                        </a:spcAft>
                      </a:pPr>
                      <a:r>
                        <a:rPr lang="en-US" sz="900">
                          <a:effectLst/>
                        </a:rPr>
                        <a:t> </a:t>
                      </a:r>
                    </a:p>
                    <a:p>
                      <a:pPr marL="0" marR="0" algn="ctr">
                        <a:lnSpc>
                          <a:spcPct val="115000"/>
                        </a:lnSpc>
                        <a:spcBef>
                          <a:spcPts val="0"/>
                        </a:spcBef>
                        <a:spcAft>
                          <a:spcPts val="0"/>
                        </a:spcAft>
                      </a:pPr>
                      <a:r>
                        <a:rPr lang="en-US" sz="900">
                          <a:effectLst/>
                        </a:rPr>
                        <a:t>SERVICES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gn="ctr">
                        <a:lnSpc>
                          <a:spcPct val="115000"/>
                        </a:lnSpc>
                        <a:spcBef>
                          <a:spcPts val="0"/>
                        </a:spcBef>
                        <a:spcAft>
                          <a:spcPts val="0"/>
                        </a:spcAft>
                      </a:pPr>
                      <a:r>
                        <a:rPr lang="en-US" sz="900" dirty="0">
                          <a:effectLst/>
                        </a:rPr>
                        <a:t> </a:t>
                      </a:r>
                    </a:p>
                    <a:p>
                      <a:pPr marL="0" marR="0" algn="ctr">
                        <a:lnSpc>
                          <a:spcPct val="115000"/>
                        </a:lnSpc>
                        <a:spcBef>
                          <a:spcPts val="0"/>
                        </a:spcBef>
                        <a:spcAft>
                          <a:spcPts val="0"/>
                        </a:spcAft>
                      </a:pPr>
                      <a:r>
                        <a:rPr lang="en-US" sz="900" dirty="0">
                          <a:effectLst/>
                        </a:rPr>
                        <a:t>INPUT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gn="ctr">
                        <a:lnSpc>
                          <a:spcPct val="115000"/>
                        </a:lnSpc>
                        <a:spcBef>
                          <a:spcPts val="0"/>
                        </a:spcBef>
                        <a:spcAft>
                          <a:spcPts val="0"/>
                        </a:spcAft>
                      </a:pPr>
                      <a:r>
                        <a:rPr lang="en-US" sz="900" dirty="0">
                          <a:effectLst/>
                        </a:rPr>
                        <a:t> </a:t>
                      </a:r>
                    </a:p>
                    <a:p>
                      <a:pPr marL="0" marR="0" algn="ctr">
                        <a:lnSpc>
                          <a:spcPct val="115000"/>
                        </a:lnSpc>
                        <a:spcBef>
                          <a:spcPts val="0"/>
                        </a:spcBef>
                        <a:spcAft>
                          <a:spcPts val="0"/>
                        </a:spcAft>
                      </a:pPr>
                      <a:r>
                        <a:rPr lang="en-US" sz="900" dirty="0">
                          <a:effectLst/>
                        </a:rPr>
                        <a:t>OUTPUT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gn="ctr">
                        <a:lnSpc>
                          <a:spcPct val="115000"/>
                        </a:lnSpc>
                        <a:spcBef>
                          <a:spcPts val="0"/>
                        </a:spcBef>
                        <a:spcAft>
                          <a:spcPts val="0"/>
                        </a:spcAft>
                      </a:pPr>
                      <a:r>
                        <a:rPr lang="en-US" sz="900">
                          <a:effectLst/>
                        </a:rPr>
                        <a:t> </a:t>
                      </a:r>
                    </a:p>
                    <a:p>
                      <a:pPr marL="0" marR="0" algn="ctr">
                        <a:lnSpc>
                          <a:spcPct val="115000"/>
                        </a:lnSpc>
                        <a:spcBef>
                          <a:spcPts val="0"/>
                        </a:spcBef>
                        <a:spcAft>
                          <a:spcPts val="0"/>
                        </a:spcAft>
                      </a:pPr>
                      <a:r>
                        <a:rPr lang="en-US" sz="900">
                          <a:effectLst/>
                        </a:rPr>
                        <a:t>FUNCTIONALITY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gn="ctr">
                        <a:lnSpc>
                          <a:spcPct val="115000"/>
                        </a:lnSpc>
                        <a:spcBef>
                          <a:spcPts val="0"/>
                        </a:spcBef>
                        <a:spcAft>
                          <a:spcPts val="0"/>
                        </a:spcAft>
                      </a:pPr>
                      <a:r>
                        <a:rPr lang="en-US" sz="900">
                          <a:effectLst/>
                        </a:rPr>
                        <a:t> </a:t>
                      </a:r>
                    </a:p>
                    <a:p>
                      <a:pPr marL="0" marR="0" algn="ctr">
                        <a:lnSpc>
                          <a:spcPct val="115000"/>
                        </a:lnSpc>
                        <a:spcBef>
                          <a:spcPts val="0"/>
                        </a:spcBef>
                        <a:spcAft>
                          <a:spcPts val="0"/>
                        </a:spcAft>
                      </a:pPr>
                      <a:r>
                        <a:rPr lang="en-US" sz="900">
                          <a:effectLst/>
                        </a:rPr>
                        <a:t>ASSOCIATED ASR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extLst>
                  <a:ext uri="{0D108BD9-81ED-4DB2-BD59-A6C34878D82A}">
                    <a16:rowId xmlns:a16="http://schemas.microsoft.com/office/drawing/2014/main" val="3733349111"/>
                  </a:ext>
                </a:extLst>
              </a:tr>
              <a:tr h="650875">
                <a:tc>
                  <a:txBody>
                    <a:bodyPr/>
                    <a:lstStyle/>
                    <a:p>
                      <a:pPr marL="0" marR="0">
                        <a:lnSpc>
                          <a:spcPct val="115000"/>
                        </a:lnSpc>
                        <a:spcBef>
                          <a:spcPts val="0"/>
                        </a:spcBef>
                        <a:spcAft>
                          <a:spcPts val="0"/>
                        </a:spcAft>
                      </a:pPr>
                      <a:r>
                        <a:rPr lang="en-US" sz="900">
                          <a:effectLst/>
                        </a:rPr>
                        <a:t>Onboard Sensor Management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dirty="0">
                          <a:effectLst/>
                        </a:rPr>
                        <a:t>Events, Coordinates, Speed and Fuel Usage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dirty="0">
                          <a:effectLst/>
                        </a:rPr>
                        <a:t>Storing of these Events and data in remote location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rowSpan="2">
                  <a:txBody>
                    <a:bodyPr/>
                    <a:lstStyle/>
                    <a:p>
                      <a:pPr marL="0" marR="0">
                        <a:lnSpc>
                          <a:spcPct val="115000"/>
                        </a:lnSpc>
                        <a:spcBef>
                          <a:spcPts val="0"/>
                        </a:spcBef>
                        <a:spcAft>
                          <a:spcPts val="0"/>
                        </a:spcAft>
                      </a:pPr>
                      <a:r>
                        <a:rPr lang="en-US" sz="900">
                          <a:effectLst/>
                        </a:rPr>
                        <a:t>Accessing data in remote location for Managerial purpose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rowSpan="2">
                  <a:txBody>
                    <a:bodyPr/>
                    <a:lstStyle/>
                    <a:p>
                      <a:pPr marL="0" marR="0">
                        <a:lnSpc>
                          <a:spcPct val="115000"/>
                        </a:lnSpc>
                        <a:spcBef>
                          <a:spcPts val="0"/>
                        </a:spcBef>
                        <a:spcAft>
                          <a:spcPts val="0"/>
                        </a:spcAft>
                      </a:pPr>
                      <a:r>
                        <a:rPr lang="en-US" sz="900">
                          <a:effectLst/>
                        </a:rPr>
                        <a:t>Connected Vehicle Sensor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extLst>
                  <a:ext uri="{0D108BD9-81ED-4DB2-BD59-A6C34878D82A}">
                    <a16:rowId xmlns:a16="http://schemas.microsoft.com/office/drawing/2014/main" val="4021859578"/>
                  </a:ext>
                </a:extLst>
              </a:tr>
              <a:tr h="362085">
                <a:tc>
                  <a:txBody>
                    <a:bodyPr/>
                    <a:lstStyle/>
                    <a:p>
                      <a:pPr marL="0" marR="0">
                        <a:lnSpc>
                          <a:spcPct val="115000"/>
                        </a:lnSpc>
                        <a:spcBef>
                          <a:spcPts val="0"/>
                        </a:spcBef>
                        <a:spcAft>
                          <a:spcPts val="0"/>
                        </a:spcAft>
                      </a:pPr>
                      <a:r>
                        <a:rPr lang="en-US" sz="900">
                          <a:effectLst/>
                        </a:rPr>
                        <a:t>Device Management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dirty="0">
                          <a:effectLst/>
                        </a:rPr>
                        <a:t>All of the fleets device asset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a:effectLst/>
                        </a:rPr>
                        <a:t>Store and manage the fleets device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30888095"/>
                  </a:ext>
                </a:extLst>
              </a:tr>
              <a:tr h="1230640">
                <a:tc>
                  <a:txBody>
                    <a:bodyPr/>
                    <a:lstStyle/>
                    <a:p>
                      <a:pPr marL="0" marR="0">
                        <a:lnSpc>
                          <a:spcPct val="115000"/>
                        </a:lnSpc>
                        <a:spcBef>
                          <a:spcPts val="0"/>
                        </a:spcBef>
                        <a:spcAft>
                          <a:spcPts val="0"/>
                        </a:spcAft>
                      </a:pPr>
                      <a:r>
                        <a:rPr lang="en-US" sz="900">
                          <a:effectLst/>
                        </a:rPr>
                        <a:t>Car Events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dirty="0">
                          <a:effectLst/>
                        </a:rPr>
                        <a:t>Current Location, Travelling Speed,</a:t>
                      </a:r>
                    </a:p>
                    <a:p>
                      <a:pPr marL="0" marR="0">
                        <a:lnSpc>
                          <a:spcPct val="115000"/>
                        </a:lnSpc>
                        <a:spcBef>
                          <a:spcPts val="0"/>
                        </a:spcBef>
                        <a:spcAft>
                          <a:spcPts val="0"/>
                        </a:spcAft>
                      </a:pPr>
                      <a:r>
                        <a:rPr lang="en-US" sz="900" dirty="0">
                          <a:effectLst/>
                        </a:rPr>
                        <a:t>Vehicle Diagnostics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a:effectLst/>
                        </a:rPr>
                        <a:t>Updates the location, updates the distance travelled , speed and issues with vehicle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a:effectLst/>
                        </a:rPr>
                        <a:t>Calculates the estimated time to destination by periodically updating location and speed. Finds out any issues with vehicle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a:effectLst/>
                        </a:rPr>
                        <a:t>Vehicle Scheduling and Location Tracking Solution</a:t>
                      </a:r>
                    </a:p>
                    <a:p>
                      <a:pPr marL="0" marR="0">
                        <a:lnSpc>
                          <a:spcPct val="115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extLst>
                  <a:ext uri="{0D108BD9-81ED-4DB2-BD59-A6C34878D82A}">
                    <a16:rowId xmlns:a16="http://schemas.microsoft.com/office/drawing/2014/main" val="2040951563"/>
                  </a:ext>
                </a:extLst>
              </a:tr>
              <a:tr h="1406446">
                <a:tc>
                  <a:txBody>
                    <a:bodyPr/>
                    <a:lstStyle/>
                    <a:p>
                      <a:pPr marL="0" marR="0">
                        <a:lnSpc>
                          <a:spcPct val="115000"/>
                        </a:lnSpc>
                        <a:spcBef>
                          <a:spcPts val="0"/>
                        </a:spcBef>
                        <a:spcAft>
                          <a:spcPts val="0"/>
                        </a:spcAft>
                      </a:pPr>
                      <a:r>
                        <a:rPr lang="en-US" sz="900" dirty="0">
                          <a:effectLst/>
                        </a:rPr>
                        <a:t>Event Management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dirty="0">
                          <a:effectLst/>
                        </a:rPr>
                        <a:t>1.Odometer Speed</a:t>
                      </a:r>
                    </a:p>
                    <a:p>
                      <a:pPr marL="0" marR="0">
                        <a:lnSpc>
                          <a:spcPct val="115000"/>
                        </a:lnSpc>
                        <a:spcBef>
                          <a:spcPts val="0"/>
                        </a:spcBef>
                        <a:spcAft>
                          <a:spcPts val="0"/>
                        </a:spcAft>
                      </a:pPr>
                      <a:r>
                        <a:rPr lang="en-US" sz="900" dirty="0">
                          <a:effectLst/>
                        </a:rPr>
                        <a:t>2.Fuel Level and Distance Travelled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dirty="0">
                          <a:effectLst/>
                        </a:rPr>
                        <a:t>1. Speed Monitor and Control</a:t>
                      </a:r>
                    </a:p>
                    <a:p>
                      <a:pPr marL="0" marR="0">
                        <a:lnSpc>
                          <a:spcPct val="115000"/>
                        </a:lnSpc>
                        <a:spcBef>
                          <a:spcPts val="0"/>
                        </a:spcBef>
                        <a:spcAft>
                          <a:spcPts val="0"/>
                        </a:spcAft>
                      </a:pPr>
                      <a:r>
                        <a:rPr lang="en-US" sz="900" dirty="0">
                          <a:effectLst/>
                        </a:rPr>
                        <a:t>2. Fuel Usage tracker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a:effectLst/>
                        </a:rPr>
                        <a:t>Keep track on fleet vehicles’ fuel consumption and control speed by setting a threshold that gives an alert if the driver exceeds said threshold.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tc>
                  <a:txBody>
                    <a:bodyPr/>
                    <a:lstStyle/>
                    <a:p>
                      <a:pPr marL="0" marR="0">
                        <a:lnSpc>
                          <a:spcPct val="115000"/>
                        </a:lnSpc>
                        <a:spcBef>
                          <a:spcPts val="0"/>
                        </a:spcBef>
                        <a:spcAft>
                          <a:spcPts val="0"/>
                        </a:spcAft>
                      </a:pPr>
                      <a:r>
                        <a:rPr lang="en-US" sz="900" dirty="0">
                          <a:effectLst/>
                        </a:rPr>
                        <a:t>Fuel Tracking and Speed Control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895" marR="60895" marT="0" marB="0"/>
                </a:tc>
                <a:extLst>
                  <a:ext uri="{0D108BD9-81ED-4DB2-BD59-A6C34878D82A}">
                    <a16:rowId xmlns:a16="http://schemas.microsoft.com/office/drawing/2014/main" val="3257225480"/>
                  </a:ext>
                </a:extLst>
              </a:tr>
            </a:tbl>
          </a:graphicData>
        </a:graphic>
      </p:graphicFrame>
    </p:spTree>
    <p:extLst>
      <p:ext uri="{BB962C8B-B14F-4D97-AF65-F5344CB8AC3E}">
        <p14:creationId xmlns:p14="http://schemas.microsoft.com/office/powerpoint/2010/main" val="4452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2254889"/>
              </p:ext>
            </p:extLst>
          </p:nvPr>
        </p:nvGraphicFramePr>
        <p:xfrm>
          <a:off x="1923193" y="454379"/>
          <a:ext cx="9505738" cy="6192355"/>
        </p:xfrm>
        <a:graphic>
          <a:graphicData uri="http://schemas.openxmlformats.org/drawingml/2006/table">
            <a:tbl>
              <a:tblPr firstRow="1" firstCol="1" bandRow="1">
                <a:tableStyleId>{5C22544A-7EE6-4342-B048-85BDC9FD1C3A}</a:tableStyleId>
              </a:tblPr>
              <a:tblGrid>
                <a:gridCol w="2076317">
                  <a:extLst>
                    <a:ext uri="{9D8B030D-6E8A-4147-A177-3AD203B41FA5}">
                      <a16:colId xmlns:a16="http://schemas.microsoft.com/office/drawing/2014/main" val="1451215201"/>
                    </a:ext>
                  </a:extLst>
                </a:gridCol>
                <a:gridCol w="1823828">
                  <a:extLst>
                    <a:ext uri="{9D8B030D-6E8A-4147-A177-3AD203B41FA5}">
                      <a16:colId xmlns:a16="http://schemas.microsoft.com/office/drawing/2014/main" val="3838651611"/>
                    </a:ext>
                  </a:extLst>
                </a:gridCol>
                <a:gridCol w="1757239">
                  <a:extLst>
                    <a:ext uri="{9D8B030D-6E8A-4147-A177-3AD203B41FA5}">
                      <a16:colId xmlns:a16="http://schemas.microsoft.com/office/drawing/2014/main" val="1203903000"/>
                    </a:ext>
                  </a:extLst>
                </a:gridCol>
                <a:gridCol w="1965333">
                  <a:extLst>
                    <a:ext uri="{9D8B030D-6E8A-4147-A177-3AD203B41FA5}">
                      <a16:colId xmlns:a16="http://schemas.microsoft.com/office/drawing/2014/main" val="296485640"/>
                    </a:ext>
                  </a:extLst>
                </a:gridCol>
                <a:gridCol w="1883021">
                  <a:extLst>
                    <a:ext uri="{9D8B030D-6E8A-4147-A177-3AD203B41FA5}">
                      <a16:colId xmlns:a16="http://schemas.microsoft.com/office/drawing/2014/main" val="1342705750"/>
                    </a:ext>
                  </a:extLst>
                </a:gridCol>
              </a:tblGrid>
              <a:tr h="1840971">
                <a:tc>
                  <a:txBody>
                    <a:bodyPr/>
                    <a:lstStyle/>
                    <a:p>
                      <a:pPr marL="0" marR="0">
                        <a:lnSpc>
                          <a:spcPct val="115000"/>
                        </a:lnSpc>
                        <a:spcBef>
                          <a:spcPts val="0"/>
                        </a:spcBef>
                        <a:spcAft>
                          <a:spcPts val="0"/>
                        </a:spcAft>
                      </a:pPr>
                      <a:r>
                        <a:rPr lang="en-US" sz="1000">
                          <a:effectLst/>
                        </a:rPr>
                        <a:t>Car Monitoring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Gather performance data about the car and its usage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Store and Analyze the data for future use.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It provides information about the total vehicle’s in the fleet, license plate number, distance compiled, hours completed, trips made, average and total operating cost, and percentage of utilization.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Vehicle Usage Analysis</a:t>
                      </a:r>
                    </a:p>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extLst>
                  <a:ext uri="{0D108BD9-81ED-4DB2-BD59-A6C34878D82A}">
                    <a16:rowId xmlns:a16="http://schemas.microsoft.com/office/drawing/2014/main" val="2456125480"/>
                  </a:ext>
                </a:extLst>
              </a:tr>
              <a:tr h="1338887">
                <a:tc>
                  <a:txBody>
                    <a:bodyPr/>
                    <a:lstStyle/>
                    <a:p>
                      <a:pPr marL="0" marR="0">
                        <a:lnSpc>
                          <a:spcPct val="115000"/>
                        </a:lnSpc>
                        <a:spcBef>
                          <a:spcPts val="0"/>
                        </a:spcBef>
                        <a:spcAft>
                          <a:spcPts val="0"/>
                        </a:spcAft>
                      </a:pPr>
                      <a:r>
                        <a:rPr lang="en-US" sz="1000">
                          <a:effectLst/>
                        </a:rPr>
                        <a:t>Car Registration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dirty="0">
                          <a:effectLst/>
                        </a:rPr>
                        <a:t>Gather Driver’s Info from DMV using legacy system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Fleet Registration with self-car or car is leased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It keeps track of drivers who register with the fleet. This service keeps track of the payments due by the lessee each month and records the payment history.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Car Ownership and Leasing Solutions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extLst>
                  <a:ext uri="{0D108BD9-81ED-4DB2-BD59-A6C34878D82A}">
                    <a16:rowId xmlns:a16="http://schemas.microsoft.com/office/drawing/2014/main" val="3042539125"/>
                  </a:ext>
                </a:extLst>
              </a:tr>
              <a:tr h="836805">
                <a:tc>
                  <a:txBody>
                    <a:bodyPr/>
                    <a:lstStyle/>
                    <a:p>
                      <a:pPr marL="0" marR="0">
                        <a:lnSpc>
                          <a:spcPct val="115000"/>
                        </a:lnSpc>
                        <a:spcBef>
                          <a:spcPts val="0"/>
                        </a:spcBef>
                        <a:spcAft>
                          <a:spcPts val="0"/>
                        </a:spcAft>
                      </a:pPr>
                      <a:r>
                        <a:rPr lang="en-US" sz="1000">
                          <a:effectLst/>
                        </a:rPr>
                        <a:t>Security Management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Security to all the layers of application like firewall, anti-virus, encryption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1. Safety and security of the Application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Capability to handle any outside threats that endangers the functionality of the application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Security</a:t>
                      </a:r>
                    </a:p>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extLst>
                  <a:ext uri="{0D108BD9-81ED-4DB2-BD59-A6C34878D82A}">
                    <a16:rowId xmlns:a16="http://schemas.microsoft.com/office/drawing/2014/main" val="2365946994"/>
                  </a:ext>
                </a:extLst>
              </a:tr>
              <a:tr h="1171526">
                <a:tc>
                  <a:txBody>
                    <a:bodyPr/>
                    <a:lstStyle/>
                    <a:p>
                      <a:pPr marL="0" marR="0">
                        <a:lnSpc>
                          <a:spcPct val="115000"/>
                        </a:lnSpc>
                        <a:spcBef>
                          <a:spcPts val="0"/>
                        </a:spcBef>
                        <a:spcAft>
                          <a:spcPts val="0"/>
                        </a:spcAft>
                      </a:pPr>
                      <a:r>
                        <a:rPr lang="en-US" sz="1000" dirty="0">
                          <a:effectLst/>
                        </a:rPr>
                        <a:t>Analytics</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dirty="0">
                          <a:effectLst/>
                        </a:rPr>
                        <a:t>Data from all the services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dirty="0">
                          <a:effectLst/>
                        </a:rPr>
                        <a:t>Store and Analyze the data for performance,  improvements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Provide Insights into vehicle and equipment usage, driver behavior, fleet productivity, areas where cost efficiency could be applied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Data Analytics</a:t>
                      </a:r>
                    </a:p>
                    <a:p>
                      <a:pPr marL="0" marR="0">
                        <a:lnSpc>
                          <a:spcPct val="115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extLst>
                  <a:ext uri="{0D108BD9-81ED-4DB2-BD59-A6C34878D82A}">
                    <a16:rowId xmlns:a16="http://schemas.microsoft.com/office/drawing/2014/main" val="1027253469"/>
                  </a:ext>
                </a:extLst>
              </a:tr>
              <a:tr h="1004166">
                <a:tc>
                  <a:txBody>
                    <a:bodyPr/>
                    <a:lstStyle/>
                    <a:p>
                      <a:pPr marL="0" marR="0">
                        <a:lnSpc>
                          <a:spcPct val="115000"/>
                        </a:lnSpc>
                        <a:spcBef>
                          <a:spcPts val="0"/>
                        </a:spcBef>
                        <a:spcAft>
                          <a:spcPts val="0"/>
                        </a:spcAft>
                      </a:pPr>
                      <a:r>
                        <a:rPr lang="en-US" sz="1000">
                          <a:effectLst/>
                        </a:rPr>
                        <a:t>Communication –System - Mobile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Any Mobile or Communication device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Mobile Communication within fleet and passengers and drivers.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a:effectLst/>
                        </a:rPr>
                        <a:t>Communication in case of emergency, a driver can call a passenger to clarify about the location and vice versa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tc>
                  <a:txBody>
                    <a:bodyPr/>
                    <a:lstStyle/>
                    <a:p>
                      <a:pPr marL="0" marR="0">
                        <a:lnSpc>
                          <a:spcPct val="115000"/>
                        </a:lnSpc>
                        <a:spcBef>
                          <a:spcPts val="0"/>
                        </a:spcBef>
                        <a:spcAft>
                          <a:spcPts val="0"/>
                        </a:spcAft>
                      </a:pPr>
                      <a:r>
                        <a:rPr lang="en-US" sz="1000" dirty="0">
                          <a:effectLst/>
                        </a:rPr>
                        <a:t>Mobile Communication</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363" marR="37363" marT="0" marB="0"/>
                </a:tc>
                <a:extLst>
                  <a:ext uri="{0D108BD9-81ED-4DB2-BD59-A6C34878D82A}">
                    <a16:rowId xmlns:a16="http://schemas.microsoft.com/office/drawing/2014/main" val="804776986"/>
                  </a:ext>
                </a:extLst>
              </a:tr>
            </a:tbl>
          </a:graphicData>
        </a:graphic>
      </p:graphicFrame>
    </p:spTree>
    <p:extLst>
      <p:ext uri="{BB962C8B-B14F-4D97-AF65-F5344CB8AC3E}">
        <p14:creationId xmlns:p14="http://schemas.microsoft.com/office/powerpoint/2010/main" val="261626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752" y="55905"/>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8. REVISION DISCUSSION</a:t>
            </a:r>
          </a:p>
        </p:txBody>
      </p:sp>
      <p:sp>
        <p:nvSpPr>
          <p:cNvPr id="5" name="Title 1"/>
          <p:cNvSpPr txBox="1">
            <a:spLocks/>
          </p:cNvSpPr>
          <p:nvPr/>
        </p:nvSpPr>
        <p:spPr>
          <a:xfrm>
            <a:off x="2754751" y="355619"/>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8.1 REVISED LOGICAL VIEW</a:t>
            </a:r>
          </a:p>
        </p:txBody>
      </p:sp>
      <p:sp>
        <p:nvSpPr>
          <p:cNvPr id="8" name="TextBox 7"/>
          <p:cNvSpPr txBox="1"/>
          <p:nvPr/>
        </p:nvSpPr>
        <p:spPr>
          <a:xfrm>
            <a:off x="1743959" y="711897"/>
            <a:ext cx="10158149" cy="3416320"/>
          </a:xfrm>
          <a:prstGeom prst="rect">
            <a:avLst/>
          </a:prstGeom>
          <a:noFill/>
        </p:spPr>
        <p:txBody>
          <a:bodyPr wrap="square" rtlCol="0">
            <a:spAutoFit/>
          </a:bodyPr>
          <a:lstStyle/>
          <a:p>
            <a:pPr marL="342900" indent="-342900">
              <a:buAutoNum type="arabicPeriod"/>
            </a:pPr>
            <a:r>
              <a:rPr lang="en-US" b="1" dirty="0">
                <a:latin typeface="Calibri" panose="020F0502020204030204" pitchFamily="34" charset="0"/>
                <a:cs typeface="Calibri" panose="020F0502020204030204" pitchFamily="34" charset="0"/>
              </a:rPr>
              <a:t>Removed the Database as a Class Category</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Since it is an independent/external service and does not come under Logical View as a class category.</a:t>
            </a:r>
          </a:p>
          <a:p>
            <a:r>
              <a:rPr lang="en-US" b="1" dirty="0">
                <a:latin typeface="Calibri" panose="020F0502020204030204" pitchFamily="34" charset="0"/>
                <a:cs typeface="Calibri" panose="020F0502020204030204" pitchFamily="34" charset="0"/>
              </a:rPr>
              <a:t>2. Removed the Class Category – Connected Vehicle Sensors</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Since Hardware should not be displayed in the Logical View</a:t>
            </a:r>
          </a:p>
          <a:p>
            <a:r>
              <a:rPr lang="en-US" b="1" dirty="0">
                <a:latin typeface="Calibri" panose="020F0502020204030204" pitchFamily="34" charset="0"/>
                <a:cs typeface="Calibri" panose="020F0502020204030204" pitchFamily="34" charset="0"/>
              </a:rPr>
              <a:t>3. Added Payment Gateway</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As the customers must have a method to pay for the service.</a:t>
            </a:r>
          </a:p>
          <a:p>
            <a:r>
              <a:rPr lang="en-US" b="1" dirty="0">
                <a:latin typeface="Calibri" panose="020F0502020204030204" pitchFamily="34" charset="0"/>
                <a:cs typeface="Calibri" panose="020F0502020204030204" pitchFamily="34" charset="0"/>
              </a:rPr>
              <a:t>4. Changes To View Alignment with reference architecture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Instead of fitting the entre app in the top layer, we mapped the ASR’s to each layer which was corrected now</a:t>
            </a:r>
          </a:p>
          <a:p>
            <a:r>
              <a:rPr lang="en-US" b="1" dirty="0">
                <a:latin typeface="Calibri" panose="020F0502020204030204" pitchFamily="34" charset="0"/>
                <a:cs typeface="Calibri" panose="020F0502020204030204" pitchFamily="34" charset="0"/>
              </a:rPr>
              <a:t>5. Updated Platform/ Service Requirements</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Included supporting logic to the general statement as to why a particular service is necessary.</a:t>
            </a:r>
          </a:p>
        </p:txBody>
      </p:sp>
      <p:sp>
        <p:nvSpPr>
          <p:cNvPr id="9" name="Title 1"/>
          <p:cNvSpPr txBox="1">
            <a:spLocks/>
          </p:cNvSpPr>
          <p:nvPr/>
        </p:nvSpPr>
        <p:spPr>
          <a:xfrm>
            <a:off x="2745323" y="4049183"/>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8.2 REVISED PROCESS VIEW</a:t>
            </a:r>
          </a:p>
        </p:txBody>
      </p:sp>
      <p:sp>
        <p:nvSpPr>
          <p:cNvPr id="10" name="TextBox 9"/>
          <p:cNvSpPr txBox="1"/>
          <p:nvPr/>
        </p:nvSpPr>
        <p:spPr>
          <a:xfrm>
            <a:off x="1632409" y="4509156"/>
            <a:ext cx="10158149" cy="2031325"/>
          </a:xfrm>
          <a:prstGeom prst="rect">
            <a:avLst/>
          </a:prstGeom>
          <a:noFill/>
        </p:spPr>
        <p:txBody>
          <a:bodyPr wrap="square" rtlCol="0">
            <a:spAutoFit/>
          </a:bodyPr>
          <a:lstStyle/>
          <a:p>
            <a:pPr marL="342900" indent="-342900">
              <a:buAutoNum type="arabicPeriod"/>
            </a:pPr>
            <a:r>
              <a:rPr lang="en-US" b="1" dirty="0">
                <a:latin typeface="Calibri" panose="020F0502020204030204" pitchFamily="34" charset="0"/>
                <a:cs typeface="Calibri" panose="020F0502020204030204" pitchFamily="34" charset="0"/>
              </a:rPr>
              <a:t>Removed the Layered Approach</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Since Layered approach is a development view consideration. And also made it more of a </a:t>
            </a:r>
          </a:p>
          <a:p>
            <a:r>
              <a:rPr lang="en-US" b="1" dirty="0">
                <a:latin typeface="Calibri" panose="020F0502020204030204" pitchFamily="34" charset="0"/>
                <a:cs typeface="Calibri" panose="020F0502020204030204" pitchFamily="34" charset="0"/>
              </a:rPr>
              <a:t>2. Removed the Process – API’s</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Since API’s are represented using connectors instead of processes</a:t>
            </a:r>
          </a:p>
          <a:p>
            <a:r>
              <a:rPr lang="en-US" b="1" dirty="0">
                <a:latin typeface="Calibri" panose="020F0502020204030204" pitchFamily="34" charset="0"/>
                <a:cs typeface="Calibri" panose="020F0502020204030204" pitchFamily="34" charset="0"/>
              </a:rPr>
              <a:t>3. Changes To View Alignment with reference architecture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Instead of including the process in the Application layer, the quality attributes were referenced, which was corrected now</a:t>
            </a:r>
          </a:p>
        </p:txBody>
      </p:sp>
    </p:spTree>
    <p:extLst>
      <p:ext uri="{BB962C8B-B14F-4D97-AF65-F5344CB8AC3E}">
        <p14:creationId xmlns:p14="http://schemas.microsoft.com/office/powerpoint/2010/main" val="3614874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01885" y="148229"/>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8.3 REVISED DEVELOPMENT VIEW</a:t>
            </a:r>
          </a:p>
        </p:txBody>
      </p:sp>
      <p:sp>
        <p:nvSpPr>
          <p:cNvPr id="6" name="TextBox 5"/>
          <p:cNvSpPr txBox="1"/>
          <p:nvPr/>
        </p:nvSpPr>
        <p:spPr>
          <a:xfrm>
            <a:off x="1791093" y="595947"/>
            <a:ext cx="10158149" cy="286232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1. Added Security Layer to the architecture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Since it is a cross cutting layer that provides security to all the other layers</a:t>
            </a:r>
          </a:p>
          <a:p>
            <a:r>
              <a:rPr lang="en-US" b="1" dirty="0">
                <a:latin typeface="Calibri" panose="020F0502020204030204" pitchFamily="34" charset="0"/>
                <a:cs typeface="Calibri" panose="020F0502020204030204" pitchFamily="34" charset="0"/>
              </a:rPr>
              <a:t>2. Removed the Module – Legacy Application from the Business Logic Layer from the architecture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As they are part of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App and not the Fleet </a:t>
            </a:r>
            <a:r>
              <a:rPr lang="en-US" dirty="0" err="1">
                <a:latin typeface="Calibri" panose="020F0502020204030204" pitchFamily="34" charset="0"/>
                <a:cs typeface="Calibri" panose="020F0502020204030204" pitchFamily="34" charset="0"/>
              </a:rPr>
              <a:t>Apllication</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3. Removed the Module’s – API and Session Management from the Business Logic Layer</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As they are not part of Business Logic Concern and API’s are the inter-layer boundaries and not modules.</a:t>
            </a:r>
          </a:p>
          <a:p>
            <a:r>
              <a:rPr lang="en-US" b="1" dirty="0">
                <a:latin typeface="Calibri" panose="020F0502020204030204" pitchFamily="34" charset="0"/>
                <a:cs typeface="Calibri" panose="020F0502020204030204" pitchFamily="34" charset="0"/>
              </a:rPr>
              <a:t>4. Changes To View Alignment with reference architecture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Since the Database layer span the whole stack, it prevent the above layer from accessing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Services. Hence Database layer was changed into a crosscutting layer.</a:t>
            </a:r>
          </a:p>
        </p:txBody>
      </p:sp>
      <p:sp>
        <p:nvSpPr>
          <p:cNvPr id="7" name="Title 1"/>
          <p:cNvSpPr txBox="1">
            <a:spLocks/>
          </p:cNvSpPr>
          <p:nvPr/>
        </p:nvSpPr>
        <p:spPr>
          <a:xfrm>
            <a:off x="2801884" y="3366829"/>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8.4 REVISED PHYSICAL VIEW</a:t>
            </a:r>
          </a:p>
        </p:txBody>
      </p:sp>
      <p:sp>
        <p:nvSpPr>
          <p:cNvPr id="8" name="TextBox 7"/>
          <p:cNvSpPr txBox="1"/>
          <p:nvPr/>
        </p:nvSpPr>
        <p:spPr>
          <a:xfrm>
            <a:off x="1645677" y="3864886"/>
            <a:ext cx="10158149" cy="2031325"/>
          </a:xfrm>
          <a:prstGeom prst="rect">
            <a:avLst/>
          </a:prstGeom>
          <a:noFill/>
        </p:spPr>
        <p:txBody>
          <a:bodyPr wrap="square" rtlCol="0">
            <a:spAutoFit/>
          </a:bodyPr>
          <a:lstStyle/>
          <a:p>
            <a:pPr marL="342900" indent="-342900">
              <a:buAutoNum type="arabicPeriod"/>
            </a:pPr>
            <a:r>
              <a:rPr lang="en-US" b="1" dirty="0">
                <a:latin typeface="Calibri" panose="020F0502020204030204" pitchFamily="34" charset="0"/>
                <a:cs typeface="Calibri" panose="020F0502020204030204" pitchFamily="34" charset="0"/>
              </a:rPr>
              <a:t>Connection between </a:t>
            </a:r>
            <a:r>
              <a:rPr lang="en-US" b="1" dirty="0" err="1">
                <a:latin typeface="Calibri" panose="020F0502020204030204" pitchFamily="34" charset="0"/>
                <a:cs typeface="Calibri" panose="020F0502020204030204" pitchFamily="34" charset="0"/>
              </a:rPr>
              <a:t>IoT</a:t>
            </a:r>
            <a:r>
              <a:rPr lang="en-US" b="1" dirty="0">
                <a:latin typeface="Calibri" panose="020F0502020204030204" pitchFamily="34" charset="0"/>
                <a:cs typeface="Calibri" panose="020F0502020204030204" pitchFamily="34" charset="0"/>
              </a:rPr>
              <a:t> Sever and GPS service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Since the existing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stack requires GPS Access</a:t>
            </a:r>
          </a:p>
          <a:p>
            <a:r>
              <a:rPr lang="en-US" b="1" dirty="0">
                <a:latin typeface="Calibri" panose="020F0502020204030204" pitchFamily="34" charset="0"/>
                <a:cs typeface="Calibri" panose="020F0502020204030204" pitchFamily="34" charset="0"/>
              </a:rPr>
              <a:t>2. Removed the Device Node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 Having a separate node for device and Application caused confusion as the application is deployed into the device</a:t>
            </a:r>
          </a:p>
          <a:p>
            <a:r>
              <a:rPr lang="en-US" b="1" dirty="0">
                <a:latin typeface="Calibri" panose="020F0502020204030204" pitchFamily="34" charset="0"/>
                <a:cs typeface="Calibri" panose="020F0502020204030204" pitchFamily="34" charset="0"/>
              </a:rPr>
              <a:t>3. Changes To View Alignment with reference architecture</a:t>
            </a:r>
          </a:p>
          <a:p>
            <a:r>
              <a:rPr lang="en-US" b="1" dirty="0">
                <a:latin typeface="Calibri" panose="020F0502020204030204" pitchFamily="34" charset="0"/>
                <a:cs typeface="Calibri" panose="020F0502020204030204" pitchFamily="34" charset="0"/>
              </a:rPr>
              <a:t>Rationale</a:t>
            </a:r>
            <a:r>
              <a:rPr lang="en-US" dirty="0">
                <a:latin typeface="Calibri" panose="020F0502020204030204" pitchFamily="34" charset="0"/>
                <a:cs typeface="Calibri" panose="020F0502020204030204" pitchFamily="34" charset="0"/>
              </a:rPr>
              <a:t>: Displays how each node in Physical View is connected to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Layers</a:t>
            </a:r>
          </a:p>
        </p:txBody>
      </p:sp>
    </p:spTree>
    <p:extLst>
      <p:ext uri="{BB962C8B-B14F-4D97-AF65-F5344CB8AC3E}">
        <p14:creationId xmlns:p14="http://schemas.microsoft.com/office/powerpoint/2010/main" val="111785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5891"/>
            <a:ext cx="8911687" cy="450546"/>
          </a:xfrm>
        </p:spPr>
        <p:txBody>
          <a:bodyPr>
            <a:noAutofit/>
          </a:bodyPr>
          <a:lstStyle/>
          <a:p>
            <a:pPr algn="ctr"/>
            <a:r>
              <a:rPr lang="en-US" sz="2400" b="1" dirty="0">
                <a:latin typeface="Calibri" panose="020F0502020204030204" pitchFamily="34" charset="0"/>
                <a:cs typeface="Calibri" panose="020F0502020204030204" pitchFamily="34" charset="0"/>
              </a:rPr>
              <a:t>1.2 How Fleet Management fits into </a:t>
            </a:r>
            <a:r>
              <a:rPr lang="en-US" sz="2400" b="1" dirty="0" err="1">
                <a:latin typeface="Calibri" panose="020F0502020204030204" pitchFamily="34" charset="0"/>
                <a:cs typeface="Calibri" panose="020F0502020204030204" pitchFamily="34" charset="0"/>
              </a:rPr>
              <a:t>IoT</a:t>
            </a:r>
            <a:r>
              <a:rPr lang="en-US" sz="2400" b="1" dirty="0">
                <a:latin typeface="Calibri" panose="020F0502020204030204" pitchFamily="34" charset="0"/>
                <a:cs typeface="Calibri" panose="020F0502020204030204" pitchFamily="34" charset="0"/>
              </a:rPr>
              <a:t> Stack?</a:t>
            </a:r>
          </a:p>
        </p:txBody>
      </p:sp>
      <p:sp>
        <p:nvSpPr>
          <p:cNvPr id="3" name="Content Placeholder 2"/>
          <p:cNvSpPr>
            <a:spLocks noGrp="1"/>
          </p:cNvSpPr>
          <p:nvPr>
            <p:ph idx="1"/>
          </p:nvPr>
        </p:nvSpPr>
        <p:spPr>
          <a:xfrm>
            <a:off x="2589212" y="857839"/>
            <a:ext cx="8915400" cy="5467547"/>
          </a:xfrm>
        </p:spPr>
        <p:txBody>
          <a:bodyPr>
            <a:noAutofit/>
          </a:bodyPr>
          <a:lstStyle/>
          <a:p>
            <a:pPr algn="just" defTabSz="1097280"/>
            <a:r>
              <a:rPr lang="en-US" dirty="0">
                <a:cs typeface="Times New Roman" pitchFamily="18" charset="0"/>
              </a:rPr>
              <a:t>By utilizing GPS trackers and the on-board diagnostics port in each vehicle, the vehicles are connected to a central server</a:t>
            </a:r>
          </a:p>
          <a:p>
            <a:pPr marL="0" indent="0" algn="just" defTabSz="1097280">
              <a:buNone/>
            </a:pPr>
            <a:endParaRPr lang="en-US" strike="sngStrike" dirty="0">
              <a:cs typeface="Times New Roman" pitchFamily="18" charset="0"/>
            </a:endParaRPr>
          </a:p>
          <a:p>
            <a:pPr algn="just" defTabSz="1097280"/>
            <a:r>
              <a:rPr lang="en-US" dirty="0">
                <a:cs typeface="Times New Roman" pitchFamily="18" charset="0"/>
              </a:rPr>
              <a:t>Some of the information is stored on local databases for a user to view later on a computer or smart device</a:t>
            </a:r>
            <a:r>
              <a:rPr lang="en-US" strike="sngStrike" dirty="0">
                <a:cs typeface="Times New Roman" pitchFamily="18" charset="0"/>
              </a:rPr>
              <a:t> </a:t>
            </a:r>
          </a:p>
          <a:p>
            <a:pPr marL="0" indent="0" algn="just" defTabSz="1097280">
              <a:buNone/>
            </a:pPr>
            <a:endParaRPr lang="en-US" strike="sngStrike" dirty="0">
              <a:cs typeface="Times New Roman" pitchFamily="18" charset="0"/>
            </a:endParaRPr>
          </a:p>
          <a:p>
            <a:pPr algn="just" defTabSz="1097280"/>
            <a:r>
              <a:rPr lang="en-US" dirty="0">
                <a:cs typeface="Times New Roman" pitchFamily="18" charset="0"/>
              </a:rPr>
              <a:t>Other information is processed in real-time to proactively monitor a vehicle</a:t>
            </a:r>
          </a:p>
          <a:p>
            <a:pPr marL="0" indent="0" algn="just" defTabSz="1097280">
              <a:buNone/>
            </a:pPr>
            <a:endParaRPr lang="en-US" strike="sngStrike" dirty="0">
              <a:cs typeface="Times New Roman" pitchFamily="18" charset="0"/>
            </a:endParaRPr>
          </a:p>
          <a:p>
            <a:pPr algn="just" defTabSz="1097280"/>
            <a:r>
              <a:rPr lang="en-US" dirty="0">
                <a:cs typeface="Times New Roman" pitchFamily="18" charset="0"/>
              </a:rPr>
              <a:t>The vehicles, computers, smart devices, and GPS trackers are the most noticeable ‘Things’ in this </a:t>
            </a:r>
            <a:r>
              <a:rPr lang="en-US" dirty="0" err="1">
                <a:cs typeface="Times New Roman" pitchFamily="18" charset="0"/>
              </a:rPr>
              <a:t>IoT</a:t>
            </a:r>
            <a:r>
              <a:rPr lang="en-US" dirty="0">
                <a:cs typeface="Times New Roman" pitchFamily="18" charset="0"/>
              </a:rPr>
              <a:t> ecosystem, </a:t>
            </a:r>
          </a:p>
          <a:p>
            <a:pPr marL="0" indent="0" algn="just" defTabSz="1097280">
              <a:buNone/>
            </a:pPr>
            <a:endParaRPr lang="en-US" strike="sngStrike" dirty="0">
              <a:cs typeface="Times New Roman" pitchFamily="18" charset="0"/>
            </a:endParaRPr>
          </a:p>
          <a:p>
            <a:pPr algn="just" defTabSz="1097280"/>
            <a:r>
              <a:rPr lang="en-US" dirty="0">
                <a:cs typeface="Times New Roman" pitchFamily="18" charset="0"/>
              </a:rPr>
              <a:t>The vehicle’s on-board diagnostic port will have a proprietary dongle inserted into it that will parse the information from the diagnostic port</a:t>
            </a:r>
            <a:endParaRPr lang="en-US" strike="sngStrike" dirty="0">
              <a:cs typeface="Times New Roman" pitchFamily="18" charset="0"/>
            </a:endParaRPr>
          </a:p>
          <a:p>
            <a:pPr algn="just" defTabSz="1097280"/>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1810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6" y="171623"/>
            <a:ext cx="7616304" cy="431692"/>
          </a:xfrm>
        </p:spPr>
        <p:txBody>
          <a:bodyPr>
            <a:noAutofit/>
          </a:bodyPr>
          <a:lstStyle/>
          <a:p>
            <a:pPr algn="ctr"/>
            <a:r>
              <a:rPr lang="en-US" sz="2400" b="1" dirty="0">
                <a:latin typeface="Calibri" panose="020F0502020204030204" pitchFamily="34" charset="0"/>
                <a:cs typeface="Calibri" panose="020F0502020204030204" pitchFamily="34" charset="0"/>
              </a:rPr>
              <a:t>1.3. 4+1 VIEW’S OF FLEET MANAGEMENT SYSTEM</a:t>
            </a:r>
          </a:p>
        </p:txBody>
      </p:sp>
      <p:sp>
        <p:nvSpPr>
          <p:cNvPr id="5" name="TextBox 4"/>
          <p:cNvSpPr txBox="1"/>
          <p:nvPr/>
        </p:nvSpPr>
        <p:spPr>
          <a:xfrm>
            <a:off x="3201202" y="1006241"/>
            <a:ext cx="3048000"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LOGICAL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PROCESS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DEVELOPMENT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PHYSICAL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SCENARIO VIEW</a:t>
            </a:r>
          </a:p>
        </p:txBody>
      </p:sp>
      <p:pic>
        <p:nvPicPr>
          <p:cNvPr id="6" name="Picture 5" descr="https://upload.wikimedia.org/wikipedia/commons/thumb/e/e6/4%2B1_Architectural_View_Model.svg/354px-4%2B1_Architectural_View_Model.svg.png"/>
          <p:cNvPicPr>
            <a:picLocks noChangeAspect="1" noChangeArrowheads="1"/>
          </p:cNvPicPr>
          <p:nvPr/>
        </p:nvPicPr>
        <p:blipFill>
          <a:blip r:embed="rId2"/>
          <a:srcRect/>
          <a:stretch>
            <a:fillRect/>
          </a:stretch>
        </p:blipFill>
        <p:spPr bwMode="auto">
          <a:xfrm>
            <a:off x="6842158" y="584402"/>
            <a:ext cx="4362450" cy="3429000"/>
          </a:xfrm>
          <a:prstGeom prst="rect">
            <a:avLst/>
          </a:prstGeom>
          <a:noFill/>
        </p:spPr>
      </p:pic>
    </p:spTree>
    <p:extLst>
      <p:ext uri="{BB962C8B-B14F-4D97-AF65-F5344CB8AC3E}">
        <p14:creationId xmlns:p14="http://schemas.microsoft.com/office/powerpoint/2010/main" val="131281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5324" y="642964"/>
            <a:ext cx="8911687" cy="412838"/>
          </a:xfrm>
        </p:spPr>
        <p:txBody>
          <a:bodyPr>
            <a:noAutofit/>
          </a:bodyPr>
          <a:lstStyle/>
          <a:p>
            <a:r>
              <a:rPr lang="en-US" sz="2400" dirty="0">
                <a:latin typeface="Calibri" panose="020F0502020204030204" pitchFamily="34" charset="0"/>
                <a:cs typeface="Calibri" panose="020F0502020204030204" pitchFamily="34" charset="0"/>
              </a:rPr>
              <a:t>2.1 LOGICAL VIEW ARCHITECTURE</a:t>
            </a:r>
          </a:p>
        </p:txBody>
      </p:sp>
      <p:sp>
        <p:nvSpPr>
          <p:cNvPr id="4" name="Title 1"/>
          <p:cNvSpPr txBox="1">
            <a:spLocks/>
          </p:cNvSpPr>
          <p:nvPr/>
        </p:nvSpPr>
        <p:spPr>
          <a:xfrm>
            <a:off x="2745325" y="305170"/>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Calibri" panose="020F0502020204030204" pitchFamily="34" charset="0"/>
                <a:cs typeface="Calibri" panose="020F0502020204030204" pitchFamily="34" charset="0"/>
              </a:rPr>
              <a:t>2. LOGICAL VIEW</a:t>
            </a:r>
          </a:p>
        </p:txBody>
      </p:sp>
      <p:pic>
        <p:nvPicPr>
          <p:cNvPr id="13" name="Picture 12"/>
          <p:cNvPicPr>
            <a:picLocks noChangeAspect="1"/>
          </p:cNvPicPr>
          <p:nvPr/>
        </p:nvPicPr>
        <p:blipFill>
          <a:blip r:embed="rId2"/>
          <a:stretch>
            <a:fillRect/>
          </a:stretch>
        </p:blipFill>
        <p:spPr>
          <a:xfrm>
            <a:off x="2803792" y="1055802"/>
            <a:ext cx="8794750" cy="5690236"/>
          </a:xfrm>
          <a:prstGeom prst="rect">
            <a:avLst/>
          </a:prstGeom>
        </p:spPr>
      </p:pic>
    </p:spTree>
    <p:extLst>
      <p:ext uri="{BB962C8B-B14F-4D97-AF65-F5344CB8AC3E}">
        <p14:creationId xmlns:p14="http://schemas.microsoft.com/office/powerpoint/2010/main" val="214504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6" y="171623"/>
            <a:ext cx="7616304" cy="431692"/>
          </a:xfrm>
        </p:spPr>
        <p:txBody>
          <a:bodyPr>
            <a:noAutofit/>
          </a:bodyPr>
          <a:lstStyle/>
          <a:p>
            <a:pPr algn="ctr"/>
            <a:r>
              <a:rPr lang="en-US" sz="2400" b="1" dirty="0">
                <a:latin typeface="Calibri" panose="020F0502020204030204" pitchFamily="34" charset="0"/>
                <a:cs typeface="Calibri" panose="020F0502020204030204" pitchFamily="34" charset="0"/>
              </a:rPr>
              <a:t>2.2. LOGICAL VIEW – ARCHITECTURALLY SIGNIFICANT REQUIREMENTS</a:t>
            </a:r>
          </a:p>
        </p:txBody>
      </p:sp>
      <p:sp>
        <p:nvSpPr>
          <p:cNvPr id="5" name="Content Placeholder 2"/>
          <p:cNvSpPr>
            <a:spLocks noGrp="1"/>
          </p:cNvSpPr>
          <p:nvPr>
            <p:ph idx="1"/>
          </p:nvPr>
        </p:nvSpPr>
        <p:spPr>
          <a:xfrm>
            <a:off x="2589212" y="1093509"/>
            <a:ext cx="8915400" cy="4817713"/>
          </a:xfrm>
        </p:spPr>
        <p:txBody>
          <a:bodyPr>
            <a:noAutofit/>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Real Time vehicle Telematics Tracking</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Vehicle Scheduling and Location Tracking Solution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Fuel Tracking and Speed Control</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Vehicle Usage Analysis</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Car Ownership and Leasing Solution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 Fleet and Driver Management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 Traffic and Workload Management</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Payment Gateway</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 Cellular Communication</a:t>
            </a:r>
          </a:p>
        </p:txBody>
      </p:sp>
    </p:spTree>
    <p:extLst>
      <p:ext uri="{BB962C8B-B14F-4D97-AF65-F5344CB8AC3E}">
        <p14:creationId xmlns:p14="http://schemas.microsoft.com/office/powerpoint/2010/main" val="82381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60600" y="181050"/>
            <a:ext cx="9240299"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Calibri" panose="020F0502020204030204" pitchFamily="34" charset="0"/>
                <a:cs typeface="Calibri" panose="020F0502020204030204" pitchFamily="34" charset="0"/>
              </a:rPr>
              <a:t>2.3 VIEW ALIGNMENT WITH REFERENCE ARCHITECTURE – LOGICAL VIEW</a:t>
            </a:r>
          </a:p>
        </p:txBody>
      </p:sp>
      <p:pic>
        <p:nvPicPr>
          <p:cNvPr id="5" name="Picture 4"/>
          <p:cNvPicPr>
            <a:picLocks noChangeAspect="1"/>
          </p:cNvPicPr>
          <p:nvPr/>
        </p:nvPicPr>
        <p:blipFill>
          <a:blip r:embed="rId2"/>
          <a:stretch>
            <a:fillRect/>
          </a:stretch>
        </p:blipFill>
        <p:spPr>
          <a:xfrm>
            <a:off x="3859510" y="775501"/>
            <a:ext cx="4472091" cy="5973610"/>
          </a:xfrm>
          <a:prstGeom prst="rect">
            <a:avLst/>
          </a:prstGeom>
        </p:spPr>
      </p:pic>
    </p:spTree>
    <p:extLst>
      <p:ext uri="{BB962C8B-B14F-4D97-AF65-F5344CB8AC3E}">
        <p14:creationId xmlns:p14="http://schemas.microsoft.com/office/powerpoint/2010/main" val="3227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0931" y="1403905"/>
            <a:ext cx="9298003" cy="369331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Arial" pitchFamily="34" charset="0"/>
              <a:buChar char="•"/>
            </a:pPr>
            <a:r>
              <a:rPr lang="en-US" dirty="0">
                <a:latin typeface="Calibri" panose="020F0502020204030204" pitchFamily="34" charset="0"/>
                <a:cs typeface="Calibri" panose="020F0502020204030204" pitchFamily="34" charset="0"/>
              </a:rPr>
              <a:t> Our Application sits in the top layer(i.e., application layer) of the </a:t>
            </a:r>
            <a:r>
              <a:rPr lang="en-US" dirty="0" err="1">
                <a:latin typeface="Calibri" panose="020F0502020204030204" pitchFamily="34" charset="0"/>
                <a:cs typeface="Calibri" panose="020F0502020204030204" pitchFamily="34" charset="0"/>
              </a:rPr>
              <a:t>IoT</a:t>
            </a:r>
            <a:r>
              <a:rPr lang="en-US" dirty="0">
                <a:latin typeface="Calibri" panose="020F0502020204030204" pitchFamily="34" charset="0"/>
                <a:cs typeface="Calibri" panose="020F0502020204030204" pitchFamily="34" charset="0"/>
              </a:rPr>
              <a:t> reference architecture and uses the services provided by the layers below it.</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Our application uses the services provided by the communication layer enabling drivers to keep managers, customers updated with important information like arrival times or delays.</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Uses the services offered by events layer for vehicle scheduling and location tracking to coordinate drivers, managers and customers.</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Vehicle Telematics Tracking system access the data layer  to store the captured GPS fleet tracking data. </a:t>
            </a:r>
          </a:p>
          <a:p>
            <a:pPr algn="just">
              <a:buFont typeface="Arial" pitchFamily="34" charset="0"/>
              <a:buChar char="•"/>
            </a:pPr>
            <a:endParaRPr lang="en-US" dirty="0">
              <a:latin typeface="Calibri" panose="020F0502020204030204" pitchFamily="34" charset="0"/>
              <a:cs typeface="Calibri" panose="020F0502020204030204" pitchFamily="34" charset="0"/>
            </a:endParaRPr>
          </a:p>
          <a:p>
            <a:pPr algn="just">
              <a:buFont typeface="Arial" pitchFamily="34" charset="0"/>
              <a:buChar char="•"/>
            </a:pPr>
            <a:r>
              <a:rPr lang="en-US" dirty="0">
                <a:latin typeface="Calibri" panose="020F0502020204030204" pitchFamily="34" charset="0"/>
                <a:cs typeface="Calibri" panose="020F0502020204030204" pitchFamily="34" charset="0"/>
              </a:rPr>
              <a:t> It also uses the services provided by the routing layer packet routing.</a:t>
            </a:r>
          </a:p>
        </p:txBody>
      </p:sp>
      <p:sp>
        <p:nvSpPr>
          <p:cNvPr id="5" name="Title 1"/>
          <p:cNvSpPr txBox="1">
            <a:spLocks/>
          </p:cNvSpPr>
          <p:nvPr/>
        </p:nvSpPr>
        <p:spPr>
          <a:xfrm>
            <a:off x="2260600" y="181050"/>
            <a:ext cx="9240299"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Calibri" panose="020F0502020204030204" pitchFamily="34" charset="0"/>
                <a:cs typeface="Calibri" panose="020F0502020204030204" pitchFamily="34" charset="0"/>
              </a:rPr>
              <a:t>2.3 VIEW ALIGNMENT WITH REFERENCE ARCHITECTURE – LOGICAL VIEW</a:t>
            </a:r>
          </a:p>
        </p:txBody>
      </p:sp>
      <p:sp>
        <p:nvSpPr>
          <p:cNvPr id="6" name="Title 1"/>
          <p:cNvSpPr txBox="1">
            <a:spLocks/>
          </p:cNvSpPr>
          <p:nvPr/>
        </p:nvSpPr>
        <p:spPr>
          <a:xfrm>
            <a:off x="5513938" y="489280"/>
            <a:ext cx="1743510"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Calibri" panose="020F0502020204030204" pitchFamily="34" charset="0"/>
                <a:cs typeface="Calibri" panose="020F0502020204030204" pitchFamily="34" charset="0"/>
              </a:rPr>
              <a:t>CONTD.</a:t>
            </a:r>
          </a:p>
        </p:txBody>
      </p:sp>
    </p:spTree>
    <p:extLst>
      <p:ext uri="{BB962C8B-B14F-4D97-AF65-F5344CB8AC3E}">
        <p14:creationId xmlns:p14="http://schemas.microsoft.com/office/powerpoint/2010/main" val="150898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04591" y="412838"/>
            <a:ext cx="8911687" cy="412838"/>
          </a:xfrm>
        </p:spPr>
        <p:txBody>
          <a:bodyPr>
            <a:noAutofit/>
          </a:bodyPr>
          <a:lstStyle/>
          <a:p>
            <a:r>
              <a:rPr lang="en-US" sz="2400" dirty="0">
                <a:latin typeface="Calibri" panose="020F0502020204030204" pitchFamily="34" charset="0"/>
                <a:cs typeface="Calibri" panose="020F0502020204030204" pitchFamily="34" charset="0"/>
              </a:rPr>
              <a:t>3.1 PROCESS VIEW ARCHITECTURE</a:t>
            </a:r>
          </a:p>
        </p:txBody>
      </p:sp>
      <p:sp>
        <p:nvSpPr>
          <p:cNvPr id="5" name="Title 1"/>
          <p:cNvSpPr txBox="1">
            <a:spLocks/>
          </p:cNvSpPr>
          <p:nvPr/>
        </p:nvSpPr>
        <p:spPr>
          <a:xfrm>
            <a:off x="2804591" y="0"/>
            <a:ext cx="8911687" cy="41283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Calibri" panose="020F0502020204030204" pitchFamily="34" charset="0"/>
                <a:cs typeface="Calibri" panose="020F0502020204030204" pitchFamily="34" charset="0"/>
              </a:rPr>
              <a:t>3. PROCESS VIEW</a:t>
            </a:r>
          </a:p>
        </p:txBody>
      </p:sp>
      <p:pic>
        <p:nvPicPr>
          <p:cNvPr id="13" name="Picture 12"/>
          <p:cNvPicPr>
            <a:picLocks noChangeAspect="1"/>
          </p:cNvPicPr>
          <p:nvPr/>
        </p:nvPicPr>
        <p:blipFill>
          <a:blip r:embed="rId2"/>
          <a:stretch>
            <a:fillRect/>
          </a:stretch>
        </p:blipFill>
        <p:spPr>
          <a:xfrm>
            <a:off x="2133600" y="747149"/>
            <a:ext cx="9766300" cy="5832252"/>
          </a:xfrm>
          <a:prstGeom prst="rect">
            <a:avLst/>
          </a:prstGeom>
        </p:spPr>
      </p:pic>
    </p:spTree>
    <p:extLst>
      <p:ext uri="{BB962C8B-B14F-4D97-AF65-F5344CB8AC3E}">
        <p14:creationId xmlns:p14="http://schemas.microsoft.com/office/powerpoint/2010/main" val="23232220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4755</TotalTime>
  <Words>1942</Words>
  <Application>Microsoft Office PowerPoint</Application>
  <PresentationFormat>Widescreen</PresentationFormat>
  <Paragraphs>260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3</vt:lpstr>
      <vt:lpstr>Wisp</vt:lpstr>
      <vt:lpstr>CS 685 Spring 2017   Internet Of Things – Car’s Ecosystem   Milestone 5   Car Fleet Management System   Team 2   Anthony Picaro – arp223@njit.edu   Nainika Aleti – na368@njit.edu   Vivek Bharathwaj Ravikumar – vr329@njit.edu </vt:lpstr>
      <vt:lpstr>1. INTRODUCTION 1.1 What is Fleet Management?</vt:lpstr>
      <vt:lpstr>1.2 How Fleet Management fits into IoT Stack?</vt:lpstr>
      <vt:lpstr>1.3. 4+1 VIEW’S OF FLEET MANAGEMENT SYSTEM</vt:lpstr>
      <vt:lpstr>2.1 LOGICAL VIEW ARCHITECTURE</vt:lpstr>
      <vt:lpstr>2.2. LOGICAL VIEW – ARCHITECTURALLY SIGNIFICANT REQUIREMENTS</vt:lpstr>
      <vt:lpstr>PowerPoint Presentation</vt:lpstr>
      <vt:lpstr>PowerPoint Presentation</vt:lpstr>
      <vt:lpstr>3.1 PROCESS VIEW ARCHITECTURE</vt:lpstr>
      <vt:lpstr>3.2. PHYSICAL VIEW – ARCHITECTURE EXPLANATION</vt:lpstr>
      <vt:lpstr>PowerPoint Presentation</vt:lpstr>
      <vt:lpstr>PowerPoint Presentation</vt:lpstr>
      <vt:lpstr>4.1 DEVELOPMENT VIEW ARCHITECTURE</vt:lpstr>
      <vt:lpstr>4.2 LAYERS IN DEVELOPMENT VIEW</vt:lpstr>
      <vt:lpstr>PowerPoint Presentation</vt:lpstr>
      <vt:lpstr>PowerPoint Presentation</vt:lpstr>
      <vt:lpstr>5.1 PHYSICAL VIEW ARCHITECTURE</vt:lpstr>
      <vt:lpstr>5.2 NODES IN PHYSICAL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685 Spring 2017   Internet Of Things – Car’s Ecosystem   Milestone 5   Car Fleet Management System   Team 2   Anthony Picaro – arp223@njit.edu   Nainika Aleti – na368@njit.edu   Vivek Bharathwaj Ravikumar – vr329@njit.edu </dc:title>
  <dc:creator>Vivek Bharathwaj Ravikumar</dc:creator>
  <cp:lastModifiedBy>Vivek Bharathwaj Ravikumar</cp:lastModifiedBy>
  <cp:revision>51</cp:revision>
  <dcterms:created xsi:type="dcterms:W3CDTF">2017-04-10T15:02:18Z</dcterms:created>
  <dcterms:modified xsi:type="dcterms:W3CDTF">2017-04-18T18:18:31Z</dcterms:modified>
</cp:coreProperties>
</file>