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1pPr>
    <a:lvl2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2pPr>
    <a:lvl3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3pPr>
    <a:lvl4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4pPr>
    <a:lvl5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5pPr>
    <a:lvl6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6pPr>
    <a:lvl7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7pPr>
    <a:lvl8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8pPr>
    <a:lvl9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257"/>
  </p:normalViewPr>
  <p:slideViewPr>
    <p:cSldViewPr snapToGrid="0" snapToObjects="1">
      <p:cViewPr varScale="1">
        <p:scale>
          <a:sx n="58" d="100"/>
          <a:sy n="58" d="100"/>
        </p:scale>
        <p:origin x="4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u="none" strike="noStrike" dirty="0">
                <a:effectLst/>
                <a:latin typeface="Helvetica Neue"/>
                <a:ea typeface="Helvetica Neue"/>
                <a:cs typeface="Helvetica Neue"/>
                <a:sym typeface="Helvetica Neue"/>
              </a:rPr>
              <a:t>Quantitative Financial Modelling and Trading Framework for R</a:t>
            </a:r>
          </a:p>
          <a:p>
            <a:endParaRPr lang="en-US" sz="2200" b="0" i="0" u="none" strike="noStrike" dirty="0">
              <a:effectLst/>
              <a:latin typeface="Helvetica Neue"/>
              <a:ea typeface="Helvetica Neue"/>
              <a:cs typeface="Helvetica Neue"/>
              <a:sym typeface="Helvetica Neue"/>
            </a:endParaRPr>
          </a:p>
          <a:p>
            <a:r>
              <a:rPr lang="en-US" sz="2200" b="0" i="0" u="none" strike="noStrike" dirty="0">
                <a:effectLst/>
                <a:latin typeface="Helvetica Neue"/>
                <a:ea typeface="Helvetica Neue"/>
                <a:cs typeface="Helvetica Neue"/>
                <a:sym typeface="Helvetica Neue"/>
              </a:rPr>
              <a:t>The </a:t>
            </a:r>
            <a:r>
              <a:rPr lang="en-US" sz="2200" b="0" i="0" u="none" strike="noStrike" dirty="0" err="1">
                <a:effectLst/>
                <a:latin typeface="Helvetica Neue"/>
                <a:ea typeface="Helvetica Neue"/>
                <a:cs typeface="Helvetica Neue"/>
                <a:sym typeface="Helvetica Neue"/>
              </a:rPr>
              <a:t>quantmod</a:t>
            </a:r>
            <a:r>
              <a:rPr lang="en-US" sz="2200" b="0" i="0" u="none" strike="noStrike" dirty="0">
                <a:effectLst/>
                <a:latin typeface="Helvetica Neue"/>
                <a:ea typeface="Helvetica Neue"/>
                <a:cs typeface="Helvetica Neue"/>
                <a:sym typeface="Helvetica Neue"/>
              </a:rPr>
              <a:t> package for R is designed to assist the quantitative trader in the development, testing, and deployment of statistically based trading models.</a:t>
            </a:r>
          </a:p>
          <a:p>
            <a:endParaRPr lang="en-US" sz="2200" b="0" i="0" u="none" strike="noStrike" dirty="0">
              <a:effectLst/>
              <a:latin typeface="Helvetica Neue"/>
              <a:ea typeface="Helvetica Neue"/>
              <a:cs typeface="Helvetica Neue"/>
              <a:sym typeface="Helvetica Neue"/>
            </a:endParaRPr>
          </a:p>
          <a:p>
            <a:r>
              <a:rPr lang="en-US" dirty="0" err="1"/>
              <a:t>getSymbols</a:t>
            </a:r>
            <a:r>
              <a:rPr lang="en-US" sz="2200" b="0" i="0" u="none" strike="noStrike" dirty="0">
                <a:effectLst/>
                <a:latin typeface="Helvetica Neue"/>
                <a:ea typeface="Helvetica Neue"/>
                <a:cs typeface="Helvetica Neue"/>
                <a:sym typeface="Helvetica Neue"/>
              </a:rPr>
              <a:t> is a wrapper to load data from various sources, local or remote. Data is fetched via one of the available </a:t>
            </a:r>
            <a:r>
              <a:rPr lang="en-US" dirty="0" err="1"/>
              <a:t>getSymbols</a:t>
            </a:r>
            <a:r>
              <a:rPr lang="en-US" sz="2200" b="0" i="0" u="none" strike="noStrike" dirty="0">
                <a:effectLst/>
                <a:latin typeface="Helvetica Neue"/>
                <a:ea typeface="Helvetica Neue"/>
                <a:cs typeface="Helvetica Neue"/>
                <a:sym typeface="Helvetica Neue"/>
              </a:rPr>
              <a:t> methods and either saved in the </a:t>
            </a:r>
            <a:r>
              <a:rPr lang="en-US" dirty="0" err="1"/>
              <a:t>env</a:t>
            </a:r>
            <a:r>
              <a:rPr lang="en-US" sz="2200" b="0" i="0" u="none" strike="noStrike" dirty="0">
                <a:effectLst/>
                <a:latin typeface="Helvetica Neue"/>
                <a:ea typeface="Helvetica Neue"/>
                <a:cs typeface="Helvetica Neue"/>
                <a:sym typeface="Helvetica Neue"/>
              </a:rPr>
              <a:t> specified - the </a:t>
            </a:r>
            <a:r>
              <a:rPr lang="en-US" dirty="0" err="1"/>
              <a:t>parent.frame</a:t>
            </a:r>
            <a:r>
              <a:rPr lang="en-US" dirty="0"/>
              <a:t>()</a:t>
            </a:r>
            <a:r>
              <a:rPr lang="en-US" sz="2200" b="0" i="0" u="none" strike="noStrike" dirty="0">
                <a:effectLst/>
                <a:latin typeface="Helvetica Neue"/>
                <a:ea typeface="Helvetica Neue"/>
                <a:cs typeface="Helvetica Neue"/>
                <a:sym typeface="Helvetica Neue"/>
              </a:rPr>
              <a:t> by default – or returned to the caller.</a:t>
            </a:r>
            <a:endParaRPr lang="en-US" dirty="0"/>
          </a:p>
        </p:txBody>
      </p:sp>
    </p:spTree>
    <p:extLst>
      <p:ext uri="{BB962C8B-B14F-4D97-AF65-F5344CB8AC3E}">
        <p14:creationId xmlns:p14="http://schemas.microsoft.com/office/powerpoint/2010/main" val="1901732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u="none" strike="noStrike" dirty="0">
                <a:effectLst/>
                <a:latin typeface="Helvetica Neue"/>
                <a:ea typeface="Helvetica Neue"/>
                <a:cs typeface="Helvetica Neue"/>
                <a:sym typeface="Helvetica Neue"/>
              </a:rPr>
              <a:t>The additive decomposition is the most appropriate if the magnitude of the seasonal fluctuations, or the variation around the trend-cycle, does not vary with the level of the time series. When the variation in the seasonal pattern, or the variation around the trend-cycle, appears to be proportional to the level of the time series, then a multiplicative decomposition is more appropriate. Multiplicative decompositions are common with economic time series.</a:t>
            </a:r>
          </a:p>
          <a:p>
            <a:r>
              <a:rPr lang="en-US" sz="2200" b="0" i="0" u="none" strike="noStrike" dirty="0">
                <a:effectLst/>
                <a:latin typeface="Helvetica Neue"/>
                <a:ea typeface="Helvetica Neue"/>
                <a:cs typeface="Helvetica Neue"/>
                <a:sym typeface="Helvetica Neue"/>
              </a:rPr>
              <a:t>An alternative to using a multiplicative decomposition is to first transform the data until the variation in the series appears to be stable over time, then use an additive decomposition. When a log transformation has been used, this is equivalent to using a multiplicative decomposition </a:t>
            </a:r>
            <a:r>
              <a:rPr lang="en-US" sz="2200" b="0" i="0" u="none" strike="noStrike" dirty="0" err="1">
                <a:effectLst/>
                <a:latin typeface="Helvetica Neue"/>
                <a:ea typeface="Helvetica Neue"/>
                <a:cs typeface="Helvetica Neue"/>
                <a:sym typeface="Helvetica Neue"/>
              </a:rPr>
              <a:t>becausey</a:t>
            </a:r>
            <a:endParaRPr lang="en-US" sz="2200" b="0" i="0" u="none" strike="noStrike" dirty="0">
              <a:effectLst/>
              <a:latin typeface="Helvetica Neue"/>
              <a:ea typeface="Helvetica Neue"/>
              <a:cs typeface="Helvetica Neue"/>
              <a:sym typeface="Helvetica Neue"/>
            </a:endParaRPr>
          </a:p>
          <a:p>
            <a:endParaRPr lang="en-US" sz="2200" b="0" i="0" u="none" strike="noStrike" dirty="0">
              <a:effectLst/>
              <a:latin typeface="Helvetica Neue"/>
              <a:ea typeface="Helvetica Neue"/>
              <a:cs typeface="Helvetica Neue"/>
              <a:sym typeface="Helvetica Neue"/>
            </a:endParaRPr>
          </a:p>
          <a:p>
            <a:r>
              <a:rPr lang="en-US" sz="2200" b="0" i="0" u="none" strike="noStrike" dirty="0">
                <a:effectLst/>
                <a:latin typeface="Helvetica Neue"/>
                <a:ea typeface="Helvetica Neue"/>
                <a:cs typeface="Helvetica Neue"/>
                <a:sym typeface="Helvetica Neue"/>
              </a:rPr>
              <a:t>t=</a:t>
            </a:r>
            <a:r>
              <a:rPr lang="en-US" sz="2200" b="0" i="0" u="none" strike="noStrike" dirty="0" err="1">
                <a:effectLst/>
                <a:latin typeface="Helvetica Neue"/>
                <a:ea typeface="Helvetica Neue"/>
                <a:cs typeface="Helvetica Neue"/>
                <a:sym typeface="Helvetica Neue"/>
              </a:rPr>
              <a:t>St×Tt×Rtis</a:t>
            </a:r>
            <a:r>
              <a:rPr lang="en-US" sz="2200" b="0" i="0" u="none" strike="noStrike" dirty="0">
                <a:effectLst/>
                <a:latin typeface="Helvetica Neue"/>
                <a:ea typeface="Helvetica Neue"/>
                <a:cs typeface="Helvetica Neue"/>
                <a:sym typeface="Helvetica Neue"/>
              </a:rPr>
              <a:t> equivalent </a:t>
            </a:r>
            <a:r>
              <a:rPr lang="en-US" sz="2200" b="0" i="0" u="none" strike="noStrike" dirty="0" err="1">
                <a:effectLst/>
                <a:latin typeface="Helvetica Neue"/>
                <a:ea typeface="Helvetica Neue"/>
                <a:cs typeface="Helvetica Neue"/>
                <a:sym typeface="Helvetica Neue"/>
              </a:rPr>
              <a:t>tologyt</a:t>
            </a:r>
            <a:r>
              <a:rPr lang="en-US" sz="2200" b="0" i="0" u="none" strike="noStrike" dirty="0">
                <a:effectLst/>
                <a:latin typeface="Helvetica Neue"/>
                <a:ea typeface="Helvetica Neue"/>
                <a:cs typeface="Helvetica Neue"/>
                <a:sym typeface="Helvetica Neue"/>
              </a:rPr>
              <a:t>=</a:t>
            </a:r>
            <a:r>
              <a:rPr lang="en-US" sz="2200" b="0" i="0" u="none" strike="noStrike" dirty="0" err="1">
                <a:effectLst/>
                <a:latin typeface="Helvetica Neue"/>
                <a:ea typeface="Helvetica Neue"/>
                <a:cs typeface="Helvetica Neue"/>
                <a:sym typeface="Helvetica Neue"/>
              </a:rPr>
              <a:t>logSt+logTt+logRt</a:t>
            </a:r>
            <a:r>
              <a:rPr lang="en-US" sz="2200" b="0" i="0" u="none" strike="noStrike" dirty="0">
                <a:effectLst/>
                <a:latin typeface="Helvetica Neue"/>
                <a:ea typeface="Helvetica Neue"/>
                <a:cs typeface="Helvetica Neue"/>
                <a:sym typeface="Helvetica Neue"/>
              </a:rPr>
              <a:t>.</a:t>
            </a:r>
          </a:p>
          <a:p>
            <a:endParaRPr lang="en-US" dirty="0"/>
          </a:p>
        </p:txBody>
      </p:sp>
    </p:spTree>
    <p:extLst>
      <p:ext uri="{BB962C8B-B14F-4D97-AF65-F5344CB8AC3E}">
        <p14:creationId xmlns:p14="http://schemas.microsoft.com/office/powerpoint/2010/main" val="871841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will compare all the 3 method by calculating the mean absolute error to check the accuracy.</a:t>
            </a:r>
          </a:p>
          <a:p>
            <a:pPr marL="171450" indent="-171450">
              <a:buFont typeface="Arial" panose="020B0604020202020204" pitchFamily="34" charset="0"/>
              <a:buChar char="•"/>
            </a:pPr>
            <a:r>
              <a:rPr lang="en-US" dirty="0" err="1"/>
              <a:t>Arima</a:t>
            </a:r>
            <a:r>
              <a:rPr lang="en-US" dirty="0"/>
              <a:t> model has the least mean absolute error so </a:t>
            </a:r>
            <a:r>
              <a:rPr lang="en-US" dirty="0" err="1"/>
              <a:t>arima</a:t>
            </a:r>
            <a:r>
              <a:rPr lang="en-US" dirty="0"/>
              <a:t> is most accurate of all the three,</a:t>
            </a:r>
          </a:p>
          <a:p>
            <a:pPr marL="171450" indent="-171450">
              <a:buFont typeface="Arial" panose="020B0604020202020204" pitchFamily="34" charset="0"/>
              <a:buChar char="•"/>
            </a:pPr>
            <a:r>
              <a:rPr lang="en-US" dirty="0"/>
              <a:t>Then the auto </a:t>
            </a:r>
            <a:r>
              <a:rPr lang="en-US" dirty="0" err="1"/>
              <a:t>arima</a:t>
            </a:r>
            <a:r>
              <a:rPr lang="en-US" dirty="0"/>
              <a:t> and least accurate from the 3 is </a:t>
            </a:r>
            <a:r>
              <a:rPr lang="en-US" dirty="0" err="1"/>
              <a:t>holtwinters</a:t>
            </a:r>
            <a:r>
              <a:rPr lang="en-US" dirty="0"/>
              <a:t>.</a:t>
            </a:r>
          </a:p>
          <a:p>
            <a:pPr marL="171450" indent="-171450">
              <a:buFont typeface="Arial" panose="020B0604020202020204" pitchFamily="34" charset="0"/>
              <a:buChar char="•"/>
            </a:pPr>
            <a:r>
              <a:rPr lang="en-US" dirty="0"/>
              <a:t>It is also evident from the </a:t>
            </a:r>
            <a:r>
              <a:rPr lang="en-US" dirty="0" err="1"/>
              <a:t>autoplot</a:t>
            </a:r>
            <a:r>
              <a:rPr lang="en-US" dirty="0"/>
              <a:t> which displays the forecast of all the methods and in that </a:t>
            </a:r>
            <a:r>
              <a:rPr lang="en-US" dirty="0" err="1"/>
              <a:t>arima</a:t>
            </a:r>
            <a:r>
              <a:rPr lang="en-US" dirty="0"/>
              <a:t> is the best fit, then auto </a:t>
            </a:r>
            <a:r>
              <a:rPr lang="en-US" dirty="0" err="1"/>
              <a:t>arima</a:t>
            </a:r>
            <a:r>
              <a:rPr lang="en-US" dirty="0"/>
              <a:t> and last holt winters.</a:t>
            </a:r>
          </a:p>
          <a:p>
            <a:endParaRPr lang="en-US" dirty="0"/>
          </a:p>
        </p:txBody>
      </p:sp>
    </p:spTree>
    <p:extLst>
      <p:ext uri="{BB962C8B-B14F-4D97-AF65-F5344CB8AC3E}">
        <p14:creationId xmlns:p14="http://schemas.microsoft.com/office/powerpoint/2010/main" val="1376376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order to solve  analytical question about the pattern within the trading days we need to convert the irregular spaced data to regular spaced data so that we can use the frequency parameter for finding the pattern</a:t>
            </a:r>
          </a:p>
          <a:p>
            <a:endParaRPr lang="en-US" dirty="0"/>
          </a:p>
          <a:p>
            <a:r>
              <a:rPr lang="en-US" dirty="0"/>
              <a:t>First step is to use the data frame that we have already created</a:t>
            </a:r>
          </a:p>
          <a:p>
            <a:r>
              <a:rPr lang="en-US" dirty="0"/>
              <a:t>In that </a:t>
            </a:r>
            <a:r>
              <a:rPr lang="en-US" dirty="0" err="1"/>
              <a:t>dataframe</a:t>
            </a:r>
            <a:r>
              <a:rPr lang="en-US" dirty="0"/>
              <a:t> date is just available as a row name, so we create a new column named date, and convert the new column date into date format</a:t>
            </a:r>
          </a:p>
          <a:p>
            <a:endParaRPr lang="en-US" dirty="0"/>
          </a:p>
        </p:txBody>
      </p:sp>
    </p:spTree>
    <p:extLst>
      <p:ext uri="{BB962C8B-B14F-4D97-AF65-F5344CB8AC3E}">
        <p14:creationId xmlns:p14="http://schemas.microsoft.com/office/powerpoint/2010/main" val="410221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Nest step is to create object </a:t>
            </a:r>
            <a:r>
              <a:rPr lang="en-US" dirty="0" err="1"/>
              <a:t>my_dates</a:t>
            </a:r>
            <a:r>
              <a:rPr lang="en-US" dirty="0"/>
              <a:t> which will contain all the dates for a specified period, we will use </a:t>
            </a:r>
            <a:r>
              <a:rPr lang="en-US" dirty="0" err="1"/>
              <a:t>seq.date</a:t>
            </a:r>
            <a:r>
              <a:rPr lang="en-US" dirty="0"/>
              <a:t> function by passing the parameters from which is the start date and to is the end date and by is the step size.</a:t>
            </a:r>
          </a:p>
          <a:p>
            <a:pPr marL="171450" indent="-171450">
              <a:buFont typeface="Arial" panose="020B0604020202020204" pitchFamily="34" charset="0"/>
              <a:buChar char="•"/>
            </a:pPr>
            <a:r>
              <a:rPr lang="en-US" dirty="0"/>
              <a:t>Now we will convert the object </a:t>
            </a:r>
            <a:r>
              <a:rPr lang="en-US" dirty="0" err="1"/>
              <a:t>my_date</a:t>
            </a:r>
            <a:r>
              <a:rPr lang="en-US" dirty="0"/>
              <a:t> into </a:t>
            </a:r>
            <a:r>
              <a:rPr lang="en-US" dirty="0" err="1"/>
              <a:t>dataframe</a:t>
            </a:r>
            <a:endParaRPr lang="en-US" dirty="0"/>
          </a:p>
          <a:p>
            <a:pPr marL="171450" indent="-171450">
              <a:buFont typeface="Arial" panose="020B0604020202020204" pitchFamily="34" charset="0"/>
              <a:buChar char="•"/>
            </a:pPr>
            <a:r>
              <a:rPr lang="en-US" dirty="0"/>
              <a:t>And lastly we will merge the original </a:t>
            </a:r>
            <a:r>
              <a:rPr lang="en-US" dirty="0" err="1"/>
              <a:t>dataframe</a:t>
            </a:r>
            <a:r>
              <a:rPr lang="en-US" dirty="0"/>
              <a:t> contains the data for the traded days and the new </a:t>
            </a:r>
            <a:r>
              <a:rPr lang="en-US" dirty="0" err="1"/>
              <a:t>my_date</a:t>
            </a:r>
            <a:r>
              <a:rPr lang="en-US" dirty="0"/>
              <a:t> </a:t>
            </a:r>
            <a:r>
              <a:rPr lang="en-US" dirty="0" err="1"/>
              <a:t>datafram</a:t>
            </a:r>
            <a:r>
              <a:rPr lang="en-US" dirty="0"/>
              <a:t> consist all the dates within the period, and the new data frame created also contains the non trading days with NA</a:t>
            </a:r>
          </a:p>
          <a:p>
            <a:pPr marL="171450" indent="-1714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28183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getting the pattern for a trading week, we need a regularly spaced dataset with a frequency of 5, because there are 5 trading day’s a week, </a:t>
            </a:r>
          </a:p>
          <a:p>
            <a:pPr marL="171450" indent="-171450">
              <a:buFont typeface="Arial" panose="020B0604020202020204" pitchFamily="34" charset="0"/>
              <a:buChar char="•"/>
            </a:pPr>
            <a:r>
              <a:rPr lang="en-US" dirty="0"/>
              <a:t>First step is to chop some of the first few observation in order to a get the dataset started from a full trading week and for that we do index operation.</a:t>
            </a:r>
          </a:p>
          <a:p>
            <a:pPr marL="171450" indent="-171450">
              <a:buFont typeface="Arial" panose="020B0604020202020204" pitchFamily="34" charset="0"/>
              <a:buChar char="•"/>
            </a:pPr>
            <a:r>
              <a:rPr lang="en-US" dirty="0"/>
              <a:t>Now the data set starts from </a:t>
            </a:r>
            <a:r>
              <a:rPr lang="en-US" dirty="0" err="1"/>
              <a:t>januaur</a:t>
            </a:r>
            <a:r>
              <a:rPr lang="en-US" dirty="0"/>
              <a:t> 5</a:t>
            </a:r>
            <a:r>
              <a:rPr lang="en-US" baseline="30000" dirty="0"/>
              <a:t>th</a:t>
            </a:r>
            <a:r>
              <a:rPr lang="en-US" dirty="0"/>
              <a:t> 2015 which is Monday.</a:t>
            </a:r>
          </a:p>
          <a:p>
            <a:pPr marL="171450" indent="-171450">
              <a:buFont typeface="Arial" panose="020B0604020202020204" pitchFamily="34" charset="0"/>
              <a:buChar char="•"/>
            </a:pPr>
            <a:r>
              <a:rPr lang="en-US" dirty="0"/>
              <a:t>Now as we have a regularly spaced data </a:t>
            </a:r>
          </a:p>
          <a:p>
            <a:pPr marL="171450" indent="-171450">
              <a:buFont typeface="Arial" panose="020B0604020202020204" pitchFamily="34" charset="0"/>
              <a:buChar char="•"/>
            </a:pPr>
            <a:r>
              <a:rPr lang="en-US" dirty="0"/>
              <a:t>Now we will get rid of the Sunday and Saturday by using the </a:t>
            </a:r>
            <a:r>
              <a:rPr lang="en-US" dirty="0" err="1"/>
              <a:t>seq</a:t>
            </a:r>
            <a:r>
              <a:rPr lang="en-US" dirty="0"/>
              <a:t> function, and subtract the sequence from the data, in </a:t>
            </a:r>
            <a:r>
              <a:rPr lang="en-US" dirty="0" err="1"/>
              <a:t>seq</a:t>
            </a:r>
            <a:r>
              <a:rPr lang="en-US" dirty="0"/>
              <a:t> function we will pass the parameter from which indicate the </a:t>
            </a:r>
            <a:r>
              <a:rPr lang="en-US" dirty="0" err="1"/>
              <a:t>fisrt</a:t>
            </a:r>
            <a:r>
              <a:rPr lang="en-US" dirty="0"/>
              <a:t> observation to be removed, to specify the last observation of the dataset and by is the step size which will be 7 as 7 is for Sunday in the weekly cycle. and same process for removing Saturday by changing the parameter to 6. Now there are some missing values remaining which are the holidays, and for that we will perform imputation by using </a:t>
            </a:r>
            <a:r>
              <a:rPr lang="en-US" dirty="0" err="1"/>
              <a:t>locf</a:t>
            </a:r>
            <a:r>
              <a:rPr lang="en-US" dirty="0"/>
              <a:t>. Now the data is regularly spaced data with no NA values with a frequency of 5. Which can be used to find pattern between the trading week</a:t>
            </a:r>
          </a:p>
          <a:p>
            <a:endParaRPr lang="en-US" dirty="0"/>
          </a:p>
        </p:txBody>
      </p:sp>
    </p:spTree>
    <p:extLst>
      <p:ext uri="{BB962C8B-B14F-4D97-AF65-F5344CB8AC3E}">
        <p14:creationId xmlns:p14="http://schemas.microsoft.com/office/powerpoint/2010/main" val="2117232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gradFill flip="none" rotWithShape="1">
          <a:gsLst>
            <a:gs pos="0">
              <a:srgbClr val="FFFFFF"/>
            </a:gs>
            <a:gs pos="100000">
              <a:srgbClr val="DCDEE0"/>
            </a:gs>
          </a:gsLst>
          <a:lin ang="19172232" scaled="0"/>
        </a:gra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2387600" y="2298700"/>
            <a:ext cx="196215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11955253" y="13004800"/>
            <a:ext cx="453238" cy="4699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b="1">
                <a:latin typeface="Helvetica"/>
                <a:ea typeface="Helvetica"/>
                <a:cs typeface="Helvetica"/>
                <a:sym typeface="Helvetica"/>
              </a:defRPr>
            </a:lvl1pPr>
          </a:lstStyle>
          <a:p>
            <a:r>
              <a:t>–Johnny Appleseed</a:t>
            </a:r>
          </a:p>
        </p:txBody>
      </p:sp>
      <p:sp>
        <p:nvSpPr>
          <p:cNvPr id="94" name="“Type a quote here.”"/>
          <p:cNvSpPr txBox="1">
            <a:spLocks noGrp="1"/>
          </p:cNvSpPr>
          <p:nvPr>
            <p:ph type="body" sz="quarter" idx="14"/>
          </p:nvPr>
        </p:nvSpPr>
        <p:spPr>
          <a:xfrm>
            <a:off x="2387600" y="6007100"/>
            <a:ext cx="19621500" cy="952500"/>
          </a:xfrm>
          <a:prstGeom prst="rect">
            <a:avLst/>
          </a:prstGeom>
        </p:spPr>
        <p:txBody>
          <a:bodyPr>
            <a:spAutoFit/>
          </a:bodyPr>
          <a:lstStyle>
            <a:lvl1pPr marL="0" indent="0" algn="ctr">
              <a:spcBef>
                <a:spcPts val="3400"/>
              </a:spcBef>
              <a:buSzTx/>
              <a:buNone/>
              <a:defRPr sz="5600"/>
            </a:lvl1pPr>
          </a:lstStyle>
          <a:p>
            <a:r>
              <a:t>“Type a quote here.”</a:t>
            </a:r>
          </a:p>
        </p:txBody>
      </p:sp>
      <p:sp>
        <p:nvSpPr>
          <p:cNvPr id="95" name="Slide Number"/>
          <p:cNvSpPr txBox="1">
            <a:spLocks noGrp="1"/>
          </p:cNvSpPr>
          <p:nvPr>
            <p:ph type="sldNum" sz="quarter" idx="2"/>
          </p:nvPr>
        </p:nvSpPr>
        <p:spPr>
          <a:xfrm>
            <a:off x="11955253" y="13004800"/>
            <a:ext cx="453238" cy="4699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xfrm>
            <a:off x="11955253" y="13004800"/>
            <a:ext cx="453238" cy="4699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xfrm>
            <a:off x="11955253" y="13004800"/>
            <a:ext cx="453238" cy="4699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2933700" y="891704"/>
            <a:ext cx="18542000" cy="8318501"/>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2387600" y="9448800"/>
            <a:ext cx="196215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11955253" y="13004800"/>
            <a:ext cx="453238" cy="4699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2387600" y="4533900"/>
            <a:ext cx="19621500" cy="4648200"/>
          </a:xfrm>
          <a:prstGeom prst="rect">
            <a:avLst/>
          </a:prstGeom>
        </p:spPr>
        <p:txBody>
          <a:bodyPr/>
          <a:lstStyle/>
          <a:p>
            <a:r>
              <a:t>Title Text</a:t>
            </a:r>
          </a:p>
        </p:txBody>
      </p:sp>
      <p:sp>
        <p:nvSpPr>
          <p:cNvPr id="31" name="Slide Number"/>
          <p:cNvSpPr txBox="1">
            <a:spLocks noGrp="1"/>
          </p:cNvSpPr>
          <p:nvPr>
            <p:ph type="sldNum" sz="quarter" idx="2"/>
          </p:nvPr>
        </p:nvSpPr>
        <p:spPr>
          <a:xfrm>
            <a:off x="11955253" y="13004800"/>
            <a:ext cx="453238" cy="4699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2496800" y="1068296"/>
            <a:ext cx="10223500" cy="115951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790700" y="1066800"/>
            <a:ext cx="10007600" cy="56261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11955253" y="13004800"/>
            <a:ext cx="453238" cy="4699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xfrm>
            <a:off x="11955253" y="13004800"/>
            <a:ext cx="453238" cy="4699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2598400" y="3641951"/>
            <a:ext cx="10007600" cy="88519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11955253" y="13004800"/>
            <a:ext cx="453238" cy="4699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790700" y="1790700"/>
            <a:ext cx="208153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xfrm>
            <a:off x="11955253" y="13004800"/>
            <a:ext cx="453238" cy="4699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2496800" y="7162800"/>
            <a:ext cx="10185400" cy="54864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2496800" y="1066800"/>
            <a:ext cx="10185400" cy="54864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1701800" y="1071716"/>
            <a:ext cx="10185400" cy="11582401"/>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xfrm>
            <a:off x="11955253" y="13004800"/>
            <a:ext cx="453238" cy="4699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790700" y="571500"/>
            <a:ext cx="20815300" cy="2984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790700" y="3644900"/>
            <a:ext cx="20815300" cy="883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5253" y="13004799"/>
            <a:ext cx="453238" cy="469901"/>
          </a:xfrm>
          <a:prstGeom prst="rect">
            <a:avLst/>
          </a:prstGeom>
          <a:ln w="12700">
            <a:miter lim="400000"/>
          </a:ln>
        </p:spPr>
        <p:txBody>
          <a:bodyPr wrap="none" lIns="50800" tIns="50800" rIns="50800" bIns="50800" anchor="b">
            <a:spAutoFit/>
          </a:bodyPr>
          <a:lstStyle>
            <a:lvl1pPr>
              <a:defRPr sz="24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1pPr>
      <a:lvl2pPr marL="1219200" marR="0" indent="-6096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2pPr>
      <a:lvl3pPr marL="1828800" marR="0" indent="-6096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3pPr>
      <a:lvl4pPr marL="2438400" marR="0" indent="-6096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4pPr>
      <a:lvl5pPr marL="3048000" marR="0" indent="-6096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5pPr>
      <a:lvl6pPr marL="3657600" marR="0" indent="-6096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6pPr>
      <a:lvl7pPr marL="4267200" marR="0" indent="-6096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7pPr>
      <a:lvl8pPr marL="4876800" marR="0" indent="-6096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8pPr>
      <a:lvl9pPr marL="5486400" marR="0" indent="-6096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DEE0"/>
            </a:gs>
            <a:gs pos="100000">
              <a:srgbClr val="FFFFFF"/>
            </a:gs>
          </a:gsLst>
          <a:lin ang="5151830" scaled="0"/>
        </a:gradFill>
        <a:effectLst/>
      </p:bgPr>
    </p:bg>
    <p:spTree>
      <p:nvGrpSpPr>
        <p:cNvPr id="1" name=""/>
        <p:cNvGrpSpPr/>
        <p:nvPr/>
      </p:nvGrpSpPr>
      <p:grpSpPr>
        <a:xfrm>
          <a:off x="0" y="0"/>
          <a:ext cx="0" cy="0"/>
          <a:chOff x="0" y="0"/>
          <a:chExt cx="0" cy="0"/>
        </a:xfrm>
      </p:grpSpPr>
      <p:sp>
        <p:nvSpPr>
          <p:cNvPr id="119" name="AMAZON"/>
          <p:cNvSpPr txBox="1">
            <a:spLocks noGrp="1"/>
          </p:cNvSpPr>
          <p:nvPr>
            <p:ph type="ctrTitle"/>
          </p:nvPr>
        </p:nvSpPr>
        <p:spPr>
          <a:xfrm>
            <a:off x="2451100" y="2565400"/>
            <a:ext cx="19621500" cy="4648200"/>
          </a:xfrm>
          <a:prstGeom prst="rect">
            <a:avLst/>
          </a:prstGeom>
        </p:spPr>
        <p:txBody>
          <a:bodyPr/>
          <a:lstStyle>
            <a:lvl1pPr>
              <a:defRPr sz="20000" spc="2800">
                <a:solidFill>
                  <a:srgbClr val="000000"/>
                </a:solidFill>
                <a:latin typeface="Helvetica Neue UltraLight"/>
                <a:ea typeface="Helvetica Neue UltraLight"/>
                <a:cs typeface="Helvetica Neue UltraLight"/>
                <a:sym typeface="Helvetica Neue UltraLight"/>
              </a:defRPr>
            </a:lvl1pPr>
          </a:lstStyle>
          <a:p>
            <a:r>
              <a:rPr dirty="0"/>
              <a:t>AMAZON</a:t>
            </a:r>
          </a:p>
        </p:txBody>
      </p:sp>
      <p:sp>
        <p:nvSpPr>
          <p:cNvPr id="120" name="STOCK PRICE ANALYSES"/>
          <p:cNvSpPr txBox="1">
            <a:spLocks noGrp="1"/>
          </p:cNvSpPr>
          <p:nvPr>
            <p:ph type="subTitle" sz="quarter" idx="1"/>
          </p:nvPr>
        </p:nvSpPr>
        <p:spPr>
          <a:prstGeom prst="rect">
            <a:avLst/>
          </a:prstGeom>
        </p:spPr>
        <p:txBody>
          <a:bodyPr/>
          <a:lstStyle>
            <a:lvl1pPr>
              <a:defRPr sz="2900" b="1" spc="2870">
                <a:solidFill>
                  <a:schemeClr val="accent5"/>
                </a:solidFill>
                <a:latin typeface="Helvetica Neue"/>
                <a:ea typeface="Helvetica Neue"/>
                <a:cs typeface="Helvetica Neue"/>
                <a:sym typeface="Helvetica Neue"/>
              </a:defRPr>
            </a:lvl1pPr>
          </a:lstStyle>
          <a:p>
            <a:r>
              <a:rPr dirty="0"/>
              <a:t>STOCK PRICE ANALY</a:t>
            </a:r>
            <a:r>
              <a:rPr lang="en-US" dirty="0"/>
              <a:t>SI</a:t>
            </a:r>
            <a:r>
              <a:rPr dirty="0"/>
              <a:t>S</a:t>
            </a:r>
          </a:p>
        </p:txBody>
      </p:sp>
      <p:sp>
        <p:nvSpPr>
          <p:cNvPr id="121" name="Abhishek Patel…"/>
          <p:cNvSpPr txBox="1"/>
          <p:nvPr/>
        </p:nvSpPr>
        <p:spPr>
          <a:xfrm>
            <a:off x="21046930" y="12063528"/>
            <a:ext cx="2928371" cy="779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r">
              <a:defRPr sz="2500">
                <a:solidFill>
                  <a:srgbClr val="000000"/>
                </a:solidFill>
                <a:latin typeface="Helvetica Neue"/>
                <a:ea typeface="Helvetica Neue"/>
                <a:cs typeface="Helvetica Neue"/>
                <a:sym typeface="Helvetica Neue"/>
              </a:defRPr>
            </a:pPr>
            <a:r>
              <a:rPr sz="4400" dirty="0" err="1"/>
              <a:t>Nainil</a:t>
            </a:r>
            <a:r>
              <a:rPr sz="4400" dirty="0"/>
              <a:t> Patel</a:t>
            </a:r>
          </a:p>
        </p:txBody>
      </p:sp>
      <p:sp>
        <p:nvSpPr>
          <p:cNvPr id="122" name="Subject : Predictive Analytics…"/>
          <p:cNvSpPr txBox="1"/>
          <p:nvPr/>
        </p:nvSpPr>
        <p:spPr>
          <a:xfrm>
            <a:off x="368300" y="12297866"/>
            <a:ext cx="6672555" cy="48731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500">
                <a:solidFill>
                  <a:srgbClr val="000000"/>
                </a:solidFill>
                <a:latin typeface="Helvetica Neue"/>
                <a:ea typeface="Helvetica Neue"/>
                <a:cs typeface="Helvetica Neue"/>
                <a:sym typeface="Helvetica Neue"/>
              </a:defRPr>
            </a:pPr>
            <a:endParaRPr dirty="0"/>
          </a:p>
        </p:txBody>
      </p:sp>
      <p:sp>
        <p:nvSpPr>
          <p:cNvPr id="123" name="Line"/>
          <p:cNvSpPr/>
          <p:nvPr/>
        </p:nvSpPr>
        <p:spPr>
          <a:xfrm>
            <a:off x="700148" y="5713049"/>
            <a:ext cx="4809377"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124" name="Line"/>
          <p:cNvSpPr/>
          <p:nvPr/>
        </p:nvSpPr>
        <p:spPr>
          <a:xfrm>
            <a:off x="18635424" y="5713049"/>
            <a:ext cx="4809377"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DEE0"/>
            </a:gs>
            <a:gs pos="27774">
              <a:srgbClr val="EEEEF0"/>
            </a:gs>
            <a:gs pos="41771">
              <a:srgbClr val="FFFFFF"/>
            </a:gs>
          </a:gsLst>
          <a:lin ang="4635221" scaled="0"/>
        </a:gradFill>
        <a:effectLst/>
      </p:bgPr>
    </p:bg>
    <p:spTree>
      <p:nvGrpSpPr>
        <p:cNvPr id="1" name=""/>
        <p:cNvGrpSpPr/>
        <p:nvPr/>
      </p:nvGrpSpPr>
      <p:grpSpPr>
        <a:xfrm>
          <a:off x="0" y="0"/>
          <a:ext cx="0" cy="0"/>
          <a:chOff x="0" y="0"/>
          <a:chExt cx="0" cy="0"/>
        </a:xfrm>
      </p:grpSpPr>
      <p:sp>
        <p:nvSpPr>
          <p:cNvPr id="170" name="Arima"/>
          <p:cNvSpPr txBox="1"/>
          <p:nvPr/>
        </p:nvSpPr>
        <p:spPr>
          <a:xfrm>
            <a:off x="1280313" y="1345033"/>
            <a:ext cx="3828187" cy="180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1200">
                <a:solidFill>
                  <a:schemeClr val="accent5"/>
                </a:solidFill>
              </a:defRPr>
            </a:lvl1pPr>
          </a:lstStyle>
          <a:p>
            <a:r>
              <a:t>Arima</a:t>
            </a:r>
          </a:p>
        </p:txBody>
      </p:sp>
      <p:pic>
        <p:nvPicPr>
          <p:cNvPr id="171" name="Image" descr="Image"/>
          <p:cNvPicPr>
            <a:picLocks noChangeAspect="1"/>
          </p:cNvPicPr>
          <p:nvPr/>
        </p:nvPicPr>
        <p:blipFill>
          <a:blip r:embed="rId2">
            <a:extLst/>
          </a:blip>
          <a:stretch>
            <a:fillRect/>
          </a:stretch>
        </p:blipFill>
        <p:spPr>
          <a:xfrm>
            <a:off x="11874972" y="4026842"/>
            <a:ext cx="12136350" cy="9175713"/>
          </a:xfrm>
          <a:prstGeom prst="rect">
            <a:avLst/>
          </a:prstGeom>
          <a:ln w="12700">
            <a:miter lim="400000"/>
          </a:ln>
        </p:spPr>
      </p:pic>
      <p:pic>
        <p:nvPicPr>
          <p:cNvPr id="172" name="Image" descr="Image"/>
          <p:cNvPicPr>
            <a:picLocks noChangeAspect="1"/>
          </p:cNvPicPr>
          <p:nvPr/>
        </p:nvPicPr>
        <p:blipFill>
          <a:blip r:embed="rId3">
            <a:extLst/>
          </a:blip>
          <a:stretch>
            <a:fillRect/>
          </a:stretch>
        </p:blipFill>
        <p:spPr>
          <a:xfrm>
            <a:off x="1720208" y="6351491"/>
            <a:ext cx="7993822" cy="5456861"/>
          </a:xfrm>
          <a:prstGeom prst="rect">
            <a:avLst/>
          </a:prstGeom>
          <a:ln w="12700">
            <a:miter lim="400000"/>
          </a:ln>
        </p:spPr>
      </p:pic>
      <p:sp>
        <p:nvSpPr>
          <p:cNvPr id="173" name="Line"/>
          <p:cNvSpPr/>
          <p:nvPr/>
        </p:nvSpPr>
        <p:spPr>
          <a:xfrm flipV="1">
            <a:off x="5427425" y="2246733"/>
            <a:ext cx="17928675"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174" name="Line"/>
          <p:cNvSpPr/>
          <p:nvPr/>
        </p:nvSpPr>
        <p:spPr>
          <a:xfrm>
            <a:off x="-3847989" y="2246733"/>
            <a:ext cx="4809377"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DEE0"/>
            </a:gs>
            <a:gs pos="27774">
              <a:srgbClr val="EEEEF0"/>
            </a:gs>
            <a:gs pos="41771">
              <a:srgbClr val="FFFFFF"/>
            </a:gs>
          </a:gsLst>
          <a:lin ang="5416526" scaled="0"/>
        </a:gradFill>
        <a:effectLst/>
      </p:bgPr>
    </p:bg>
    <p:spTree>
      <p:nvGrpSpPr>
        <p:cNvPr id="1" name=""/>
        <p:cNvGrpSpPr/>
        <p:nvPr/>
      </p:nvGrpSpPr>
      <p:grpSpPr>
        <a:xfrm>
          <a:off x="0" y="0"/>
          <a:ext cx="0" cy="0"/>
          <a:chOff x="0" y="0"/>
          <a:chExt cx="0" cy="0"/>
        </a:xfrm>
      </p:grpSpPr>
      <p:pic>
        <p:nvPicPr>
          <p:cNvPr id="176" name="Screen Shot 2018-10-24 at 11.24.11 AM.png" descr="Screen Shot 2018-10-24 at 11.24.11 AM.png"/>
          <p:cNvPicPr>
            <a:picLocks noChangeAspect="1"/>
          </p:cNvPicPr>
          <p:nvPr/>
        </p:nvPicPr>
        <p:blipFill>
          <a:blip r:embed="rId3">
            <a:extLst/>
          </a:blip>
          <a:stretch>
            <a:fillRect/>
          </a:stretch>
        </p:blipFill>
        <p:spPr>
          <a:xfrm>
            <a:off x="11216872" y="5406865"/>
            <a:ext cx="12917969" cy="7167679"/>
          </a:xfrm>
          <a:prstGeom prst="rect">
            <a:avLst/>
          </a:prstGeom>
          <a:ln w="12700">
            <a:miter lim="400000"/>
          </a:ln>
        </p:spPr>
      </p:pic>
      <p:sp>
        <p:nvSpPr>
          <p:cNvPr id="177" name="Model Comparison"/>
          <p:cNvSpPr txBox="1"/>
          <p:nvPr/>
        </p:nvSpPr>
        <p:spPr>
          <a:xfrm>
            <a:off x="1176754" y="1204446"/>
            <a:ext cx="12206124" cy="180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1200">
                <a:solidFill>
                  <a:schemeClr val="accent5"/>
                </a:solidFill>
              </a:defRPr>
            </a:lvl1pPr>
          </a:lstStyle>
          <a:p>
            <a:r>
              <a:t>Model Comparison</a:t>
            </a:r>
          </a:p>
        </p:txBody>
      </p:sp>
      <p:sp>
        <p:nvSpPr>
          <p:cNvPr id="178" name="Arima &gt; Auto-Arima &gt; Holt Winters"/>
          <p:cNvSpPr txBox="1"/>
          <p:nvPr/>
        </p:nvSpPr>
        <p:spPr>
          <a:xfrm>
            <a:off x="1096526" y="4585863"/>
            <a:ext cx="15980666" cy="88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609600" indent="-609600" algn="l">
              <a:buSzPct val="75000"/>
              <a:buChar char="•"/>
              <a:defRPr>
                <a:solidFill>
                  <a:schemeClr val="accent6">
                    <a:hueOff val="10811956"/>
                    <a:satOff val="-58544"/>
                    <a:lumOff val="-9736"/>
                  </a:schemeClr>
                </a:solidFill>
              </a:defRPr>
            </a:lvl1pPr>
          </a:lstStyle>
          <a:p>
            <a:r>
              <a:t>Arima &gt; Auto-Arima &gt; Holt Winters</a:t>
            </a:r>
          </a:p>
        </p:txBody>
      </p:sp>
      <p:pic>
        <p:nvPicPr>
          <p:cNvPr id="179" name="Image" descr="Image"/>
          <p:cNvPicPr>
            <a:picLocks noChangeAspect="1"/>
          </p:cNvPicPr>
          <p:nvPr/>
        </p:nvPicPr>
        <p:blipFill>
          <a:blip r:embed="rId4">
            <a:extLst/>
          </a:blip>
          <a:stretch>
            <a:fillRect/>
          </a:stretch>
        </p:blipFill>
        <p:spPr>
          <a:xfrm>
            <a:off x="1662717" y="6233731"/>
            <a:ext cx="9836994" cy="3996740"/>
          </a:xfrm>
          <a:prstGeom prst="rect">
            <a:avLst/>
          </a:prstGeom>
          <a:ln w="12700">
            <a:miter lim="400000"/>
          </a:ln>
        </p:spPr>
      </p:pic>
      <p:sp>
        <p:nvSpPr>
          <p:cNvPr id="180" name="Line"/>
          <p:cNvSpPr/>
          <p:nvPr/>
        </p:nvSpPr>
        <p:spPr>
          <a:xfrm>
            <a:off x="13758625" y="2106146"/>
            <a:ext cx="9573166"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181" name="Line"/>
          <p:cNvSpPr/>
          <p:nvPr/>
        </p:nvSpPr>
        <p:spPr>
          <a:xfrm>
            <a:off x="-4008370" y="2106146"/>
            <a:ext cx="4809377"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DEE0"/>
            </a:gs>
            <a:gs pos="27774">
              <a:srgbClr val="EEEEF0"/>
            </a:gs>
            <a:gs pos="41771">
              <a:srgbClr val="FFFFFF"/>
            </a:gs>
          </a:gsLst>
          <a:lin ang="5416526" scaled="0"/>
        </a:gradFill>
        <a:effectLst/>
      </p:bgPr>
    </p:bg>
    <p:spTree>
      <p:nvGrpSpPr>
        <p:cNvPr id="1" name=""/>
        <p:cNvGrpSpPr/>
        <p:nvPr/>
      </p:nvGrpSpPr>
      <p:grpSpPr>
        <a:xfrm>
          <a:off x="0" y="0"/>
          <a:ext cx="0" cy="0"/>
          <a:chOff x="0" y="0"/>
          <a:chExt cx="0" cy="0"/>
        </a:xfrm>
      </p:grpSpPr>
      <p:sp>
        <p:nvSpPr>
          <p:cNvPr id="183" name="Data Preprocessing"/>
          <p:cNvSpPr txBox="1"/>
          <p:nvPr/>
        </p:nvSpPr>
        <p:spPr>
          <a:xfrm>
            <a:off x="1065577" y="1176328"/>
            <a:ext cx="12709653" cy="180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1200">
                <a:solidFill>
                  <a:schemeClr val="accent5"/>
                </a:solidFill>
              </a:defRPr>
            </a:lvl1pPr>
          </a:lstStyle>
          <a:p>
            <a:r>
              <a:t>Data Preprocessing</a:t>
            </a:r>
          </a:p>
        </p:txBody>
      </p:sp>
      <p:sp>
        <p:nvSpPr>
          <p:cNvPr id="184" name="Adding date column…"/>
          <p:cNvSpPr txBox="1"/>
          <p:nvPr/>
        </p:nvSpPr>
        <p:spPr>
          <a:xfrm>
            <a:off x="1096526" y="4192163"/>
            <a:ext cx="15980666" cy="1676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609600" indent="-609600" algn="l">
              <a:buSzPct val="75000"/>
              <a:buChar char="•"/>
              <a:defRPr>
                <a:solidFill>
                  <a:schemeClr val="accent6">
                    <a:hueOff val="10811956"/>
                    <a:satOff val="-58544"/>
                    <a:lumOff val="-9736"/>
                  </a:schemeClr>
                </a:solidFill>
              </a:defRPr>
            </a:pPr>
            <a:r>
              <a:t>Adding date column</a:t>
            </a:r>
          </a:p>
          <a:p>
            <a:pPr marL="609600" indent="-609600" algn="l">
              <a:buSzPct val="75000"/>
              <a:buChar char="•"/>
              <a:defRPr>
                <a:solidFill>
                  <a:schemeClr val="accent6">
                    <a:hueOff val="10811956"/>
                    <a:satOff val="-58544"/>
                    <a:lumOff val="-9736"/>
                  </a:schemeClr>
                </a:solidFill>
              </a:defRPr>
            </a:pPr>
            <a:r>
              <a:t>Converting date column into date format</a:t>
            </a:r>
          </a:p>
        </p:txBody>
      </p:sp>
      <p:pic>
        <p:nvPicPr>
          <p:cNvPr id="185" name="Image" descr="Image"/>
          <p:cNvPicPr>
            <a:picLocks noChangeAspect="1"/>
          </p:cNvPicPr>
          <p:nvPr/>
        </p:nvPicPr>
        <p:blipFill>
          <a:blip r:embed="rId3">
            <a:extLst/>
          </a:blip>
          <a:stretch>
            <a:fillRect/>
          </a:stretch>
        </p:blipFill>
        <p:spPr>
          <a:xfrm>
            <a:off x="1155697" y="7080999"/>
            <a:ext cx="18062633" cy="5837923"/>
          </a:xfrm>
          <a:prstGeom prst="rect">
            <a:avLst/>
          </a:prstGeom>
          <a:ln w="12700">
            <a:miter lim="400000"/>
          </a:ln>
        </p:spPr>
      </p:pic>
      <p:sp>
        <p:nvSpPr>
          <p:cNvPr id="186" name="Line"/>
          <p:cNvSpPr/>
          <p:nvPr/>
        </p:nvSpPr>
        <p:spPr>
          <a:xfrm>
            <a:off x="14088825" y="2078028"/>
            <a:ext cx="9314362"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187" name="Line"/>
          <p:cNvSpPr/>
          <p:nvPr/>
        </p:nvSpPr>
        <p:spPr>
          <a:xfrm>
            <a:off x="-4057394" y="2078028"/>
            <a:ext cx="4809377"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DEE0"/>
            </a:gs>
            <a:gs pos="27774">
              <a:srgbClr val="EEEEF0"/>
            </a:gs>
            <a:gs pos="41771">
              <a:srgbClr val="FFFFFF"/>
            </a:gs>
          </a:gsLst>
          <a:lin ang="5416526" scaled="0"/>
        </a:gradFill>
        <a:effectLst/>
      </p:bgPr>
    </p:bg>
    <p:spTree>
      <p:nvGrpSpPr>
        <p:cNvPr id="1" name=""/>
        <p:cNvGrpSpPr/>
        <p:nvPr/>
      </p:nvGrpSpPr>
      <p:grpSpPr>
        <a:xfrm>
          <a:off x="0" y="0"/>
          <a:ext cx="0" cy="0"/>
          <a:chOff x="0" y="0"/>
          <a:chExt cx="0" cy="0"/>
        </a:xfrm>
      </p:grpSpPr>
      <p:sp>
        <p:nvSpPr>
          <p:cNvPr id="189" name="Merge"/>
          <p:cNvSpPr txBox="1"/>
          <p:nvPr/>
        </p:nvSpPr>
        <p:spPr>
          <a:xfrm>
            <a:off x="1062857" y="1176328"/>
            <a:ext cx="4223614" cy="180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1200">
                <a:solidFill>
                  <a:schemeClr val="accent5"/>
                </a:solidFill>
              </a:defRPr>
            </a:lvl1pPr>
          </a:lstStyle>
          <a:p>
            <a:r>
              <a:t>Merge</a:t>
            </a:r>
          </a:p>
        </p:txBody>
      </p:sp>
      <p:sp>
        <p:nvSpPr>
          <p:cNvPr id="190" name="Create object named my_dates…"/>
          <p:cNvSpPr txBox="1"/>
          <p:nvPr/>
        </p:nvSpPr>
        <p:spPr>
          <a:xfrm>
            <a:off x="1124643" y="4445000"/>
            <a:ext cx="10338279" cy="4826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609600" indent="-609600" algn="l">
              <a:buSzPct val="75000"/>
              <a:buChar char="•"/>
              <a:defRPr>
                <a:solidFill>
                  <a:schemeClr val="accent6">
                    <a:hueOff val="10811956"/>
                    <a:satOff val="-58544"/>
                    <a:lumOff val="-9736"/>
                  </a:schemeClr>
                </a:solidFill>
              </a:defRPr>
            </a:pPr>
            <a:r>
              <a:t>Create object named my_dates</a:t>
            </a:r>
          </a:p>
          <a:p>
            <a:pPr marL="609600" indent="-609600" algn="l">
              <a:buSzPct val="75000"/>
              <a:buChar char="•"/>
              <a:defRPr>
                <a:solidFill>
                  <a:schemeClr val="accent6">
                    <a:hueOff val="10811956"/>
                    <a:satOff val="-58544"/>
                    <a:lumOff val="-9736"/>
                  </a:schemeClr>
                </a:solidFill>
              </a:defRPr>
            </a:pPr>
            <a:r>
              <a:t>Converting my_dates to data frame</a:t>
            </a:r>
          </a:p>
          <a:p>
            <a:pPr marL="609600" indent="-609600" algn="l">
              <a:buSzPct val="75000"/>
              <a:buChar char="•"/>
              <a:defRPr>
                <a:solidFill>
                  <a:schemeClr val="accent6">
                    <a:hueOff val="10811956"/>
                    <a:satOff val="-58544"/>
                    <a:lumOff val="-9736"/>
                  </a:schemeClr>
                </a:solidFill>
              </a:defRPr>
            </a:pPr>
            <a:r>
              <a:t>Merge data frames my_dates and amz1</a:t>
            </a:r>
          </a:p>
          <a:p>
            <a:pPr marL="609600" indent="-609600" algn="l">
              <a:buSzPct val="75000"/>
              <a:buChar char="•"/>
              <a:defRPr>
                <a:solidFill>
                  <a:schemeClr val="accent6">
                    <a:hueOff val="10811956"/>
                    <a:satOff val="-58544"/>
                    <a:lumOff val="-9736"/>
                  </a:schemeClr>
                </a:solidFill>
              </a:defRPr>
            </a:pPr>
            <a:r>
              <a:t>Identify the missing dates</a:t>
            </a:r>
          </a:p>
        </p:txBody>
      </p:sp>
      <p:pic>
        <p:nvPicPr>
          <p:cNvPr id="191" name="Image" descr="Image"/>
          <p:cNvPicPr>
            <a:picLocks noChangeAspect="1"/>
          </p:cNvPicPr>
          <p:nvPr/>
        </p:nvPicPr>
        <p:blipFill>
          <a:blip r:embed="rId3">
            <a:extLst/>
          </a:blip>
          <a:stretch>
            <a:fillRect/>
          </a:stretch>
        </p:blipFill>
        <p:spPr>
          <a:xfrm>
            <a:off x="10792948" y="5701384"/>
            <a:ext cx="13355698" cy="5248845"/>
          </a:xfrm>
          <a:prstGeom prst="rect">
            <a:avLst/>
          </a:prstGeom>
          <a:ln w="12700">
            <a:miter lim="400000"/>
          </a:ln>
        </p:spPr>
      </p:pic>
      <p:sp>
        <p:nvSpPr>
          <p:cNvPr id="192" name="Line"/>
          <p:cNvSpPr/>
          <p:nvPr/>
        </p:nvSpPr>
        <p:spPr>
          <a:xfrm>
            <a:off x="5630625" y="2078028"/>
            <a:ext cx="17844933"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193" name="Line"/>
          <p:cNvSpPr/>
          <p:nvPr/>
        </p:nvSpPr>
        <p:spPr>
          <a:xfrm>
            <a:off x="-4090673" y="2078028"/>
            <a:ext cx="4809377"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DEE0"/>
            </a:gs>
            <a:gs pos="27774">
              <a:srgbClr val="EEEEF0"/>
            </a:gs>
            <a:gs pos="41771">
              <a:srgbClr val="FFFFFF"/>
            </a:gs>
          </a:gsLst>
          <a:lin ang="4538660" scaled="0"/>
        </a:gradFill>
        <a:effectLst/>
      </p:bgPr>
    </p:bg>
    <p:spTree>
      <p:nvGrpSpPr>
        <p:cNvPr id="1" name=""/>
        <p:cNvGrpSpPr/>
        <p:nvPr/>
      </p:nvGrpSpPr>
      <p:grpSpPr>
        <a:xfrm>
          <a:off x="0" y="0"/>
          <a:ext cx="0" cy="0"/>
          <a:chOff x="0" y="0"/>
          <a:chExt cx="0" cy="0"/>
        </a:xfrm>
      </p:grpSpPr>
      <p:sp>
        <p:nvSpPr>
          <p:cNvPr id="195" name="Imputing"/>
          <p:cNvSpPr txBox="1"/>
          <p:nvPr/>
        </p:nvSpPr>
        <p:spPr>
          <a:xfrm>
            <a:off x="1071002" y="1232563"/>
            <a:ext cx="5725669" cy="180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1200">
                <a:solidFill>
                  <a:schemeClr val="accent5"/>
                </a:solidFill>
              </a:defRPr>
            </a:lvl1pPr>
          </a:lstStyle>
          <a:p>
            <a:r>
              <a:t>Imputing</a:t>
            </a:r>
          </a:p>
        </p:txBody>
      </p:sp>
      <p:sp>
        <p:nvSpPr>
          <p:cNvPr id="196" name="Removing initial days so as to start from Monday…"/>
          <p:cNvSpPr txBox="1"/>
          <p:nvPr/>
        </p:nvSpPr>
        <p:spPr>
          <a:xfrm>
            <a:off x="1124643" y="4051299"/>
            <a:ext cx="10338279" cy="5613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609600" indent="-609600" algn="l">
              <a:buSzPct val="75000"/>
              <a:buChar char="•"/>
              <a:defRPr>
                <a:solidFill>
                  <a:schemeClr val="accent6">
                    <a:hueOff val="10811956"/>
                    <a:satOff val="-58544"/>
                    <a:lumOff val="-9736"/>
                  </a:schemeClr>
                </a:solidFill>
              </a:defRPr>
            </a:pPr>
            <a:r>
              <a:t>Removing initial days so as to start from Monday</a:t>
            </a:r>
          </a:p>
          <a:p>
            <a:pPr marL="609600" indent="-609600" algn="l">
              <a:buSzPct val="75000"/>
              <a:buChar char="•"/>
              <a:defRPr>
                <a:solidFill>
                  <a:schemeClr val="accent6">
                    <a:hueOff val="10811956"/>
                    <a:satOff val="-58544"/>
                    <a:lumOff val="-9736"/>
                  </a:schemeClr>
                </a:solidFill>
              </a:defRPr>
            </a:pPr>
            <a:r>
              <a:t>Removing Sundays</a:t>
            </a:r>
          </a:p>
          <a:p>
            <a:pPr marL="609600" indent="-609600" algn="l">
              <a:buSzPct val="75000"/>
              <a:buChar char="•"/>
              <a:defRPr>
                <a:solidFill>
                  <a:schemeClr val="accent6">
                    <a:hueOff val="10811956"/>
                    <a:satOff val="-58544"/>
                    <a:lumOff val="-9736"/>
                  </a:schemeClr>
                </a:solidFill>
              </a:defRPr>
            </a:pPr>
            <a:r>
              <a:t>Removing Saturdays</a:t>
            </a:r>
          </a:p>
          <a:p>
            <a:pPr marL="609600" indent="-609600" algn="l">
              <a:buSzPct val="75000"/>
              <a:buChar char="•"/>
              <a:defRPr>
                <a:solidFill>
                  <a:schemeClr val="accent6">
                    <a:hueOff val="10811956"/>
                    <a:satOff val="-58544"/>
                    <a:lumOff val="-9736"/>
                  </a:schemeClr>
                </a:solidFill>
              </a:defRPr>
            </a:pPr>
            <a:r>
              <a:t>Imputing using locf() function where last observation is carry forwarded </a:t>
            </a:r>
          </a:p>
        </p:txBody>
      </p:sp>
      <p:pic>
        <p:nvPicPr>
          <p:cNvPr id="197" name="Image" descr="Image"/>
          <p:cNvPicPr>
            <a:picLocks noChangeAspect="1"/>
          </p:cNvPicPr>
          <p:nvPr/>
        </p:nvPicPr>
        <p:blipFill>
          <a:blip r:embed="rId3">
            <a:extLst/>
          </a:blip>
          <a:stretch>
            <a:fillRect/>
          </a:stretch>
        </p:blipFill>
        <p:spPr>
          <a:xfrm>
            <a:off x="11130358" y="4275980"/>
            <a:ext cx="12959586" cy="7999745"/>
          </a:xfrm>
          <a:prstGeom prst="rect">
            <a:avLst/>
          </a:prstGeom>
          <a:ln w="12700">
            <a:miter lim="400000"/>
          </a:ln>
        </p:spPr>
      </p:pic>
      <p:sp>
        <p:nvSpPr>
          <p:cNvPr id="198" name="Line"/>
          <p:cNvSpPr/>
          <p:nvPr/>
        </p:nvSpPr>
        <p:spPr>
          <a:xfrm>
            <a:off x="7103825" y="2134263"/>
            <a:ext cx="16009026"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199" name="Line"/>
          <p:cNvSpPr/>
          <p:nvPr/>
        </p:nvSpPr>
        <p:spPr>
          <a:xfrm>
            <a:off x="-4045529" y="2134263"/>
            <a:ext cx="4809377"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DEE0"/>
            </a:gs>
            <a:gs pos="27774">
              <a:srgbClr val="EEEEF0"/>
            </a:gs>
            <a:gs pos="41771">
              <a:srgbClr val="FFFFFF"/>
            </a:gs>
          </a:gsLst>
          <a:lin ang="4538660" scaled="0"/>
        </a:gradFill>
        <a:effectLst/>
      </p:bgPr>
    </p:bg>
    <p:spTree>
      <p:nvGrpSpPr>
        <p:cNvPr id="1" name=""/>
        <p:cNvGrpSpPr/>
        <p:nvPr/>
      </p:nvGrpSpPr>
      <p:grpSpPr>
        <a:xfrm>
          <a:off x="0" y="0"/>
          <a:ext cx="0" cy="0"/>
          <a:chOff x="0" y="0"/>
          <a:chExt cx="0" cy="0"/>
        </a:xfrm>
      </p:grpSpPr>
      <p:sp>
        <p:nvSpPr>
          <p:cNvPr id="201" name="Month Plot (Highest Price)"/>
          <p:cNvSpPr txBox="1"/>
          <p:nvPr/>
        </p:nvSpPr>
        <p:spPr>
          <a:xfrm>
            <a:off x="1201189" y="1232563"/>
            <a:ext cx="16712287" cy="180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1200">
                <a:solidFill>
                  <a:schemeClr val="accent5"/>
                </a:solidFill>
              </a:defRPr>
            </a:lvl1pPr>
          </a:lstStyle>
          <a:p>
            <a:r>
              <a:t>Month Plot (Highest Price)</a:t>
            </a:r>
          </a:p>
        </p:txBody>
      </p:sp>
      <p:sp>
        <p:nvSpPr>
          <p:cNvPr id="202" name="Convert data to timeseries…"/>
          <p:cNvSpPr txBox="1"/>
          <p:nvPr/>
        </p:nvSpPr>
        <p:spPr>
          <a:xfrm>
            <a:off x="1124643" y="4051299"/>
            <a:ext cx="10338279" cy="5613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609600" indent="-609600" algn="l">
              <a:buSzPct val="75000"/>
              <a:buChar char="•"/>
              <a:defRPr>
                <a:solidFill>
                  <a:schemeClr val="accent6">
                    <a:hueOff val="10811956"/>
                    <a:satOff val="-58544"/>
                    <a:lumOff val="-9736"/>
                  </a:schemeClr>
                </a:solidFill>
              </a:defRPr>
            </a:pPr>
            <a:r>
              <a:t>Convert data to timeseries</a:t>
            </a:r>
          </a:p>
          <a:p>
            <a:pPr marL="609600" indent="-609600" algn="l">
              <a:buSzPct val="75000"/>
              <a:buChar char="•"/>
              <a:defRPr>
                <a:solidFill>
                  <a:schemeClr val="accent6">
                    <a:hueOff val="10811956"/>
                    <a:satOff val="-58544"/>
                    <a:lumOff val="-9736"/>
                  </a:schemeClr>
                </a:solidFill>
              </a:defRPr>
            </a:pPr>
            <a:r>
              <a:t>Extracting the highest rate of a stock price</a:t>
            </a:r>
          </a:p>
          <a:p>
            <a:pPr marL="609600" indent="-609600" algn="l">
              <a:buSzPct val="75000"/>
              <a:buChar char="•"/>
              <a:defRPr>
                <a:solidFill>
                  <a:schemeClr val="accent6">
                    <a:hueOff val="10811956"/>
                    <a:satOff val="-58544"/>
                    <a:lumOff val="-9736"/>
                  </a:schemeClr>
                </a:solidFill>
              </a:defRPr>
            </a:pPr>
            <a:r>
              <a:t>X - axis are the trading days of the week</a:t>
            </a:r>
          </a:p>
          <a:p>
            <a:pPr marL="609600" indent="-609600" algn="l">
              <a:buSzPct val="75000"/>
              <a:buChar char="•"/>
              <a:defRPr>
                <a:solidFill>
                  <a:schemeClr val="accent6">
                    <a:hueOff val="10811956"/>
                    <a:satOff val="-58544"/>
                    <a:lumOff val="-9736"/>
                  </a:schemeClr>
                </a:solidFill>
              </a:defRPr>
            </a:pPr>
            <a:r>
              <a:t>Y - axis is the price of the stock in USD</a:t>
            </a:r>
          </a:p>
        </p:txBody>
      </p:sp>
      <p:pic>
        <p:nvPicPr>
          <p:cNvPr id="203" name="Image" descr="Image"/>
          <p:cNvPicPr>
            <a:picLocks noChangeAspect="1"/>
          </p:cNvPicPr>
          <p:nvPr/>
        </p:nvPicPr>
        <p:blipFill>
          <a:blip r:embed="rId2">
            <a:extLst/>
          </a:blip>
          <a:stretch>
            <a:fillRect/>
          </a:stretch>
        </p:blipFill>
        <p:spPr>
          <a:xfrm>
            <a:off x="12935196" y="1704938"/>
            <a:ext cx="12338027" cy="9943304"/>
          </a:xfrm>
          <a:prstGeom prst="rect">
            <a:avLst/>
          </a:prstGeom>
          <a:ln w="12700">
            <a:miter lim="400000"/>
          </a:ln>
        </p:spPr>
      </p:pic>
      <p:sp>
        <p:nvSpPr>
          <p:cNvPr id="204" name="Line"/>
          <p:cNvSpPr/>
          <p:nvPr/>
        </p:nvSpPr>
        <p:spPr>
          <a:xfrm>
            <a:off x="18254425" y="2134263"/>
            <a:ext cx="5425906"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205" name="Line"/>
          <p:cNvSpPr/>
          <p:nvPr/>
        </p:nvSpPr>
        <p:spPr>
          <a:xfrm>
            <a:off x="-3949137" y="2134263"/>
            <a:ext cx="4809376"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DEE0"/>
            </a:gs>
            <a:gs pos="27774">
              <a:srgbClr val="EEEEF0"/>
            </a:gs>
            <a:gs pos="41771">
              <a:srgbClr val="FFFFFF"/>
            </a:gs>
          </a:gsLst>
          <a:lin ang="4538660" scaled="0"/>
        </a:gradFill>
        <a:effectLst/>
      </p:bgPr>
    </p:bg>
    <p:spTree>
      <p:nvGrpSpPr>
        <p:cNvPr id="1" name=""/>
        <p:cNvGrpSpPr/>
        <p:nvPr/>
      </p:nvGrpSpPr>
      <p:grpSpPr>
        <a:xfrm>
          <a:off x="0" y="0"/>
          <a:ext cx="0" cy="0"/>
          <a:chOff x="0" y="0"/>
          <a:chExt cx="0" cy="0"/>
        </a:xfrm>
      </p:grpSpPr>
      <p:pic>
        <p:nvPicPr>
          <p:cNvPr id="207" name="Image" descr="Image"/>
          <p:cNvPicPr>
            <a:picLocks noChangeAspect="1"/>
          </p:cNvPicPr>
          <p:nvPr/>
        </p:nvPicPr>
        <p:blipFill>
          <a:blip r:embed="rId2">
            <a:extLst/>
          </a:blip>
          <a:stretch>
            <a:fillRect/>
          </a:stretch>
        </p:blipFill>
        <p:spPr>
          <a:xfrm>
            <a:off x="11179218" y="3837282"/>
            <a:ext cx="13086968" cy="8073436"/>
          </a:xfrm>
          <a:prstGeom prst="rect">
            <a:avLst/>
          </a:prstGeom>
          <a:ln w="12700">
            <a:miter lim="400000"/>
          </a:ln>
        </p:spPr>
      </p:pic>
      <p:sp>
        <p:nvSpPr>
          <p:cNvPr id="208" name="Trend"/>
          <p:cNvSpPr txBox="1"/>
          <p:nvPr/>
        </p:nvSpPr>
        <p:spPr>
          <a:xfrm>
            <a:off x="1225621" y="1373150"/>
            <a:ext cx="3673146" cy="180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1200">
                <a:solidFill>
                  <a:schemeClr val="accent5"/>
                </a:solidFill>
              </a:defRPr>
            </a:lvl1pPr>
          </a:lstStyle>
          <a:p>
            <a:r>
              <a:t>Trend</a:t>
            </a:r>
          </a:p>
        </p:txBody>
      </p:sp>
      <p:sp>
        <p:nvSpPr>
          <p:cNvPr id="209" name="Comparing highest price to lowest price…"/>
          <p:cNvSpPr txBox="1"/>
          <p:nvPr/>
        </p:nvSpPr>
        <p:spPr>
          <a:xfrm>
            <a:off x="1124643" y="3657600"/>
            <a:ext cx="10338279" cy="640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609600" indent="-609600" algn="l">
              <a:buSzPct val="75000"/>
              <a:buChar char="•"/>
              <a:defRPr>
                <a:solidFill>
                  <a:schemeClr val="accent6">
                    <a:hueOff val="10811956"/>
                    <a:satOff val="-58544"/>
                    <a:lumOff val="-9736"/>
                  </a:schemeClr>
                </a:solidFill>
              </a:defRPr>
            </a:pPr>
            <a:r>
              <a:t>Comparing highest price to lowest price</a:t>
            </a:r>
          </a:p>
          <a:p>
            <a:pPr marL="609600" indent="-609600" algn="l">
              <a:buSzPct val="75000"/>
              <a:buChar char="•"/>
              <a:defRPr>
                <a:solidFill>
                  <a:schemeClr val="accent6">
                    <a:hueOff val="10811956"/>
                    <a:satOff val="-58544"/>
                    <a:lumOff val="-9736"/>
                  </a:schemeClr>
                </a:solidFill>
              </a:defRPr>
            </a:pPr>
            <a:r>
              <a:t>Evident from the lowest price month plot that the best buying days for the stock is Tuesday, Wednesday and Thursday</a:t>
            </a:r>
          </a:p>
          <a:p>
            <a:pPr marL="609600" indent="-609600" algn="l">
              <a:buSzPct val="75000"/>
              <a:buChar char="•"/>
              <a:defRPr>
                <a:solidFill>
                  <a:schemeClr val="accent6">
                    <a:hueOff val="10811956"/>
                    <a:satOff val="-58544"/>
                    <a:lumOff val="-9736"/>
                  </a:schemeClr>
                </a:solidFill>
              </a:defRPr>
            </a:pPr>
            <a:r>
              <a:t>Best selling day for the stock is Monday and Friday</a:t>
            </a:r>
          </a:p>
        </p:txBody>
      </p:sp>
      <p:sp>
        <p:nvSpPr>
          <p:cNvPr id="210" name="Line"/>
          <p:cNvSpPr/>
          <p:nvPr/>
        </p:nvSpPr>
        <p:spPr>
          <a:xfrm>
            <a:off x="5300425" y="2274850"/>
            <a:ext cx="18215135"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211" name="Line"/>
          <p:cNvSpPr/>
          <p:nvPr/>
        </p:nvSpPr>
        <p:spPr>
          <a:xfrm>
            <a:off x="-3985413" y="2274850"/>
            <a:ext cx="4809377"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DEE0"/>
            </a:gs>
            <a:gs pos="100000">
              <a:srgbClr val="FFFFFF"/>
            </a:gs>
          </a:gsLst>
          <a:lin ang="5151830" scaled="0"/>
        </a:gradFill>
        <a:effectLst/>
      </p:bgPr>
    </p:bg>
    <p:spTree>
      <p:nvGrpSpPr>
        <p:cNvPr id="1" name=""/>
        <p:cNvGrpSpPr/>
        <p:nvPr/>
      </p:nvGrpSpPr>
      <p:grpSpPr>
        <a:xfrm>
          <a:off x="0" y="0"/>
          <a:ext cx="0" cy="0"/>
          <a:chOff x="0" y="0"/>
          <a:chExt cx="0" cy="0"/>
        </a:xfrm>
      </p:grpSpPr>
      <p:sp>
        <p:nvSpPr>
          <p:cNvPr id="126" name="Summary"/>
          <p:cNvSpPr txBox="1"/>
          <p:nvPr/>
        </p:nvSpPr>
        <p:spPr>
          <a:xfrm>
            <a:off x="1218350" y="1260681"/>
            <a:ext cx="6145277" cy="180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1200">
                <a:solidFill>
                  <a:schemeClr val="accent5"/>
                </a:solidFill>
              </a:defRPr>
            </a:lvl1pPr>
          </a:lstStyle>
          <a:p>
            <a:r>
              <a:t>Summary</a:t>
            </a:r>
          </a:p>
        </p:txBody>
      </p:sp>
      <p:sp>
        <p:nvSpPr>
          <p:cNvPr id="127" name="Dataset…"/>
          <p:cNvSpPr txBox="1"/>
          <p:nvPr/>
        </p:nvSpPr>
        <p:spPr>
          <a:xfrm>
            <a:off x="1180878" y="4279900"/>
            <a:ext cx="11843716" cy="718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609600" indent="-609600" algn="l">
              <a:buSzPct val="75000"/>
              <a:buChar char="•"/>
              <a:defRPr>
                <a:solidFill>
                  <a:schemeClr val="accent6">
                    <a:hueOff val="10811956"/>
                    <a:satOff val="-58544"/>
                    <a:lumOff val="-9736"/>
                  </a:schemeClr>
                </a:solidFill>
              </a:defRPr>
            </a:pPr>
            <a:r>
              <a:t>Dataset</a:t>
            </a:r>
          </a:p>
          <a:p>
            <a:pPr marL="609600" indent="-609600" algn="l">
              <a:buSzPct val="75000"/>
              <a:buChar char="•"/>
              <a:defRPr>
                <a:solidFill>
                  <a:schemeClr val="accent6">
                    <a:hueOff val="10811956"/>
                    <a:satOff val="-58544"/>
                    <a:lumOff val="-9736"/>
                  </a:schemeClr>
                </a:solidFill>
              </a:defRPr>
            </a:pPr>
            <a:r>
              <a:t>Descriptive Analysis</a:t>
            </a:r>
          </a:p>
          <a:p>
            <a:pPr marL="609600" indent="-609600" algn="l">
              <a:buSzPct val="75000"/>
              <a:buChar char="•"/>
              <a:defRPr>
                <a:solidFill>
                  <a:schemeClr val="accent6">
                    <a:hueOff val="10811956"/>
                    <a:satOff val="-58544"/>
                    <a:lumOff val="-9736"/>
                  </a:schemeClr>
                </a:solidFill>
              </a:defRPr>
            </a:pPr>
            <a:r>
              <a:t>Timeseries Object</a:t>
            </a:r>
          </a:p>
          <a:p>
            <a:pPr marL="609600" indent="-609600" algn="l">
              <a:buSzPct val="75000"/>
              <a:buChar char="•"/>
              <a:defRPr>
                <a:solidFill>
                  <a:schemeClr val="accent6">
                    <a:hueOff val="10811956"/>
                    <a:satOff val="-58544"/>
                    <a:lumOff val="-9736"/>
                  </a:schemeClr>
                </a:solidFill>
              </a:defRPr>
            </a:pPr>
            <a:r>
              <a:t>Seasonal Decomposition</a:t>
            </a:r>
          </a:p>
          <a:p>
            <a:pPr marL="609600" indent="-609600" algn="l">
              <a:buSzPct val="75000"/>
              <a:buChar char="•"/>
              <a:defRPr>
                <a:solidFill>
                  <a:schemeClr val="accent6">
                    <a:hueOff val="10811956"/>
                    <a:satOff val="-58544"/>
                    <a:lumOff val="-9736"/>
                  </a:schemeClr>
                </a:solidFill>
              </a:defRPr>
            </a:pPr>
            <a:r>
              <a:t>ACF/PCF Plots</a:t>
            </a:r>
          </a:p>
          <a:p>
            <a:pPr marL="609600" indent="-609600" algn="l">
              <a:buSzPct val="75000"/>
              <a:buChar char="•"/>
              <a:defRPr>
                <a:solidFill>
                  <a:schemeClr val="accent6">
                    <a:hueOff val="10811956"/>
                    <a:satOff val="-58544"/>
                    <a:lumOff val="-9736"/>
                  </a:schemeClr>
                </a:solidFill>
              </a:defRPr>
            </a:pPr>
            <a:r>
              <a:t>Exponential Smoothing - Holt Winters</a:t>
            </a:r>
          </a:p>
          <a:p>
            <a:pPr marL="609600" indent="-609600" algn="l">
              <a:buSzPct val="75000"/>
              <a:buChar char="•"/>
              <a:defRPr>
                <a:solidFill>
                  <a:schemeClr val="accent6">
                    <a:hueOff val="10811956"/>
                    <a:satOff val="-58544"/>
                    <a:lumOff val="-9736"/>
                  </a:schemeClr>
                </a:solidFill>
              </a:defRPr>
            </a:pPr>
            <a:r>
              <a:t>Seasonal Arima</a:t>
            </a:r>
          </a:p>
          <a:p>
            <a:pPr marL="609600" indent="-609600" algn="l">
              <a:buSzPct val="75000"/>
              <a:buChar char="•"/>
              <a:defRPr>
                <a:solidFill>
                  <a:schemeClr val="accent6">
                    <a:hueOff val="10811956"/>
                    <a:satOff val="-58544"/>
                    <a:lumOff val="-9736"/>
                  </a:schemeClr>
                </a:solidFill>
              </a:defRPr>
            </a:pPr>
            <a:r>
              <a:t>Comparison of Models</a:t>
            </a:r>
          </a:p>
          <a:p>
            <a:pPr marL="609600" indent="-609600" algn="l">
              <a:buSzPct val="75000"/>
              <a:buChar char="•"/>
              <a:defRPr>
                <a:solidFill>
                  <a:schemeClr val="accent6">
                    <a:hueOff val="10811956"/>
                    <a:satOff val="-58544"/>
                    <a:lumOff val="-9736"/>
                  </a:schemeClr>
                </a:solidFill>
              </a:defRPr>
            </a:pPr>
            <a:r>
              <a:t>Trend Analysis</a:t>
            </a:r>
          </a:p>
        </p:txBody>
      </p:sp>
      <p:sp>
        <p:nvSpPr>
          <p:cNvPr id="128" name="Line"/>
          <p:cNvSpPr/>
          <p:nvPr/>
        </p:nvSpPr>
        <p:spPr>
          <a:xfrm>
            <a:off x="7717774" y="2343283"/>
            <a:ext cx="14754946"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129" name="Line"/>
          <p:cNvSpPr/>
          <p:nvPr/>
        </p:nvSpPr>
        <p:spPr>
          <a:xfrm>
            <a:off x="-3945175" y="2343283"/>
            <a:ext cx="4809377"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DEE0"/>
            </a:gs>
            <a:gs pos="36528">
              <a:srgbClr val="EEEEF0"/>
            </a:gs>
            <a:gs pos="54938">
              <a:srgbClr val="FFFFFF"/>
            </a:gs>
          </a:gsLst>
          <a:lin ang="5151830" scaled="0"/>
        </a:gradFill>
        <a:effectLst/>
      </p:bgPr>
    </p:bg>
    <p:spTree>
      <p:nvGrpSpPr>
        <p:cNvPr id="1" name=""/>
        <p:cNvGrpSpPr/>
        <p:nvPr/>
      </p:nvGrpSpPr>
      <p:grpSpPr>
        <a:xfrm>
          <a:off x="0" y="0"/>
          <a:ext cx="0" cy="0"/>
          <a:chOff x="0" y="0"/>
          <a:chExt cx="0" cy="0"/>
        </a:xfrm>
      </p:grpSpPr>
      <p:sp>
        <p:nvSpPr>
          <p:cNvPr id="131" name="Dataset"/>
          <p:cNvSpPr txBox="1"/>
          <p:nvPr/>
        </p:nvSpPr>
        <p:spPr>
          <a:xfrm>
            <a:off x="1248810" y="1288798"/>
            <a:ext cx="5015892" cy="180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1200">
                <a:solidFill>
                  <a:schemeClr val="accent5"/>
                </a:solidFill>
              </a:defRPr>
            </a:lvl1pPr>
          </a:lstStyle>
          <a:p>
            <a:r>
              <a:t>Dataset</a:t>
            </a:r>
          </a:p>
        </p:txBody>
      </p:sp>
      <p:sp>
        <p:nvSpPr>
          <p:cNvPr id="132" name="Data scrapping…"/>
          <p:cNvSpPr txBox="1"/>
          <p:nvPr/>
        </p:nvSpPr>
        <p:spPr>
          <a:xfrm>
            <a:off x="1349583" y="3549112"/>
            <a:ext cx="15430349" cy="325122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609600" indent="-609600" algn="l">
              <a:buSzPct val="75000"/>
              <a:buChar char="•"/>
              <a:defRPr>
                <a:solidFill>
                  <a:schemeClr val="accent6">
                    <a:hueOff val="10811956"/>
                    <a:satOff val="-58544"/>
                    <a:lumOff val="-9736"/>
                  </a:schemeClr>
                </a:solidFill>
              </a:defRPr>
            </a:pPr>
            <a:r>
              <a:t>Data scrapping </a:t>
            </a:r>
          </a:p>
          <a:p>
            <a:pPr marL="609600" indent="-609600" algn="l">
              <a:buSzPct val="75000"/>
              <a:buChar char="•"/>
              <a:defRPr>
                <a:solidFill>
                  <a:schemeClr val="accent6">
                    <a:hueOff val="10811956"/>
                    <a:satOff val="-58544"/>
                    <a:lumOff val="-9736"/>
                  </a:schemeClr>
                </a:solidFill>
              </a:defRPr>
            </a:pPr>
            <a:r>
              <a:t>Amazon Stock Prices from 2015 - 01 till 2018 - 09</a:t>
            </a:r>
          </a:p>
          <a:p>
            <a:pPr marL="609600" indent="-609600" algn="l">
              <a:buSzPct val="75000"/>
              <a:buChar char="•"/>
              <a:defRPr>
                <a:solidFill>
                  <a:schemeClr val="accent6">
                    <a:hueOff val="10811956"/>
                    <a:satOff val="-58544"/>
                    <a:lumOff val="-9736"/>
                  </a:schemeClr>
                </a:solidFill>
              </a:defRPr>
            </a:pPr>
            <a:r>
              <a:t>Library - “</a:t>
            </a:r>
            <a:r>
              <a:rPr b="1">
                <a:latin typeface="Helvetica"/>
                <a:ea typeface="Helvetica"/>
                <a:cs typeface="Helvetica"/>
                <a:sym typeface="Helvetica"/>
              </a:rPr>
              <a:t>quantmod</a:t>
            </a:r>
            <a:r>
              <a:t>”</a:t>
            </a:r>
          </a:p>
          <a:p>
            <a:pPr marL="609600" indent="-609600" algn="l">
              <a:buSzPct val="75000"/>
              <a:buChar char="•"/>
              <a:defRPr>
                <a:solidFill>
                  <a:schemeClr val="accent6">
                    <a:hueOff val="10811956"/>
                    <a:satOff val="-58544"/>
                    <a:lumOff val="-9736"/>
                  </a:schemeClr>
                </a:solidFill>
              </a:defRPr>
            </a:pPr>
            <a:r>
              <a:t>Function - </a:t>
            </a:r>
            <a:r>
              <a:rPr b="1">
                <a:latin typeface="Helvetica"/>
                <a:ea typeface="Helvetica"/>
                <a:cs typeface="Helvetica"/>
                <a:sym typeface="Helvetica"/>
              </a:rPr>
              <a:t>getSymbols()</a:t>
            </a:r>
          </a:p>
        </p:txBody>
      </p:sp>
      <p:pic>
        <p:nvPicPr>
          <p:cNvPr id="133" name="Image" descr="Image"/>
          <p:cNvPicPr>
            <a:picLocks noChangeAspect="1"/>
          </p:cNvPicPr>
          <p:nvPr/>
        </p:nvPicPr>
        <p:blipFill>
          <a:blip r:embed="rId3">
            <a:extLst/>
          </a:blip>
          <a:stretch>
            <a:fillRect/>
          </a:stretch>
        </p:blipFill>
        <p:spPr>
          <a:xfrm>
            <a:off x="3608325" y="8098580"/>
            <a:ext cx="17167350" cy="5156571"/>
          </a:xfrm>
          <a:prstGeom prst="rect">
            <a:avLst/>
          </a:prstGeom>
          <a:ln w="12700">
            <a:miter lim="400000"/>
          </a:ln>
        </p:spPr>
      </p:pic>
      <p:sp>
        <p:nvSpPr>
          <p:cNvPr id="134" name="Line"/>
          <p:cNvSpPr/>
          <p:nvPr/>
        </p:nvSpPr>
        <p:spPr>
          <a:xfrm>
            <a:off x="6660069" y="2238164"/>
            <a:ext cx="16176971"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135" name="Line"/>
          <p:cNvSpPr/>
          <p:nvPr/>
        </p:nvSpPr>
        <p:spPr>
          <a:xfrm>
            <a:off x="-3955934" y="2238164"/>
            <a:ext cx="4809377"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DEE0"/>
            </a:gs>
            <a:gs pos="27599">
              <a:srgbClr val="EEEEF0"/>
            </a:gs>
            <a:gs pos="41508">
              <a:srgbClr val="FFFFFF"/>
            </a:gs>
          </a:gsLst>
          <a:lin ang="3502417" scaled="0"/>
        </a:gradFill>
        <a:effectLst/>
      </p:bgPr>
    </p:bg>
    <p:spTree>
      <p:nvGrpSpPr>
        <p:cNvPr id="1" name=""/>
        <p:cNvGrpSpPr/>
        <p:nvPr/>
      </p:nvGrpSpPr>
      <p:grpSpPr>
        <a:xfrm>
          <a:off x="0" y="0"/>
          <a:ext cx="0" cy="0"/>
          <a:chOff x="0" y="0"/>
          <a:chExt cx="0" cy="0"/>
        </a:xfrm>
      </p:grpSpPr>
      <p:pic>
        <p:nvPicPr>
          <p:cNvPr id="137" name="Rplot03.png" descr="Rplot03.png"/>
          <p:cNvPicPr>
            <a:picLocks noChangeAspect="1"/>
          </p:cNvPicPr>
          <p:nvPr/>
        </p:nvPicPr>
        <p:blipFill>
          <a:blip r:embed="rId2">
            <a:extLst/>
          </a:blip>
          <a:stretch>
            <a:fillRect/>
          </a:stretch>
        </p:blipFill>
        <p:spPr>
          <a:xfrm>
            <a:off x="12757360" y="2574120"/>
            <a:ext cx="11423681" cy="8567760"/>
          </a:xfrm>
          <a:prstGeom prst="rect">
            <a:avLst/>
          </a:prstGeom>
          <a:ln w="12700">
            <a:miter lim="400000"/>
          </a:ln>
        </p:spPr>
      </p:pic>
      <p:sp>
        <p:nvSpPr>
          <p:cNvPr id="138" name="Data Preparation"/>
          <p:cNvSpPr txBox="1"/>
          <p:nvPr/>
        </p:nvSpPr>
        <p:spPr>
          <a:xfrm>
            <a:off x="1205141" y="1204446"/>
            <a:ext cx="10839197" cy="180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1200">
                <a:solidFill>
                  <a:schemeClr val="accent5"/>
                </a:solidFill>
              </a:defRPr>
            </a:lvl1pPr>
          </a:lstStyle>
          <a:p>
            <a:r>
              <a:t>Data Preparation</a:t>
            </a:r>
          </a:p>
        </p:txBody>
      </p:sp>
      <p:sp>
        <p:nvSpPr>
          <p:cNvPr id="139" name="Converting the data…"/>
          <p:cNvSpPr txBox="1"/>
          <p:nvPr/>
        </p:nvSpPr>
        <p:spPr>
          <a:xfrm>
            <a:off x="1349583" y="3942822"/>
            <a:ext cx="6755334" cy="2463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609600" indent="-609600" algn="l">
              <a:buSzPct val="75000"/>
              <a:buChar char="•"/>
              <a:defRPr>
                <a:solidFill>
                  <a:schemeClr val="accent6">
                    <a:hueOff val="10811956"/>
                    <a:satOff val="-58544"/>
                    <a:lumOff val="-9736"/>
                  </a:schemeClr>
                </a:solidFill>
              </a:defRPr>
            </a:pPr>
            <a:r>
              <a:t>Converting the data</a:t>
            </a:r>
          </a:p>
          <a:p>
            <a:pPr marL="609600" indent="-609600" algn="l">
              <a:buSzPct val="75000"/>
              <a:buChar char="•"/>
              <a:defRPr>
                <a:solidFill>
                  <a:schemeClr val="accent6">
                    <a:hueOff val="10811956"/>
                    <a:satOff val="-58544"/>
                    <a:lumOff val="-9736"/>
                  </a:schemeClr>
                </a:solidFill>
              </a:defRPr>
            </a:pPr>
            <a:r>
              <a:t>Xts -&gt; data.frame</a:t>
            </a:r>
          </a:p>
          <a:p>
            <a:pPr marL="609600" indent="-609600" algn="l">
              <a:buSzPct val="75000"/>
              <a:buChar char="•"/>
              <a:defRPr>
                <a:solidFill>
                  <a:schemeClr val="accent6">
                    <a:hueOff val="10811956"/>
                    <a:satOff val="-58544"/>
                    <a:lumOff val="-9736"/>
                  </a:schemeClr>
                </a:solidFill>
              </a:defRPr>
            </a:pPr>
            <a:r>
              <a:t>Timeseries object</a:t>
            </a:r>
          </a:p>
        </p:txBody>
      </p:sp>
      <p:pic>
        <p:nvPicPr>
          <p:cNvPr id="140" name="Image" descr="Image"/>
          <p:cNvPicPr>
            <a:picLocks noChangeAspect="1"/>
          </p:cNvPicPr>
          <p:nvPr/>
        </p:nvPicPr>
        <p:blipFill>
          <a:blip r:embed="rId3">
            <a:extLst/>
          </a:blip>
          <a:stretch>
            <a:fillRect/>
          </a:stretch>
        </p:blipFill>
        <p:spPr>
          <a:xfrm>
            <a:off x="1365330" y="10110391"/>
            <a:ext cx="15540480" cy="2858617"/>
          </a:xfrm>
          <a:prstGeom prst="rect">
            <a:avLst/>
          </a:prstGeom>
          <a:ln w="12700">
            <a:miter lim="400000"/>
          </a:ln>
        </p:spPr>
      </p:pic>
      <p:sp>
        <p:nvSpPr>
          <p:cNvPr id="141" name="Line"/>
          <p:cNvSpPr/>
          <p:nvPr/>
        </p:nvSpPr>
        <p:spPr>
          <a:xfrm>
            <a:off x="12300160" y="2106146"/>
            <a:ext cx="10838834"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142" name="Line"/>
          <p:cNvSpPr/>
          <p:nvPr/>
        </p:nvSpPr>
        <p:spPr>
          <a:xfrm>
            <a:off x="-3860058" y="2106146"/>
            <a:ext cx="4809377"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DEE0"/>
            </a:gs>
            <a:gs pos="27599">
              <a:srgbClr val="EEEEF0"/>
            </a:gs>
            <a:gs pos="41508">
              <a:srgbClr val="FFFFFF"/>
            </a:gs>
          </a:gsLst>
          <a:lin ang="3502417" scaled="0"/>
        </a:gradFill>
        <a:effectLst/>
      </p:bgPr>
    </p:bg>
    <p:spTree>
      <p:nvGrpSpPr>
        <p:cNvPr id="1" name=""/>
        <p:cNvGrpSpPr/>
        <p:nvPr/>
      </p:nvGrpSpPr>
      <p:grpSpPr>
        <a:xfrm>
          <a:off x="0" y="0"/>
          <a:ext cx="0" cy="0"/>
          <a:chOff x="0" y="0"/>
          <a:chExt cx="0" cy="0"/>
        </a:xfrm>
      </p:grpSpPr>
      <p:sp>
        <p:nvSpPr>
          <p:cNvPr id="144" name="Seasonal Decomposition"/>
          <p:cNvSpPr txBox="1"/>
          <p:nvPr/>
        </p:nvSpPr>
        <p:spPr>
          <a:xfrm>
            <a:off x="1173431" y="1260681"/>
            <a:ext cx="15924277" cy="180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1200">
                <a:solidFill>
                  <a:schemeClr val="accent5"/>
                </a:solidFill>
              </a:defRPr>
            </a:lvl1pPr>
          </a:lstStyle>
          <a:p>
            <a:r>
              <a:t>Seasonal Decomposition</a:t>
            </a:r>
          </a:p>
        </p:txBody>
      </p:sp>
      <p:sp>
        <p:nvSpPr>
          <p:cNvPr id="145" name="Seasonal Decomposition of Amazon’s Opening price of each day…"/>
          <p:cNvSpPr txBox="1"/>
          <p:nvPr/>
        </p:nvSpPr>
        <p:spPr>
          <a:xfrm>
            <a:off x="1265231" y="4838699"/>
            <a:ext cx="10339156" cy="403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609600" indent="-609600" algn="l">
              <a:buSzPct val="75000"/>
              <a:buChar char="•"/>
              <a:defRPr>
                <a:solidFill>
                  <a:schemeClr val="accent6">
                    <a:hueOff val="10811956"/>
                    <a:satOff val="-58544"/>
                    <a:lumOff val="-9736"/>
                  </a:schemeClr>
                </a:solidFill>
              </a:defRPr>
            </a:pPr>
            <a:r>
              <a:t>Seasonal Decomposition of Amazon’s Opening price of each day</a:t>
            </a:r>
          </a:p>
          <a:p>
            <a:pPr marL="609600" indent="-609600" algn="l">
              <a:buSzPct val="75000"/>
              <a:buChar char="•"/>
              <a:defRPr>
                <a:solidFill>
                  <a:schemeClr val="accent6">
                    <a:hueOff val="10811956"/>
                    <a:satOff val="-58544"/>
                    <a:lumOff val="-9736"/>
                  </a:schemeClr>
                </a:solidFill>
              </a:defRPr>
            </a:pPr>
            <a:r>
              <a:t>Showcasing trend, seasonality and residual</a:t>
            </a:r>
          </a:p>
        </p:txBody>
      </p:sp>
      <p:pic>
        <p:nvPicPr>
          <p:cNvPr id="146" name="Image" descr="Image"/>
          <p:cNvPicPr>
            <a:picLocks noChangeAspect="1"/>
          </p:cNvPicPr>
          <p:nvPr/>
        </p:nvPicPr>
        <p:blipFill>
          <a:blip r:embed="rId3">
            <a:extLst/>
          </a:blip>
          <a:stretch>
            <a:fillRect/>
          </a:stretch>
        </p:blipFill>
        <p:spPr>
          <a:xfrm>
            <a:off x="11776145" y="3226853"/>
            <a:ext cx="12415866" cy="10233683"/>
          </a:xfrm>
          <a:prstGeom prst="rect">
            <a:avLst/>
          </a:prstGeom>
          <a:ln w="12700">
            <a:miter lim="400000"/>
          </a:ln>
        </p:spPr>
      </p:pic>
      <p:sp>
        <p:nvSpPr>
          <p:cNvPr id="147" name="Line"/>
          <p:cNvSpPr/>
          <p:nvPr/>
        </p:nvSpPr>
        <p:spPr>
          <a:xfrm>
            <a:off x="17340025" y="2162380"/>
            <a:ext cx="5780517"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148" name="Line"/>
          <p:cNvSpPr/>
          <p:nvPr/>
        </p:nvSpPr>
        <p:spPr>
          <a:xfrm>
            <a:off x="-3878263" y="2162380"/>
            <a:ext cx="4809377"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DEE0"/>
            </a:gs>
            <a:gs pos="27774">
              <a:srgbClr val="EEEEF0"/>
            </a:gs>
            <a:gs pos="41771">
              <a:srgbClr val="FFFFFF"/>
            </a:gs>
          </a:gsLst>
          <a:lin ang="4659009" scaled="0"/>
        </a:gradFill>
        <a:effectLst/>
      </p:bgPr>
    </p:bg>
    <p:spTree>
      <p:nvGrpSpPr>
        <p:cNvPr id="1" name=""/>
        <p:cNvGrpSpPr/>
        <p:nvPr/>
      </p:nvGrpSpPr>
      <p:grpSpPr>
        <a:xfrm>
          <a:off x="0" y="0"/>
          <a:ext cx="0" cy="0"/>
          <a:chOff x="0" y="0"/>
          <a:chExt cx="0" cy="0"/>
        </a:xfrm>
      </p:grpSpPr>
      <p:pic>
        <p:nvPicPr>
          <p:cNvPr id="150" name="Image" descr="Image"/>
          <p:cNvPicPr>
            <a:picLocks noChangeAspect="1"/>
          </p:cNvPicPr>
          <p:nvPr/>
        </p:nvPicPr>
        <p:blipFill>
          <a:blip r:embed="rId2">
            <a:extLst/>
          </a:blip>
          <a:stretch>
            <a:fillRect/>
          </a:stretch>
        </p:blipFill>
        <p:spPr>
          <a:xfrm>
            <a:off x="5468194" y="6022414"/>
            <a:ext cx="13447612" cy="7583384"/>
          </a:xfrm>
          <a:prstGeom prst="rect">
            <a:avLst/>
          </a:prstGeom>
          <a:ln w="12700">
            <a:miter lim="400000"/>
          </a:ln>
        </p:spPr>
      </p:pic>
      <p:sp>
        <p:nvSpPr>
          <p:cNvPr id="151" name="Stationary Data"/>
          <p:cNvSpPr txBox="1"/>
          <p:nvPr/>
        </p:nvSpPr>
        <p:spPr>
          <a:xfrm>
            <a:off x="1110931" y="1232563"/>
            <a:ext cx="9863431" cy="180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1200">
                <a:solidFill>
                  <a:schemeClr val="accent5"/>
                </a:solidFill>
              </a:defRPr>
            </a:lvl1pPr>
          </a:lstStyle>
          <a:p>
            <a:r>
              <a:t>Stationary Data</a:t>
            </a:r>
          </a:p>
        </p:txBody>
      </p:sp>
      <p:sp>
        <p:nvSpPr>
          <p:cNvPr id="152" name="Using diff() function for making the data stationary"/>
          <p:cNvSpPr txBox="1"/>
          <p:nvPr/>
        </p:nvSpPr>
        <p:spPr>
          <a:xfrm>
            <a:off x="1096526" y="4585858"/>
            <a:ext cx="15980666" cy="88901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609600" indent="-609600" algn="l">
              <a:buSzPct val="75000"/>
              <a:buChar char="•"/>
              <a:defRPr>
                <a:solidFill>
                  <a:schemeClr val="accent6">
                    <a:hueOff val="10811956"/>
                    <a:satOff val="-58544"/>
                    <a:lumOff val="-9736"/>
                  </a:schemeClr>
                </a:solidFill>
              </a:defRPr>
            </a:pPr>
            <a:r>
              <a:t>Using </a:t>
            </a:r>
            <a:r>
              <a:rPr b="1">
                <a:latin typeface="Helvetica"/>
                <a:ea typeface="Helvetica"/>
                <a:cs typeface="Helvetica"/>
                <a:sym typeface="Helvetica"/>
              </a:rPr>
              <a:t>diff()</a:t>
            </a:r>
            <a:r>
              <a:t> function for making the data stationary</a:t>
            </a:r>
          </a:p>
        </p:txBody>
      </p:sp>
      <p:sp>
        <p:nvSpPr>
          <p:cNvPr id="153" name="Line"/>
          <p:cNvSpPr/>
          <p:nvPr/>
        </p:nvSpPr>
        <p:spPr>
          <a:xfrm>
            <a:off x="11244025" y="2134263"/>
            <a:ext cx="11646116"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154" name="Line"/>
          <p:cNvSpPr/>
          <p:nvPr/>
        </p:nvSpPr>
        <p:spPr>
          <a:xfrm>
            <a:off x="-3968108" y="2134263"/>
            <a:ext cx="4809377"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DEE0"/>
            </a:gs>
            <a:gs pos="27774">
              <a:srgbClr val="EEEEF0"/>
            </a:gs>
            <a:gs pos="41771">
              <a:srgbClr val="FFFFFF"/>
            </a:gs>
          </a:gsLst>
          <a:lin ang="5214891" scaled="0"/>
        </a:gradFill>
        <a:effectLst/>
      </p:bgPr>
    </p:bg>
    <p:spTree>
      <p:nvGrpSpPr>
        <p:cNvPr id="1" name=""/>
        <p:cNvGrpSpPr/>
        <p:nvPr/>
      </p:nvGrpSpPr>
      <p:grpSpPr>
        <a:xfrm>
          <a:off x="0" y="0"/>
          <a:ext cx="0" cy="0"/>
          <a:chOff x="0" y="0"/>
          <a:chExt cx="0" cy="0"/>
        </a:xfrm>
      </p:grpSpPr>
      <p:sp>
        <p:nvSpPr>
          <p:cNvPr id="156" name="ACF and PACF plots"/>
          <p:cNvSpPr txBox="1"/>
          <p:nvPr/>
        </p:nvSpPr>
        <p:spPr>
          <a:xfrm>
            <a:off x="1220589" y="1288798"/>
            <a:ext cx="13130683" cy="180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1200">
                <a:solidFill>
                  <a:schemeClr val="accent5"/>
                </a:solidFill>
              </a:defRPr>
            </a:lvl1pPr>
          </a:lstStyle>
          <a:p>
            <a:r>
              <a:t>ACF and PACF plots</a:t>
            </a:r>
          </a:p>
        </p:txBody>
      </p:sp>
      <p:pic>
        <p:nvPicPr>
          <p:cNvPr id="157" name="Image" descr="Image"/>
          <p:cNvPicPr>
            <a:picLocks noChangeAspect="1"/>
          </p:cNvPicPr>
          <p:nvPr/>
        </p:nvPicPr>
        <p:blipFill>
          <a:blip r:embed="rId2">
            <a:extLst/>
          </a:blip>
          <a:stretch>
            <a:fillRect/>
          </a:stretch>
        </p:blipFill>
        <p:spPr>
          <a:xfrm>
            <a:off x="3546378" y="5446359"/>
            <a:ext cx="17291244" cy="8089991"/>
          </a:xfrm>
          <a:prstGeom prst="rect">
            <a:avLst/>
          </a:prstGeom>
          <a:ln w="12700">
            <a:miter lim="400000"/>
          </a:ln>
        </p:spPr>
      </p:pic>
      <p:sp>
        <p:nvSpPr>
          <p:cNvPr id="158" name="Line"/>
          <p:cNvSpPr/>
          <p:nvPr/>
        </p:nvSpPr>
        <p:spPr>
          <a:xfrm>
            <a:off x="14622225" y="2190498"/>
            <a:ext cx="8384327"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159" name="Line"/>
          <p:cNvSpPr/>
          <p:nvPr/>
        </p:nvSpPr>
        <p:spPr>
          <a:xfrm>
            <a:off x="-3859741" y="2190498"/>
            <a:ext cx="4809377"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DEE0"/>
            </a:gs>
            <a:gs pos="27774">
              <a:srgbClr val="EEEEF0"/>
            </a:gs>
            <a:gs pos="41771">
              <a:srgbClr val="FFFFFF"/>
            </a:gs>
          </a:gsLst>
          <a:lin ang="5214891" scaled="0"/>
        </a:gradFill>
        <a:effectLst/>
      </p:bgPr>
    </p:bg>
    <p:spTree>
      <p:nvGrpSpPr>
        <p:cNvPr id="1" name=""/>
        <p:cNvGrpSpPr/>
        <p:nvPr/>
      </p:nvGrpSpPr>
      <p:grpSpPr>
        <a:xfrm>
          <a:off x="0" y="0"/>
          <a:ext cx="0" cy="0"/>
          <a:chOff x="0" y="0"/>
          <a:chExt cx="0" cy="0"/>
        </a:xfrm>
      </p:grpSpPr>
      <p:sp>
        <p:nvSpPr>
          <p:cNvPr id="161" name="Exponential Smoothing - Holt Winters"/>
          <p:cNvSpPr txBox="1"/>
          <p:nvPr/>
        </p:nvSpPr>
        <p:spPr>
          <a:xfrm>
            <a:off x="357378" y="1176328"/>
            <a:ext cx="23669245" cy="180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1200">
                <a:solidFill>
                  <a:schemeClr val="accent5"/>
                </a:solidFill>
              </a:defRPr>
            </a:lvl1pPr>
          </a:lstStyle>
          <a:p>
            <a:r>
              <a:t>Exponential Smoothing - Holt Winters</a:t>
            </a:r>
          </a:p>
        </p:txBody>
      </p:sp>
      <p:pic>
        <p:nvPicPr>
          <p:cNvPr id="162" name="Image" descr="Image"/>
          <p:cNvPicPr>
            <a:picLocks noChangeAspect="1"/>
          </p:cNvPicPr>
          <p:nvPr/>
        </p:nvPicPr>
        <p:blipFill>
          <a:blip r:embed="rId2">
            <a:extLst/>
          </a:blip>
          <a:stretch>
            <a:fillRect/>
          </a:stretch>
        </p:blipFill>
        <p:spPr>
          <a:xfrm>
            <a:off x="3289538" y="5365725"/>
            <a:ext cx="17804924" cy="8231201"/>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CDEE0"/>
            </a:gs>
            <a:gs pos="27774">
              <a:srgbClr val="EEEEF0"/>
            </a:gs>
            <a:gs pos="41771">
              <a:srgbClr val="FFFFFF"/>
            </a:gs>
          </a:gsLst>
          <a:lin ang="4635221" scaled="0"/>
        </a:gradFill>
        <a:effectLst/>
      </p:bgPr>
    </p:bg>
    <p:spTree>
      <p:nvGrpSpPr>
        <p:cNvPr id="1" name=""/>
        <p:cNvGrpSpPr/>
        <p:nvPr/>
      </p:nvGrpSpPr>
      <p:grpSpPr>
        <a:xfrm>
          <a:off x="0" y="0"/>
          <a:ext cx="0" cy="0"/>
          <a:chOff x="0" y="0"/>
          <a:chExt cx="0" cy="0"/>
        </a:xfrm>
      </p:grpSpPr>
      <p:sp>
        <p:nvSpPr>
          <p:cNvPr id="164" name="Auto Arima"/>
          <p:cNvSpPr txBox="1"/>
          <p:nvPr/>
        </p:nvSpPr>
        <p:spPr>
          <a:xfrm>
            <a:off x="1306709" y="1373150"/>
            <a:ext cx="7149492" cy="180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1200">
                <a:solidFill>
                  <a:schemeClr val="accent5"/>
                </a:solidFill>
              </a:defRPr>
            </a:lvl1pPr>
          </a:lstStyle>
          <a:p>
            <a:r>
              <a:t>Auto Arima</a:t>
            </a:r>
          </a:p>
        </p:txBody>
      </p:sp>
      <p:pic>
        <p:nvPicPr>
          <p:cNvPr id="165" name="Image" descr="Image"/>
          <p:cNvPicPr>
            <a:picLocks noChangeAspect="1"/>
          </p:cNvPicPr>
          <p:nvPr/>
        </p:nvPicPr>
        <p:blipFill>
          <a:blip r:embed="rId2">
            <a:extLst/>
          </a:blip>
          <a:stretch>
            <a:fillRect/>
          </a:stretch>
        </p:blipFill>
        <p:spPr>
          <a:xfrm>
            <a:off x="10973410" y="3449990"/>
            <a:ext cx="13467404" cy="10151956"/>
          </a:xfrm>
          <a:prstGeom prst="rect">
            <a:avLst/>
          </a:prstGeom>
          <a:ln w="12700">
            <a:miter lim="400000"/>
          </a:ln>
        </p:spPr>
      </p:pic>
      <p:pic>
        <p:nvPicPr>
          <p:cNvPr id="166" name="Image" descr="Image"/>
          <p:cNvPicPr>
            <a:picLocks noChangeAspect="1"/>
          </p:cNvPicPr>
          <p:nvPr/>
        </p:nvPicPr>
        <p:blipFill>
          <a:blip r:embed="rId3">
            <a:extLst/>
          </a:blip>
          <a:stretch>
            <a:fillRect/>
          </a:stretch>
        </p:blipFill>
        <p:spPr>
          <a:xfrm>
            <a:off x="1065326" y="7464633"/>
            <a:ext cx="9168323" cy="5480216"/>
          </a:xfrm>
          <a:prstGeom prst="rect">
            <a:avLst/>
          </a:prstGeom>
          <a:ln w="12700">
            <a:miter lim="400000"/>
          </a:ln>
        </p:spPr>
      </p:pic>
      <p:sp>
        <p:nvSpPr>
          <p:cNvPr id="167" name="Line"/>
          <p:cNvSpPr/>
          <p:nvPr/>
        </p:nvSpPr>
        <p:spPr>
          <a:xfrm>
            <a:off x="8729425" y="2274850"/>
            <a:ext cx="14808852"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
        <p:nvSpPr>
          <p:cNvPr id="168" name="Line"/>
          <p:cNvSpPr/>
          <p:nvPr/>
        </p:nvSpPr>
        <p:spPr>
          <a:xfrm>
            <a:off x="-3775891" y="2274850"/>
            <a:ext cx="4809376" cy="1"/>
          </a:xfrm>
          <a:prstGeom prst="line">
            <a:avLst/>
          </a:prstGeom>
          <a:ln w="25400">
            <a:solidFill>
              <a:srgbClr val="971818"/>
            </a:solidFill>
            <a:miter lim="400000"/>
          </a:ln>
        </p:spPr>
        <p:txBody>
          <a:bodyPr lIns="50800" tIns="50800" rIns="50800" bIns="50800" anchor="ctr"/>
          <a:lstStyle/>
          <a:p>
            <a:pPr>
              <a:defRPr sz="3200">
                <a:effectLst>
                  <a:outerShdw blurRad="25400" dist="23998" dir="2700000" rotWithShape="0">
                    <a:srgbClr val="000000">
                      <a:alpha val="31034"/>
                    </a:srgbClr>
                  </a:outerShdw>
                </a:effectLst>
              </a:defRPr>
            </a:pPr>
            <a:endParaRP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206</TotalTime>
  <Words>914</Words>
  <Application>Microsoft Macintosh PowerPoint</Application>
  <PresentationFormat>Custom</PresentationFormat>
  <Paragraphs>80</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Helvetica</vt:lpstr>
      <vt:lpstr>Helvetica Light</vt:lpstr>
      <vt:lpstr>Helvetica Neue</vt:lpstr>
      <vt:lpstr>Helvetica Neue UltraLight</vt:lpstr>
      <vt:lpstr>Gradient</vt:lpstr>
      <vt:lpstr>AMAZON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dc:title>
  <cp:lastModifiedBy>NAINIL PATEL</cp:lastModifiedBy>
  <cp:revision>5</cp:revision>
  <dcterms:modified xsi:type="dcterms:W3CDTF">2018-10-25T22:38:58Z</dcterms:modified>
</cp:coreProperties>
</file>