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0" r:id="rId8"/>
    <p:sldId id="267" r:id="rId9"/>
    <p:sldId id="269" r:id="rId10"/>
    <p:sldId id="270" r:id="rId11"/>
    <p:sldId id="271" r:id="rId12"/>
    <p:sldId id="272" r:id="rId13"/>
    <p:sldId id="262" r:id="rId14"/>
    <p:sldId id="263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36CE-8F36-3A49-8D3A-FC7F47DE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413FD-F97A-EF4D-9344-C11AF6B6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D76F-FA6C-B14F-8AEC-7A5EAF6B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FA20-F224-CE43-B61D-E64BC58B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4B83-4ED6-454E-9768-DFF544D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632-C4FB-3248-99A1-96C871E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2960-B608-E048-B26C-ED78E4CF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EC60-73A5-A74F-9BDE-E6969487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1D07-CC8A-D941-90B6-A5CE95C1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623E-CB7E-C74E-A9DA-E6714F37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AFBB7-CB31-584A-9A38-9140AEA4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7580-79F9-B24E-8218-240DBD02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91EB-427F-494D-AE21-2FC7D124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1B26-0A4D-4544-8038-9674E8EC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AE46-9BEF-3240-9291-E0EFB863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7A35-EA7A-EB46-AABB-41F3386F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7D78-3D8D-DB4F-A4F4-FAB85C28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D286-E0DE-4347-B1B1-C01E0293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1686-B549-A541-ACEF-2E1670AC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E464-B3B6-3147-A381-D10DA45B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088B-02F2-E04A-8813-6C8FC704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8E69-6738-9F43-8AE7-A647271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0F20-9BAB-2844-8D08-2382F575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DE19-A0E0-7F40-8D9C-DA927372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1870-6390-EC46-B075-2CA0BB80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0E9-65D1-9443-B7BD-690C9ED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95C3-D9AC-A44C-950D-63CA28CC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D770-A162-1447-A84F-2B2E3D8C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635E-2070-5345-9115-B25606CF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586D-1B94-F14B-A58B-8175FEC3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EAF6-B701-4044-B6B2-F87F370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5ADC-A546-1943-ADC4-6ECA3E89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86A6D-6217-AC43-AAB1-B9C86474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3DC0-B04B-A944-AFBA-ED87F21B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76AF-03AE-F040-BB43-860A2C2BA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3AF4C-AC69-F843-B446-4F4259315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9BAB0-F8DD-6D4F-B7F1-85DE42A8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192F1-3B13-724E-AB39-5DADE3F4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547C0-C2EC-C540-BB6C-082E890B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66AB-1315-994C-838D-01A14C8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4A44-3F66-9648-9E21-E761E677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6E299-D62A-7E49-A083-B91ED530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30ABA-A5D9-CE45-B627-4F00332B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5BA69-28BC-0141-B540-774A062D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5262C-142B-8E4F-ADD9-00186712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9E16-218B-524E-96C4-FBB545DA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525-11FB-324B-86B6-3D469D68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3C3D-09AF-7F46-BF3B-F36C0EB8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BDAE-31ED-BA4C-A68F-F1D9E86A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8DAB-33F8-B043-9A11-1458041D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C1FF-58DF-0D41-A973-60258361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A53B6-BF6D-CA45-8338-3142209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2FE4-CB98-6148-96BE-6DDF6A81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3D43C-D20D-2E44-A32E-A8156F25E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1BB4-0EB1-0C49-AEE5-8BCB3FB7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6275-F670-8045-8A61-1AF0B492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C099-A58A-E243-BF19-5C46361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3ACB-D06C-594E-903E-3DE0FC9B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6079-AFCC-4A48-BB22-86BB5870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8C6A-EA18-044E-BB86-3238E91B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6C54-3BD2-3248-913F-E6376BCF1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AD90-9C59-2847-91DD-528E9204ED0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F9CE-402D-F340-8503-3D503F33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FCBD-F85D-634D-831A-E035C357C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6254-5160-FA4B-8AF0-262F8615D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aolaelefante.com/2016/03/random-forest-part1/" TargetMode="External"/><Relationship Id="rId2" Type="http://schemas.openxmlformats.org/officeDocument/2006/relationships/hyperlink" Target="https://pubs.acs.org/doi/abs/10.1021/ac401245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topics/biochemistry-genetics-and-molecular-biology/mass-to-charge-rat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2576-CD18-2B42-BA16-4891CB210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299"/>
            <a:ext cx="9144000" cy="1623059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Mass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9B37C-2661-404C-A161-26FC41931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8860"/>
            <a:ext cx="9144000" cy="419481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770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87A-F601-F745-B98B-2553ACD2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 for correlating variable Intensity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E4828-9A44-C749-A3B9-7331F70F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2157413"/>
            <a:ext cx="7100887" cy="4357687"/>
          </a:xfrm>
        </p:spPr>
      </p:pic>
    </p:spTree>
    <p:extLst>
      <p:ext uri="{BB962C8B-B14F-4D97-AF65-F5344CB8AC3E}">
        <p14:creationId xmlns:p14="http://schemas.microsoft.com/office/powerpoint/2010/main" val="169427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414B-4730-3246-90DB-3146208A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showing distribution of Intensity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B0C51-D9C1-BC40-9FB1-D456FE911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985963"/>
            <a:ext cx="7100887" cy="4343399"/>
          </a:xfrm>
        </p:spPr>
      </p:pic>
    </p:spTree>
    <p:extLst>
      <p:ext uri="{BB962C8B-B14F-4D97-AF65-F5344CB8AC3E}">
        <p14:creationId xmlns:p14="http://schemas.microsoft.com/office/powerpoint/2010/main" val="406690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C115-F967-394C-99E6-9BEEF60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16A32-BD7A-0C40-8FAC-47A193D85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690689"/>
            <a:ext cx="7272338" cy="4452936"/>
          </a:xfrm>
        </p:spPr>
      </p:pic>
    </p:spTree>
    <p:extLst>
      <p:ext uri="{BB962C8B-B14F-4D97-AF65-F5344CB8AC3E}">
        <p14:creationId xmlns:p14="http://schemas.microsoft.com/office/powerpoint/2010/main" val="72190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687E-3F8B-0643-8D3A-32DC3240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7105-A3BB-2F42-ADDB-5921D9DE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800" dirty="0"/>
              <a:t> Random Forest</a:t>
            </a:r>
          </a:p>
          <a:p>
            <a:pPr>
              <a:buFont typeface="Wingdings" pitchFamily="2" charset="2"/>
              <a:buChar char="Ø"/>
            </a:pPr>
            <a:r>
              <a:rPr lang="en-US" sz="4800" dirty="0"/>
              <a:t> Decision Tree</a:t>
            </a:r>
          </a:p>
          <a:p>
            <a:pPr>
              <a:buFont typeface="Wingdings" pitchFamily="2" charset="2"/>
              <a:buChar char="Ø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90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B57E-05BA-9842-9AB3-A4B2C48D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frame which consist of 19 columns and 8 thousand data and predicting variable “Intensity”.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B90630-503D-464D-8E2D-A41AF9C2F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4"/>
            <a:ext cx="4661194" cy="45323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74806C-93D5-804A-AA5A-280007B1A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175" y="1825624"/>
            <a:ext cx="4957075" cy="4646613"/>
          </a:xfrm>
        </p:spPr>
      </p:pic>
    </p:spTree>
    <p:extLst>
      <p:ext uri="{BB962C8B-B14F-4D97-AF65-F5344CB8AC3E}">
        <p14:creationId xmlns:p14="http://schemas.microsoft.com/office/powerpoint/2010/main" val="343784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A7E-7CA8-9042-BF32-73CE6702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15192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frame which consist of nearly 0.38 million data and 7 columns</a:t>
            </a:r>
            <a:r>
              <a:rPr lang="en-US" dirty="0">
                <a:effectLst/>
              </a:rPr>
              <a:t> and we are predicting variable “Charge”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1CE68D-4117-A04F-9EEA-0844B35A50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1811339"/>
            <a:ext cx="4642144" cy="44942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8A8FB0-F060-7B41-9A61-493C527BB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1070" y="1811338"/>
            <a:ext cx="4846699" cy="4494212"/>
          </a:xfrm>
        </p:spPr>
      </p:pic>
    </p:spTree>
    <p:extLst>
      <p:ext uri="{BB962C8B-B14F-4D97-AF65-F5344CB8AC3E}">
        <p14:creationId xmlns:p14="http://schemas.microsoft.com/office/powerpoint/2010/main" val="377438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0F42-0680-F14B-857F-79E844BE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D51DA-D66B-FA48-9518-F78E6D5E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From the conclusion we can see that for both the data frame   whether we are predicting charge or intensity we are getting better accuracy using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382809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CB74-D9F8-DF46-9D19-83D1EC11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A484-1F36-1A4A-89EC-95EEF2CF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https://pubs.acs.org/doi/abs/10.1021/ac401245r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http://paolaelefante.com/2016/03/random-forest-part1/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Mass-to-charge ratio. Retrieved from </a:t>
            </a:r>
            <a:r>
              <a:rPr lang="en-US" dirty="0">
                <a:hlinkClick r:id="rId4"/>
              </a:rPr>
              <a:t>https://www.sciencedirect.com/topics/biochemistry-genetics-and-molecular-biology/mass-to-charge-ratio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9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96EE-2F02-0645-95C8-8F21046C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6B24-3747-6444-95CB-6B06FA96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47939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Protein Mass Spectrum Dataset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Exploring the Dataset (Cleaning, creating data frame)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Exploratory Data Analysis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Machine Learning Models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Results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Conclusion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71401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CA35-9BEA-5848-B097-0C7C169B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AAA1-9839-4645-BCF3-DCCBD255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30"/>
            <a:ext cx="10515600" cy="49082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400" dirty="0"/>
              <a:t> Protein Mass Spectroscopy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/>
              <a:t> Predicting variables charge and intensity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/>
              <a:t> Provide the summary table and accuracy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/>
              <a:t> Provide a comparison between the two     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8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9F77-F833-D74E-A5B7-522FA6CB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C4D-A6E6-4248-9EA9-84C92677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/>
              <a:t> 6 excel files.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 Each files contains multiple sheets named after</a:t>
            </a:r>
          </a:p>
          <a:p>
            <a:pPr marL="0" indent="0">
              <a:buNone/>
            </a:pPr>
            <a:r>
              <a:rPr lang="en-US" sz="4000" dirty="0"/>
              <a:t>    different proteins.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 Merging all the files into a single big file.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 Split the whole file into 2 Data frame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/>
              <a:t> Cleaning.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05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FFCB-DFF9-7F4D-A862-A69FA12C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Data frame containing 0.38 million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11F3-3DAD-F647-9A7E-4287FE48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382"/>
            <a:ext cx="10515600" cy="3907824"/>
          </a:xfrm>
        </p:spPr>
      </p:pic>
    </p:spTree>
    <p:extLst>
      <p:ext uri="{BB962C8B-B14F-4D97-AF65-F5344CB8AC3E}">
        <p14:creationId xmlns:p14="http://schemas.microsoft.com/office/powerpoint/2010/main" val="38968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E4DF-5EA2-854F-8A35-A5AE972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 for correlating variable Charge.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86A22-22B2-364A-B7A8-64385D91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8" y="2100263"/>
            <a:ext cx="6915150" cy="4100511"/>
          </a:xfrm>
        </p:spPr>
      </p:pic>
    </p:spTree>
    <p:extLst>
      <p:ext uri="{BB962C8B-B14F-4D97-AF65-F5344CB8AC3E}">
        <p14:creationId xmlns:p14="http://schemas.microsoft.com/office/powerpoint/2010/main" val="40081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612F-7CBC-C640-914A-6F5DAD17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for showing distribution of charge.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1547D-A275-5340-9084-4E928B35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3" y="1690688"/>
            <a:ext cx="7386637" cy="4495800"/>
          </a:xfrm>
        </p:spPr>
      </p:pic>
    </p:spTree>
    <p:extLst>
      <p:ext uri="{BB962C8B-B14F-4D97-AF65-F5344CB8AC3E}">
        <p14:creationId xmlns:p14="http://schemas.microsoft.com/office/powerpoint/2010/main" val="28659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CD4B-DF4D-E44A-91F5-5249701D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AB488-C608-ED4B-9CEE-B5D8859CF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3" y="2171700"/>
            <a:ext cx="7543800" cy="4129088"/>
          </a:xfrm>
        </p:spPr>
      </p:pic>
    </p:spTree>
    <p:extLst>
      <p:ext uri="{BB962C8B-B14F-4D97-AF65-F5344CB8AC3E}">
        <p14:creationId xmlns:p14="http://schemas.microsoft.com/office/powerpoint/2010/main" val="345353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C470-3EEF-7A45-94BC-9E73F333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Data frame containing 8 K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52FF8-F0C8-5548-B205-91AF19FDA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1825625"/>
            <a:ext cx="8681378" cy="4351338"/>
          </a:xfrm>
        </p:spPr>
      </p:pic>
    </p:spTree>
    <p:extLst>
      <p:ext uri="{BB962C8B-B14F-4D97-AF65-F5344CB8AC3E}">
        <p14:creationId xmlns:p14="http://schemas.microsoft.com/office/powerpoint/2010/main" val="4516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275</Words>
  <Application>Microsoft Macintosh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Protein Mass Spectroscopy</vt:lpstr>
      <vt:lpstr>Agenda</vt:lpstr>
      <vt:lpstr>Introduction</vt:lpstr>
      <vt:lpstr>Dataset</vt:lpstr>
      <vt:lpstr>Summary for Data frame containing 0.38 million data.</vt:lpstr>
      <vt:lpstr>Correlation Plot for correlating variable Charge.</vt:lpstr>
      <vt:lpstr>Histogram for showing distribution of charge.</vt:lpstr>
      <vt:lpstr>Frequency Plot</vt:lpstr>
      <vt:lpstr>Summary for Data frame containing 8 K data.</vt:lpstr>
      <vt:lpstr>Correlation Plot for correlating variable Intensity</vt:lpstr>
      <vt:lpstr>Histogram for showing distribution of Intensity</vt:lpstr>
      <vt:lpstr>Frequency Plot</vt:lpstr>
      <vt:lpstr>Machine Learning Model</vt:lpstr>
      <vt:lpstr>Data frame which consist of 19 columns and 8 thousand data and predicting variable “Intensity”.</vt:lpstr>
      <vt:lpstr>Data frame which consist of nearly 0.38 million data and 7 columns and we are predicting variable “Charge”</vt:lpstr>
      <vt:lpstr>Conclusion</vt:lpstr>
      <vt:lpstr>Reference: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Mass Spectroscopy</dc:title>
  <dc:creator>NAINIL PATEL</dc:creator>
  <cp:lastModifiedBy>NAINIL PATEL</cp:lastModifiedBy>
  <cp:revision>18</cp:revision>
  <dcterms:created xsi:type="dcterms:W3CDTF">2018-06-26T16:02:58Z</dcterms:created>
  <dcterms:modified xsi:type="dcterms:W3CDTF">2018-10-25T19:33:59Z</dcterms:modified>
</cp:coreProperties>
</file>